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5" r:id="rId3"/>
    <p:sldId id="257" r:id="rId4"/>
    <p:sldId id="258" r:id="rId5"/>
    <p:sldId id="259" r:id="rId6"/>
    <p:sldId id="260" r:id="rId7"/>
    <p:sldId id="261" r:id="rId8"/>
    <p:sldId id="262" r:id="rId9"/>
    <p:sldId id="263" r:id="rId10"/>
    <p:sldId id="264"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6327"/>
  </p:normalViewPr>
  <p:slideViewPr>
    <p:cSldViewPr snapToGrid="0">
      <p:cViewPr varScale="1">
        <p:scale>
          <a:sx n="128" d="100"/>
          <a:sy n="128" d="100"/>
        </p:scale>
        <p:origin x="480"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GB"/>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4/2/24</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4/2/24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GB"/>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GB"/>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GB"/>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GB"/>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GB"/>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4/2/24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GB"/>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4/2/24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4/2/24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4/2/24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4/2/24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GB"/>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4/2/24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GB"/>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4/2/24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4/2/24</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pns.hneu.edu.ua/course/view.php?id=9510#section-3"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D896A-3ABE-EA87-575B-28E5F08985BD}"/>
              </a:ext>
            </a:extLst>
          </p:cNvPr>
          <p:cNvSpPr>
            <a:spLocks noGrp="1"/>
          </p:cNvSpPr>
          <p:nvPr>
            <p:ph type="ctrTitle"/>
          </p:nvPr>
        </p:nvSpPr>
        <p:spPr/>
        <p:txBody>
          <a:bodyPr/>
          <a:lstStyle/>
          <a:p>
            <a:r>
              <a:rPr lang="en-GB" sz="3600" b="0" i="0" u="none" strike="noStrike" dirty="0">
                <a:solidFill>
                  <a:schemeClr val="tx1"/>
                </a:solidFill>
                <a:effectLst/>
                <a:latin typeface="-apple-system"/>
                <a:hlinkClick r:id="rId2">
                  <a:extLst>
                    <a:ext uri="{A12FA001-AC4F-418D-AE19-62706E023703}">
                      <ahyp:hlinkClr xmlns:ahyp="http://schemas.microsoft.com/office/drawing/2018/hyperlinkcolor" val="tx"/>
                    </a:ext>
                  </a:extLst>
                </a:hlinkClick>
              </a:rPr>
              <a:t>Topic 3. Structure and content of international contracts.</a:t>
            </a:r>
            <a:br>
              <a:rPr lang="en-GB" sz="3600" b="0" i="0" dirty="0">
                <a:solidFill>
                  <a:schemeClr val="tx1"/>
                </a:solidFill>
                <a:effectLst/>
                <a:latin typeface="-apple-system"/>
              </a:rPr>
            </a:br>
            <a:endParaRPr lang="en-US" sz="3600" dirty="0">
              <a:solidFill>
                <a:schemeClr val="tx1"/>
              </a:solidFill>
            </a:endParaRPr>
          </a:p>
        </p:txBody>
      </p:sp>
    </p:spTree>
    <p:extLst>
      <p:ext uri="{BB962C8B-B14F-4D97-AF65-F5344CB8AC3E}">
        <p14:creationId xmlns:p14="http://schemas.microsoft.com/office/powerpoint/2010/main" val="13875154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A2ADEC-21BF-E33E-7D24-CE3BD0021E62}"/>
              </a:ext>
            </a:extLst>
          </p:cNvPr>
          <p:cNvSpPr>
            <a:spLocks noGrp="1"/>
          </p:cNvSpPr>
          <p:nvPr>
            <p:ph type="title"/>
          </p:nvPr>
        </p:nvSpPr>
        <p:spPr/>
        <p:txBody>
          <a:bodyPr/>
          <a:lstStyle/>
          <a:p>
            <a:r>
              <a:rPr lang="en-US" dirty="0"/>
              <a:t>Thank you for attention!</a:t>
            </a:r>
          </a:p>
        </p:txBody>
      </p:sp>
    </p:spTree>
    <p:extLst>
      <p:ext uri="{BB962C8B-B14F-4D97-AF65-F5344CB8AC3E}">
        <p14:creationId xmlns:p14="http://schemas.microsoft.com/office/powerpoint/2010/main" val="2240241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64156-4250-9DF5-54F1-9A406B191408}"/>
              </a:ext>
            </a:extLst>
          </p:cNvPr>
          <p:cNvSpPr>
            <a:spLocks noGrp="1"/>
          </p:cNvSpPr>
          <p:nvPr>
            <p:ph type="title"/>
          </p:nvPr>
        </p:nvSpPr>
        <p:spPr/>
        <p:txBody>
          <a:bodyPr>
            <a:noAutofit/>
          </a:bodyPr>
          <a:lstStyle/>
          <a:p>
            <a:pPr marL="0" indent="0"/>
            <a:r>
              <a:rPr lang="en-US" sz="3600" dirty="0"/>
              <a:t>Topic 3</a:t>
            </a:r>
            <a:br>
              <a:rPr lang="en-US" sz="3600" dirty="0"/>
            </a:br>
            <a:r>
              <a:rPr lang="en-US" sz="3600" dirty="0"/>
              <a:t>The structure and content of international contracts</a:t>
            </a:r>
            <a:br>
              <a:rPr lang="en-US" sz="3600" dirty="0"/>
            </a:br>
            <a:endParaRPr lang="en-US" sz="3600" dirty="0"/>
          </a:p>
        </p:txBody>
      </p:sp>
      <p:sp>
        <p:nvSpPr>
          <p:cNvPr id="3" name="Content Placeholder 2">
            <a:extLst>
              <a:ext uri="{FF2B5EF4-FFF2-40B4-BE49-F238E27FC236}">
                <a16:creationId xmlns:a16="http://schemas.microsoft.com/office/drawing/2014/main" id="{A1120607-C45C-3C5C-982D-4292EBFAAB75}"/>
              </a:ext>
            </a:extLst>
          </p:cNvPr>
          <p:cNvSpPr>
            <a:spLocks noGrp="1"/>
          </p:cNvSpPr>
          <p:nvPr>
            <p:ph idx="1"/>
          </p:nvPr>
        </p:nvSpPr>
        <p:spPr/>
        <p:txBody>
          <a:bodyPr/>
          <a:lstStyle/>
          <a:p>
            <a:pPr marL="0" indent="0">
              <a:buNone/>
            </a:pPr>
            <a:r>
              <a:rPr lang="en-US" dirty="0"/>
              <a:t>3.1. Basic conditions of international contracts.</a:t>
            </a:r>
          </a:p>
          <a:p>
            <a:pPr marL="0" indent="0">
              <a:buNone/>
            </a:pPr>
            <a:r>
              <a:rPr lang="en-US" dirty="0"/>
              <a:t>3.2. Structure of international contracts.</a:t>
            </a:r>
          </a:p>
          <a:p>
            <a:pPr marL="0" indent="0">
              <a:buNone/>
            </a:pPr>
            <a:r>
              <a:rPr lang="en-US" dirty="0"/>
              <a:t>3.3. Additional terms of international contracts.</a:t>
            </a:r>
          </a:p>
        </p:txBody>
      </p:sp>
    </p:spTree>
    <p:extLst>
      <p:ext uri="{BB962C8B-B14F-4D97-AF65-F5344CB8AC3E}">
        <p14:creationId xmlns:p14="http://schemas.microsoft.com/office/powerpoint/2010/main" val="27798440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B1A58D9-C4DE-D9BF-4760-63C0E7E089B2}"/>
              </a:ext>
            </a:extLst>
          </p:cNvPr>
          <p:cNvSpPr>
            <a:spLocks noGrp="1"/>
          </p:cNvSpPr>
          <p:nvPr>
            <p:ph idx="1"/>
          </p:nvPr>
        </p:nvSpPr>
        <p:spPr/>
        <p:txBody>
          <a:bodyPr/>
          <a:lstStyle/>
          <a:p>
            <a:r>
              <a:rPr lang="en-US" dirty="0"/>
              <a:t>Regulation "On the form of foreign economic agreements (contracts)" dated September 6, 2001 No. 201, approved by order of the Ministry of Economy and Economic Integration of Ukraine, stipulates that the contract must contain the following mandatory conditions (sections):</a:t>
            </a:r>
          </a:p>
        </p:txBody>
      </p:sp>
    </p:spTree>
    <p:extLst>
      <p:ext uri="{BB962C8B-B14F-4D97-AF65-F5344CB8AC3E}">
        <p14:creationId xmlns:p14="http://schemas.microsoft.com/office/powerpoint/2010/main" val="24071177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C0AEE52-1E48-4921-4AF9-A800469E4707}"/>
              </a:ext>
            </a:extLst>
          </p:cNvPr>
          <p:cNvSpPr>
            <a:spLocks noGrp="1"/>
          </p:cNvSpPr>
          <p:nvPr>
            <p:ph idx="1"/>
          </p:nvPr>
        </p:nvSpPr>
        <p:spPr>
          <a:xfrm>
            <a:off x="1295401" y="844826"/>
            <a:ext cx="9601196" cy="5031042"/>
          </a:xfrm>
        </p:spPr>
        <p:txBody>
          <a:bodyPr>
            <a:normAutofit fontScale="70000" lnSpcReduction="20000"/>
          </a:bodyPr>
          <a:lstStyle/>
          <a:p>
            <a:r>
              <a:rPr lang="en-US" dirty="0"/>
              <a:t>Preamble</a:t>
            </a:r>
          </a:p>
          <a:p>
            <a:r>
              <a:rPr lang="en-US" dirty="0"/>
              <a:t>2. Subject of the contract</a:t>
            </a:r>
          </a:p>
          <a:p>
            <a:r>
              <a:rPr lang="en-US" dirty="0"/>
              <a:t>3. Quantity</a:t>
            </a:r>
          </a:p>
          <a:p>
            <a:r>
              <a:rPr lang="en-US" dirty="0"/>
              <a:t>4. Quality</a:t>
            </a:r>
          </a:p>
          <a:p>
            <a:r>
              <a:rPr lang="en-US" dirty="0"/>
              <a:t>5. Terms and conditions of delivery</a:t>
            </a:r>
          </a:p>
          <a:p>
            <a:r>
              <a:rPr lang="en-US" dirty="0"/>
              <a:t>6. Price and total amount of the contract</a:t>
            </a:r>
          </a:p>
          <a:p>
            <a:r>
              <a:rPr lang="en-US" dirty="0"/>
              <a:t>7. Terms of payments</a:t>
            </a:r>
          </a:p>
          <a:p>
            <a:r>
              <a:rPr lang="en-US" dirty="0"/>
              <a:t>8. Acceptance and delivery of goods</a:t>
            </a:r>
          </a:p>
          <a:p>
            <a:r>
              <a:rPr lang="en-US" dirty="0"/>
              <a:t>9. Guarantees, claims regarding quantity and quality</a:t>
            </a:r>
          </a:p>
          <a:p>
            <a:r>
              <a:rPr lang="en-US" dirty="0"/>
              <a:t>10. Packaging and labeling</a:t>
            </a:r>
          </a:p>
          <a:p>
            <a:r>
              <a:rPr lang="en-US" dirty="0"/>
              <a:t>11. Insurance</a:t>
            </a:r>
          </a:p>
          <a:p>
            <a:r>
              <a:rPr lang="en-US" dirty="0"/>
              <a:t>12. Force majeure circumstances</a:t>
            </a:r>
          </a:p>
          <a:p>
            <a:r>
              <a:rPr lang="en-US" dirty="0"/>
              <a:t>13. Sanctions and claims</a:t>
            </a:r>
          </a:p>
          <a:p>
            <a:r>
              <a:rPr lang="en-US" dirty="0"/>
              <a:t>14. Arbitration</a:t>
            </a:r>
          </a:p>
          <a:p>
            <a:r>
              <a:rPr lang="en-US" dirty="0"/>
              <a:t>15. Legal addresses of the parties</a:t>
            </a:r>
          </a:p>
        </p:txBody>
      </p:sp>
    </p:spTree>
    <p:extLst>
      <p:ext uri="{BB962C8B-B14F-4D97-AF65-F5344CB8AC3E}">
        <p14:creationId xmlns:p14="http://schemas.microsoft.com/office/powerpoint/2010/main" val="2178737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CA28BD-68BC-9A42-F7DE-E6987F3F12EF}"/>
              </a:ext>
            </a:extLst>
          </p:cNvPr>
          <p:cNvSpPr>
            <a:spLocks noGrp="1"/>
          </p:cNvSpPr>
          <p:nvPr>
            <p:ph idx="1"/>
          </p:nvPr>
        </p:nvSpPr>
        <p:spPr/>
        <p:txBody>
          <a:bodyPr>
            <a:normAutofit fontScale="92500" lnSpcReduction="10000"/>
          </a:bodyPr>
          <a:lstStyle/>
          <a:p>
            <a:r>
              <a:rPr lang="en-US" dirty="0"/>
              <a:t>The structure and content of the contract have an individual character and are determined by such factors as the subject of the agreement and the level of relationships between the counterparties. At the same time, the Ukrainian legislation defines the structure of the contract in foreign economic activity, that is, provides a list of mandatory articles that must be reflected in the contract in order to recognize it as legitimate. Other articles, which are not mandatory, may change depending on the needs of the counterparties.</a:t>
            </a:r>
          </a:p>
          <a:p>
            <a:r>
              <a:rPr lang="en-US" dirty="0"/>
              <a:t>Subjects of entrepreneurial activity, when developing the text of the contract, have the right to use known international rules, recommendations of international bodies and organizations.</a:t>
            </a:r>
          </a:p>
        </p:txBody>
      </p:sp>
    </p:spTree>
    <p:extLst>
      <p:ext uri="{BB962C8B-B14F-4D97-AF65-F5344CB8AC3E}">
        <p14:creationId xmlns:p14="http://schemas.microsoft.com/office/powerpoint/2010/main" val="4018385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F6339-95FF-41FC-7A4D-60861E5CAF4B}"/>
              </a:ext>
            </a:extLst>
          </p:cNvPr>
          <p:cNvSpPr>
            <a:spLocks noGrp="1"/>
          </p:cNvSpPr>
          <p:nvPr>
            <p:ph type="title"/>
          </p:nvPr>
        </p:nvSpPr>
        <p:spPr/>
        <p:txBody>
          <a:bodyPr>
            <a:normAutofit fontScale="90000"/>
          </a:bodyPr>
          <a:lstStyle/>
          <a:p>
            <a:r>
              <a:rPr lang="en-US" dirty="0"/>
              <a:t>Structure of international contracts.</a:t>
            </a:r>
            <a:br>
              <a:rPr lang="en-US" dirty="0"/>
            </a:br>
            <a:endParaRPr lang="en-US" dirty="0"/>
          </a:p>
        </p:txBody>
      </p:sp>
      <p:sp>
        <p:nvSpPr>
          <p:cNvPr id="3" name="Content Placeholder 2">
            <a:extLst>
              <a:ext uri="{FF2B5EF4-FFF2-40B4-BE49-F238E27FC236}">
                <a16:creationId xmlns:a16="http://schemas.microsoft.com/office/drawing/2014/main" id="{3106C1C8-6FC7-8CA2-FF58-05F320C111CA}"/>
              </a:ext>
            </a:extLst>
          </p:cNvPr>
          <p:cNvSpPr>
            <a:spLocks noGrp="1"/>
          </p:cNvSpPr>
          <p:nvPr>
            <p:ph idx="1"/>
          </p:nvPr>
        </p:nvSpPr>
        <p:spPr/>
        <p:txBody>
          <a:bodyPr>
            <a:normAutofit fontScale="55000" lnSpcReduction="20000"/>
          </a:bodyPr>
          <a:lstStyle/>
          <a:p>
            <a:r>
              <a:rPr lang="en-US" dirty="0"/>
              <a:t>The preamble includes</a:t>
            </a:r>
          </a:p>
          <a:p>
            <a:r>
              <a:rPr lang="en-US" dirty="0"/>
              <a:t>• name and registration number of the contract (in the middle of the page);</a:t>
            </a:r>
          </a:p>
          <a:p>
            <a:r>
              <a:rPr lang="en-US" dirty="0"/>
              <a:t>• place (lower left) and date of its conclusion (lower right);</a:t>
            </a:r>
          </a:p>
          <a:p>
            <a:r>
              <a:rPr lang="en-US" dirty="0"/>
              <a:t>• determination of sides (even below after several intervals).</a:t>
            </a:r>
          </a:p>
          <a:p>
            <a:r>
              <a:rPr lang="en-US" dirty="0"/>
              <a:t>  Each of the listed characteristics is mandatory, because in some countries a contract that does not have one of them can be considered invalid.</a:t>
            </a:r>
          </a:p>
          <a:p>
            <a:r>
              <a:rPr lang="en-US" dirty="0"/>
              <a:t>  The preamble provides the full name of the participating parties, followed by an abbreviated definition of the parties as counterparties ("Seller", "Buyer", "Customer", "Supplier", etc.), the person on whose behalf the foreign economic agreement (contract) is concluded, the documents that are managed counterparties to the contract.</a:t>
            </a:r>
          </a:p>
          <a:p>
            <a:r>
              <a:rPr lang="en-US" dirty="0"/>
              <a:t>  The number of an international contract is assigned by agreement of the parties, usually according to the order of registration of documents of one of the parties (at the place of execution of the agreement), or a double number, it contains the registration data of both parties.</a:t>
            </a:r>
          </a:p>
          <a:p>
            <a:r>
              <a:rPr lang="en-US" dirty="0"/>
              <a:t>  The place of conclusion of the contract determines the law that the parties apply to the agreement, that is, it determines the rights and obligations of the parties. This provision applies when the agreement of the parties does not specify otherwise. The parties can choose any right by specifying it in the contract or by making a clause that it is considered to be concluded in the territory of the country concerned.</a:t>
            </a:r>
          </a:p>
        </p:txBody>
      </p:sp>
    </p:spTree>
    <p:extLst>
      <p:ext uri="{BB962C8B-B14F-4D97-AF65-F5344CB8AC3E}">
        <p14:creationId xmlns:p14="http://schemas.microsoft.com/office/powerpoint/2010/main" val="33219162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84D98-B11B-CA4D-84A6-5FE6C6546836}"/>
              </a:ext>
            </a:extLst>
          </p:cNvPr>
          <p:cNvSpPr>
            <a:spLocks noGrp="1"/>
          </p:cNvSpPr>
          <p:nvPr>
            <p:ph type="title"/>
          </p:nvPr>
        </p:nvSpPr>
        <p:spPr/>
        <p:txBody>
          <a:bodyPr>
            <a:normAutofit fontScale="90000"/>
          </a:bodyPr>
          <a:lstStyle/>
          <a:p>
            <a:r>
              <a:rPr lang="en-US" dirty="0"/>
              <a:t>SUBJECT OF AGREEMENT (CONTRACT).</a:t>
            </a:r>
          </a:p>
        </p:txBody>
      </p:sp>
      <p:sp>
        <p:nvSpPr>
          <p:cNvPr id="3" name="Content Placeholder 2">
            <a:extLst>
              <a:ext uri="{FF2B5EF4-FFF2-40B4-BE49-F238E27FC236}">
                <a16:creationId xmlns:a16="http://schemas.microsoft.com/office/drawing/2014/main" id="{7AD5C116-A2B8-BB67-6BF5-C22113EA70A2}"/>
              </a:ext>
            </a:extLst>
          </p:cNvPr>
          <p:cNvSpPr>
            <a:spLocks noGrp="1"/>
          </p:cNvSpPr>
          <p:nvPr>
            <p:ph idx="1"/>
          </p:nvPr>
        </p:nvSpPr>
        <p:spPr/>
        <p:txBody>
          <a:bodyPr>
            <a:normAutofit fontScale="70000" lnSpcReduction="20000"/>
          </a:bodyPr>
          <a:lstStyle/>
          <a:p>
            <a:r>
              <a:rPr lang="en-US" dirty="0"/>
              <a:t>This section defines which goods (works, services) one of the contracting parties is obliged to deliver (perform) to the other, specifying the exact name, brand, grade or final result of the work being performed.</a:t>
            </a:r>
          </a:p>
          <a:p>
            <a:r>
              <a:rPr lang="en-US" dirty="0"/>
              <a:t>In the case of a barter (goods exchange) agreement (contract) or a contract for the processing of the client's raw materials, the exact name (brand, grade) of the counter-delivery (or the name of the product, which is the final purpose of the processing of the client's raw materials) is also determined.</a:t>
            </a:r>
          </a:p>
          <a:p>
            <a:r>
              <a:rPr lang="en-US" dirty="0"/>
              <a:t>If the product (work, service) needs a more detailed description or the range of goods (work, services) is large enough, then all this is indicated in the appendix (specification), which should be an integral part of the contract (contract), which is corresponding mark in the text of the contract.</a:t>
            </a:r>
          </a:p>
          <a:p>
            <a:r>
              <a:rPr lang="en-US" dirty="0"/>
              <a:t>For the barter (goods exchange) contract (contract), the mentioned appendix (specification), in addition, is balanced by the total cost of export and import of goods (works, services).</a:t>
            </a:r>
          </a:p>
          <a:p>
            <a:r>
              <a:rPr lang="en-US" dirty="0"/>
              <a:t>In the appendix to the contract (contract) for the processing of the customer's raw materials, the corresponding technological scheme of such processing is indicated.</a:t>
            </a:r>
          </a:p>
        </p:txBody>
      </p:sp>
    </p:spTree>
    <p:extLst>
      <p:ext uri="{BB962C8B-B14F-4D97-AF65-F5344CB8AC3E}">
        <p14:creationId xmlns:p14="http://schemas.microsoft.com/office/powerpoint/2010/main" val="2069465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A6F16-C76C-CBB5-7D42-68197217154C}"/>
              </a:ext>
            </a:extLst>
          </p:cNvPr>
          <p:cNvSpPr>
            <a:spLocks noGrp="1"/>
          </p:cNvSpPr>
          <p:nvPr>
            <p:ph type="title"/>
          </p:nvPr>
        </p:nvSpPr>
        <p:spPr/>
        <p:txBody>
          <a:bodyPr>
            <a:noAutofit/>
          </a:bodyPr>
          <a:lstStyle/>
          <a:p>
            <a:r>
              <a:rPr lang="en-US" sz="3600" dirty="0"/>
              <a:t>QUANTITY AND QUALITY OF GOODS (VOLUMES OF PERFORMANCE OF WORKS, PROVISION OF SERVICES).</a:t>
            </a:r>
          </a:p>
        </p:txBody>
      </p:sp>
      <p:sp>
        <p:nvSpPr>
          <p:cNvPr id="3" name="Content Placeholder 2">
            <a:extLst>
              <a:ext uri="{FF2B5EF4-FFF2-40B4-BE49-F238E27FC236}">
                <a16:creationId xmlns:a16="http://schemas.microsoft.com/office/drawing/2014/main" id="{66575F48-8166-E1FA-D443-F8C13E5960FB}"/>
              </a:ext>
            </a:extLst>
          </p:cNvPr>
          <p:cNvSpPr>
            <a:spLocks noGrp="1"/>
          </p:cNvSpPr>
          <p:nvPr>
            <p:ph idx="1"/>
          </p:nvPr>
        </p:nvSpPr>
        <p:spPr/>
        <p:txBody>
          <a:bodyPr>
            <a:normAutofit lnSpcReduction="10000"/>
          </a:bodyPr>
          <a:lstStyle/>
          <a:p>
            <a:r>
              <a:rPr lang="en-US" dirty="0"/>
              <a:t>When determining the quantity of goods, the parties must agree:</a:t>
            </a:r>
          </a:p>
          <a:p>
            <a:r>
              <a:rPr lang="en-US" dirty="0"/>
              <a:t>- unit of quantity measurement,</a:t>
            </a:r>
          </a:p>
          <a:p>
            <a:r>
              <a:rPr lang="en-US" dirty="0"/>
              <a:t>- the procedure for determining the quantity,</a:t>
            </a:r>
          </a:p>
          <a:p>
            <a:r>
              <a:rPr lang="en-US" dirty="0"/>
              <a:t>- system of weights and measures.</a:t>
            </a:r>
          </a:p>
          <a:p>
            <a:r>
              <a:rPr lang="en-US" dirty="0"/>
              <a:t>- which organizations determine the quantity of goods,</a:t>
            </a:r>
          </a:p>
          <a:p>
            <a:r>
              <a:rPr lang="en-US" dirty="0"/>
              <a:t>- what documents determine the quantity of goods,</a:t>
            </a:r>
          </a:p>
          <a:p>
            <a:r>
              <a:rPr lang="en-US" dirty="0"/>
              <a:t>- whether the quantity of goods includes containers and packaging.</a:t>
            </a:r>
          </a:p>
        </p:txBody>
      </p:sp>
    </p:spTree>
    <p:extLst>
      <p:ext uri="{BB962C8B-B14F-4D97-AF65-F5344CB8AC3E}">
        <p14:creationId xmlns:p14="http://schemas.microsoft.com/office/powerpoint/2010/main" val="38794714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EC4A7B-F9A3-7AE5-2AF5-8C4061DDB456}"/>
              </a:ext>
            </a:extLst>
          </p:cNvPr>
          <p:cNvSpPr>
            <a:spLocks noGrp="1"/>
          </p:cNvSpPr>
          <p:nvPr>
            <p:ph type="title"/>
          </p:nvPr>
        </p:nvSpPr>
        <p:spPr/>
        <p:txBody>
          <a:bodyPr/>
          <a:lstStyle/>
          <a:p>
            <a:r>
              <a:rPr lang="en-US" dirty="0"/>
              <a:t>Additional terms of international contracts</a:t>
            </a:r>
          </a:p>
        </p:txBody>
      </p:sp>
      <p:sp>
        <p:nvSpPr>
          <p:cNvPr id="3" name="Content Placeholder 2">
            <a:extLst>
              <a:ext uri="{FF2B5EF4-FFF2-40B4-BE49-F238E27FC236}">
                <a16:creationId xmlns:a16="http://schemas.microsoft.com/office/drawing/2014/main" id="{8CC437D0-782E-6DC1-C4EB-226DB862C7B8}"/>
              </a:ext>
            </a:extLst>
          </p:cNvPr>
          <p:cNvSpPr>
            <a:spLocks noGrp="1"/>
          </p:cNvSpPr>
          <p:nvPr>
            <p:ph idx="1"/>
          </p:nvPr>
        </p:nvSpPr>
        <p:spPr/>
        <p:txBody>
          <a:bodyPr>
            <a:normAutofit fontScale="85000" lnSpcReduction="20000"/>
          </a:bodyPr>
          <a:lstStyle/>
          <a:p>
            <a:r>
              <a:rPr lang="en-US" dirty="0"/>
              <a:t>By agreement of the parties, additional (non-essential) conditions may be defined in the contract.</a:t>
            </a:r>
          </a:p>
          <a:p>
            <a:r>
              <a:rPr lang="en-US" dirty="0"/>
              <a:t>If one of the parties violates them, the other party does not have the right to refuse to accept the goods and terminate the contract, but can only demand the fulfillment of obligations and compensation for damages.</a:t>
            </a:r>
          </a:p>
          <a:p>
            <a:r>
              <a:rPr lang="en-US" dirty="0"/>
              <a:t>  Additional conditions include: insurance, quality guarantees, conditions for the involvement of subcontractors, agents, carriers, determination of loading (unloading) norms, conditions for the transfer of technical documentation for goods, preservation of trademarks, the procedure for paying taxes, duties, fees, various protective clauses, from which moment the contract becomes effective, the number of signed copies of the contract, the possibility and procedure for making additions and changes to the contract, etc.</a:t>
            </a:r>
          </a:p>
        </p:txBody>
      </p:sp>
    </p:spTree>
    <p:extLst>
      <p:ext uri="{BB962C8B-B14F-4D97-AF65-F5344CB8AC3E}">
        <p14:creationId xmlns:p14="http://schemas.microsoft.com/office/powerpoint/2010/main" val="211189454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8</TotalTime>
  <Words>1036</Words>
  <Application>Microsoft Macintosh PowerPoint</Application>
  <PresentationFormat>Widescreen</PresentationFormat>
  <Paragraphs>51</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-apple-system</vt:lpstr>
      <vt:lpstr>Arial</vt:lpstr>
      <vt:lpstr>Garamond</vt:lpstr>
      <vt:lpstr>Organic</vt:lpstr>
      <vt:lpstr>Topic 3. Structure and content of international contracts. </vt:lpstr>
      <vt:lpstr>Topic 3 The structure and content of international contracts </vt:lpstr>
      <vt:lpstr>PowerPoint Presentation</vt:lpstr>
      <vt:lpstr>PowerPoint Presentation</vt:lpstr>
      <vt:lpstr>PowerPoint Presentation</vt:lpstr>
      <vt:lpstr>Structure of international contracts. </vt:lpstr>
      <vt:lpstr>SUBJECT OF AGREEMENT (CONTRACT).</vt:lpstr>
      <vt:lpstr>QUANTITY AND QUALITY OF GOODS (VOLUMES OF PERFORMANCE OF WORKS, PROVISION OF SERVICES).</vt:lpstr>
      <vt:lpstr>Additional terms of international contracts</vt:lpstr>
      <vt:lpstr>Thank you for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Topic 3. Structure and content of international contracts. </dc:title>
  <dc:creator>Microsoft Office User</dc:creator>
  <cp:lastModifiedBy>Microsoft Office User</cp:lastModifiedBy>
  <cp:revision>1</cp:revision>
  <dcterms:created xsi:type="dcterms:W3CDTF">2024-04-02T06:08:33Z</dcterms:created>
  <dcterms:modified xsi:type="dcterms:W3CDTF">2024-04-02T06:16:40Z</dcterms:modified>
</cp:coreProperties>
</file>