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32"/>
  </p:notesMasterIdLst>
  <p:handoutMasterIdLst>
    <p:handoutMasterId r:id="rId33"/>
  </p:handoutMasterIdLst>
  <p:sldIdLst>
    <p:sldId id="256" r:id="rId5"/>
    <p:sldId id="306" r:id="rId6"/>
    <p:sldId id="264" r:id="rId7"/>
    <p:sldId id="257" r:id="rId8"/>
    <p:sldId id="276" r:id="rId9"/>
    <p:sldId id="273" r:id="rId10"/>
    <p:sldId id="277" r:id="rId11"/>
    <p:sldId id="278" r:id="rId12"/>
    <p:sldId id="280" r:id="rId13"/>
    <p:sldId id="282" r:id="rId14"/>
    <p:sldId id="283" r:id="rId15"/>
    <p:sldId id="285" r:id="rId16"/>
    <p:sldId id="286" r:id="rId17"/>
    <p:sldId id="287" r:id="rId18"/>
    <p:sldId id="288" r:id="rId19"/>
    <p:sldId id="290" r:id="rId20"/>
    <p:sldId id="292" r:id="rId21"/>
    <p:sldId id="272" r:id="rId22"/>
    <p:sldId id="293" r:id="rId23"/>
    <p:sldId id="294" r:id="rId24"/>
    <p:sldId id="296" r:id="rId25"/>
    <p:sldId id="299" r:id="rId26"/>
    <p:sldId id="300" r:id="rId27"/>
    <p:sldId id="302" r:id="rId28"/>
    <p:sldId id="303" r:id="rId29"/>
    <p:sldId id="304" r:id="rId30"/>
    <p:sldId id="305" r:id="rId3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E3E3E"/>
    <a:srgbClr val="6D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7853C-536D-4A76-A0AE-DD22124D55A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84328" autoAdjust="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F37C3-75B2-47D3-B675-E73CC759F253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uk-UA"/>
        </a:p>
      </dgm:t>
    </dgm:pt>
    <dgm:pt modelId="{79482979-8BB5-4235-A29B-325CD305570D}">
      <dgm:prSet/>
      <dgm:spPr/>
      <dgm:t>
        <a:bodyPr/>
        <a:lstStyle/>
        <a:p>
          <a:pPr algn="ctr"/>
          <a:r>
            <a:rPr lang="uk-UA" dirty="0"/>
            <a:t>Загальну фізичну підготовку</a:t>
          </a:r>
        </a:p>
      </dgm:t>
    </dgm:pt>
    <dgm:pt modelId="{495E9D59-6983-49AF-9C77-33F50D49EC59}" type="parTrans" cxnId="{5897C3FE-B797-47BF-ACE7-B3DF405721DE}">
      <dgm:prSet/>
      <dgm:spPr/>
      <dgm:t>
        <a:bodyPr/>
        <a:lstStyle/>
        <a:p>
          <a:endParaRPr lang="uk-UA"/>
        </a:p>
      </dgm:t>
    </dgm:pt>
    <dgm:pt modelId="{F9B39EC8-4D5E-43A6-A94C-E1D9023D768B}" type="sibTrans" cxnId="{5897C3FE-B797-47BF-ACE7-B3DF405721DE}">
      <dgm:prSet/>
      <dgm:spPr/>
      <dgm:t>
        <a:bodyPr/>
        <a:lstStyle/>
        <a:p>
          <a:endParaRPr lang="uk-UA"/>
        </a:p>
      </dgm:t>
    </dgm:pt>
    <dgm:pt modelId="{56A005EA-F732-4E82-B19C-7C673809FC29}" type="pres">
      <dgm:prSet presAssocID="{2C8F37C3-75B2-47D3-B675-E73CC759F2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C24A1-30B8-4FCC-804E-57152D157945}" type="pres">
      <dgm:prSet presAssocID="{79482979-8BB5-4235-A29B-325CD305570D}" presName="parentText" presStyleLbl="node1" presStyleIdx="0" presStyleCnt="1" custLinFactNeighborX="-8607" custLinFactNeighborY="-82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040329-8D77-45C8-8352-C5C34C12FD6B}" type="presOf" srcId="{79482979-8BB5-4235-A29B-325CD305570D}" destId="{5EBC24A1-30B8-4FCC-804E-57152D157945}" srcOrd="0" destOrd="0" presId="urn:microsoft.com/office/officeart/2005/8/layout/vList2"/>
    <dgm:cxn modelId="{5897C3FE-B797-47BF-ACE7-B3DF405721DE}" srcId="{2C8F37C3-75B2-47D3-B675-E73CC759F253}" destId="{79482979-8BB5-4235-A29B-325CD305570D}" srcOrd="0" destOrd="0" parTransId="{495E9D59-6983-49AF-9C77-33F50D49EC59}" sibTransId="{F9B39EC8-4D5E-43A6-A94C-E1D9023D768B}"/>
    <dgm:cxn modelId="{97FEC850-39A0-4273-BF59-747ECE8FB612}" type="presOf" srcId="{2C8F37C3-75B2-47D3-B675-E73CC759F253}" destId="{56A005EA-F732-4E82-B19C-7C673809FC29}" srcOrd="0" destOrd="0" presId="urn:microsoft.com/office/officeart/2005/8/layout/vList2"/>
    <dgm:cxn modelId="{6BAE5F45-763A-4EFF-8C26-ED0C850A1914}" type="presParOf" srcId="{56A005EA-F732-4E82-B19C-7C673809FC29}" destId="{5EBC24A1-30B8-4FCC-804E-57152D15794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D147AB-DF5D-4CAB-9C5C-B5770CE14D5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20B68EA6-F250-43E3-AAAB-41AFB3C35F83}">
      <dgm:prSet/>
      <dgm:spPr/>
      <dgm:t>
        <a:bodyPr/>
        <a:lstStyle/>
        <a:p>
          <a:pPr algn="ctr"/>
          <a:r>
            <a:rPr lang="uk-UA"/>
            <a:t>Спеціальну фізичну підготовку</a:t>
          </a:r>
        </a:p>
      </dgm:t>
    </dgm:pt>
    <dgm:pt modelId="{6D42B66A-B2E5-41F0-99A9-4C3EDE558425}" type="parTrans" cxnId="{4EB82D69-92AD-4E88-B183-8D5E5FDA1C27}">
      <dgm:prSet/>
      <dgm:spPr/>
      <dgm:t>
        <a:bodyPr/>
        <a:lstStyle/>
        <a:p>
          <a:pPr algn="ctr"/>
          <a:endParaRPr lang="uk-UA"/>
        </a:p>
      </dgm:t>
    </dgm:pt>
    <dgm:pt modelId="{6C086747-D6F8-45A7-912F-A6AA0882802C}" type="sibTrans" cxnId="{4EB82D69-92AD-4E88-B183-8D5E5FDA1C27}">
      <dgm:prSet/>
      <dgm:spPr/>
      <dgm:t>
        <a:bodyPr/>
        <a:lstStyle/>
        <a:p>
          <a:pPr algn="ctr"/>
          <a:endParaRPr lang="uk-UA"/>
        </a:p>
      </dgm:t>
    </dgm:pt>
    <dgm:pt modelId="{1204DD49-CE94-4347-9078-4B2940B34252}" type="pres">
      <dgm:prSet presAssocID="{8DD147AB-DF5D-4CAB-9C5C-B5770CE14D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853B6F-0C35-462D-80BB-E4FBDD7D5F32}" type="pres">
      <dgm:prSet presAssocID="{20B68EA6-F250-43E3-AAAB-41AFB3C35F83}" presName="parentText" presStyleLbl="node1" presStyleIdx="0" presStyleCnt="1" custLinFactY="31292" custLinFactNeighborX="723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497FA-D9ED-4819-8641-F0BA4878352E}" type="presOf" srcId="{8DD147AB-DF5D-4CAB-9C5C-B5770CE14D5B}" destId="{1204DD49-CE94-4347-9078-4B2940B34252}" srcOrd="0" destOrd="0" presId="urn:microsoft.com/office/officeart/2005/8/layout/vList2"/>
    <dgm:cxn modelId="{4EB82D69-92AD-4E88-B183-8D5E5FDA1C27}" srcId="{8DD147AB-DF5D-4CAB-9C5C-B5770CE14D5B}" destId="{20B68EA6-F250-43E3-AAAB-41AFB3C35F83}" srcOrd="0" destOrd="0" parTransId="{6D42B66A-B2E5-41F0-99A9-4C3EDE558425}" sibTransId="{6C086747-D6F8-45A7-912F-A6AA0882802C}"/>
    <dgm:cxn modelId="{D7F33B28-8697-48B0-86A3-91E91CD08CB9}" type="presOf" srcId="{20B68EA6-F250-43E3-AAAB-41AFB3C35F83}" destId="{EC853B6F-0C35-462D-80BB-E4FBDD7D5F32}" srcOrd="0" destOrd="0" presId="urn:microsoft.com/office/officeart/2005/8/layout/vList2"/>
    <dgm:cxn modelId="{0B1B4F78-AFBA-437D-8171-60F124FAD03B}" type="presParOf" srcId="{1204DD49-CE94-4347-9078-4B2940B34252}" destId="{EC853B6F-0C35-462D-80BB-E4FBDD7D5F32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25070C-66F5-4FAD-86B4-8C632DA88B8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uk-UA"/>
        </a:p>
      </dgm:t>
    </dgm:pt>
    <dgm:pt modelId="{9F33C542-D03B-4491-9C43-318305353A98}">
      <dgm:prSet custT="1"/>
      <dgm:spPr/>
      <dgm:t>
        <a:bodyPr/>
        <a:lstStyle/>
        <a:p>
          <a:pPr algn="ctr"/>
          <a:r>
            <a:rPr lang="uk-UA" sz="36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Завданнями ЗФП</a:t>
          </a:r>
        </a:p>
      </dgm:t>
    </dgm:pt>
    <dgm:pt modelId="{57EF1067-DC39-41C1-9B23-9D841B7A1AAB}" type="parTrans" cxnId="{6E6A2D7B-DF02-4F80-A868-447A347549D4}">
      <dgm:prSet/>
      <dgm:spPr/>
      <dgm:t>
        <a:bodyPr/>
        <a:lstStyle/>
        <a:p>
          <a:endParaRPr lang="uk-UA"/>
        </a:p>
      </dgm:t>
    </dgm:pt>
    <dgm:pt modelId="{E1A581DD-B1BD-4414-B4B4-8108DF586A12}" type="sibTrans" cxnId="{6E6A2D7B-DF02-4F80-A868-447A347549D4}">
      <dgm:prSet/>
      <dgm:spPr/>
      <dgm:t>
        <a:bodyPr/>
        <a:lstStyle/>
        <a:p>
          <a:endParaRPr lang="uk-UA"/>
        </a:p>
      </dgm:t>
    </dgm:pt>
    <dgm:pt modelId="{7F5B35E4-B91D-4ACA-AC69-29605FDD5F0E}" type="pres">
      <dgm:prSet presAssocID="{2E25070C-66F5-4FAD-86B4-8C632DA88B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62A208-58F4-4CA4-8B39-FD4E70433A1C}" type="pres">
      <dgm:prSet presAssocID="{9F33C542-D03B-4491-9C43-318305353A98}" presName="parentText" presStyleLbl="node1" presStyleIdx="0" presStyleCnt="1" custLinFactNeighborX="7312" custLinFactNeighborY="174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A2D7B-DF02-4F80-A868-447A347549D4}" srcId="{2E25070C-66F5-4FAD-86B4-8C632DA88B8C}" destId="{9F33C542-D03B-4491-9C43-318305353A98}" srcOrd="0" destOrd="0" parTransId="{57EF1067-DC39-41C1-9B23-9D841B7A1AAB}" sibTransId="{E1A581DD-B1BD-4414-B4B4-8108DF586A12}"/>
    <dgm:cxn modelId="{44A3A8D2-C606-4D1A-A301-00ABC744B5D6}" type="presOf" srcId="{9F33C542-D03B-4491-9C43-318305353A98}" destId="{3362A208-58F4-4CA4-8B39-FD4E70433A1C}" srcOrd="0" destOrd="0" presId="urn:microsoft.com/office/officeart/2005/8/layout/vList2"/>
    <dgm:cxn modelId="{80A21798-CCB7-4CCF-BA5B-6B3DC025FB9A}" type="presOf" srcId="{2E25070C-66F5-4FAD-86B4-8C632DA88B8C}" destId="{7F5B35E4-B91D-4ACA-AC69-29605FDD5F0E}" srcOrd="0" destOrd="0" presId="urn:microsoft.com/office/officeart/2005/8/layout/vList2"/>
    <dgm:cxn modelId="{802AC8AD-9DC2-401A-A4A1-96C26B68F02F}" type="presParOf" srcId="{7F5B35E4-B91D-4ACA-AC69-29605FDD5F0E}" destId="{3362A208-58F4-4CA4-8B39-FD4E70433A1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7479EC-2945-4A6C-9597-A444DDE18CC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13DFC4D3-2ADF-429C-81B5-BC877EBBFC1D}">
      <dgm:prSet/>
      <dgm:spPr/>
      <dgm:t>
        <a:bodyPr/>
        <a:lstStyle/>
        <a:p>
          <a:r>
            <a:rPr lang="uk-UA" dirty="0"/>
            <a:t>формування рухових навичок за допомогою засобів і методів, які не мають прямого відношення до обраного виду спорту; </a:t>
          </a:r>
        </a:p>
      </dgm:t>
    </dgm:pt>
    <dgm:pt modelId="{FBB3319B-5FA0-422A-B2DB-482A45BECABE}" type="parTrans" cxnId="{42908424-8383-4C29-B5C1-02B7CE3200E8}">
      <dgm:prSet/>
      <dgm:spPr/>
      <dgm:t>
        <a:bodyPr/>
        <a:lstStyle/>
        <a:p>
          <a:endParaRPr lang="uk-UA"/>
        </a:p>
      </dgm:t>
    </dgm:pt>
    <dgm:pt modelId="{ADC0E0D6-00B1-4B77-AEAF-BF5736B876AB}" type="sibTrans" cxnId="{42908424-8383-4C29-B5C1-02B7CE3200E8}">
      <dgm:prSet/>
      <dgm:spPr/>
      <dgm:t>
        <a:bodyPr/>
        <a:lstStyle/>
        <a:p>
          <a:endParaRPr lang="uk-UA"/>
        </a:p>
      </dgm:t>
    </dgm:pt>
    <dgm:pt modelId="{0D2E7016-61AF-45E0-9E3C-8631D39E6D92}">
      <dgm:prSet/>
      <dgm:spPr/>
      <dgm:t>
        <a:bodyPr/>
        <a:lstStyle/>
        <a:p>
          <a:r>
            <a:rPr lang="uk-UA" dirty="0"/>
            <a:t>зміцнення здоров’я і гармонійний розвиток, удосконалення важливих для життя рухових навичок</a:t>
          </a:r>
        </a:p>
      </dgm:t>
    </dgm:pt>
    <dgm:pt modelId="{1150F5A9-C782-46B8-A3B1-9C07EEA3DEAE}" type="parTrans" cxnId="{F1E54C49-C2DD-4F43-970C-2B5E275CCB5F}">
      <dgm:prSet/>
      <dgm:spPr/>
      <dgm:t>
        <a:bodyPr/>
        <a:lstStyle/>
        <a:p>
          <a:endParaRPr lang="uk-UA"/>
        </a:p>
      </dgm:t>
    </dgm:pt>
    <dgm:pt modelId="{76FA3DF7-34C1-49E0-A171-634C11C83F6D}" type="sibTrans" cxnId="{F1E54C49-C2DD-4F43-970C-2B5E275CCB5F}">
      <dgm:prSet/>
      <dgm:spPr/>
      <dgm:t>
        <a:bodyPr/>
        <a:lstStyle/>
        <a:p>
          <a:endParaRPr lang="uk-UA"/>
        </a:p>
      </dgm:t>
    </dgm:pt>
    <dgm:pt modelId="{1E88A679-032C-4BB3-BE6A-266B5F491F9C}" type="pres">
      <dgm:prSet presAssocID="{C47479EC-2945-4A6C-9597-A444DDE18C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D40760F-8C66-4776-8413-44A773F1D723}" type="pres">
      <dgm:prSet presAssocID="{C47479EC-2945-4A6C-9597-A444DDE18CCD}" presName="Name1" presStyleCnt="0"/>
      <dgm:spPr/>
    </dgm:pt>
    <dgm:pt modelId="{75A54547-599D-4A95-BDF2-8EA8B6FDFB97}" type="pres">
      <dgm:prSet presAssocID="{C47479EC-2945-4A6C-9597-A444DDE18CCD}" presName="cycle" presStyleCnt="0"/>
      <dgm:spPr/>
    </dgm:pt>
    <dgm:pt modelId="{271BFF06-1539-4D8D-9043-008AF4B9B8E4}" type="pres">
      <dgm:prSet presAssocID="{C47479EC-2945-4A6C-9597-A444DDE18CCD}" presName="srcNode" presStyleLbl="node1" presStyleIdx="0" presStyleCnt="2"/>
      <dgm:spPr/>
    </dgm:pt>
    <dgm:pt modelId="{A2A1B0C4-27C3-4EBF-B22B-D0A9C4C898FB}" type="pres">
      <dgm:prSet presAssocID="{C47479EC-2945-4A6C-9597-A444DDE18CCD}" presName="conn" presStyleLbl="parChTrans1D2" presStyleIdx="0" presStyleCnt="1"/>
      <dgm:spPr/>
      <dgm:t>
        <a:bodyPr/>
        <a:lstStyle/>
        <a:p>
          <a:endParaRPr lang="ru-RU"/>
        </a:p>
      </dgm:t>
    </dgm:pt>
    <dgm:pt modelId="{CC1E5EB3-7FE7-45A6-9538-20C1A75A294C}" type="pres">
      <dgm:prSet presAssocID="{C47479EC-2945-4A6C-9597-A444DDE18CCD}" presName="extraNode" presStyleLbl="node1" presStyleIdx="0" presStyleCnt="2"/>
      <dgm:spPr/>
    </dgm:pt>
    <dgm:pt modelId="{E77C8DA8-DC92-4EF0-9F5A-AF83BBC47C09}" type="pres">
      <dgm:prSet presAssocID="{C47479EC-2945-4A6C-9597-A444DDE18CCD}" presName="dstNode" presStyleLbl="node1" presStyleIdx="0" presStyleCnt="2"/>
      <dgm:spPr/>
    </dgm:pt>
    <dgm:pt modelId="{5649D205-C394-4EBB-9536-E7D362252B58}" type="pres">
      <dgm:prSet presAssocID="{13DFC4D3-2ADF-429C-81B5-BC877EBBFC1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89B0D-3735-468D-B9C5-225E4E59921E}" type="pres">
      <dgm:prSet presAssocID="{13DFC4D3-2ADF-429C-81B5-BC877EBBFC1D}" presName="accent_1" presStyleCnt="0"/>
      <dgm:spPr/>
    </dgm:pt>
    <dgm:pt modelId="{AA053889-2A82-4A7E-8706-B32D4D5ADF13}" type="pres">
      <dgm:prSet presAssocID="{13DFC4D3-2ADF-429C-81B5-BC877EBBFC1D}" presName="accentRepeatNode" presStyleLbl="solidFgAcc1" presStyleIdx="0" presStyleCnt="2"/>
      <dgm:spPr/>
    </dgm:pt>
    <dgm:pt modelId="{A8D90474-7AE5-42AC-9747-8A109A1D2BFD}" type="pres">
      <dgm:prSet presAssocID="{0D2E7016-61AF-45E0-9E3C-8631D39E6D9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77E14-906F-45BF-B590-0F87679CC7A4}" type="pres">
      <dgm:prSet presAssocID="{0D2E7016-61AF-45E0-9E3C-8631D39E6D92}" presName="accent_2" presStyleCnt="0"/>
      <dgm:spPr/>
    </dgm:pt>
    <dgm:pt modelId="{5A10D2BA-C917-4F10-B74B-F4F8F48A4975}" type="pres">
      <dgm:prSet presAssocID="{0D2E7016-61AF-45E0-9E3C-8631D39E6D92}" presName="accentRepeatNode" presStyleLbl="solidFgAcc1" presStyleIdx="1" presStyleCnt="2" custLinFactNeighborX="-19795" custLinFactNeighborY="-8865"/>
      <dgm:spPr/>
    </dgm:pt>
  </dgm:ptLst>
  <dgm:cxnLst>
    <dgm:cxn modelId="{BCB1E6BB-2485-4C3B-A18C-0A7FD58B5E09}" type="presOf" srcId="{0D2E7016-61AF-45E0-9E3C-8631D39E6D92}" destId="{A8D90474-7AE5-42AC-9747-8A109A1D2BFD}" srcOrd="0" destOrd="0" presId="urn:microsoft.com/office/officeart/2008/layout/VerticalCurvedList"/>
    <dgm:cxn modelId="{42908424-8383-4C29-B5C1-02B7CE3200E8}" srcId="{C47479EC-2945-4A6C-9597-A444DDE18CCD}" destId="{13DFC4D3-2ADF-429C-81B5-BC877EBBFC1D}" srcOrd="0" destOrd="0" parTransId="{FBB3319B-5FA0-422A-B2DB-482A45BECABE}" sibTransId="{ADC0E0D6-00B1-4B77-AEAF-BF5736B876AB}"/>
    <dgm:cxn modelId="{F1E54C49-C2DD-4F43-970C-2B5E275CCB5F}" srcId="{C47479EC-2945-4A6C-9597-A444DDE18CCD}" destId="{0D2E7016-61AF-45E0-9E3C-8631D39E6D92}" srcOrd="1" destOrd="0" parTransId="{1150F5A9-C782-46B8-A3B1-9C07EEA3DEAE}" sibTransId="{76FA3DF7-34C1-49E0-A171-634C11C83F6D}"/>
    <dgm:cxn modelId="{7BD0386A-B5C9-43CD-8DBE-431DBEA39D00}" type="presOf" srcId="{C47479EC-2945-4A6C-9597-A444DDE18CCD}" destId="{1E88A679-032C-4BB3-BE6A-266B5F491F9C}" srcOrd="0" destOrd="0" presId="urn:microsoft.com/office/officeart/2008/layout/VerticalCurvedList"/>
    <dgm:cxn modelId="{C208F9EE-EE86-4981-BEC0-15C15EDCB713}" type="presOf" srcId="{ADC0E0D6-00B1-4B77-AEAF-BF5736B876AB}" destId="{A2A1B0C4-27C3-4EBF-B22B-D0A9C4C898FB}" srcOrd="0" destOrd="0" presId="urn:microsoft.com/office/officeart/2008/layout/VerticalCurvedList"/>
    <dgm:cxn modelId="{687C49C9-C687-40F2-A25F-01993D066AA0}" type="presOf" srcId="{13DFC4D3-2ADF-429C-81B5-BC877EBBFC1D}" destId="{5649D205-C394-4EBB-9536-E7D362252B58}" srcOrd="0" destOrd="0" presId="urn:microsoft.com/office/officeart/2008/layout/VerticalCurvedList"/>
    <dgm:cxn modelId="{B6ECCF02-F454-45E0-ACA3-44E89522426B}" type="presParOf" srcId="{1E88A679-032C-4BB3-BE6A-266B5F491F9C}" destId="{CD40760F-8C66-4776-8413-44A773F1D723}" srcOrd="0" destOrd="0" presId="urn:microsoft.com/office/officeart/2008/layout/VerticalCurvedList"/>
    <dgm:cxn modelId="{B518A4A1-DDE2-4F10-8E55-542CC7394B8D}" type="presParOf" srcId="{CD40760F-8C66-4776-8413-44A773F1D723}" destId="{75A54547-599D-4A95-BDF2-8EA8B6FDFB97}" srcOrd="0" destOrd="0" presId="urn:microsoft.com/office/officeart/2008/layout/VerticalCurvedList"/>
    <dgm:cxn modelId="{9E6F5093-79C9-458F-9DC3-198BEC39EE24}" type="presParOf" srcId="{75A54547-599D-4A95-BDF2-8EA8B6FDFB97}" destId="{271BFF06-1539-4D8D-9043-008AF4B9B8E4}" srcOrd="0" destOrd="0" presId="urn:microsoft.com/office/officeart/2008/layout/VerticalCurvedList"/>
    <dgm:cxn modelId="{72D4F2E5-62C1-4866-80ED-E3D53F13F8FD}" type="presParOf" srcId="{75A54547-599D-4A95-BDF2-8EA8B6FDFB97}" destId="{A2A1B0C4-27C3-4EBF-B22B-D0A9C4C898FB}" srcOrd="1" destOrd="0" presId="urn:microsoft.com/office/officeart/2008/layout/VerticalCurvedList"/>
    <dgm:cxn modelId="{DE556F06-CBFE-4E4E-A560-8DA08EAD7BE9}" type="presParOf" srcId="{75A54547-599D-4A95-BDF2-8EA8B6FDFB97}" destId="{CC1E5EB3-7FE7-45A6-9538-20C1A75A294C}" srcOrd="2" destOrd="0" presId="urn:microsoft.com/office/officeart/2008/layout/VerticalCurvedList"/>
    <dgm:cxn modelId="{4A9F6550-2681-4C44-BBF4-37239BFA1B8D}" type="presParOf" srcId="{75A54547-599D-4A95-BDF2-8EA8B6FDFB97}" destId="{E77C8DA8-DC92-4EF0-9F5A-AF83BBC47C09}" srcOrd="3" destOrd="0" presId="urn:microsoft.com/office/officeart/2008/layout/VerticalCurvedList"/>
    <dgm:cxn modelId="{067B7CD9-EC4C-4008-A3E2-A1A8684BF935}" type="presParOf" srcId="{CD40760F-8C66-4776-8413-44A773F1D723}" destId="{5649D205-C394-4EBB-9536-E7D362252B58}" srcOrd="1" destOrd="0" presId="urn:microsoft.com/office/officeart/2008/layout/VerticalCurvedList"/>
    <dgm:cxn modelId="{707097FD-49AB-4366-BDB0-05E3854F5CB4}" type="presParOf" srcId="{CD40760F-8C66-4776-8413-44A773F1D723}" destId="{A1689B0D-3735-468D-B9C5-225E4E59921E}" srcOrd="2" destOrd="0" presId="urn:microsoft.com/office/officeart/2008/layout/VerticalCurvedList"/>
    <dgm:cxn modelId="{E61CA7D0-5F61-497A-A5FA-CCEC880C0BD7}" type="presParOf" srcId="{A1689B0D-3735-468D-B9C5-225E4E59921E}" destId="{AA053889-2A82-4A7E-8706-B32D4D5ADF13}" srcOrd="0" destOrd="0" presId="urn:microsoft.com/office/officeart/2008/layout/VerticalCurvedList"/>
    <dgm:cxn modelId="{C763F1DA-A5B4-4CC9-92B5-20BED9FF5164}" type="presParOf" srcId="{CD40760F-8C66-4776-8413-44A773F1D723}" destId="{A8D90474-7AE5-42AC-9747-8A109A1D2BFD}" srcOrd="3" destOrd="0" presId="urn:microsoft.com/office/officeart/2008/layout/VerticalCurvedList"/>
    <dgm:cxn modelId="{613D571E-A5A6-4526-81F6-2AE859FF37D7}" type="presParOf" srcId="{CD40760F-8C66-4776-8413-44A773F1D723}" destId="{62077E14-906F-45BF-B590-0F87679CC7A4}" srcOrd="4" destOrd="0" presId="urn:microsoft.com/office/officeart/2008/layout/VerticalCurvedList"/>
    <dgm:cxn modelId="{21E12593-A86E-4F3F-B84A-7B0041DD47B2}" type="presParOf" srcId="{62077E14-906F-45BF-B590-0F87679CC7A4}" destId="{5A10D2BA-C917-4F10-B74B-F4F8F48A4975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E98AF1-7983-468B-893A-65C5A098EFE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B17C9E0-E50B-4695-A636-193CF8F18D1E}">
      <dgm:prSet/>
      <dgm:spPr/>
      <dgm:t>
        <a:bodyPr/>
        <a:lstStyle/>
        <a:p>
          <a:r>
            <a:rPr lang="uk-UA"/>
            <a:t>ДЯКУЮ ЗА УВАГУ</a:t>
          </a:r>
        </a:p>
      </dgm:t>
    </dgm:pt>
    <dgm:pt modelId="{01FCF346-24C5-413A-B485-A045178C48FF}" type="parTrans" cxnId="{5C92A4C3-C8E0-4390-B71D-ED14C4668413}">
      <dgm:prSet/>
      <dgm:spPr/>
      <dgm:t>
        <a:bodyPr/>
        <a:lstStyle/>
        <a:p>
          <a:endParaRPr lang="uk-UA"/>
        </a:p>
      </dgm:t>
    </dgm:pt>
    <dgm:pt modelId="{5358B77F-5A35-4F72-ACB8-588D4C1CD6EB}" type="sibTrans" cxnId="{5C92A4C3-C8E0-4390-B71D-ED14C4668413}">
      <dgm:prSet/>
      <dgm:spPr/>
      <dgm:t>
        <a:bodyPr/>
        <a:lstStyle/>
        <a:p>
          <a:endParaRPr lang="uk-UA"/>
        </a:p>
      </dgm:t>
    </dgm:pt>
    <dgm:pt modelId="{B614C61F-BB07-48D1-9F1D-748342843FAE}" type="pres">
      <dgm:prSet presAssocID="{3FE98AF1-7983-468B-893A-65C5A098EF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28F9B-CC7C-4D12-A703-DE42D2D82393}" type="pres">
      <dgm:prSet presAssocID="{1B17C9E0-E50B-4695-A636-193CF8F18D1E}" presName="parentText" presStyleLbl="node1" presStyleIdx="0" presStyleCnt="1" custScaleY="100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ADD6D3-1A89-4F2A-ABA2-90C44AA53827}" type="presOf" srcId="{1B17C9E0-E50B-4695-A636-193CF8F18D1E}" destId="{57628F9B-CC7C-4D12-A703-DE42D2D82393}" srcOrd="0" destOrd="0" presId="urn:microsoft.com/office/officeart/2005/8/layout/vList2"/>
    <dgm:cxn modelId="{5C92A4C3-C8E0-4390-B71D-ED14C4668413}" srcId="{3FE98AF1-7983-468B-893A-65C5A098EFE5}" destId="{1B17C9E0-E50B-4695-A636-193CF8F18D1E}" srcOrd="0" destOrd="0" parTransId="{01FCF346-24C5-413A-B485-A045178C48FF}" sibTransId="{5358B77F-5A35-4F72-ACB8-588D4C1CD6EB}"/>
    <dgm:cxn modelId="{525680A4-A3D7-4AAE-B6DC-63529A25EF2F}" type="presOf" srcId="{3FE98AF1-7983-468B-893A-65C5A098EFE5}" destId="{B614C61F-BB07-48D1-9F1D-748342843FAE}" srcOrd="0" destOrd="0" presId="urn:microsoft.com/office/officeart/2005/8/layout/vList2"/>
    <dgm:cxn modelId="{2F66B538-0347-4B6B-91AB-88A3D1B00018}" type="presParOf" srcId="{B614C61F-BB07-48D1-9F1D-748342843FAE}" destId="{57628F9B-CC7C-4D12-A703-DE42D2D8239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C24A1-30B8-4FCC-804E-57152D157945}">
      <dsp:nvSpPr>
        <dsp:cNvPr id="0" name=""/>
        <dsp:cNvSpPr/>
      </dsp:nvSpPr>
      <dsp:spPr>
        <a:xfrm>
          <a:off x="0" y="0"/>
          <a:ext cx="3688830" cy="11138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Загальну фізичну підготовку</a:t>
          </a:r>
        </a:p>
      </dsp:txBody>
      <dsp:txXfrm>
        <a:off x="54373" y="54373"/>
        <a:ext cx="3580084" cy="1005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53B6F-0C35-462D-80BB-E4FBDD7D5F32}">
      <dsp:nvSpPr>
        <dsp:cNvPr id="0" name=""/>
        <dsp:cNvSpPr/>
      </dsp:nvSpPr>
      <dsp:spPr>
        <a:xfrm>
          <a:off x="0" y="156160"/>
          <a:ext cx="3688830" cy="11138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Спеціальну фізичну підготовку</a:t>
          </a:r>
        </a:p>
      </dsp:txBody>
      <dsp:txXfrm>
        <a:off x="54373" y="210533"/>
        <a:ext cx="3580084" cy="1005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2A208-58F4-4CA4-8B39-FD4E70433A1C}">
      <dsp:nvSpPr>
        <dsp:cNvPr id="0" name=""/>
        <dsp:cNvSpPr/>
      </dsp:nvSpPr>
      <dsp:spPr>
        <a:xfrm>
          <a:off x="0" y="485"/>
          <a:ext cx="6426200" cy="6548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Завданнями ЗФП</a:t>
          </a:r>
        </a:p>
      </dsp:txBody>
      <dsp:txXfrm>
        <a:off x="31966" y="32451"/>
        <a:ext cx="6362268" cy="590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1B0C4-27C3-4EBF-B22B-D0A9C4C898FB}">
      <dsp:nvSpPr>
        <dsp:cNvPr id="0" name=""/>
        <dsp:cNvSpPr/>
      </dsp:nvSpPr>
      <dsp:spPr>
        <a:xfrm>
          <a:off x="-3697289" y="-571932"/>
          <a:ext cx="4437656" cy="4437656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9D205-C394-4EBB-9536-E7D362252B58}">
      <dsp:nvSpPr>
        <dsp:cNvPr id="0" name=""/>
        <dsp:cNvSpPr/>
      </dsp:nvSpPr>
      <dsp:spPr>
        <a:xfrm>
          <a:off x="605481" y="470551"/>
          <a:ext cx="10527743" cy="9409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89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формування рухових навичок за допомогою засобів і методів, які не мають прямого відношення до обраного виду спорту; </a:t>
          </a:r>
        </a:p>
      </dsp:txBody>
      <dsp:txXfrm>
        <a:off x="605481" y="470551"/>
        <a:ext cx="10527743" cy="940970"/>
      </dsp:txXfrm>
    </dsp:sp>
    <dsp:sp modelId="{AA053889-2A82-4A7E-8706-B32D4D5ADF13}">
      <dsp:nvSpPr>
        <dsp:cNvPr id="0" name=""/>
        <dsp:cNvSpPr/>
      </dsp:nvSpPr>
      <dsp:spPr>
        <a:xfrm>
          <a:off x="17374" y="352929"/>
          <a:ext cx="1176213" cy="117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90474-7AE5-42AC-9747-8A109A1D2BFD}">
      <dsp:nvSpPr>
        <dsp:cNvPr id="0" name=""/>
        <dsp:cNvSpPr/>
      </dsp:nvSpPr>
      <dsp:spPr>
        <a:xfrm>
          <a:off x="605481" y="1882270"/>
          <a:ext cx="10527743" cy="94097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89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зміцнення здоров’я і гармонійний розвиток, удосконалення важливих для життя рухових навичок</a:t>
          </a:r>
        </a:p>
      </dsp:txBody>
      <dsp:txXfrm>
        <a:off x="605481" y="1882270"/>
        <a:ext cx="10527743" cy="940970"/>
      </dsp:txXfrm>
    </dsp:sp>
    <dsp:sp modelId="{5A10D2BA-C917-4F10-B74B-F4F8F48A4975}">
      <dsp:nvSpPr>
        <dsp:cNvPr id="0" name=""/>
        <dsp:cNvSpPr/>
      </dsp:nvSpPr>
      <dsp:spPr>
        <a:xfrm>
          <a:off x="0" y="1660377"/>
          <a:ext cx="1176213" cy="117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28F9B-CC7C-4D12-A703-DE42D2D82393}">
      <dsp:nvSpPr>
        <dsp:cNvPr id="0" name=""/>
        <dsp:cNvSpPr/>
      </dsp:nvSpPr>
      <dsp:spPr>
        <a:xfrm>
          <a:off x="0" y="1296607"/>
          <a:ext cx="10147300" cy="157238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/>
            <a:t>ДЯКУЮ ЗА УВАГУ</a:t>
          </a:r>
        </a:p>
      </dsp:txBody>
      <dsp:txXfrm>
        <a:off x="76758" y="1373365"/>
        <a:ext cx="9993784" cy="141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3EDD3B8-5E68-48E9-AAB1-5DE570C28E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A897E35-4312-4077-83D3-69953080BC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2404B17-5E12-4800-93A2-50B4BCF228EF}" type="datetime1">
              <a:rPr lang="ru-RU" smtClean="0"/>
              <a:pPr rtl="0"/>
              <a:t>10.01.2024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5853C52-2B92-4B9E-86F4-DB78684BEC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20E0EA4-BAD2-4335-9446-CA4CCFEC1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BD65BC62-3B36-43F8-8B69-D6E5E743DA3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651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EF24DFF5-B7B6-4D25-962D-EB07A7CAEC05}" type="datetime1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6AEB063-7F11-4E3B-BA52-07405B1C2D9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293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должен быть конкретным и недвусмысленным. Используйте подзаголовок, чтобы уточнить контекст речи.</a:t>
            </a:r>
          </a:p>
          <a:p>
            <a:pPr rtl="0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Цель — привлечь внимание аудитории с помощью цитаты, впечатляющей статистики или факта.  Необязательно привлекать внимание именно к слайду.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545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6768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2940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085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3176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2460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8743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820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6802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9127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23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001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214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578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25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9187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337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помощью фоновых пунктов можно публиковать сведения, не относящиеся к широко известным или к тем, которые аудитория должна будет понять в контексте доклада.</a:t>
            </a:r>
          </a:p>
          <a:p>
            <a:pPr rtl="0"/>
            <a:r>
              <a:rPr lang="ru-RU" dirty="0"/>
              <a:t>– Не читайте эти основные пункты прямо из PowerPoint, а раскрывайте их значение во время доклада.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240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427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391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134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45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0059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основного пункта № 3 должен быть четким и лаконичным.  Каждый фрагмент обоснования должен быть представлен в сводном виде для четкости понимания и правильности цитирования.  Не нужно просто читать фрагменты обоснования. При необходимости их следует развить.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[введите заметки для развития мысли]</a:t>
            </a:r>
          </a:p>
          <a:p>
            <a:pPr rtl="0"/>
            <a:r>
              <a:rPr lang="ru-RU" dirty="0"/>
              <a:t>Обязательно должен быть переход к контраргументу и следующему слайду.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AEB063-7F11-4E3B-BA52-07405B1C2D95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149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388F-6D01-4763-9497-2C5F78AF5477}"/>
              </a:ext>
            </a:extLst>
          </p:cNvPr>
          <p:cNvSpPr/>
          <p:nvPr userDrawn="1"/>
        </p:nvSpPr>
        <p:spPr>
          <a:xfrm>
            <a:off x="0" y="4818185"/>
            <a:ext cx="12192000" cy="2039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11" name="Полилиния 6"/>
          <p:cNvSpPr/>
          <p:nvPr/>
        </p:nvSpPr>
        <p:spPr bwMode="ltGray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 rtlCol="0"/>
          <a:lstStyle>
            <a:lvl1pPr algn="ctr">
              <a:defRPr lang="ru-RU" sz="5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2400">
                <a:solidFill>
                  <a:schemeClr val="tx1"/>
                </a:solidFill>
              </a:defRPr>
            </a:lvl1pPr>
            <a:lvl2pPr marL="4572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ADA0615-70B1-47A3-9B80-0B3D53813ACA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77432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7"/>
          <p:cNvSpPr/>
          <p:nvPr/>
        </p:nvSpPr>
        <p:spPr bwMode="ltGray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606669"/>
            <a:ext cx="10561418" cy="3813527"/>
          </a:xfrm>
        </p:spPr>
        <p:txBody>
          <a:bodyPr rtlCol="0" anchor="ctr" anchorCtr="0"/>
          <a:lstStyle>
            <a:lvl1pPr algn="ctr">
              <a:defRPr lang="ru-RU" sz="4800" b="0" cap="none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rtlCol="0" anchor="ctr" anchorCtr="0">
            <a:noAutofit/>
          </a:bodyPr>
          <a:lstStyle>
            <a:lvl1pPr marL="0" indent="0" algn="r">
              <a:buNone/>
              <a:defRPr lang="ru-RU" sz="28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4F5D18E-4241-429D-BEDB-6A7415C52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E7E2490-00F7-40A0-AE9A-35519406E8CA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F5CFD55-6AD5-4B7E-AC33-483174EF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14D43F5-DCFF-4B29-AC19-0BF28605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764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lang="ru-RU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2000" b="0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rtlCol="0" anchor="t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2000" b="0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rtlCol="0" anchor="t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>
            <a:extLst>
              <a:ext uri="{FF2B5EF4-FFF2-40B4-BE49-F238E27FC236}">
                <a16:creationId xmlns="" xmlns:a16="http://schemas.microsoft.com/office/drawing/2014/main" id="{B3473E37-6504-470F-92FA-792C3ACA4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12122F47-1781-411F-97F2-7DB4D0E6E3F6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="" xmlns:a16="http://schemas.microsoft.com/office/drawing/2014/main" id="{7523DE74-18E2-4EF3-A1FC-8A32CCFE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51B4AF82-5505-4A7E-AA81-139F2145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55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lang="ru-RU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3AF03C3-E3F3-4845-8D9E-9BD2A676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CFD6A85-E3E0-4E77-A4D4-FB7BC6459629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B9C7230-29FF-42F2-A662-1BC1D19C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9EBD02D-5A68-4A14-892F-DE4953F2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89812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6D14D8-4D13-4DFE-938B-B710F891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D592D33-A9D9-4DB5-BF3A-9FDA0DA8938B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864B8A5-6021-4208-A587-B45576E6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C96ABC-E632-4853-B7CC-A2FB4B7C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4036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/>
          <p:cNvSpPr>
            <a:spLocks noChangeAspect="1"/>
          </p:cNvSpPr>
          <p:nvPr/>
        </p:nvSpPr>
        <p:spPr bwMode="ltGray">
          <a:xfrm>
            <a:off x="1073151" y="446087"/>
            <a:ext cx="3547533" cy="283844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2576512"/>
          </a:xfrm>
        </p:spPr>
        <p:txBody>
          <a:bodyPr rtlCol="0" anchor="ctr" anchorCtr="0"/>
          <a:lstStyle>
            <a:lvl1pPr algn="l">
              <a:defRPr lang="ru-RU" sz="4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55633" y="446088"/>
            <a:ext cx="6252633" cy="541496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73151" y="3022600"/>
            <a:ext cx="3547533" cy="2838449"/>
          </a:xfrm>
        </p:spPr>
        <p:txBody>
          <a:bodyPr rtlCol="0">
            <a:normAutofit/>
          </a:bodyPr>
          <a:lstStyle>
            <a:lvl1pPr marL="0" indent="0">
              <a:buNone/>
              <a:defRPr lang="ru-RU" sz="28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BF97433-9C09-4B71-A1E0-24F75011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154350D-3D52-46BD-88C5-9C3847FB31F5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46EDA271-FE91-46E6-ABB5-0A3AD244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C44DCFF3-B944-4C24-A12C-689D1FF7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0561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6"/>
          <p:cNvSpPr>
            <a:spLocks noChangeAspect="1"/>
          </p:cNvSpPr>
          <p:nvPr/>
        </p:nvSpPr>
        <p:spPr bwMode="ltGray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rtlCol="0" anchor="ctr" anchorCtr="0"/>
          <a:lstStyle>
            <a:lvl1pPr algn="l">
              <a:defRPr lang="ru-RU"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53190" y="4443680"/>
            <a:ext cx="5891636" cy="713241"/>
          </a:xfrm>
        </p:spPr>
        <p:txBody>
          <a:bodyPr rtlCol="0" anchor="t">
            <a:noAutofit/>
          </a:bodyPr>
          <a:lstStyle>
            <a:lvl1pPr marL="0" indent="0" algn="l">
              <a:buNone/>
              <a:defRPr lang="ru-RU" sz="18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7574642" y="1081456"/>
            <a:ext cx="3810001" cy="4075465"/>
          </a:xfrm>
        </p:spPr>
        <p:txBody>
          <a:bodyPr rtlCol="0" anchor="t" anchorCtr="0">
            <a:normAutofit/>
          </a:bodyPr>
          <a:lstStyle>
            <a:lvl1pPr marL="0" indent="0" algn="l">
              <a:buFontTx/>
              <a:buNone/>
              <a:defRPr lang="ru-RU" sz="28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964F81E-11BA-4BB3-AC2C-0A729DC676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AACFC17-7D26-4653-8D99-258018512918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="" xmlns:a16="http://schemas.microsoft.com/office/drawing/2014/main" id="{F93A4488-E8DE-4FEB-88F9-B37F95CC838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DF909D08-1E53-42D5-954B-F61B5083645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140964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6"/>
          <p:cNvSpPr>
            <a:spLocks noChangeAspect="1"/>
          </p:cNvSpPr>
          <p:nvPr/>
        </p:nvSpPr>
        <p:spPr bwMode="ltGray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 rtlCol="0" anchor="ctr" anchorCtr="0"/>
          <a:lstStyle>
            <a:lvl1pPr algn="l">
              <a:defRPr lang="ru-RU" sz="4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56000" y="2286000"/>
            <a:ext cx="4880300" cy="2295525"/>
          </a:xfrm>
        </p:spPr>
        <p:txBody>
          <a:bodyPr rtlCol="0" anchor="ctr" anchorCtr="0">
            <a:normAutofit/>
          </a:bodyPr>
          <a:lstStyle>
            <a:lvl1pPr marL="0" indent="0" algn="ctr">
              <a:buFontTx/>
              <a:buNone/>
              <a:defRPr lang="ru-RU" sz="28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2142ECB-4FB1-4B01-80F3-04208C781B1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6F7F65-D2BC-4359-AEFE-9BBD69ABC510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776F215A-F354-440E-A263-A920F59508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E90FC50C-9C02-4BD6-9CBE-6880E12977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684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/>
          <p:cNvSpPr>
            <a:spLocks noChangeAspect="1"/>
          </p:cNvSpPr>
          <p:nvPr/>
        </p:nvSpPr>
        <p:spPr bwMode="ltGray">
          <a:xfrm>
            <a:off x="7669651" y="0"/>
            <a:ext cx="4522349" cy="5861051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3754460" cy="5134798"/>
          </a:xfrm>
        </p:spPr>
        <p:txBody>
          <a:bodyPr vert="horz" rtlCol="0" anchor="ctr" anchorCtr="1"/>
          <a:lstStyle>
            <a:lvl1pPr algn="l">
              <a:defRPr lang="ru-RU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10001" y="446089"/>
            <a:ext cx="6611540" cy="5414962"/>
          </a:xfrm>
        </p:spPr>
        <p:txBody>
          <a:bodyPr vert="horz" rtlCol="0" anchor="ctr" anchorCtr="1"/>
          <a:lstStyle>
            <a:lvl1pPr algn="ctr">
              <a:defRPr lang="ru-RU"/>
            </a:lvl1pPr>
            <a:lvl2pPr algn="ctr">
              <a:defRPr lang="ru-RU"/>
            </a:lvl2pPr>
            <a:lvl3pPr algn="ctr">
              <a:defRPr lang="ru-RU"/>
            </a:lvl3pPr>
            <a:lvl4pPr algn="ctr">
              <a:defRPr lang="ru-RU"/>
            </a:lvl4pPr>
            <a:lvl5pPr algn="ctr">
              <a:defRPr lang="ru-RU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D7128B4-F868-4384-A8AA-473DA351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135333A-6508-4654-9F14-15A9CDEB00C3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4FF940D-9281-4C2A-BA62-E5854A11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FB1454F-842C-4F51-A7E7-0335B2FB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18369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lang="ru-RU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2A4059F8-A688-4FFE-AA79-3B6D811FA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2287"/>
            <a:ext cx="5181600" cy="3638764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C3AB4A3-AE75-4D00-9BE1-AF3996C6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6278A30-570D-4D77-864D-6054B3DD65A1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="" xmlns:a16="http://schemas.microsoft.com/office/drawing/2014/main" id="{9471F3C4-BAAF-4391-B574-8E340EDA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FB8DD71F-FEC6-4AB5-974A-FD2B82A7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36491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содержимое раздел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7"/>
          <p:cNvSpPr/>
          <p:nvPr/>
        </p:nvSpPr>
        <p:spPr bwMode="ltGray">
          <a:xfrm>
            <a:off x="0" y="1"/>
            <a:ext cx="12192000" cy="625133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14" y="451513"/>
            <a:ext cx="11288972" cy="5149187"/>
          </a:xfrm>
        </p:spPr>
        <p:txBody>
          <a:bodyPr rtlCol="0" anchor="ctr" anchorCtr="0"/>
          <a:lstStyle>
            <a:lvl1pPr algn="ctr">
              <a:defRPr lang="ru-RU" sz="4800" b="0" cap="none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740B6DF-7478-4740-A710-DA5E9EBA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48F317B-4809-4CA9-8BD5-24D36E938FB1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42D89951-67E9-4086-AED0-C236A00A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38553809-8746-49E3-BCB5-0A9FF406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97319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6"/>
          <p:cNvSpPr/>
          <p:nvPr/>
        </p:nvSpPr>
        <p:spPr bwMode="ltGray">
          <a:xfrm flipH="1">
            <a:off x="12699" y="0"/>
            <a:ext cx="6004585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14" y="375313"/>
            <a:ext cx="5114017" cy="1139895"/>
          </a:xfrm>
        </p:spPr>
        <p:txBody>
          <a:bodyPr rtlCol="0"/>
          <a:lstStyle>
            <a:lvl1pPr algn="l">
              <a:defRPr lang="ru-RU" b="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1514" y="2222287"/>
            <a:ext cx="5553071" cy="3638763"/>
          </a:xfrm>
          <a:ln w="25400">
            <a:gradFill>
              <a:gsLst>
                <a:gs pos="0">
                  <a:schemeClr val="bg2"/>
                </a:gs>
                <a:gs pos="50000">
                  <a:srgbClr val="4A3030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9">
            <a:extLst>
              <a:ext uri="{FF2B5EF4-FFF2-40B4-BE49-F238E27FC236}">
                <a16:creationId xmlns="" xmlns:a16="http://schemas.microsoft.com/office/drawing/2014/main" id="{C95D556F-51D2-4EF4-B60F-D319BF232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099" y="375312"/>
            <a:ext cx="5186363" cy="5485737"/>
          </a:xfrm>
        </p:spPr>
        <p:txBody>
          <a:bodyPr rtlCol="0" anchor="t" anchorCtr="0">
            <a:normAutofit/>
          </a:bodyPr>
          <a:lstStyle>
            <a:lvl1pPr>
              <a:defRPr lang="ru-RU" sz="2800"/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3F86C4-C3A0-4CA8-8809-1D90DE9E4D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907EFC3-5031-4BA5-AE02-8B0C573CA70E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="" xmlns:a16="http://schemas.microsoft.com/office/drawing/2014/main" id="{EDD26EA8-C9F2-49A7-8F7B-A782D30B82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241DD2E8-07A6-430F-A2FB-E2746C9352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54464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6"/>
          <p:cNvSpPr/>
          <p:nvPr/>
        </p:nvSpPr>
        <p:spPr bwMode="ltGray">
          <a:xfrm flipH="1">
            <a:off x="6187414" y="0"/>
            <a:ext cx="6004583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696" y="359551"/>
            <a:ext cx="5114017" cy="1139895"/>
          </a:xfrm>
        </p:spPr>
        <p:txBody>
          <a:bodyPr rtlCol="0"/>
          <a:lstStyle>
            <a:lvl1pPr algn="l">
              <a:defRPr lang="ru-RU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1514" y="451513"/>
            <a:ext cx="5553071" cy="5409537"/>
          </a:xfrm>
        </p:spPr>
        <p:txBody>
          <a:bodyPr rtlCol="0" anchor="t" anchorCtr="0">
            <a:normAutofit/>
          </a:bodyPr>
          <a:lstStyle>
            <a:lvl1pPr>
              <a:defRPr lang="ru-RU" sz="2800"/>
            </a:lvl1pPr>
            <a:lvl2pPr>
              <a:defRPr lang="ru-RU" sz="2800"/>
            </a:lvl2pPr>
            <a:lvl3pPr>
              <a:defRPr lang="ru-RU" sz="2800"/>
            </a:lvl3pPr>
            <a:lvl4pPr>
              <a:defRPr lang="ru-RU" sz="2800"/>
            </a:lvl4pPr>
            <a:lvl5pPr>
              <a:defRPr lang="ru-RU" sz="28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4563" y="2222287"/>
            <a:ext cx="5553071" cy="3638764"/>
          </a:xfrm>
          <a:ln>
            <a:gradFill>
              <a:gsLst>
                <a:gs pos="0">
                  <a:schemeClr val="bg2"/>
                </a:gs>
                <a:gs pos="5000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Дата 8">
            <a:extLst>
              <a:ext uri="{FF2B5EF4-FFF2-40B4-BE49-F238E27FC236}">
                <a16:creationId xmlns="" xmlns:a16="http://schemas.microsoft.com/office/drawing/2014/main" id="{82940641-87D1-48C5-879E-8A5FBA53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121111D-A93E-43D7-ACD6-1B38644F1B3B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="" xmlns:a16="http://schemas.microsoft.com/office/drawing/2014/main" id="{DBFA68A8-3A7A-430B-9A66-482C28DC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96C17F98-4E3F-4327-8CCF-D13C3371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8703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B2B99B50-4971-48A5-8202-4CC55C7F9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custGeom>
            <a:avLst/>
            <a:gdLst>
              <a:gd name="connsiteX0" fmla="*/ 404916 w 6526400"/>
              <a:gd name="connsiteY0" fmla="*/ 0 h 6857999"/>
              <a:gd name="connsiteX1" fmla="*/ 1425163 w 6526400"/>
              <a:gd name="connsiteY1" fmla="*/ 0 h 6857999"/>
              <a:gd name="connsiteX2" fmla="*/ 2955534 w 6526400"/>
              <a:gd name="connsiteY2" fmla="*/ 0 h 6857999"/>
              <a:gd name="connsiteX3" fmla="*/ 6526400 w 6526400"/>
              <a:gd name="connsiteY3" fmla="*/ 0 h 6857999"/>
              <a:gd name="connsiteX4" fmla="*/ 6526400 w 6526400"/>
              <a:gd name="connsiteY4" fmla="*/ 6857999 h 6857999"/>
              <a:gd name="connsiteX5" fmla="*/ 404916 w 6526400"/>
              <a:gd name="connsiteY5" fmla="*/ 6857999 h 6857999"/>
              <a:gd name="connsiteX6" fmla="*/ 377830 w 6526400"/>
              <a:gd name="connsiteY6" fmla="*/ 2463800 h 6857999"/>
              <a:gd name="connsiteX7" fmla="*/ 0 w 6526400"/>
              <a:gd name="connsiteY7" fmla="*/ 2203407 h 6857999"/>
              <a:gd name="connsiteX8" fmla="*/ 391373 w 6526400"/>
              <a:gd name="connsiteY8" fmla="*/ 1854200 h 6857999"/>
              <a:gd name="connsiteX9" fmla="*/ 404916 w 65264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6400" h="6857999">
                <a:moveTo>
                  <a:pt x="404916" y="0"/>
                </a:moveTo>
                <a:lnTo>
                  <a:pt x="1425163" y="0"/>
                </a:lnTo>
                <a:lnTo>
                  <a:pt x="2955534" y="0"/>
                </a:lnTo>
                <a:lnTo>
                  <a:pt x="6526400" y="0"/>
                </a:lnTo>
                <a:lnTo>
                  <a:pt x="6526400" y="6857999"/>
                </a:lnTo>
                <a:lnTo>
                  <a:pt x="404916" y="6857999"/>
                </a:lnTo>
                <a:lnTo>
                  <a:pt x="377830" y="2463800"/>
                </a:lnTo>
                <a:lnTo>
                  <a:pt x="0" y="2203407"/>
                </a:lnTo>
                <a:lnTo>
                  <a:pt x="391373" y="1854200"/>
                </a:lnTo>
                <a:cubicBezTo>
                  <a:pt x="395887" y="1282700"/>
                  <a:pt x="400402" y="571500"/>
                  <a:pt x="404916" y="0"/>
                </a:cubicBezTo>
                <a:close/>
              </a:path>
            </a:pathLst>
          </a:cu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lvl1pPr marL="0" indent="0" algn="ctr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396" y="311813"/>
            <a:ext cx="5334448" cy="1453488"/>
          </a:xfrm>
          <a:effectLst/>
        </p:spPr>
        <p:txBody>
          <a:bodyPr rtlCol="0" anchor="b">
            <a:normAutofit/>
          </a:bodyPr>
          <a:lstStyle>
            <a:lvl1pPr algn="l">
              <a:defRPr lang="ru-RU" sz="4000" b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="" xmlns:a16="http://schemas.microsoft.com/office/drawing/2014/main" id="{EB4FB892-38DF-40F9-B034-BC1E61FC6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396" y="2057400"/>
            <a:ext cx="5334448" cy="3811588"/>
          </a:xfrm>
        </p:spPr>
        <p:txBody>
          <a:bodyPr rtlCol="0" anchor="t">
            <a:normAutofit/>
          </a:bodyPr>
          <a:lstStyle>
            <a:lvl1pPr marL="0" indent="0">
              <a:buNone/>
              <a:defRPr lang="ru-RU" sz="24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829ED24-3C5F-4326-A304-DBDBA6CE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CFE7142-E8A3-4F46-BB87-FB3D88F146CD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F532AEE-3AAE-4FBF-969F-8A364CE8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6717C1A8-7DBE-4E24-BCA1-D820D780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19730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 — 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lang="ru-RU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0001" y="2222287"/>
            <a:ext cx="10571998" cy="3638764"/>
          </a:xfrm>
        </p:spPr>
        <p:txBody>
          <a:bodyPr rtlCol="0">
            <a:normAutofit/>
          </a:bodyPr>
          <a:lstStyle>
            <a:lvl1pPr>
              <a:defRPr lang="ru-RU" sz="2800"/>
            </a:lvl1pPr>
            <a:lvl2pPr>
              <a:defRPr lang="ru-RU" sz="2800"/>
            </a:lvl2pPr>
            <a:lvl3pPr>
              <a:defRPr lang="ru-RU" sz="2800"/>
            </a:lvl3pPr>
            <a:lvl4pPr>
              <a:defRPr lang="ru-RU" sz="2800"/>
            </a:lvl4pPr>
            <a:lvl5pPr>
              <a:defRPr lang="ru-RU" sz="28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0466CE2-DFEE-46B8-AFB2-817272E3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6FD4E8AA-675A-456D-83EF-0B034B798201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27E9A94A-136A-4208-8F98-012BDAC1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81459C8B-DA0F-4808-A642-40471D1D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3768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89884"/>
            <a:ext cx="10561418" cy="1426004"/>
          </a:xfrm>
        </p:spPr>
        <p:txBody>
          <a:bodyPr rtlCol="0" anchor="ctr" anchorCtr="0">
            <a:normAutofit/>
          </a:bodyPr>
          <a:lstStyle>
            <a:lvl1pPr algn="ctr">
              <a:defRPr lang="ru-RU" sz="4000" b="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EC1FEB3F-0898-4AE0-B8C4-970BF80A3766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-5291" y="-57584"/>
            <a:ext cx="12192000" cy="4851400"/>
          </a:xfrm>
          <a:custGeom>
            <a:avLst/>
            <a:gdLst>
              <a:gd name="connsiteX0" fmla="*/ 0 w 10561638"/>
              <a:gd name="connsiteY0" fmla="*/ 0 h 3937000"/>
              <a:gd name="connsiteX1" fmla="*/ 1760273 w 10561638"/>
              <a:gd name="connsiteY1" fmla="*/ 0 h 3937000"/>
              <a:gd name="connsiteX2" fmla="*/ 1760273 w 10561638"/>
              <a:gd name="connsiteY2" fmla="*/ 0 h 3937000"/>
              <a:gd name="connsiteX3" fmla="*/ 4400683 w 10561638"/>
              <a:gd name="connsiteY3" fmla="*/ 0 h 3937000"/>
              <a:gd name="connsiteX4" fmla="*/ 10561638 w 10561638"/>
              <a:gd name="connsiteY4" fmla="*/ 0 h 3937000"/>
              <a:gd name="connsiteX5" fmla="*/ 10561638 w 10561638"/>
              <a:gd name="connsiteY5" fmla="*/ 2296583 h 3937000"/>
              <a:gd name="connsiteX6" fmla="*/ 10561638 w 10561638"/>
              <a:gd name="connsiteY6" fmla="*/ 2296583 h 3937000"/>
              <a:gd name="connsiteX7" fmla="*/ 10561638 w 10561638"/>
              <a:gd name="connsiteY7" fmla="*/ 3280833 h 3937000"/>
              <a:gd name="connsiteX8" fmla="*/ 10561638 w 10561638"/>
              <a:gd name="connsiteY8" fmla="*/ 3937000 h 3937000"/>
              <a:gd name="connsiteX9" fmla="*/ 4400683 w 10561638"/>
              <a:gd name="connsiteY9" fmla="*/ 3937000 h 3937000"/>
              <a:gd name="connsiteX10" fmla="*/ 2077263 w 10561638"/>
              <a:gd name="connsiteY10" fmla="*/ 4251330 h 3937000"/>
              <a:gd name="connsiteX11" fmla="*/ 1760273 w 10561638"/>
              <a:gd name="connsiteY11" fmla="*/ 3937000 h 3937000"/>
              <a:gd name="connsiteX12" fmla="*/ 0 w 10561638"/>
              <a:gd name="connsiteY12" fmla="*/ 3937000 h 3937000"/>
              <a:gd name="connsiteX13" fmla="*/ 0 w 10561638"/>
              <a:gd name="connsiteY13" fmla="*/ 3280833 h 3937000"/>
              <a:gd name="connsiteX14" fmla="*/ 0 w 10561638"/>
              <a:gd name="connsiteY14" fmla="*/ 2296583 h 3937000"/>
              <a:gd name="connsiteX15" fmla="*/ 0 w 10561638"/>
              <a:gd name="connsiteY15" fmla="*/ 2296583 h 3937000"/>
              <a:gd name="connsiteX16" fmla="*/ 0 w 10561638"/>
              <a:gd name="connsiteY16" fmla="*/ 0 h 393700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482983 w 10561638"/>
              <a:gd name="connsiteY9" fmla="*/ 39751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878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624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243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61638" h="4251330">
                <a:moveTo>
                  <a:pt x="0" y="0"/>
                </a:moveTo>
                <a:lnTo>
                  <a:pt x="1760273" y="0"/>
                </a:lnTo>
                <a:lnTo>
                  <a:pt x="1760273" y="0"/>
                </a:lnTo>
                <a:lnTo>
                  <a:pt x="4400683" y="0"/>
                </a:lnTo>
                <a:lnTo>
                  <a:pt x="10561638" y="0"/>
                </a:lnTo>
                <a:lnTo>
                  <a:pt x="10561638" y="2296583"/>
                </a:lnTo>
                <a:lnTo>
                  <a:pt x="10561638" y="2296583"/>
                </a:lnTo>
                <a:lnTo>
                  <a:pt x="10561638" y="3280833"/>
                </a:lnTo>
                <a:lnTo>
                  <a:pt x="10561638" y="3937000"/>
                </a:lnTo>
                <a:lnTo>
                  <a:pt x="2343283" y="3924300"/>
                </a:lnTo>
                <a:lnTo>
                  <a:pt x="2077263" y="4251330"/>
                </a:lnTo>
                <a:lnTo>
                  <a:pt x="1760273" y="3937000"/>
                </a:lnTo>
                <a:lnTo>
                  <a:pt x="0" y="3937000"/>
                </a:lnTo>
                <a:lnTo>
                  <a:pt x="0" y="3280833"/>
                </a:lnTo>
                <a:lnTo>
                  <a:pt x="0" y="2296583"/>
                </a:lnTo>
                <a:lnTo>
                  <a:pt x="0" y="2296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1FE71A4-2AD7-44A1-9075-3AB1A226C1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FD48859-0224-42B7-A551-986EE7070A68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F5F74D3-28C0-4AA1-8508-75D32DA3C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77D83112-B341-46D2-8B30-46DBC3DAE3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3311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rtlCol="0" anchor="ctr" anchorCtr="0"/>
          <a:lstStyle>
            <a:lvl1pPr>
              <a:defRPr lang="ru-RU" b="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913A633-0BBE-491F-94FD-A319FC7D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9C47BBC-124B-4354-BA9F-697A36A79431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916FEDE-3F7F-4F2C-A341-BDA56AA7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C1EE25F-3E3B-45D3-B259-498E69BF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24028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900">
                <a:solidFill>
                  <a:schemeClr val="tx1"/>
                </a:solidFill>
              </a:defRPr>
            </a:lvl1pPr>
          </a:lstStyle>
          <a:p>
            <a:pPr rtl="0"/>
            <a:fld id="{002A82A3-50A6-450E-91E5-E33E2A20B642}" type="datetime1">
              <a:rPr lang="ru-RU" noProof="0" smtClean="0"/>
              <a:pPr rtl="0"/>
              <a:t>10.01.2024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lang="ru-RU" sz="2000">
                <a:solidFill>
                  <a:schemeClr val="accent1"/>
                </a:solidFill>
              </a:defRPr>
            </a:lvl1pPr>
          </a:lstStyle>
          <a:p>
            <a:pPr rtl="0"/>
            <a:fld id="{A4942799-31AF-4FF8-9D79-C1A3E01FB20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8948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87" r:id="rId3"/>
    <p:sldLayoutId id="2147483688" r:id="rId4"/>
    <p:sldLayoutId id="2147483689" r:id="rId5"/>
    <p:sldLayoutId id="2147483681" r:id="rId6"/>
    <p:sldLayoutId id="2147483690" r:id="rId7"/>
    <p:sldLayoutId id="2147483682" r:id="rId8"/>
    <p:sldLayoutId id="2147483674" r:id="rId9"/>
    <p:sldLayoutId id="2147483675" r:id="rId10"/>
    <p:sldLayoutId id="2147483677" r:id="rId11"/>
    <p:sldLayoutId id="2147483678" r:id="rId12"/>
    <p:sldLayoutId id="2147483679" r:id="rId13"/>
    <p:sldLayoutId id="2147483680" r:id="rId14"/>
    <p:sldLayoutId id="2147483683" r:id="rId15"/>
    <p:sldLayoutId id="2147483684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lang="ru-RU" sz="4000" b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ru-RU">
          <a:solidFill>
            <a:schemeClr val="tx2"/>
          </a:solidFill>
        </a:defRPr>
      </a:lvl2pPr>
      <a:lvl3pPr eaLnBrk="1" hangingPunct="1">
        <a:defRPr lang="ru-RU">
          <a:solidFill>
            <a:schemeClr val="tx2"/>
          </a:solidFill>
        </a:defRPr>
      </a:lvl3pPr>
      <a:lvl4pPr eaLnBrk="1" hangingPunct="1">
        <a:defRPr lang="ru-RU">
          <a:solidFill>
            <a:schemeClr val="tx2"/>
          </a:solidFill>
        </a:defRPr>
      </a:lvl4pPr>
      <a:lvl5pPr eaLnBrk="1" hangingPunct="1">
        <a:defRPr lang="ru-RU">
          <a:solidFill>
            <a:schemeClr val="tx2"/>
          </a:solidFill>
        </a:defRPr>
      </a:lvl5pPr>
      <a:lvl6pPr eaLnBrk="1" hangingPunct="1">
        <a:defRPr lang="ru-RU">
          <a:solidFill>
            <a:schemeClr val="tx2"/>
          </a:solidFill>
        </a:defRPr>
      </a:lvl6pPr>
      <a:lvl7pPr eaLnBrk="1" hangingPunct="1">
        <a:defRPr lang="ru-RU">
          <a:solidFill>
            <a:schemeClr val="tx2"/>
          </a:solidFill>
        </a:defRPr>
      </a:lvl7pPr>
      <a:lvl8pPr eaLnBrk="1" hangingPunct="1">
        <a:defRPr lang="ru-RU">
          <a:solidFill>
            <a:schemeClr val="tx2"/>
          </a:solidFill>
        </a:defRPr>
      </a:lvl8pPr>
      <a:lvl9pPr eaLnBrk="1" hangingPunct="1">
        <a:defRPr lang="ru-RU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lang="ru-RU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lang="ru-RU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lang="ru-RU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lang="ru-RU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lang="ru-RU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lang="ru-RU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2D37BC-7D91-4F83-845D-70080D7DD6FC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0" dirty="0"/>
              <a:t> </a:t>
            </a:r>
            <a:r>
              <a:rPr lang="ru-RU" b="0" dirty="0" err="1"/>
              <a:t>Основи</a:t>
            </a:r>
            <a:r>
              <a:rPr lang="ru-RU" b="0" dirty="0"/>
              <a:t> </a:t>
            </a:r>
            <a:r>
              <a:rPr lang="ru-RU" b="0" dirty="0" err="1"/>
              <a:t>фізичної</a:t>
            </a:r>
            <a:r>
              <a:rPr lang="ru-RU" b="0" dirty="0"/>
              <a:t> </a:t>
            </a:r>
            <a:r>
              <a:rPr lang="ru-RU" b="0" dirty="0" err="1"/>
              <a:t>підготовки</a:t>
            </a:r>
            <a:r>
              <a:rPr lang="ru-RU" b="0" dirty="0"/>
              <a:t> в </a:t>
            </a:r>
            <a:r>
              <a:rPr lang="ru-RU" b="0" dirty="0" err="1"/>
              <a:t>різних</a:t>
            </a:r>
            <a:r>
              <a:rPr lang="ru-RU" b="0" dirty="0"/>
              <a:t> видах </a:t>
            </a:r>
            <a:r>
              <a:rPr lang="ru-RU" b="0" dirty="0" err="1"/>
              <a:t>рухової</a:t>
            </a:r>
            <a:r>
              <a:rPr lang="ru-RU" b="0" dirty="0"/>
              <a:t> </a:t>
            </a:r>
            <a:r>
              <a:rPr lang="ru-RU" b="0" dirty="0" err="1"/>
              <a:t>активності</a:t>
            </a:r>
            <a:r>
              <a:rPr lang="ru-RU" b="0" dirty="0"/>
              <a:t>.</a:t>
            </a:r>
            <a:endParaRPr lang="uk-UA" b="0" dirty="0"/>
          </a:p>
        </p:txBody>
      </p:sp>
    </p:spTree>
    <p:extLst>
      <p:ext uri="{BB962C8B-B14F-4D97-AF65-F5344CB8AC3E}">
        <p14:creationId xmlns="" xmlns:p14="http://schemas.microsoft.com/office/powerpoint/2010/main" val="161397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28C78-73C1-474A-8A31-BFDE3249317E}"/>
              </a:ext>
            </a:extLst>
          </p:cNvPr>
          <p:cNvSpPr txBox="1"/>
          <p:nvPr/>
        </p:nvSpPr>
        <p:spPr>
          <a:xfrm>
            <a:off x="330200" y="355600"/>
            <a:ext cx="11582400" cy="510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 ЗФП є загально-підготовчі вправи. </a:t>
            </a:r>
            <a:r>
              <a:rPr lang="uk-UA" sz="2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початківців</a:t>
            </a:r>
            <a:r>
              <a:rPr lang="uk-UA" sz="2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ЗФП на їх всебічний фізичний розвиток, на побудову спільного фундаменту. У ЗФП в основному використовуються вправи, які надають загальний вплив.</a:t>
            </a:r>
          </a:p>
          <a:p>
            <a:pPr marL="342900" indent="-342900" algn="just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uk-UA" sz="2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із зростанням спортивної майстерності засоби ЗФП все більше направляються на підтримку, а в ряді випадків і на зміцнення компонентів загальної фізичної підготовленості. Підвищення загальних функціональних можливостей організму дозволяє збільшити обсяги спеціального тренування, поліпшити відновлювальні здібності.</a:t>
            </a:r>
          </a:p>
          <a:p>
            <a:pPr marL="342900" indent="-342900" algn="just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зростанням кваліфікації спортсменів обсяги ЗФП зменшуються. Найбільші об'єми ЗФП спостерігаються у підготовчому періоді упродовж змагального періоду ЗФП носить підтримуючий характер.</a:t>
            </a:r>
          </a:p>
        </p:txBody>
      </p:sp>
    </p:spTree>
    <p:extLst>
      <p:ext uri="{BB962C8B-B14F-4D97-AF65-F5344CB8AC3E}">
        <p14:creationId xmlns="" xmlns:p14="http://schemas.microsoft.com/office/powerpoint/2010/main" val="155638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28C78-73C1-474A-8A31-BFDE3249317E}"/>
              </a:ext>
            </a:extLst>
          </p:cNvPr>
          <p:cNvSpPr txBox="1"/>
          <p:nvPr/>
        </p:nvSpPr>
        <p:spPr>
          <a:xfrm>
            <a:off x="330200" y="355600"/>
            <a:ext cx="11582400" cy="275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вправ ЗФП відносяться: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вправи на снарядах,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зі снарядами,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тренажерах,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 і спортивні ігри, кроси, ходьба на лижах, плавання.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з подолання власної ваги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B5F0B1-99E3-408A-97D7-A741E09349F6}"/>
              </a:ext>
            </a:extLst>
          </p:cNvPr>
          <p:cNvSpPr txBox="1"/>
          <p:nvPr/>
        </p:nvSpPr>
        <p:spPr>
          <a:xfrm>
            <a:off x="279400" y="2731368"/>
            <a:ext cx="1135380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Підтягування, присідання, згинання розгинання рук в упорі лежачі, лазіння по канату, кидки набивних м'ячів, їзда на лижах, плавання кросовий біг,  гра у футбол, баскетбол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і.т.д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Слід підбирати засоби таким чином аби вони не носили специфічний характер. </a:t>
            </a:r>
          </a:p>
        </p:txBody>
      </p:sp>
      <p:pic>
        <p:nvPicPr>
          <p:cNvPr id="4" name="Picture 2" descr="C:\Users\админ\Downloads\f70474ae4e00a4b12244c18474010d4e.jpg">
            <a:extLst>
              <a:ext uri="{FF2B5EF4-FFF2-40B4-BE49-F238E27FC236}">
                <a16:creationId xmlns="" xmlns:a16="http://schemas.microsoft.com/office/drawing/2014/main" id="{3353BE76-D5EC-451B-8207-9ADFADCF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4" y="4530352"/>
            <a:ext cx="2502211" cy="1512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\Pictures\Screenshots\Снимок экрана (328).png">
            <a:extLst>
              <a:ext uri="{FF2B5EF4-FFF2-40B4-BE49-F238E27FC236}">
                <a16:creationId xmlns="" xmlns:a16="http://schemas.microsoft.com/office/drawing/2014/main" id="{5A7E2E97-EE32-4CAE-8B26-A3BA2DFE8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87" y="4435992"/>
            <a:ext cx="1640957" cy="2101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дмин\Downloads\b17e9a0b5927eb068d036a0f185e36b9.png">
            <a:extLst>
              <a:ext uri="{FF2B5EF4-FFF2-40B4-BE49-F238E27FC236}">
                <a16:creationId xmlns="" xmlns:a16="http://schemas.microsoft.com/office/drawing/2014/main" id="{15E3D16E-2226-4216-81AE-7AA31859C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4595185"/>
            <a:ext cx="2380192" cy="1907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админ\Downloads\maxresdefault (7).jpg">
            <a:extLst>
              <a:ext uri="{FF2B5EF4-FFF2-40B4-BE49-F238E27FC236}">
                <a16:creationId xmlns="" xmlns:a16="http://schemas.microsoft.com/office/drawing/2014/main" id="{BA0522DD-D344-4AE7-AFD8-531B0ADBC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696" y="4595185"/>
            <a:ext cx="3211710" cy="1806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096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4CEFF-3190-421D-859A-5F629E4B3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Спеціальна </a:t>
            </a:r>
            <a:r>
              <a:rPr lang="uk-UA"/>
              <a:t>фізична підготовка</a:t>
            </a:r>
            <a:endParaRPr lang="uk-UA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427A5EA1-E1F4-42E7-A1E2-C8C80AAF65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1775" y="2337644"/>
            <a:ext cx="5194300" cy="3459061"/>
          </a:xfrm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C03D0A8-62E6-4246-9844-5A8595CEE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2286"/>
            <a:ext cx="6004586" cy="4343613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400" dirty="0"/>
              <a:t>Спеціальна фізична підготовка (СФП) -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 процес розвитку фізичних здібностей, функціональних систем, які безпосередньо визначають досягнення в обраному виді спорту.</a:t>
            </a:r>
          </a:p>
          <a:p>
            <a:pPr algn="just"/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Основними засобами спеціальної фізичної підготовки є змагальні і спеціально підготовчі вправи, що забезпечують прогресуючий розвиток та ефективність процесу навчання і тренування.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25130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28C78-73C1-474A-8A31-BFDE3249317E}"/>
              </a:ext>
            </a:extLst>
          </p:cNvPr>
          <p:cNvSpPr txBox="1"/>
          <p:nvPr/>
        </p:nvSpPr>
        <p:spPr>
          <a:xfrm>
            <a:off x="330200" y="355600"/>
            <a:ext cx="11582400" cy="534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СФП: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/>
              <a:t>переважний розвиток і вдосконалення тих якостей та навичок, які є специфічними для виду спорту;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/>
              <a:t> вибірковий розвиток окремих м’язових груп і м’язів, які несуть основне навантаження під час виконання змагальних вправ;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/>
              <a:t>усунення недоліків у фізичному розвитку спортсменів для запобігання помилок у техніці виконання;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/>
              <a:t>підвищення резервних можливостей організму для створення можливостей збільшення обсягу і інтенсивності навантаження</a:t>
            </a:r>
          </a:p>
          <a:p>
            <a:pPr marL="342900" indent="-342900" algn="just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75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28C78-73C1-474A-8A31-BFDE3249317E}"/>
              </a:ext>
            </a:extLst>
          </p:cNvPr>
          <p:cNvSpPr txBox="1"/>
          <p:nvPr/>
        </p:nvSpPr>
        <p:spPr>
          <a:xfrm>
            <a:off x="304800" y="719157"/>
            <a:ext cx="11582400" cy="510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СФП тренувальна робота, повинна строго відповідати характерним особливостям обраного виду спорту.</a:t>
            </a:r>
          </a:p>
          <a:p>
            <a:pPr marL="342900" indent="-342900" algn="just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Вправи, що створюють спеціальний фундамент (підготовка функціональних систем), виконуються зі зменшеною інтенсивністю75-80% від максимальної. Це дозволяє виконувати велику кількість тренувальної роботи і у великому обсязі. </a:t>
            </a:r>
          </a:p>
          <a:p>
            <a:pPr marL="342900" indent="-342900" algn="just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ж збільшувати інтенсивність (фактично форсуючи тренування), не зміцнивши попередньо органи і системи і весь організм в цілому, то на частку ЦНС, мобілізуючої приховані резерви працездатності, впадуть дуже великі навантаження. У результаті у спортсмена може наступити нервова перевтома і як результат різке зниження працездатності.</a:t>
            </a:r>
          </a:p>
        </p:txBody>
      </p:sp>
    </p:spTree>
    <p:extLst>
      <p:ext uri="{BB962C8B-B14F-4D97-AF65-F5344CB8AC3E}">
        <p14:creationId xmlns="" xmlns:p14="http://schemas.microsoft.com/office/powerpoint/2010/main" val="311930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28C78-73C1-474A-8A31-BFDE3249317E}"/>
              </a:ext>
            </a:extLst>
          </p:cNvPr>
          <p:cNvSpPr txBox="1"/>
          <p:nvPr/>
        </p:nvSpPr>
        <p:spPr>
          <a:xfrm>
            <a:off x="342900" y="355600"/>
            <a:ext cx="11569700" cy="612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засобами для розвитку основних фізичних якостей є вправи в обраному виді спорту, виконання їх в звичайних, полегшених і утруднених умовах, а також спеціальні вправи.</a:t>
            </a:r>
          </a:p>
          <a:p>
            <a:pPr marL="342900" indent="-342900" algn="just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Вправи, що підвищують основну спеціальну фізичну підготовленість спортсмена, виконуються зі змагальною інтенсивністю, кілька нижче (85-90%) або вище її.</a:t>
            </a:r>
          </a:p>
          <a:p>
            <a:pPr marL="342900" indent="-342900" algn="just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об'єми спеціальної фізичної підготовки спостерігаються у другій половині підготовчого періоду.</a:t>
            </a:r>
          </a:p>
          <a:p>
            <a:pPr algn="just">
              <a:lnSpc>
                <a:spcPct val="150000"/>
              </a:lnSpc>
            </a:pPr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спортивному тренуванні дуже важливо знайти оптимальні співвідношення засобів СФП і ЗФП. 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у підготовчому періоді тренування суттєво збільшується обсяг СФП і змагальних вправ.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мірі зростання спортивної майстерності питома частка засобів ЗФП суттєво зменшується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206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28C78-73C1-474A-8A31-BFDE3249317E}"/>
              </a:ext>
            </a:extLst>
          </p:cNvPr>
          <p:cNvSpPr txBox="1"/>
          <p:nvPr/>
        </p:nvSpPr>
        <p:spPr>
          <a:xfrm>
            <a:off x="342900" y="355600"/>
            <a:ext cx="11569700" cy="6275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uk-UA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спеціальної фізичної підготовки в системі тренування полягає в інтенсифікації режиму роботи організму спортсмена з метою активізації процесу його пристосування до специфічних умов спортивної діяльності. В рамках цієї функції в основному вирішуються два завдання – підвищення рівня функціональних можливостей організму і активізація морфологічних перебудов, що становлять матеріальну основу його довгострокової адаптації до того чи іншого рухового режиму. 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засобів спеціальної фізичної підготовки відносяться вправи, які, по-перше, відповідають змагальній вправі по режиму роботи організму, по-друге, містять тренувальний вплив, здатний підвищити той рівень функціональних можливостей, який організм вже має в своєму розпорядженні, по-третє, забезпечують необхідну енергетичну базу для вдосконалення техніко-тактичної майстерності.</a:t>
            </a:r>
          </a:p>
          <a:p>
            <a:pPr algn="just">
              <a:lnSpc>
                <a:spcPct val="150000"/>
              </a:lnSpc>
            </a:pPr>
            <a:endParaRPr lang="uk-UA" sz="2200" dirty="0"/>
          </a:p>
        </p:txBody>
      </p:sp>
    </p:spTree>
    <p:extLst>
      <p:ext uri="{BB962C8B-B14F-4D97-AF65-F5344CB8AC3E}">
        <p14:creationId xmlns="" xmlns:p14="http://schemas.microsoft.com/office/powerpoint/2010/main" val="1394744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28C78-73C1-474A-8A31-BFDE3249317E}"/>
              </a:ext>
            </a:extLst>
          </p:cNvPr>
          <p:cNvSpPr txBox="1"/>
          <p:nvPr/>
        </p:nvSpPr>
        <p:spPr>
          <a:xfrm>
            <a:off x="342900" y="355600"/>
            <a:ext cx="11569700" cy="422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uk-UA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 при підборі засобів спеціальної фізичної підготовки слід керуватися принципом динамічної відповідності, згідно з яким вони повинні бути адекватні змагальній вправі за наступними критеріями: групам м’язів, що залучаються в роботу, амплітуді і напряму руху; ділянці амплітуди руху, що акцентується; величиною зусилля і часу його розвитку; швидкості руху, режиму роботи м’язів. </a:t>
            </a:r>
          </a:p>
          <a:p>
            <a:pPr algn="just">
              <a:lnSpc>
                <a:spcPct val="200000"/>
              </a:lnSpc>
            </a:pPr>
            <a:r>
              <a:rPr lang="uk-UA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 з цих критеріїв визначається вихідне положення, кінематична схема рухів, величина зовнішнього опору, характер прояву зусиль і, нарешті, метод вправи.</a:t>
            </a:r>
          </a:p>
          <a:p>
            <a:pPr algn="just">
              <a:lnSpc>
                <a:spcPct val="150000"/>
              </a:lnSpc>
            </a:pPr>
            <a:endParaRPr lang="uk-UA" sz="2200" dirty="0"/>
          </a:p>
        </p:txBody>
      </p:sp>
    </p:spTree>
    <p:extLst>
      <p:ext uri="{BB962C8B-B14F-4D97-AF65-F5344CB8AC3E}">
        <p14:creationId xmlns="" xmlns:p14="http://schemas.microsoft.com/office/powerpoint/2010/main" val="259797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5F4367-3A0B-4370-8B7A-483D8583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Методи під час спеціальної фізичної підготовки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EA6EAC5-D381-487C-BF12-2A5212F71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52899"/>
            <a:ext cx="11709400" cy="445791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spcBef>
                <a:spcPts val="600"/>
              </a:spcBef>
            </a:pPr>
            <a:r>
              <a:rPr lang="uk-UA" sz="2900" dirty="0">
                <a:solidFill>
                  <a:schemeClr val="accent4">
                    <a:lumMod val="75000"/>
                  </a:schemeClr>
                </a:solidFill>
              </a:rPr>
              <a:t>Повторний метод </a:t>
            </a:r>
            <a:r>
              <a:rPr lang="uk-UA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передбачає виконання вправи з високим рівнем тієї чи іншої якісної характеристики руху. 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</a:pPr>
            <a:r>
              <a:rPr lang="uk-UA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Загальна кількість повторень вправи регламентується моментом помітного зниження ефективності руху в зв’язку зі стомленням, що розвивається. 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</a:pPr>
            <a:r>
              <a:rPr lang="uk-UA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Пауза відпочинку між повтореннями повинна бути достатньою для відновлення працездатності організму до такого оптимального стану, при якому можливе якісне виконання вправи.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</a:pPr>
            <a:r>
              <a:rPr lang="uk-UA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системі підготовки спортсмена повторний метод реалізує, як правило, розвиваючу спрямованість тренувальних дій на організм і підвищує поточний рівень його функціональних можливостей.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8ECEF59-FBA7-4BA6-8EFA-B083C26F9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12" y="5753100"/>
            <a:ext cx="1788087" cy="991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BC9FC0-E3C5-414F-93F3-70D280776BD0}"/>
              </a:ext>
            </a:extLst>
          </p:cNvPr>
          <p:cNvSpPr txBox="1"/>
          <p:nvPr/>
        </p:nvSpPr>
        <p:spPr>
          <a:xfrm>
            <a:off x="10198100" y="574061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ЗХ10</a:t>
            </a:r>
          </a:p>
        </p:txBody>
      </p:sp>
    </p:spTree>
    <p:extLst>
      <p:ext uri="{BB962C8B-B14F-4D97-AF65-F5344CB8AC3E}">
        <p14:creationId xmlns="" xmlns:p14="http://schemas.microsoft.com/office/powerpoint/2010/main" val="1756506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28C78-73C1-474A-8A31-BFDE3249317E}"/>
              </a:ext>
            </a:extLst>
          </p:cNvPr>
          <p:cNvSpPr txBox="1"/>
          <p:nvPr/>
        </p:nvSpPr>
        <p:spPr>
          <a:xfrm>
            <a:off x="203200" y="330200"/>
            <a:ext cx="11836400" cy="534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uk-UA" sz="2000" dirty="0">
                <a:solidFill>
                  <a:schemeClr val="accent2"/>
                </a:solidFill>
              </a:rPr>
              <a:t>Повторно-серійний метод –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характеризується багаторазовим виконанням однієї і тієї ж або близьких за своєю тренувальною спрямованістю вправ. Відмінні риси цього методу полягають у субмаксимальній інтенсивності роботи і об’ємному навантаженні. Організаційно, повторно-серійний метод, передбачає виконання вправ з оптимальними паузами відпочинку, які повторюються кілька разів.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Між серіями пауза відпочинку більш тривала.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Кількість повторень у серії, кількість серій в тренувальному сеансі і тривалість пауз відпочинку визначаються поточним станом і рівнем підготовленості спортсмена, завданнями тренувального заняття, режимом виконання вправи.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 переважно використовується для активізації морфологічних перебудов в організмі, збільшення запасів енергетичних субстратів і розвитку адаптаційних реакцій.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2EA4F72-EE1E-41F7-A767-87FC5BBD8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208" y="5520738"/>
            <a:ext cx="1875792" cy="129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005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2AAC2B-D3D8-B2BE-95F8-54BEE820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5346CA3-C54D-1671-B769-5131C48CC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2287"/>
            <a:ext cx="8683752" cy="3638764"/>
          </a:xfrm>
        </p:spPr>
        <p:txBody>
          <a:bodyPr/>
          <a:lstStyle/>
          <a:p>
            <a:r>
              <a:rPr lang="uk-UA" sz="3600" dirty="0"/>
              <a:t>Загальна характеристика фізичної підготовки</a:t>
            </a:r>
          </a:p>
          <a:p>
            <a:r>
              <a:rPr lang="uk-UA" sz="3600" dirty="0"/>
              <a:t>Загальна фізична підготовка</a:t>
            </a:r>
          </a:p>
          <a:p>
            <a:r>
              <a:rPr lang="uk-UA" sz="3600" dirty="0"/>
              <a:t>Спеціальна фізична підготовка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021540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28C78-73C1-474A-8A31-BFDE3249317E}"/>
              </a:ext>
            </a:extLst>
          </p:cNvPr>
          <p:cNvSpPr txBox="1"/>
          <p:nvPr/>
        </p:nvSpPr>
        <p:spPr>
          <a:xfrm>
            <a:off x="203200" y="330200"/>
            <a:ext cx="1183640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286BAE-6B6C-42CB-B26A-5D5502815660}"/>
              </a:ext>
            </a:extLst>
          </p:cNvPr>
          <p:cNvSpPr txBox="1"/>
          <p:nvPr/>
        </p:nvSpPr>
        <p:spPr>
          <a:xfrm>
            <a:off x="444500" y="330200"/>
            <a:ext cx="11074400" cy="409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200" b="0" i="1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Інтервальний метод </a:t>
            </a:r>
            <a:r>
              <a:rPr lang="uk-UA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передбачає повторну роботу в режимі максимальної або субмаксимальної інтенсивності з регламентованими паузами відпочинку. </a:t>
            </a:r>
          </a:p>
          <a:p>
            <a:pPr algn="just">
              <a:lnSpc>
                <a:spcPct val="150000"/>
              </a:lnSpc>
            </a:pPr>
            <a:r>
              <a:rPr lang="uk-UA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Режим роботи визначає потужність функціонування механізмів її енергозабезпечення, а пауза відпочинку – повноту відновлення енергетичних ресурсів і працездатності між повторними роботами. Тренувальна спрямованість методу регулюється як інтенсивністю і тривалістю роботи, так і тривалістю пауз відпочинку. </a:t>
            </a:r>
          </a:p>
          <a:p>
            <a:pPr algn="just">
              <a:lnSpc>
                <a:spcPct val="150000"/>
              </a:lnSpc>
            </a:pPr>
            <a:r>
              <a:rPr lang="uk-UA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 сприяє підвищенню м’язової діяльності і застосовується переважно для розвитку специфічної витривалості </a:t>
            </a:r>
            <a:endParaRPr lang="uk-UA" sz="2200" dirty="0"/>
          </a:p>
        </p:txBody>
      </p:sp>
    </p:spTree>
    <p:extLst>
      <p:ext uri="{BB962C8B-B14F-4D97-AF65-F5344CB8AC3E}">
        <p14:creationId xmlns="" xmlns:p14="http://schemas.microsoft.com/office/powerpoint/2010/main" val="1160735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28C78-73C1-474A-8A31-BFDE3249317E}"/>
              </a:ext>
            </a:extLst>
          </p:cNvPr>
          <p:cNvSpPr txBox="1"/>
          <p:nvPr/>
        </p:nvSpPr>
        <p:spPr>
          <a:xfrm>
            <a:off x="203200" y="330200"/>
            <a:ext cx="1183640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2297BF-4CA4-450A-96BD-B00FC20869DF}"/>
              </a:ext>
            </a:extLst>
          </p:cNvPr>
          <p:cNvSpPr txBox="1"/>
          <p:nvPr/>
        </p:nvSpPr>
        <p:spPr>
          <a:xfrm>
            <a:off x="177800" y="330200"/>
            <a:ext cx="11811000" cy="6497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dirty="0"/>
              <a:t>Круговий метод – є 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варіантом інтервального, але відрізняється від нього більш різнобічним впливом на організм спортсмена, за рахунок використання вправ різної тренувальної спрямованості і меншою інтенсивністю м’язової роботи. Метод, головним чином, сприяє підвищенню ємності джерел енергозабезпечення, вдосконаленню функціональних можливостей різних м’язових груп і активізації морфологічних </a:t>
            </a:r>
          </a:p>
          <a:p>
            <a:pPr algn="just">
              <a:lnSpc>
                <a:spcPct val="150000"/>
              </a:lnSpc>
            </a:pP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перебудов в організмі.</a:t>
            </a:r>
          </a:p>
          <a:p>
            <a:pPr algn="just">
              <a:lnSpc>
                <a:spcPct val="150000"/>
              </a:lnSpc>
            </a:pP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Слід також визначити поняття «метод СФП», тобто спосіб використання відповідних засобів в загальній системі тренування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. Такі методи визначають організацію засобів спеціальної фізичної підготовки з різним характером тренувальних дій і переважною спрямованістю тренувального навантаження, що забезпечується ними. 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Виділяють наступні методи спеціальної фізичної підготовки: комплексний, сполучений, контрольний і метод моделювання змагальної діяльності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CCF46C-1409-402E-BD58-9DA66B1C4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024" y="2133600"/>
            <a:ext cx="1302875" cy="187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6581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28C78-73C1-474A-8A31-BFDE3249317E}"/>
              </a:ext>
            </a:extLst>
          </p:cNvPr>
          <p:cNvSpPr txBox="1"/>
          <p:nvPr/>
        </p:nvSpPr>
        <p:spPr>
          <a:xfrm>
            <a:off x="203200" y="330200"/>
            <a:ext cx="1183640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2297BF-4CA4-450A-96BD-B00FC20869DF}"/>
              </a:ext>
            </a:extLst>
          </p:cNvPr>
          <p:cNvSpPr txBox="1"/>
          <p:nvPr/>
        </p:nvSpPr>
        <p:spPr>
          <a:xfrm>
            <a:off x="177800" y="330200"/>
            <a:ext cx="11811000" cy="5562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>
                <a:solidFill>
                  <a:schemeClr val="accent5"/>
                </a:solidFill>
              </a:rPr>
              <a:t>Комплексний метод </a:t>
            </a:r>
            <a:r>
              <a:rPr lang="uk-UA" sz="2400" dirty="0"/>
              <a:t>– </a:t>
            </a:r>
            <a:r>
              <a:rPr lang="uk-UA" sz="2400" dirty="0">
                <a:solidFill>
                  <a:schemeClr val="accent3">
                    <a:lumMod val="75000"/>
                  </a:schemeClr>
                </a:solidFill>
              </a:rPr>
              <a:t>передбачає узгоджене і збалансоване за обсягом поєднання засобів спеціальної фізичної підготовки однієї переважної спрямованості, але з різним характером і силою тренувальної дії. </a:t>
            </a:r>
          </a:p>
          <a:p>
            <a:pPr algn="just">
              <a:lnSpc>
                <a:spcPct val="150000"/>
              </a:lnSpc>
            </a:pPr>
            <a:r>
              <a:rPr lang="uk-UA" sz="2400" dirty="0">
                <a:solidFill>
                  <a:schemeClr val="accent3">
                    <a:lumMod val="75000"/>
                  </a:schemeClr>
                </a:solidFill>
              </a:rPr>
              <a:t>Ідея методу полягає в використанні позитивної після дії, тобто слідів реакції організму і центральної нервової системи, що залишаються після виконання однієї роботи, на якісні і кількісні характеристики тренувального впливу подальшої роботи.</a:t>
            </a:r>
          </a:p>
          <a:p>
            <a:pPr algn="just">
              <a:lnSpc>
                <a:spcPct val="150000"/>
              </a:lnSpc>
            </a:pPr>
            <a:r>
              <a:rPr lang="uk-UA" sz="2400" dirty="0">
                <a:solidFill>
                  <a:schemeClr val="accent3">
                    <a:lumMod val="75000"/>
                  </a:schemeClr>
                </a:solidFill>
              </a:rPr>
              <a:t>При цьому забезпечується узагальнена пристосувальна реакція організму, яка включає в себе функціональні ознаки як першого, так і другого тренувального впливу.</a:t>
            </a:r>
          </a:p>
        </p:txBody>
      </p:sp>
    </p:spTree>
    <p:extLst>
      <p:ext uri="{BB962C8B-B14F-4D97-AF65-F5344CB8AC3E}">
        <p14:creationId xmlns="" xmlns:p14="http://schemas.microsoft.com/office/powerpoint/2010/main" val="1680267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28C78-73C1-474A-8A31-BFDE3249317E}"/>
              </a:ext>
            </a:extLst>
          </p:cNvPr>
          <p:cNvSpPr txBox="1"/>
          <p:nvPr/>
        </p:nvSpPr>
        <p:spPr>
          <a:xfrm>
            <a:off x="203200" y="330200"/>
            <a:ext cx="1183640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2297BF-4CA4-450A-96BD-B00FC20869DF}"/>
              </a:ext>
            </a:extLst>
          </p:cNvPr>
          <p:cNvSpPr txBox="1"/>
          <p:nvPr/>
        </p:nvSpPr>
        <p:spPr>
          <a:xfrm>
            <a:off x="177800" y="330200"/>
            <a:ext cx="11811000" cy="4731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dirty="0">
                <a:solidFill>
                  <a:schemeClr val="accent5"/>
                </a:solidFill>
              </a:rPr>
              <a:t>Контрольний метод –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</a:rPr>
              <a:t>поєднує в собі інтенсивну тренувальну дію в специфічному руховому режимі з оцінкою ступеня підготовленості організму спортсмена до цього режиму. У контрольному методі виконується цілісна спортивна вправа, її спрощений варіант або вправа, яка близька йому по руховій структурі і режиму енергозабезпечення. Така вправа має бути стандартною за характером рухів і умов виконання, що дає можливість спостерігати динаміку працездатності спортсмена і функціональних реакцій його організму в часі. На відміну від відомих у практиці прикидок, де оцінюється лише результат, контрольний метод передбачає реєстрацію комплексу найбільш істотних функціональних характеристик.</a:t>
            </a:r>
          </a:p>
          <a:p>
            <a:pPr algn="just">
              <a:lnSpc>
                <a:spcPct val="150000"/>
              </a:lnSpc>
            </a:pPr>
            <a:endParaRPr lang="uk-UA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D374F7E-A799-4E44-B0F6-F34B4A37E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978" y="4368800"/>
            <a:ext cx="3838222" cy="215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7219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28C78-73C1-474A-8A31-BFDE3249317E}"/>
              </a:ext>
            </a:extLst>
          </p:cNvPr>
          <p:cNvSpPr txBox="1"/>
          <p:nvPr/>
        </p:nvSpPr>
        <p:spPr>
          <a:xfrm>
            <a:off x="203200" y="330200"/>
            <a:ext cx="1183640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2297BF-4CA4-450A-96BD-B00FC20869DF}"/>
              </a:ext>
            </a:extLst>
          </p:cNvPr>
          <p:cNvSpPr txBox="1"/>
          <p:nvPr/>
        </p:nvSpPr>
        <p:spPr>
          <a:xfrm>
            <a:off x="0" y="0"/>
            <a:ext cx="11811000" cy="611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>
                <a:solidFill>
                  <a:schemeClr val="accent5">
                    <a:lumMod val="75000"/>
                  </a:schemeClr>
                </a:solidFill>
              </a:rPr>
              <a:t>Метод моделювання змагальної діяльності – </a:t>
            </a:r>
            <a:r>
              <a:rPr lang="uk-UA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передбачає інтенсифікацію режиму роботи організму в тренуванні за рахунок максимального наближення його на певних етапах річного циклу до умов, характерних для змагань. </a:t>
            </a:r>
          </a:p>
          <a:p>
            <a:pPr algn="just">
              <a:lnSpc>
                <a:spcPct val="150000"/>
              </a:lnSpc>
            </a:pPr>
            <a:r>
              <a:rPr lang="uk-UA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Суть методу виражається в цілісному виконанні змагальної вправи на високому, але засвоєному спортсменом рівні інтенсивності і з урахуванням умов і правил змагань. Такий прийом надає на організм вплив, адекватний змагальному, і дозволяє ефективно вирішувати завдання спеціальної фізичної підготовки, а також технічного, тактичного і психологічного вдосконалення спортсмена.</a:t>
            </a:r>
          </a:p>
          <a:p>
            <a:pPr algn="just">
              <a:lnSpc>
                <a:spcPct val="150000"/>
              </a:lnSpc>
            </a:pPr>
            <a:endParaRPr lang="uk-UA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814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28C78-73C1-474A-8A31-BFDE3249317E}"/>
              </a:ext>
            </a:extLst>
          </p:cNvPr>
          <p:cNvSpPr txBox="1"/>
          <p:nvPr/>
        </p:nvSpPr>
        <p:spPr>
          <a:xfrm>
            <a:off x="203200" y="330200"/>
            <a:ext cx="1183640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2297BF-4CA4-450A-96BD-B00FC20869DF}"/>
              </a:ext>
            </a:extLst>
          </p:cNvPr>
          <p:cNvSpPr txBox="1"/>
          <p:nvPr/>
        </p:nvSpPr>
        <p:spPr>
          <a:xfrm>
            <a:off x="0" y="0"/>
            <a:ext cx="11811000" cy="565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Наприклад, рекомендується виконання стрибків у довжину, потрійним і з жердиною з повного розбігу або бар’єрного бігу на високій швидкості і дистанціях, наближених до змагальних. </a:t>
            </a:r>
          </a:p>
          <a:p>
            <a:pPr algn="just">
              <a:lnSpc>
                <a:spcPct val="150000"/>
              </a:lnSpc>
            </a:pPr>
            <a:r>
              <a:rPr lang="uk-UA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ігрових видах спорту ефективним буде підвищений обсяг вправ зі змагальними елементами і спрямований на вдосконалення індивідуальних, групових і колективних дій в модельних умовах змагань.</a:t>
            </a:r>
          </a:p>
          <a:p>
            <a:pPr algn="just">
              <a:lnSpc>
                <a:spcPct val="150000"/>
              </a:lnSpc>
            </a:pPr>
            <a:r>
              <a:rPr lang="uk-UA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спортивній гімнастиці підвищенню спеціальної витривалості і досягнення високих результатів сприяє виконання великої кількості цілісних змагальних комбінацій на снарядах.</a:t>
            </a:r>
          </a:p>
          <a:p>
            <a:pPr algn="just">
              <a:lnSpc>
                <a:spcPct val="150000"/>
              </a:lnSpc>
            </a:pPr>
            <a:r>
              <a:rPr lang="uk-UA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фігурному катанні ті ж завдання вирішує прокат моделі змагальної програми, в боксі – вільний бій і спаринг, в легкій атлетиці і велосипедному спорті (трек) – збільшення долі відрізків, що долаються зі змагальною швидкістю.</a:t>
            </a:r>
            <a:endParaRPr lang="uk-UA" sz="2200" dirty="0"/>
          </a:p>
          <a:p>
            <a:pPr algn="just">
              <a:lnSpc>
                <a:spcPct val="150000"/>
              </a:lnSpc>
            </a:pPr>
            <a:endParaRPr lang="uk-UA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372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28C78-73C1-474A-8A31-BFDE3249317E}"/>
              </a:ext>
            </a:extLst>
          </p:cNvPr>
          <p:cNvSpPr txBox="1"/>
          <p:nvPr/>
        </p:nvSpPr>
        <p:spPr>
          <a:xfrm>
            <a:off x="203200" y="330200"/>
            <a:ext cx="1183640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2297BF-4CA4-450A-96BD-B00FC20869DF}"/>
              </a:ext>
            </a:extLst>
          </p:cNvPr>
          <p:cNvSpPr txBox="1"/>
          <p:nvPr/>
        </p:nvSpPr>
        <p:spPr>
          <a:xfrm>
            <a:off x="330200" y="0"/>
            <a:ext cx="11480800" cy="565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Визначають ще один важливий критерій класифікації методів спеціальної фізичної підготовки – силу тренувальної дії на організм, де виділяють дві групи методів – </a:t>
            </a:r>
            <a:r>
              <a:rPr lang="uk-UA" sz="2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інтенсивні </a:t>
            </a:r>
            <a:r>
              <a:rPr lang="uk-UA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 </a:t>
            </a:r>
            <a:r>
              <a:rPr lang="uk-UA" sz="2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екстенсивні</a:t>
            </a:r>
            <a:r>
              <a:rPr lang="uk-UA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uk-UA" sz="2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Інтенсивні методи </a:t>
            </a:r>
            <a:r>
              <a:rPr lang="uk-UA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мають завдання максимального напруження функцій організму з метою подальшого підвищення рівня їх робочих можливостей. </a:t>
            </a:r>
          </a:p>
          <a:p>
            <a:pPr algn="just">
              <a:lnSpc>
                <a:spcPct val="150000"/>
              </a:lnSpc>
            </a:pPr>
            <a:r>
              <a:rPr lang="uk-UA" sz="2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Екстенсивні методи </a:t>
            </a:r>
            <a:r>
              <a:rPr lang="uk-UA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містять оптимальні по силі тренувальні впливи, які сприяють розвитку і стабілізації відповідних морфологічних перебудов в організмі, а також сприяють розширенню ємності джерел енергозабезпечення специфічної роботи. </a:t>
            </a:r>
          </a:p>
          <a:p>
            <a:pPr algn="just">
              <a:lnSpc>
                <a:spcPct val="150000"/>
              </a:lnSpc>
            </a:pPr>
            <a:r>
              <a:rPr lang="uk-UA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Ефективність системи спеціальної фізичної підготовки визначається раціональним способом поєднання цих методів у тренувальному процесі. </a:t>
            </a:r>
            <a:endParaRPr lang="uk-UA" sz="2200" dirty="0"/>
          </a:p>
          <a:p>
            <a:pPr algn="just">
              <a:lnSpc>
                <a:spcPct val="150000"/>
              </a:lnSpc>
            </a:pPr>
            <a:endParaRPr lang="uk-UA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998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E42AA11C-C3C3-4A82-B58D-39DE42CFE1B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5729782"/>
              </p:ext>
            </p:extLst>
          </p:nvPr>
        </p:nvGraphicFramePr>
        <p:xfrm>
          <a:off x="1231900" y="850900"/>
          <a:ext cx="101473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0325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428656-30FE-43B1-BF4C-3D07A3F9153A}"/>
              </a:ext>
            </a:extLst>
          </p:cNvPr>
          <p:cNvSpPr txBox="1"/>
          <p:nvPr/>
        </p:nvSpPr>
        <p:spPr>
          <a:xfrm>
            <a:off x="368300" y="508000"/>
            <a:ext cx="10896600" cy="223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uk-UA" sz="2400" u="sng" dirty="0">
                <a:solidFill>
                  <a:schemeClr val="accent2">
                    <a:lumMod val="75000"/>
                  </a:schemeClr>
                </a:solidFill>
                <a:effectLst/>
              </a:rPr>
              <a:t>Фізична підготовка </a:t>
            </a:r>
            <a:r>
              <a:rPr lang="uk-UA" sz="2400" dirty="0"/>
              <a:t>- це вид спортивної підготовки, який спрямований на переважний розвиток рухових якостей спортсмена.</a:t>
            </a:r>
          </a:p>
          <a:p>
            <a:pPr lvl="0" algn="just" rtl="0">
              <a:lnSpc>
                <a:spcPct val="150000"/>
              </a:lnSpc>
            </a:pPr>
            <a:endParaRPr lang="ru-RU" sz="2400" dirty="0"/>
          </a:p>
          <a:p>
            <a:pPr lvl="0" algn="l" rtl="0">
              <a:lnSpc>
                <a:spcPct val="150000"/>
              </a:lnSpc>
            </a:pPr>
            <a:r>
              <a:rPr lang="uk-UA" sz="2400" dirty="0"/>
              <a:t>Фізична підготовка є однією з найголовніших частин підготовки.</a:t>
            </a:r>
            <a:endParaRPr lang="uk-UA" dirty="0"/>
          </a:p>
        </p:txBody>
      </p:sp>
      <p:pic>
        <p:nvPicPr>
          <p:cNvPr id="10" name="Picture 2" descr="C:\Users\админ\Downloads\sdfrt.jpg">
            <a:extLst>
              <a:ext uri="{FF2B5EF4-FFF2-40B4-BE49-F238E27FC236}">
                <a16:creationId xmlns="" xmlns:a16="http://schemas.microsoft.com/office/drawing/2014/main" id="{56448247-0F5D-4325-9B61-59356DFD6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04" y="3230116"/>
            <a:ext cx="5029534" cy="3119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154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: изогнутая вниз 11">
            <a:extLst>
              <a:ext uri="{FF2B5EF4-FFF2-40B4-BE49-F238E27FC236}">
                <a16:creationId xmlns="" xmlns:a16="http://schemas.microsoft.com/office/drawing/2014/main" id="{B727C8A8-4AF4-4065-8914-B2E7BEE6B99E}"/>
              </a:ext>
            </a:extLst>
          </p:cNvPr>
          <p:cNvSpPr/>
          <p:nvPr/>
        </p:nvSpPr>
        <p:spPr>
          <a:xfrm>
            <a:off x="4064000" y="2064978"/>
            <a:ext cx="4584700" cy="2138722"/>
          </a:xfrm>
          <a:prstGeom prst="curvedDownArrow">
            <a:avLst>
              <a:gd name="adj1" fmla="val 21628"/>
              <a:gd name="adj2" fmla="val 45788"/>
              <a:gd name="adj3" fmla="val 4200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76B58F-1CF7-41B5-BF70-710D7AC7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36178"/>
            <a:ext cx="10571998" cy="112272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uk-UA" sz="3600" dirty="0"/>
              <a:t>У фізичній підготовці розрізняють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="" xmlns:a16="http://schemas.microsoft.com/office/drawing/2014/main" id="{4D719DE1-0260-4119-9D31-93F75A58FD9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300432180"/>
              </p:ext>
            </p:extLst>
          </p:nvPr>
        </p:nvGraphicFramePr>
        <p:xfrm>
          <a:off x="1149871" y="3187700"/>
          <a:ext cx="3688830" cy="112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7B32B176-3766-44E9-A46B-7D318B05209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61979816"/>
              </p:ext>
            </p:extLst>
          </p:nvPr>
        </p:nvGraphicFramePr>
        <p:xfrm>
          <a:off x="7073900" y="4615222"/>
          <a:ext cx="3688830" cy="12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13104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BB12C2-A6AD-499B-9014-51DFF2153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Загальна фізична підготовка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FAF5CADD-CEBB-4668-8572-1B861FE32C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10525" y="2731571"/>
            <a:ext cx="4054475" cy="2696608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F09DBA-70BB-49C5-A375-445A7247E516}"/>
              </a:ext>
            </a:extLst>
          </p:cNvPr>
          <p:cNvSpPr txBox="1"/>
          <p:nvPr/>
        </p:nvSpPr>
        <p:spPr>
          <a:xfrm>
            <a:off x="127000" y="2044700"/>
            <a:ext cx="7581900" cy="419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Спрямована на загальний розвиток і зміцнення організму спортсмена, підвищення функціональних можливостей всіх органів і систем, розвиток рухової мускулатури, поліпшення координаційних здібностей, збільшення до необхідного рівня сили, швидкості, витривалості, спритності, гнучкості, виправлення дефектів статури і постави.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ЗФП допомагає у вихованні вольових якостей, оскільки виконання багатьох вправ пов'язано з подоланням різного роду труднощів.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Під впливом ЗФП поліпшується здоров'я спортсмена.</a:t>
            </a:r>
          </a:p>
        </p:txBody>
      </p:sp>
    </p:spTree>
    <p:extLst>
      <p:ext uri="{BB962C8B-B14F-4D97-AF65-F5344CB8AC3E}">
        <p14:creationId xmlns="" xmlns:p14="http://schemas.microsoft.com/office/powerpoint/2010/main" val="376057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DA90ADB6-E30D-4F91-8D65-E796D08FD87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46748288"/>
              </p:ext>
            </p:extLst>
          </p:nvPr>
        </p:nvGraphicFramePr>
        <p:xfrm>
          <a:off x="2197100" y="132081"/>
          <a:ext cx="6426200" cy="65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="" xmlns:a16="http://schemas.microsoft.com/office/drawing/2014/main" id="{86C2D54E-6978-4283-A123-79BCDFBD25C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47076991"/>
              </p:ext>
            </p:extLst>
          </p:nvPr>
        </p:nvGraphicFramePr>
        <p:xfrm>
          <a:off x="520700" y="787401"/>
          <a:ext cx="11150600" cy="329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7B34D07-E721-448A-B929-DC8C6E2577D3}"/>
              </a:ext>
            </a:extLst>
          </p:cNvPr>
          <p:cNvSpPr txBox="1"/>
          <p:nvPr/>
        </p:nvSpPr>
        <p:spPr>
          <a:xfrm>
            <a:off x="825500" y="1358900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uk-UA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2244079-AE25-4FE4-AAD0-0105E7A46D97}"/>
              </a:ext>
            </a:extLst>
          </p:cNvPr>
          <p:cNvSpPr txBox="1"/>
          <p:nvPr/>
        </p:nvSpPr>
        <p:spPr>
          <a:xfrm>
            <a:off x="852752" y="263828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C25B5D5-0A0C-41BB-B120-06F4027CBB49}"/>
              </a:ext>
            </a:extLst>
          </p:cNvPr>
          <p:cNvSpPr txBox="1"/>
          <p:nvPr/>
        </p:nvSpPr>
        <p:spPr>
          <a:xfrm>
            <a:off x="431800" y="4237554"/>
            <a:ext cx="11366500" cy="188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           </a:t>
            </a:r>
            <a:r>
              <a:rPr lang="uk-UA" sz="2000" dirty="0"/>
              <a:t>У сучасному спортивному тренуванні загальна фізична підготовленість пов'язується з різнобічною фізичною досконалістю взагалі, і з рівнем розвитку якостей і здібностей, що надають опосередкований вплив на спортивні досягнення і ефективність тренувального процесу в конкретному виді спорту.</a:t>
            </a:r>
          </a:p>
        </p:txBody>
      </p:sp>
    </p:spTree>
    <p:extLst>
      <p:ext uri="{BB962C8B-B14F-4D97-AF65-F5344CB8AC3E}">
        <p14:creationId xmlns="" xmlns:p14="http://schemas.microsoft.com/office/powerpoint/2010/main" val="9528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714243-F6DF-4682-B58D-6B06228CD6AC}"/>
              </a:ext>
            </a:extLst>
          </p:cNvPr>
          <p:cNvSpPr txBox="1"/>
          <p:nvPr/>
        </p:nvSpPr>
        <p:spPr>
          <a:xfrm>
            <a:off x="139701" y="152399"/>
            <a:ext cx="11950699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ЗФП особливо важливо зміцнити слабкі місця в організмі, підвищити їх функціональні можливість. В ЗФП закладена ідея всебічного фізичного розвитку. Тому якості, що розвиваються за допомогою ЗФП, можна називати загальними, оскільки вони виражають здатність організму спортсмена, його психічної сфери виконувати будь-яку фізичну роботу більш-менш успішно. Звідси загальна витривалість, загальна сила, загальна рухливість в суглобах, загальне вміння координувати рухи, загальна психологічна підготовленість.</a:t>
            </a:r>
          </a:p>
          <a:p>
            <a:pPr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важливо у загальній фізичній підготовці особливу уваги приділяти загальній витривалості та загальній силі</a:t>
            </a:r>
          </a:p>
        </p:txBody>
      </p:sp>
    </p:spTree>
    <p:extLst>
      <p:ext uri="{BB962C8B-B14F-4D97-AF65-F5344CB8AC3E}">
        <p14:creationId xmlns="" xmlns:p14="http://schemas.microsoft.com/office/powerpoint/2010/main" val="260297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714243-F6DF-4682-B58D-6B06228CD6AC}"/>
              </a:ext>
            </a:extLst>
          </p:cNvPr>
          <p:cNvSpPr txBox="1"/>
          <p:nvPr/>
        </p:nvSpPr>
        <p:spPr>
          <a:xfrm>
            <a:off x="120650" y="317499"/>
            <a:ext cx="11950699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витривалість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-важлива частина загального фундаменту, що забезпечує відмінний функціональний стан організму спортсмена, ефективність тренування і успішність участі у змаганнях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099031-AA71-4398-8E2C-8D3A9023B52E}"/>
              </a:ext>
            </a:extLst>
          </p:cNvPr>
          <p:cNvSpPr txBox="1"/>
          <p:nvPr/>
        </p:nvSpPr>
        <p:spPr>
          <a:xfrm>
            <a:off x="120650" y="2005462"/>
            <a:ext cx="10802982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Загальній витривалості необхідно приділяти особливу увагу оскільки тренувальні навантаження мають значний вплив на функціональні системи організму і для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підготовки рекомендується застосовувати аеробні навантаження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47F0DD1-F14E-4B9D-BD3B-394067B6E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17" y="3853543"/>
            <a:ext cx="4251960" cy="2834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924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714243-F6DF-4682-B58D-6B06228CD6AC}"/>
              </a:ext>
            </a:extLst>
          </p:cNvPr>
          <p:cNvSpPr txBox="1"/>
          <p:nvPr/>
        </p:nvSpPr>
        <p:spPr>
          <a:xfrm>
            <a:off x="120650" y="317499"/>
            <a:ext cx="1195069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сила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її  розвитку уділяється особлива увага оскільки  у ній концентруються багато компонентів фізичної підготовленості.</a:t>
            </a:r>
          </a:p>
          <a:p>
            <a:pPr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розвитку загальної сили використовують різноманітні по координації та зусиллям вправи, починаючи від елементарних і закінчуючи цілісним видом спорту. Найбільш поширеними є вправи з подоланням власної ваги та супротивом партнера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982F577-61F7-44A3-BD0A-73CC5A52A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197" y="3429000"/>
            <a:ext cx="3885958" cy="3278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9635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Default">
      <a:dk1>
        <a:srgbClr val="000000"/>
      </a:dk1>
      <a:lt1>
        <a:sysClr val="window" lastClr="FFFFFF"/>
      </a:lt1>
      <a:dk2>
        <a:srgbClr val="3F3F3F"/>
      </a:dk2>
      <a:lt2>
        <a:srgbClr val="E7E6E6"/>
      </a:lt2>
      <a:accent1>
        <a:srgbClr val="7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700000"/>
      </a:accent5>
      <a:accent6>
        <a:srgbClr val="978869"/>
      </a:accent6>
      <a:hlink>
        <a:srgbClr val="FFC000"/>
      </a:hlink>
      <a:folHlink>
        <a:srgbClr val="7F7F7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63585703_TF45182065_Win32" id="{81E9B72E-6278-48C4-8F23-0E85C9AB8A23}" vid="{39E52162-5218-4605-B2A1-FA81506DEB4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9B3EA6-E2E1-4B68-B700-9432F9FC79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8413E5-0484-489B-B293-D8720B6027F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BEDC914-E79E-4731-88EB-C290A6D4D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Структура убедительной речи </Template>
  <TotalTime>520</TotalTime>
  <Words>3154</Words>
  <Application>Microsoft Office PowerPoint</Application>
  <PresentationFormat>Произвольный</PresentationFormat>
  <Paragraphs>177</Paragraphs>
  <Slides>27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Цитаты</vt:lpstr>
      <vt:lpstr> Основи фізичної підготовки в різних видах рухової активності.</vt:lpstr>
      <vt:lpstr>План</vt:lpstr>
      <vt:lpstr>Слайд 3</vt:lpstr>
      <vt:lpstr>У фізичній підготовці розрізняють</vt:lpstr>
      <vt:lpstr>Загальна фізична підготовка</vt:lpstr>
      <vt:lpstr>Слайд 6</vt:lpstr>
      <vt:lpstr>Слайд 7</vt:lpstr>
      <vt:lpstr>Слайд 8</vt:lpstr>
      <vt:lpstr>Слайд 9</vt:lpstr>
      <vt:lpstr>Слайд 10</vt:lpstr>
      <vt:lpstr>Слайд 11</vt:lpstr>
      <vt:lpstr>Спеціальна фізична підготовка</vt:lpstr>
      <vt:lpstr>Слайд 13</vt:lpstr>
      <vt:lpstr>Слайд 14</vt:lpstr>
      <vt:lpstr>Слайд 15</vt:lpstr>
      <vt:lpstr>Слайд 16</vt:lpstr>
      <vt:lpstr>Слайд 17</vt:lpstr>
      <vt:lpstr>Методи під час спеціальної фізичної підготовки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Фізична підготовка</dc:title>
  <dc:creator>Пользователь Windows</dc:creator>
  <cp:lastModifiedBy>Роман</cp:lastModifiedBy>
  <cp:revision>27</cp:revision>
  <dcterms:created xsi:type="dcterms:W3CDTF">2022-12-21T05:49:13Z</dcterms:created>
  <dcterms:modified xsi:type="dcterms:W3CDTF">2024-01-10T10:22:04Z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