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entury Gothic" pitchFamily="34" charset="0"/>
      <p:regular r:id="rId29"/>
      <p:bold r:id="rId30"/>
      <p:italic r:id="rId31"/>
      <p:boldItalic r:id="rId32"/>
    </p:embeddedFont>
    <p:embeddedFont>
      <p:font typeface="Garamond" pitchFamily="18" charset="0"/>
      <p:regular r:id="rId33"/>
      <p:bold r:id="rId34"/>
      <p:italic r:id="rId35"/>
    </p:embeddedFont>
    <p:embeddedFont>
      <p:font typeface="Calibri"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wnxhoTnyEHObE3wI9pTDNI0Bc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8"/>
        <p:cNvGrpSpPr/>
        <p:nvPr/>
      </p:nvGrpSpPr>
      <p:grpSpPr>
        <a:xfrm>
          <a:off x="0" y="0"/>
          <a:ext cx="0" cy="0"/>
          <a:chOff x="0" y="0"/>
          <a:chExt cx="0" cy="0"/>
        </a:xfrm>
      </p:grpSpPr>
      <p:sp>
        <p:nvSpPr>
          <p:cNvPr id="19" name="Google Shape;19;p29"/>
          <p:cNvSpPr/>
          <p:nvPr/>
        </p:nvSpPr>
        <p:spPr>
          <a:xfrm>
            <a:off x="0" y="0"/>
            <a:ext cx="12192000"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 name="Google Shape;20;p29"/>
          <p:cNvSpPr/>
          <p:nvPr/>
        </p:nvSpPr>
        <p:spPr>
          <a:xfrm>
            <a:off x="1307870" y="1267730"/>
            <a:ext cx="9576262" cy="4307950"/>
          </a:xfrm>
          <a:prstGeom prst="rect">
            <a:avLst/>
          </a:prstGeom>
          <a:solidFill>
            <a:schemeClr val="dk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9"/>
          <p:cNvSpPr/>
          <p:nvPr/>
        </p:nvSpPr>
        <p:spPr>
          <a:xfrm>
            <a:off x="1447801" y="1411615"/>
            <a:ext cx="9296400" cy="4034770"/>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9"/>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9"/>
          <p:cNvGrpSpPr/>
          <p:nvPr/>
        </p:nvGrpSpPr>
        <p:grpSpPr>
          <a:xfrm>
            <a:off x="5250180" y="1267730"/>
            <a:ext cx="1691640" cy="615934"/>
            <a:chOff x="5250180" y="1267730"/>
            <a:chExt cx="1691640" cy="615934"/>
          </a:xfrm>
        </p:grpSpPr>
        <p:cxnSp>
          <p:nvCxnSpPr>
            <p:cNvPr id="24" name="Google Shape;24;p29"/>
            <p:cNvCxnSpPr/>
            <p:nvPr/>
          </p:nvCxnSpPr>
          <p:spPr>
            <a:xfrm>
              <a:off x="525018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5" name="Google Shape;25;p29"/>
            <p:cNvCxnSpPr/>
            <p:nvPr/>
          </p:nvCxnSpPr>
          <p:spPr>
            <a:xfrm>
              <a:off x="694182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6" name="Google Shape;26;p29"/>
            <p:cNvCxnSpPr/>
            <p:nvPr/>
          </p:nvCxnSpPr>
          <p:spPr>
            <a:xfrm>
              <a:off x="5250180" y="1883664"/>
              <a:ext cx="169164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27" name="Google Shape;27;p29"/>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FEFEFE"/>
              </a:buClr>
              <a:buSzPts val="6800"/>
              <a:buFont typeface="Century Gothic"/>
              <a:buNone/>
              <a:defRPr sz="6800" b="0"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FEFEFE"/>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9" name="Google Shape;29;p29"/>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b="0" i="0" u="none" strike="noStrike" cap="none">
                <a:solidFill>
                  <a:srgbClr val="FEFEFE"/>
                </a:solidFill>
                <a:latin typeface="Century Gothic"/>
                <a:ea typeface="Century Gothic"/>
                <a:cs typeface="Century Gothic"/>
                <a:sym typeface="Century Gothic"/>
              </a:defRPr>
            </a:lvl1pPr>
            <a:lvl2pPr marL="0" marR="0" lvl="1" indent="0" algn="r">
              <a:spcBef>
                <a:spcPts val="0"/>
              </a:spcBef>
              <a:buNone/>
              <a:defRPr sz="800" b="0" i="0" u="none" strike="noStrike" cap="none">
                <a:solidFill>
                  <a:srgbClr val="FEFEFE"/>
                </a:solidFill>
                <a:latin typeface="Century Gothic"/>
                <a:ea typeface="Century Gothic"/>
                <a:cs typeface="Century Gothic"/>
                <a:sym typeface="Century Gothic"/>
              </a:defRPr>
            </a:lvl2pPr>
            <a:lvl3pPr marL="0" marR="0" lvl="2" indent="0" algn="r">
              <a:spcBef>
                <a:spcPts val="0"/>
              </a:spcBef>
              <a:buNone/>
              <a:defRPr sz="800" b="0" i="0" u="none" strike="noStrike" cap="none">
                <a:solidFill>
                  <a:srgbClr val="FEFEFE"/>
                </a:solidFill>
                <a:latin typeface="Century Gothic"/>
                <a:ea typeface="Century Gothic"/>
                <a:cs typeface="Century Gothic"/>
                <a:sym typeface="Century Gothic"/>
              </a:defRPr>
            </a:lvl3pPr>
            <a:lvl4pPr marL="0" marR="0" lvl="3" indent="0" algn="r">
              <a:spcBef>
                <a:spcPts val="0"/>
              </a:spcBef>
              <a:buNone/>
              <a:defRPr sz="800" b="0" i="0" u="none" strike="noStrike" cap="none">
                <a:solidFill>
                  <a:srgbClr val="FEFEFE"/>
                </a:solidFill>
                <a:latin typeface="Century Gothic"/>
                <a:ea typeface="Century Gothic"/>
                <a:cs typeface="Century Gothic"/>
                <a:sym typeface="Century Gothic"/>
              </a:defRPr>
            </a:lvl4pPr>
            <a:lvl5pPr marL="0" marR="0" lvl="4" indent="0" algn="r">
              <a:spcBef>
                <a:spcPts val="0"/>
              </a:spcBef>
              <a:buNone/>
              <a:defRPr sz="800" b="0" i="0" u="none" strike="noStrike" cap="none">
                <a:solidFill>
                  <a:srgbClr val="FEFEFE"/>
                </a:solidFill>
                <a:latin typeface="Century Gothic"/>
                <a:ea typeface="Century Gothic"/>
                <a:cs typeface="Century Gothic"/>
                <a:sym typeface="Century Gothic"/>
              </a:defRPr>
            </a:lvl5pPr>
            <a:lvl6pPr marL="0" marR="0" lvl="5" indent="0" algn="r">
              <a:spcBef>
                <a:spcPts val="0"/>
              </a:spcBef>
              <a:buNone/>
              <a:defRPr sz="800" b="0" i="0" u="none" strike="noStrike" cap="none">
                <a:solidFill>
                  <a:srgbClr val="FEFEFE"/>
                </a:solidFill>
                <a:latin typeface="Century Gothic"/>
                <a:ea typeface="Century Gothic"/>
                <a:cs typeface="Century Gothic"/>
                <a:sym typeface="Century Gothic"/>
              </a:defRPr>
            </a:lvl6pPr>
            <a:lvl7pPr marL="0" marR="0" lvl="6" indent="0" algn="r">
              <a:spcBef>
                <a:spcPts val="0"/>
              </a:spcBef>
              <a:buNone/>
              <a:defRPr sz="800" b="0" i="0" u="none" strike="noStrike" cap="none">
                <a:solidFill>
                  <a:srgbClr val="FEFEFE"/>
                </a:solidFill>
                <a:latin typeface="Century Gothic"/>
                <a:ea typeface="Century Gothic"/>
                <a:cs typeface="Century Gothic"/>
                <a:sym typeface="Century Gothic"/>
              </a:defRPr>
            </a:lvl7pPr>
            <a:lvl8pPr marL="0" marR="0" lvl="7" indent="0" algn="r">
              <a:spcBef>
                <a:spcPts val="0"/>
              </a:spcBef>
              <a:buNone/>
              <a:defRPr sz="800" b="0" i="0" u="none" strike="noStrike" cap="none">
                <a:solidFill>
                  <a:srgbClr val="FEFEFE"/>
                </a:solidFill>
                <a:latin typeface="Century Gothic"/>
                <a:ea typeface="Century Gothic"/>
                <a:cs typeface="Century Gothic"/>
                <a:sym typeface="Century Gothic"/>
              </a:defRPr>
            </a:lvl8pPr>
            <a:lvl9pPr marL="0" marR="0" lvl="8" indent="0" algn="r">
              <a:spcBef>
                <a:spcPts val="0"/>
              </a:spcBef>
              <a:buNone/>
              <a:defRPr sz="8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09"/>
        <p:cNvGrpSpPr/>
        <p:nvPr/>
      </p:nvGrpSpPr>
      <p:grpSpPr>
        <a:xfrm>
          <a:off x="0" y="0"/>
          <a:ext cx="0" cy="0"/>
          <a:chOff x="0" y="0"/>
          <a:chExt cx="0" cy="0"/>
        </a:xfrm>
      </p:grpSpPr>
      <p:sp>
        <p:nvSpPr>
          <p:cNvPr id="110" name="Google Shape;110;p37"/>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7"/>
          <p:cNvSpPr>
            <a:spLocks noGrp="1"/>
          </p:cNvSpPr>
          <p:nvPr>
            <p:ph type="pic" idx="2"/>
          </p:nvPr>
        </p:nvSpPr>
        <p:spPr>
          <a:xfrm>
            <a:off x="228599" y="237744"/>
            <a:ext cx="7696201" cy="6382512"/>
          </a:xfrm>
          <a:prstGeom prst="rect">
            <a:avLst/>
          </a:prstGeom>
          <a:solidFill>
            <a:srgbClr val="95C77F"/>
          </a:solidFill>
          <a:ln>
            <a:noFill/>
          </a:ln>
        </p:spPr>
      </p:sp>
      <p:sp>
        <p:nvSpPr>
          <p:cNvPr id="112" name="Google Shape;112;p37"/>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
        <p:nvSpPr>
          <p:cNvPr id="115" name="Google Shape;115;p37"/>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7"/>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Century Gothic"/>
              <a:buNone/>
              <a:defRPr sz="3200" b="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7"/>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18"/>
        <p:cNvGrpSpPr/>
        <p:nvPr/>
      </p:nvGrpSpPr>
      <p:grpSpPr>
        <a:xfrm>
          <a:off x="0" y="0"/>
          <a:ext cx="0" cy="0"/>
          <a:chOff x="0" y="0"/>
          <a:chExt cx="0" cy="0"/>
        </a:xfrm>
      </p:grpSpPr>
      <p:sp>
        <p:nvSpPr>
          <p:cNvPr id="119" name="Google Shape;119;p3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8"/>
          <p:cNvSpPr txBox="1">
            <a:spLocks noGrp="1"/>
          </p:cNvSpPr>
          <p:nvPr>
            <p:ph type="body" idx="1"/>
          </p:nvPr>
        </p:nvSpPr>
        <p:spPr>
          <a:xfrm rot="5400000">
            <a:off x="4171188" y="-1001268"/>
            <a:ext cx="3849624"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1" name="Google Shape;121;p38"/>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8"/>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8"/>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9"/>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27" name="Google Shape;127;p39"/>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9"/>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9"/>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44" name="Google Shape;44;p3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0"/>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47"/>
        <p:cNvGrpSpPr/>
        <p:nvPr/>
      </p:nvGrpSpPr>
      <p:grpSpPr>
        <a:xfrm>
          <a:off x="0" y="0"/>
          <a:ext cx="0" cy="0"/>
          <a:chOff x="0" y="0"/>
          <a:chExt cx="0" cy="0"/>
        </a:xfrm>
      </p:grpSpPr>
      <p:sp>
        <p:nvSpPr>
          <p:cNvPr id="48" name="Google Shape;48;p28"/>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28"/>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8"/>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8"/>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8"/>
          <p:cNvGrpSpPr/>
          <p:nvPr/>
        </p:nvGrpSpPr>
        <p:grpSpPr>
          <a:xfrm>
            <a:off x="5250180" y="1267730"/>
            <a:ext cx="1691640" cy="615934"/>
            <a:chOff x="5250180" y="1267730"/>
            <a:chExt cx="1691640" cy="615934"/>
          </a:xfrm>
        </p:grpSpPr>
        <p:cxnSp>
          <p:nvCxnSpPr>
            <p:cNvPr id="53" name="Google Shape;53;p28"/>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54" name="Google Shape;54;p28"/>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55" name="Google Shape;55;p28"/>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56" name="Google Shape;56;p28"/>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Century Gothic"/>
              <a:buNone/>
              <a:defRPr sz="6800" b="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58" name="Google Shape;58;p28"/>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b="0" i="0" u="none" strike="noStrike" cap="none">
                <a:solidFill>
                  <a:srgbClr val="262626"/>
                </a:solidFill>
                <a:latin typeface="Century Gothic"/>
                <a:ea typeface="Century Gothic"/>
                <a:cs typeface="Century Gothic"/>
                <a:sym typeface="Century Gothic"/>
              </a:defRPr>
            </a:lvl1pPr>
            <a:lvl2pPr marL="0" marR="0" lvl="1" indent="0" algn="r">
              <a:spcBef>
                <a:spcPts val="0"/>
              </a:spcBef>
              <a:buNone/>
              <a:defRPr sz="800" b="0" i="0" u="none" strike="noStrike" cap="none">
                <a:solidFill>
                  <a:srgbClr val="262626"/>
                </a:solidFill>
                <a:latin typeface="Century Gothic"/>
                <a:ea typeface="Century Gothic"/>
                <a:cs typeface="Century Gothic"/>
                <a:sym typeface="Century Gothic"/>
              </a:defRPr>
            </a:lvl2pPr>
            <a:lvl3pPr marL="0" marR="0" lvl="2" indent="0" algn="r">
              <a:spcBef>
                <a:spcPts val="0"/>
              </a:spcBef>
              <a:buNone/>
              <a:defRPr sz="800" b="0" i="0" u="none" strike="noStrike" cap="none">
                <a:solidFill>
                  <a:srgbClr val="262626"/>
                </a:solidFill>
                <a:latin typeface="Century Gothic"/>
                <a:ea typeface="Century Gothic"/>
                <a:cs typeface="Century Gothic"/>
                <a:sym typeface="Century Gothic"/>
              </a:defRPr>
            </a:lvl3pPr>
            <a:lvl4pPr marL="0" marR="0" lvl="3" indent="0" algn="r">
              <a:spcBef>
                <a:spcPts val="0"/>
              </a:spcBef>
              <a:buNone/>
              <a:defRPr sz="800" b="0" i="0" u="none" strike="noStrike" cap="none">
                <a:solidFill>
                  <a:srgbClr val="262626"/>
                </a:solidFill>
                <a:latin typeface="Century Gothic"/>
                <a:ea typeface="Century Gothic"/>
                <a:cs typeface="Century Gothic"/>
                <a:sym typeface="Century Gothic"/>
              </a:defRPr>
            </a:lvl4pPr>
            <a:lvl5pPr marL="0" marR="0" lvl="4" indent="0" algn="r">
              <a:spcBef>
                <a:spcPts val="0"/>
              </a:spcBef>
              <a:buNone/>
              <a:defRPr sz="800" b="0" i="0" u="none" strike="noStrike" cap="none">
                <a:solidFill>
                  <a:srgbClr val="262626"/>
                </a:solidFill>
                <a:latin typeface="Century Gothic"/>
                <a:ea typeface="Century Gothic"/>
                <a:cs typeface="Century Gothic"/>
                <a:sym typeface="Century Gothic"/>
              </a:defRPr>
            </a:lvl5pPr>
            <a:lvl6pPr marL="0" marR="0" lvl="5" indent="0" algn="r">
              <a:spcBef>
                <a:spcPts val="0"/>
              </a:spcBef>
              <a:buNone/>
              <a:defRPr sz="800" b="0" i="0" u="none" strike="noStrike" cap="none">
                <a:solidFill>
                  <a:srgbClr val="262626"/>
                </a:solidFill>
                <a:latin typeface="Century Gothic"/>
                <a:ea typeface="Century Gothic"/>
                <a:cs typeface="Century Gothic"/>
                <a:sym typeface="Century Gothic"/>
              </a:defRPr>
            </a:lvl6pPr>
            <a:lvl7pPr marL="0" marR="0" lvl="6" indent="0" algn="r">
              <a:spcBef>
                <a:spcPts val="0"/>
              </a:spcBef>
              <a:buNone/>
              <a:defRPr sz="800" b="0" i="0" u="none" strike="noStrike" cap="none">
                <a:solidFill>
                  <a:srgbClr val="262626"/>
                </a:solidFill>
                <a:latin typeface="Century Gothic"/>
                <a:ea typeface="Century Gothic"/>
                <a:cs typeface="Century Gothic"/>
                <a:sym typeface="Century Gothic"/>
              </a:defRPr>
            </a:lvl7pPr>
            <a:lvl8pPr marL="0" marR="0" lvl="7" indent="0" algn="r">
              <a:spcBef>
                <a:spcPts val="0"/>
              </a:spcBef>
              <a:buNone/>
              <a:defRPr sz="800" b="0" i="0" u="none" strike="noStrike" cap="none">
                <a:solidFill>
                  <a:srgbClr val="262626"/>
                </a:solidFill>
                <a:latin typeface="Century Gothic"/>
                <a:ea typeface="Century Gothic"/>
                <a:cs typeface="Century Gothic"/>
                <a:sym typeface="Century Gothic"/>
              </a:defRPr>
            </a:lvl8pPr>
            <a:lvl9pPr marL="0" marR="0" lvl="8" indent="0" algn="r">
              <a:spcBef>
                <a:spcPts val="0"/>
              </a:spcBef>
              <a:buNone/>
              <a:defRPr sz="8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61"/>
        <p:cNvGrpSpPr/>
        <p:nvPr/>
      </p:nvGrpSpPr>
      <p:grpSpPr>
        <a:xfrm>
          <a:off x="0" y="0"/>
          <a:ext cx="0" cy="0"/>
          <a:chOff x="0" y="0"/>
          <a:chExt cx="0" cy="0"/>
        </a:xfrm>
      </p:grpSpPr>
      <p:sp>
        <p:nvSpPr>
          <p:cNvPr id="62" name="Google Shape;62;p31"/>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 name="Google Shape;63;p31"/>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1"/>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1"/>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1"/>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Century Gothic"/>
              <a:buNone/>
              <a:defRPr sz="68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7" name="Google Shape;67;p31"/>
          <p:cNvGrpSpPr/>
          <p:nvPr/>
        </p:nvGrpSpPr>
        <p:grpSpPr>
          <a:xfrm>
            <a:off x="5250180" y="1267730"/>
            <a:ext cx="1691640" cy="615934"/>
            <a:chOff x="5250180" y="1267730"/>
            <a:chExt cx="1691640" cy="615934"/>
          </a:xfrm>
        </p:grpSpPr>
        <p:cxnSp>
          <p:nvCxnSpPr>
            <p:cNvPr id="68" name="Google Shape;68;p31"/>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69" name="Google Shape;69;p31"/>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70" name="Google Shape;70;p31"/>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71" name="Google Shape;71;p31"/>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900"/>
              </a:spcBef>
              <a:spcAft>
                <a:spcPts val="0"/>
              </a:spcAft>
              <a:buSzPts val="1800"/>
              <a:buNone/>
              <a:defRPr sz="1800">
                <a:solidFill>
                  <a:srgbClr val="0C0C0C"/>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72" name="Google Shape;72;p31"/>
          <p:cNvSpPr txBox="1">
            <a:spLocks noGrp="1"/>
          </p:cNvSpPr>
          <p:nvPr>
            <p:ph type="dt" idx="10"/>
          </p:nvPr>
        </p:nvSpPr>
        <p:spPr>
          <a:xfrm>
            <a:off x="5318760" y="1344502"/>
            <a:ext cx="1554480" cy="4987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1629157" y="5177408"/>
            <a:ext cx="566013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604504" y="5177408"/>
            <a:ext cx="1958339" cy="2286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a:solidFill>
                  <a:srgbClr val="262626"/>
                </a:solidFill>
                <a:latin typeface="Century Gothic"/>
                <a:ea typeface="Century Gothic"/>
                <a:cs typeface="Century Gothic"/>
                <a:sym typeface="Century Gothic"/>
              </a:defRPr>
            </a:lvl1pPr>
            <a:lvl2pPr marL="0" marR="0" lvl="1" indent="0" algn="r">
              <a:spcBef>
                <a:spcPts val="0"/>
              </a:spcBef>
              <a:buNone/>
              <a:defRPr sz="800">
                <a:solidFill>
                  <a:srgbClr val="262626"/>
                </a:solidFill>
                <a:latin typeface="Century Gothic"/>
                <a:ea typeface="Century Gothic"/>
                <a:cs typeface="Century Gothic"/>
                <a:sym typeface="Century Gothic"/>
              </a:defRPr>
            </a:lvl2pPr>
            <a:lvl3pPr marL="0" marR="0" lvl="2" indent="0" algn="r">
              <a:spcBef>
                <a:spcPts val="0"/>
              </a:spcBef>
              <a:buNone/>
              <a:defRPr sz="800">
                <a:solidFill>
                  <a:srgbClr val="262626"/>
                </a:solidFill>
                <a:latin typeface="Century Gothic"/>
                <a:ea typeface="Century Gothic"/>
                <a:cs typeface="Century Gothic"/>
                <a:sym typeface="Century Gothic"/>
              </a:defRPr>
            </a:lvl3pPr>
            <a:lvl4pPr marL="0" marR="0" lvl="3" indent="0" algn="r">
              <a:spcBef>
                <a:spcPts val="0"/>
              </a:spcBef>
              <a:buNone/>
              <a:defRPr sz="800">
                <a:solidFill>
                  <a:srgbClr val="262626"/>
                </a:solidFill>
                <a:latin typeface="Century Gothic"/>
                <a:ea typeface="Century Gothic"/>
                <a:cs typeface="Century Gothic"/>
                <a:sym typeface="Century Gothic"/>
              </a:defRPr>
            </a:lvl4pPr>
            <a:lvl5pPr marL="0" marR="0" lvl="4" indent="0" algn="r">
              <a:spcBef>
                <a:spcPts val="0"/>
              </a:spcBef>
              <a:buNone/>
              <a:defRPr sz="800">
                <a:solidFill>
                  <a:srgbClr val="262626"/>
                </a:solidFill>
                <a:latin typeface="Century Gothic"/>
                <a:ea typeface="Century Gothic"/>
                <a:cs typeface="Century Gothic"/>
                <a:sym typeface="Century Gothic"/>
              </a:defRPr>
            </a:lvl5pPr>
            <a:lvl6pPr marL="0" marR="0" lvl="5" indent="0" algn="r">
              <a:spcBef>
                <a:spcPts val="0"/>
              </a:spcBef>
              <a:buNone/>
              <a:defRPr sz="800">
                <a:solidFill>
                  <a:srgbClr val="262626"/>
                </a:solidFill>
                <a:latin typeface="Century Gothic"/>
                <a:ea typeface="Century Gothic"/>
                <a:cs typeface="Century Gothic"/>
                <a:sym typeface="Century Gothic"/>
              </a:defRPr>
            </a:lvl6pPr>
            <a:lvl7pPr marL="0" marR="0" lvl="6" indent="0" algn="r">
              <a:spcBef>
                <a:spcPts val="0"/>
              </a:spcBef>
              <a:buNone/>
              <a:defRPr sz="800">
                <a:solidFill>
                  <a:srgbClr val="262626"/>
                </a:solidFill>
                <a:latin typeface="Century Gothic"/>
                <a:ea typeface="Century Gothic"/>
                <a:cs typeface="Century Gothic"/>
                <a:sym typeface="Century Gothic"/>
              </a:defRPr>
            </a:lvl7pPr>
            <a:lvl8pPr marL="0" marR="0" lvl="7" indent="0" algn="r">
              <a:spcBef>
                <a:spcPts val="0"/>
              </a:spcBef>
              <a:buNone/>
              <a:defRPr sz="800">
                <a:solidFill>
                  <a:srgbClr val="262626"/>
                </a:solidFill>
                <a:latin typeface="Century Gothic"/>
                <a:ea typeface="Century Gothic"/>
                <a:cs typeface="Century Gothic"/>
                <a:sym typeface="Century Gothic"/>
              </a:defRPr>
            </a:lvl8pPr>
            <a:lvl9pPr marL="0" marR="0" lvl="8" indent="0" algn="r">
              <a:spcBef>
                <a:spcPts val="0"/>
              </a:spcBef>
              <a:buNone/>
              <a:defRPr sz="800">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2"/>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8" name="Google Shape;78;p32"/>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9" name="Google Shape;79;p3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3"/>
          <p:cNvSpPr txBox="1">
            <a:spLocks noGrp="1"/>
          </p:cNvSpPr>
          <p:nvPr>
            <p:ph type="body" idx="1"/>
          </p:nvPr>
        </p:nvSpPr>
        <p:spPr>
          <a:xfrm>
            <a:off x="1069848"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i="0">
                <a:solidFill>
                  <a:schemeClr val="dk1"/>
                </a:solidFill>
                <a:latin typeface="Century Gothic"/>
                <a:ea typeface="Century Gothic"/>
                <a:cs typeface="Century Gothic"/>
                <a:sym typeface="Century Gothic"/>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85" name="Google Shape;85;p33"/>
          <p:cNvSpPr txBox="1">
            <a:spLocks noGrp="1"/>
          </p:cNvSpPr>
          <p:nvPr>
            <p:ph type="body" idx="2"/>
          </p:nvPr>
        </p:nvSpPr>
        <p:spPr>
          <a:xfrm>
            <a:off x="1069848" y="2792472"/>
            <a:ext cx="4663440" cy="31638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6" name="Google Shape;86;p33"/>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a:solidFill>
                  <a:schemeClr val="dk1"/>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87" name="Google Shape;87;p33"/>
          <p:cNvSpPr txBox="1">
            <a:spLocks noGrp="1"/>
          </p:cNvSpPr>
          <p:nvPr>
            <p:ph type="body" idx="4"/>
          </p:nvPr>
        </p:nvSpPr>
        <p:spPr>
          <a:xfrm>
            <a:off x="6458712" y="2792471"/>
            <a:ext cx="4663440" cy="316450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8" name="Google Shape;88;p3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3"/>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91"/>
        <p:cNvGrpSpPr/>
        <p:nvPr/>
      </p:nvGrpSpPr>
      <p:grpSpPr>
        <a:xfrm>
          <a:off x="0" y="0"/>
          <a:ext cx="0" cy="0"/>
          <a:chOff x="0" y="0"/>
          <a:chExt cx="0" cy="0"/>
        </a:xfrm>
      </p:grpSpPr>
      <p:sp>
        <p:nvSpPr>
          <p:cNvPr id="92" name="Google Shape;92;p3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6"/>
        <p:cNvGrpSpPr/>
        <p:nvPr/>
      </p:nvGrpSpPr>
      <p:grpSpPr>
        <a:xfrm>
          <a:off x="0" y="0"/>
          <a:ext cx="0" cy="0"/>
          <a:chOff x="0" y="0"/>
          <a:chExt cx="0" cy="0"/>
        </a:xfrm>
      </p:grpSpPr>
      <p:sp>
        <p:nvSpPr>
          <p:cNvPr id="97" name="Google Shape;97;p3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100"/>
        <p:cNvGrpSpPr/>
        <p:nvPr/>
      </p:nvGrpSpPr>
      <p:grpSpPr>
        <a:xfrm>
          <a:off x="0" y="0"/>
          <a:ext cx="0" cy="0"/>
          <a:chOff x="0" y="0"/>
          <a:chExt cx="0" cy="0"/>
        </a:xfrm>
      </p:grpSpPr>
      <p:sp>
        <p:nvSpPr>
          <p:cNvPr id="101" name="Google Shape;101;p36"/>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6"/>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6"/>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Century Gothic"/>
              <a:buNone/>
              <a:defRPr sz="3200" b="0"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a:off x="685800" y="609600"/>
            <a:ext cx="68580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1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5" name="Google Shape;105;p36"/>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106" name="Google Shape;106;p36"/>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6"/>
          <p:cNvSpPr txBox="1">
            <a:spLocks noGrp="1"/>
          </p:cNvSpPr>
          <p:nvPr>
            <p:ph type="ftr" idx="11"/>
          </p:nvPr>
        </p:nvSpPr>
        <p:spPr>
          <a:xfrm>
            <a:off x="685801" y="6035040"/>
            <a:ext cx="45847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6"/>
          <p:cNvSpPr txBox="1">
            <a:spLocks noGrp="1"/>
          </p:cNvSpPr>
          <p:nvPr>
            <p:ph type="sldNum" idx="12"/>
          </p:nvPr>
        </p:nvSpPr>
        <p:spPr>
          <a:xfrm>
            <a:off x="10396728" y="6035040"/>
            <a:ext cx="1223435" cy="36576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800">
                <a:solidFill>
                  <a:srgbClr val="262626"/>
                </a:solidFill>
                <a:latin typeface="Century Gothic"/>
                <a:ea typeface="Century Gothic"/>
                <a:cs typeface="Century Gothic"/>
                <a:sym typeface="Century Gothic"/>
              </a:defRPr>
            </a:lvl1pPr>
            <a:lvl2pPr marL="0" marR="0" lvl="1" indent="0" algn="r">
              <a:spcBef>
                <a:spcPts val="0"/>
              </a:spcBef>
              <a:buNone/>
              <a:defRPr sz="800">
                <a:solidFill>
                  <a:srgbClr val="262626"/>
                </a:solidFill>
                <a:latin typeface="Century Gothic"/>
                <a:ea typeface="Century Gothic"/>
                <a:cs typeface="Century Gothic"/>
                <a:sym typeface="Century Gothic"/>
              </a:defRPr>
            </a:lvl2pPr>
            <a:lvl3pPr marL="0" marR="0" lvl="2" indent="0" algn="r">
              <a:spcBef>
                <a:spcPts val="0"/>
              </a:spcBef>
              <a:buNone/>
              <a:defRPr sz="800">
                <a:solidFill>
                  <a:srgbClr val="262626"/>
                </a:solidFill>
                <a:latin typeface="Century Gothic"/>
                <a:ea typeface="Century Gothic"/>
                <a:cs typeface="Century Gothic"/>
                <a:sym typeface="Century Gothic"/>
              </a:defRPr>
            </a:lvl3pPr>
            <a:lvl4pPr marL="0" marR="0" lvl="3" indent="0" algn="r">
              <a:spcBef>
                <a:spcPts val="0"/>
              </a:spcBef>
              <a:buNone/>
              <a:defRPr sz="800">
                <a:solidFill>
                  <a:srgbClr val="262626"/>
                </a:solidFill>
                <a:latin typeface="Century Gothic"/>
                <a:ea typeface="Century Gothic"/>
                <a:cs typeface="Century Gothic"/>
                <a:sym typeface="Century Gothic"/>
              </a:defRPr>
            </a:lvl4pPr>
            <a:lvl5pPr marL="0" marR="0" lvl="4" indent="0" algn="r">
              <a:spcBef>
                <a:spcPts val="0"/>
              </a:spcBef>
              <a:buNone/>
              <a:defRPr sz="800">
                <a:solidFill>
                  <a:srgbClr val="262626"/>
                </a:solidFill>
                <a:latin typeface="Century Gothic"/>
                <a:ea typeface="Century Gothic"/>
                <a:cs typeface="Century Gothic"/>
                <a:sym typeface="Century Gothic"/>
              </a:defRPr>
            </a:lvl5pPr>
            <a:lvl6pPr marL="0" marR="0" lvl="5" indent="0" algn="r">
              <a:spcBef>
                <a:spcPts val="0"/>
              </a:spcBef>
              <a:buNone/>
              <a:defRPr sz="800">
                <a:solidFill>
                  <a:srgbClr val="262626"/>
                </a:solidFill>
                <a:latin typeface="Century Gothic"/>
                <a:ea typeface="Century Gothic"/>
                <a:cs typeface="Century Gothic"/>
                <a:sym typeface="Century Gothic"/>
              </a:defRPr>
            </a:lvl6pPr>
            <a:lvl7pPr marL="0" marR="0" lvl="6" indent="0" algn="r">
              <a:spcBef>
                <a:spcPts val="0"/>
              </a:spcBef>
              <a:buNone/>
              <a:defRPr sz="800">
                <a:solidFill>
                  <a:srgbClr val="262626"/>
                </a:solidFill>
                <a:latin typeface="Century Gothic"/>
                <a:ea typeface="Century Gothic"/>
                <a:cs typeface="Century Gothic"/>
                <a:sym typeface="Century Gothic"/>
              </a:defRPr>
            </a:lvl7pPr>
            <a:lvl8pPr marL="0" marR="0" lvl="7" indent="0" algn="r">
              <a:spcBef>
                <a:spcPts val="0"/>
              </a:spcBef>
              <a:buNone/>
              <a:defRPr sz="800">
                <a:solidFill>
                  <a:srgbClr val="262626"/>
                </a:solidFill>
                <a:latin typeface="Century Gothic"/>
                <a:ea typeface="Century Gothic"/>
                <a:cs typeface="Century Gothic"/>
                <a:sym typeface="Century Gothic"/>
              </a:defRPr>
            </a:lvl8pPr>
            <a:lvl9pPr marL="0" marR="0" lvl="8" indent="0" algn="r">
              <a:spcBef>
                <a:spcPts val="0"/>
              </a:spcBef>
              <a:buNone/>
              <a:defRPr sz="800">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27"/>
          <p:cNvSpPr/>
          <p:nvPr/>
        </p:nvSpPr>
        <p:spPr>
          <a:xfrm>
            <a:off x="234696" y="237744"/>
            <a:ext cx="11722608" cy="6382512"/>
          </a:xfrm>
          <a:prstGeom prst="rect">
            <a:avLst/>
          </a:pr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7"/>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000"/>
              <a:buFont typeface="Century Gothic"/>
              <a:buNone/>
              <a:defRPr sz="4000" b="0" i="0" u="none" strike="noStrike"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7"/>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FEFEFE"/>
              </a:buClr>
              <a:buSzPts val="1500"/>
              <a:buFont typeface="Garamond"/>
              <a:buChar char="◦"/>
              <a:defRPr sz="1500" b="0" i="0" u="none" strike="noStrike" cap="none">
                <a:solidFill>
                  <a:schemeClr val="lt1"/>
                </a:solidFill>
                <a:latin typeface="Century Gothic"/>
                <a:ea typeface="Century Gothic"/>
                <a:cs typeface="Century Gothic"/>
                <a:sym typeface="Century Gothic"/>
              </a:defRPr>
            </a:lvl1pPr>
            <a:lvl2pPr marL="914400" marR="0" lvl="1" indent="-311150" algn="l" rtl="0">
              <a:lnSpc>
                <a:spcPct val="100000"/>
              </a:lnSpc>
              <a:spcBef>
                <a:spcPts val="500"/>
              </a:spcBef>
              <a:spcAft>
                <a:spcPts val="0"/>
              </a:spcAft>
              <a:buClr>
                <a:srgbClr val="FEFEFE"/>
              </a:buClr>
              <a:buSzPts val="1300"/>
              <a:buFont typeface="Garamond"/>
              <a:buChar char="◦"/>
              <a:defRPr sz="1300" b="0" i="0" u="none" strike="noStrike" cap="none">
                <a:solidFill>
                  <a:schemeClr val="lt1"/>
                </a:solidFill>
                <a:latin typeface="Century Gothic"/>
                <a:ea typeface="Century Gothic"/>
                <a:cs typeface="Century Gothic"/>
                <a:sym typeface="Century Gothic"/>
              </a:defRPr>
            </a:lvl2pPr>
            <a:lvl3pPr marL="1371600" marR="0" lvl="2"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3pPr>
            <a:lvl4pPr marL="1828800" marR="0" lvl="3"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7"/>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Google Shape;17;p27"/>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FEFEFE"/>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FEFEFE"/>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FEFEFE"/>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FEFEFE"/>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FEFEFE"/>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FEFEFE"/>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FEFEFE"/>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FEFEFE"/>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26"/>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6"/>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Century Gothic"/>
                <a:ea typeface="Century Gothic"/>
                <a:cs typeface="Century Gothic"/>
                <a:sym typeface="Century Gothic"/>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26"/>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Google Shape;39;p26"/>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26"/>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pic>
        <p:nvPicPr>
          <p:cNvPr id="134" name="Google Shape;134;p1" descr="Крупный план логотипа&#10;&#10;Автоматически созданное описание"/>
          <p:cNvPicPr preferRelativeResize="0"/>
          <p:nvPr/>
        </p:nvPicPr>
        <p:blipFill rotWithShape="1">
          <a:blip r:embed="rId3">
            <a:alphaModFix/>
          </a:blip>
          <a:srcRect r="-1"/>
          <a:stretch/>
        </p:blipFill>
        <p:spPr>
          <a:xfrm>
            <a:off x="20" y="10"/>
            <a:ext cx="12191979" cy="6857990"/>
          </a:xfrm>
          <a:prstGeom prst="rect">
            <a:avLst/>
          </a:prstGeom>
          <a:noFill/>
          <a:ln>
            <a:noFill/>
          </a:ln>
        </p:spPr>
      </p:pic>
      <p:sp>
        <p:nvSpPr>
          <p:cNvPr id="135" name="Google Shape;135;p1"/>
          <p:cNvSpPr/>
          <p:nvPr/>
        </p:nvSpPr>
        <p:spPr>
          <a:xfrm>
            <a:off x="5695067" y="1808532"/>
            <a:ext cx="5452527" cy="3240936"/>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5861010" y="1975104"/>
            <a:ext cx="5120640" cy="2907792"/>
          </a:xfrm>
          <a:prstGeom prst="rect">
            <a:avLst/>
          </a:prstGeom>
          <a:noFill/>
          <a:ln w="9525" cap="sq"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txBox="1">
            <a:spLocks noGrp="1"/>
          </p:cNvSpPr>
          <p:nvPr>
            <p:ph type="ctrTitle"/>
          </p:nvPr>
        </p:nvSpPr>
        <p:spPr>
          <a:xfrm>
            <a:off x="6033792" y="2139558"/>
            <a:ext cx="4947858" cy="229274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chemeClr val="lt1"/>
              </a:buClr>
              <a:buSzPts val="3200"/>
              <a:buFont typeface="Century Gothic"/>
              <a:buNone/>
            </a:pPr>
            <a:r>
              <a:rPr lang="ru-RU" sz="3200" dirty="0">
                <a:solidFill>
                  <a:schemeClr val="lt1"/>
                </a:solidFill>
              </a:rPr>
              <a:t> </a:t>
            </a:r>
            <a:r>
              <a:rPr lang="ru-RU" sz="3200" dirty="0" err="1">
                <a:solidFill>
                  <a:schemeClr val="lt1"/>
                </a:solidFill>
              </a:rPr>
              <a:t>Особливості</a:t>
            </a:r>
            <a:r>
              <a:rPr lang="ru-RU" sz="3200" dirty="0">
                <a:solidFill>
                  <a:schemeClr val="lt1"/>
                </a:solidFill>
              </a:rPr>
              <a:t> </a:t>
            </a:r>
            <a:r>
              <a:rPr lang="ru-RU" sz="3200" dirty="0" err="1">
                <a:solidFill>
                  <a:schemeClr val="lt1"/>
                </a:solidFill>
              </a:rPr>
              <a:t>технічної</a:t>
            </a:r>
            <a:r>
              <a:rPr lang="ru-RU" sz="3200" dirty="0">
                <a:solidFill>
                  <a:schemeClr val="lt1"/>
                </a:solidFill>
              </a:rPr>
              <a:t> </a:t>
            </a:r>
            <a:r>
              <a:rPr lang="ru-RU" sz="3200" dirty="0" err="1">
                <a:solidFill>
                  <a:schemeClr val="lt1"/>
                </a:solidFill>
              </a:rPr>
              <a:t>підготовки</a:t>
            </a:r>
            <a:r>
              <a:rPr lang="ru-RU" sz="3200" dirty="0">
                <a:solidFill>
                  <a:schemeClr val="lt1"/>
                </a:solidFill>
              </a:rPr>
              <a:t> в </a:t>
            </a:r>
            <a:r>
              <a:rPr lang="ru-RU" sz="3200" dirty="0" err="1">
                <a:solidFill>
                  <a:schemeClr val="lt1"/>
                </a:solidFill>
              </a:rPr>
              <a:t>різних</a:t>
            </a:r>
            <a:r>
              <a:rPr lang="ru-RU" sz="3200" dirty="0">
                <a:solidFill>
                  <a:schemeClr val="lt1"/>
                </a:solidFill>
              </a:rPr>
              <a:t> видах </a:t>
            </a:r>
            <a:r>
              <a:rPr lang="ru-RU" sz="3200" dirty="0" err="1">
                <a:solidFill>
                  <a:schemeClr val="lt1"/>
                </a:solidFill>
              </a:rPr>
              <a:t>рухової</a:t>
            </a:r>
            <a:r>
              <a:rPr lang="ru-RU" sz="3200" dirty="0">
                <a:solidFill>
                  <a:schemeClr val="lt1"/>
                </a:solidFill>
              </a:rPr>
              <a:t> </a:t>
            </a:r>
            <a:r>
              <a:rPr lang="ru-RU" sz="3200" dirty="0" err="1">
                <a:solidFill>
                  <a:schemeClr val="lt1"/>
                </a:solidFill>
              </a:rPr>
              <a:t>активності</a:t>
            </a:r>
            <a:r>
              <a:rPr lang="ru-RU" sz="3200" dirty="0">
                <a:solidFill>
                  <a:schemeClr val="lt1"/>
                </a:solidFill>
              </a:rPr>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body" idx="1"/>
          </p:nvPr>
        </p:nvSpPr>
        <p:spPr>
          <a:xfrm>
            <a:off x="420460" y="755106"/>
            <a:ext cx="11351079" cy="5808980"/>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a:latin typeface="Times New Roman"/>
                <a:ea typeface="Times New Roman"/>
                <a:cs typeface="Times New Roman"/>
                <a:sym typeface="Times New Roman"/>
              </a:rPr>
              <a:t>Загальна технічна підготовка спрямована на оволодіння різноманітними руховими вміннями та навичками, необхідними в спортивній діяльності. Завдання загальної технічної підготовки полягають у розширенні фонду рухових умінь і навичок, а також у вихованні рухово-координаційних здібностей, які сприяють технічному вдосконаленню в обраному виді спорту. Загальна технічна підготовка полягає, перш за все, в поповненні фонду рухових умінь і навичок, які є передумовою формування технічних навичок.</a:t>
            </a:r>
            <a:endParaRPr/>
          </a:p>
          <a:p>
            <a:pPr marL="182880" lvl="0" indent="-182880" algn="just" rtl="0">
              <a:lnSpc>
                <a:spcPct val="150000"/>
              </a:lnSpc>
              <a:spcBef>
                <a:spcPts val="900"/>
              </a:spcBef>
              <a:spcAft>
                <a:spcPts val="0"/>
              </a:spcAft>
              <a:buSzPts val="2000"/>
              <a:buChar char="◦"/>
            </a:pPr>
            <a:r>
              <a:rPr lang="uk-UA" sz="2000">
                <a:solidFill>
                  <a:srgbClr val="0070C0"/>
                </a:solidFill>
                <a:latin typeface="Times New Roman"/>
                <a:ea typeface="Times New Roman"/>
                <a:cs typeface="Times New Roman"/>
                <a:sym typeface="Times New Roman"/>
              </a:rPr>
              <a:t>Наприклад навчання їздити на ковзанах  для фігуристів, хокеїстів </a:t>
            </a:r>
            <a:endParaRPr/>
          </a:p>
          <a:p>
            <a:pPr marL="182880" lvl="0" indent="-182880" algn="just" rtl="0">
              <a:lnSpc>
                <a:spcPct val="150000"/>
              </a:lnSpc>
              <a:spcBef>
                <a:spcPts val="900"/>
              </a:spcBef>
              <a:spcAft>
                <a:spcPts val="0"/>
              </a:spcAft>
              <a:buSzPts val="2000"/>
              <a:buChar char="◦"/>
            </a:pPr>
            <a:r>
              <a:rPr lang="uk-UA" sz="2000">
                <a:solidFill>
                  <a:srgbClr val="0070C0"/>
                </a:solidFill>
                <a:latin typeface="Times New Roman"/>
                <a:ea typeface="Times New Roman"/>
                <a:cs typeface="Times New Roman"/>
                <a:sym typeface="Times New Roman"/>
              </a:rPr>
              <a:t>Навчання техніці бігу для баскетболістів, футболістів</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Загальна технічна підготовка спортсмена включає також навчання техніці вправ, які обираються в якості додаткових засобів фізичної підготовки (перш ніж використовувати ту чи іншу вправу як засіб розвитку фізичних якостей, потрібно навчитися технічно правильно його виконувати) </a:t>
            </a:r>
            <a:endParaRPr sz="2000">
              <a:latin typeface="Times New Roman"/>
              <a:ea typeface="Times New Roman"/>
              <a:cs typeface="Times New Roman"/>
              <a:sym typeface="Times New Roman"/>
            </a:endParaRPr>
          </a:p>
        </p:txBody>
      </p:sp>
      <p:sp>
        <p:nvSpPr>
          <p:cNvPr id="206" name="Google Shape;206;p10"/>
          <p:cNvSpPr txBox="1"/>
          <p:nvPr/>
        </p:nvSpPr>
        <p:spPr>
          <a:xfrm>
            <a:off x="4673600" y="469900"/>
            <a:ext cx="34884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0" i="0" u="none" strike="noStrike" cap="none">
                <a:solidFill>
                  <a:srgbClr val="C6200E"/>
                </a:solidFill>
                <a:latin typeface="Century Gothic"/>
                <a:ea typeface="Century Gothic"/>
                <a:cs typeface="Century Gothic"/>
                <a:sym typeface="Century Gothic"/>
              </a:rPr>
              <a:t>Загальна технічна підготовка</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body" idx="1"/>
          </p:nvPr>
        </p:nvSpPr>
        <p:spPr>
          <a:xfrm>
            <a:off x="533400" y="368300"/>
            <a:ext cx="11239500" cy="5584444"/>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a:latin typeface="Times New Roman"/>
                <a:ea typeface="Times New Roman"/>
                <a:cs typeface="Times New Roman"/>
                <a:sym typeface="Times New Roman"/>
              </a:rPr>
              <a:t>Таким чином у процесі загальної технічної підготовки вирішуються наступні завдання: </a:t>
            </a:r>
            <a:endParaRPr/>
          </a:p>
          <a:p>
            <a:pPr marL="182880" lvl="0" indent="-182880" algn="just" rtl="0">
              <a:lnSpc>
                <a:spcPct val="150000"/>
              </a:lnSpc>
              <a:spcBef>
                <a:spcPts val="900"/>
              </a:spcBef>
              <a:spcAft>
                <a:spcPts val="0"/>
              </a:spcAft>
              <a:buSzPts val="2000"/>
              <a:buChar char="◦"/>
            </a:pPr>
            <a:r>
              <a:rPr lang="uk-UA" sz="2000">
                <a:latin typeface="Times New Roman"/>
                <a:ea typeface="Times New Roman"/>
                <a:cs typeface="Times New Roman"/>
                <a:sym typeface="Times New Roman"/>
              </a:rPr>
              <a:t>1. Збільшити (або відновити) діапазон рухових умінь і навичок, які є передумовою для формування навичок в обраному виді спорту. </a:t>
            </a:r>
            <a:endParaRPr/>
          </a:p>
          <a:p>
            <a:pPr marL="182880" lvl="0" indent="-182880" algn="just" rtl="0">
              <a:lnSpc>
                <a:spcPct val="150000"/>
              </a:lnSpc>
              <a:spcBef>
                <a:spcPts val="900"/>
              </a:spcBef>
              <a:spcAft>
                <a:spcPts val="0"/>
              </a:spcAft>
              <a:buSzPts val="2000"/>
              <a:buChar char="◦"/>
            </a:pPr>
            <a:r>
              <a:rPr lang="uk-UA" sz="2000">
                <a:latin typeface="Times New Roman"/>
                <a:ea typeface="Times New Roman"/>
                <a:cs typeface="Times New Roman"/>
                <a:sym typeface="Times New Roman"/>
              </a:rPr>
              <a:t>2. Оволодіти технікою вправ, що застосовуються в якості засобів загальної фізичної підготовки.</a:t>
            </a:r>
            <a:endParaRPr/>
          </a:p>
        </p:txBody>
      </p:sp>
      <p:sp>
        <p:nvSpPr>
          <p:cNvPr id="212" name="Google Shape;212;p1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pic>
        <p:nvPicPr>
          <p:cNvPr id="213" name="Google Shape;213;p11"/>
          <p:cNvPicPr preferRelativeResize="0"/>
          <p:nvPr/>
        </p:nvPicPr>
        <p:blipFill rotWithShape="1">
          <a:blip r:embed="rId3">
            <a:alphaModFix/>
          </a:blip>
          <a:srcRect/>
          <a:stretch/>
        </p:blipFill>
        <p:spPr>
          <a:xfrm>
            <a:off x="4983613" y="4395216"/>
            <a:ext cx="2632779" cy="1861457"/>
          </a:xfrm>
          <a:prstGeom prst="rect">
            <a:avLst/>
          </a:prstGeom>
          <a:noFill/>
          <a:ln>
            <a:noFill/>
          </a:ln>
        </p:spPr>
      </p:pic>
      <p:pic>
        <p:nvPicPr>
          <p:cNvPr id="214" name="Google Shape;214;p11"/>
          <p:cNvPicPr preferRelativeResize="0"/>
          <p:nvPr/>
        </p:nvPicPr>
        <p:blipFill rotWithShape="1">
          <a:blip r:embed="rId4">
            <a:alphaModFix/>
          </a:blip>
          <a:srcRect/>
          <a:stretch/>
        </p:blipFill>
        <p:spPr>
          <a:xfrm>
            <a:off x="1047630" y="2724608"/>
            <a:ext cx="1714739" cy="2562583"/>
          </a:xfrm>
          <a:prstGeom prst="rect">
            <a:avLst/>
          </a:prstGeom>
          <a:noFill/>
          <a:ln>
            <a:noFill/>
          </a:ln>
        </p:spPr>
      </p:pic>
      <p:pic>
        <p:nvPicPr>
          <p:cNvPr id="215" name="Google Shape;215;p11"/>
          <p:cNvPicPr preferRelativeResize="0"/>
          <p:nvPr/>
        </p:nvPicPr>
        <p:blipFill rotWithShape="1">
          <a:blip r:embed="rId5">
            <a:alphaModFix/>
          </a:blip>
          <a:srcRect/>
          <a:stretch/>
        </p:blipFill>
        <p:spPr>
          <a:xfrm>
            <a:off x="7791617" y="2732314"/>
            <a:ext cx="2416629" cy="1611086"/>
          </a:xfrm>
          <a:prstGeom prst="rect">
            <a:avLst/>
          </a:prstGeom>
          <a:noFill/>
          <a:ln>
            <a:noFill/>
          </a:ln>
        </p:spPr>
      </p:pic>
      <p:sp>
        <p:nvSpPr>
          <p:cNvPr id="216" name="Google Shape;216;p11"/>
          <p:cNvSpPr/>
          <p:nvPr/>
        </p:nvSpPr>
        <p:spPr>
          <a:xfrm>
            <a:off x="3222171" y="3160522"/>
            <a:ext cx="4034623" cy="464421"/>
          </a:xfrm>
          <a:prstGeom prst="rightArrow">
            <a:avLst>
              <a:gd name="adj1" fmla="val 50000"/>
              <a:gd name="adj2" fmla="val 50000"/>
            </a:avLst>
          </a:prstGeom>
          <a:solidFill>
            <a:schemeClr val="accent1"/>
          </a:solidFill>
          <a:ln w="12700" cap="flat" cmpd="sng">
            <a:solidFill>
              <a:srgbClr val="3F69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7" name="Google Shape;217;p11"/>
          <p:cNvSpPr/>
          <p:nvPr/>
        </p:nvSpPr>
        <p:spPr>
          <a:xfrm>
            <a:off x="3080657" y="5021979"/>
            <a:ext cx="1621972" cy="464421"/>
          </a:xfrm>
          <a:prstGeom prst="rightArrow">
            <a:avLst>
              <a:gd name="adj1" fmla="val 50000"/>
              <a:gd name="adj2" fmla="val 50000"/>
            </a:avLst>
          </a:prstGeom>
          <a:solidFill>
            <a:schemeClr val="accent1"/>
          </a:solidFill>
          <a:ln w="12700" cap="flat" cmpd="sng">
            <a:solidFill>
              <a:srgbClr val="3F69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1066800" y="642594"/>
            <a:ext cx="10058400" cy="6782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000"/>
              <a:buFont typeface="Century Gothic"/>
              <a:buNone/>
            </a:pPr>
            <a:r>
              <a:rPr lang="uk-UA">
                <a:solidFill>
                  <a:srgbClr val="0070C0"/>
                </a:solidFill>
              </a:rPr>
              <a:t>Спеціальна технічна підготовка </a:t>
            </a:r>
            <a:endParaRPr/>
          </a:p>
        </p:txBody>
      </p:sp>
      <p:sp>
        <p:nvSpPr>
          <p:cNvPr id="223" name="Google Shape;223;p12"/>
          <p:cNvSpPr txBox="1">
            <a:spLocks noGrp="1"/>
          </p:cNvSpPr>
          <p:nvPr>
            <p:ph type="body" idx="1"/>
          </p:nvPr>
        </p:nvSpPr>
        <p:spPr>
          <a:xfrm>
            <a:off x="457200" y="1320800"/>
            <a:ext cx="11379200" cy="4894606"/>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a:latin typeface="Times New Roman"/>
                <a:ea typeface="Times New Roman"/>
                <a:cs typeface="Times New Roman"/>
                <a:sym typeface="Times New Roman"/>
              </a:rPr>
              <a:t>Спеціальна технічна підготовка спрямована на формування специфічних для даного виду спорту рухових навичок, на відпрацювання індивідуальних особливостей техніки спортсмена. Для спортсменів різної кваліфікації існують досить точні критерії оцінки спеціальної технічної підготовленості.</a:t>
            </a:r>
            <a:endParaRPr/>
          </a:p>
          <a:p>
            <a:pPr marL="182880" lvl="0" indent="-182880" algn="just" rtl="0">
              <a:lnSpc>
                <a:spcPct val="150000"/>
              </a:lnSpc>
              <a:spcBef>
                <a:spcPts val="900"/>
              </a:spcBef>
              <a:spcAft>
                <a:spcPts val="0"/>
              </a:spcAft>
              <a:buSzPts val="2000"/>
              <a:buChar char="◦"/>
            </a:pPr>
            <a:r>
              <a:rPr lang="uk-UA" sz="2000">
                <a:latin typeface="Times New Roman"/>
                <a:ea typeface="Times New Roman"/>
                <a:cs typeface="Times New Roman"/>
                <a:sym typeface="Times New Roman"/>
              </a:rPr>
              <a:t> Основним завданням спеціальної технічної підготовки є формування таких умінь і навичок виконання змагальних дій, які дозволяють спортсмену з найбільшою ефективністю використовувати свої можливості в змаганнях і забезпечують прогрес технічної майстерності в процесі занять спортом.</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1384300" y="457200"/>
            <a:ext cx="9639300" cy="137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400"/>
              <a:buFont typeface="Century Gothic"/>
              <a:buNone/>
            </a:pPr>
            <a:r>
              <a:rPr lang="uk-UA" sz="2400" b="0" i="0"/>
              <a:t>Спеціальна технічна підготовка спрямована на оволодіння технікою рухів в обраному виді спорту. </a:t>
            </a:r>
            <a:br>
              <a:rPr lang="uk-UA" sz="2400" b="0" i="0"/>
            </a:br>
            <a:r>
              <a:rPr lang="uk-UA" sz="2400" b="0" i="0"/>
              <a:t>Вона забезпечує вирішення наступних завдань: </a:t>
            </a:r>
            <a:r>
              <a:rPr lang="uk-UA" sz="2400"/>
              <a:t/>
            </a:r>
            <a:br>
              <a:rPr lang="uk-UA" sz="2400"/>
            </a:br>
            <a:endParaRPr sz="2400"/>
          </a:p>
        </p:txBody>
      </p:sp>
      <p:grpSp>
        <p:nvGrpSpPr>
          <p:cNvPr id="229" name="Google Shape;229;p13"/>
          <p:cNvGrpSpPr/>
          <p:nvPr/>
        </p:nvGrpSpPr>
        <p:grpSpPr>
          <a:xfrm>
            <a:off x="-4476231" y="873288"/>
            <a:ext cx="15536014" cy="6343324"/>
            <a:chOff x="-5327131" y="-815812"/>
            <a:chExt cx="15536014" cy="6343324"/>
          </a:xfrm>
        </p:grpSpPr>
        <p:sp>
          <p:nvSpPr>
            <p:cNvPr id="230" name="Google Shape;230;p13"/>
            <p:cNvSpPr/>
            <p:nvPr/>
          </p:nvSpPr>
          <p:spPr>
            <a:xfrm>
              <a:off x="-5327131" y="-815812"/>
              <a:ext cx="6343324" cy="6343324"/>
            </a:xfrm>
            <a:prstGeom prst="blockArc">
              <a:avLst>
                <a:gd name="adj1" fmla="val 18900000"/>
                <a:gd name="adj2" fmla="val 2700000"/>
                <a:gd name="adj3" fmla="val 341"/>
              </a:avLst>
            </a:prstGeom>
            <a:noFill/>
            <a:ln w="12700" cap="flat" cmpd="sng">
              <a:solidFill>
                <a:srgbClr val="6499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444389" y="294387"/>
              <a:ext cx="9764494" cy="589150"/>
            </a:xfrm>
            <a:prstGeom prst="rect">
              <a:avLst/>
            </a:prstGeom>
            <a:solidFill>
              <a:srgbClr val="3187A0">
                <a:alpha val="8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txBox="1"/>
            <p:nvPr/>
          </p:nvSpPr>
          <p:spPr>
            <a:xfrm>
              <a:off x="444389" y="294387"/>
              <a:ext cx="9764494" cy="589150"/>
            </a:xfrm>
            <a:prstGeom prst="rect">
              <a:avLst/>
            </a:prstGeom>
            <a:noFill/>
            <a:ln>
              <a:noFill/>
            </a:ln>
          </p:spPr>
          <p:txBody>
            <a:bodyPr spcFirstLastPara="1" wrap="square" lIns="46762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uk-UA" sz="1700" b="0" i="0">
                  <a:solidFill>
                    <a:schemeClr val="lt1"/>
                  </a:solidFill>
                  <a:latin typeface="Century Gothic"/>
                  <a:ea typeface="Century Gothic"/>
                  <a:cs typeface="Century Gothic"/>
                  <a:sym typeface="Century Gothic"/>
                </a:rPr>
                <a:t>1. Сформувати знання про техніку спортивних дій; </a:t>
              </a:r>
              <a:endParaRPr sz="1700">
                <a:solidFill>
                  <a:schemeClr val="lt1"/>
                </a:solidFill>
                <a:latin typeface="Century Gothic"/>
                <a:ea typeface="Century Gothic"/>
                <a:cs typeface="Century Gothic"/>
                <a:sym typeface="Century Gothic"/>
              </a:endParaRPr>
            </a:p>
          </p:txBody>
        </p:sp>
        <p:sp>
          <p:nvSpPr>
            <p:cNvPr id="233" name="Google Shape;233;p13"/>
            <p:cNvSpPr/>
            <p:nvPr/>
          </p:nvSpPr>
          <p:spPr>
            <a:xfrm>
              <a:off x="76170" y="220743"/>
              <a:ext cx="736438" cy="736438"/>
            </a:xfrm>
            <a:prstGeom prst="ellipse">
              <a:avLst/>
            </a:prstGeom>
            <a:solidFill>
              <a:schemeClr val="lt1"/>
            </a:solidFill>
            <a:ln w="12700" cap="flat" cmpd="sng">
              <a:solidFill>
                <a:srgbClr val="3187A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66557" y="1177830"/>
              <a:ext cx="9342325" cy="589150"/>
            </a:xfrm>
            <a:prstGeom prst="rect">
              <a:avLst/>
            </a:prstGeom>
            <a:solidFill>
              <a:srgbClr val="3187A0">
                <a:alpha val="80000"/>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txBox="1"/>
            <p:nvPr/>
          </p:nvSpPr>
          <p:spPr>
            <a:xfrm>
              <a:off x="866557" y="1177830"/>
              <a:ext cx="9342325" cy="589150"/>
            </a:xfrm>
            <a:prstGeom prst="rect">
              <a:avLst/>
            </a:prstGeom>
            <a:noFill/>
            <a:ln>
              <a:noFill/>
            </a:ln>
          </p:spPr>
          <p:txBody>
            <a:bodyPr spcFirstLastPara="1" wrap="square" lIns="46762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uk-UA" sz="1700" b="0" i="0">
                  <a:solidFill>
                    <a:schemeClr val="lt1"/>
                  </a:solidFill>
                  <a:latin typeface="Century Gothic"/>
                  <a:ea typeface="Century Gothic"/>
                  <a:cs typeface="Century Gothic"/>
                  <a:sym typeface="Century Gothic"/>
                </a:rPr>
                <a:t>2. Розробити індивідуальні форми техніки рухів, що найбільш повно відповідають можливостям спортсмена; </a:t>
              </a:r>
              <a:endParaRPr sz="1700">
                <a:solidFill>
                  <a:schemeClr val="lt1"/>
                </a:solidFill>
                <a:latin typeface="Century Gothic"/>
                <a:ea typeface="Century Gothic"/>
                <a:cs typeface="Century Gothic"/>
                <a:sym typeface="Century Gothic"/>
              </a:endParaRPr>
            </a:p>
          </p:txBody>
        </p:sp>
        <p:sp>
          <p:nvSpPr>
            <p:cNvPr id="236" name="Google Shape;236;p13"/>
            <p:cNvSpPr/>
            <p:nvPr/>
          </p:nvSpPr>
          <p:spPr>
            <a:xfrm>
              <a:off x="498338" y="1104186"/>
              <a:ext cx="736438" cy="736438"/>
            </a:xfrm>
            <a:prstGeom prst="ellipse">
              <a:avLst/>
            </a:prstGeom>
            <a:solidFill>
              <a:schemeClr val="lt1"/>
            </a:solidFill>
            <a:ln w="12700" cap="flat" cmpd="sng">
              <a:solidFill>
                <a:srgbClr val="3187A0">
                  <a:alpha val="8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996129" y="2061274"/>
              <a:ext cx="9212753" cy="589150"/>
            </a:xfrm>
            <a:prstGeom prst="rect">
              <a:avLst/>
            </a:prstGeom>
            <a:solidFill>
              <a:srgbClr val="3187A0">
                <a:alpha val="6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p:nvPr/>
          </p:nvSpPr>
          <p:spPr>
            <a:xfrm>
              <a:off x="996129" y="2061274"/>
              <a:ext cx="9212753" cy="589150"/>
            </a:xfrm>
            <a:prstGeom prst="rect">
              <a:avLst/>
            </a:prstGeom>
            <a:noFill/>
            <a:ln>
              <a:noFill/>
            </a:ln>
          </p:spPr>
          <p:txBody>
            <a:bodyPr spcFirstLastPara="1" wrap="square" lIns="46762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uk-UA" sz="1700" b="0" i="0">
                  <a:solidFill>
                    <a:schemeClr val="lt1"/>
                  </a:solidFill>
                  <a:latin typeface="Century Gothic"/>
                  <a:ea typeface="Century Gothic"/>
                  <a:cs typeface="Century Gothic"/>
                  <a:sym typeface="Century Gothic"/>
                </a:rPr>
                <a:t>3. Сформувати вміння та навички, необхідні для успішної участі в змаганнях; </a:t>
              </a:r>
              <a:endParaRPr sz="1700">
                <a:solidFill>
                  <a:schemeClr val="lt1"/>
                </a:solidFill>
                <a:latin typeface="Century Gothic"/>
                <a:ea typeface="Century Gothic"/>
                <a:cs typeface="Century Gothic"/>
                <a:sym typeface="Century Gothic"/>
              </a:endParaRPr>
            </a:p>
          </p:txBody>
        </p:sp>
        <p:sp>
          <p:nvSpPr>
            <p:cNvPr id="239" name="Google Shape;239;p13"/>
            <p:cNvSpPr/>
            <p:nvPr/>
          </p:nvSpPr>
          <p:spPr>
            <a:xfrm>
              <a:off x="627910" y="1987630"/>
              <a:ext cx="736438" cy="736438"/>
            </a:xfrm>
            <a:prstGeom prst="ellipse">
              <a:avLst/>
            </a:prstGeom>
            <a:solidFill>
              <a:schemeClr val="lt1"/>
            </a:solidFill>
            <a:ln w="12700" cap="flat" cmpd="sng">
              <a:solidFill>
                <a:srgbClr val="3187A0">
                  <a:alpha val="6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866557" y="2944718"/>
              <a:ext cx="9342325" cy="589150"/>
            </a:xfrm>
            <a:prstGeom prst="rect">
              <a:avLst/>
            </a:prstGeom>
            <a:solidFill>
              <a:srgbClr val="3187A0">
                <a:alpha val="60000"/>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txBox="1"/>
            <p:nvPr/>
          </p:nvSpPr>
          <p:spPr>
            <a:xfrm>
              <a:off x="866557" y="2944718"/>
              <a:ext cx="9342325" cy="589150"/>
            </a:xfrm>
            <a:prstGeom prst="rect">
              <a:avLst/>
            </a:prstGeom>
            <a:noFill/>
            <a:ln>
              <a:noFill/>
            </a:ln>
          </p:spPr>
          <p:txBody>
            <a:bodyPr spcFirstLastPara="1" wrap="square" lIns="46762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uk-UA" sz="1700" b="0" i="0">
                  <a:solidFill>
                    <a:schemeClr val="lt1"/>
                  </a:solidFill>
                  <a:latin typeface="Century Gothic"/>
                  <a:ea typeface="Century Gothic"/>
                  <a:cs typeface="Century Gothic"/>
                  <a:sym typeface="Century Gothic"/>
                </a:rPr>
                <a:t>4. Перетворити і оновити форми техніки (в тій мірі, в якій це продиктовано закономірностями спортивно-тактичного вдосконалення); </a:t>
              </a:r>
              <a:endParaRPr sz="1700">
                <a:solidFill>
                  <a:schemeClr val="lt1"/>
                </a:solidFill>
                <a:latin typeface="Century Gothic"/>
                <a:ea typeface="Century Gothic"/>
                <a:cs typeface="Century Gothic"/>
                <a:sym typeface="Century Gothic"/>
              </a:endParaRPr>
            </a:p>
          </p:txBody>
        </p:sp>
        <p:sp>
          <p:nvSpPr>
            <p:cNvPr id="242" name="Google Shape;242;p13"/>
            <p:cNvSpPr/>
            <p:nvPr/>
          </p:nvSpPr>
          <p:spPr>
            <a:xfrm>
              <a:off x="498338" y="2871074"/>
              <a:ext cx="736438" cy="736438"/>
            </a:xfrm>
            <a:prstGeom prst="ellipse">
              <a:avLst/>
            </a:prstGeom>
            <a:solidFill>
              <a:schemeClr val="lt1"/>
            </a:solidFill>
            <a:ln w="12700" cap="flat" cmpd="sng">
              <a:solidFill>
                <a:srgbClr val="3187A0">
                  <a:alpha val="6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444389" y="3828162"/>
              <a:ext cx="9764494" cy="589150"/>
            </a:xfrm>
            <a:prstGeom prst="rect">
              <a:avLst/>
            </a:prstGeom>
            <a:solidFill>
              <a:srgbClr val="3187A0">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txBox="1"/>
            <p:nvPr/>
          </p:nvSpPr>
          <p:spPr>
            <a:xfrm>
              <a:off x="444389" y="3828162"/>
              <a:ext cx="9764494" cy="589150"/>
            </a:xfrm>
            <a:prstGeom prst="rect">
              <a:avLst/>
            </a:prstGeom>
            <a:noFill/>
            <a:ln>
              <a:noFill/>
            </a:ln>
          </p:spPr>
          <p:txBody>
            <a:bodyPr spcFirstLastPara="1" wrap="square" lIns="46762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uk-UA" sz="1700" b="0" i="0">
                  <a:solidFill>
                    <a:schemeClr val="lt1"/>
                  </a:solidFill>
                  <a:latin typeface="Century Gothic"/>
                  <a:ea typeface="Century Gothic"/>
                  <a:cs typeface="Century Gothic"/>
                  <a:sym typeface="Century Gothic"/>
                </a:rPr>
                <a:t>5. Сформувати нові варіанти спортивної техніки, що не застосовувалися раніше. </a:t>
              </a:r>
              <a:endParaRPr sz="1700">
                <a:solidFill>
                  <a:schemeClr val="lt1"/>
                </a:solidFill>
                <a:latin typeface="Century Gothic"/>
                <a:ea typeface="Century Gothic"/>
                <a:cs typeface="Century Gothic"/>
                <a:sym typeface="Century Gothic"/>
              </a:endParaRPr>
            </a:p>
          </p:txBody>
        </p:sp>
        <p:sp>
          <p:nvSpPr>
            <p:cNvPr id="245" name="Google Shape;245;p13"/>
            <p:cNvSpPr/>
            <p:nvPr/>
          </p:nvSpPr>
          <p:spPr>
            <a:xfrm>
              <a:off x="76170" y="3754518"/>
              <a:ext cx="736438" cy="736438"/>
            </a:xfrm>
            <a:prstGeom prst="ellipse">
              <a:avLst/>
            </a:prstGeom>
            <a:solidFill>
              <a:schemeClr val="lt1"/>
            </a:solidFill>
            <a:ln w="12700" cap="flat" cmpd="sng">
              <a:solidFill>
                <a:srgbClr val="3187A0">
                  <a:alpha val="4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1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4"/>
          <p:cNvGrpSpPr/>
          <p:nvPr/>
        </p:nvGrpSpPr>
        <p:grpSpPr>
          <a:xfrm>
            <a:off x="1498600" y="1245596"/>
            <a:ext cx="10058399" cy="359774"/>
            <a:chOff x="0" y="0"/>
            <a:chExt cx="10058399" cy="359774"/>
          </a:xfrm>
        </p:grpSpPr>
        <p:sp>
          <p:nvSpPr>
            <p:cNvPr id="252" name="Google Shape;252;p14"/>
            <p:cNvSpPr/>
            <p:nvPr/>
          </p:nvSpPr>
          <p:spPr>
            <a:xfrm>
              <a:off x="0" y="0"/>
              <a:ext cx="10058399" cy="359774"/>
            </a:xfrm>
            <a:prstGeom prst="roundRect">
              <a:avLst>
                <a:gd name="adj" fmla="val 16667"/>
              </a:avLst>
            </a:prstGeom>
            <a:solidFill>
              <a:srgbClr val="D8352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txBox="1"/>
            <p:nvPr/>
          </p:nvSpPr>
          <p:spPr>
            <a:xfrm>
              <a:off x="17563" y="17563"/>
              <a:ext cx="10023273" cy="32464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1. Засоби та методи словесного, наочного і сенсорно-корекційного впливу. До них відносяться: </a:t>
              </a:r>
              <a:endParaRPr sz="1500">
                <a:solidFill>
                  <a:schemeClr val="lt1"/>
                </a:solidFill>
                <a:latin typeface="Century Gothic"/>
                <a:ea typeface="Century Gothic"/>
                <a:cs typeface="Century Gothic"/>
                <a:sym typeface="Century Gothic"/>
              </a:endParaRPr>
            </a:p>
          </p:txBody>
        </p:sp>
      </p:grpSp>
      <p:sp>
        <p:nvSpPr>
          <p:cNvPr id="254" name="Google Shape;254;p14"/>
          <p:cNvSpPr txBox="1"/>
          <p:nvPr/>
        </p:nvSpPr>
        <p:spPr>
          <a:xfrm>
            <a:off x="635000" y="352151"/>
            <a:ext cx="1113790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b="0" i="0" u="none" strike="noStrike">
                <a:solidFill>
                  <a:srgbClr val="000000"/>
                </a:solidFill>
                <a:latin typeface="Times New Roman"/>
                <a:ea typeface="Times New Roman"/>
                <a:cs typeface="Times New Roman"/>
                <a:sym typeface="Times New Roman"/>
              </a:rPr>
              <a:t>У процесі технічної підготовки використовується комплекс засобів і методів спортивного тренування. Умовно їх можна поділити на дві групи: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55" name="Google Shape;255;p14"/>
          <p:cNvGrpSpPr/>
          <p:nvPr/>
        </p:nvGrpSpPr>
        <p:grpSpPr>
          <a:xfrm>
            <a:off x="3374548" y="1386455"/>
            <a:ext cx="7055803" cy="5114871"/>
            <a:chOff x="2637948" y="2386"/>
            <a:chExt cx="7055803" cy="5114871"/>
          </a:xfrm>
        </p:grpSpPr>
        <p:sp>
          <p:nvSpPr>
            <p:cNvPr id="256" name="Google Shape;256;p14"/>
            <p:cNvSpPr/>
            <p:nvPr/>
          </p:nvSpPr>
          <p:spPr>
            <a:xfrm>
              <a:off x="2637948" y="2386"/>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txBox="1"/>
            <p:nvPr/>
          </p:nvSpPr>
          <p:spPr>
            <a:xfrm>
              <a:off x="2637948" y="2386"/>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бесіди, пояснення, розповідь, опис і ін .; </a:t>
              </a:r>
              <a:endParaRPr sz="1700">
                <a:solidFill>
                  <a:schemeClr val="dk1"/>
                </a:solidFill>
                <a:latin typeface="Century Gothic"/>
                <a:ea typeface="Century Gothic"/>
                <a:cs typeface="Century Gothic"/>
                <a:sym typeface="Century Gothic"/>
              </a:endParaRPr>
            </a:p>
          </p:txBody>
        </p:sp>
        <p:sp>
          <p:nvSpPr>
            <p:cNvPr id="258" name="Google Shape;258;p14"/>
            <p:cNvSpPr/>
            <p:nvPr/>
          </p:nvSpPr>
          <p:spPr>
            <a:xfrm>
              <a:off x="2637948"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633600"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629252"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624905"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6620557"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7616209"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611861" y="64382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2637948" y="865714"/>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txBox="1"/>
            <p:nvPr/>
          </p:nvSpPr>
          <p:spPr>
            <a:xfrm>
              <a:off x="2637948" y="865714"/>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 показ техніки досліджуваного руху; </a:t>
              </a:r>
              <a:endParaRPr sz="1700">
                <a:solidFill>
                  <a:schemeClr val="dk1"/>
                </a:solidFill>
                <a:latin typeface="Century Gothic"/>
                <a:ea typeface="Century Gothic"/>
                <a:cs typeface="Century Gothic"/>
                <a:sym typeface="Century Gothic"/>
              </a:endParaRPr>
            </a:p>
          </p:txBody>
        </p:sp>
        <p:sp>
          <p:nvSpPr>
            <p:cNvPr id="267" name="Google Shape;267;p14"/>
            <p:cNvSpPr/>
            <p:nvPr/>
          </p:nvSpPr>
          <p:spPr>
            <a:xfrm>
              <a:off x="2637948"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3633600"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629252"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5624905"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620557"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7616209"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8611861" y="1507150"/>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2637948" y="1729041"/>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txBox="1"/>
            <p:nvPr/>
          </p:nvSpPr>
          <p:spPr>
            <a:xfrm>
              <a:off x="2637948" y="1729041"/>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 демонстрація плакатів, схем, кінограм, відеозаписів; </a:t>
              </a:r>
              <a:endParaRPr sz="1700">
                <a:solidFill>
                  <a:schemeClr val="dk1"/>
                </a:solidFill>
                <a:latin typeface="Century Gothic"/>
                <a:ea typeface="Century Gothic"/>
                <a:cs typeface="Century Gothic"/>
                <a:sym typeface="Century Gothic"/>
              </a:endParaRPr>
            </a:p>
          </p:txBody>
        </p:sp>
        <p:sp>
          <p:nvSpPr>
            <p:cNvPr id="276" name="Google Shape;276;p14"/>
            <p:cNvSpPr/>
            <p:nvPr/>
          </p:nvSpPr>
          <p:spPr>
            <a:xfrm>
              <a:off x="2637948"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3633600"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4629252"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624905"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6620557"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7616209"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8611861" y="2370478"/>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637948" y="2592369"/>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txBox="1"/>
            <p:nvPr/>
          </p:nvSpPr>
          <p:spPr>
            <a:xfrm>
              <a:off x="2637948" y="2592369"/>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 використання предметних та інших орієнтирів; </a:t>
              </a:r>
              <a:endParaRPr sz="1700">
                <a:solidFill>
                  <a:schemeClr val="dk1"/>
                </a:solidFill>
                <a:latin typeface="Century Gothic"/>
                <a:ea typeface="Century Gothic"/>
                <a:cs typeface="Century Gothic"/>
                <a:sym typeface="Century Gothic"/>
              </a:endParaRPr>
            </a:p>
          </p:txBody>
        </p:sp>
        <p:sp>
          <p:nvSpPr>
            <p:cNvPr id="285" name="Google Shape;285;p14"/>
            <p:cNvSpPr/>
            <p:nvPr/>
          </p:nvSpPr>
          <p:spPr>
            <a:xfrm>
              <a:off x="2637948"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3633600"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4629252"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624905"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6620557"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7616209"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8611861" y="3233806"/>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637948" y="3455697"/>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txBox="1"/>
            <p:nvPr/>
          </p:nvSpPr>
          <p:spPr>
            <a:xfrm>
              <a:off x="2637948" y="3455697"/>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 звуко- і світлолідирування; </a:t>
              </a:r>
              <a:endParaRPr sz="1700">
                <a:solidFill>
                  <a:schemeClr val="dk1"/>
                </a:solidFill>
                <a:latin typeface="Century Gothic"/>
                <a:ea typeface="Century Gothic"/>
                <a:cs typeface="Century Gothic"/>
                <a:sym typeface="Century Gothic"/>
              </a:endParaRPr>
            </a:p>
          </p:txBody>
        </p:sp>
        <p:sp>
          <p:nvSpPr>
            <p:cNvPr id="294" name="Google Shape;294;p14"/>
            <p:cNvSpPr/>
            <p:nvPr/>
          </p:nvSpPr>
          <p:spPr>
            <a:xfrm>
              <a:off x="2637948"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633600"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4629252"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624905"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620557"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7616209"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8611861" y="4097134"/>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2637948" y="4319025"/>
              <a:ext cx="7055803" cy="6414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txBox="1"/>
            <p:nvPr/>
          </p:nvSpPr>
          <p:spPr>
            <a:xfrm>
              <a:off x="2637948" y="4319025"/>
              <a:ext cx="7055803" cy="641436"/>
            </a:xfrm>
            <a:prstGeom prst="rect">
              <a:avLst/>
            </a:prstGeom>
            <a:noFill/>
            <a:ln>
              <a:noFill/>
            </a:ln>
          </p:spPr>
          <p:txBody>
            <a:bodyPr spcFirstLastPara="1" wrap="square" lIns="64750" tIns="64750" rIns="64750" bIns="64750" anchor="b" anchorCtr="0">
              <a:noAutofit/>
            </a:bodyPr>
            <a:lstStyle/>
            <a:p>
              <a:pPr marL="0" marR="0" lvl="0" indent="0" algn="l" rtl="0">
                <a:lnSpc>
                  <a:spcPct val="90000"/>
                </a:lnSpc>
                <a:spcBef>
                  <a:spcPts val="0"/>
                </a:spcBef>
                <a:spcAft>
                  <a:spcPts val="0"/>
                </a:spcAft>
                <a:buClr>
                  <a:schemeClr val="dk1"/>
                </a:buClr>
                <a:buSzPts val="1700"/>
                <a:buFont typeface="Century Gothic"/>
                <a:buNone/>
              </a:pPr>
              <a:r>
                <a:rPr lang="uk-UA" sz="1700" b="0" i="0">
                  <a:solidFill>
                    <a:schemeClr val="dk1"/>
                  </a:solidFill>
                  <a:latin typeface="Century Gothic"/>
                  <a:ea typeface="Century Gothic"/>
                  <a:cs typeface="Century Gothic"/>
                  <a:sym typeface="Century Gothic"/>
                </a:rPr>
                <a:t>· різні тренажери, самописці, прилади термінової інформації. </a:t>
              </a:r>
              <a:endParaRPr sz="1700">
                <a:solidFill>
                  <a:schemeClr val="dk1"/>
                </a:solidFill>
                <a:latin typeface="Century Gothic"/>
                <a:ea typeface="Century Gothic"/>
                <a:cs typeface="Century Gothic"/>
                <a:sym typeface="Century Gothic"/>
              </a:endParaRPr>
            </a:p>
          </p:txBody>
        </p:sp>
        <p:sp>
          <p:nvSpPr>
            <p:cNvPr id="303" name="Google Shape;303;p14"/>
            <p:cNvSpPr/>
            <p:nvPr/>
          </p:nvSpPr>
          <p:spPr>
            <a:xfrm>
              <a:off x="2637948"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633600"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4629252"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624905"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620557"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7616209"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611861" y="4960462"/>
              <a:ext cx="940773" cy="156795"/>
            </a:xfrm>
            <a:prstGeom prst="parallelogram">
              <a:avLst>
                <a:gd name="adj" fmla="val 140840"/>
              </a:avLst>
            </a:prstGeom>
            <a:solidFill>
              <a:schemeClr val="lt1"/>
            </a:solidFill>
            <a:ln w="12700" cap="flat" cmpd="sng">
              <a:solidFill>
                <a:srgbClr val="DEBD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a:spLocks noGrp="1"/>
          </p:cNvSpPr>
          <p:nvPr>
            <p:ph type="body" idx="1"/>
          </p:nvPr>
        </p:nvSpPr>
        <p:spPr>
          <a:xfrm>
            <a:off x="431800" y="655320"/>
            <a:ext cx="11137900" cy="5859780"/>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2. Засоби і методи, в основі яких лежить виконання спортсменом будь-яких фізичних вправ.</a:t>
            </a:r>
            <a:endParaRPr/>
          </a:p>
          <a:p>
            <a:pPr marL="0" lvl="0" indent="0" algn="ctr" rtl="0">
              <a:lnSpc>
                <a:spcPct val="150000"/>
              </a:lnSpc>
              <a:spcBef>
                <a:spcPts val="900"/>
              </a:spcBef>
              <a:spcAft>
                <a:spcPts val="0"/>
              </a:spcAft>
              <a:buSzPts val="2000"/>
              <a:buNone/>
            </a:pPr>
            <a:r>
              <a:rPr lang="uk-UA" sz="2000" b="0" i="0" u="none" strike="noStrike">
                <a:solidFill>
                  <a:srgbClr val="000000"/>
                </a:solidFill>
                <a:latin typeface="Times New Roman"/>
                <a:ea typeface="Times New Roman"/>
                <a:cs typeface="Times New Roman"/>
                <a:sym typeface="Times New Roman"/>
              </a:rPr>
              <a:t> </a:t>
            </a:r>
            <a:r>
              <a:rPr lang="uk-UA" sz="2000" b="0" i="0" u="sng" strike="noStrike">
                <a:solidFill>
                  <a:srgbClr val="000000"/>
                </a:solidFill>
                <a:latin typeface="Times New Roman"/>
                <a:ea typeface="Times New Roman"/>
                <a:cs typeface="Times New Roman"/>
                <a:sym typeface="Times New Roman"/>
              </a:rPr>
              <a:t>У цьому випадку застосовуються: </a:t>
            </a:r>
            <a:endParaRPr/>
          </a:p>
          <a:p>
            <a:pPr marL="0" lvl="0" indent="0" algn="just" rtl="0">
              <a:lnSpc>
                <a:spcPct val="150000"/>
              </a:lnSpc>
              <a:spcBef>
                <a:spcPts val="900"/>
              </a:spcBef>
              <a:spcAft>
                <a:spcPts val="0"/>
              </a:spcAft>
              <a:buSzPts val="2000"/>
              <a:buNone/>
            </a:pPr>
            <a:r>
              <a:rPr lang="uk-UA" sz="2000" b="0" i="0" u="none" strike="noStrike">
                <a:solidFill>
                  <a:srgbClr val="000000"/>
                </a:solidFill>
                <a:latin typeface="Times New Roman"/>
                <a:ea typeface="Times New Roman"/>
                <a:cs typeface="Times New Roman"/>
                <a:sym typeface="Times New Roman"/>
              </a:rPr>
              <a:t> допоміжні вправи, що дозволяють опанувати різноманітними вміннями та навичками, які є фундаментом для зростання технічної майстерності в обраному виді спорту; </a:t>
            </a:r>
            <a:endParaRPr/>
          </a:p>
          <a:p>
            <a:pPr marL="0" lvl="0" indent="0" algn="just" rtl="0">
              <a:lnSpc>
                <a:spcPct val="150000"/>
              </a:lnSpc>
              <a:spcBef>
                <a:spcPts val="900"/>
              </a:spcBef>
              <a:spcAft>
                <a:spcPts val="0"/>
              </a:spcAft>
              <a:buSzPts val="2000"/>
              <a:buNone/>
            </a:pPr>
            <a:r>
              <a:rPr lang="uk-UA" sz="2000" b="0" i="0" u="none" strike="noStrike">
                <a:solidFill>
                  <a:srgbClr val="000000"/>
                </a:solidFill>
                <a:latin typeface="Times New Roman"/>
                <a:ea typeface="Times New Roman"/>
                <a:cs typeface="Times New Roman"/>
                <a:sym typeface="Times New Roman"/>
              </a:rPr>
              <a:t> спеціально-підготовчі та змагальні вправи, що спрямовані на оволодіння технікою обраного виду спорту; </a:t>
            </a:r>
            <a:endParaRPr/>
          </a:p>
          <a:p>
            <a:pPr marL="0" lvl="0" indent="0" algn="just" rtl="0">
              <a:lnSpc>
                <a:spcPct val="150000"/>
              </a:lnSpc>
              <a:spcBef>
                <a:spcPts val="900"/>
              </a:spcBef>
              <a:spcAft>
                <a:spcPts val="0"/>
              </a:spcAft>
              <a:buSzPts val="2000"/>
              <a:buNone/>
            </a:pPr>
            <a:r>
              <a:rPr lang="uk-UA" sz="2000" b="0" i="0" u="none" strike="noStrike">
                <a:solidFill>
                  <a:srgbClr val="000000"/>
                </a:solidFill>
                <a:latin typeface="Times New Roman"/>
                <a:ea typeface="Times New Roman"/>
                <a:cs typeface="Times New Roman"/>
                <a:sym typeface="Times New Roman"/>
              </a:rPr>
              <a:t> методи цілісної і розчленованої вправи, що спрямовані на оволодіння, виправлення, закріплення і вдосконалення техніки цілісної рухової дії або окремих її частин, фаз, елементів; </a:t>
            </a:r>
            <a:endParaRPr/>
          </a:p>
          <a:p>
            <a:pPr marL="0" lvl="0" indent="0" algn="just" rtl="0">
              <a:lnSpc>
                <a:spcPct val="150000"/>
              </a:lnSpc>
              <a:spcBef>
                <a:spcPts val="900"/>
              </a:spcBef>
              <a:spcAft>
                <a:spcPts val="0"/>
              </a:spcAft>
              <a:buSzPts val="2000"/>
              <a:buNone/>
            </a:pPr>
            <a:r>
              <a:rPr lang="uk-UA" sz="2000" b="0" i="0" u="none" strike="noStrike">
                <a:solidFill>
                  <a:srgbClr val="000000"/>
                </a:solidFill>
                <a:latin typeface="Times New Roman"/>
                <a:ea typeface="Times New Roman"/>
                <a:cs typeface="Times New Roman"/>
                <a:sym typeface="Times New Roman"/>
              </a:rPr>
              <a:t> рівномірний, змінний, повторний, інтервальний, ігровий, змагальний та інші методи, що сприяють головним чином вдосконаленню і стабілізації техніки рухів. </a:t>
            </a:r>
            <a:endParaRPr/>
          </a:p>
          <a:p>
            <a:pPr marL="182880" lvl="0" indent="-87629" algn="l" rtl="0">
              <a:lnSpc>
                <a:spcPct val="110000"/>
              </a:lnSpc>
              <a:spcBef>
                <a:spcPts val="900"/>
              </a:spcBef>
              <a:spcAft>
                <a:spcPts val="0"/>
              </a:spcAft>
              <a:buSzPts val="15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body" idx="1"/>
          </p:nvPr>
        </p:nvSpPr>
        <p:spPr>
          <a:xfrm>
            <a:off x="393700" y="566420"/>
            <a:ext cx="11264900" cy="5618480"/>
          </a:xfrm>
          <a:prstGeom prst="rect">
            <a:avLst/>
          </a:prstGeom>
          <a:noFill/>
          <a:ln>
            <a:noFill/>
          </a:ln>
        </p:spPr>
        <p:txBody>
          <a:bodyPr spcFirstLastPara="1" wrap="square" lIns="91425" tIns="45700" rIns="91425" bIns="45700" anchor="t" anchorCtr="0">
            <a:normAutofit lnSpcReduction="10000"/>
          </a:bodyPr>
          <a:lstStyle/>
          <a:p>
            <a:pPr marL="182880" lvl="0" indent="-182880" algn="just" rtl="0">
              <a:lnSpc>
                <a:spcPct val="160000"/>
              </a:lnSpc>
              <a:spcBef>
                <a:spcPts val="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Засобами технічної підготовки є допоміжні, спеціально-підготовчі та змагальні вправи, які повинні відповідати наступним вимогам: </a:t>
            </a:r>
            <a:endParaRPr/>
          </a:p>
          <a:p>
            <a:pPr marL="182880" lvl="0" indent="-182880" algn="just" rtl="0">
              <a:lnSpc>
                <a:spcPct val="16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1. Вправи, спрямовані на формування змагальних дій по частинах, не повинні відрізнятися по головним структурним ознаками від відтворюваних частин змагальної вправи; </a:t>
            </a:r>
            <a:endParaRPr/>
          </a:p>
          <a:p>
            <a:pPr marL="182880" lvl="0" indent="-182880" algn="just" rtl="0">
              <a:lnSpc>
                <a:spcPct val="16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2. Порядок формування або перебудови фаз змагальної вправи залежить як від особливостей структури, так і від підготовленості спортсмена, в тому числі від наявного у нього рухового досвіду. Чим складніше змагальна комбінація і окремі елементи, які увійдуть до неї, тим важче потім зібрати всі розчленовані вправи і сформувати необхідний ритм всієї змагальної дії в цілому. В межах фаз, що виконуються, необхідно сформувати і уточнити рухові завдання, положення тіла (вихідні, кінцеві), взаємне розташування ланок тіла, а потім спосіб переходу з початкового в кінцеве положення. </a:t>
            </a:r>
            <a:endParaRPr/>
          </a:p>
          <a:p>
            <a:pPr marL="182880" lvl="0" indent="-87629" algn="l" rtl="0">
              <a:lnSpc>
                <a:spcPct val="110000"/>
              </a:lnSpc>
              <a:spcBef>
                <a:spcPts val="900"/>
              </a:spcBef>
              <a:spcAft>
                <a:spcPts val="0"/>
              </a:spcAft>
              <a:buSzPts val="1500"/>
              <a:buNone/>
            </a:pPr>
            <a:endParaRPr/>
          </a:p>
        </p:txBody>
      </p:sp>
      <p:sp>
        <p:nvSpPr>
          <p:cNvPr id="320" name="Google Shape;320;p16"/>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p:cNvSpPr txBox="1">
            <a:spLocks noGrp="1"/>
          </p:cNvSpPr>
          <p:nvPr>
            <p:ph type="body" idx="1"/>
          </p:nvPr>
        </p:nvSpPr>
        <p:spPr>
          <a:xfrm>
            <a:off x="431800" y="457200"/>
            <a:ext cx="11226800" cy="5943600"/>
          </a:xfrm>
          <a:prstGeom prst="rect">
            <a:avLst/>
          </a:prstGeom>
          <a:noFill/>
          <a:ln>
            <a:noFill/>
          </a:ln>
        </p:spPr>
        <p:txBody>
          <a:bodyPr spcFirstLastPara="1" wrap="square" lIns="91425" tIns="45700" rIns="91425" bIns="45700" anchor="t" anchorCtr="0">
            <a:normAutofit/>
          </a:bodyPr>
          <a:lstStyle/>
          <a:p>
            <a:pPr marL="182880" lvl="0" indent="-68579" algn="l" rtl="0">
              <a:lnSpc>
                <a:spcPct val="110000"/>
              </a:lnSpc>
              <a:spcBef>
                <a:spcPts val="0"/>
              </a:spcBef>
              <a:spcAft>
                <a:spcPts val="0"/>
              </a:spcAft>
              <a:buSzPts val="1800"/>
              <a:buNone/>
            </a:pPr>
            <a:endParaRPr sz="1800" b="0" i="0" u="none" strike="noStrike">
              <a:solidFill>
                <a:srgbClr val="000000"/>
              </a:solidFill>
              <a:latin typeface="Times New Roman"/>
              <a:ea typeface="Times New Roman"/>
              <a:cs typeface="Times New Roman"/>
              <a:sym typeface="Times New Roman"/>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Незалежно від того, як розучується дія (переважно відразу в цілому або по частинам), спортсмен повинен на першому етапі навчитися контролювати і коригувати рухи (спочатку візуально, потім </a:t>
            </a:r>
            <a:r>
              <a:rPr lang="uk-UA" sz="2000" b="0" i="0" u="none" strike="noStrike">
                <a:latin typeface="Times New Roman"/>
                <a:ea typeface="Times New Roman"/>
                <a:cs typeface="Times New Roman"/>
                <a:sym typeface="Times New Roman"/>
              </a:rPr>
              <a:t>без участі зору), для чого необхідно знати головні «контрольні точки» в кожній фазі (положення і взаїмоположення ланок рухового апарату). </a:t>
            </a:r>
            <a:endParaRPr/>
          </a:p>
          <a:p>
            <a:pPr marL="182880" lvl="0" indent="-182880" algn="just" rtl="0">
              <a:lnSpc>
                <a:spcPct val="150000"/>
              </a:lnSpc>
              <a:spcBef>
                <a:spcPts val="900"/>
              </a:spcBef>
              <a:spcAft>
                <a:spcPts val="0"/>
              </a:spcAft>
              <a:buSzPts val="2000"/>
              <a:buChar char="◦"/>
            </a:pPr>
            <a:r>
              <a:rPr lang="uk-UA" sz="2000" b="0" i="0" u="none" strike="noStrike">
                <a:latin typeface="Times New Roman"/>
                <a:ea typeface="Times New Roman"/>
                <a:cs typeface="Times New Roman"/>
                <a:sym typeface="Times New Roman"/>
              </a:rPr>
              <a:t> Закріплювати навички розчленованого виконання змагальної вправи доцільно, якщо не виникає серйозних перешкод для об’єднання частин в ціле. Це залежить від того, наскільки органічно вони пов’язані одна з одною. Наприклад, в гімнастичних комбінаціях небезпеку надмірного закріплення цих елементів як окремих навичок порівняно невелика, а виокремлення фаз стрибків, метань – набагато більше. </a:t>
            </a:r>
            <a:endParaRPr/>
          </a:p>
          <a:p>
            <a:pPr marL="182880" lvl="0" indent="-87629" algn="l" rtl="0">
              <a:lnSpc>
                <a:spcPct val="110000"/>
              </a:lnSpc>
              <a:spcBef>
                <a:spcPts val="900"/>
              </a:spcBef>
              <a:spcAft>
                <a:spcPts val="0"/>
              </a:spcAft>
              <a:buSzPts val="1500"/>
              <a:buNone/>
            </a:pPr>
            <a:endParaRPr/>
          </a:p>
        </p:txBody>
      </p:sp>
      <p:sp>
        <p:nvSpPr>
          <p:cNvPr id="326" name="Google Shape;326;p1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body" idx="1"/>
          </p:nvPr>
        </p:nvSpPr>
        <p:spPr>
          <a:xfrm>
            <a:off x="368300" y="172720"/>
            <a:ext cx="11366500" cy="3849624"/>
          </a:xfrm>
          <a:prstGeom prst="rect">
            <a:avLst/>
          </a:prstGeom>
          <a:noFill/>
          <a:ln>
            <a:noFill/>
          </a:ln>
        </p:spPr>
        <p:txBody>
          <a:bodyPr spcFirstLastPara="1" wrap="square" lIns="91425" tIns="45700" rIns="91425" bIns="45700" anchor="t" anchorCtr="0">
            <a:normAutofit/>
          </a:bodyPr>
          <a:lstStyle/>
          <a:p>
            <a:pPr marL="182880" lvl="0" indent="-55879" algn="just" rtl="0">
              <a:lnSpc>
                <a:spcPct val="150000"/>
              </a:lnSpc>
              <a:spcBef>
                <a:spcPts val="0"/>
              </a:spcBef>
              <a:spcAft>
                <a:spcPts val="0"/>
              </a:spcAft>
              <a:buSzPts val="2000"/>
              <a:buNone/>
            </a:pPr>
            <a:endParaRPr sz="2000" b="0" i="0" u="none" strike="noStrike">
              <a:solidFill>
                <a:srgbClr val="000000"/>
              </a:solidFill>
              <a:latin typeface="Times New Roman"/>
              <a:ea typeface="Times New Roman"/>
              <a:cs typeface="Times New Roman"/>
              <a:sym typeface="Times New Roman"/>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Успішна реалізація завдань щодо формування нової техніки змагальних дій і перетворення старих навичок на першому етапі (етапі початкового розучування) визначається використанням методичних підходів і прийомів, що полегшують технічно вірне виконання вправи, особливо коли вони відрізняються координаційною складністю і пов’язані з граничними зусиллями швидкісно-силового характеру. </a:t>
            </a:r>
            <a:endParaRPr/>
          </a:p>
          <a:p>
            <a:pPr marL="182880" lvl="0" indent="-87629" algn="l" rtl="0">
              <a:lnSpc>
                <a:spcPct val="110000"/>
              </a:lnSpc>
              <a:spcBef>
                <a:spcPts val="900"/>
              </a:spcBef>
              <a:spcAft>
                <a:spcPts val="0"/>
              </a:spcAft>
              <a:buSzPts val="1500"/>
              <a:buNone/>
            </a:pPr>
            <a:endParaRPr/>
          </a:p>
        </p:txBody>
      </p:sp>
      <p:sp>
        <p:nvSpPr>
          <p:cNvPr id="332" name="Google Shape;332;p18"/>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grpSp>
        <p:nvGrpSpPr>
          <p:cNvPr id="333" name="Google Shape;333;p18"/>
          <p:cNvGrpSpPr/>
          <p:nvPr/>
        </p:nvGrpSpPr>
        <p:grpSpPr>
          <a:xfrm>
            <a:off x="-1343325" y="2890607"/>
            <a:ext cx="12566543" cy="4175587"/>
            <a:chOff x="-3502325" y="-538393"/>
            <a:chExt cx="12566543" cy="4175587"/>
          </a:xfrm>
        </p:grpSpPr>
        <p:sp>
          <p:nvSpPr>
            <p:cNvPr id="334" name="Google Shape;334;p18"/>
            <p:cNvSpPr/>
            <p:nvPr/>
          </p:nvSpPr>
          <p:spPr>
            <a:xfrm>
              <a:off x="-3502325" y="-538393"/>
              <a:ext cx="4175587" cy="4175587"/>
            </a:xfrm>
            <a:prstGeom prst="blockArc">
              <a:avLst>
                <a:gd name="adj1" fmla="val 18900000"/>
                <a:gd name="adj2" fmla="val 2700000"/>
                <a:gd name="adj3" fmla="val 517"/>
              </a:avLst>
            </a:prstGeom>
            <a:noFill/>
            <a:ln w="12700" cap="flat" cmpd="sng">
              <a:solidFill>
                <a:srgbClr val="4472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52274" y="163182"/>
              <a:ext cx="8811944"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txBox="1"/>
            <p:nvPr/>
          </p:nvSpPr>
          <p:spPr>
            <a:xfrm>
              <a:off x="252274" y="163182"/>
              <a:ext cx="8811944"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засоби формування і уточнення уявлень про рухи в свідомості спортсменів; </a:t>
              </a:r>
              <a:endParaRPr sz="1500">
                <a:solidFill>
                  <a:schemeClr val="lt1"/>
                </a:solidFill>
                <a:latin typeface="Century Gothic"/>
                <a:ea typeface="Century Gothic"/>
                <a:cs typeface="Century Gothic"/>
                <a:sym typeface="Century Gothic"/>
              </a:endParaRPr>
            </a:p>
          </p:txBody>
        </p:sp>
        <p:sp>
          <p:nvSpPr>
            <p:cNvPr id="337" name="Google Shape;337;p18"/>
            <p:cNvSpPr/>
            <p:nvPr/>
          </p:nvSpPr>
          <p:spPr>
            <a:xfrm>
              <a:off x="48373" y="122402"/>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520630" y="652483"/>
              <a:ext cx="8543588"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txBox="1"/>
            <p:nvPr/>
          </p:nvSpPr>
          <p:spPr>
            <a:xfrm>
              <a:off x="520630" y="652483"/>
              <a:ext cx="8543588"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засоби, що вводять в обстановку навчання (різного роду орієнтири); </a:t>
              </a:r>
              <a:endParaRPr sz="1500">
                <a:solidFill>
                  <a:schemeClr val="lt1"/>
                </a:solidFill>
                <a:latin typeface="Century Gothic"/>
                <a:ea typeface="Century Gothic"/>
                <a:cs typeface="Century Gothic"/>
                <a:sym typeface="Century Gothic"/>
              </a:endParaRPr>
            </a:p>
          </p:txBody>
        </p:sp>
        <p:sp>
          <p:nvSpPr>
            <p:cNvPr id="340" name="Google Shape;340;p18"/>
            <p:cNvSpPr/>
            <p:nvPr/>
          </p:nvSpPr>
          <p:spPr>
            <a:xfrm>
              <a:off x="316729" y="611703"/>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643343" y="1141783"/>
              <a:ext cx="8420875"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txBox="1"/>
            <p:nvPr/>
          </p:nvSpPr>
          <p:spPr>
            <a:xfrm>
              <a:off x="643343" y="1141783"/>
              <a:ext cx="8420875"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засоби термінової і надстрокової інформації про рухи, що виконуються; </a:t>
              </a:r>
              <a:endParaRPr sz="1500">
                <a:solidFill>
                  <a:schemeClr val="lt1"/>
                </a:solidFill>
                <a:latin typeface="Century Gothic"/>
                <a:ea typeface="Century Gothic"/>
                <a:cs typeface="Century Gothic"/>
                <a:sym typeface="Century Gothic"/>
              </a:endParaRPr>
            </a:p>
          </p:txBody>
        </p:sp>
        <p:sp>
          <p:nvSpPr>
            <p:cNvPr id="343" name="Google Shape;343;p18"/>
            <p:cNvSpPr/>
            <p:nvPr/>
          </p:nvSpPr>
          <p:spPr>
            <a:xfrm>
              <a:off x="439442" y="1101003"/>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643343" y="1630774"/>
              <a:ext cx="8420875"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txBox="1"/>
            <p:nvPr/>
          </p:nvSpPr>
          <p:spPr>
            <a:xfrm>
              <a:off x="643343" y="1630774"/>
              <a:ext cx="8420875"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тренажери, що застосовуються для навчання рухів; </a:t>
              </a:r>
              <a:endParaRPr sz="1500">
                <a:solidFill>
                  <a:schemeClr val="lt1"/>
                </a:solidFill>
                <a:latin typeface="Century Gothic"/>
                <a:ea typeface="Century Gothic"/>
                <a:cs typeface="Century Gothic"/>
                <a:sym typeface="Century Gothic"/>
              </a:endParaRPr>
            </a:p>
          </p:txBody>
        </p:sp>
        <p:sp>
          <p:nvSpPr>
            <p:cNvPr id="346" name="Google Shape;346;p18"/>
            <p:cNvSpPr/>
            <p:nvPr/>
          </p:nvSpPr>
          <p:spPr>
            <a:xfrm>
              <a:off x="439442" y="1589994"/>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520630" y="2120075"/>
              <a:ext cx="8543588"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txBox="1"/>
            <p:nvPr/>
          </p:nvSpPr>
          <p:spPr>
            <a:xfrm>
              <a:off x="520630" y="2120075"/>
              <a:ext cx="8543588"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тренажери для вдосконалення рухових дій і розвитку спеціальних рухових якостей; </a:t>
              </a:r>
              <a:endParaRPr sz="1500">
                <a:solidFill>
                  <a:schemeClr val="lt1"/>
                </a:solidFill>
                <a:latin typeface="Century Gothic"/>
                <a:ea typeface="Century Gothic"/>
                <a:cs typeface="Century Gothic"/>
                <a:sym typeface="Century Gothic"/>
              </a:endParaRPr>
            </a:p>
          </p:txBody>
        </p:sp>
        <p:sp>
          <p:nvSpPr>
            <p:cNvPr id="349" name="Google Shape;349;p18"/>
            <p:cNvSpPr/>
            <p:nvPr/>
          </p:nvSpPr>
          <p:spPr>
            <a:xfrm>
              <a:off x="316729" y="2079294"/>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52274" y="2609375"/>
              <a:ext cx="8811944" cy="326241"/>
            </a:xfrm>
            <a:prstGeom prst="rect">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txBox="1"/>
            <p:nvPr/>
          </p:nvSpPr>
          <p:spPr>
            <a:xfrm>
              <a:off x="252274" y="2609375"/>
              <a:ext cx="8811944" cy="326241"/>
            </a:xfrm>
            <a:prstGeom prst="rect">
              <a:avLst/>
            </a:prstGeom>
            <a:noFill/>
            <a:ln>
              <a:noFill/>
            </a:ln>
          </p:spPr>
          <p:txBody>
            <a:bodyPr spcFirstLastPara="1" wrap="square" lIns="2589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uk-UA" sz="1500" b="0" i="0">
                  <a:solidFill>
                    <a:schemeClr val="lt1"/>
                  </a:solidFill>
                  <a:latin typeface="Century Gothic"/>
                  <a:ea typeface="Century Gothic"/>
                  <a:cs typeface="Century Gothic"/>
                  <a:sym typeface="Century Gothic"/>
                </a:rPr>
                <a:t>· засоби, що забезпечують страховку. </a:t>
              </a:r>
              <a:endParaRPr sz="1500">
                <a:solidFill>
                  <a:schemeClr val="lt1"/>
                </a:solidFill>
                <a:latin typeface="Century Gothic"/>
                <a:ea typeface="Century Gothic"/>
                <a:cs typeface="Century Gothic"/>
                <a:sym typeface="Century Gothic"/>
              </a:endParaRPr>
            </a:p>
          </p:txBody>
        </p:sp>
        <p:sp>
          <p:nvSpPr>
            <p:cNvPr id="352" name="Google Shape;352;p18"/>
            <p:cNvSpPr/>
            <p:nvPr/>
          </p:nvSpPr>
          <p:spPr>
            <a:xfrm>
              <a:off x="48373" y="2568595"/>
              <a:ext cx="407802" cy="407802"/>
            </a:xfrm>
            <a:prstGeom prst="ellipse">
              <a:avLst/>
            </a:prstGeom>
            <a:solidFill>
              <a:schemeClr val="lt1"/>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8"/>
          <p:cNvGrpSpPr/>
          <p:nvPr/>
        </p:nvGrpSpPr>
        <p:grpSpPr>
          <a:xfrm>
            <a:off x="3975100" y="2882900"/>
            <a:ext cx="6857999" cy="646331"/>
            <a:chOff x="0" y="0"/>
            <a:chExt cx="6857999" cy="646331"/>
          </a:xfrm>
        </p:grpSpPr>
        <p:sp>
          <p:nvSpPr>
            <p:cNvPr id="354" name="Google Shape;354;p18"/>
            <p:cNvSpPr/>
            <p:nvPr/>
          </p:nvSpPr>
          <p:spPr>
            <a:xfrm>
              <a:off x="0" y="0"/>
              <a:ext cx="646331" cy="646331"/>
            </a:xfrm>
            <a:prstGeom prst="pie">
              <a:avLst>
                <a:gd name="adj1" fmla="val 5400000"/>
                <a:gd name="adj2" fmla="val 16200000"/>
              </a:avLst>
            </a:prstGeom>
            <a:solidFill>
              <a:srgbClr val="B4991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323165" y="0"/>
              <a:ext cx="6534834" cy="646331"/>
            </a:xfrm>
            <a:prstGeom prst="rect">
              <a:avLst/>
            </a:prstGeom>
            <a:solidFill>
              <a:schemeClr val="lt1">
                <a:alpha val="89803"/>
              </a:schemeClr>
            </a:solidFill>
            <a:ln w="12700" cap="flat" cmpd="sng">
              <a:solidFill>
                <a:srgbClr val="B499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txBox="1"/>
            <p:nvPr/>
          </p:nvSpPr>
          <p:spPr>
            <a:xfrm>
              <a:off x="323165" y="0"/>
              <a:ext cx="6534834" cy="646331"/>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entury Gothic"/>
                <a:buNone/>
              </a:pPr>
              <a:r>
                <a:rPr lang="uk-UA" sz="2700" b="0" i="0">
                  <a:solidFill>
                    <a:schemeClr val="dk1"/>
                  </a:solidFill>
                  <a:latin typeface="Century Gothic"/>
                  <a:ea typeface="Century Gothic"/>
                  <a:cs typeface="Century Gothic"/>
                  <a:sym typeface="Century Gothic"/>
                </a:rPr>
                <a:t>Технічні засоби в технічній підготовці : </a:t>
              </a:r>
              <a:endParaRPr sz="2700">
                <a:solidFill>
                  <a:schemeClr val="dk1"/>
                </a:solidFill>
                <a:latin typeface="Century Gothic"/>
                <a:ea typeface="Century Gothic"/>
                <a:cs typeface="Century Gothic"/>
                <a:sym typeface="Century Gothic"/>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19"/>
          <p:cNvGrpSpPr/>
          <p:nvPr/>
        </p:nvGrpSpPr>
        <p:grpSpPr>
          <a:xfrm>
            <a:off x="1447800" y="1026160"/>
            <a:ext cx="9880600" cy="4805680"/>
            <a:chOff x="0" y="0"/>
            <a:chExt cx="9880600" cy="4805680"/>
          </a:xfrm>
        </p:grpSpPr>
        <p:sp>
          <p:nvSpPr>
            <p:cNvPr id="362" name="Google Shape;362;p19"/>
            <p:cNvSpPr/>
            <p:nvPr/>
          </p:nvSpPr>
          <p:spPr>
            <a:xfrm rot="5400000">
              <a:off x="4796536" y="-758952"/>
              <a:ext cx="3844544" cy="6323584"/>
            </a:xfrm>
            <a:prstGeom prst="round2SameRect">
              <a:avLst>
                <a:gd name="adj1" fmla="val 16667"/>
                <a:gd name="adj2" fmla="val 0"/>
              </a:avLst>
            </a:prstGeom>
            <a:solidFill>
              <a:srgbClr val="D1EAF0">
                <a:alpha val="89803"/>
              </a:srgbClr>
            </a:solidFill>
            <a:ln w="12700" cap="flat" cmpd="sng">
              <a:solidFill>
                <a:srgbClr val="D1EA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txBox="1"/>
            <p:nvPr/>
          </p:nvSpPr>
          <p:spPr>
            <a:xfrm>
              <a:off x="3557017" y="668242"/>
              <a:ext cx="6135909" cy="3469194"/>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entury Gothic"/>
                <a:buChar char="•"/>
              </a:pPr>
              <a:r>
                <a:rPr lang="uk-UA" sz="3100" b="0" i="0" u="none" strike="noStrike" cap="none">
                  <a:solidFill>
                    <a:schemeClr val="dk1"/>
                  </a:solidFill>
                  <a:latin typeface="Century Gothic"/>
                  <a:ea typeface="Century Gothic"/>
                  <a:cs typeface="Century Gothic"/>
                  <a:sym typeface="Century Gothic"/>
                </a:rPr>
                <a:t>· підвісні лонжі; </a:t>
              </a:r>
              <a:endParaRPr sz="3100" b="0" i="0" u="none" strike="noStrike" cap="none">
                <a:solidFill>
                  <a:schemeClr val="dk1"/>
                </a:solidFill>
                <a:latin typeface="Century Gothic"/>
                <a:ea typeface="Century Gothic"/>
                <a:cs typeface="Century Gothic"/>
                <a:sym typeface="Century Gothic"/>
              </a:endParaRPr>
            </a:p>
            <a:p>
              <a:pPr marL="285750" marR="0" lvl="1" indent="-285750" algn="l" rtl="0">
                <a:lnSpc>
                  <a:spcPct val="90000"/>
                </a:lnSpc>
                <a:spcBef>
                  <a:spcPts val="465"/>
                </a:spcBef>
                <a:spcAft>
                  <a:spcPts val="0"/>
                </a:spcAft>
                <a:buClr>
                  <a:schemeClr val="dk1"/>
                </a:buClr>
                <a:buSzPts val="3100"/>
                <a:buFont typeface="Century Gothic"/>
                <a:buChar char="•"/>
              </a:pPr>
              <a:r>
                <a:rPr lang="uk-UA" sz="3100" b="0" i="0" u="none" strike="noStrike" cap="none">
                  <a:solidFill>
                    <a:schemeClr val="dk1"/>
                  </a:solidFill>
                  <a:latin typeface="Century Gothic"/>
                  <a:ea typeface="Century Gothic"/>
                  <a:cs typeface="Century Gothic"/>
                  <a:sym typeface="Century Gothic"/>
                </a:rPr>
                <a:t>· підкидні містки для стрибків; </a:t>
              </a:r>
              <a:endParaRPr sz="3100" b="0" i="0" u="none" strike="noStrike" cap="none">
                <a:solidFill>
                  <a:schemeClr val="dk1"/>
                </a:solidFill>
                <a:latin typeface="Century Gothic"/>
                <a:ea typeface="Century Gothic"/>
                <a:cs typeface="Century Gothic"/>
                <a:sym typeface="Century Gothic"/>
              </a:endParaRPr>
            </a:p>
            <a:p>
              <a:pPr marL="285750" marR="0" lvl="1" indent="-285750" algn="l" rtl="0">
                <a:lnSpc>
                  <a:spcPct val="90000"/>
                </a:lnSpc>
                <a:spcBef>
                  <a:spcPts val="465"/>
                </a:spcBef>
                <a:spcAft>
                  <a:spcPts val="0"/>
                </a:spcAft>
                <a:buClr>
                  <a:schemeClr val="dk1"/>
                </a:buClr>
                <a:buSzPts val="3100"/>
                <a:buFont typeface="Century Gothic"/>
                <a:buChar char="•"/>
              </a:pPr>
              <a:r>
                <a:rPr lang="uk-UA" sz="3100" b="0" i="0" u="none" strike="noStrike" cap="none">
                  <a:solidFill>
                    <a:schemeClr val="dk1"/>
                  </a:solidFill>
                  <a:latin typeface="Century Gothic"/>
                  <a:ea typeface="Century Gothic"/>
                  <a:cs typeface="Century Gothic"/>
                  <a:sym typeface="Century Gothic"/>
                </a:rPr>
                <a:t>· батути; </a:t>
              </a:r>
              <a:endParaRPr sz="3100" b="0" i="0" u="none" strike="noStrike" cap="none">
                <a:solidFill>
                  <a:schemeClr val="dk1"/>
                </a:solidFill>
                <a:latin typeface="Century Gothic"/>
                <a:ea typeface="Century Gothic"/>
                <a:cs typeface="Century Gothic"/>
                <a:sym typeface="Century Gothic"/>
              </a:endParaRPr>
            </a:p>
            <a:p>
              <a:pPr marL="285750" marR="0" lvl="1" indent="-285750" algn="l" rtl="0">
                <a:lnSpc>
                  <a:spcPct val="90000"/>
                </a:lnSpc>
                <a:spcBef>
                  <a:spcPts val="465"/>
                </a:spcBef>
                <a:spcAft>
                  <a:spcPts val="0"/>
                </a:spcAft>
                <a:buClr>
                  <a:schemeClr val="dk1"/>
                </a:buClr>
                <a:buSzPts val="3100"/>
                <a:buFont typeface="Century Gothic"/>
                <a:buChar char="•"/>
              </a:pPr>
              <a:r>
                <a:rPr lang="uk-UA" sz="3100" b="0" i="0" u="none" strike="noStrike" cap="none">
                  <a:solidFill>
                    <a:schemeClr val="dk1"/>
                  </a:solidFill>
                  <a:latin typeface="Century Gothic"/>
                  <a:ea typeface="Century Gothic"/>
                  <a:cs typeface="Century Gothic"/>
                  <a:sym typeface="Century Gothic"/>
                </a:rPr>
                <a:t>· похилі доріжки; </a:t>
              </a:r>
              <a:endParaRPr sz="3100" b="0" i="0" u="none" strike="noStrike" cap="none">
                <a:solidFill>
                  <a:schemeClr val="dk1"/>
                </a:solidFill>
                <a:latin typeface="Century Gothic"/>
                <a:ea typeface="Century Gothic"/>
                <a:cs typeface="Century Gothic"/>
                <a:sym typeface="Century Gothic"/>
              </a:endParaRPr>
            </a:p>
            <a:p>
              <a:pPr marL="285750" marR="0" lvl="1" indent="-285750" algn="l" rtl="0">
                <a:lnSpc>
                  <a:spcPct val="90000"/>
                </a:lnSpc>
                <a:spcBef>
                  <a:spcPts val="465"/>
                </a:spcBef>
                <a:spcAft>
                  <a:spcPts val="0"/>
                </a:spcAft>
                <a:buClr>
                  <a:schemeClr val="dk1"/>
                </a:buClr>
                <a:buSzPts val="3100"/>
                <a:buFont typeface="Century Gothic"/>
                <a:buChar char="•"/>
              </a:pPr>
              <a:r>
                <a:rPr lang="uk-UA" sz="3100" b="0" i="0" u="none" strike="noStrike" cap="none">
                  <a:solidFill>
                    <a:schemeClr val="dk1"/>
                  </a:solidFill>
                  <a:latin typeface="Century Gothic"/>
                  <a:ea typeface="Century Gothic"/>
                  <a:cs typeface="Century Gothic"/>
                  <a:sym typeface="Century Gothic"/>
                </a:rPr>
                <a:t>· бігові, гребні і плавальні тредбани. </a:t>
              </a:r>
              <a:endParaRPr sz="3100" b="0" i="0" u="none" strike="noStrike" cap="none">
                <a:solidFill>
                  <a:schemeClr val="dk1"/>
                </a:solidFill>
                <a:latin typeface="Century Gothic"/>
                <a:ea typeface="Century Gothic"/>
                <a:cs typeface="Century Gothic"/>
                <a:sym typeface="Century Gothic"/>
              </a:endParaRPr>
            </a:p>
          </p:txBody>
        </p:sp>
        <p:sp>
          <p:nvSpPr>
            <p:cNvPr id="364" name="Google Shape;364;p19"/>
            <p:cNvSpPr/>
            <p:nvPr/>
          </p:nvSpPr>
          <p:spPr>
            <a:xfrm>
              <a:off x="0" y="0"/>
              <a:ext cx="3557016" cy="4805680"/>
            </a:xfrm>
            <a:prstGeom prst="roundRect">
              <a:avLst>
                <a:gd name="adj" fmla="val 16667"/>
              </a:avLst>
            </a:prstGeom>
            <a:solidFill>
              <a:srgbClr val="5AC6D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txBox="1"/>
            <p:nvPr/>
          </p:nvSpPr>
          <p:spPr>
            <a:xfrm>
              <a:off x="173639" y="173639"/>
              <a:ext cx="3209738" cy="4458402"/>
            </a:xfrm>
            <a:prstGeom prst="rect">
              <a:avLst/>
            </a:prstGeom>
            <a:noFill/>
            <a:ln>
              <a:noFill/>
            </a:ln>
          </p:spPr>
          <p:txBody>
            <a:bodyPr spcFirstLastPara="1" wrap="square" lIns="137150" tIns="68575" rIns="137150" bIns="68575"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uk-UA" sz="3600" b="0" i="0">
                  <a:solidFill>
                    <a:schemeClr val="lt1"/>
                  </a:solidFill>
                  <a:latin typeface="Century Gothic"/>
                  <a:ea typeface="Century Gothic"/>
                  <a:cs typeface="Century Gothic"/>
                  <a:sym typeface="Century Gothic"/>
                </a:rPr>
                <a:t>Полегшені тренувальні снаряди та спеціальне обладнання: </a:t>
              </a:r>
              <a:endParaRPr sz="3600">
                <a:solidFill>
                  <a:schemeClr val="lt1"/>
                </a:solidFill>
                <a:latin typeface="Century Gothic"/>
                <a:ea typeface="Century Gothic"/>
                <a:cs typeface="Century Gothic"/>
                <a:sym typeface="Century Gothic"/>
              </a:endParaRPr>
            </a:p>
          </p:txBody>
        </p:sp>
      </p:grpSp>
      <p:sp>
        <p:nvSpPr>
          <p:cNvPr id="366" name="Google Shape;366;p19"/>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Century Gothic"/>
              <a:buNone/>
            </a:pPr>
            <a:r>
              <a:rPr lang="uk-UA"/>
              <a:t>ПЛАН</a:t>
            </a:r>
            <a:endParaRPr/>
          </a:p>
        </p:txBody>
      </p:sp>
      <p:sp>
        <p:nvSpPr>
          <p:cNvPr id="143" name="Google Shape;143;p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p>
            <a:pPr marL="182880" lvl="0" indent="-182880" algn="l" rtl="0">
              <a:lnSpc>
                <a:spcPct val="110000"/>
              </a:lnSpc>
              <a:spcBef>
                <a:spcPts val="0"/>
              </a:spcBef>
              <a:spcAft>
                <a:spcPts val="0"/>
              </a:spcAft>
              <a:buSzPts val="1500"/>
              <a:buChar char="◦"/>
            </a:pPr>
            <a:r>
              <a:rPr lang="uk-UA" sz="4000" i="0" dirty="0">
                <a:solidFill>
                  <a:schemeClr val="tx1">
                    <a:lumMod val="85000"/>
                    <a:lumOff val="15000"/>
                  </a:schemeClr>
                </a:solidFill>
              </a:rPr>
              <a:t>Особливості технічної підготовки</a:t>
            </a:r>
            <a:endParaRPr sz="4000" dirty="0">
              <a:solidFill>
                <a:schemeClr val="tx1">
                  <a:lumMod val="85000"/>
                  <a:lumOff val="15000"/>
                </a:schemeClr>
              </a:solidFill>
            </a:endParaRPr>
          </a:p>
          <a:p>
            <a:pPr marL="182880" lvl="0" indent="-182880" algn="l" rtl="0">
              <a:lnSpc>
                <a:spcPct val="110000"/>
              </a:lnSpc>
              <a:spcBef>
                <a:spcPts val="900"/>
              </a:spcBef>
              <a:spcAft>
                <a:spcPts val="0"/>
              </a:spcAft>
              <a:buSzPts val="1500"/>
              <a:buChar char="◦"/>
            </a:pPr>
            <a:r>
              <a:rPr lang="uk-UA" sz="4000" dirty="0">
                <a:solidFill>
                  <a:schemeClr val="tx1">
                    <a:lumMod val="85000"/>
                    <a:lumOff val="15000"/>
                  </a:schemeClr>
                </a:solidFill>
              </a:rPr>
              <a:t>Загальна і спеціальна технічна підготовка</a:t>
            </a:r>
            <a:endParaRPr sz="4000" dirty="0">
              <a:solidFill>
                <a:schemeClr val="tx1">
                  <a:lumMod val="85000"/>
                  <a:lumOff val="15000"/>
                </a:schemeClr>
              </a:solidFill>
            </a:endParaRPr>
          </a:p>
          <a:p>
            <a:pPr marL="182880" lvl="0" indent="-182880" algn="l" rtl="0">
              <a:lnSpc>
                <a:spcPct val="110000"/>
              </a:lnSpc>
              <a:spcBef>
                <a:spcPts val="900"/>
              </a:spcBef>
              <a:spcAft>
                <a:spcPts val="0"/>
              </a:spcAft>
              <a:buSzPts val="1500"/>
              <a:buChar char="◦"/>
            </a:pPr>
            <a:r>
              <a:rPr lang="uk-UA" sz="4000" dirty="0">
                <a:solidFill>
                  <a:schemeClr val="tx1">
                    <a:lumMod val="85000"/>
                    <a:lumOff val="15000"/>
                  </a:schemeClr>
                </a:solidFill>
              </a:rPr>
              <a:t>Типова схема навчання техніці </a:t>
            </a:r>
            <a:r>
              <a:rPr lang="ru-RU" sz="4000" dirty="0">
                <a:solidFill>
                  <a:schemeClr val="tx1">
                    <a:lumMod val="85000"/>
                    <a:lumOff val="15000"/>
                  </a:schemeClr>
                </a:solidFill>
              </a:rPr>
              <a:t>в </a:t>
            </a:r>
            <a:r>
              <a:rPr lang="ru-RU" sz="4000" dirty="0" err="1">
                <a:solidFill>
                  <a:schemeClr val="tx1">
                    <a:lumMod val="85000"/>
                    <a:lumOff val="15000"/>
                  </a:schemeClr>
                </a:solidFill>
              </a:rPr>
              <a:t>різних</a:t>
            </a:r>
            <a:r>
              <a:rPr lang="ru-RU" sz="4000" dirty="0">
                <a:solidFill>
                  <a:schemeClr val="tx1">
                    <a:lumMod val="85000"/>
                    <a:lumOff val="15000"/>
                  </a:schemeClr>
                </a:solidFill>
              </a:rPr>
              <a:t> видах </a:t>
            </a:r>
            <a:r>
              <a:rPr lang="ru-RU" sz="4000" dirty="0" err="1">
                <a:solidFill>
                  <a:schemeClr val="tx1">
                    <a:lumMod val="85000"/>
                    <a:lumOff val="15000"/>
                  </a:schemeClr>
                </a:solidFill>
              </a:rPr>
              <a:t>рухової</a:t>
            </a:r>
            <a:r>
              <a:rPr lang="ru-RU" sz="4000" dirty="0">
                <a:solidFill>
                  <a:schemeClr val="tx1">
                    <a:lumMod val="85000"/>
                    <a:lumOff val="15000"/>
                  </a:schemeClr>
                </a:solidFill>
              </a:rPr>
              <a:t> </a:t>
            </a:r>
            <a:r>
              <a:rPr lang="ru-RU" sz="4000" dirty="0" err="1">
                <a:solidFill>
                  <a:schemeClr val="tx1">
                    <a:lumMod val="85000"/>
                    <a:lumOff val="15000"/>
                  </a:schemeClr>
                </a:solidFill>
              </a:rPr>
              <a:t>активності</a:t>
            </a:r>
            <a:r>
              <a:rPr lang="ru-RU" sz="4000" dirty="0">
                <a:solidFill>
                  <a:schemeClr val="tx1">
                    <a:lumMod val="85000"/>
                    <a:lumOff val="15000"/>
                  </a:schemeClr>
                </a:solidFill>
              </a:rPr>
              <a:t>.</a:t>
            </a:r>
            <a:endParaRPr sz="4000" dirty="0">
              <a:solidFill>
                <a:schemeClr val="tx1">
                  <a:lumMod val="85000"/>
                  <a:lumOff val="15000"/>
                </a:schemeClr>
              </a:solidFill>
            </a:endParaRPr>
          </a:p>
          <a:p>
            <a:pPr marL="182880" lvl="0" indent="-87629" algn="l" rtl="0">
              <a:lnSpc>
                <a:spcPct val="110000"/>
              </a:lnSpc>
              <a:spcBef>
                <a:spcPts val="900"/>
              </a:spcBef>
              <a:spcAft>
                <a:spcPts val="0"/>
              </a:spcAft>
              <a:buSzPts val="1500"/>
              <a:buNone/>
            </a:pPr>
            <a:endParaRPr dirty="0"/>
          </a:p>
        </p:txBody>
      </p:sp>
      <p:sp>
        <p:nvSpPr>
          <p:cNvPr id="144" name="Google Shape;144;p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0"/>
          <p:cNvSpPr txBox="1">
            <a:spLocks noGrp="1"/>
          </p:cNvSpPr>
          <p:nvPr>
            <p:ph type="body" idx="1"/>
          </p:nvPr>
        </p:nvSpPr>
        <p:spPr>
          <a:xfrm>
            <a:off x="673100" y="457200"/>
            <a:ext cx="10845800" cy="3849624"/>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Особливу увагу в технічній підготовці необхідно приділяти усуненню помилок. Нерідко спортсмен з першої ж спроби неправильно виконавши дію, знову і знову намагається її повторити намагаючись, усунути помилку. Але знову і знову виконує її неправильно, і тим самим закріплює цю помилку, створюючи неправильний динамічний стереотип. Тому необхідно спочатку знайти помилку, усунути її і тільки потім, багато разів повторюючи рух, закріплювати його. </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Для знаходження помилки необхідно навчитися виконувати цей рух по частинах, краще із зоровим контролем </a:t>
            </a:r>
            <a:endParaRPr sz="2000"/>
          </a:p>
        </p:txBody>
      </p:sp>
      <p:sp>
        <p:nvSpPr>
          <p:cNvPr id="372" name="Google Shape;372;p2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pic>
        <p:nvPicPr>
          <p:cNvPr id="373" name="Google Shape;373;p20"/>
          <p:cNvPicPr preferRelativeResize="0"/>
          <p:nvPr/>
        </p:nvPicPr>
        <p:blipFill rotWithShape="1">
          <a:blip r:embed="rId3">
            <a:alphaModFix/>
          </a:blip>
          <a:srcRect/>
          <a:stretch/>
        </p:blipFill>
        <p:spPr>
          <a:xfrm>
            <a:off x="8980715" y="4339481"/>
            <a:ext cx="2664659" cy="19173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1"/>
          <p:cNvSpPr txBox="1">
            <a:spLocks noGrp="1"/>
          </p:cNvSpPr>
          <p:nvPr>
            <p:ph type="body" idx="1"/>
          </p:nvPr>
        </p:nvSpPr>
        <p:spPr>
          <a:xfrm>
            <a:off x="469900" y="457200"/>
            <a:ext cx="11290300" cy="2260600"/>
          </a:xfrm>
          <a:prstGeom prst="rect">
            <a:avLst/>
          </a:prstGeom>
          <a:noFill/>
          <a:ln>
            <a:noFill/>
          </a:ln>
        </p:spPr>
        <p:txBody>
          <a:bodyPr spcFirstLastPara="1" wrap="square" lIns="91425" tIns="45700" rIns="91425" bIns="45700" anchor="t" anchorCtr="0">
            <a:normAutofit/>
          </a:bodyPr>
          <a:lstStyle/>
          <a:p>
            <a:pPr marL="182880" lvl="0" indent="-182880" algn="l" rtl="0">
              <a:lnSpc>
                <a:spcPct val="110000"/>
              </a:lnSpc>
              <a:spcBef>
                <a:spcPts val="0"/>
              </a:spcBef>
              <a:spcAft>
                <a:spcPts val="0"/>
              </a:spcAft>
              <a:buSzPts val="1800"/>
              <a:buChar char="◦"/>
            </a:pPr>
            <a:r>
              <a:rPr lang="uk-UA" sz="1800" b="0" i="0" u="none" strike="noStrike">
                <a:solidFill>
                  <a:srgbClr val="000000"/>
                </a:solidFill>
                <a:latin typeface="Times New Roman"/>
                <a:ea typeface="Times New Roman"/>
                <a:cs typeface="Times New Roman"/>
                <a:sym typeface="Times New Roman"/>
              </a:rPr>
              <a:t>Процес оволодіння технікою і навчання навичок можна умовно розділити на три основні частини: </a:t>
            </a:r>
            <a:endParaRPr/>
          </a:p>
          <a:p>
            <a:pPr marL="182880" lvl="0" indent="-182880" algn="l" rtl="0">
              <a:lnSpc>
                <a:spcPct val="110000"/>
              </a:lnSpc>
              <a:spcBef>
                <a:spcPts val="900"/>
              </a:spcBef>
              <a:spcAft>
                <a:spcPts val="0"/>
              </a:spcAft>
              <a:buSzPts val="1800"/>
              <a:buChar char="◦"/>
            </a:pPr>
            <a:r>
              <a:rPr lang="uk-UA" sz="1800" b="0" i="0" u="none" strike="noStrike">
                <a:solidFill>
                  <a:srgbClr val="000000"/>
                </a:solidFill>
                <a:latin typeface="Times New Roman"/>
                <a:ea typeface="Times New Roman"/>
                <a:cs typeface="Times New Roman"/>
                <a:sym typeface="Times New Roman"/>
              </a:rPr>
              <a:t>1. Створення уявлення про рух. </a:t>
            </a:r>
            <a:endParaRPr/>
          </a:p>
          <a:p>
            <a:pPr marL="182880" lvl="0" indent="-182880" algn="l" rtl="0">
              <a:lnSpc>
                <a:spcPct val="110000"/>
              </a:lnSpc>
              <a:spcBef>
                <a:spcPts val="900"/>
              </a:spcBef>
              <a:spcAft>
                <a:spcPts val="0"/>
              </a:spcAft>
              <a:buSzPts val="1800"/>
              <a:buChar char="◦"/>
            </a:pPr>
            <a:r>
              <a:rPr lang="uk-UA" sz="1800" b="0" i="0" u="none" strike="noStrike">
                <a:solidFill>
                  <a:srgbClr val="000000"/>
                </a:solidFill>
                <a:latin typeface="Times New Roman"/>
                <a:ea typeface="Times New Roman"/>
                <a:cs typeface="Times New Roman"/>
                <a:sym typeface="Times New Roman"/>
              </a:rPr>
              <a:t>2. Вивчення руху. </a:t>
            </a:r>
            <a:endParaRPr/>
          </a:p>
          <a:p>
            <a:pPr marL="182880" lvl="0" indent="-182880" algn="l" rtl="0">
              <a:lnSpc>
                <a:spcPct val="110000"/>
              </a:lnSpc>
              <a:spcBef>
                <a:spcPts val="900"/>
              </a:spcBef>
              <a:spcAft>
                <a:spcPts val="0"/>
              </a:spcAft>
              <a:buSzPts val="1800"/>
              <a:buChar char="◦"/>
            </a:pPr>
            <a:r>
              <a:rPr lang="uk-UA" sz="1800" b="0" i="0" u="none" strike="noStrike">
                <a:solidFill>
                  <a:srgbClr val="000000"/>
                </a:solidFill>
                <a:latin typeface="Times New Roman"/>
                <a:ea typeface="Times New Roman"/>
                <a:cs typeface="Times New Roman"/>
                <a:sym typeface="Times New Roman"/>
              </a:rPr>
              <a:t>3. Закріплення і вдосконалення. </a:t>
            </a:r>
            <a:endParaRPr/>
          </a:p>
          <a:p>
            <a:pPr marL="182880" lvl="0" indent="-87629" algn="l" rtl="0">
              <a:lnSpc>
                <a:spcPct val="110000"/>
              </a:lnSpc>
              <a:spcBef>
                <a:spcPts val="900"/>
              </a:spcBef>
              <a:spcAft>
                <a:spcPts val="0"/>
              </a:spcAft>
              <a:buSzPts val="1500"/>
              <a:buNone/>
            </a:pPr>
            <a:endParaRPr/>
          </a:p>
        </p:txBody>
      </p:sp>
      <p:sp>
        <p:nvSpPr>
          <p:cNvPr id="379" name="Google Shape;379;p21"/>
          <p:cNvSpPr txBox="1"/>
          <p:nvPr/>
        </p:nvSpPr>
        <p:spPr>
          <a:xfrm>
            <a:off x="825500" y="3176234"/>
            <a:ext cx="10541000" cy="25326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800"/>
              <a:buFont typeface="Century Gothic"/>
              <a:buNone/>
            </a:pPr>
            <a:r>
              <a:rPr lang="uk-UA" sz="1800">
                <a:solidFill>
                  <a:schemeClr val="dk1"/>
                </a:solidFill>
                <a:latin typeface="Century Gothic"/>
                <a:ea typeface="Century Gothic"/>
                <a:cs typeface="Century Gothic"/>
                <a:sym typeface="Century Gothic"/>
              </a:rPr>
              <a:t>	</a:t>
            </a:r>
            <a:r>
              <a:rPr lang="uk-UA" sz="1800">
                <a:solidFill>
                  <a:srgbClr val="D6AE07"/>
                </a:solidFill>
                <a:latin typeface="Century Gothic"/>
                <a:ea typeface="Century Gothic"/>
                <a:cs typeface="Century Gothic"/>
                <a:sym typeface="Century Gothic"/>
              </a:rPr>
              <a:t>І етап</a:t>
            </a:r>
            <a:r>
              <a:rPr lang="uk-UA" sz="1800">
                <a:solidFill>
                  <a:schemeClr val="dk1"/>
                </a:solidFill>
                <a:latin typeface="Century Gothic"/>
                <a:ea typeface="Century Gothic"/>
                <a:cs typeface="Century Gothic"/>
                <a:sym typeface="Century Gothic"/>
              </a:rPr>
              <a:t>. Постановка задачі. Створення уявлення про сучасну техніку виду</a:t>
            </a:r>
            <a:endParaRPr sz="18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Century Gothic"/>
              <a:buNone/>
            </a:pPr>
            <a:r>
              <a:rPr lang="uk-UA" sz="1800">
                <a:solidFill>
                  <a:schemeClr val="dk1"/>
                </a:solidFill>
                <a:latin typeface="Century Gothic"/>
                <a:ea typeface="Century Gothic"/>
                <a:cs typeface="Century Gothic"/>
                <a:sym typeface="Century Gothic"/>
              </a:rPr>
              <a:t>Засоби: Розповідь, пояснення, показ, виконання пробних спроб, пробіжок.</a:t>
            </a:r>
            <a:endParaRPr sz="18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uk-UA" sz="1800">
                <a:solidFill>
                  <a:schemeClr val="dk1"/>
                </a:solidFill>
                <a:latin typeface="Century Gothic"/>
                <a:ea typeface="Century Gothic"/>
                <a:cs typeface="Century Gothic"/>
                <a:sym typeface="Century Gothic"/>
              </a:rPr>
              <a:t>	</a:t>
            </a:r>
            <a:r>
              <a:rPr lang="uk-UA" sz="1800">
                <a:solidFill>
                  <a:srgbClr val="D6AE07"/>
                </a:solidFill>
                <a:latin typeface="Century Gothic"/>
                <a:ea typeface="Century Gothic"/>
                <a:cs typeface="Century Gothic"/>
                <a:sym typeface="Century Gothic"/>
              </a:rPr>
              <a:t>II етап </a:t>
            </a:r>
            <a:r>
              <a:rPr lang="uk-UA" sz="1800">
                <a:solidFill>
                  <a:schemeClr val="dk1"/>
                </a:solidFill>
                <a:latin typeface="Century Gothic"/>
                <a:ea typeface="Century Gothic"/>
                <a:cs typeface="Century Gothic"/>
                <a:sym typeface="Century Gothic"/>
              </a:rPr>
              <a:t>Основне завдання: вивчити основи техніки, деталі техніки. </a:t>
            </a:r>
            <a:endParaRPr sz="18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Century Gothic"/>
              <a:buNone/>
            </a:pPr>
            <a:r>
              <a:rPr lang="uk-UA" sz="1800">
                <a:solidFill>
                  <a:schemeClr val="dk1"/>
                </a:solidFill>
                <a:latin typeface="Century Gothic"/>
                <a:ea typeface="Century Gothic"/>
                <a:cs typeface="Century Gothic"/>
                <a:sym typeface="Century Gothic"/>
              </a:rPr>
              <a:t>Засоби, вправи, що підводять, основні вправи, вправи загального розвитку.</a:t>
            </a:r>
            <a:endParaRPr sz="18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uk-UA" sz="1800">
                <a:solidFill>
                  <a:schemeClr val="dk1"/>
                </a:solidFill>
                <a:latin typeface="Century Gothic"/>
                <a:ea typeface="Century Gothic"/>
                <a:cs typeface="Century Gothic"/>
                <a:sym typeface="Century Gothic"/>
              </a:rPr>
              <a:t>	</a:t>
            </a:r>
            <a:r>
              <a:rPr lang="uk-UA" sz="1800">
                <a:solidFill>
                  <a:srgbClr val="D6AE07"/>
                </a:solidFill>
                <a:latin typeface="Century Gothic"/>
                <a:ea typeface="Century Gothic"/>
                <a:cs typeface="Century Gothic"/>
                <a:sym typeface="Century Gothic"/>
              </a:rPr>
              <a:t>III етап</a:t>
            </a:r>
            <a:r>
              <a:rPr lang="uk-UA" sz="1800">
                <a:solidFill>
                  <a:schemeClr val="dk1"/>
                </a:solidFill>
                <a:latin typeface="Century Gothic"/>
                <a:ea typeface="Century Gothic"/>
                <a:cs typeface="Century Gothic"/>
                <a:sym typeface="Century Gothic"/>
              </a:rPr>
              <a:t>. Завдання: вдосконалення виду в цілому або його частин. 	</a:t>
            </a:r>
            <a:endParaRPr/>
          </a:p>
          <a:p>
            <a:pPr marL="0" marR="0" lvl="0" indent="0" algn="l" rtl="0">
              <a:lnSpc>
                <a:spcPct val="150000"/>
              </a:lnSpc>
              <a:spcBef>
                <a:spcPts val="0"/>
              </a:spcBef>
              <a:spcAft>
                <a:spcPts val="0"/>
              </a:spcAft>
              <a:buClr>
                <a:schemeClr val="dk1"/>
              </a:buClr>
              <a:buSzPts val="1800"/>
              <a:buFont typeface="Century Gothic"/>
              <a:buNone/>
            </a:pPr>
            <a:r>
              <a:rPr lang="uk-UA" sz="1800">
                <a:solidFill>
                  <a:schemeClr val="dk1"/>
                </a:solidFill>
                <a:latin typeface="Century Gothic"/>
                <a:ea typeface="Century Gothic"/>
                <a:cs typeface="Century Gothic"/>
                <a:sym typeface="Century Gothic"/>
              </a:rPr>
              <a:t>Засоби: виконання вправ в ускладнених умовах і в змагальній обстановці.</a:t>
            </a:r>
            <a:endParaRPr sz="1800">
              <a:solidFill>
                <a:schemeClr val="dk1"/>
              </a:solidFill>
              <a:latin typeface="Century Gothic"/>
              <a:ea typeface="Century Gothic"/>
              <a:cs typeface="Century Gothic"/>
              <a:sym typeface="Century Gothic"/>
            </a:endParaRPr>
          </a:p>
        </p:txBody>
      </p:sp>
      <p:sp>
        <p:nvSpPr>
          <p:cNvPr id="380" name="Google Shape;380;p21"/>
          <p:cNvSpPr txBox="1"/>
          <p:nvPr/>
        </p:nvSpPr>
        <p:spPr>
          <a:xfrm>
            <a:off x="3915755" y="2533134"/>
            <a:ext cx="4360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u="sng" dirty="0">
                <a:solidFill>
                  <a:schemeClr val="dk1"/>
                </a:solidFill>
                <a:latin typeface="Century Gothic"/>
                <a:ea typeface="Century Gothic"/>
                <a:cs typeface="Century Gothic"/>
                <a:sym typeface="Century Gothic"/>
              </a:rPr>
              <a:t>Типовою схемою навчання техніки є</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body" idx="1"/>
          </p:nvPr>
        </p:nvSpPr>
        <p:spPr>
          <a:xfrm>
            <a:off x="431800" y="591820"/>
            <a:ext cx="11366500" cy="5580380"/>
          </a:xfrm>
          <a:prstGeom prst="rect">
            <a:avLst/>
          </a:prstGeom>
          <a:noFill/>
          <a:ln>
            <a:noFill/>
          </a:ln>
        </p:spPr>
        <p:txBody>
          <a:bodyPr spcFirstLastPara="1" wrap="square" lIns="91425" tIns="45700" rIns="91425" bIns="45700" anchor="t" anchorCtr="0">
            <a:noAutofit/>
          </a:bodyPr>
          <a:lstStyle/>
          <a:p>
            <a:pPr marL="182880" lvl="0" indent="-182880" algn="just" rtl="0">
              <a:lnSpc>
                <a:spcPct val="150000"/>
              </a:lnSpc>
              <a:spcBef>
                <a:spcPts val="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Багаторічний тренувальний процес складається з декількох етапів. Якщо коротко охарактеризувати всі етапи підготовки, то потрібно зазначити, що на 1-му етапі засоби технічної підготовки повинні охоплювати широке коло вправ та ігор. </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На 2-му і 3-му етапах навчання відбувається формування спортивних здібностей і потенціалу, з розучуванням і закріпленням окремих технічних елементів і прийомів. Спортсмену необхідно придбати і закріпити міцні навички для вирішення технічних і рухових завдань змагальної діяльності. </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Завдання 4-го етапу вдосконалення – полягають в забезпеченні фізичним потенціалом, придбаним на базі технічних і тактичних навичок. Удосконалення всіх якостей, які були досягнуті на попередніх етапах, а також реалізацію індивідуальних можливостей спортсменів в змаганнях. </a:t>
            </a:r>
            <a:endParaRPr sz="2000"/>
          </a:p>
        </p:txBody>
      </p:sp>
      <p:sp>
        <p:nvSpPr>
          <p:cNvPr id="386" name="Google Shape;386;p2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body" idx="1"/>
          </p:nvPr>
        </p:nvSpPr>
        <p:spPr>
          <a:xfrm>
            <a:off x="381000" y="457200"/>
            <a:ext cx="11201400" cy="5943600"/>
          </a:xfrm>
          <a:prstGeom prst="rect">
            <a:avLst/>
          </a:prstGeom>
          <a:noFill/>
          <a:ln>
            <a:noFill/>
          </a:ln>
        </p:spPr>
        <p:txBody>
          <a:bodyPr spcFirstLastPara="1" wrap="square" lIns="91425" tIns="45700" rIns="91425" bIns="45700" anchor="t" anchorCtr="0">
            <a:normAutofit fontScale="62500" lnSpcReduction="20000"/>
          </a:bodyPr>
          <a:lstStyle/>
          <a:p>
            <a:pPr marL="632460" lvl="0" indent="-449580" algn="just" rtl="0">
              <a:lnSpc>
                <a:spcPct val="170000"/>
              </a:lnSpc>
              <a:spcBef>
                <a:spcPts val="0"/>
              </a:spcBef>
              <a:spcAft>
                <a:spcPts val="0"/>
              </a:spcAft>
              <a:buSzPct val="100000"/>
              <a:buChar char="◦"/>
            </a:pPr>
            <a:r>
              <a:rPr lang="uk-UA" sz="3200">
                <a:latin typeface="Times New Roman"/>
                <a:ea typeface="Times New Roman"/>
                <a:cs typeface="Times New Roman"/>
                <a:sym typeface="Times New Roman"/>
              </a:rPr>
              <a:t>Під час технічної підготовки особливу увагу слід приділяти ролі індивідуальних особливостей техніки, особливо у видах спорту де потрібно проявляти витривалість оскільки тривала робота вимагає економічної та ефективної техніки рухів.</a:t>
            </a:r>
            <a:endParaRPr/>
          </a:p>
          <a:p>
            <a:pPr marL="632460" lvl="0" indent="-449580" algn="ctr" rtl="0">
              <a:lnSpc>
                <a:spcPct val="170000"/>
              </a:lnSpc>
              <a:spcBef>
                <a:spcPts val="1900"/>
              </a:spcBef>
              <a:spcAft>
                <a:spcPts val="0"/>
              </a:spcAft>
              <a:buSzPct val="100000"/>
              <a:buChar char="◦"/>
            </a:pPr>
            <a:r>
              <a:rPr lang="uk-UA" sz="3200">
                <a:latin typeface="Times New Roman"/>
                <a:ea typeface="Times New Roman"/>
                <a:cs typeface="Times New Roman"/>
                <a:sym typeface="Times New Roman"/>
              </a:rPr>
              <a:t>В командних видах спорту для навчання злагодженості дій команди використовуйте такі рекомендації:</a:t>
            </a:r>
            <a:endParaRPr/>
          </a:p>
          <a:p>
            <a:pPr marL="632460" lvl="0" indent="-449580" algn="just" rtl="0">
              <a:lnSpc>
                <a:spcPct val="170000"/>
              </a:lnSpc>
              <a:spcBef>
                <a:spcPts val="1900"/>
              </a:spcBef>
              <a:spcAft>
                <a:spcPts val="0"/>
              </a:spcAft>
              <a:buSzPct val="100000"/>
              <a:buChar char="◦"/>
            </a:pPr>
            <a:r>
              <a:rPr lang="uk-UA" sz="3200">
                <a:latin typeface="Times New Roman"/>
                <a:ea typeface="Times New Roman"/>
                <a:cs typeface="Times New Roman"/>
                <a:sym typeface="Times New Roman"/>
              </a:rPr>
              <a:t>1. Бажано включати кандидатів у команду більше чим потрібно. Це дозволить пізніше вибрати найкращих.</a:t>
            </a:r>
            <a:endParaRPr/>
          </a:p>
          <a:p>
            <a:pPr marL="632460" lvl="0" indent="-449580" algn="just" rtl="0">
              <a:lnSpc>
                <a:spcPct val="170000"/>
              </a:lnSpc>
              <a:spcBef>
                <a:spcPts val="1900"/>
              </a:spcBef>
              <a:spcAft>
                <a:spcPts val="0"/>
              </a:spcAft>
              <a:buSzPct val="100000"/>
              <a:buChar char="◦"/>
            </a:pPr>
            <a:r>
              <a:rPr lang="uk-UA" sz="3200">
                <a:latin typeface="Times New Roman"/>
                <a:ea typeface="Times New Roman"/>
                <a:cs typeface="Times New Roman"/>
                <a:sym typeface="Times New Roman"/>
              </a:rPr>
              <a:t>2. На початковій стадії навчати всіх однаковій формі рухів</a:t>
            </a:r>
            <a:endParaRPr/>
          </a:p>
          <a:p>
            <a:pPr marL="632460" lvl="0" indent="-449580" algn="just" rtl="0">
              <a:lnSpc>
                <a:spcPct val="170000"/>
              </a:lnSpc>
              <a:spcBef>
                <a:spcPts val="1900"/>
              </a:spcBef>
              <a:spcAft>
                <a:spcPts val="0"/>
              </a:spcAft>
              <a:buSzPct val="100000"/>
              <a:buChar char="◦"/>
            </a:pPr>
            <a:r>
              <a:rPr lang="uk-UA" sz="3200">
                <a:latin typeface="Times New Roman"/>
                <a:ea typeface="Times New Roman"/>
                <a:cs typeface="Times New Roman"/>
                <a:sym typeface="Times New Roman"/>
              </a:rPr>
              <a:t>3. Навчати відтворювати техніку орієнтуючись на звукові рухові подразники (наприклад бачити початок руху і передбачати рухові дії спортсменів).</a:t>
            </a:r>
            <a:endParaRPr/>
          </a:p>
          <a:p>
            <a:pPr marL="182880" lvl="0" indent="-123380" algn="l" rtl="0">
              <a:lnSpc>
                <a:spcPct val="110000"/>
              </a:lnSpc>
              <a:spcBef>
                <a:spcPts val="1900"/>
              </a:spcBef>
              <a:spcAft>
                <a:spcPts val="0"/>
              </a:spcAft>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txBox="1">
            <a:spLocks noGrp="1"/>
          </p:cNvSpPr>
          <p:nvPr>
            <p:ph type="body" idx="1"/>
          </p:nvPr>
        </p:nvSpPr>
        <p:spPr>
          <a:xfrm>
            <a:off x="508000" y="457200"/>
            <a:ext cx="10617200" cy="6108700"/>
          </a:xfrm>
          <a:prstGeom prst="rect">
            <a:avLst/>
          </a:prstGeom>
          <a:noFill/>
          <a:ln>
            <a:noFill/>
          </a:ln>
        </p:spPr>
        <p:txBody>
          <a:bodyPr spcFirstLastPara="1" wrap="square" lIns="91425" tIns="45700" rIns="91425" bIns="45700" anchor="t" anchorCtr="0">
            <a:normAutofit/>
          </a:bodyPr>
          <a:lstStyle/>
          <a:p>
            <a:pPr marL="632460" lvl="0" indent="-449580" algn="just" rtl="0">
              <a:lnSpc>
                <a:spcPct val="150000"/>
              </a:lnSpc>
              <a:spcBef>
                <a:spcPts val="0"/>
              </a:spcBef>
              <a:spcAft>
                <a:spcPts val="0"/>
              </a:spcAft>
              <a:buSzPts val="2200"/>
              <a:buChar char="◦"/>
            </a:pPr>
            <a:r>
              <a:rPr lang="uk-UA" sz="2200">
                <a:latin typeface="Times New Roman"/>
                <a:ea typeface="Times New Roman"/>
                <a:cs typeface="Times New Roman"/>
                <a:sym typeface="Times New Roman"/>
              </a:rPr>
              <a:t>4. Вимірювати прояв зусиль у найголовніших рухах та індивідуальним тренуванням  довести їх рівень у кожного зі спортсменів до середніх показників по команді (наприклад сила удару по м’ячу у волейболі під час подачі спочатку вимірюється у кожного зі спортсменів і потім у найслабших підвищується до середніх показників).</a:t>
            </a:r>
            <a:endParaRPr/>
          </a:p>
          <a:p>
            <a:pPr marL="632460" lvl="0" indent="-449580" algn="just" rtl="0">
              <a:lnSpc>
                <a:spcPct val="150000"/>
              </a:lnSpc>
              <a:spcBef>
                <a:spcPts val="0"/>
              </a:spcBef>
              <a:spcAft>
                <a:spcPts val="0"/>
              </a:spcAft>
              <a:buSzPts val="2200"/>
              <a:buChar char="◦"/>
            </a:pPr>
            <a:r>
              <a:rPr lang="uk-UA" sz="2200">
                <a:latin typeface="Times New Roman"/>
                <a:ea typeface="Times New Roman"/>
                <a:cs typeface="Times New Roman"/>
                <a:sym typeface="Times New Roman"/>
              </a:rPr>
              <a:t>5. Використовуваний командою спортивний інвентар по можливості привести у відповідність до індивідуальних особливостей спортсменів </a:t>
            </a:r>
            <a:endParaRPr/>
          </a:p>
          <a:p>
            <a:pPr marL="632460" lvl="0" indent="-449580" algn="just" rtl="0">
              <a:lnSpc>
                <a:spcPct val="150000"/>
              </a:lnSpc>
              <a:spcBef>
                <a:spcPts val="0"/>
              </a:spcBef>
              <a:spcAft>
                <a:spcPts val="0"/>
              </a:spcAft>
              <a:buSzPts val="2200"/>
              <a:buChar char="◦"/>
            </a:pPr>
            <a:r>
              <a:rPr lang="uk-UA" sz="2200">
                <a:latin typeface="Times New Roman"/>
                <a:ea typeface="Times New Roman"/>
                <a:cs typeface="Times New Roman"/>
                <a:sym typeface="Times New Roman"/>
              </a:rPr>
              <a:t>6. Роботу над командною технікою починати з виконання під відповідний звуковий ритм  поки не виникне загальна злагодженість рухів (наприклад у велоспорті тандем спочатку крутити педалі під ритм)</a:t>
            </a:r>
            <a:endParaRPr/>
          </a:p>
          <a:p>
            <a:pPr marL="182880" lvl="0" indent="-87629" algn="l" rtl="0">
              <a:lnSpc>
                <a:spcPct val="110000"/>
              </a:lnSpc>
              <a:spcBef>
                <a:spcPts val="900"/>
              </a:spcBef>
              <a:spcAft>
                <a:spcPts val="0"/>
              </a:spcAft>
              <a:buSzPts val="1500"/>
              <a:buNone/>
            </a:pPr>
            <a:endParaRPr/>
          </a:p>
        </p:txBody>
      </p:sp>
      <p:sp>
        <p:nvSpPr>
          <p:cNvPr id="397" name="Google Shape;397;p2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5"/>
          <p:cNvSpPr txBox="1">
            <a:spLocks noGrp="1"/>
          </p:cNvSpPr>
          <p:nvPr>
            <p:ph type="title"/>
          </p:nvPr>
        </p:nvSpPr>
        <p:spPr>
          <a:xfrm>
            <a:off x="3864429" y="2057400"/>
            <a:ext cx="5867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Century Gothic"/>
              <a:buNone/>
            </a:pPr>
            <a:r>
              <a:rPr lang="uk-UA"/>
              <a:t>Дякую за увагу</a:t>
            </a:r>
            <a:endParaRPr/>
          </a:p>
        </p:txBody>
      </p:sp>
      <p:sp>
        <p:nvSpPr>
          <p:cNvPr id="403" name="Google Shape;403;p2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3"/>
          <p:cNvGrpSpPr/>
          <p:nvPr/>
        </p:nvGrpSpPr>
        <p:grpSpPr>
          <a:xfrm>
            <a:off x="1409700" y="273397"/>
            <a:ext cx="10058399" cy="623610"/>
            <a:chOff x="0" y="8247"/>
            <a:chExt cx="10058399" cy="623610"/>
          </a:xfrm>
        </p:grpSpPr>
        <p:sp>
          <p:nvSpPr>
            <p:cNvPr id="150" name="Google Shape;150;p3"/>
            <p:cNvSpPr/>
            <p:nvPr/>
          </p:nvSpPr>
          <p:spPr>
            <a:xfrm>
              <a:off x="0" y="8247"/>
              <a:ext cx="10058399" cy="623610"/>
            </a:xfrm>
            <a:prstGeom prst="roundRect">
              <a:avLst>
                <a:gd name="adj" fmla="val 16667"/>
              </a:avLst>
            </a:prstGeom>
            <a:solidFill>
              <a:srgbClr val="3187A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txBox="1"/>
            <p:nvPr/>
          </p:nvSpPr>
          <p:spPr>
            <a:xfrm>
              <a:off x="30442" y="38689"/>
              <a:ext cx="9997515" cy="562726"/>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entury Gothic"/>
                <a:buNone/>
              </a:pPr>
              <a:r>
                <a:rPr lang="uk-UA" sz="2600" b="0" i="0" u="none" strike="noStrike" cap="none">
                  <a:solidFill>
                    <a:schemeClr val="lt1"/>
                  </a:solidFill>
                  <a:latin typeface="Century Gothic"/>
                  <a:ea typeface="Century Gothic"/>
                  <a:cs typeface="Century Gothic"/>
                  <a:sym typeface="Century Gothic"/>
                </a:rPr>
                <a:t>Особливості технічної підготовки</a:t>
              </a:r>
              <a:endParaRPr sz="2600" b="0" i="0" u="none" strike="noStrike" cap="none">
                <a:solidFill>
                  <a:schemeClr val="lt1"/>
                </a:solidFill>
                <a:latin typeface="Century Gothic"/>
                <a:ea typeface="Century Gothic"/>
                <a:cs typeface="Century Gothic"/>
                <a:sym typeface="Century Gothic"/>
              </a:endParaRPr>
            </a:p>
          </p:txBody>
        </p:sp>
      </p:grpSp>
      <p:sp>
        <p:nvSpPr>
          <p:cNvPr id="152" name="Google Shape;152;p3"/>
          <p:cNvSpPr txBox="1">
            <a:spLocks noGrp="1"/>
          </p:cNvSpPr>
          <p:nvPr>
            <p:ph type="body" idx="1"/>
          </p:nvPr>
        </p:nvSpPr>
        <p:spPr>
          <a:xfrm>
            <a:off x="469900" y="905256"/>
            <a:ext cx="11150600" cy="5495544"/>
          </a:xfrm>
          <a:prstGeom prst="rect">
            <a:avLst/>
          </a:prstGeom>
          <a:noFill/>
          <a:ln>
            <a:noFill/>
          </a:ln>
        </p:spPr>
        <p:txBody>
          <a:bodyPr spcFirstLastPara="1" wrap="square" lIns="91425" tIns="45700" rIns="91425" bIns="45700" anchor="t" anchorCtr="0">
            <a:normAutofit lnSpcReduction="10000"/>
          </a:bodyPr>
          <a:lstStyle/>
          <a:p>
            <a:pPr marL="182880" lvl="0" indent="-182880" algn="just" rtl="0">
              <a:lnSpc>
                <a:spcPct val="150000"/>
              </a:lnSpc>
              <a:spcBef>
                <a:spcPts val="0"/>
              </a:spcBef>
              <a:spcAft>
                <a:spcPts val="0"/>
              </a:spcAft>
              <a:buSzPts val="1800"/>
              <a:buChar char="◦"/>
            </a:pPr>
            <a:r>
              <a:rPr lang="uk-UA" sz="1800" b="0" i="0" u="none" strike="noStrike">
                <a:solidFill>
                  <a:srgbClr val="8BA023"/>
                </a:solidFill>
                <a:latin typeface="Times New Roman"/>
                <a:ea typeface="Times New Roman"/>
                <a:cs typeface="Times New Roman"/>
                <a:sym typeface="Times New Roman"/>
              </a:rPr>
              <a:t>Під </a:t>
            </a:r>
            <a:r>
              <a:rPr lang="uk-UA" sz="1800" b="0" i="1" u="none" strike="noStrike">
                <a:solidFill>
                  <a:srgbClr val="8BA023"/>
                </a:solidFill>
                <a:latin typeface="Times New Roman"/>
                <a:ea typeface="Times New Roman"/>
                <a:cs typeface="Times New Roman"/>
                <a:sym typeface="Times New Roman"/>
              </a:rPr>
              <a:t>технічною підготовкою </a:t>
            </a:r>
            <a:r>
              <a:rPr lang="uk-UA" sz="1800" b="0" i="0" u="none" strike="noStrike">
                <a:solidFill>
                  <a:srgbClr val="8BA023"/>
                </a:solidFill>
                <a:latin typeface="Times New Roman"/>
                <a:ea typeface="Times New Roman"/>
                <a:cs typeface="Times New Roman"/>
                <a:sym typeface="Times New Roman"/>
              </a:rPr>
              <a:t>слід розуміти ступінь засвоєння спортсменом системи рухів (техніки виду спорту), що відповідає особливостям даної спортивної дисципліни і спрямованої на досягнення високих спортивних результатів. </a:t>
            </a:r>
            <a:endParaRPr sz="2000" b="0" i="0" u="none" strike="noStrike">
              <a:solidFill>
                <a:srgbClr val="8BA023"/>
              </a:solidFill>
              <a:latin typeface="Times New Roman"/>
              <a:ea typeface="Times New Roman"/>
              <a:cs typeface="Times New Roman"/>
              <a:sym typeface="Times New Roman"/>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У процесі навчання й удосконалення техніки постійно спостерігаються помилки. Їх своєчасне виявлення і встановлення причин виникнення значною мірою обумовлюють ефективність процесу технічного удосконалення. </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Навчання і вдосконалення техніки спортивних вправ повинно бути тісно пов’язане зі змагальними особливостями, провідними характеристиками, що визначають досягнення високого спортивного результату. </a:t>
            </a:r>
            <a:endParaRPr/>
          </a:p>
          <a:p>
            <a:pPr marL="182880" lvl="0" indent="-182880" algn="just" rtl="0">
              <a:lnSpc>
                <a:spcPct val="15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Опановуючи техніку, спортсмен повинен особливо вдосконалювати гостроту м’язового відчуття, зорових і рухових сприйняттів, відчуття рівноваги і специфічні якості, пов’язані зі спеціалізованою змагальною діяльністю. </a:t>
            </a:r>
            <a:endParaRPr sz="2000"/>
          </a:p>
        </p:txBody>
      </p:sp>
      <p:sp>
        <p:nvSpPr>
          <p:cNvPr id="153" name="Google Shape;153;p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body" idx="1"/>
          </p:nvPr>
        </p:nvSpPr>
        <p:spPr>
          <a:xfrm>
            <a:off x="342900" y="317500"/>
            <a:ext cx="11315700" cy="6223000"/>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SzPts val="2000"/>
              <a:buChar char="◦"/>
            </a:pPr>
            <a:r>
              <a:rPr lang="uk-UA" sz="2000">
                <a:latin typeface="Times New Roman"/>
                <a:ea typeface="Times New Roman"/>
                <a:cs typeface="Times New Roman"/>
                <a:sym typeface="Times New Roman"/>
              </a:rPr>
              <a:t>Оволодіння досконалою технікою тісно взаємопов’язано з рівнем розвитку фізичних якостей спортсмена. Кожному рівню розвитку фізичних якостей відповідає певний рівень технічної підготовленості. З підвищенням рівня фізичної підготовленості удосконалюється й техніка рухів.</a:t>
            </a:r>
            <a:endParaRPr/>
          </a:p>
          <a:p>
            <a:pPr marL="182880" lvl="0" indent="-182880" algn="just" rtl="0">
              <a:lnSpc>
                <a:spcPct val="150000"/>
              </a:lnSpc>
              <a:spcBef>
                <a:spcPts val="1900"/>
              </a:spcBef>
              <a:spcAft>
                <a:spcPts val="0"/>
              </a:spcAft>
              <a:buSzPts val="2000"/>
              <a:buChar char="◦"/>
            </a:pPr>
            <a:r>
              <a:rPr lang="uk-UA" sz="2000">
                <a:latin typeface="Times New Roman"/>
                <a:ea typeface="Times New Roman"/>
                <a:cs typeface="Times New Roman"/>
                <a:sym typeface="Times New Roman"/>
              </a:rPr>
              <a:t> З підвищенням тренованості спортсмен досягає високого рівня спортивної форми. </a:t>
            </a:r>
            <a:endParaRPr/>
          </a:p>
          <a:p>
            <a:pPr marL="182880" lvl="0" indent="-182880" algn="just" rtl="0">
              <a:lnSpc>
                <a:spcPct val="150000"/>
              </a:lnSpc>
              <a:spcBef>
                <a:spcPts val="1900"/>
              </a:spcBef>
              <a:spcAft>
                <a:spcPts val="0"/>
              </a:spcAft>
              <a:buSzPts val="2000"/>
              <a:buChar char="◦"/>
            </a:pPr>
            <a:r>
              <a:rPr lang="uk-UA" sz="2000">
                <a:latin typeface="Times New Roman"/>
                <a:ea typeface="Times New Roman"/>
                <a:cs typeface="Times New Roman"/>
                <a:sym typeface="Times New Roman"/>
              </a:rPr>
              <a:t>	</a:t>
            </a:r>
            <a:r>
              <a:rPr lang="uk-UA" sz="2000" b="1">
                <a:latin typeface="Times New Roman"/>
                <a:ea typeface="Times New Roman"/>
                <a:cs typeface="Times New Roman"/>
                <a:sym typeface="Times New Roman"/>
              </a:rPr>
              <a:t>Під терміном «спортивна форма</a:t>
            </a:r>
            <a:r>
              <a:rPr lang="uk-UA" sz="2000">
                <a:latin typeface="Times New Roman"/>
                <a:ea typeface="Times New Roman"/>
                <a:cs typeface="Times New Roman"/>
                <a:sym typeface="Times New Roman"/>
              </a:rPr>
              <a:t>» розуміється стан спортсмена, при якому він показує максимально високі для нього, або близькі до них, результати. Вихідними даними для визначення рівня спортивної форми висококласних спортсменів служать кращі результати минулих років, для початківців – кращі результати першого року занять.</a:t>
            </a:r>
            <a:endParaRPr/>
          </a:p>
          <a:p>
            <a:pPr marL="182880" lvl="0" indent="-87629" algn="l" rtl="0">
              <a:lnSpc>
                <a:spcPct val="110000"/>
              </a:lnSpc>
              <a:spcBef>
                <a:spcPts val="900"/>
              </a:spcBef>
              <a:spcAft>
                <a:spcPts val="0"/>
              </a:spcAft>
              <a:buSzPts val="1500"/>
              <a:buNone/>
            </a:pPr>
            <a:endParaRPr/>
          </a:p>
        </p:txBody>
      </p:sp>
      <p:sp>
        <p:nvSpPr>
          <p:cNvPr id="159" name="Google Shape;159;p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pic>
        <p:nvPicPr>
          <p:cNvPr id="160" name="Google Shape;160;p4"/>
          <p:cNvPicPr preferRelativeResize="0"/>
          <p:nvPr/>
        </p:nvPicPr>
        <p:blipFill rotWithShape="1">
          <a:blip r:embed="rId3">
            <a:alphaModFix/>
          </a:blip>
          <a:srcRect/>
          <a:stretch/>
        </p:blipFill>
        <p:spPr>
          <a:xfrm>
            <a:off x="7542823" y="4336789"/>
            <a:ext cx="4006919" cy="18811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body" idx="1"/>
          </p:nvPr>
        </p:nvSpPr>
        <p:spPr>
          <a:xfrm>
            <a:off x="571500" y="457200"/>
            <a:ext cx="10972800" cy="6400800"/>
          </a:xfrm>
          <a:prstGeom prst="rect">
            <a:avLst/>
          </a:prstGeom>
          <a:noFill/>
          <a:ln>
            <a:noFill/>
          </a:ln>
        </p:spPr>
        <p:txBody>
          <a:bodyPr spcFirstLastPara="1" wrap="square" lIns="91425" tIns="45700" rIns="91425" bIns="45700" anchor="t" anchorCtr="0">
            <a:normAutofit fontScale="25000" lnSpcReduction="20000"/>
          </a:bodyPr>
          <a:lstStyle/>
          <a:p>
            <a:pPr marL="182880" lvl="0" indent="-182880" algn="just" rtl="0">
              <a:lnSpc>
                <a:spcPct val="170000"/>
              </a:lnSpc>
              <a:spcBef>
                <a:spcPts val="0"/>
              </a:spcBef>
              <a:spcAft>
                <a:spcPts val="0"/>
              </a:spcAft>
              <a:buSzPct val="100000"/>
              <a:buChar char="◦"/>
            </a:pPr>
            <a:r>
              <a:rPr lang="uk-UA" sz="8000">
                <a:latin typeface="Times New Roman"/>
                <a:ea typeface="Times New Roman"/>
                <a:cs typeface="Times New Roman"/>
                <a:sym typeface="Times New Roman"/>
              </a:rPr>
              <a:t>Під час технічних тренувань слід враховувати що часті заняття з невеликим навантаженням ефективніші для вдосконалення навиків, чим рідкісні заняття з максимальним навантаженням. У першому випадку слід докладати малі і середні зусилля. Граничні зусилля рекомендуються після засвоєння потрібної координації рухів.</a:t>
            </a:r>
            <a:endParaRPr/>
          </a:p>
          <a:p>
            <a:pPr marL="182880" lvl="0" indent="-55879" algn="just" rtl="0">
              <a:lnSpc>
                <a:spcPct val="170000"/>
              </a:lnSpc>
              <a:spcBef>
                <a:spcPts val="0"/>
              </a:spcBef>
              <a:spcAft>
                <a:spcPts val="0"/>
              </a:spcAft>
              <a:buSzPct val="100000"/>
              <a:buNone/>
            </a:pPr>
            <a:endParaRPr sz="8000">
              <a:latin typeface="Times New Roman"/>
              <a:ea typeface="Times New Roman"/>
              <a:cs typeface="Times New Roman"/>
              <a:sym typeface="Times New Roman"/>
            </a:endParaRPr>
          </a:p>
          <a:p>
            <a:pPr marL="0" lvl="0" indent="0" algn="ctr" rtl="0">
              <a:lnSpc>
                <a:spcPct val="170000"/>
              </a:lnSpc>
              <a:spcBef>
                <a:spcPts val="0"/>
              </a:spcBef>
              <a:spcAft>
                <a:spcPts val="0"/>
              </a:spcAft>
              <a:buSzPct val="100000"/>
              <a:buNone/>
            </a:pPr>
            <a:r>
              <a:rPr lang="uk-UA" sz="8000" b="1" u="sng">
                <a:latin typeface="Times New Roman"/>
                <a:ea typeface="Times New Roman"/>
                <a:cs typeface="Times New Roman"/>
                <a:sym typeface="Times New Roman"/>
              </a:rPr>
              <a:t>По мірі підвищення кваліфікації спортсмена з метою удосконалення техніки застосовують наступні способи ускладнення рухів</a:t>
            </a:r>
            <a:endParaRPr/>
          </a:p>
          <a:p>
            <a:pPr marL="182880" lvl="0" indent="-182880" algn="just" rtl="0">
              <a:lnSpc>
                <a:spcPct val="170000"/>
              </a:lnSpc>
              <a:spcBef>
                <a:spcPts val="0"/>
              </a:spcBef>
              <a:spcAft>
                <a:spcPts val="0"/>
              </a:spcAft>
              <a:buClr>
                <a:srgbClr val="D6AE07"/>
              </a:buClr>
              <a:buSzPct val="100000"/>
              <a:buFont typeface="Noto Sans Symbols"/>
              <a:buChar char="❑"/>
            </a:pPr>
            <a:r>
              <a:rPr lang="uk-UA" sz="8000">
                <a:latin typeface="Times New Roman"/>
                <a:ea typeface="Times New Roman"/>
                <a:cs typeface="Times New Roman"/>
                <a:sym typeface="Times New Roman"/>
              </a:rPr>
              <a:t> ускладнення і розширення варіантів вихідних проміжних і кінцевих положень, підготовчих дій;</a:t>
            </a:r>
            <a:endParaRPr/>
          </a:p>
          <a:p>
            <a:pPr marL="182880" lvl="0" indent="-182880" algn="just" rtl="0">
              <a:lnSpc>
                <a:spcPct val="170000"/>
              </a:lnSpc>
              <a:spcBef>
                <a:spcPts val="0"/>
              </a:spcBef>
              <a:spcAft>
                <a:spcPts val="0"/>
              </a:spcAft>
              <a:buClr>
                <a:srgbClr val="D6AE07"/>
              </a:buClr>
              <a:buSzPct val="100000"/>
              <a:buFont typeface="Noto Sans Symbols"/>
              <a:buChar char="❑"/>
            </a:pPr>
            <a:r>
              <a:rPr lang="uk-UA" sz="8000">
                <a:latin typeface="Times New Roman"/>
                <a:ea typeface="Times New Roman"/>
                <a:cs typeface="Times New Roman"/>
                <a:sym typeface="Times New Roman"/>
              </a:rPr>
              <a:t> обмеження або розширення просторових кордонів виконання прийомів і дій;</a:t>
            </a:r>
            <a:endParaRPr/>
          </a:p>
          <a:p>
            <a:pPr marL="182880" lvl="0" indent="-182880" algn="just" rtl="0">
              <a:lnSpc>
                <a:spcPct val="170000"/>
              </a:lnSpc>
              <a:spcBef>
                <a:spcPts val="0"/>
              </a:spcBef>
              <a:spcAft>
                <a:spcPts val="0"/>
              </a:spcAft>
              <a:buClr>
                <a:srgbClr val="D6AE07"/>
              </a:buClr>
              <a:buSzPct val="100000"/>
              <a:buFont typeface="Noto Sans Symbols"/>
              <a:buChar char="❑"/>
            </a:pPr>
            <a:r>
              <a:rPr lang="uk-UA" sz="8000">
                <a:latin typeface="Times New Roman"/>
                <a:ea typeface="Times New Roman"/>
                <a:cs typeface="Times New Roman"/>
                <a:sym typeface="Times New Roman"/>
              </a:rPr>
              <a:t> обмеження часових відрізків дій;</a:t>
            </a:r>
            <a:endParaRPr/>
          </a:p>
          <a:p>
            <a:pPr marL="182880" lvl="0" indent="-182880" algn="just" rtl="0">
              <a:lnSpc>
                <a:spcPct val="170000"/>
              </a:lnSpc>
              <a:spcBef>
                <a:spcPts val="0"/>
              </a:spcBef>
              <a:spcAft>
                <a:spcPts val="0"/>
              </a:spcAft>
              <a:buClr>
                <a:srgbClr val="D6AE07"/>
              </a:buClr>
              <a:buSzPct val="100000"/>
              <a:buFont typeface="Noto Sans Symbols"/>
              <a:buChar char="❑"/>
            </a:pPr>
            <a:r>
              <a:rPr lang="uk-UA" sz="8000">
                <a:latin typeface="Times New Roman"/>
                <a:ea typeface="Times New Roman"/>
                <a:cs typeface="Times New Roman"/>
                <a:sym typeface="Times New Roman"/>
              </a:rPr>
              <a:t> ускладнення умов орієнтування в просторі і часі;</a:t>
            </a:r>
            <a:endParaRPr/>
          </a:p>
          <a:p>
            <a:pPr marL="182880" lvl="0" indent="-159067" algn="just" rtl="0">
              <a:lnSpc>
                <a:spcPct val="150000"/>
              </a:lnSpc>
              <a:spcBef>
                <a:spcPts val="0"/>
              </a:spcBef>
              <a:spcAft>
                <a:spcPts val="0"/>
              </a:spcAft>
              <a:buSzPct val="100000"/>
              <a:buNone/>
            </a:pPr>
            <a:endParaRPr/>
          </a:p>
        </p:txBody>
      </p:sp>
      <p:sp>
        <p:nvSpPr>
          <p:cNvPr id="166" name="Google Shape;166;p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body" idx="1"/>
          </p:nvPr>
        </p:nvSpPr>
        <p:spPr>
          <a:xfrm>
            <a:off x="571500" y="457200"/>
            <a:ext cx="10972800" cy="6400800"/>
          </a:xfrm>
          <a:prstGeom prst="rect">
            <a:avLst/>
          </a:prstGeom>
          <a:noFill/>
          <a:ln>
            <a:noFill/>
          </a:ln>
        </p:spPr>
        <p:txBody>
          <a:bodyPr spcFirstLastPara="1" wrap="square" lIns="91425" tIns="45700" rIns="91425" bIns="45700" anchor="t" anchorCtr="0">
            <a:normAutofit/>
          </a:bodyPr>
          <a:lstStyle/>
          <a:p>
            <a:pPr marL="182880" lvl="0" indent="-182880" algn="just" rtl="0">
              <a:lnSpc>
                <a:spcPct val="150000"/>
              </a:lnSpc>
              <a:spcBef>
                <a:spcPts val="0"/>
              </a:spcBef>
              <a:spcAft>
                <a:spcPts val="0"/>
              </a:spcAft>
              <a:buClr>
                <a:srgbClr val="D6AE07"/>
              </a:buClr>
              <a:buSzPts val="2000"/>
              <a:buFont typeface="Noto Sans Symbols"/>
              <a:buChar char="❑"/>
            </a:pPr>
            <a:r>
              <a:rPr lang="uk-UA" sz="2000">
                <a:latin typeface="Times New Roman"/>
                <a:ea typeface="Times New Roman"/>
                <a:cs typeface="Times New Roman"/>
                <a:sym typeface="Times New Roman"/>
              </a:rPr>
              <a:t> виконання прийомів і дій в незвичних умовах (покриття майданчика, форма, маса і деталі спортивного снаряда, час доби, кліматичні умови та ін.);</a:t>
            </a:r>
            <a:endParaRPr/>
          </a:p>
          <a:p>
            <a:pPr marL="182880" lvl="0" indent="-182880" algn="just" rtl="0">
              <a:lnSpc>
                <a:spcPct val="150000"/>
              </a:lnSpc>
              <a:spcBef>
                <a:spcPts val="0"/>
              </a:spcBef>
              <a:spcAft>
                <a:spcPts val="0"/>
              </a:spcAft>
              <a:buClr>
                <a:srgbClr val="D6AE07"/>
              </a:buClr>
              <a:buSzPts val="2000"/>
              <a:buFont typeface="Noto Sans Symbols"/>
              <a:buChar char="❑"/>
            </a:pPr>
            <a:r>
              <a:rPr lang="uk-UA" sz="2000">
                <a:latin typeface="Times New Roman"/>
                <a:ea typeface="Times New Roman"/>
                <a:cs typeface="Times New Roman"/>
                <a:sym typeface="Times New Roman"/>
              </a:rPr>
              <a:t>  варіанти опору умовного противника;</a:t>
            </a:r>
            <a:endParaRPr/>
          </a:p>
          <a:p>
            <a:pPr marL="182880" lvl="0" indent="-182880" algn="just" rtl="0">
              <a:lnSpc>
                <a:spcPct val="150000"/>
              </a:lnSpc>
              <a:spcBef>
                <a:spcPts val="0"/>
              </a:spcBef>
              <a:spcAft>
                <a:spcPts val="0"/>
              </a:spcAft>
              <a:buClr>
                <a:srgbClr val="D6AE07"/>
              </a:buClr>
              <a:buSzPts val="2000"/>
              <a:buFont typeface="Noto Sans Symbols"/>
              <a:buChar char="❑"/>
            </a:pPr>
            <a:r>
              <a:rPr lang="uk-UA" sz="2000">
                <a:latin typeface="Times New Roman"/>
                <a:ea typeface="Times New Roman"/>
                <a:cs typeface="Times New Roman"/>
                <a:sym typeface="Times New Roman"/>
              </a:rPr>
              <a:t>  неадекватні реагування партнерів.</a:t>
            </a:r>
            <a:endParaRPr/>
          </a:p>
          <a:p>
            <a:pPr marL="182880" lvl="0" indent="-55879" algn="just" rtl="0">
              <a:lnSpc>
                <a:spcPct val="150000"/>
              </a:lnSpc>
              <a:spcBef>
                <a:spcPts val="0"/>
              </a:spcBef>
              <a:spcAft>
                <a:spcPts val="0"/>
              </a:spcAft>
              <a:buClr>
                <a:srgbClr val="D6AE07"/>
              </a:buClr>
              <a:buSzPts val="2000"/>
              <a:buFont typeface="Noto Sans Symbols"/>
              <a:buNone/>
            </a:pPr>
            <a:endParaRPr sz="2000">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D6AE07"/>
              </a:buClr>
              <a:buSzPts val="1800"/>
              <a:buNone/>
            </a:pPr>
            <a:r>
              <a:rPr lang="uk-UA" sz="1800" b="0" i="0" u="none" strike="noStrike">
                <a:solidFill>
                  <a:srgbClr val="000000"/>
                </a:solidFill>
                <a:latin typeface="Times New Roman"/>
                <a:ea typeface="Times New Roman"/>
                <a:cs typeface="Times New Roman"/>
                <a:sym typeface="Times New Roman"/>
              </a:rPr>
              <a:t>      </a:t>
            </a:r>
            <a:r>
              <a:rPr lang="uk-UA" sz="2000" b="0" i="0" u="none" strike="noStrike">
                <a:solidFill>
                  <a:srgbClr val="000000"/>
                </a:solidFill>
                <a:latin typeface="Times New Roman"/>
                <a:ea typeface="Times New Roman"/>
                <a:cs typeface="Times New Roman"/>
                <a:sym typeface="Times New Roman"/>
              </a:rPr>
              <a:t>Навчання спортивній техніці, особливо в складних по структурі видах спорту, починають в дитячому віці, надалі техніка вдосконалюється з урахуванням індивідуальних особливостей спортсмена (будови тіла, розвитку фізичних якостей і ін.). Чим досконаліша техніка, тим більше можливостей реалізовувати руховий потенціал. </a:t>
            </a:r>
            <a:endParaRPr sz="2000">
              <a:latin typeface="Times New Roman"/>
              <a:ea typeface="Times New Roman"/>
              <a:cs typeface="Times New Roman"/>
              <a:sym typeface="Times New Roman"/>
            </a:endParaRPr>
          </a:p>
          <a:p>
            <a:pPr marL="182880" lvl="0" indent="-87629" algn="l" rtl="0">
              <a:lnSpc>
                <a:spcPct val="110000"/>
              </a:lnSpc>
              <a:spcBef>
                <a:spcPts val="900"/>
              </a:spcBef>
              <a:spcAft>
                <a:spcPts val="0"/>
              </a:spcAft>
              <a:buSzPts val="1500"/>
              <a:buNone/>
            </a:pPr>
            <a:endParaRPr/>
          </a:p>
        </p:txBody>
      </p:sp>
      <p:sp>
        <p:nvSpPr>
          <p:cNvPr id="172" name="Google Shape;172;p6"/>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pic>
        <p:nvPicPr>
          <p:cNvPr id="173" name="Google Shape;173;p6"/>
          <p:cNvPicPr preferRelativeResize="0"/>
          <p:nvPr/>
        </p:nvPicPr>
        <p:blipFill rotWithShape="1">
          <a:blip r:embed="rId3">
            <a:alphaModFix/>
          </a:blip>
          <a:srcRect/>
          <a:stretch/>
        </p:blipFill>
        <p:spPr>
          <a:xfrm>
            <a:off x="8727455" y="4473986"/>
            <a:ext cx="2893045" cy="19268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330200" y="591820"/>
            <a:ext cx="10782300" cy="5542280"/>
          </a:xfrm>
          <a:prstGeom prst="rect">
            <a:avLst/>
          </a:prstGeom>
          <a:noFill/>
          <a:ln>
            <a:noFill/>
          </a:ln>
        </p:spPr>
        <p:txBody>
          <a:bodyPr spcFirstLastPara="1" wrap="square" lIns="91425" tIns="45700" rIns="91425" bIns="45700" anchor="t" anchorCtr="0">
            <a:normAutofit/>
          </a:bodyPr>
          <a:lstStyle/>
          <a:p>
            <a:pPr marL="182880" lvl="0" indent="-182880" algn="just" rtl="0">
              <a:lnSpc>
                <a:spcPct val="110000"/>
              </a:lnSpc>
              <a:spcBef>
                <a:spcPts val="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Роль спортивної техніки в різних видах спорту неоднакова. Виділяють чотири групи видів спорту з властивою їм спортивною технікою: </a:t>
            </a:r>
            <a:endParaRPr/>
          </a:p>
          <a:p>
            <a:pPr marL="182880" lvl="0" indent="-182880" algn="just" rtl="0">
              <a:lnSpc>
                <a:spcPct val="11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1. Швидкісно-силові види. У цих видах спорту техніка спрямована на те, щоб спортсмен міг розвинути найбільш потужні і швидкі зусилля в провідних фазах змагальної вправи, наприклад, під час відштовхування в бігу або в стрибках в довжину і висоту, при виконанні фінального зусилля в метанні списа, диска і т.п. </a:t>
            </a:r>
            <a:endParaRPr/>
          </a:p>
          <a:p>
            <a:pPr marL="182880" lvl="0" indent="-182880" algn="just" rtl="0">
              <a:lnSpc>
                <a:spcPct val="11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2. Види спорту, що характеризуються переважним проявом витривалості (біг на довгі дистанції, лижні гонки, велоспорт і ін.). Тут техніка спрямована на економізацію витрат енергетичних ресурсів в організмі спортсмена. </a:t>
            </a:r>
            <a:endParaRPr/>
          </a:p>
          <a:p>
            <a:pPr marL="182880" lvl="0" indent="-182880" algn="just" rtl="0">
              <a:lnSpc>
                <a:spcPct val="11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3. Види спорту, в основі яких лежить мистецтво рухів (гімнастика, акробатика, стрибки в воду і ін.). Техніка повинна забезпечити спортсмену красу, виразність і точність рухів. </a:t>
            </a:r>
            <a:endParaRPr/>
          </a:p>
          <a:p>
            <a:pPr marL="182880" lvl="0" indent="-182880" algn="just" rtl="0">
              <a:lnSpc>
                <a:spcPct val="110000"/>
              </a:lnSpc>
              <a:spcBef>
                <a:spcPts val="900"/>
              </a:spcBef>
              <a:spcAft>
                <a:spcPts val="0"/>
              </a:spcAft>
              <a:buSzPts val="2000"/>
              <a:buChar char="◦"/>
            </a:pPr>
            <a:r>
              <a:rPr lang="uk-UA" sz="2000" b="0" i="0" u="none" strike="noStrike">
                <a:solidFill>
                  <a:srgbClr val="000000"/>
                </a:solidFill>
                <a:latin typeface="Times New Roman"/>
                <a:ea typeface="Times New Roman"/>
                <a:cs typeface="Times New Roman"/>
                <a:sym typeface="Times New Roman"/>
              </a:rPr>
              <a:t>4. Спортивні ігри та єдиноборства. Техніка повинна забезпечити високу результативність, стабільність і варіативність дій спортсмена в постійно мінливих умовах змагальної боротьби. </a:t>
            </a:r>
            <a:endParaRPr/>
          </a:p>
          <a:p>
            <a:pPr marL="182880" lvl="0" indent="-87629" algn="l" rtl="0">
              <a:lnSpc>
                <a:spcPct val="110000"/>
              </a:lnSpc>
              <a:spcBef>
                <a:spcPts val="900"/>
              </a:spcBef>
              <a:spcAft>
                <a:spcPts val="0"/>
              </a:spcAft>
              <a:buSzPts val="1500"/>
              <a:buNone/>
            </a:pPr>
            <a:endParaRPr/>
          </a:p>
        </p:txBody>
      </p:sp>
      <p:sp>
        <p:nvSpPr>
          <p:cNvPr id="179" name="Google Shape;179;p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body" idx="1"/>
          </p:nvPr>
        </p:nvSpPr>
        <p:spPr>
          <a:xfrm>
            <a:off x="457200" y="457200"/>
            <a:ext cx="11099800" cy="5803900"/>
          </a:xfrm>
          <a:prstGeom prst="rect">
            <a:avLst/>
          </a:prstGeom>
          <a:noFill/>
          <a:ln>
            <a:noFill/>
          </a:ln>
        </p:spPr>
        <p:txBody>
          <a:bodyPr spcFirstLastPara="1" wrap="square" lIns="91425" tIns="45700" rIns="91425" bIns="45700" anchor="t" anchorCtr="0">
            <a:normAutofit/>
          </a:bodyPr>
          <a:lstStyle/>
          <a:p>
            <a:pPr marL="182880" lvl="0" indent="-182880" algn="just" rtl="0">
              <a:lnSpc>
                <a:spcPct val="110000"/>
              </a:lnSpc>
              <a:spcBef>
                <a:spcPts val="0"/>
              </a:spcBef>
              <a:spcAft>
                <a:spcPts val="0"/>
              </a:spcAft>
              <a:buSzPts val="2000"/>
              <a:buChar char="◦"/>
            </a:pPr>
            <a:r>
              <a:rPr lang="uk-UA" sz="2000" b="0" i="1" u="none" strike="noStrike">
                <a:solidFill>
                  <a:srgbClr val="000000"/>
                </a:solidFill>
                <a:latin typeface="Times New Roman"/>
                <a:ea typeface="Times New Roman"/>
                <a:cs typeface="Times New Roman"/>
                <a:sym typeface="Times New Roman"/>
              </a:rPr>
              <a:t>Технічна підготовленість </a:t>
            </a:r>
            <a:r>
              <a:rPr lang="uk-UA" sz="2000" b="0" i="0" u="none" strike="noStrike">
                <a:solidFill>
                  <a:srgbClr val="000000"/>
                </a:solidFill>
                <a:latin typeface="Times New Roman"/>
                <a:ea typeface="Times New Roman"/>
                <a:cs typeface="Times New Roman"/>
                <a:sym typeface="Times New Roman"/>
              </a:rPr>
              <a:t>спортсмена характеризується тим, що він вміє виконувати і як володіє технікою засвоєних дій. Досить високий рівень технічної підготовленості називають </a:t>
            </a:r>
            <a:r>
              <a:rPr lang="uk-UA" sz="2000" b="0" i="1" u="none" strike="noStrike">
                <a:solidFill>
                  <a:srgbClr val="000000"/>
                </a:solidFill>
                <a:latin typeface="Times New Roman"/>
                <a:ea typeface="Times New Roman"/>
                <a:cs typeface="Times New Roman"/>
                <a:sym typeface="Times New Roman"/>
              </a:rPr>
              <a:t>технічною майстерністю</a:t>
            </a:r>
            <a:r>
              <a:rPr lang="uk-UA" sz="2000" b="0" i="0" u="none" strike="noStrike">
                <a:solidFill>
                  <a:srgbClr val="000000"/>
                </a:solidFill>
                <a:latin typeface="Times New Roman"/>
                <a:ea typeface="Times New Roman"/>
                <a:cs typeface="Times New Roman"/>
                <a:sym typeface="Times New Roman"/>
              </a:rPr>
              <a:t>. </a:t>
            </a:r>
            <a:endParaRPr/>
          </a:p>
          <a:p>
            <a:pPr marL="0" lvl="0" indent="0" algn="ctr" rtl="0">
              <a:lnSpc>
                <a:spcPct val="110000"/>
              </a:lnSpc>
              <a:spcBef>
                <a:spcPts val="900"/>
              </a:spcBef>
              <a:spcAft>
                <a:spcPts val="0"/>
              </a:spcAft>
              <a:buSzPts val="2000"/>
              <a:buNone/>
            </a:pPr>
            <a:r>
              <a:rPr lang="uk-UA" sz="2000" b="0" i="0" u="sng" strike="noStrike">
                <a:solidFill>
                  <a:srgbClr val="000000"/>
                </a:solidFill>
                <a:latin typeface="Times New Roman"/>
                <a:ea typeface="Times New Roman"/>
                <a:cs typeface="Times New Roman"/>
                <a:sym typeface="Times New Roman"/>
              </a:rPr>
              <a:t>Критеріями технічної майстерності є:</a:t>
            </a:r>
            <a:endParaRPr sz="2000" b="0" i="0" u="sng" strike="noStrike">
              <a:latin typeface="Times New Roman"/>
              <a:ea typeface="Times New Roman"/>
              <a:cs typeface="Times New Roman"/>
              <a:sym typeface="Times New Roman"/>
            </a:endParaRPr>
          </a:p>
          <a:p>
            <a:pPr marL="182880" lvl="0" indent="-182880" algn="just" rtl="0">
              <a:lnSpc>
                <a:spcPct val="110000"/>
              </a:lnSpc>
              <a:spcBef>
                <a:spcPts val="900"/>
              </a:spcBef>
              <a:spcAft>
                <a:spcPts val="0"/>
              </a:spcAft>
              <a:buSzPts val="2000"/>
              <a:buChar char="◦"/>
            </a:pPr>
            <a:r>
              <a:rPr lang="uk-UA" sz="2000" b="0" i="0" u="sng" strike="noStrike">
                <a:latin typeface="Times New Roman"/>
                <a:ea typeface="Times New Roman"/>
                <a:cs typeface="Times New Roman"/>
                <a:sym typeface="Times New Roman"/>
              </a:rPr>
              <a:t>1. Обсяг техніки </a:t>
            </a:r>
            <a:r>
              <a:rPr lang="uk-UA" sz="2000" b="0" i="0" u="none" strike="noStrike">
                <a:latin typeface="Times New Roman"/>
                <a:ea typeface="Times New Roman"/>
                <a:cs typeface="Times New Roman"/>
                <a:sym typeface="Times New Roman"/>
              </a:rPr>
              <a:t>– загальне число технічних прийомів, які вміє виконувати спортсмен. </a:t>
            </a:r>
            <a:endParaRPr/>
          </a:p>
          <a:p>
            <a:pPr marL="182880" lvl="0" indent="-182880" algn="just" rtl="0">
              <a:lnSpc>
                <a:spcPct val="110000"/>
              </a:lnSpc>
              <a:spcBef>
                <a:spcPts val="900"/>
              </a:spcBef>
              <a:spcAft>
                <a:spcPts val="0"/>
              </a:spcAft>
              <a:buSzPts val="2000"/>
              <a:buChar char="◦"/>
            </a:pPr>
            <a:r>
              <a:rPr lang="uk-UA" sz="2000" b="0" i="0" u="none" strike="noStrike">
                <a:latin typeface="Times New Roman"/>
                <a:ea typeface="Times New Roman"/>
                <a:cs typeface="Times New Roman"/>
                <a:sym typeface="Times New Roman"/>
              </a:rPr>
              <a:t>2</a:t>
            </a:r>
            <a:r>
              <a:rPr lang="uk-UA" sz="2000" b="0" i="0" u="sng" strike="noStrike">
                <a:latin typeface="Times New Roman"/>
                <a:ea typeface="Times New Roman"/>
                <a:cs typeface="Times New Roman"/>
                <a:sym typeface="Times New Roman"/>
              </a:rPr>
              <a:t>. Універсальність техніки </a:t>
            </a:r>
            <a:r>
              <a:rPr lang="uk-UA" sz="2000" b="0" i="0" u="none" strike="noStrike">
                <a:latin typeface="Times New Roman"/>
                <a:ea typeface="Times New Roman"/>
                <a:cs typeface="Times New Roman"/>
                <a:sym typeface="Times New Roman"/>
              </a:rPr>
              <a:t>– ступінь різноманітності технічних прийомів. </a:t>
            </a:r>
            <a:endParaRPr/>
          </a:p>
          <a:p>
            <a:pPr marL="182880" lvl="0" indent="-55879" algn="just" rtl="0">
              <a:lnSpc>
                <a:spcPct val="110000"/>
              </a:lnSpc>
              <a:spcBef>
                <a:spcPts val="900"/>
              </a:spcBef>
              <a:spcAft>
                <a:spcPts val="0"/>
              </a:spcAft>
              <a:buSzPts val="2000"/>
              <a:buNone/>
            </a:pPr>
            <a:endParaRPr sz="2000" b="0" i="0" u="none" strike="noStrike">
              <a:latin typeface="Times New Roman"/>
              <a:ea typeface="Times New Roman"/>
              <a:cs typeface="Times New Roman"/>
              <a:sym typeface="Times New Roman"/>
            </a:endParaRPr>
          </a:p>
          <a:p>
            <a:pPr marL="182880" lvl="0" indent="-182880" algn="just" rtl="0">
              <a:lnSpc>
                <a:spcPct val="150000"/>
              </a:lnSpc>
              <a:spcBef>
                <a:spcPts val="900"/>
              </a:spcBef>
              <a:spcAft>
                <a:spcPts val="0"/>
              </a:spcAft>
              <a:buSzPts val="2000"/>
              <a:buChar char="◦"/>
            </a:pPr>
            <a:r>
              <a:rPr lang="uk-UA" sz="2000" b="0" i="0" u="none" strike="noStrike">
                <a:solidFill>
                  <a:srgbClr val="2EA5B7"/>
                </a:solidFill>
                <a:latin typeface="Times New Roman"/>
                <a:ea typeface="Times New Roman"/>
                <a:cs typeface="Times New Roman"/>
                <a:sym typeface="Times New Roman"/>
              </a:rPr>
              <a:t>Центральне завдання в технічній підготовці </a:t>
            </a:r>
            <a:r>
              <a:rPr lang="uk-UA" sz="2000" b="0" i="0" u="none" strike="noStrike">
                <a:solidFill>
                  <a:srgbClr val="000000"/>
                </a:solidFill>
                <a:latin typeface="Times New Roman"/>
                <a:ea typeface="Times New Roman"/>
                <a:cs typeface="Times New Roman"/>
                <a:sym typeface="Times New Roman"/>
              </a:rPr>
              <a:t>– сформувати такі навички виконання змагальних дій, які б дозволили спортсмену з найбільшою ефективністю використовувати його можливості в змаганнях, і забезпечити неухильне вдосконалення технічної майстерності в процесі багаторічних занять спортом. </a:t>
            </a:r>
            <a:endParaRPr/>
          </a:p>
        </p:txBody>
      </p:sp>
      <p:sp>
        <p:nvSpPr>
          <p:cNvPr id="185" name="Google Shape;185;p8"/>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uk-UA"/>
              <a:t>26.09.2023</a:t>
            </a:r>
            <a:endParaRPr/>
          </a:p>
        </p:txBody>
      </p:sp>
      <p:pic>
        <p:nvPicPr>
          <p:cNvPr id="186" name="Google Shape;186;p8"/>
          <p:cNvPicPr preferRelativeResize="0"/>
          <p:nvPr/>
        </p:nvPicPr>
        <p:blipFill rotWithShape="1">
          <a:blip r:embed="rId3">
            <a:alphaModFix/>
          </a:blip>
          <a:srcRect/>
          <a:stretch/>
        </p:blipFill>
        <p:spPr>
          <a:xfrm>
            <a:off x="7587342" y="5049206"/>
            <a:ext cx="4241011" cy="14495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1905000" y="446024"/>
            <a:ext cx="9514839"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Century Gothic"/>
              <a:buNone/>
            </a:pPr>
            <a:r>
              <a:rPr lang="uk-UA" b="0" i="0"/>
              <a:t>Ряд науковців умовно розрізняють </a:t>
            </a:r>
            <a:r>
              <a:rPr lang="uk-UA"/>
              <a:t/>
            </a:r>
            <a:br>
              <a:rPr lang="uk-UA"/>
            </a:br>
            <a:endParaRPr/>
          </a:p>
        </p:txBody>
      </p:sp>
      <p:grpSp>
        <p:nvGrpSpPr>
          <p:cNvPr id="192" name="Google Shape;192;p9"/>
          <p:cNvGrpSpPr/>
          <p:nvPr/>
        </p:nvGrpSpPr>
        <p:grpSpPr>
          <a:xfrm>
            <a:off x="1070243" y="1262264"/>
            <a:ext cx="10051512" cy="4960343"/>
            <a:chOff x="3443" y="-555360"/>
            <a:chExt cx="10051512" cy="4960343"/>
          </a:xfrm>
        </p:grpSpPr>
        <p:sp>
          <p:nvSpPr>
            <p:cNvPr id="193" name="Google Shape;193;p9"/>
            <p:cNvSpPr/>
            <p:nvPr/>
          </p:nvSpPr>
          <p:spPr>
            <a:xfrm>
              <a:off x="3443" y="2027"/>
              <a:ext cx="3845569" cy="3845569"/>
            </a:xfrm>
            <a:prstGeom prst="ellipse">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txBox="1"/>
            <p:nvPr/>
          </p:nvSpPr>
          <p:spPr>
            <a:xfrm>
              <a:off x="566614" y="565198"/>
              <a:ext cx="2719227" cy="271922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uk-UA" sz="3600" b="0" i="0" u="none" strike="noStrike" cap="none">
                  <a:solidFill>
                    <a:schemeClr val="lt1"/>
                  </a:solidFill>
                  <a:latin typeface="Century Gothic"/>
                  <a:ea typeface="Century Gothic"/>
                  <a:cs typeface="Century Gothic"/>
                  <a:sym typeface="Century Gothic"/>
                </a:rPr>
                <a:t>загальну технічну підготовку</a:t>
              </a:r>
              <a:endParaRPr sz="3600" b="0" i="0" u="none" strike="noStrike" cap="none">
                <a:solidFill>
                  <a:schemeClr val="lt1"/>
                </a:solidFill>
                <a:latin typeface="Century Gothic"/>
                <a:ea typeface="Century Gothic"/>
                <a:cs typeface="Century Gothic"/>
                <a:sym typeface="Century Gothic"/>
              </a:endParaRPr>
            </a:p>
          </p:txBody>
        </p:sp>
        <p:sp>
          <p:nvSpPr>
            <p:cNvPr id="195" name="Google Shape;195;p9"/>
            <p:cNvSpPr/>
            <p:nvPr/>
          </p:nvSpPr>
          <p:spPr>
            <a:xfrm>
              <a:off x="3619836" y="-555360"/>
              <a:ext cx="2667724" cy="1297879"/>
            </a:xfrm>
            <a:prstGeom prst="rightArrow">
              <a:avLst>
                <a:gd name="adj1" fmla="val 60000"/>
                <a:gd name="adj2" fmla="val 50000"/>
              </a:avLst>
            </a:prstGeom>
            <a:solidFill>
              <a:srgbClr val="B3C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txBox="1"/>
            <p:nvPr/>
          </p:nvSpPr>
          <p:spPr>
            <a:xfrm>
              <a:off x="3619836" y="-295784"/>
              <a:ext cx="2278360" cy="7787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900"/>
                <a:buFont typeface="Century Gothic"/>
                <a:buNone/>
              </a:pPr>
              <a:endParaRPr sz="2900" b="0" i="0" u="none" strike="noStrike" cap="none">
                <a:solidFill>
                  <a:schemeClr val="lt1"/>
                </a:solidFill>
                <a:latin typeface="Century Gothic"/>
                <a:ea typeface="Century Gothic"/>
                <a:cs typeface="Century Gothic"/>
                <a:sym typeface="Century Gothic"/>
              </a:endParaRPr>
            </a:p>
          </p:txBody>
        </p:sp>
        <p:sp>
          <p:nvSpPr>
            <p:cNvPr id="197" name="Google Shape;197;p9"/>
            <p:cNvSpPr/>
            <p:nvPr/>
          </p:nvSpPr>
          <p:spPr>
            <a:xfrm>
              <a:off x="6209386" y="2027"/>
              <a:ext cx="3845569" cy="3845569"/>
            </a:xfrm>
            <a:prstGeom prst="ellipse">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txBox="1"/>
            <p:nvPr/>
          </p:nvSpPr>
          <p:spPr>
            <a:xfrm>
              <a:off x="6772557" y="565198"/>
              <a:ext cx="2719227" cy="271922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uk-UA" sz="3600" b="0" i="0" u="none" strike="noStrike" cap="none">
                  <a:solidFill>
                    <a:schemeClr val="lt1"/>
                  </a:solidFill>
                  <a:latin typeface="Century Gothic"/>
                  <a:ea typeface="Century Gothic"/>
                  <a:cs typeface="Century Gothic"/>
                  <a:sym typeface="Century Gothic"/>
                </a:rPr>
                <a:t>спеціальну технічну підготовку</a:t>
              </a:r>
              <a:endParaRPr sz="3600" b="0" i="0" u="none" strike="noStrike" cap="none">
                <a:solidFill>
                  <a:schemeClr val="lt1"/>
                </a:solidFill>
                <a:latin typeface="Century Gothic"/>
                <a:ea typeface="Century Gothic"/>
                <a:cs typeface="Century Gothic"/>
                <a:sym typeface="Century Gothic"/>
              </a:endParaRPr>
            </a:p>
          </p:txBody>
        </p:sp>
        <p:sp>
          <p:nvSpPr>
            <p:cNvPr id="199" name="Google Shape;199;p9"/>
            <p:cNvSpPr/>
            <p:nvPr/>
          </p:nvSpPr>
          <p:spPr>
            <a:xfrm rot="10800000">
              <a:off x="3770839" y="3107104"/>
              <a:ext cx="2667724" cy="1297879"/>
            </a:xfrm>
            <a:prstGeom prst="rightArrow">
              <a:avLst>
                <a:gd name="adj1" fmla="val 60000"/>
                <a:gd name="adj2" fmla="val 50000"/>
              </a:avLst>
            </a:prstGeom>
            <a:solidFill>
              <a:srgbClr val="B3C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txBox="1"/>
            <p:nvPr/>
          </p:nvSpPr>
          <p:spPr>
            <a:xfrm>
              <a:off x="4160203" y="3366680"/>
              <a:ext cx="2278360" cy="7787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900"/>
                <a:buFont typeface="Century Gothic"/>
                <a:buNone/>
              </a:pPr>
              <a:endParaRPr sz="29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theme/theme1.xml><?xml version="1.0" encoding="utf-8"?>
<a:theme xmlns:a="http://schemas.openxmlformats.org/drawingml/2006/main" name="Савон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авон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Произвольный</PresentationFormat>
  <Paragraphs>133</Paragraphs>
  <Slides>25</Slides>
  <Notes>25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25</vt:i4>
      </vt:variant>
    </vt:vector>
  </HeadingPairs>
  <TitlesOfParts>
    <vt:vector size="33" baseType="lpstr">
      <vt:lpstr>Arial</vt:lpstr>
      <vt:lpstr>Century Gothic</vt:lpstr>
      <vt:lpstr>Garamond</vt:lpstr>
      <vt:lpstr>Times New Roman</vt:lpstr>
      <vt:lpstr>Noto Sans Symbols</vt:lpstr>
      <vt:lpstr>Calibri</vt:lpstr>
      <vt:lpstr>СавонVTI</vt:lpstr>
      <vt:lpstr>СавонVTI</vt:lpstr>
      <vt:lpstr> Особливості технічної підготовки в різних видах рухової активності.</vt:lpstr>
      <vt:lpstr>ПЛАН</vt:lpstr>
      <vt:lpstr>Слайд 3</vt:lpstr>
      <vt:lpstr>Слайд 4</vt:lpstr>
      <vt:lpstr>Слайд 5</vt:lpstr>
      <vt:lpstr>Слайд 6</vt:lpstr>
      <vt:lpstr>Слайд 7</vt:lpstr>
      <vt:lpstr>Слайд 8</vt:lpstr>
      <vt:lpstr>Ряд науковців умовно розрізняють  </vt:lpstr>
      <vt:lpstr>Слайд 10</vt:lpstr>
      <vt:lpstr>Слайд 11</vt:lpstr>
      <vt:lpstr>Спеціальна технічна підготовка </vt:lpstr>
      <vt:lpstr>Спеціальна технічна підготовка спрямована на оволодіння технікою рухів в обраному виді спорту.  Вона забезпечує вирішення наступних завдань: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технічної підготовки в різних видах рухової активності.</dc:title>
  <dc:creator>Пользователь Windows</dc:creator>
  <cp:lastModifiedBy>Роман</cp:lastModifiedBy>
  <cp:revision>2</cp:revision>
  <dcterms:created xsi:type="dcterms:W3CDTF">2022-12-07T06:21:09Z</dcterms:created>
  <dcterms:modified xsi:type="dcterms:W3CDTF">2024-01-10T10:17:38Z</dcterms:modified>
</cp:coreProperties>
</file>