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4"/>
  </p:sldMasterIdLst>
  <p:notesMasterIdLst>
    <p:notesMasterId r:id="rId45"/>
  </p:notesMasterIdLst>
  <p:handoutMasterIdLst>
    <p:handoutMasterId r:id="rId46"/>
  </p:handoutMasterIdLst>
  <p:sldIdLst>
    <p:sldId id="256" r:id="rId5"/>
    <p:sldId id="301" r:id="rId6"/>
    <p:sldId id="302" r:id="rId7"/>
    <p:sldId id="303"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81" r:id="rId22"/>
    <p:sldId id="282" r:id="rId23"/>
    <p:sldId id="279" r:id="rId24"/>
    <p:sldId id="280" r:id="rId25"/>
    <p:sldId id="283" r:id="rId26"/>
    <p:sldId id="284" r:id="rId27"/>
    <p:sldId id="285" r:id="rId28"/>
    <p:sldId id="286" r:id="rId29"/>
    <p:sldId id="287" r:id="rId30"/>
    <p:sldId id="289" r:id="rId31"/>
    <p:sldId id="288" r:id="rId32"/>
    <p:sldId id="290" r:id="rId33"/>
    <p:sldId id="291" r:id="rId34"/>
    <p:sldId id="292" r:id="rId35"/>
    <p:sldId id="293" r:id="rId36"/>
    <p:sldId id="294" r:id="rId37"/>
    <p:sldId id="295" r:id="rId38"/>
    <p:sldId id="296" r:id="rId39"/>
    <p:sldId id="297" r:id="rId40"/>
    <p:sldId id="298" r:id="rId41"/>
    <p:sldId id="299" r:id="rId42"/>
    <p:sldId id="300" r:id="rId43"/>
    <p:sldId id="260" r:id="rId44"/>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1" clrIdx="0">
    <p:extLst>
      <p:ext uri="{19B8F6BF-5375-455C-9EA6-DF929625EA0E}">
        <p15:presenceInfo xmlns="" xmlns:p15="http://schemas.microsoft.com/office/powerpoint/2012/main" userId="Пользователь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14"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012" y="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D5513-D461-4C5F-AB48-D23C56113D6E}" type="doc">
      <dgm:prSet loTypeId="urn:microsoft.com/office/officeart/2005/8/layout/hList1" loCatId="list" qsTypeId="urn:microsoft.com/office/officeart/2005/8/quickstyle/simple1" qsCatId="simple" csTypeId="urn:microsoft.com/office/officeart/2005/8/colors/accent2_4" csCatId="accent2" phldr="1"/>
      <dgm:spPr/>
      <dgm:t>
        <a:bodyPr/>
        <a:lstStyle/>
        <a:p>
          <a:endParaRPr lang="ru-RU"/>
        </a:p>
      </dgm:t>
    </dgm:pt>
    <dgm:pt modelId="{43EB1E5B-399E-4192-AC74-43A984AD8EC5}">
      <dgm:prSet/>
      <dgm:spPr/>
      <dgm:t>
        <a:bodyPr/>
        <a:lstStyle/>
        <a:p>
          <a:pPr rtl="0"/>
          <a:r>
            <a:rPr lang="uk-UA" dirty="0"/>
            <a:t>Підвищення максимально довільної сили можливе </a:t>
          </a:r>
          <a:endParaRPr lang="ru-RU" dirty="0"/>
        </a:p>
      </dgm:t>
    </dgm:pt>
    <dgm:pt modelId="{E8890A90-1775-4CBF-B89B-E010DF40C4CE}" type="parTrans" cxnId="{F0AF8CD7-420C-4400-8A8F-A9ADB2A01055}">
      <dgm:prSet/>
      <dgm:spPr/>
      <dgm:t>
        <a:bodyPr/>
        <a:lstStyle/>
        <a:p>
          <a:endParaRPr lang="ru-RU"/>
        </a:p>
      </dgm:t>
    </dgm:pt>
    <dgm:pt modelId="{1B5192F2-485E-443B-9124-CE3E5F845E4A}" type="sibTrans" cxnId="{F0AF8CD7-420C-4400-8A8F-A9ADB2A01055}">
      <dgm:prSet/>
      <dgm:spPr/>
      <dgm:t>
        <a:bodyPr/>
        <a:lstStyle/>
        <a:p>
          <a:endParaRPr lang="ru-RU"/>
        </a:p>
      </dgm:t>
    </dgm:pt>
    <dgm:pt modelId="{4E374750-FD54-4242-98B3-479163437E26}">
      <dgm:prSet/>
      <dgm:spPr/>
      <dgm:t>
        <a:bodyPr/>
        <a:lstStyle/>
        <a:p>
          <a:pPr algn="just" rtl="0"/>
          <a:r>
            <a:rPr lang="uk-UA" i="1" dirty="0">
              <a:solidFill>
                <a:schemeClr val="accent6">
                  <a:lumMod val="50000"/>
                </a:schemeClr>
              </a:solidFill>
            </a:rPr>
            <a:t>1) За рахунок удосконалення </a:t>
          </a:r>
          <a:r>
            <a:rPr lang="uk-UA" i="1" dirty="0" err="1">
              <a:solidFill>
                <a:schemeClr val="accent6">
                  <a:lumMod val="50000"/>
                </a:schemeClr>
              </a:solidFill>
            </a:rPr>
            <a:t>нейрорегуляторних</a:t>
          </a:r>
          <a:r>
            <a:rPr lang="uk-UA" i="1" dirty="0">
              <a:solidFill>
                <a:schemeClr val="accent6">
                  <a:lumMod val="50000"/>
                </a:schemeClr>
              </a:solidFill>
            </a:rPr>
            <a:t> механізмів і підвищення ємності, потужності і рухливості </a:t>
          </a:r>
          <a:r>
            <a:rPr lang="uk-UA" i="1" dirty="0" err="1">
              <a:solidFill>
                <a:schemeClr val="accent6">
                  <a:lumMod val="50000"/>
                </a:schemeClr>
              </a:solidFill>
            </a:rPr>
            <a:t>алактатного</a:t>
          </a:r>
          <a:r>
            <a:rPr lang="uk-UA" i="1" dirty="0">
              <a:solidFill>
                <a:schemeClr val="accent6">
                  <a:lumMod val="50000"/>
                </a:schemeClr>
              </a:solidFill>
            </a:rPr>
            <a:t> механізму. енергозабезпечення м'язового скорочення.</a:t>
          </a:r>
          <a:endParaRPr lang="ru-RU" i="1" dirty="0">
            <a:solidFill>
              <a:schemeClr val="accent6">
                <a:lumMod val="50000"/>
              </a:schemeClr>
            </a:solidFill>
          </a:endParaRPr>
        </a:p>
      </dgm:t>
    </dgm:pt>
    <dgm:pt modelId="{C58161F1-ECAF-44A4-8D42-52F485C8C28E}" type="parTrans" cxnId="{E24F63FC-BFC9-4231-ACBF-21F3D21AEEE5}">
      <dgm:prSet/>
      <dgm:spPr/>
      <dgm:t>
        <a:bodyPr/>
        <a:lstStyle/>
        <a:p>
          <a:endParaRPr lang="ru-RU"/>
        </a:p>
      </dgm:t>
    </dgm:pt>
    <dgm:pt modelId="{133836A1-E60B-4842-A9C0-5333D12009F9}" type="sibTrans" cxnId="{E24F63FC-BFC9-4231-ACBF-21F3D21AEEE5}">
      <dgm:prSet/>
      <dgm:spPr/>
      <dgm:t>
        <a:bodyPr/>
        <a:lstStyle/>
        <a:p>
          <a:endParaRPr lang="ru-RU"/>
        </a:p>
      </dgm:t>
    </dgm:pt>
    <dgm:pt modelId="{DA6143CC-B7A2-41E0-8413-17E27E1BFEB8}">
      <dgm:prSet/>
      <dgm:spPr/>
      <dgm:t>
        <a:bodyPr/>
        <a:lstStyle/>
        <a:p>
          <a:pPr algn="just" rtl="0"/>
          <a:r>
            <a:rPr lang="uk-UA" dirty="0">
              <a:solidFill>
                <a:schemeClr val="tx2">
                  <a:lumMod val="75000"/>
                </a:schemeClr>
              </a:solidFill>
            </a:rPr>
            <a:t>2) За рахунок приросту анатомічного поперечника м'язів.</a:t>
          </a:r>
          <a:endParaRPr lang="ru-RU" dirty="0">
            <a:solidFill>
              <a:schemeClr val="tx2">
                <a:lumMod val="75000"/>
              </a:schemeClr>
            </a:solidFill>
          </a:endParaRPr>
        </a:p>
      </dgm:t>
    </dgm:pt>
    <dgm:pt modelId="{44B6AFE1-D32F-4A46-8CE4-47709BDBF7A5}" type="parTrans" cxnId="{CDB44A5C-2777-4FD5-8402-6C2F308CAC45}">
      <dgm:prSet/>
      <dgm:spPr/>
      <dgm:t>
        <a:bodyPr/>
        <a:lstStyle/>
        <a:p>
          <a:endParaRPr lang="ru-RU"/>
        </a:p>
      </dgm:t>
    </dgm:pt>
    <dgm:pt modelId="{1EBBD080-AB19-4DA7-896F-F958317170DC}" type="sibTrans" cxnId="{CDB44A5C-2777-4FD5-8402-6C2F308CAC45}">
      <dgm:prSet/>
      <dgm:spPr/>
      <dgm:t>
        <a:bodyPr/>
        <a:lstStyle/>
        <a:p>
          <a:endParaRPr lang="ru-RU"/>
        </a:p>
      </dgm:t>
    </dgm:pt>
    <dgm:pt modelId="{457A52D6-E5DF-42BA-9CAF-A7E0B4026546}">
      <dgm:prSet/>
      <dgm:spPr/>
      <dgm:t>
        <a:bodyPr/>
        <a:lstStyle/>
        <a:p>
          <a:pPr algn="just" rtl="0"/>
          <a:endParaRPr lang="ru-RU" i="1" dirty="0">
            <a:solidFill>
              <a:schemeClr val="accent6">
                <a:lumMod val="50000"/>
              </a:schemeClr>
            </a:solidFill>
          </a:endParaRPr>
        </a:p>
      </dgm:t>
    </dgm:pt>
    <dgm:pt modelId="{DF70DAB2-BEBE-423D-AA40-E62F8E0D7CF5}" type="parTrans" cxnId="{CA325FBE-9D59-45BE-94F7-498C5B9F01BE}">
      <dgm:prSet/>
      <dgm:spPr/>
      <dgm:t>
        <a:bodyPr/>
        <a:lstStyle/>
        <a:p>
          <a:endParaRPr lang="ru-RU"/>
        </a:p>
      </dgm:t>
    </dgm:pt>
    <dgm:pt modelId="{D8D7B737-6838-4729-A00F-703EEB58B222}" type="sibTrans" cxnId="{CA325FBE-9D59-45BE-94F7-498C5B9F01BE}">
      <dgm:prSet/>
      <dgm:spPr/>
      <dgm:t>
        <a:bodyPr/>
        <a:lstStyle/>
        <a:p>
          <a:endParaRPr lang="ru-RU"/>
        </a:p>
      </dgm:t>
    </dgm:pt>
    <dgm:pt modelId="{AE88951A-8E53-45A8-856E-9853A9A71B53}" type="pres">
      <dgm:prSet presAssocID="{54DD5513-D461-4C5F-AB48-D23C56113D6E}" presName="Name0" presStyleCnt="0">
        <dgm:presLayoutVars>
          <dgm:dir/>
          <dgm:animLvl val="lvl"/>
          <dgm:resizeHandles val="exact"/>
        </dgm:presLayoutVars>
      </dgm:prSet>
      <dgm:spPr/>
      <dgm:t>
        <a:bodyPr/>
        <a:lstStyle/>
        <a:p>
          <a:endParaRPr lang="ru-RU"/>
        </a:p>
      </dgm:t>
    </dgm:pt>
    <dgm:pt modelId="{3017A4E5-7C63-4BC2-8E7F-A24AAC88D7C1}" type="pres">
      <dgm:prSet presAssocID="{43EB1E5B-399E-4192-AC74-43A984AD8EC5}" presName="composite" presStyleCnt="0"/>
      <dgm:spPr/>
    </dgm:pt>
    <dgm:pt modelId="{3BD23526-A29C-49B5-9AA4-1F5A731F5AC6}" type="pres">
      <dgm:prSet presAssocID="{43EB1E5B-399E-4192-AC74-43A984AD8EC5}" presName="parTx" presStyleLbl="alignNode1" presStyleIdx="0" presStyleCnt="1">
        <dgm:presLayoutVars>
          <dgm:chMax val="0"/>
          <dgm:chPref val="0"/>
          <dgm:bulletEnabled val="1"/>
        </dgm:presLayoutVars>
      </dgm:prSet>
      <dgm:spPr/>
      <dgm:t>
        <a:bodyPr/>
        <a:lstStyle/>
        <a:p>
          <a:endParaRPr lang="ru-RU"/>
        </a:p>
      </dgm:t>
    </dgm:pt>
    <dgm:pt modelId="{CB80A4EA-C304-4C93-A576-7D1A88E7F074}" type="pres">
      <dgm:prSet presAssocID="{43EB1E5B-399E-4192-AC74-43A984AD8EC5}" presName="desTx" presStyleLbl="alignAccFollowNode1" presStyleIdx="0" presStyleCnt="1">
        <dgm:presLayoutVars>
          <dgm:bulletEnabled val="1"/>
        </dgm:presLayoutVars>
      </dgm:prSet>
      <dgm:spPr/>
      <dgm:t>
        <a:bodyPr/>
        <a:lstStyle/>
        <a:p>
          <a:endParaRPr lang="ru-RU"/>
        </a:p>
      </dgm:t>
    </dgm:pt>
  </dgm:ptLst>
  <dgm:cxnLst>
    <dgm:cxn modelId="{E24F63FC-BFC9-4231-ACBF-21F3D21AEEE5}" srcId="{43EB1E5B-399E-4192-AC74-43A984AD8EC5}" destId="{4E374750-FD54-4242-98B3-479163437E26}" srcOrd="0" destOrd="0" parTransId="{C58161F1-ECAF-44A4-8D42-52F485C8C28E}" sibTransId="{133836A1-E60B-4842-A9C0-5333D12009F9}"/>
    <dgm:cxn modelId="{B162E7FA-19B4-4F94-B095-F62615A082DA}" type="presOf" srcId="{54DD5513-D461-4C5F-AB48-D23C56113D6E}" destId="{AE88951A-8E53-45A8-856E-9853A9A71B53}" srcOrd="0" destOrd="0" presId="urn:microsoft.com/office/officeart/2005/8/layout/hList1"/>
    <dgm:cxn modelId="{441F620A-E1C8-4770-8BE2-D371093781D2}" type="presOf" srcId="{457A52D6-E5DF-42BA-9CAF-A7E0B4026546}" destId="{CB80A4EA-C304-4C93-A576-7D1A88E7F074}" srcOrd="0" destOrd="1" presId="urn:microsoft.com/office/officeart/2005/8/layout/hList1"/>
    <dgm:cxn modelId="{CA325FBE-9D59-45BE-94F7-498C5B9F01BE}" srcId="{43EB1E5B-399E-4192-AC74-43A984AD8EC5}" destId="{457A52D6-E5DF-42BA-9CAF-A7E0B4026546}" srcOrd="1" destOrd="0" parTransId="{DF70DAB2-BEBE-423D-AA40-E62F8E0D7CF5}" sibTransId="{D8D7B737-6838-4729-A00F-703EEB58B222}"/>
    <dgm:cxn modelId="{CDB44A5C-2777-4FD5-8402-6C2F308CAC45}" srcId="{43EB1E5B-399E-4192-AC74-43A984AD8EC5}" destId="{DA6143CC-B7A2-41E0-8413-17E27E1BFEB8}" srcOrd="2" destOrd="0" parTransId="{44B6AFE1-D32F-4A46-8CE4-47709BDBF7A5}" sibTransId="{1EBBD080-AB19-4DA7-896F-F958317170DC}"/>
    <dgm:cxn modelId="{B7B477A0-54FC-483D-A468-F90F3F02B2A9}" type="presOf" srcId="{43EB1E5B-399E-4192-AC74-43A984AD8EC5}" destId="{3BD23526-A29C-49B5-9AA4-1F5A731F5AC6}" srcOrd="0" destOrd="0" presId="urn:microsoft.com/office/officeart/2005/8/layout/hList1"/>
    <dgm:cxn modelId="{FA7B33DA-906E-4DB9-996E-F72CE40BD025}" type="presOf" srcId="{DA6143CC-B7A2-41E0-8413-17E27E1BFEB8}" destId="{CB80A4EA-C304-4C93-A576-7D1A88E7F074}" srcOrd="0" destOrd="2" presId="urn:microsoft.com/office/officeart/2005/8/layout/hList1"/>
    <dgm:cxn modelId="{F0AF8CD7-420C-4400-8A8F-A9ADB2A01055}" srcId="{54DD5513-D461-4C5F-AB48-D23C56113D6E}" destId="{43EB1E5B-399E-4192-AC74-43A984AD8EC5}" srcOrd="0" destOrd="0" parTransId="{E8890A90-1775-4CBF-B89B-E010DF40C4CE}" sibTransId="{1B5192F2-485E-443B-9124-CE3E5F845E4A}"/>
    <dgm:cxn modelId="{010339FE-AE56-4BA7-83A6-8280346D9D91}" type="presOf" srcId="{4E374750-FD54-4242-98B3-479163437E26}" destId="{CB80A4EA-C304-4C93-A576-7D1A88E7F074}" srcOrd="0" destOrd="0" presId="urn:microsoft.com/office/officeart/2005/8/layout/hList1"/>
    <dgm:cxn modelId="{DAD73DE3-E196-4390-B12E-613A81C662D7}" type="presParOf" srcId="{AE88951A-8E53-45A8-856E-9853A9A71B53}" destId="{3017A4E5-7C63-4BC2-8E7F-A24AAC88D7C1}" srcOrd="0" destOrd="0" presId="urn:microsoft.com/office/officeart/2005/8/layout/hList1"/>
    <dgm:cxn modelId="{52604783-05F9-41A9-B9F1-CB6C8D3BD6A8}" type="presParOf" srcId="{3017A4E5-7C63-4BC2-8E7F-A24AAC88D7C1}" destId="{3BD23526-A29C-49B5-9AA4-1F5A731F5AC6}" srcOrd="0" destOrd="0" presId="urn:microsoft.com/office/officeart/2005/8/layout/hList1"/>
    <dgm:cxn modelId="{1513B7BB-2DFD-4E53-996A-34376FFF1A36}" type="presParOf" srcId="{3017A4E5-7C63-4BC2-8E7F-A24AAC88D7C1}" destId="{CB80A4EA-C304-4C93-A576-7D1A88E7F074}"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A2D928-E493-4DE6-B414-E3D7188E9611}" type="doc">
      <dgm:prSet loTypeId="urn:microsoft.com/office/officeart/2005/8/layout/vList5" loCatId="list" qsTypeId="urn:microsoft.com/office/officeart/2005/8/quickstyle/simple1" qsCatId="simple" csTypeId="urn:microsoft.com/office/officeart/2005/8/colors/accent4_5" csCatId="accent4"/>
      <dgm:spPr/>
      <dgm:t>
        <a:bodyPr/>
        <a:lstStyle/>
        <a:p>
          <a:endParaRPr lang="uk-UA"/>
        </a:p>
      </dgm:t>
    </dgm:pt>
    <dgm:pt modelId="{B2A4311D-ABC0-462F-AA73-219F59505643}">
      <dgm:prSet/>
      <dgm:spPr/>
      <dgm:t>
        <a:bodyPr/>
        <a:lstStyle/>
        <a:p>
          <a:r>
            <a:rPr lang="uk-UA" u="sng"/>
            <a:t>Під час розвитку спеціальної витривалості слід забезпечувати:</a:t>
          </a:r>
          <a:endParaRPr lang="uk-UA"/>
        </a:p>
      </dgm:t>
    </dgm:pt>
    <dgm:pt modelId="{B4D45D24-BDF5-456E-AD84-8EDC72E906AE}" type="parTrans" cxnId="{F79E3144-6519-46A1-ABDA-22DA4FAEF4C1}">
      <dgm:prSet/>
      <dgm:spPr/>
      <dgm:t>
        <a:bodyPr/>
        <a:lstStyle/>
        <a:p>
          <a:endParaRPr lang="uk-UA"/>
        </a:p>
      </dgm:t>
    </dgm:pt>
    <dgm:pt modelId="{79B94D0F-C709-4FC8-9D97-9AC707149CF1}" type="sibTrans" cxnId="{F79E3144-6519-46A1-ABDA-22DA4FAEF4C1}">
      <dgm:prSet/>
      <dgm:spPr/>
      <dgm:t>
        <a:bodyPr/>
        <a:lstStyle/>
        <a:p>
          <a:endParaRPr lang="uk-UA"/>
        </a:p>
      </dgm:t>
    </dgm:pt>
    <dgm:pt modelId="{8CCA96EA-040B-4783-9B59-018904B26E7B}">
      <dgm:prSet/>
      <dgm:spPr/>
      <dgm:t>
        <a:bodyPr/>
        <a:lstStyle/>
        <a:p>
          <a:r>
            <a:rPr lang="uk-UA"/>
            <a:t>велику різноманітність засобів і методів вдосконалення техніко-тактичних дій і розвитку спеціальної витривалості;</a:t>
          </a:r>
        </a:p>
      </dgm:t>
    </dgm:pt>
    <dgm:pt modelId="{EA927484-1C73-4667-A638-A9EB9E374B80}" type="parTrans" cxnId="{3CBC6FA3-2388-4D0D-9B95-C57177BFF793}">
      <dgm:prSet/>
      <dgm:spPr/>
      <dgm:t>
        <a:bodyPr/>
        <a:lstStyle/>
        <a:p>
          <a:endParaRPr lang="uk-UA"/>
        </a:p>
      </dgm:t>
    </dgm:pt>
    <dgm:pt modelId="{BAD2E36F-19FC-490B-8880-A695C558B1FA}" type="sibTrans" cxnId="{3CBC6FA3-2388-4D0D-9B95-C57177BFF793}">
      <dgm:prSet/>
      <dgm:spPr/>
      <dgm:t>
        <a:bodyPr/>
        <a:lstStyle/>
        <a:p>
          <a:endParaRPr lang="uk-UA"/>
        </a:p>
      </dgm:t>
    </dgm:pt>
    <dgm:pt modelId="{63A77F14-B783-448E-869F-95DD1DEFDCD0}">
      <dgm:prSet/>
      <dgm:spPr/>
      <dgm:t>
        <a:bodyPr/>
        <a:lstStyle/>
        <a:p>
          <a:r>
            <a:rPr lang="uk-UA"/>
            <a:t>тісний взаємозв'язок процесів техніко-тактичного вдосконалення та розвитку спеціальної витривалість;</a:t>
          </a:r>
        </a:p>
      </dgm:t>
    </dgm:pt>
    <dgm:pt modelId="{2D8EE5A3-84B1-4CF8-B1CB-2CC57913EB3F}" type="parTrans" cxnId="{AF43FFF3-3693-4DF4-A553-A67C39540A13}">
      <dgm:prSet/>
      <dgm:spPr/>
      <dgm:t>
        <a:bodyPr/>
        <a:lstStyle/>
        <a:p>
          <a:endParaRPr lang="uk-UA"/>
        </a:p>
      </dgm:t>
    </dgm:pt>
    <dgm:pt modelId="{5B4F570C-91E5-4952-9E83-7FA658BD18E0}" type="sibTrans" cxnId="{AF43FFF3-3693-4DF4-A553-A67C39540A13}">
      <dgm:prSet/>
      <dgm:spPr/>
      <dgm:t>
        <a:bodyPr/>
        <a:lstStyle/>
        <a:p>
          <a:endParaRPr lang="uk-UA"/>
        </a:p>
      </dgm:t>
    </dgm:pt>
    <dgm:pt modelId="{99E495EC-A110-4092-998B-5EF96A49B90E}">
      <dgm:prSet/>
      <dgm:spPr/>
      <dgm:t>
        <a:bodyPr/>
        <a:lstStyle/>
        <a:p>
          <a:r>
            <a:rPr lang="uk-UA"/>
            <a:t>моделювання в умовах тренувальної діяльності всього можливого спектру станів і реакцій функціональних систем, характерних для змагальної діяльності; </a:t>
          </a:r>
        </a:p>
      </dgm:t>
    </dgm:pt>
    <dgm:pt modelId="{098F40B5-B00F-448B-8F42-8F4DD214486F}" type="parTrans" cxnId="{0702C42E-3AD7-42DD-920D-4DAF16A1D2E2}">
      <dgm:prSet/>
      <dgm:spPr/>
      <dgm:t>
        <a:bodyPr/>
        <a:lstStyle/>
        <a:p>
          <a:endParaRPr lang="uk-UA"/>
        </a:p>
      </dgm:t>
    </dgm:pt>
    <dgm:pt modelId="{79EE4327-6186-40D9-B33C-7416B8BED7F8}" type="sibTrans" cxnId="{0702C42E-3AD7-42DD-920D-4DAF16A1D2E2}">
      <dgm:prSet/>
      <dgm:spPr/>
      <dgm:t>
        <a:bodyPr/>
        <a:lstStyle/>
        <a:p>
          <a:endParaRPr lang="uk-UA"/>
        </a:p>
      </dgm:t>
    </dgm:pt>
    <dgm:pt modelId="{801CEC86-BF34-4B08-B393-FDDFDEFA80F6}">
      <dgm:prSet/>
      <dgm:spPr/>
      <dgm:t>
        <a:bodyPr/>
        <a:lstStyle/>
        <a:p>
          <a:r>
            <a:rPr lang="uk-UA"/>
            <a:t>варіативність умов зовнішнього середовища як при розвитку спеціальної витривалості, так і в процесі техніко-тактичного вдосконалення.</a:t>
          </a:r>
        </a:p>
      </dgm:t>
    </dgm:pt>
    <dgm:pt modelId="{0BB8A492-3DE7-4FC1-970E-59A8A41D2921}" type="parTrans" cxnId="{8588F15A-A1C3-4D2C-9219-3EDE478DFD6B}">
      <dgm:prSet/>
      <dgm:spPr/>
      <dgm:t>
        <a:bodyPr/>
        <a:lstStyle/>
        <a:p>
          <a:endParaRPr lang="uk-UA"/>
        </a:p>
      </dgm:t>
    </dgm:pt>
    <dgm:pt modelId="{05939E03-EEA8-4A26-BFF7-85A66E0498F9}" type="sibTrans" cxnId="{8588F15A-A1C3-4D2C-9219-3EDE478DFD6B}">
      <dgm:prSet/>
      <dgm:spPr/>
      <dgm:t>
        <a:bodyPr/>
        <a:lstStyle/>
        <a:p>
          <a:endParaRPr lang="uk-UA"/>
        </a:p>
      </dgm:t>
    </dgm:pt>
    <dgm:pt modelId="{456CAF4A-A76A-4196-AA69-6BAFAE6D970B}" type="pres">
      <dgm:prSet presAssocID="{11A2D928-E493-4DE6-B414-E3D7188E9611}" presName="Name0" presStyleCnt="0">
        <dgm:presLayoutVars>
          <dgm:dir/>
          <dgm:animLvl val="lvl"/>
          <dgm:resizeHandles val="exact"/>
        </dgm:presLayoutVars>
      </dgm:prSet>
      <dgm:spPr/>
      <dgm:t>
        <a:bodyPr/>
        <a:lstStyle/>
        <a:p>
          <a:endParaRPr lang="ru-RU"/>
        </a:p>
      </dgm:t>
    </dgm:pt>
    <dgm:pt modelId="{AB244010-0ADD-4603-9BE4-52BC59C90D10}" type="pres">
      <dgm:prSet presAssocID="{B2A4311D-ABC0-462F-AA73-219F59505643}" presName="linNode" presStyleCnt="0"/>
      <dgm:spPr/>
    </dgm:pt>
    <dgm:pt modelId="{678B24AD-A9EA-45CB-9D2D-C01249B9AA65}" type="pres">
      <dgm:prSet presAssocID="{B2A4311D-ABC0-462F-AA73-219F59505643}" presName="parentText" presStyleLbl="node1" presStyleIdx="0" presStyleCnt="1">
        <dgm:presLayoutVars>
          <dgm:chMax val="1"/>
          <dgm:bulletEnabled val="1"/>
        </dgm:presLayoutVars>
      </dgm:prSet>
      <dgm:spPr/>
      <dgm:t>
        <a:bodyPr/>
        <a:lstStyle/>
        <a:p>
          <a:endParaRPr lang="ru-RU"/>
        </a:p>
      </dgm:t>
    </dgm:pt>
    <dgm:pt modelId="{940EBC63-B55C-455C-A0B3-CCACAF83E2D7}" type="pres">
      <dgm:prSet presAssocID="{B2A4311D-ABC0-462F-AA73-219F59505643}" presName="descendantText" presStyleLbl="alignAccFollowNode1" presStyleIdx="0" presStyleCnt="1">
        <dgm:presLayoutVars>
          <dgm:bulletEnabled val="1"/>
        </dgm:presLayoutVars>
      </dgm:prSet>
      <dgm:spPr/>
      <dgm:t>
        <a:bodyPr/>
        <a:lstStyle/>
        <a:p>
          <a:endParaRPr lang="ru-RU"/>
        </a:p>
      </dgm:t>
    </dgm:pt>
  </dgm:ptLst>
  <dgm:cxnLst>
    <dgm:cxn modelId="{4564AAC8-0525-4129-AC21-4A995DD17AEA}" type="presOf" srcId="{11A2D928-E493-4DE6-B414-E3D7188E9611}" destId="{456CAF4A-A76A-4196-AA69-6BAFAE6D970B}" srcOrd="0" destOrd="0" presId="urn:microsoft.com/office/officeart/2005/8/layout/vList5"/>
    <dgm:cxn modelId="{F79E3144-6519-46A1-ABDA-22DA4FAEF4C1}" srcId="{11A2D928-E493-4DE6-B414-E3D7188E9611}" destId="{B2A4311D-ABC0-462F-AA73-219F59505643}" srcOrd="0" destOrd="0" parTransId="{B4D45D24-BDF5-456E-AD84-8EDC72E906AE}" sibTransId="{79B94D0F-C709-4FC8-9D97-9AC707149CF1}"/>
    <dgm:cxn modelId="{AE41CE53-75A8-4B23-91BE-4B4630A0F135}" type="presOf" srcId="{63A77F14-B783-448E-869F-95DD1DEFDCD0}" destId="{940EBC63-B55C-455C-A0B3-CCACAF83E2D7}" srcOrd="0" destOrd="1" presId="urn:microsoft.com/office/officeart/2005/8/layout/vList5"/>
    <dgm:cxn modelId="{047E1004-C698-450F-AC03-4A061F951B68}" type="presOf" srcId="{99E495EC-A110-4092-998B-5EF96A49B90E}" destId="{940EBC63-B55C-455C-A0B3-CCACAF83E2D7}" srcOrd="0" destOrd="2" presId="urn:microsoft.com/office/officeart/2005/8/layout/vList5"/>
    <dgm:cxn modelId="{11333218-1AED-4DB4-9923-7F3D818786A0}" type="presOf" srcId="{8CCA96EA-040B-4783-9B59-018904B26E7B}" destId="{940EBC63-B55C-455C-A0B3-CCACAF83E2D7}" srcOrd="0" destOrd="0" presId="urn:microsoft.com/office/officeart/2005/8/layout/vList5"/>
    <dgm:cxn modelId="{AF43FFF3-3693-4DF4-A553-A67C39540A13}" srcId="{B2A4311D-ABC0-462F-AA73-219F59505643}" destId="{63A77F14-B783-448E-869F-95DD1DEFDCD0}" srcOrd="1" destOrd="0" parTransId="{2D8EE5A3-84B1-4CF8-B1CB-2CC57913EB3F}" sibTransId="{5B4F570C-91E5-4952-9E83-7FA658BD18E0}"/>
    <dgm:cxn modelId="{0702C42E-3AD7-42DD-920D-4DAF16A1D2E2}" srcId="{B2A4311D-ABC0-462F-AA73-219F59505643}" destId="{99E495EC-A110-4092-998B-5EF96A49B90E}" srcOrd="2" destOrd="0" parTransId="{098F40B5-B00F-448B-8F42-8F4DD214486F}" sibTransId="{79EE4327-6186-40D9-B33C-7416B8BED7F8}"/>
    <dgm:cxn modelId="{E7C6CB21-C296-4DC6-986F-51A4148AAC0C}" type="presOf" srcId="{801CEC86-BF34-4B08-B393-FDDFDEFA80F6}" destId="{940EBC63-B55C-455C-A0B3-CCACAF83E2D7}" srcOrd="0" destOrd="3" presId="urn:microsoft.com/office/officeart/2005/8/layout/vList5"/>
    <dgm:cxn modelId="{3CBC6FA3-2388-4D0D-9B95-C57177BFF793}" srcId="{B2A4311D-ABC0-462F-AA73-219F59505643}" destId="{8CCA96EA-040B-4783-9B59-018904B26E7B}" srcOrd="0" destOrd="0" parTransId="{EA927484-1C73-4667-A638-A9EB9E374B80}" sibTransId="{BAD2E36F-19FC-490B-8880-A695C558B1FA}"/>
    <dgm:cxn modelId="{8588F15A-A1C3-4D2C-9219-3EDE478DFD6B}" srcId="{B2A4311D-ABC0-462F-AA73-219F59505643}" destId="{801CEC86-BF34-4B08-B393-FDDFDEFA80F6}" srcOrd="3" destOrd="0" parTransId="{0BB8A492-3DE7-4FC1-970E-59A8A41D2921}" sibTransId="{05939E03-EEA8-4A26-BFF7-85A66E0498F9}"/>
    <dgm:cxn modelId="{98213FD8-7B67-4EAE-9DC6-29C8A0A788F7}" type="presOf" srcId="{B2A4311D-ABC0-462F-AA73-219F59505643}" destId="{678B24AD-A9EA-45CB-9D2D-C01249B9AA65}" srcOrd="0" destOrd="0" presId="urn:microsoft.com/office/officeart/2005/8/layout/vList5"/>
    <dgm:cxn modelId="{49130D97-F79F-40EF-A82E-D5D301C58F0C}" type="presParOf" srcId="{456CAF4A-A76A-4196-AA69-6BAFAE6D970B}" destId="{AB244010-0ADD-4603-9BE4-52BC59C90D10}" srcOrd="0" destOrd="0" presId="urn:microsoft.com/office/officeart/2005/8/layout/vList5"/>
    <dgm:cxn modelId="{7844EB72-6AF5-40F5-96C5-EE066D8A3863}" type="presParOf" srcId="{AB244010-0ADD-4603-9BE4-52BC59C90D10}" destId="{678B24AD-A9EA-45CB-9D2D-C01249B9AA65}" srcOrd="0" destOrd="0" presId="urn:microsoft.com/office/officeart/2005/8/layout/vList5"/>
    <dgm:cxn modelId="{4906DF3C-C9DE-4EC9-BFDD-2D2CB6A34319}" type="presParOf" srcId="{AB244010-0ADD-4603-9BE4-52BC59C90D10}" destId="{940EBC63-B55C-455C-A0B3-CCACAF83E2D7}"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78EA67-20E1-4A7E-B298-956D3D5F9E91}" type="doc">
      <dgm:prSet loTypeId="urn:microsoft.com/office/officeart/2008/layout/VerticalCurvedList" loCatId="list" qsTypeId="urn:microsoft.com/office/officeart/2005/8/quickstyle/simple4" qsCatId="simple" csTypeId="urn:microsoft.com/office/officeart/2005/8/colors/colorful5" csCatId="colorful" phldr="1"/>
      <dgm:spPr/>
      <dgm:t>
        <a:bodyPr/>
        <a:lstStyle/>
        <a:p>
          <a:endParaRPr lang="ru-RU"/>
        </a:p>
      </dgm:t>
    </dgm:pt>
    <dgm:pt modelId="{5F689546-763C-4730-B441-155466506871}">
      <dgm:prSet/>
      <dgm:spPr/>
      <dgm:t>
        <a:bodyPr/>
        <a:lstStyle/>
        <a:p>
          <a:pPr rtl="0"/>
          <a:r>
            <a:rPr lang="uk-UA" b="1" dirty="0"/>
            <a:t>оцінка і регуляція динамічних і просторо-часових параметрів рухів</a:t>
          </a:r>
          <a:endParaRPr lang="ru-RU" b="1" dirty="0"/>
        </a:p>
      </dgm:t>
    </dgm:pt>
    <dgm:pt modelId="{8D843CFF-4D0D-455F-8333-DAF1CF04E681}" type="parTrans" cxnId="{26AB8FC9-BAF7-4170-A617-6888EE866E77}">
      <dgm:prSet/>
      <dgm:spPr/>
      <dgm:t>
        <a:bodyPr/>
        <a:lstStyle/>
        <a:p>
          <a:endParaRPr lang="ru-RU"/>
        </a:p>
      </dgm:t>
    </dgm:pt>
    <dgm:pt modelId="{A9CC76DC-C12F-4161-A44C-685E1993D2A8}" type="sibTrans" cxnId="{26AB8FC9-BAF7-4170-A617-6888EE866E77}">
      <dgm:prSet/>
      <dgm:spPr/>
      <dgm:t>
        <a:bodyPr/>
        <a:lstStyle/>
        <a:p>
          <a:endParaRPr lang="ru-RU"/>
        </a:p>
      </dgm:t>
    </dgm:pt>
    <dgm:pt modelId="{D4564773-8819-4F41-8013-B66A8651A6F4}">
      <dgm:prSet/>
      <dgm:spPr/>
      <dgm:t>
        <a:bodyPr/>
        <a:lstStyle/>
        <a:p>
          <a:pPr rtl="0"/>
          <a:r>
            <a:rPr lang="uk-UA" b="1" dirty="0"/>
            <a:t>збереження рівноваги;</a:t>
          </a:r>
          <a:endParaRPr lang="ru-RU" b="1" dirty="0"/>
        </a:p>
      </dgm:t>
    </dgm:pt>
    <dgm:pt modelId="{1B53B7CE-4809-4BB7-8B63-C20582633937}" type="parTrans" cxnId="{19EF78CF-FACF-4D2A-A0AB-EE428ABC6C2D}">
      <dgm:prSet/>
      <dgm:spPr/>
      <dgm:t>
        <a:bodyPr/>
        <a:lstStyle/>
        <a:p>
          <a:endParaRPr lang="ru-RU"/>
        </a:p>
      </dgm:t>
    </dgm:pt>
    <dgm:pt modelId="{B133705A-DD04-41AD-9855-636A3361590C}" type="sibTrans" cxnId="{19EF78CF-FACF-4D2A-A0AB-EE428ABC6C2D}">
      <dgm:prSet/>
      <dgm:spPr/>
      <dgm:t>
        <a:bodyPr/>
        <a:lstStyle/>
        <a:p>
          <a:endParaRPr lang="ru-RU"/>
        </a:p>
      </dgm:t>
    </dgm:pt>
    <dgm:pt modelId="{76C92433-DF18-4AE5-9957-2D6D276E8659}">
      <dgm:prSet/>
      <dgm:spPr/>
      <dgm:t>
        <a:bodyPr/>
        <a:lstStyle/>
        <a:p>
          <a:pPr rtl="0"/>
          <a:r>
            <a:rPr lang="uk-UA" b="1" dirty="0"/>
            <a:t>почуття ритму; </a:t>
          </a:r>
          <a:endParaRPr lang="ru-RU" b="1" dirty="0"/>
        </a:p>
      </dgm:t>
    </dgm:pt>
    <dgm:pt modelId="{5CEA536E-A94D-4CEB-8A3A-2ABEA3E2DFB4}" type="parTrans" cxnId="{DE7C865C-6144-480D-A59C-55402847F0F7}">
      <dgm:prSet/>
      <dgm:spPr/>
      <dgm:t>
        <a:bodyPr/>
        <a:lstStyle/>
        <a:p>
          <a:endParaRPr lang="ru-RU"/>
        </a:p>
      </dgm:t>
    </dgm:pt>
    <dgm:pt modelId="{604C31CF-993E-45B5-8CF6-2DC930BE8DF8}" type="sibTrans" cxnId="{DE7C865C-6144-480D-A59C-55402847F0F7}">
      <dgm:prSet/>
      <dgm:spPr/>
      <dgm:t>
        <a:bodyPr/>
        <a:lstStyle/>
        <a:p>
          <a:endParaRPr lang="ru-RU"/>
        </a:p>
      </dgm:t>
    </dgm:pt>
    <dgm:pt modelId="{9070A768-B662-44E6-B71B-70A417A35E7F}">
      <dgm:prSet/>
      <dgm:spPr/>
      <dgm:t>
        <a:bodyPr/>
        <a:lstStyle/>
        <a:p>
          <a:pPr rtl="0"/>
          <a:r>
            <a:rPr lang="uk-UA" b="1" dirty="0"/>
            <a:t>орієнтування у просторі; </a:t>
          </a:r>
          <a:endParaRPr lang="ru-RU" b="1" dirty="0"/>
        </a:p>
      </dgm:t>
    </dgm:pt>
    <dgm:pt modelId="{A440D39E-630C-4772-AFE5-DB81F142A3EA}" type="parTrans" cxnId="{62D18D7A-0ED3-4D8F-8BD8-B22FFC0BAAFD}">
      <dgm:prSet/>
      <dgm:spPr/>
      <dgm:t>
        <a:bodyPr/>
        <a:lstStyle/>
        <a:p>
          <a:endParaRPr lang="ru-RU"/>
        </a:p>
      </dgm:t>
    </dgm:pt>
    <dgm:pt modelId="{5E8F1967-076A-4FDA-ADED-926E8CCCCB79}" type="sibTrans" cxnId="{62D18D7A-0ED3-4D8F-8BD8-B22FFC0BAAFD}">
      <dgm:prSet/>
      <dgm:spPr/>
      <dgm:t>
        <a:bodyPr/>
        <a:lstStyle/>
        <a:p>
          <a:endParaRPr lang="ru-RU"/>
        </a:p>
      </dgm:t>
    </dgm:pt>
    <dgm:pt modelId="{A871EF91-FDCD-439C-BB30-71B3AE0AD1E4}">
      <dgm:prSet/>
      <dgm:spPr/>
      <dgm:t>
        <a:bodyPr/>
        <a:lstStyle/>
        <a:p>
          <a:pPr rtl="0"/>
          <a:r>
            <a:rPr lang="uk-UA" b="1" dirty="0"/>
            <a:t>довільне розслаблення м'язів;</a:t>
          </a:r>
          <a:endParaRPr lang="ru-RU" b="1" dirty="0"/>
        </a:p>
      </dgm:t>
    </dgm:pt>
    <dgm:pt modelId="{D82EB03C-2B64-46E1-A5DA-68580999C883}" type="parTrans" cxnId="{C8AD835E-BB7A-4D55-88BF-3D9C0DF3952E}">
      <dgm:prSet/>
      <dgm:spPr/>
      <dgm:t>
        <a:bodyPr/>
        <a:lstStyle/>
        <a:p>
          <a:endParaRPr lang="ru-RU"/>
        </a:p>
      </dgm:t>
    </dgm:pt>
    <dgm:pt modelId="{465F4713-CFFA-4155-99A0-C5143CD08A06}" type="sibTrans" cxnId="{C8AD835E-BB7A-4D55-88BF-3D9C0DF3952E}">
      <dgm:prSet/>
      <dgm:spPr/>
      <dgm:t>
        <a:bodyPr/>
        <a:lstStyle/>
        <a:p>
          <a:endParaRPr lang="ru-RU"/>
        </a:p>
      </dgm:t>
    </dgm:pt>
    <dgm:pt modelId="{74543F00-ECB5-4CDA-82F4-F088FADE3021}">
      <dgm:prSet/>
      <dgm:spPr/>
      <dgm:t>
        <a:bodyPr/>
        <a:lstStyle/>
        <a:p>
          <a:pPr rtl="0"/>
          <a:r>
            <a:rPr lang="uk-UA" b="1" dirty="0"/>
            <a:t>координованість рухів.</a:t>
          </a:r>
          <a:endParaRPr lang="ru-RU" b="1" dirty="0"/>
        </a:p>
      </dgm:t>
    </dgm:pt>
    <dgm:pt modelId="{CCAE85F6-9C9E-4424-A8C5-E933573EE54B}" type="parTrans" cxnId="{B55E44E0-DD0E-4D90-B644-D5C6932B0ADE}">
      <dgm:prSet/>
      <dgm:spPr/>
      <dgm:t>
        <a:bodyPr/>
        <a:lstStyle/>
        <a:p>
          <a:endParaRPr lang="ru-RU"/>
        </a:p>
      </dgm:t>
    </dgm:pt>
    <dgm:pt modelId="{5E4CEA31-3D1C-4DE2-951E-8175016901D1}" type="sibTrans" cxnId="{B55E44E0-DD0E-4D90-B644-D5C6932B0ADE}">
      <dgm:prSet/>
      <dgm:spPr/>
      <dgm:t>
        <a:bodyPr/>
        <a:lstStyle/>
        <a:p>
          <a:endParaRPr lang="ru-RU"/>
        </a:p>
      </dgm:t>
    </dgm:pt>
    <dgm:pt modelId="{3E449868-3DBC-4C2F-9AC5-1725BA8F4F56}" type="pres">
      <dgm:prSet presAssocID="{DF78EA67-20E1-4A7E-B298-956D3D5F9E91}" presName="Name0" presStyleCnt="0">
        <dgm:presLayoutVars>
          <dgm:chMax val="7"/>
          <dgm:chPref val="7"/>
          <dgm:dir/>
        </dgm:presLayoutVars>
      </dgm:prSet>
      <dgm:spPr/>
      <dgm:t>
        <a:bodyPr/>
        <a:lstStyle/>
        <a:p>
          <a:endParaRPr lang="ru-RU"/>
        </a:p>
      </dgm:t>
    </dgm:pt>
    <dgm:pt modelId="{D81D22CD-809E-406A-8133-66DF5F1C8AE9}" type="pres">
      <dgm:prSet presAssocID="{DF78EA67-20E1-4A7E-B298-956D3D5F9E91}" presName="Name1" presStyleCnt="0"/>
      <dgm:spPr/>
    </dgm:pt>
    <dgm:pt modelId="{CA7D53D1-4D2F-4DB9-B31E-F36B4250D430}" type="pres">
      <dgm:prSet presAssocID="{DF78EA67-20E1-4A7E-B298-956D3D5F9E91}" presName="cycle" presStyleCnt="0"/>
      <dgm:spPr/>
    </dgm:pt>
    <dgm:pt modelId="{40413029-06CA-49F4-96DD-75283DC734F0}" type="pres">
      <dgm:prSet presAssocID="{DF78EA67-20E1-4A7E-B298-956D3D5F9E91}" presName="srcNode" presStyleLbl="node1" presStyleIdx="0" presStyleCnt="6"/>
      <dgm:spPr/>
    </dgm:pt>
    <dgm:pt modelId="{80942F9D-1F30-4BCC-A1AF-6C2A851E3116}" type="pres">
      <dgm:prSet presAssocID="{DF78EA67-20E1-4A7E-B298-956D3D5F9E91}" presName="conn" presStyleLbl="parChTrans1D2" presStyleIdx="0" presStyleCnt="1"/>
      <dgm:spPr/>
      <dgm:t>
        <a:bodyPr/>
        <a:lstStyle/>
        <a:p>
          <a:endParaRPr lang="ru-RU"/>
        </a:p>
      </dgm:t>
    </dgm:pt>
    <dgm:pt modelId="{8EB3EDE6-618D-442D-B132-935A4067C286}" type="pres">
      <dgm:prSet presAssocID="{DF78EA67-20E1-4A7E-B298-956D3D5F9E91}" presName="extraNode" presStyleLbl="node1" presStyleIdx="0" presStyleCnt="6"/>
      <dgm:spPr/>
    </dgm:pt>
    <dgm:pt modelId="{AD7F02E1-B9D0-4112-9389-262E1FBD7881}" type="pres">
      <dgm:prSet presAssocID="{DF78EA67-20E1-4A7E-B298-956D3D5F9E91}" presName="dstNode" presStyleLbl="node1" presStyleIdx="0" presStyleCnt="6"/>
      <dgm:spPr/>
    </dgm:pt>
    <dgm:pt modelId="{3C440D3C-E0B8-4539-80FD-338639188D26}" type="pres">
      <dgm:prSet presAssocID="{5F689546-763C-4730-B441-155466506871}" presName="text_1" presStyleLbl="node1" presStyleIdx="0" presStyleCnt="6">
        <dgm:presLayoutVars>
          <dgm:bulletEnabled val="1"/>
        </dgm:presLayoutVars>
      </dgm:prSet>
      <dgm:spPr/>
      <dgm:t>
        <a:bodyPr/>
        <a:lstStyle/>
        <a:p>
          <a:endParaRPr lang="ru-RU"/>
        </a:p>
      </dgm:t>
    </dgm:pt>
    <dgm:pt modelId="{F66D577E-2246-458B-8FC6-4A88C6C7996F}" type="pres">
      <dgm:prSet presAssocID="{5F689546-763C-4730-B441-155466506871}" presName="accent_1" presStyleCnt="0"/>
      <dgm:spPr/>
    </dgm:pt>
    <dgm:pt modelId="{5A3467D2-3E1B-4D9B-85B0-48D373380DE3}" type="pres">
      <dgm:prSet presAssocID="{5F689546-763C-4730-B441-155466506871}" presName="accentRepeatNode" presStyleLbl="solidFgAcc1" presStyleIdx="0" presStyleCnt="6"/>
      <dgm:spPr/>
    </dgm:pt>
    <dgm:pt modelId="{BFF1D621-3010-4CDD-B928-3092FC56CCA5}" type="pres">
      <dgm:prSet presAssocID="{D4564773-8819-4F41-8013-B66A8651A6F4}" presName="text_2" presStyleLbl="node1" presStyleIdx="1" presStyleCnt="6">
        <dgm:presLayoutVars>
          <dgm:bulletEnabled val="1"/>
        </dgm:presLayoutVars>
      </dgm:prSet>
      <dgm:spPr/>
      <dgm:t>
        <a:bodyPr/>
        <a:lstStyle/>
        <a:p>
          <a:endParaRPr lang="ru-RU"/>
        </a:p>
      </dgm:t>
    </dgm:pt>
    <dgm:pt modelId="{DA125A86-6784-49DF-9C35-51A9D608EAEC}" type="pres">
      <dgm:prSet presAssocID="{D4564773-8819-4F41-8013-B66A8651A6F4}" presName="accent_2" presStyleCnt="0"/>
      <dgm:spPr/>
    </dgm:pt>
    <dgm:pt modelId="{AF9AD03E-AEFA-460A-B928-E9D823746238}" type="pres">
      <dgm:prSet presAssocID="{D4564773-8819-4F41-8013-B66A8651A6F4}" presName="accentRepeatNode" presStyleLbl="solidFgAcc1" presStyleIdx="1" presStyleCnt="6"/>
      <dgm:spPr/>
    </dgm:pt>
    <dgm:pt modelId="{5BF2FAB4-AD52-49FB-87C9-63BB8ACC928F}" type="pres">
      <dgm:prSet presAssocID="{76C92433-DF18-4AE5-9957-2D6D276E8659}" presName="text_3" presStyleLbl="node1" presStyleIdx="2" presStyleCnt="6">
        <dgm:presLayoutVars>
          <dgm:bulletEnabled val="1"/>
        </dgm:presLayoutVars>
      </dgm:prSet>
      <dgm:spPr/>
      <dgm:t>
        <a:bodyPr/>
        <a:lstStyle/>
        <a:p>
          <a:endParaRPr lang="ru-RU"/>
        </a:p>
      </dgm:t>
    </dgm:pt>
    <dgm:pt modelId="{E324A710-2CD2-4F71-992F-FFE9B45D7BDF}" type="pres">
      <dgm:prSet presAssocID="{76C92433-DF18-4AE5-9957-2D6D276E8659}" presName="accent_3" presStyleCnt="0"/>
      <dgm:spPr/>
    </dgm:pt>
    <dgm:pt modelId="{A2C0DCF2-5893-4ED7-8BF2-5A577276E99A}" type="pres">
      <dgm:prSet presAssocID="{76C92433-DF18-4AE5-9957-2D6D276E8659}" presName="accentRepeatNode" presStyleLbl="solidFgAcc1" presStyleIdx="2" presStyleCnt="6"/>
      <dgm:spPr/>
    </dgm:pt>
    <dgm:pt modelId="{C656B307-CFA2-4E65-A595-A0051E2E4BE2}" type="pres">
      <dgm:prSet presAssocID="{9070A768-B662-44E6-B71B-70A417A35E7F}" presName="text_4" presStyleLbl="node1" presStyleIdx="3" presStyleCnt="6">
        <dgm:presLayoutVars>
          <dgm:bulletEnabled val="1"/>
        </dgm:presLayoutVars>
      </dgm:prSet>
      <dgm:spPr/>
      <dgm:t>
        <a:bodyPr/>
        <a:lstStyle/>
        <a:p>
          <a:endParaRPr lang="ru-RU"/>
        </a:p>
      </dgm:t>
    </dgm:pt>
    <dgm:pt modelId="{E098B17F-1417-42E2-AF16-F854B74859B7}" type="pres">
      <dgm:prSet presAssocID="{9070A768-B662-44E6-B71B-70A417A35E7F}" presName="accent_4" presStyleCnt="0"/>
      <dgm:spPr/>
    </dgm:pt>
    <dgm:pt modelId="{FA2E9AD3-276E-4FB6-AF07-42E899E53C41}" type="pres">
      <dgm:prSet presAssocID="{9070A768-B662-44E6-B71B-70A417A35E7F}" presName="accentRepeatNode" presStyleLbl="solidFgAcc1" presStyleIdx="3" presStyleCnt="6"/>
      <dgm:spPr/>
    </dgm:pt>
    <dgm:pt modelId="{CB620793-469A-4863-B0FF-35DDCB90D9FE}" type="pres">
      <dgm:prSet presAssocID="{A871EF91-FDCD-439C-BB30-71B3AE0AD1E4}" presName="text_5" presStyleLbl="node1" presStyleIdx="4" presStyleCnt="6">
        <dgm:presLayoutVars>
          <dgm:bulletEnabled val="1"/>
        </dgm:presLayoutVars>
      </dgm:prSet>
      <dgm:spPr/>
      <dgm:t>
        <a:bodyPr/>
        <a:lstStyle/>
        <a:p>
          <a:endParaRPr lang="ru-RU"/>
        </a:p>
      </dgm:t>
    </dgm:pt>
    <dgm:pt modelId="{B417416C-F8B9-4FD3-9323-006648076922}" type="pres">
      <dgm:prSet presAssocID="{A871EF91-FDCD-439C-BB30-71B3AE0AD1E4}" presName="accent_5" presStyleCnt="0"/>
      <dgm:spPr/>
    </dgm:pt>
    <dgm:pt modelId="{92344187-E590-41E7-AEE3-75D3E7821438}" type="pres">
      <dgm:prSet presAssocID="{A871EF91-FDCD-439C-BB30-71B3AE0AD1E4}" presName="accentRepeatNode" presStyleLbl="solidFgAcc1" presStyleIdx="4" presStyleCnt="6"/>
      <dgm:spPr/>
    </dgm:pt>
    <dgm:pt modelId="{AAF27C77-1224-4040-A2E5-2A299B2DC927}" type="pres">
      <dgm:prSet presAssocID="{74543F00-ECB5-4CDA-82F4-F088FADE3021}" presName="text_6" presStyleLbl="node1" presStyleIdx="5" presStyleCnt="6">
        <dgm:presLayoutVars>
          <dgm:bulletEnabled val="1"/>
        </dgm:presLayoutVars>
      </dgm:prSet>
      <dgm:spPr/>
      <dgm:t>
        <a:bodyPr/>
        <a:lstStyle/>
        <a:p>
          <a:endParaRPr lang="ru-RU"/>
        </a:p>
      </dgm:t>
    </dgm:pt>
    <dgm:pt modelId="{ED473F02-6ADE-41B4-900F-1BD27A849480}" type="pres">
      <dgm:prSet presAssocID="{74543F00-ECB5-4CDA-82F4-F088FADE3021}" presName="accent_6" presStyleCnt="0"/>
      <dgm:spPr/>
    </dgm:pt>
    <dgm:pt modelId="{203343B3-628B-4EBA-85D8-4BC19E3E23E8}" type="pres">
      <dgm:prSet presAssocID="{74543F00-ECB5-4CDA-82F4-F088FADE3021}" presName="accentRepeatNode" presStyleLbl="solidFgAcc1" presStyleIdx="5" presStyleCnt="6"/>
      <dgm:spPr/>
    </dgm:pt>
  </dgm:ptLst>
  <dgm:cxnLst>
    <dgm:cxn modelId="{DE7C865C-6144-480D-A59C-55402847F0F7}" srcId="{DF78EA67-20E1-4A7E-B298-956D3D5F9E91}" destId="{76C92433-DF18-4AE5-9957-2D6D276E8659}" srcOrd="2" destOrd="0" parTransId="{5CEA536E-A94D-4CEB-8A3A-2ABEA3E2DFB4}" sibTransId="{604C31CF-993E-45B5-8CF6-2DC930BE8DF8}"/>
    <dgm:cxn modelId="{19EF78CF-FACF-4D2A-A0AB-EE428ABC6C2D}" srcId="{DF78EA67-20E1-4A7E-B298-956D3D5F9E91}" destId="{D4564773-8819-4F41-8013-B66A8651A6F4}" srcOrd="1" destOrd="0" parTransId="{1B53B7CE-4809-4BB7-8B63-C20582633937}" sibTransId="{B133705A-DD04-41AD-9855-636A3361590C}"/>
    <dgm:cxn modelId="{C8AD835E-BB7A-4D55-88BF-3D9C0DF3952E}" srcId="{DF78EA67-20E1-4A7E-B298-956D3D5F9E91}" destId="{A871EF91-FDCD-439C-BB30-71B3AE0AD1E4}" srcOrd="4" destOrd="0" parTransId="{D82EB03C-2B64-46E1-A5DA-68580999C883}" sibTransId="{465F4713-CFFA-4155-99A0-C5143CD08A06}"/>
    <dgm:cxn modelId="{99870621-34E5-48C0-936C-FB080368F6FA}" type="presOf" srcId="{74543F00-ECB5-4CDA-82F4-F088FADE3021}" destId="{AAF27C77-1224-4040-A2E5-2A299B2DC927}" srcOrd="0" destOrd="0" presId="urn:microsoft.com/office/officeart/2008/layout/VerticalCurvedList"/>
    <dgm:cxn modelId="{62D18D7A-0ED3-4D8F-8BD8-B22FFC0BAAFD}" srcId="{DF78EA67-20E1-4A7E-B298-956D3D5F9E91}" destId="{9070A768-B662-44E6-B71B-70A417A35E7F}" srcOrd="3" destOrd="0" parTransId="{A440D39E-630C-4772-AFE5-DB81F142A3EA}" sibTransId="{5E8F1967-076A-4FDA-ADED-926E8CCCCB79}"/>
    <dgm:cxn modelId="{BEB8A48D-EE2C-408D-ABA9-FBCB298878D3}" type="presOf" srcId="{D4564773-8819-4F41-8013-B66A8651A6F4}" destId="{BFF1D621-3010-4CDD-B928-3092FC56CCA5}" srcOrd="0" destOrd="0" presId="urn:microsoft.com/office/officeart/2008/layout/VerticalCurvedList"/>
    <dgm:cxn modelId="{34ADFE82-44FA-4412-982E-E2440A084FBA}" type="presOf" srcId="{5F689546-763C-4730-B441-155466506871}" destId="{3C440D3C-E0B8-4539-80FD-338639188D26}" srcOrd="0" destOrd="0" presId="urn:microsoft.com/office/officeart/2008/layout/VerticalCurvedList"/>
    <dgm:cxn modelId="{E98E205F-812C-4ABF-92F7-29D90A470AF7}" type="presOf" srcId="{A9CC76DC-C12F-4161-A44C-685E1993D2A8}" destId="{80942F9D-1F30-4BCC-A1AF-6C2A851E3116}" srcOrd="0" destOrd="0" presId="urn:microsoft.com/office/officeart/2008/layout/VerticalCurvedList"/>
    <dgm:cxn modelId="{7CDEFC7E-ADE2-4BD6-A57C-6CEDFB5F85AC}" type="presOf" srcId="{76C92433-DF18-4AE5-9957-2D6D276E8659}" destId="{5BF2FAB4-AD52-49FB-87C9-63BB8ACC928F}" srcOrd="0" destOrd="0" presId="urn:microsoft.com/office/officeart/2008/layout/VerticalCurvedList"/>
    <dgm:cxn modelId="{576E7DC0-FFCD-41A1-AF4C-B2F50EB35B79}" type="presOf" srcId="{A871EF91-FDCD-439C-BB30-71B3AE0AD1E4}" destId="{CB620793-469A-4863-B0FF-35DDCB90D9FE}" srcOrd="0" destOrd="0" presId="urn:microsoft.com/office/officeart/2008/layout/VerticalCurvedList"/>
    <dgm:cxn modelId="{FDB45F15-0E77-40FF-84AB-828B321CF512}" type="presOf" srcId="{DF78EA67-20E1-4A7E-B298-956D3D5F9E91}" destId="{3E449868-3DBC-4C2F-9AC5-1725BA8F4F56}" srcOrd="0" destOrd="0" presId="urn:microsoft.com/office/officeart/2008/layout/VerticalCurvedList"/>
    <dgm:cxn modelId="{26AB8FC9-BAF7-4170-A617-6888EE866E77}" srcId="{DF78EA67-20E1-4A7E-B298-956D3D5F9E91}" destId="{5F689546-763C-4730-B441-155466506871}" srcOrd="0" destOrd="0" parTransId="{8D843CFF-4D0D-455F-8333-DAF1CF04E681}" sibTransId="{A9CC76DC-C12F-4161-A44C-685E1993D2A8}"/>
    <dgm:cxn modelId="{A76A798F-A46A-438C-9E69-647DC744A3B3}" type="presOf" srcId="{9070A768-B662-44E6-B71B-70A417A35E7F}" destId="{C656B307-CFA2-4E65-A595-A0051E2E4BE2}" srcOrd="0" destOrd="0" presId="urn:microsoft.com/office/officeart/2008/layout/VerticalCurvedList"/>
    <dgm:cxn modelId="{B55E44E0-DD0E-4D90-B644-D5C6932B0ADE}" srcId="{DF78EA67-20E1-4A7E-B298-956D3D5F9E91}" destId="{74543F00-ECB5-4CDA-82F4-F088FADE3021}" srcOrd="5" destOrd="0" parTransId="{CCAE85F6-9C9E-4424-A8C5-E933573EE54B}" sibTransId="{5E4CEA31-3D1C-4DE2-951E-8175016901D1}"/>
    <dgm:cxn modelId="{DCBC1869-1479-46A9-8070-E73FBFC30C37}" type="presParOf" srcId="{3E449868-3DBC-4C2F-9AC5-1725BA8F4F56}" destId="{D81D22CD-809E-406A-8133-66DF5F1C8AE9}" srcOrd="0" destOrd="0" presId="urn:microsoft.com/office/officeart/2008/layout/VerticalCurvedList"/>
    <dgm:cxn modelId="{27F46516-DB49-48E0-BD4D-938E3CAF3C4B}" type="presParOf" srcId="{D81D22CD-809E-406A-8133-66DF5F1C8AE9}" destId="{CA7D53D1-4D2F-4DB9-B31E-F36B4250D430}" srcOrd="0" destOrd="0" presId="urn:microsoft.com/office/officeart/2008/layout/VerticalCurvedList"/>
    <dgm:cxn modelId="{CD9C0F47-913F-4B38-B362-931AC5477F78}" type="presParOf" srcId="{CA7D53D1-4D2F-4DB9-B31E-F36B4250D430}" destId="{40413029-06CA-49F4-96DD-75283DC734F0}" srcOrd="0" destOrd="0" presId="urn:microsoft.com/office/officeart/2008/layout/VerticalCurvedList"/>
    <dgm:cxn modelId="{B7B66BC7-D081-4C18-A5C2-0FA9BA857AF3}" type="presParOf" srcId="{CA7D53D1-4D2F-4DB9-B31E-F36B4250D430}" destId="{80942F9D-1F30-4BCC-A1AF-6C2A851E3116}" srcOrd="1" destOrd="0" presId="urn:microsoft.com/office/officeart/2008/layout/VerticalCurvedList"/>
    <dgm:cxn modelId="{14EBC19C-C363-4D36-8A74-13C8803665D4}" type="presParOf" srcId="{CA7D53D1-4D2F-4DB9-B31E-F36B4250D430}" destId="{8EB3EDE6-618D-442D-B132-935A4067C286}" srcOrd="2" destOrd="0" presId="urn:microsoft.com/office/officeart/2008/layout/VerticalCurvedList"/>
    <dgm:cxn modelId="{15A388F9-6AD4-4E90-BA72-E7634217A783}" type="presParOf" srcId="{CA7D53D1-4D2F-4DB9-B31E-F36B4250D430}" destId="{AD7F02E1-B9D0-4112-9389-262E1FBD7881}" srcOrd="3" destOrd="0" presId="urn:microsoft.com/office/officeart/2008/layout/VerticalCurvedList"/>
    <dgm:cxn modelId="{EF32C556-5499-43B0-8338-B33E5B786521}" type="presParOf" srcId="{D81D22CD-809E-406A-8133-66DF5F1C8AE9}" destId="{3C440D3C-E0B8-4539-80FD-338639188D26}" srcOrd="1" destOrd="0" presId="urn:microsoft.com/office/officeart/2008/layout/VerticalCurvedList"/>
    <dgm:cxn modelId="{D0DBD54D-47C2-4B15-8D06-A9FB20FB1B81}" type="presParOf" srcId="{D81D22CD-809E-406A-8133-66DF5F1C8AE9}" destId="{F66D577E-2246-458B-8FC6-4A88C6C7996F}" srcOrd="2" destOrd="0" presId="urn:microsoft.com/office/officeart/2008/layout/VerticalCurvedList"/>
    <dgm:cxn modelId="{C1D8E03D-4947-4062-8721-B46A8CF1F9E0}" type="presParOf" srcId="{F66D577E-2246-458B-8FC6-4A88C6C7996F}" destId="{5A3467D2-3E1B-4D9B-85B0-48D373380DE3}" srcOrd="0" destOrd="0" presId="urn:microsoft.com/office/officeart/2008/layout/VerticalCurvedList"/>
    <dgm:cxn modelId="{6A458D86-5DE3-4C05-8DF7-01527BB16935}" type="presParOf" srcId="{D81D22CD-809E-406A-8133-66DF5F1C8AE9}" destId="{BFF1D621-3010-4CDD-B928-3092FC56CCA5}" srcOrd="3" destOrd="0" presId="urn:microsoft.com/office/officeart/2008/layout/VerticalCurvedList"/>
    <dgm:cxn modelId="{5E67B3E9-692E-4F1B-A0F2-ED274F165D6E}" type="presParOf" srcId="{D81D22CD-809E-406A-8133-66DF5F1C8AE9}" destId="{DA125A86-6784-49DF-9C35-51A9D608EAEC}" srcOrd="4" destOrd="0" presId="urn:microsoft.com/office/officeart/2008/layout/VerticalCurvedList"/>
    <dgm:cxn modelId="{08D6685C-F25B-4FF1-9142-206A3A6F39F4}" type="presParOf" srcId="{DA125A86-6784-49DF-9C35-51A9D608EAEC}" destId="{AF9AD03E-AEFA-460A-B928-E9D823746238}" srcOrd="0" destOrd="0" presId="urn:microsoft.com/office/officeart/2008/layout/VerticalCurvedList"/>
    <dgm:cxn modelId="{A81B2F6E-2421-4711-AA04-9D143F2CD883}" type="presParOf" srcId="{D81D22CD-809E-406A-8133-66DF5F1C8AE9}" destId="{5BF2FAB4-AD52-49FB-87C9-63BB8ACC928F}" srcOrd="5" destOrd="0" presId="urn:microsoft.com/office/officeart/2008/layout/VerticalCurvedList"/>
    <dgm:cxn modelId="{52D692B5-5A07-42EC-BA6C-AB54FF6DB3CC}" type="presParOf" srcId="{D81D22CD-809E-406A-8133-66DF5F1C8AE9}" destId="{E324A710-2CD2-4F71-992F-FFE9B45D7BDF}" srcOrd="6" destOrd="0" presId="urn:microsoft.com/office/officeart/2008/layout/VerticalCurvedList"/>
    <dgm:cxn modelId="{87CB9360-C768-4FBC-9691-DB01820952A3}" type="presParOf" srcId="{E324A710-2CD2-4F71-992F-FFE9B45D7BDF}" destId="{A2C0DCF2-5893-4ED7-8BF2-5A577276E99A}" srcOrd="0" destOrd="0" presId="urn:microsoft.com/office/officeart/2008/layout/VerticalCurvedList"/>
    <dgm:cxn modelId="{1D7E50E7-80E3-4A35-8291-F56256116C25}" type="presParOf" srcId="{D81D22CD-809E-406A-8133-66DF5F1C8AE9}" destId="{C656B307-CFA2-4E65-A595-A0051E2E4BE2}" srcOrd="7" destOrd="0" presId="urn:microsoft.com/office/officeart/2008/layout/VerticalCurvedList"/>
    <dgm:cxn modelId="{34828E5B-8BC9-44A7-AA73-7D1B790E780D}" type="presParOf" srcId="{D81D22CD-809E-406A-8133-66DF5F1C8AE9}" destId="{E098B17F-1417-42E2-AF16-F854B74859B7}" srcOrd="8" destOrd="0" presId="urn:microsoft.com/office/officeart/2008/layout/VerticalCurvedList"/>
    <dgm:cxn modelId="{AE92EDC7-B6F0-48F4-A77F-CE20AEEC30B0}" type="presParOf" srcId="{E098B17F-1417-42E2-AF16-F854B74859B7}" destId="{FA2E9AD3-276E-4FB6-AF07-42E899E53C41}" srcOrd="0" destOrd="0" presId="urn:microsoft.com/office/officeart/2008/layout/VerticalCurvedList"/>
    <dgm:cxn modelId="{D0A40F42-2309-4258-AA23-8BF5F6031CD6}" type="presParOf" srcId="{D81D22CD-809E-406A-8133-66DF5F1C8AE9}" destId="{CB620793-469A-4863-B0FF-35DDCB90D9FE}" srcOrd="9" destOrd="0" presId="urn:microsoft.com/office/officeart/2008/layout/VerticalCurvedList"/>
    <dgm:cxn modelId="{6FE080A9-6B24-48A5-95B1-42BF14B45EDC}" type="presParOf" srcId="{D81D22CD-809E-406A-8133-66DF5F1C8AE9}" destId="{B417416C-F8B9-4FD3-9323-006648076922}" srcOrd="10" destOrd="0" presId="urn:microsoft.com/office/officeart/2008/layout/VerticalCurvedList"/>
    <dgm:cxn modelId="{D21010D4-9851-4DCC-B566-B7C1AACAF8A6}" type="presParOf" srcId="{B417416C-F8B9-4FD3-9323-006648076922}" destId="{92344187-E590-41E7-AEE3-75D3E7821438}" srcOrd="0" destOrd="0" presId="urn:microsoft.com/office/officeart/2008/layout/VerticalCurvedList"/>
    <dgm:cxn modelId="{0A93CA42-5850-4A0D-A3B5-CA87C03DCBEF}" type="presParOf" srcId="{D81D22CD-809E-406A-8133-66DF5F1C8AE9}" destId="{AAF27C77-1224-4040-A2E5-2A299B2DC927}" srcOrd="11" destOrd="0" presId="urn:microsoft.com/office/officeart/2008/layout/VerticalCurvedList"/>
    <dgm:cxn modelId="{D22D8CB8-89B0-4ABC-A5B2-DBB82479D573}" type="presParOf" srcId="{D81D22CD-809E-406A-8133-66DF5F1C8AE9}" destId="{ED473F02-6ADE-41B4-900F-1BD27A849480}" srcOrd="12" destOrd="0" presId="urn:microsoft.com/office/officeart/2008/layout/VerticalCurvedList"/>
    <dgm:cxn modelId="{B837CFC3-6F5B-4177-9FE6-31607B8BF84C}" type="presParOf" srcId="{ED473F02-6ADE-41B4-900F-1BD27A849480}" destId="{203343B3-628B-4EBA-85D8-4BC19E3E23E8}"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23526-A29C-49B5-9AA4-1F5A731F5AC6}">
      <dsp:nvSpPr>
        <dsp:cNvPr id="0" name=""/>
        <dsp:cNvSpPr/>
      </dsp:nvSpPr>
      <dsp:spPr>
        <a:xfrm>
          <a:off x="0" y="37760"/>
          <a:ext cx="10609263" cy="633600"/>
        </a:xfrm>
        <a:prstGeom prst="rect">
          <a:avLst/>
        </a:prstGeom>
        <a:solidFill>
          <a:schemeClr val="accent2">
            <a:shade val="50000"/>
            <a:hueOff val="0"/>
            <a:satOff val="0"/>
            <a:lumOff val="0"/>
            <a:alphaOff val="0"/>
          </a:schemeClr>
        </a:solidFill>
        <a:ln w="1905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uk-UA" sz="2200" kern="1200" dirty="0"/>
            <a:t>Підвищення максимально довільної сили можливе </a:t>
          </a:r>
          <a:endParaRPr lang="ru-RU" sz="2200" kern="1200" dirty="0"/>
        </a:p>
      </dsp:txBody>
      <dsp:txXfrm>
        <a:off x="0" y="37760"/>
        <a:ext cx="10609263" cy="633600"/>
      </dsp:txXfrm>
    </dsp:sp>
    <dsp:sp modelId="{CB80A4EA-C304-4C93-A576-7D1A88E7F074}">
      <dsp:nvSpPr>
        <dsp:cNvPr id="0" name=""/>
        <dsp:cNvSpPr/>
      </dsp:nvSpPr>
      <dsp:spPr>
        <a:xfrm>
          <a:off x="0" y="671360"/>
          <a:ext cx="10609263" cy="1932480"/>
        </a:xfrm>
        <a:prstGeom prst="rect">
          <a:avLst/>
        </a:prstGeom>
        <a:solidFill>
          <a:schemeClr val="accent2">
            <a:alpha val="90000"/>
            <a:tint val="55000"/>
            <a:hueOff val="0"/>
            <a:satOff val="0"/>
            <a:lumOff val="0"/>
            <a:alphaOff val="0"/>
          </a:schemeClr>
        </a:solidFill>
        <a:ln w="1905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rtl="0">
            <a:lnSpc>
              <a:spcPct val="90000"/>
            </a:lnSpc>
            <a:spcBef>
              <a:spcPct val="0"/>
            </a:spcBef>
            <a:spcAft>
              <a:spcPct val="15000"/>
            </a:spcAft>
            <a:buChar char="•"/>
          </a:pPr>
          <a:r>
            <a:rPr lang="uk-UA" sz="2200" i="1" kern="1200" dirty="0">
              <a:solidFill>
                <a:schemeClr val="accent6">
                  <a:lumMod val="50000"/>
                </a:schemeClr>
              </a:solidFill>
            </a:rPr>
            <a:t>1) За рахунок удосконалення </a:t>
          </a:r>
          <a:r>
            <a:rPr lang="uk-UA" sz="2200" i="1" kern="1200" dirty="0" err="1">
              <a:solidFill>
                <a:schemeClr val="accent6">
                  <a:lumMod val="50000"/>
                </a:schemeClr>
              </a:solidFill>
            </a:rPr>
            <a:t>нейрорегуляторних</a:t>
          </a:r>
          <a:r>
            <a:rPr lang="uk-UA" sz="2200" i="1" kern="1200" dirty="0">
              <a:solidFill>
                <a:schemeClr val="accent6">
                  <a:lumMod val="50000"/>
                </a:schemeClr>
              </a:solidFill>
            </a:rPr>
            <a:t> механізмів і підвищення ємності, потужності і рухливості </a:t>
          </a:r>
          <a:r>
            <a:rPr lang="uk-UA" sz="2200" i="1" kern="1200" dirty="0" err="1">
              <a:solidFill>
                <a:schemeClr val="accent6">
                  <a:lumMod val="50000"/>
                </a:schemeClr>
              </a:solidFill>
            </a:rPr>
            <a:t>алактатного</a:t>
          </a:r>
          <a:r>
            <a:rPr lang="uk-UA" sz="2200" i="1" kern="1200" dirty="0">
              <a:solidFill>
                <a:schemeClr val="accent6">
                  <a:lumMod val="50000"/>
                </a:schemeClr>
              </a:solidFill>
            </a:rPr>
            <a:t> механізму. енергозабезпечення м'язового скорочення.</a:t>
          </a:r>
          <a:endParaRPr lang="ru-RU" sz="2200" i="1" kern="1200" dirty="0">
            <a:solidFill>
              <a:schemeClr val="accent6">
                <a:lumMod val="50000"/>
              </a:schemeClr>
            </a:solidFill>
          </a:endParaRPr>
        </a:p>
        <a:p>
          <a:pPr marL="228600" lvl="1" indent="-228600" algn="just" defTabSz="977900" rtl="0">
            <a:lnSpc>
              <a:spcPct val="90000"/>
            </a:lnSpc>
            <a:spcBef>
              <a:spcPct val="0"/>
            </a:spcBef>
            <a:spcAft>
              <a:spcPct val="15000"/>
            </a:spcAft>
            <a:buChar char="•"/>
          </a:pPr>
          <a:endParaRPr lang="ru-RU" sz="2200" i="1" kern="1200" dirty="0">
            <a:solidFill>
              <a:schemeClr val="accent6">
                <a:lumMod val="50000"/>
              </a:schemeClr>
            </a:solidFill>
          </a:endParaRPr>
        </a:p>
        <a:p>
          <a:pPr marL="228600" lvl="1" indent="-228600" algn="just" defTabSz="977900" rtl="0">
            <a:lnSpc>
              <a:spcPct val="90000"/>
            </a:lnSpc>
            <a:spcBef>
              <a:spcPct val="0"/>
            </a:spcBef>
            <a:spcAft>
              <a:spcPct val="15000"/>
            </a:spcAft>
            <a:buChar char="•"/>
          </a:pPr>
          <a:r>
            <a:rPr lang="uk-UA" sz="2200" kern="1200" dirty="0">
              <a:solidFill>
                <a:schemeClr val="tx2">
                  <a:lumMod val="75000"/>
                </a:schemeClr>
              </a:solidFill>
            </a:rPr>
            <a:t>2) За рахунок приросту анатомічного поперечника м'язів.</a:t>
          </a:r>
          <a:endParaRPr lang="ru-RU" sz="2200" kern="1200" dirty="0">
            <a:solidFill>
              <a:schemeClr val="tx2">
                <a:lumMod val="75000"/>
              </a:schemeClr>
            </a:solidFill>
          </a:endParaRPr>
        </a:p>
      </dsp:txBody>
      <dsp:txXfrm>
        <a:off x="0" y="671360"/>
        <a:ext cx="10609263" cy="1932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EBC63-B55C-455C-A0B3-CCACAF83E2D7}">
      <dsp:nvSpPr>
        <dsp:cNvPr id="0" name=""/>
        <dsp:cNvSpPr/>
      </dsp:nvSpPr>
      <dsp:spPr>
        <a:xfrm rot="5400000">
          <a:off x="5506720" y="-758190"/>
          <a:ext cx="4704080" cy="7396480"/>
        </a:xfrm>
        <a:prstGeom prst="round2Same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uk-UA" sz="2200" kern="1200"/>
            <a:t>велику різноманітність засобів і методів вдосконалення техніко-тактичних дій і розвитку спеціальної витривалості;</a:t>
          </a:r>
        </a:p>
        <a:p>
          <a:pPr marL="228600" lvl="1" indent="-228600" algn="l" defTabSz="977900">
            <a:lnSpc>
              <a:spcPct val="90000"/>
            </a:lnSpc>
            <a:spcBef>
              <a:spcPct val="0"/>
            </a:spcBef>
            <a:spcAft>
              <a:spcPct val="15000"/>
            </a:spcAft>
            <a:buChar char="•"/>
          </a:pPr>
          <a:r>
            <a:rPr lang="uk-UA" sz="2200" kern="1200"/>
            <a:t>тісний взаємозв'язок процесів техніко-тактичного вдосконалення та розвитку спеціальної витривалість;</a:t>
          </a:r>
        </a:p>
        <a:p>
          <a:pPr marL="228600" lvl="1" indent="-228600" algn="l" defTabSz="977900">
            <a:lnSpc>
              <a:spcPct val="90000"/>
            </a:lnSpc>
            <a:spcBef>
              <a:spcPct val="0"/>
            </a:spcBef>
            <a:spcAft>
              <a:spcPct val="15000"/>
            </a:spcAft>
            <a:buChar char="•"/>
          </a:pPr>
          <a:r>
            <a:rPr lang="uk-UA" sz="2200" kern="1200"/>
            <a:t>моделювання в умовах тренувальної діяльності всього можливого спектру станів і реакцій функціональних систем, характерних для змагальної діяльності; </a:t>
          </a:r>
        </a:p>
        <a:p>
          <a:pPr marL="228600" lvl="1" indent="-228600" algn="l" defTabSz="977900">
            <a:lnSpc>
              <a:spcPct val="90000"/>
            </a:lnSpc>
            <a:spcBef>
              <a:spcPct val="0"/>
            </a:spcBef>
            <a:spcAft>
              <a:spcPct val="15000"/>
            </a:spcAft>
            <a:buChar char="•"/>
          </a:pPr>
          <a:r>
            <a:rPr lang="uk-UA" sz="2200" kern="1200"/>
            <a:t>варіативність умов зовнішнього середовища як при розвитку спеціальної витривалості, так і в процесі техніко-тактичного вдосконалення.</a:t>
          </a:r>
        </a:p>
      </dsp:txBody>
      <dsp:txXfrm rot="-5400000">
        <a:off x="4160520" y="817644"/>
        <a:ext cx="7166846" cy="4244812"/>
      </dsp:txXfrm>
    </dsp:sp>
    <dsp:sp modelId="{678B24AD-A9EA-45CB-9D2D-C01249B9AA65}">
      <dsp:nvSpPr>
        <dsp:cNvPr id="0" name=""/>
        <dsp:cNvSpPr/>
      </dsp:nvSpPr>
      <dsp:spPr>
        <a:xfrm>
          <a:off x="0" y="0"/>
          <a:ext cx="4160520" cy="5880100"/>
        </a:xfrm>
        <a:prstGeom prst="roundRect">
          <a:avLst/>
        </a:prstGeom>
        <a:solidFill>
          <a:schemeClr val="accent4">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uk-UA" sz="4100" u="sng" kern="1200"/>
            <a:t>Під час розвитку спеціальної витривалості слід забезпечувати:</a:t>
          </a:r>
          <a:endParaRPr lang="uk-UA" sz="4100" kern="1200"/>
        </a:p>
      </dsp:txBody>
      <dsp:txXfrm>
        <a:off x="203100" y="203100"/>
        <a:ext cx="3754320" cy="5473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42F9D-1F30-4BCC-A1AF-6C2A851E3116}">
      <dsp:nvSpPr>
        <dsp:cNvPr id="0" name=""/>
        <dsp:cNvSpPr/>
      </dsp:nvSpPr>
      <dsp:spPr>
        <a:xfrm>
          <a:off x="-5039760" y="-772124"/>
          <a:ext cx="6001948" cy="6001948"/>
        </a:xfrm>
        <a:prstGeom prst="blockArc">
          <a:avLst>
            <a:gd name="adj1" fmla="val 18900000"/>
            <a:gd name="adj2" fmla="val 2700000"/>
            <a:gd name="adj3" fmla="val 360"/>
          </a:avLst>
        </a:prstGeom>
        <a:noFill/>
        <a:ln w="100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440D3C-E0B8-4539-80FD-338639188D26}">
      <dsp:nvSpPr>
        <dsp:cNvPr id="0" name=""/>
        <dsp:cNvSpPr/>
      </dsp:nvSpPr>
      <dsp:spPr>
        <a:xfrm>
          <a:off x="358956" y="234742"/>
          <a:ext cx="9896801" cy="469306"/>
        </a:xfrm>
        <a:prstGeom prst="rect">
          <a:avLst/>
        </a:prstGeom>
        <a:gradFill rotWithShape="0">
          <a:gsLst>
            <a:gs pos="0">
              <a:schemeClr val="accent5">
                <a:hueOff val="0"/>
                <a:satOff val="0"/>
                <a:lumOff val="0"/>
                <a:alphaOff val="0"/>
              </a:schemeClr>
            </a:gs>
            <a:gs pos="90000">
              <a:schemeClr val="accent5">
                <a:hueOff val="0"/>
                <a:satOff val="0"/>
                <a:lumOff val="0"/>
                <a:alphaOff val="0"/>
                <a:shade val="100000"/>
                <a:satMod val="105000"/>
              </a:schemeClr>
            </a:gs>
            <a:gs pos="100000">
              <a:schemeClr val="accent5">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2512" tIns="60960" rIns="60960" bIns="60960" numCol="1" spcCol="1270" anchor="ctr" anchorCtr="0">
          <a:noAutofit/>
        </a:bodyPr>
        <a:lstStyle/>
        <a:p>
          <a:pPr marL="0" lvl="0" indent="0" algn="l" defTabSz="1066800" rtl="0">
            <a:lnSpc>
              <a:spcPct val="90000"/>
            </a:lnSpc>
            <a:spcBef>
              <a:spcPct val="0"/>
            </a:spcBef>
            <a:spcAft>
              <a:spcPct val="35000"/>
            </a:spcAft>
            <a:buNone/>
          </a:pPr>
          <a:r>
            <a:rPr lang="uk-UA" sz="2400" b="1" kern="1200" dirty="0"/>
            <a:t>оцінка і регуляція динамічних і просторо-часових параметрів рухів</a:t>
          </a:r>
          <a:endParaRPr lang="ru-RU" sz="2400" b="1" kern="1200" dirty="0"/>
        </a:p>
      </dsp:txBody>
      <dsp:txXfrm>
        <a:off x="358956" y="234742"/>
        <a:ext cx="9896801" cy="469306"/>
      </dsp:txXfrm>
    </dsp:sp>
    <dsp:sp modelId="{5A3467D2-3E1B-4D9B-85B0-48D373380DE3}">
      <dsp:nvSpPr>
        <dsp:cNvPr id="0" name=""/>
        <dsp:cNvSpPr/>
      </dsp:nvSpPr>
      <dsp:spPr>
        <a:xfrm>
          <a:off x="65639" y="176079"/>
          <a:ext cx="586633" cy="586633"/>
        </a:xfrm>
        <a:prstGeom prst="ellipse">
          <a:avLst/>
        </a:prstGeom>
        <a:solidFill>
          <a:schemeClr val="lt1">
            <a:hueOff val="0"/>
            <a:satOff val="0"/>
            <a:lumOff val="0"/>
            <a:alphaOff val="0"/>
          </a:schemeClr>
        </a:solidFill>
        <a:ln w="100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FF1D621-3010-4CDD-B928-3092FC56CCA5}">
      <dsp:nvSpPr>
        <dsp:cNvPr id="0" name=""/>
        <dsp:cNvSpPr/>
      </dsp:nvSpPr>
      <dsp:spPr>
        <a:xfrm>
          <a:off x="744993" y="938613"/>
          <a:ext cx="9510765" cy="469306"/>
        </a:xfrm>
        <a:prstGeom prst="rect">
          <a:avLst/>
        </a:prstGeom>
        <a:gradFill rotWithShape="0">
          <a:gsLst>
            <a:gs pos="0">
              <a:schemeClr val="accent5">
                <a:hueOff val="2175002"/>
                <a:satOff val="-12697"/>
                <a:lumOff val="-1019"/>
                <a:alphaOff val="0"/>
              </a:schemeClr>
            </a:gs>
            <a:gs pos="90000">
              <a:schemeClr val="accent5">
                <a:hueOff val="2175002"/>
                <a:satOff val="-12697"/>
                <a:lumOff val="-1019"/>
                <a:alphaOff val="0"/>
                <a:shade val="100000"/>
                <a:satMod val="105000"/>
              </a:schemeClr>
            </a:gs>
            <a:gs pos="100000">
              <a:schemeClr val="accent5">
                <a:hueOff val="2175002"/>
                <a:satOff val="-12697"/>
                <a:lumOff val="-1019"/>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2512" tIns="60960" rIns="60960" bIns="60960" numCol="1" spcCol="1270" anchor="ctr" anchorCtr="0">
          <a:noAutofit/>
        </a:bodyPr>
        <a:lstStyle/>
        <a:p>
          <a:pPr marL="0" lvl="0" indent="0" algn="l" defTabSz="1066800" rtl="0">
            <a:lnSpc>
              <a:spcPct val="90000"/>
            </a:lnSpc>
            <a:spcBef>
              <a:spcPct val="0"/>
            </a:spcBef>
            <a:spcAft>
              <a:spcPct val="35000"/>
            </a:spcAft>
            <a:buNone/>
          </a:pPr>
          <a:r>
            <a:rPr lang="uk-UA" sz="2400" b="1" kern="1200" dirty="0"/>
            <a:t>збереження рівноваги;</a:t>
          </a:r>
          <a:endParaRPr lang="ru-RU" sz="2400" b="1" kern="1200" dirty="0"/>
        </a:p>
      </dsp:txBody>
      <dsp:txXfrm>
        <a:off x="744993" y="938613"/>
        <a:ext cx="9510765" cy="469306"/>
      </dsp:txXfrm>
    </dsp:sp>
    <dsp:sp modelId="{AF9AD03E-AEFA-460A-B928-E9D823746238}">
      <dsp:nvSpPr>
        <dsp:cNvPr id="0" name=""/>
        <dsp:cNvSpPr/>
      </dsp:nvSpPr>
      <dsp:spPr>
        <a:xfrm>
          <a:off x="451676" y="879949"/>
          <a:ext cx="586633" cy="586633"/>
        </a:xfrm>
        <a:prstGeom prst="ellipse">
          <a:avLst/>
        </a:prstGeom>
        <a:solidFill>
          <a:schemeClr val="lt1">
            <a:hueOff val="0"/>
            <a:satOff val="0"/>
            <a:lumOff val="0"/>
            <a:alphaOff val="0"/>
          </a:schemeClr>
        </a:solidFill>
        <a:ln w="10000" cap="flat" cmpd="sng" algn="ctr">
          <a:solidFill>
            <a:schemeClr val="accent5">
              <a:hueOff val="2175002"/>
              <a:satOff val="-12697"/>
              <a:lumOff val="-1019"/>
              <a:alphaOff val="0"/>
            </a:schemeClr>
          </a:solidFill>
          <a:prstDash val="solid"/>
        </a:ln>
        <a:effectLst/>
      </dsp:spPr>
      <dsp:style>
        <a:lnRef idx="1">
          <a:scrgbClr r="0" g="0" b="0"/>
        </a:lnRef>
        <a:fillRef idx="1">
          <a:scrgbClr r="0" g="0" b="0"/>
        </a:fillRef>
        <a:effectRef idx="0">
          <a:scrgbClr r="0" g="0" b="0"/>
        </a:effectRef>
        <a:fontRef idx="minor"/>
      </dsp:style>
    </dsp:sp>
    <dsp:sp modelId="{5BF2FAB4-AD52-49FB-87C9-63BB8ACC928F}">
      <dsp:nvSpPr>
        <dsp:cNvPr id="0" name=""/>
        <dsp:cNvSpPr/>
      </dsp:nvSpPr>
      <dsp:spPr>
        <a:xfrm>
          <a:off x="921518" y="1642484"/>
          <a:ext cx="9334240" cy="469306"/>
        </a:xfrm>
        <a:prstGeom prst="rect">
          <a:avLst/>
        </a:prstGeom>
        <a:gradFill rotWithShape="0">
          <a:gsLst>
            <a:gs pos="0">
              <a:schemeClr val="accent5">
                <a:hueOff val="4350003"/>
                <a:satOff val="-25394"/>
                <a:lumOff val="-2039"/>
                <a:alphaOff val="0"/>
              </a:schemeClr>
            </a:gs>
            <a:gs pos="90000">
              <a:schemeClr val="accent5">
                <a:hueOff val="4350003"/>
                <a:satOff val="-25394"/>
                <a:lumOff val="-2039"/>
                <a:alphaOff val="0"/>
                <a:shade val="100000"/>
                <a:satMod val="105000"/>
              </a:schemeClr>
            </a:gs>
            <a:gs pos="100000">
              <a:schemeClr val="accent5">
                <a:hueOff val="4350003"/>
                <a:satOff val="-25394"/>
                <a:lumOff val="-2039"/>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2512" tIns="60960" rIns="60960" bIns="60960" numCol="1" spcCol="1270" anchor="ctr" anchorCtr="0">
          <a:noAutofit/>
        </a:bodyPr>
        <a:lstStyle/>
        <a:p>
          <a:pPr marL="0" lvl="0" indent="0" algn="l" defTabSz="1066800" rtl="0">
            <a:lnSpc>
              <a:spcPct val="90000"/>
            </a:lnSpc>
            <a:spcBef>
              <a:spcPct val="0"/>
            </a:spcBef>
            <a:spcAft>
              <a:spcPct val="35000"/>
            </a:spcAft>
            <a:buNone/>
          </a:pPr>
          <a:r>
            <a:rPr lang="uk-UA" sz="2400" b="1" kern="1200" dirty="0"/>
            <a:t>почуття ритму; </a:t>
          </a:r>
          <a:endParaRPr lang="ru-RU" sz="2400" b="1" kern="1200" dirty="0"/>
        </a:p>
      </dsp:txBody>
      <dsp:txXfrm>
        <a:off x="921518" y="1642484"/>
        <a:ext cx="9334240" cy="469306"/>
      </dsp:txXfrm>
    </dsp:sp>
    <dsp:sp modelId="{A2C0DCF2-5893-4ED7-8BF2-5A577276E99A}">
      <dsp:nvSpPr>
        <dsp:cNvPr id="0" name=""/>
        <dsp:cNvSpPr/>
      </dsp:nvSpPr>
      <dsp:spPr>
        <a:xfrm>
          <a:off x="628201" y="1583820"/>
          <a:ext cx="586633" cy="586633"/>
        </a:xfrm>
        <a:prstGeom prst="ellipse">
          <a:avLst/>
        </a:prstGeom>
        <a:solidFill>
          <a:schemeClr val="lt1">
            <a:hueOff val="0"/>
            <a:satOff val="0"/>
            <a:lumOff val="0"/>
            <a:alphaOff val="0"/>
          </a:schemeClr>
        </a:solidFill>
        <a:ln w="10000" cap="flat" cmpd="sng" algn="ctr">
          <a:solidFill>
            <a:schemeClr val="accent5">
              <a:hueOff val="4350003"/>
              <a:satOff val="-25394"/>
              <a:lumOff val="-2039"/>
              <a:alphaOff val="0"/>
            </a:schemeClr>
          </a:solidFill>
          <a:prstDash val="solid"/>
        </a:ln>
        <a:effectLst/>
      </dsp:spPr>
      <dsp:style>
        <a:lnRef idx="1">
          <a:scrgbClr r="0" g="0" b="0"/>
        </a:lnRef>
        <a:fillRef idx="1">
          <a:scrgbClr r="0" g="0" b="0"/>
        </a:fillRef>
        <a:effectRef idx="0">
          <a:scrgbClr r="0" g="0" b="0"/>
        </a:effectRef>
        <a:fontRef idx="minor"/>
      </dsp:style>
    </dsp:sp>
    <dsp:sp modelId="{C656B307-CFA2-4E65-A595-A0051E2E4BE2}">
      <dsp:nvSpPr>
        <dsp:cNvPr id="0" name=""/>
        <dsp:cNvSpPr/>
      </dsp:nvSpPr>
      <dsp:spPr>
        <a:xfrm>
          <a:off x="921518" y="2345909"/>
          <a:ext cx="9334240" cy="469306"/>
        </a:xfrm>
        <a:prstGeom prst="rect">
          <a:avLst/>
        </a:prstGeom>
        <a:gradFill rotWithShape="0">
          <a:gsLst>
            <a:gs pos="0">
              <a:schemeClr val="accent5">
                <a:hueOff val="6525005"/>
                <a:satOff val="-38091"/>
                <a:lumOff val="-3058"/>
                <a:alphaOff val="0"/>
              </a:schemeClr>
            </a:gs>
            <a:gs pos="90000">
              <a:schemeClr val="accent5">
                <a:hueOff val="6525005"/>
                <a:satOff val="-38091"/>
                <a:lumOff val="-3058"/>
                <a:alphaOff val="0"/>
                <a:shade val="100000"/>
                <a:satMod val="105000"/>
              </a:schemeClr>
            </a:gs>
            <a:gs pos="100000">
              <a:schemeClr val="accent5">
                <a:hueOff val="6525005"/>
                <a:satOff val="-38091"/>
                <a:lumOff val="-3058"/>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2512" tIns="60960" rIns="60960" bIns="60960" numCol="1" spcCol="1270" anchor="ctr" anchorCtr="0">
          <a:noAutofit/>
        </a:bodyPr>
        <a:lstStyle/>
        <a:p>
          <a:pPr marL="0" lvl="0" indent="0" algn="l" defTabSz="1066800" rtl="0">
            <a:lnSpc>
              <a:spcPct val="90000"/>
            </a:lnSpc>
            <a:spcBef>
              <a:spcPct val="0"/>
            </a:spcBef>
            <a:spcAft>
              <a:spcPct val="35000"/>
            </a:spcAft>
            <a:buNone/>
          </a:pPr>
          <a:r>
            <a:rPr lang="uk-UA" sz="2400" b="1" kern="1200" dirty="0"/>
            <a:t>орієнтування у просторі; </a:t>
          </a:r>
          <a:endParaRPr lang="ru-RU" sz="2400" b="1" kern="1200" dirty="0"/>
        </a:p>
      </dsp:txBody>
      <dsp:txXfrm>
        <a:off x="921518" y="2345909"/>
        <a:ext cx="9334240" cy="469306"/>
      </dsp:txXfrm>
    </dsp:sp>
    <dsp:sp modelId="{FA2E9AD3-276E-4FB6-AF07-42E899E53C41}">
      <dsp:nvSpPr>
        <dsp:cNvPr id="0" name=""/>
        <dsp:cNvSpPr/>
      </dsp:nvSpPr>
      <dsp:spPr>
        <a:xfrm>
          <a:off x="628201" y="2287245"/>
          <a:ext cx="586633" cy="586633"/>
        </a:xfrm>
        <a:prstGeom prst="ellipse">
          <a:avLst/>
        </a:prstGeom>
        <a:solidFill>
          <a:schemeClr val="lt1">
            <a:hueOff val="0"/>
            <a:satOff val="0"/>
            <a:lumOff val="0"/>
            <a:alphaOff val="0"/>
          </a:schemeClr>
        </a:solidFill>
        <a:ln w="10000" cap="flat" cmpd="sng" algn="ctr">
          <a:solidFill>
            <a:schemeClr val="accent5">
              <a:hueOff val="6525005"/>
              <a:satOff val="-38091"/>
              <a:lumOff val="-3058"/>
              <a:alphaOff val="0"/>
            </a:schemeClr>
          </a:solidFill>
          <a:prstDash val="solid"/>
        </a:ln>
        <a:effectLst/>
      </dsp:spPr>
      <dsp:style>
        <a:lnRef idx="1">
          <a:scrgbClr r="0" g="0" b="0"/>
        </a:lnRef>
        <a:fillRef idx="1">
          <a:scrgbClr r="0" g="0" b="0"/>
        </a:fillRef>
        <a:effectRef idx="0">
          <a:scrgbClr r="0" g="0" b="0"/>
        </a:effectRef>
        <a:fontRef idx="minor"/>
      </dsp:style>
    </dsp:sp>
    <dsp:sp modelId="{CB620793-469A-4863-B0FF-35DDCB90D9FE}">
      <dsp:nvSpPr>
        <dsp:cNvPr id="0" name=""/>
        <dsp:cNvSpPr/>
      </dsp:nvSpPr>
      <dsp:spPr>
        <a:xfrm>
          <a:off x="744993" y="3049780"/>
          <a:ext cx="9510765" cy="469306"/>
        </a:xfrm>
        <a:prstGeom prst="rect">
          <a:avLst/>
        </a:prstGeom>
        <a:gradFill rotWithShape="0">
          <a:gsLst>
            <a:gs pos="0">
              <a:schemeClr val="accent5">
                <a:hueOff val="8700006"/>
                <a:satOff val="-50788"/>
                <a:lumOff val="-4078"/>
                <a:alphaOff val="0"/>
              </a:schemeClr>
            </a:gs>
            <a:gs pos="90000">
              <a:schemeClr val="accent5">
                <a:hueOff val="8700006"/>
                <a:satOff val="-50788"/>
                <a:lumOff val="-4078"/>
                <a:alphaOff val="0"/>
                <a:shade val="100000"/>
                <a:satMod val="105000"/>
              </a:schemeClr>
            </a:gs>
            <a:gs pos="100000">
              <a:schemeClr val="accent5">
                <a:hueOff val="8700006"/>
                <a:satOff val="-50788"/>
                <a:lumOff val="-4078"/>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2512" tIns="60960" rIns="60960" bIns="60960" numCol="1" spcCol="1270" anchor="ctr" anchorCtr="0">
          <a:noAutofit/>
        </a:bodyPr>
        <a:lstStyle/>
        <a:p>
          <a:pPr marL="0" lvl="0" indent="0" algn="l" defTabSz="1066800" rtl="0">
            <a:lnSpc>
              <a:spcPct val="90000"/>
            </a:lnSpc>
            <a:spcBef>
              <a:spcPct val="0"/>
            </a:spcBef>
            <a:spcAft>
              <a:spcPct val="35000"/>
            </a:spcAft>
            <a:buNone/>
          </a:pPr>
          <a:r>
            <a:rPr lang="uk-UA" sz="2400" b="1" kern="1200" dirty="0"/>
            <a:t>довільне розслаблення м'язів;</a:t>
          </a:r>
          <a:endParaRPr lang="ru-RU" sz="2400" b="1" kern="1200" dirty="0"/>
        </a:p>
      </dsp:txBody>
      <dsp:txXfrm>
        <a:off x="744993" y="3049780"/>
        <a:ext cx="9510765" cy="469306"/>
      </dsp:txXfrm>
    </dsp:sp>
    <dsp:sp modelId="{92344187-E590-41E7-AEE3-75D3E7821438}">
      <dsp:nvSpPr>
        <dsp:cNvPr id="0" name=""/>
        <dsp:cNvSpPr/>
      </dsp:nvSpPr>
      <dsp:spPr>
        <a:xfrm>
          <a:off x="451676" y="2991116"/>
          <a:ext cx="586633" cy="586633"/>
        </a:xfrm>
        <a:prstGeom prst="ellipse">
          <a:avLst/>
        </a:prstGeom>
        <a:solidFill>
          <a:schemeClr val="lt1">
            <a:hueOff val="0"/>
            <a:satOff val="0"/>
            <a:lumOff val="0"/>
            <a:alphaOff val="0"/>
          </a:schemeClr>
        </a:solidFill>
        <a:ln w="10000" cap="flat" cmpd="sng" algn="ctr">
          <a:solidFill>
            <a:schemeClr val="accent5">
              <a:hueOff val="8700006"/>
              <a:satOff val="-50788"/>
              <a:lumOff val="-4078"/>
              <a:alphaOff val="0"/>
            </a:schemeClr>
          </a:solidFill>
          <a:prstDash val="solid"/>
        </a:ln>
        <a:effectLst/>
      </dsp:spPr>
      <dsp:style>
        <a:lnRef idx="1">
          <a:scrgbClr r="0" g="0" b="0"/>
        </a:lnRef>
        <a:fillRef idx="1">
          <a:scrgbClr r="0" g="0" b="0"/>
        </a:fillRef>
        <a:effectRef idx="0">
          <a:scrgbClr r="0" g="0" b="0"/>
        </a:effectRef>
        <a:fontRef idx="minor"/>
      </dsp:style>
    </dsp:sp>
    <dsp:sp modelId="{AAF27C77-1224-4040-A2E5-2A299B2DC927}">
      <dsp:nvSpPr>
        <dsp:cNvPr id="0" name=""/>
        <dsp:cNvSpPr/>
      </dsp:nvSpPr>
      <dsp:spPr>
        <a:xfrm>
          <a:off x="358956" y="3753650"/>
          <a:ext cx="9896801" cy="469306"/>
        </a:xfrm>
        <a:prstGeom prst="rect">
          <a:avLst/>
        </a:prstGeom>
        <a:gradFill rotWithShape="0">
          <a:gsLst>
            <a:gs pos="0">
              <a:schemeClr val="accent5">
                <a:hueOff val="10875008"/>
                <a:satOff val="-63485"/>
                <a:lumOff val="-5097"/>
                <a:alphaOff val="0"/>
              </a:schemeClr>
            </a:gs>
            <a:gs pos="90000">
              <a:schemeClr val="accent5">
                <a:hueOff val="10875008"/>
                <a:satOff val="-63485"/>
                <a:lumOff val="-5097"/>
                <a:alphaOff val="0"/>
                <a:shade val="100000"/>
                <a:satMod val="105000"/>
              </a:schemeClr>
            </a:gs>
            <a:gs pos="100000">
              <a:schemeClr val="accent5">
                <a:hueOff val="10875008"/>
                <a:satOff val="-63485"/>
                <a:lumOff val="-5097"/>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2512" tIns="60960" rIns="60960" bIns="60960" numCol="1" spcCol="1270" anchor="ctr" anchorCtr="0">
          <a:noAutofit/>
        </a:bodyPr>
        <a:lstStyle/>
        <a:p>
          <a:pPr marL="0" lvl="0" indent="0" algn="l" defTabSz="1066800" rtl="0">
            <a:lnSpc>
              <a:spcPct val="90000"/>
            </a:lnSpc>
            <a:spcBef>
              <a:spcPct val="0"/>
            </a:spcBef>
            <a:spcAft>
              <a:spcPct val="35000"/>
            </a:spcAft>
            <a:buNone/>
          </a:pPr>
          <a:r>
            <a:rPr lang="uk-UA" sz="2400" b="1" kern="1200" dirty="0"/>
            <a:t>координованість рухів.</a:t>
          </a:r>
          <a:endParaRPr lang="ru-RU" sz="2400" b="1" kern="1200" dirty="0"/>
        </a:p>
      </dsp:txBody>
      <dsp:txXfrm>
        <a:off x="358956" y="3753650"/>
        <a:ext cx="9896801" cy="469306"/>
      </dsp:txXfrm>
    </dsp:sp>
    <dsp:sp modelId="{203343B3-628B-4EBA-85D8-4BC19E3E23E8}">
      <dsp:nvSpPr>
        <dsp:cNvPr id="0" name=""/>
        <dsp:cNvSpPr/>
      </dsp:nvSpPr>
      <dsp:spPr>
        <a:xfrm>
          <a:off x="65639" y="3694987"/>
          <a:ext cx="586633" cy="586633"/>
        </a:xfrm>
        <a:prstGeom prst="ellipse">
          <a:avLst/>
        </a:prstGeom>
        <a:solidFill>
          <a:schemeClr val="lt1">
            <a:hueOff val="0"/>
            <a:satOff val="0"/>
            <a:lumOff val="0"/>
            <a:alphaOff val="0"/>
          </a:schemeClr>
        </a:solidFill>
        <a:ln w="10000" cap="flat" cmpd="sng" algn="ctr">
          <a:solidFill>
            <a:schemeClr val="accent5">
              <a:hueOff val="10875008"/>
              <a:satOff val="-63485"/>
              <a:lumOff val="-5097"/>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507F5E8A-7644-4F50-8F72-65ACF32117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a:extLst>
              <a:ext uri="{FF2B5EF4-FFF2-40B4-BE49-F238E27FC236}">
                <a16:creationId xmlns="" xmlns:a16="http://schemas.microsoft.com/office/drawing/2014/main" id="{B9DCDCD0-354A-49BC-A226-7D5CC21010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116812-4D2D-4760-866C-F892236C4F47}" type="datetimeFigureOut">
              <a:rPr lang="ru-RU" smtClean="0"/>
              <a:pPr/>
              <a:t>10.01.2024</a:t>
            </a:fld>
            <a:endParaRPr lang="ru-RU" dirty="0"/>
          </a:p>
        </p:txBody>
      </p:sp>
      <p:sp>
        <p:nvSpPr>
          <p:cNvPr id="4" name="Нижний колонтитул 3">
            <a:extLst>
              <a:ext uri="{FF2B5EF4-FFF2-40B4-BE49-F238E27FC236}">
                <a16:creationId xmlns="" xmlns:a16="http://schemas.microsoft.com/office/drawing/2014/main" id="{71336EB4-ECFE-49E4-9287-BE0DE1E26C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a:extLst>
              <a:ext uri="{FF2B5EF4-FFF2-40B4-BE49-F238E27FC236}">
                <a16:creationId xmlns="" xmlns:a16="http://schemas.microsoft.com/office/drawing/2014/main" id="{4166A689-4E7C-4F2C-B9D4-329FC84CBD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FA7011-838B-4A9D-BF4C-3344F3C5A495}" type="slidenum">
              <a:rPr lang="ru-RU" smtClean="0"/>
              <a:pPr/>
              <a:t>‹#›</a:t>
            </a:fld>
            <a:endParaRPr lang="ru-RU" dirty="0"/>
          </a:p>
        </p:txBody>
      </p:sp>
    </p:spTree>
    <p:extLst>
      <p:ext uri="{BB962C8B-B14F-4D97-AF65-F5344CB8AC3E}">
        <p14:creationId xmlns="" xmlns:p14="http://schemas.microsoft.com/office/powerpoint/2010/main" val="2389614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9992A-4692-44E1-A0C3-98762478A495}" type="datetimeFigureOut">
              <a:rPr lang="ru-RU" smtClean="0"/>
              <a:pPr/>
              <a:t>10.01.2024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0113A-B59B-4D8C-B30C-BFAF7453006C}" type="slidenum">
              <a:rPr lang="ru-RU" smtClean="0"/>
              <a:pPr/>
              <a:t>‹#›</a:t>
            </a:fld>
            <a:endParaRPr lang="ru-RU" dirty="0"/>
          </a:p>
        </p:txBody>
      </p:sp>
    </p:spTree>
    <p:extLst>
      <p:ext uri="{BB962C8B-B14F-4D97-AF65-F5344CB8AC3E}">
        <p14:creationId xmlns="" xmlns:p14="http://schemas.microsoft.com/office/powerpoint/2010/main" val="142741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8460113A-B59B-4D8C-B30C-BFAF7453006C}" type="slidenum">
              <a:rPr lang="ru-RU" smtClean="0"/>
              <a:pPr/>
              <a:t>1</a:t>
            </a:fld>
            <a:endParaRPr lang="ru-RU" dirty="0"/>
          </a:p>
        </p:txBody>
      </p:sp>
    </p:spTree>
    <p:extLst>
      <p:ext uri="{BB962C8B-B14F-4D97-AF65-F5344CB8AC3E}">
        <p14:creationId xmlns="" xmlns:p14="http://schemas.microsoft.com/office/powerpoint/2010/main" val="3011408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8460113A-B59B-4D8C-B30C-BFAF7453006C}" type="slidenum">
              <a:rPr lang="ru-RU" smtClean="0"/>
              <a:pPr/>
              <a:t>40</a:t>
            </a:fld>
            <a:endParaRPr lang="ru-RU" dirty="0"/>
          </a:p>
        </p:txBody>
      </p:sp>
    </p:spTree>
    <p:extLst>
      <p:ext uri="{BB962C8B-B14F-4D97-AF65-F5344CB8AC3E}">
        <p14:creationId xmlns="" xmlns:p14="http://schemas.microsoft.com/office/powerpoint/2010/main" val="1165793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RU" dirty="0"/>
          </a:p>
        </p:txBody>
      </p:sp>
      <p:sp>
        <p:nvSpPr>
          <p:cNvPr id="2" name="Заголовок 1"/>
          <p:cNvSpPr>
            <a:spLocks noGrp="1"/>
          </p:cNvSpPr>
          <p:nvPr>
            <p:ph type="ctrTitle"/>
          </p:nvPr>
        </p:nvSpPr>
        <p:spPr>
          <a:xfrm>
            <a:off x="1109980" y="882376"/>
            <a:ext cx="9966960" cy="2926080"/>
          </a:xfrm>
        </p:spPr>
        <p:txBody>
          <a:bodyPr rtlCol="0" anchor="b">
            <a:normAutofit/>
          </a:bodyPr>
          <a:lstStyle>
            <a:lvl1pPr algn="ctr">
              <a:lnSpc>
                <a:spcPct val="85000"/>
              </a:lnSpc>
              <a:defRPr sz="7200" b="1" cap="all" baseline="0">
                <a:solidFill>
                  <a:srgbClr val="FFFFFF"/>
                </a:solidFill>
              </a:defRPr>
            </a:lvl1pPr>
          </a:lstStyle>
          <a:p>
            <a:pPr rtl="0"/>
            <a:r>
              <a:rPr lang="ru-RU" noProof="0"/>
              <a:t>Образец заголовка</a:t>
            </a:r>
            <a:endParaRPr lang="ru-RU" noProof="0" dirty="0"/>
          </a:p>
        </p:txBody>
      </p:sp>
      <p:sp>
        <p:nvSpPr>
          <p:cNvPr id="3" name="Подзаголовок 2"/>
          <p:cNvSpPr>
            <a:spLocks noGrp="1"/>
          </p:cNvSpPr>
          <p:nvPr>
            <p:ph type="subTitle" idx="1"/>
          </p:nvPr>
        </p:nvSpPr>
        <p:spPr>
          <a:xfrm>
            <a:off x="1709530" y="3869634"/>
            <a:ext cx="8767860" cy="1388165"/>
          </a:xfrm>
        </p:spPr>
        <p:txBody>
          <a:bodyPr rtlCol="0">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ru-RU" noProof="0"/>
              <a:t>Образец подзаголовка</a:t>
            </a:r>
            <a:endParaRPr lang="ru-RU" noProof="0" dirty="0"/>
          </a:p>
        </p:txBody>
      </p:sp>
      <p:sp>
        <p:nvSpPr>
          <p:cNvPr id="4" name="Дата 3"/>
          <p:cNvSpPr>
            <a:spLocks noGrp="1"/>
          </p:cNvSpPr>
          <p:nvPr>
            <p:ph type="dt" sz="half" idx="10"/>
          </p:nvPr>
        </p:nvSpPr>
        <p:spPr/>
        <p:txBody>
          <a:bodyPr rtlCol="0"/>
          <a:lstStyle>
            <a:lvl1pPr>
              <a:defRPr>
                <a:solidFill>
                  <a:srgbClr val="FFFFFF"/>
                </a:solidFill>
              </a:defRPr>
            </a:lvl1pPr>
          </a:lstStyle>
          <a:p>
            <a:pPr rtl="0"/>
            <a:fld id="{BC621F53-42F1-4162-B336-26DCEE8C78C6}" type="datetime1">
              <a:rPr lang="ru-RU" noProof="0" smtClean="0"/>
              <a:pPr rtl="0"/>
              <a:t>10.01.2024</a:t>
            </a:fld>
            <a:endParaRPr lang="ru-RU" noProof="0" dirty="0"/>
          </a:p>
        </p:txBody>
      </p:sp>
      <p:sp>
        <p:nvSpPr>
          <p:cNvPr id="5" name="Нижний колонтитул 4"/>
          <p:cNvSpPr>
            <a:spLocks noGrp="1"/>
          </p:cNvSpPr>
          <p:nvPr>
            <p:ph type="ftr" sz="quarter" idx="11"/>
          </p:nvPr>
        </p:nvSpPr>
        <p:spPr/>
        <p:txBody>
          <a:bodyPr rtlCol="0"/>
          <a:lstStyle>
            <a:lvl1pPr>
              <a:defRPr>
                <a:solidFill>
                  <a:srgbClr val="FFFFFF"/>
                </a:solidFill>
              </a:defRPr>
            </a:lvl1pPr>
          </a:lstStyle>
          <a:p>
            <a:pPr rtl="0"/>
            <a:r>
              <a:rPr lang="ru-RU" noProof="0"/>
              <a:t>
              </a:t>
            </a:r>
            <a:endParaRPr lang="ru-RU" noProof="0" dirty="0"/>
          </a:p>
        </p:txBody>
      </p:sp>
      <p:sp>
        <p:nvSpPr>
          <p:cNvPr id="6" name="Номер слайда 5"/>
          <p:cNvSpPr>
            <a:spLocks noGrp="1"/>
          </p:cNvSpPr>
          <p:nvPr>
            <p:ph type="sldNum" sz="quarter" idx="12"/>
          </p:nvPr>
        </p:nvSpPr>
        <p:spPr/>
        <p:txBody>
          <a:bodyPr rtlCol="0"/>
          <a:lstStyle>
            <a:lvl1pPr>
              <a:defRPr>
                <a:solidFill>
                  <a:srgbClr val="FFFFFF"/>
                </a:solidFill>
              </a:defRPr>
            </a:lvl1pPr>
          </a:lstStyle>
          <a:p>
            <a:pPr rtl="0"/>
            <a:fld id="{6D22F896-40B5-4ADD-8801-0D06FADFA095}" type="slidenum">
              <a:rPr lang="ru-RU" noProof="0" smtClean="0"/>
              <a:pPr rtl="0"/>
              <a:t>‹#›</a:t>
            </a:fld>
            <a:endParaRPr lang="ru-RU" noProof="0" dirty="0"/>
          </a:p>
        </p:txBody>
      </p:sp>
      <p:cxnSp>
        <p:nvCxnSpPr>
          <p:cNvPr id="8" name="Прямая соединительная линия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51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Вертикальный текст 2"/>
          <p:cNvSpPr>
            <a:spLocks noGrp="1"/>
          </p:cNvSpPr>
          <p:nvPr>
            <p:ph type="body" orient="vert" idx="1"/>
          </p:nvPr>
        </p:nvSpPr>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Дата 3"/>
          <p:cNvSpPr>
            <a:spLocks noGrp="1"/>
          </p:cNvSpPr>
          <p:nvPr>
            <p:ph type="dt" sz="half" idx="10"/>
          </p:nvPr>
        </p:nvSpPr>
        <p:spPr/>
        <p:txBody>
          <a:bodyPr rtlCol="0"/>
          <a:lstStyle/>
          <a:p>
            <a:pPr rtl="0"/>
            <a:fld id="{5CB4E175-9C2C-4C83-9CCB-1EE79023B6BD}" type="datetime1">
              <a:rPr lang="ru-RU" noProof="0" smtClean="0"/>
              <a:pPr rtl="0"/>
              <a:t>10.01.2024</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a:t>
              </a:t>
            </a:r>
            <a:endParaRPr lang="ru-RU" noProof="0" dirty="0"/>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0" smtClean="0"/>
              <a:pPr rtl="0"/>
              <a:t>‹#›</a:t>
            </a:fld>
            <a:endParaRPr lang="ru-RU" noProof="0" dirty="0"/>
          </a:p>
        </p:txBody>
      </p:sp>
    </p:spTree>
    <p:extLst>
      <p:ext uri="{BB962C8B-B14F-4D97-AF65-F5344CB8AC3E}">
        <p14:creationId xmlns="" xmlns:p14="http://schemas.microsoft.com/office/powerpoint/2010/main" val="435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762000"/>
            <a:ext cx="2324100" cy="5410200"/>
          </a:xfrm>
        </p:spPr>
        <p:txBody>
          <a:bodyPr vert="eaVert" rtlCol="0"/>
          <a:lstStyle/>
          <a:p>
            <a:pPr rtl="0"/>
            <a:r>
              <a:rPr lang="ru-RU" noProof="0"/>
              <a:t>Образец заголовка</a:t>
            </a:r>
            <a:endParaRPr lang="ru-RU" noProof="0" dirty="0"/>
          </a:p>
        </p:txBody>
      </p:sp>
      <p:sp>
        <p:nvSpPr>
          <p:cNvPr id="3" name="Вертикальный текст 2"/>
          <p:cNvSpPr>
            <a:spLocks noGrp="1"/>
          </p:cNvSpPr>
          <p:nvPr>
            <p:ph type="body" orient="vert" idx="1"/>
          </p:nvPr>
        </p:nvSpPr>
        <p:spPr>
          <a:xfrm>
            <a:off x="1143000" y="762000"/>
            <a:ext cx="7429500" cy="5410200"/>
          </a:xfrm>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Дата 3"/>
          <p:cNvSpPr>
            <a:spLocks noGrp="1"/>
          </p:cNvSpPr>
          <p:nvPr>
            <p:ph type="dt" sz="half" idx="10"/>
          </p:nvPr>
        </p:nvSpPr>
        <p:spPr/>
        <p:txBody>
          <a:bodyPr rtlCol="0"/>
          <a:lstStyle/>
          <a:p>
            <a:pPr rtl="0"/>
            <a:fld id="{E7517F1C-F724-4DFD-84E7-B0A8A15DA9AC}" type="datetime1">
              <a:rPr lang="ru-RU" noProof="0" smtClean="0"/>
              <a:pPr rtl="0"/>
              <a:t>10.01.2024</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a:t>
              </a:t>
            </a:r>
            <a:endParaRPr lang="ru-RU" noProof="0" dirty="0"/>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0" smtClean="0"/>
              <a:pPr rtl="0"/>
              <a:t>‹#›</a:t>
            </a:fld>
            <a:endParaRPr lang="ru-RU" noProof="0" dirty="0"/>
          </a:p>
        </p:txBody>
      </p:sp>
    </p:spTree>
    <p:extLst>
      <p:ext uri="{BB962C8B-B14F-4D97-AF65-F5344CB8AC3E}">
        <p14:creationId xmlns="" xmlns:p14="http://schemas.microsoft.com/office/powerpoint/2010/main" val="199476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idx="1"/>
          </p:nvPr>
        </p:nvSpPr>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Дата 3"/>
          <p:cNvSpPr>
            <a:spLocks noGrp="1"/>
          </p:cNvSpPr>
          <p:nvPr>
            <p:ph type="dt" sz="half" idx="10"/>
          </p:nvPr>
        </p:nvSpPr>
        <p:spPr/>
        <p:txBody>
          <a:bodyPr rtlCol="0"/>
          <a:lstStyle/>
          <a:p>
            <a:pPr rtl="0"/>
            <a:fld id="{155E9043-9D87-468C-B209-BBE6FB22E4FD}" type="datetime1">
              <a:rPr lang="ru-RU" noProof="0" smtClean="0"/>
              <a:pPr rtl="0"/>
              <a:t>10.01.2024</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a:t>
              </a:t>
            </a:r>
            <a:endParaRPr lang="ru-RU" noProof="0" dirty="0"/>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0" smtClean="0"/>
              <a:pPr rtl="0"/>
              <a:t>‹#›</a:t>
            </a:fld>
            <a:endParaRPr lang="ru-RU" noProof="0" dirty="0"/>
          </a:p>
        </p:txBody>
      </p:sp>
    </p:spTree>
    <p:extLst>
      <p:ext uri="{BB962C8B-B14F-4D97-AF65-F5344CB8AC3E}">
        <p14:creationId xmlns="" xmlns:p14="http://schemas.microsoft.com/office/powerpoint/2010/main" val="347203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6424" y="1173575"/>
            <a:ext cx="9966960" cy="2926080"/>
          </a:xfrm>
        </p:spPr>
        <p:txBody>
          <a:bodyPr rtlCol="0" anchor="b">
            <a:noAutofit/>
          </a:bodyPr>
          <a:lstStyle>
            <a:lvl1pPr algn="ctr">
              <a:lnSpc>
                <a:spcPct val="85000"/>
              </a:lnSpc>
              <a:defRPr sz="7200" b="0" cap="all" baseline="0"/>
            </a:lvl1pPr>
          </a:lstStyle>
          <a:p>
            <a:pPr rtl="0"/>
            <a:r>
              <a:rPr lang="ru-RU" noProof="0"/>
              <a:t>Образец заголовка</a:t>
            </a:r>
            <a:endParaRPr lang="ru-RU" noProof="0" dirty="0"/>
          </a:p>
        </p:txBody>
      </p:sp>
      <p:sp>
        <p:nvSpPr>
          <p:cNvPr id="3" name="Текст 2"/>
          <p:cNvSpPr>
            <a:spLocks noGrp="1"/>
          </p:cNvSpPr>
          <p:nvPr>
            <p:ph type="body" idx="1"/>
          </p:nvPr>
        </p:nvSpPr>
        <p:spPr>
          <a:xfrm>
            <a:off x="1709928" y="4154520"/>
            <a:ext cx="8769096" cy="1363806"/>
          </a:xfrm>
        </p:spPr>
        <p:txBody>
          <a:bodyPr rtlCol="0"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FF90436A-6E7E-4CBA-928F-75534163B5FD}" type="datetime1">
              <a:rPr lang="ru-RU" noProof="0" smtClean="0"/>
              <a:pPr rtl="0"/>
              <a:t>10.01.2024</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a:t>
              </a:t>
            </a:r>
            <a:endParaRPr lang="ru-RU" noProof="0" dirty="0"/>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0" smtClean="0"/>
              <a:pPr rtl="0"/>
              <a:t>‹#›</a:t>
            </a:fld>
            <a:endParaRPr lang="ru-RU" noProof="0" dirty="0"/>
          </a:p>
        </p:txBody>
      </p:sp>
      <p:cxnSp>
        <p:nvCxnSpPr>
          <p:cNvPr id="7" name="Прямая соединительная линия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393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sz="half" idx="1"/>
          </p:nvPr>
        </p:nvSpPr>
        <p:spPr>
          <a:xfrm>
            <a:off x="1143000" y="2057399"/>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Объект 3"/>
          <p:cNvSpPr>
            <a:spLocks noGrp="1"/>
          </p:cNvSpPr>
          <p:nvPr>
            <p:ph sz="half" idx="2"/>
          </p:nvPr>
        </p:nvSpPr>
        <p:spPr>
          <a:xfrm>
            <a:off x="6267612" y="2057400"/>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Дата 4"/>
          <p:cNvSpPr>
            <a:spLocks noGrp="1"/>
          </p:cNvSpPr>
          <p:nvPr>
            <p:ph type="dt" sz="half" idx="10"/>
          </p:nvPr>
        </p:nvSpPr>
        <p:spPr/>
        <p:txBody>
          <a:bodyPr rtlCol="0"/>
          <a:lstStyle/>
          <a:p>
            <a:pPr rtl="0"/>
            <a:fld id="{96B747CA-7290-4C9C-985A-A6536F935AE6}" type="datetime1">
              <a:rPr lang="ru-RU" noProof="0" smtClean="0"/>
              <a:pPr rtl="0"/>
              <a:t>10.01.2024</a:t>
            </a:fld>
            <a:endParaRPr lang="ru-RU" noProof="0" dirty="0"/>
          </a:p>
        </p:txBody>
      </p:sp>
      <p:sp>
        <p:nvSpPr>
          <p:cNvPr id="6" name="Нижний колонтитул 5"/>
          <p:cNvSpPr>
            <a:spLocks noGrp="1"/>
          </p:cNvSpPr>
          <p:nvPr>
            <p:ph type="ftr" sz="quarter" idx="11"/>
          </p:nvPr>
        </p:nvSpPr>
        <p:spPr/>
        <p:txBody>
          <a:bodyPr rtlCol="0"/>
          <a:lstStyle/>
          <a:p>
            <a:pPr rtl="0"/>
            <a:r>
              <a:rPr lang="ru-RU" noProof="0"/>
              <a:t>
              </a:t>
            </a:r>
            <a:endParaRPr lang="ru-RU" noProof="0" dirty="0"/>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0" smtClean="0"/>
              <a:pPr rtl="0"/>
              <a:t>‹#›</a:t>
            </a:fld>
            <a:endParaRPr lang="ru-RU" noProof="0" dirty="0"/>
          </a:p>
        </p:txBody>
      </p:sp>
    </p:spTree>
    <p:extLst>
      <p:ext uri="{BB962C8B-B14F-4D97-AF65-F5344CB8AC3E}">
        <p14:creationId xmlns="" xmlns:p14="http://schemas.microsoft.com/office/powerpoint/2010/main" val="218167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rtlCol="0"/>
          <a:lstStyle/>
          <a:p>
            <a:pPr rtl="0"/>
            <a:r>
              <a:rPr lang="ru-RU" noProof="0"/>
              <a:t>Образец заголовка</a:t>
            </a:r>
            <a:endParaRPr lang="ru-RU" noProof="0" dirty="0"/>
          </a:p>
        </p:txBody>
      </p:sp>
      <p:sp>
        <p:nvSpPr>
          <p:cNvPr id="3" name="Текст 2"/>
          <p:cNvSpPr>
            <a:spLocks noGrp="1"/>
          </p:cNvSpPr>
          <p:nvPr>
            <p:ph type="body" idx="1"/>
          </p:nvPr>
        </p:nvSpPr>
        <p:spPr>
          <a:xfrm>
            <a:off x="1143000" y="2001511"/>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1143000" y="2721483"/>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Текст 4"/>
          <p:cNvSpPr>
            <a:spLocks noGrp="1"/>
          </p:cNvSpPr>
          <p:nvPr>
            <p:ph type="body" sz="quarter" idx="3"/>
          </p:nvPr>
        </p:nvSpPr>
        <p:spPr>
          <a:xfrm>
            <a:off x="6269173" y="1999032"/>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p:cNvSpPr>
            <a:spLocks noGrp="1"/>
          </p:cNvSpPr>
          <p:nvPr>
            <p:ph sz="quarter" idx="4"/>
          </p:nvPr>
        </p:nvSpPr>
        <p:spPr>
          <a:xfrm>
            <a:off x="6269173" y="2719322"/>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Дата 6"/>
          <p:cNvSpPr>
            <a:spLocks noGrp="1"/>
          </p:cNvSpPr>
          <p:nvPr>
            <p:ph type="dt" sz="half" idx="10"/>
          </p:nvPr>
        </p:nvSpPr>
        <p:spPr/>
        <p:txBody>
          <a:bodyPr rtlCol="0"/>
          <a:lstStyle/>
          <a:p>
            <a:pPr rtl="0"/>
            <a:fld id="{8B3476CB-37AE-42E0-B083-5844E8E2A47B}" type="datetime1">
              <a:rPr lang="ru-RU" noProof="0" smtClean="0"/>
              <a:pPr rtl="0"/>
              <a:t>10.01.2024</a:t>
            </a:fld>
            <a:endParaRPr lang="ru-RU" noProof="0" dirty="0"/>
          </a:p>
        </p:txBody>
      </p:sp>
      <p:sp>
        <p:nvSpPr>
          <p:cNvPr id="8" name="Нижний колонтитул 7"/>
          <p:cNvSpPr>
            <a:spLocks noGrp="1"/>
          </p:cNvSpPr>
          <p:nvPr>
            <p:ph type="ftr" sz="quarter" idx="11"/>
          </p:nvPr>
        </p:nvSpPr>
        <p:spPr/>
        <p:txBody>
          <a:bodyPr rtlCol="0"/>
          <a:lstStyle/>
          <a:p>
            <a:pPr rtl="0"/>
            <a:r>
              <a:rPr lang="ru-RU" noProof="0"/>
              <a:t>
              </a:t>
            </a:r>
            <a:endParaRPr lang="ru-RU" noProof="0" dirty="0"/>
          </a:p>
        </p:txBody>
      </p:sp>
      <p:sp>
        <p:nvSpPr>
          <p:cNvPr id="9" name="Номер слайда 8"/>
          <p:cNvSpPr>
            <a:spLocks noGrp="1"/>
          </p:cNvSpPr>
          <p:nvPr>
            <p:ph type="sldNum" sz="quarter" idx="12"/>
          </p:nvPr>
        </p:nvSpPr>
        <p:spPr/>
        <p:txBody>
          <a:bodyPr rtlCol="0"/>
          <a:lstStyle/>
          <a:p>
            <a:pPr rtl="0"/>
            <a:fld id="{6D22F896-40B5-4ADD-8801-0D06FADFA095}" type="slidenum">
              <a:rPr lang="ru-RU" noProof="0" smtClean="0"/>
              <a:pPr rtl="0"/>
              <a:t>‹#›</a:t>
            </a:fld>
            <a:endParaRPr lang="ru-RU" noProof="0" dirty="0"/>
          </a:p>
        </p:txBody>
      </p:sp>
    </p:spTree>
    <p:extLst>
      <p:ext uri="{BB962C8B-B14F-4D97-AF65-F5344CB8AC3E}">
        <p14:creationId xmlns="" xmlns:p14="http://schemas.microsoft.com/office/powerpoint/2010/main" val="196335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Дата 2"/>
          <p:cNvSpPr>
            <a:spLocks noGrp="1"/>
          </p:cNvSpPr>
          <p:nvPr>
            <p:ph type="dt" sz="half" idx="10"/>
          </p:nvPr>
        </p:nvSpPr>
        <p:spPr/>
        <p:txBody>
          <a:bodyPr rtlCol="0"/>
          <a:lstStyle/>
          <a:p>
            <a:pPr rtl="0"/>
            <a:fld id="{0A9BFC6D-26C7-447B-A29C-1CD48A44E0FC}" type="datetime1">
              <a:rPr lang="ru-RU" noProof="0" smtClean="0"/>
              <a:pPr rtl="0"/>
              <a:t>10.01.2024</a:t>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a:t>
              </a:t>
            </a:r>
            <a:endParaRPr lang="ru-RU" noProof="0" dirty="0"/>
          </a:p>
        </p:txBody>
      </p:sp>
      <p:sp>
        <p:nvSpPr>
          <p:cNvPr id="5" name="Номер слайда 4"/>
          <p:cNvSpPr>
            <a:spLocks noGrp="1"/>
          </p:cNvSpPr>
          <p:nvPr>
            <p:ph type="sldNum" sz="quarter" idx="12"/>
          </p:nvPr>
        </p:nvSpPr>
        <p:spPr/>
        <p:txBody>
          <a:bodyPr rtlCol="0"/>
          <a:lstStyle/>
          <a:p>
            <a:pPr rtl="0"/>
            <a:fld id="{6D22F896-40B5-4ADD-8801-0D06FADFA095}" type="slidenum">
              <a:rPr lang="ru-RU" noProof="0" smtClean="0"/>
              <a:pPr rtl="0"/>
              <a:t>‹#›</a:t>
            </a:fld>
            <a:endParaRPr lang="ru-RU" noProof="0" dirty="0"/>
          </a:p>
        </p:txBody>
      </p:sp>
    </p:spTree>
    <p:extLst>
      <p:ext uri="{BB962C8B-B14F-4D97-AF65-F5344CB8AC3E}">
        <p14:creationId xmlns="" xmlns:p14="http://schemas.microsoft.com/office/powerpoint/2010/main" val="300542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8CF42ED9-3285-47FB-AD0C-01B700C3CF44}" type="datetime1">
              <a:rPr lang="ru-RU" noProof="0" smtClean="0"/>
              <a:pPr rtl="0"/>
              <a:t>10.01.2024</a:t>
            </a:fld>
            <a:endParaRPr lang="ru-RU" noProof="0" dirty="0"/>
          </a:p>
        </p:txBody>
      </p:sp>
      <p:sp>
        <p:nvSpPr>
          <p:cNvPr id="3" name="Нижний колонтитул 2"/>
          <p:cNvSpPr>
            <a:spLocks noGrp="1"/>
          </p:cNvSpPr>
          <p:nvPr>
            <p:ph type="ftr" sz="quarter" idx="11"/>
          </p:nvPr>
        </p:nvSpPr>
        <p:spPr/>
        <p:txBody>
          <a:bodyPr rtlCol="0"/>
          <a:lstStyle/>
          <a:p>
            <a:pPr rtl="0"/>
            <a:r>
              <a:rPr lang="ru-RU" noProof="0"/>
              <a:t>
              </a:t>
            </a:r>
            <a:endParaRPr lang="ru-RU" noProof="0" dirty="0"/>
          </a:p>
        </p:txBody>
      </p:sp>
      <p:sp>
        <p:nvSpPr>
          <p:cNvPr id="4" name="Номер слайда 3"/>
          <p:cNvSpPr>
            <a:spLocks noGrp="1"/>
          </p:cNvSpPr>
          <p:nvPr>
            <p:ph type="sldNum" sz="quarter" idx="12"/>
          </p:nvPr>
        </p:nvSpPr>
        <p:spPr/>
        <p:txBody>
          <a:bodyPr rtlCol="0"/>
          <a:lstStyle/>
          <a:p>
            <a:pPr rtl="0"/>
            <a:fld id="{6D22F896-40B5-4ADD-8801-0D06FADFA095}" type="slidenum">
              <a:rPr lang="ru-RU" noProof="0" smtClean="0"/>
              <a:pPr rtl="0"/>
              <a:t>‹#›</a:t>
            </a:fld>
            <a:endParaRPr lang="ru-RU" noProof="0" dirty="0"/>
          </a:p>
        </p:txBody>
      </p:sp>
    </p:spTree>
    <p:extLst>
      <p:ext uri="{BB962C8B-B14F-4D97-AF65-F5344CB8AC3E}">
        <p14:creationId xmlns="" xmlns:p14="http://schemas.microsoft.com/office/powerpoint/2010/main" val="988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1097280"/>
            <a:ext cx="3931920" cy="1737360"/>
          </a:xfrm>
        </p:spPr>
        <p:txBody>
          <a:bodyPr rtlCol="0" anchor="b">
            <a:noAutofit/>
          </a:bodyPr>
          <a:lstStyle>
            <a:lvl1pPr>
              <a:lnSpc>
                <a:spcPct val="90000"/>
              </a:lnSpc>
              <a:defRPr sz="4000" b="0"/>
            </a:lvl1pPr>
          </a:lstStyle>
          <a:p>
            <a:pPr rtl="0"/>
            <a:r>
              <a:rPr lang="ru-RU" noProof="0"/>
              <a:t>Образец заголовка</a:t>
            </a:r>
            <a:endParaRPr lang="ru-RU" noProof="0" dirty="0"/>
          </a:p>
        </p:txBody>
      </p:sp>
      <p:sp>
        <p:nvSpPr>
          <p:cNvPr id="3" name="Объект 2"/>
          <p:cNvSpPr>
            <a:spLocks noGrp="1"/>
          </p:cNvSpPr>
          <p:nvPr>
            <p:ph idx="1"/>
          </p:nvPr>
        </p:nvSpPr>
        <p:spPr>
          <a:xfrm>
            <a:off x="5852159" y="1097280"/>
            <a:ext cx="5212080" cy="466344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Текст 3"/>
          <p:cNvSpPr>
            <a:spLocks noGrp="1"/>
          </p:cNvSpPr>
          <p:nvPr>
            <p:ph type="body" sz="half" idx="2"/>
          </p:nvPr>
        </p:nvSpPr>
        <p:spPr>
          <a:xfrm>
            <a:off x="1143000" y="2834640"/>
            <a:ext cx="3931920" cy="301752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p>
            <a:pPr rtl="0"/>
            <a:fld id="{DABA011B-8444-433D-95F0-78252DAA1FDD}" type="datetime1">
              <a:rPr lang="ru-RU" noProof="0" smtClean="0"/>
              <a:pPr rtl="0"/>
              <a:t>10.01.2024</a:t>
            </a:fld>
            <a:endParaRPr lang="ru-RU" noProof="0" dirty="0"/>
          </a:p>
        </p:txBody>
      </p:sp>
      <p:sp>
        <p:nvSpPr>
          <p:cNvPr id="6" name="Нижний колонтитул 5"/>
          <p:cNvSpPr>
            <a:spLocks noGrp="1"/>
          </p:cNvSpPr>
          <p:nvPr>
            <p:ph type="ftr" sz="quarter" idx="11"/>
          </p:nvPr>
        </p:nvSpPr>
        <p:spPr/>
        <p:txBody>
          <a:bodyPr rtlCol="0"/>
          <a:lstStyle/>
          <a:p>
            <a:pPr rtl="0"/>
            <a:r>
              <a:rPr lang="ru-RU" noProof="0"/>
              <a:t>
              </a:t>
            </a:r>
            <a:endParaRPr lang="ru-RU" noProof="0" dirty="0"/>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0" smtClean="0"/>
              <a:pPr rtl="0"/>
              <a:t>‹#›</a:t>
            </a:fld>
            <a:endParaRPr lang="ru-RU" noProof="0" dirty="0"/>
          </a:p>
        </p:txBody>
      </p:sp>
    </p:spTree>
    <p:extLst>
      <p:ext uri="{BB962C8B-B14F-4D97-AF65-F5344CB8AC3E}">
        <p14:creationId xmlns="" xmlns:p14="http://schemas.microsoft.com/office/powerpoint/2010/main" val="21583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1097280"/>
            <a:ext cx="3931920" cy="1737360"/>
          </a:xfrm>
        </p:spPr>
        <p:txBody>
          <a:bodyPr rtlCol="0" anchor="b">
            <a:noAutofit/>
          </a:bodyPr>
          <a:lstStyle>
            <a:lvl1pPr>
              <a:lnSpc>
                <a:spcPct val="90000"/>
              </a:lnSpc>
              <a:defRPr sz="4000" b="0"/>
            </a:lvl1pPr>
          </a:lstStyle>
          <a:p>
            <a:pPr rtl="0"/>
            <a:r>
              <a:rPr lang="ru-RU" noProof="0"/>
              <a:t>Образец заголовка</a:t>
            </a:r>
            <a:endParaRPr lang="ru-RU" noProof="0" dirty="0"/>
          </a:p>
        </p:txBody>
      </p:sp>
      <p:sp>
        <p:nvSpPr>
          <p:cNvPr id="3" name="Рисунок 2"/>
          <p:cNvSpPr>
            <a:spLocks noGrp="1" noChangeAspect="1"/>
          </p:cNvSpPr>
          <p:nvPr>
            <p:ph type="pic" idx="1" hasCustomPrompt="1"/>
          </p:nvPr>
        </p:nvSpPr>
        <p:spPr>
          <a:xfrm>
            <a:off x="5413248" y="1069847"/>
            <a:ext cx="6099048" cy="4800600"/>
          </a:xfrm>
        </p:spPr>
        <p:txBody>
          <a:bodyPr lIns="274320" tIns="182880" rtlCol="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Щелкните значок, чтобы добавить изображение</a:t>
            </a:r>
            <a:endParaRPr lang="ru-RU" noProof="0" dirty="0"/>
          </a:p>
        </p:txBody>
      </p:sp>
      <p:sp>
        <p:nvSpPr>
          <p:cNvPr id="4" name="Текст 3"/>
          <p:cNvSpPr>
            <a:spLocks noGrp="1"/>
          </p:cNvSpPr>
          <p:nvPr>
            <p:ph type="body" sz="half" idx="2"/>
          </p:nvPr>
        </p:nvSpPr>
        <p:spPr>
          <a:xfrm>
            <a:off x="1143000" y="2834640"/>
            <a:ext cx="3931920" cy="288036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p>
            <a:pPr rtl="0"/>
            <a:fld id="{E739BAAB-466B-435A-A753-FB026011CC84}" type="datetime1">
              <a:rPr lang="ru-RU" noProof="0" smtClean="0"/>
              <a:pPr rtl="0"/>
              <a:t>10.01.2024</a:t>
            </a:fld>
            <a:endParaRPr lang="ru-RU" noProof="0" dirty="0"/>
          </a:p>
        </p:txBody>
      </p:sp>
      <p:sp>
        <p:nvSpPr>
          <p:cNvPr id="6" name="Нижний колонтитул 5"/>
          <p:cNvSpPr>
            <a:spLocks noGrp="1"/>
          </p:cNvSpPr>
          <p:nvPr>
            <p:ph type="ftr" sz="quarter" idx="11"/>
          </p:nvPr>
        </p:nvSpPr>
        <p:spPr/>
        <p:txBody>
          <a:bodyPr rtlCol="0"/>
          <a:lstStyle/>
          <a:p>
            <a:pPr rtl="0"/>
            <a:r>
              <a:rPr lang="ru-RU" noProof="0"/>
              <a:t>
              </a:t>
            </a:r>
            <a:endParaRPr lang="ru-RU" noProof="0" dirty="0"/>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0" smtClean="0"/>
              <a:pPr rtl="0"/>
              <a:t>‹#›</a:t>
            </a:fld>
            <a:endParaRPr lang="ru-RU" noProof="0" dirty="0"/>
          </a:p>
        </p:txBody>
      </p:sp>
    </p:spTree>
    <p:extLst>
      <p:ext uri="{BB962C8B-B14F-4D97-AF65-F5344CB8AC3E}">
        <p14:creationId xmlns="" xmlns:p14="http://schemas.microsoft.com/office/powerpoint/2010/main" val="7408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Прямоугольник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RU" dirty="0"/>
          </a:p>
        </p:txBody>
      </p:sp>
      <p:sp>
        <p:nvSpPr>
          <p:cNvPr id="2" name="Заголовок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pPr rtl="0"/>
            <a:r>
              <a:rPr lang="ru-RU" noProof="0"/>
              <a:t>Образец заголовка</a:t>
            </a:r>
            <a:endParaRPr lang="ru-RU" noProof="0" dirty="0"/>
          </a:p>
        </p:txBody>
      </p:sp>
      <p:sp>
        <p:nvSpPr>
          <p:cNvPr id="3" name="Текст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Дата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rtl="0"/>
            <a:fld id="{8E0918B6-8CEE-40C7-BF07-9AA0BD63B15D}" type="datetime1">
              <a:rPr lang="ru-RU" noProof="0" smtClean="0"/>
              <a:pPr rtl="0"/>
              <a:t>10.01.2024</a:t>
            </a:fld>
            <a:endParaRPr lang="ru-RU" noProof="0" dirty="0"/>
          </a:p>
        </p:txBody>
      </p:sp>
      <p:sp>
        <p:nvSpPr>
          <p:cNvPr id="5" name="Нижний колонтитул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rtl="0"/>
            <a:r>
              <a:rPr lang="ru-RU" noProof="0"/>
              <a:t>
              </a:t>
            </a:r>
            <a:endParaRPr lang="ru-RU" noProof="0" dirty="0"/>
          </a:p>
        </p:txBody>
      </p:sp>
      <p:sp>
        <p:nvSpPr>
          <p:cNvPr id="6" name="Номер слайда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rtl="0"/>
            <a:fld id="{6D22F896-40B5-4ADD-8801-0D06FADFA095}" type="slidenum">
              <a:rPr lang="ru-RU" noProof="0" smtClean="0"/>
              <a:pPr rtl="0"/>
              <a:t>‹#›</a:t>
            </a:fld>
            <a:endParaRPr lang="ru-RU" noProof="0" dirty="0"/>
          </a:p>
        </p:txBody>
      </p:sp>
    </p:spTree>
    <p:extLst>
      <p:ext uri="{BB962C8B-B14F-4D97-AF65-F5344CB8AC3E}">
        <p14:creationId xmlns="" xmlns:p14="http://schemas.microsoft.com/office/powerpoint/2010/main" val="17022588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50" name="Прямая соединительная линия 41">
            <a:extLst>
              <a:ext uri="{FF2B5EF4-FFF2-40B4-BE49-F238E27FC236}">
                <a16:creationId xmlns="" xmlns:a16="http://schemas.microsoft.com/office/drawing/2014/main" id="{63FED537-3AF1-4C36-9904-77B6A54D27B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 xmlns:a16="http://schemas.microsoft.com/office/drawing/2014/main" id="{050E78D6-F072-48E7-8270-20EFBDD26F36}"/>
              </a:ext>
            </a:extLst>
          </p:cNvPr>
          <p:cNvSpPr>
            <a:spLocks noGrp="1"/>
          </p:cNvSpPr>
          <p:nvPr>
            <p:ph type="ctrTitle"/>
          </p:nvPr>
        </p:nvSpPr>
        <p:spPr>
          <a:xfrm>
            <a:off x="1109980" y="4206240"/>
            <a:ext cx="9966960" cy="1325880"/>
          </a:xfrm>
        </p:spPr>
        <p:txBody>
          <a:bodyPr rtlCol="0">
            <a:normAutofit fontScale="90000"/>
          </a:bodyPr>
          <a:lstStyle/>
          <a:p>
            <a:pPr rtl="0"/>
            <a:r>
              <a:rPr lang="ru-RU" sz="4600" cap="none" dirty="0"/>
              <a:t> </a:t>
            </a:r>
            <a:r>
              <a:rPr lang="ru-RU" sz="4600" cap="none" dirty="0" err="1"/>
              <a:t>Загальна</a:t>
            </a:r>
            <a:r>
              <a:rPr lang="ru-RU" sz="4600" cap="none" dirty="0"/>
              <a:t> характеристика </a:t>
            </a:r>
            <a:r>
              <a:rPr lang="ru-RU" sz="4600" cap="none" dirty="0" err="1"/>
              <a:t>фізичної</a:t>
            </a:r>
            <a:r>
              <a:rPr lang="ru-RU" sz="4600" cap="none" dirty="0"/>
              <a:t> </a:t>
            </a:r>
            <a:r>
              <a:rPr lang="ru-RU" sz="4600" cap="none" dirty="0" err="1"/>
              <a:t>підготовки</a:t>
            </a:r>
            <a:r>
              <a:rPr lang="ru-RU" sz="4600" cap="none" dirty="0"/>
              <a:t> в </a:t>
            </a:r>
            <a:r>
              <a:rPr lang="ru-RU" sz="4600" cap="none" dirty="0" err="1"/>
              <a:t>різних</a:t>
            </a:r>
            <a:r>
              <a:rPr lang="ru-RU" sz="4600" cap="none" dirty="0"/>
              <a:t> видах </a:t>
            </a:r>
            <a:r>
              <a:rPr lang="ru-RU" sz="4600" cap="none" dirty="0" err="1"/>
              <a:t>рухової</a:t>
            </a:r>
            <a:r>
              <a:rPr lang="ru-RU" sz="4600" cap="none" dirty="0"/>
              <a:t> </a:t>
            </a:r>
            <a:r>
              <a:rPr lang="ru-RU" sz="4600" cap="none" dirty="0" err="1" smtClean="0"/>
              <a:t>активності</a:t>
            </a:r>
            <a:endParaRPr lang="ru-RU" sz="4600" cap="none" dirty="0"/>
          </a:p>
        </p:txBody>
      </p:sp>
      <p:pic>
        <p:nvPicPr>
          <p:cNvPr id="8" name="Рисунок 7">
            <a:extLst>
              <a:ext uri="{FF2B5EF4-FFF2-40B4-BE49-F238E27FC236}">
                <a16:creationId xmlns="" xmlns:a16="http://schemas.microsoft.com/office/drawing/2014/main" id="{9DE67EEA-7E80-481B-9193-294AE3FD8183}"/>
              </a:ext>
            </a:extLst>
          </p:cNvPr>
          <p:cNvPicPr>
            <a:picLocks noChangeAspect="1"/>
          </p:cNvPicPr>
          <p:nvPr/>
        </p:nvPicPr>
        <p:blipFill>
          <a:blip r:embed="rId3"/>
          <a:stretch>
            <a:fillRect/>
          </a:stretch>
        </p:blipFill>
        <p:spPr>
          <a:xfrm>
            <a:off x="3952875" y="407611"/>
            <a:ext cx="4648200" cy="3097590"/>
          </a:xfrm>
          <a:prstGeom prst="rect">
            <a:avLst/>
          </a:prstGeom>
        </p:spPr>
      </p:pic>
    </p:spTree>
    <p:extLst>
      <p:ext uri="{BB962C8B-B14F-4D97-AF65-F5344CB8AC3E}">
        <p14:creationId xmlns=""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B51ABDFC-C5D5-4287-91AC-F26BF345B222}"/>
              </a:ext>
            </a:extLst>
          </p:cNvPr>
          <p:cNvSpPr>
            <a:spLocks noGrp="1"/>
          </p:cNvSpPr>
          <p:nvPr>
            <p:ph idx="1"/>
          </p:nvPr>
        </p:nvSpPr>
        <p:spPr>
          <a:xfrm>
            <a:off x="553792" y="473299"/>
            <a:ext cx="10934163" cy="5798712"/>
          </a:xfrm>
        </p:spPr>
        <p:txBody>
          <a:bodyPr>
            <a:normAutofit/>
          </a:bodyPr>
          <a:lstStyle/>
          <a:p>
            <a:pPr algn="just">
              <a:lnSpc>
                <a:spcPct val="150000"/>
              </a:lnSpc>
            </a:pPr>
            <a:r>
              <a:rPr lang="uk-UA" sz="2000" dirty="0">
                <a:solidFill>
                  <a:schemeClr val="bg2">
                    <a:lumMod val="25000"/>
                  </a:schemeClr>
                </a:solidFill>
                <a:latin typeface="Times New Roman" panose="02020603050405020304" pitchFamily="18" charset="0"/>
                <a:cs typeface="Times New Roman" panose="02020603050405020304" pitchFamily="18" charset="0"/>
              </a:rPr>
              <a:t>Для розвитку простої рухової реакції застосовується повторне реагування на заздалегідь обумовлений сигнал:</a:t>
            </a:r>
          </a:p>
          <a:p>
            <a:pPr algn="just">
              <a:lnSpc>
                <a:spcPct val="150000"/>
              </a:lnSpc>
            </a:pPr>
            <a:r>
              <a:rPr lang="uk-UA" sz="2000" dirty="0">
                <a:solidFill>
                  <a:schemeClr val="bg2">
                    <a:lumMod val="25000"/>
                  </a:schemeClr>
                </a:solidFill>
                <a:latin typeface="Times New Roman" panose="02020603050405020304" pitchFamily="18" charset="0"/>
                <a:cs typeface="Times New Roman" panose="02020603050405020304" pitchFamily="18" charset="0"/>
              </a:rPr>
              <a:t>Спочатку вправи виконують у полегшених умовах</a:t>
            </a:r>
          </a:p>
          <a:p>
            <a:pPr algn="just">
              <a:lnSpc>
                <a:spcPct val="150000"/>
              </a:lnSpc>
            </a:pPr>
            <a:r>
              <a:rPr lang="uk-UA" sz="2000" dirty="0">
                <a:solidFill>
                  <a:schemeClr val="bg2">
                    <a:lumMod val="25000"/>
                  </a:schemeClr>
                </a:solidFill>
                <a:latin typeface="Times New Roman" panose="02020603050405020304" pitchFamily="18" charset="0"/>
                <a:cs typeface="Times New Roman" panose="02020603050405020304" pitchFamily="18" charset="0"/>
              </a:rPr>
              <a:t> після цього ускладнюють умови.</a:t>
            </a:r>
          </a:p>
          <a:p>
            <a:pPr algn="just">
              <a:lnSpc>
                <a:spcPct val="150000"/>
              </a:lnSpc>
            </a:pPr>
            <a:r>
              <a:rPr lang="uk-UA" sz="2000" dirty="0">
                <a:latin typeface="Times New Roman" panose="02020603050405020304" pitchFamily="18" charset="0"/>
                <a:cs typeface="Times New Roman" panose="02020603050405020304" pitchFamily="18" charset="0"/>
              </a:rPr>
              <a:t>Як правило, реакція здійснюється не ізольовано, а у складі конкретної направленої рухової дії або його елементу (старт, атакуюча або захисна дія, елементи ігрових дій і тому подібне). Тому для вдосконалення швидкості простої рухової реакції застосовують вправи на швидкість реагування в умовах, максимально наближених до змагань, змінюють час між попередньою і останньою командами (варіативні ситуації).</a:t>
            </a:r>
          </a:p>
        </p:txBody>
      </p:sp>
      <p:pic>
        <p:nvPicPr>
          <p:cNvPr id="4" name="Рисунок 3">
            <a:extLst>
              <a:ext uri="{FF2B5EF4-FFF2-40B4-BE49-F238E27FC236}">
                <a16:creationId xmlns="" xmlns:a16="http://schemas.microsoft.com/office/drawing/2014/main" id="{E908C54A-C846-4772-BFC9-5BA5EF4D3C52}"/>
              </a:ext>
            </a:extLst>
          </p:cNvPr>
          <p:cNvPicPr>
            <a:picLocks noChangeAspect="1"/>
          </p:cNvPicPr>
          <p:nvPr/>
        </p:nvPicPr>
        <p:blipFill>
          <a:blip r:embed="rId2"/>
          <a:stretch>
            <a:fillRect/>
          </a:stretch>
        </p:blipFill>
        <p:spPr>
          <a:xfrm>
            <a:off x="7858760" y="1099820"/>
            <a:ext cx="3535680" cy="1737360"/>
          </a:xfrm>
          <a:prstGeom prst="rect">
            <a:avLst/>
          </a:prstGeom>
        </p:spPr>
      </p:pic>
    </p:spTree>
    <p:extLst>
      <p:ext uri="{BB962C8B-B14F-4D97-AF65-F5344CB8AC3E}">
        <p14:creationId xmlns="" xmlns:p14="http://schemas.microsoft.com/office/powerpoint/2010/main" val="999185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96100ADF-0F64-403D-9BD0-223AAAC9EC9E}"/>
              </a:ext>
            </a:extLst>
          </p:cNvPr>
          <p:cNvSpPr>
            <a:spLocks noGrp="1"/>
          </p:cNvSpPr>
          <p:nvPr>
            <p:ph idx="1"/>
          </p:nvPr>
        </p:nvSpPr>
        <p:spPr>
          <a:xfrm>
            <a:off x="395489" y="357389"/>
            <a:ext cx="11401022" cy="4038600"/>
          </a:xfrm>
        </p:spPr>
        <p:txBody>
          <a:bodyPr/>
          <a:lstStyle/>
          <a:p>
            <a:pPr algn="just">
              <a:lnSpc>
                <a:spcPct val="150000"/>
              </a:lnSpc>
            </a:pPr>
            <a:r>
              <a:rPr lang="uk-UA" sz="1800" b="0" i="0" u="none" strike="noStrike" baseline="0" dirty="0">
                <a:solidFill>
                  <a:srgbClr val="000000"/>
                </a:solidFill>
                <a:latin typeface="Times New Roman" panose="02020603050405020304" pitchFamily="18" charset="0"/>
              </a:rPr>
              <a:t>Складні рухові реакції зустрічаються у видах діяльності, що характеризуються постійною і раптовою зміною ситуації дій (рухомі і спортивні ігри, єдиноборство і так далі). </a:t>
            </a:r>
          </a:p>
          <a:p>
            <a:pPr algn="just">
              <a:lnSpc>
                <a:spcPct val="150000"/>
              </a:lnSpc>
            </a:pPr>
            <a:r>
              <a:rPr lang="uk-UA" sz="1800" b="0" i="0" u="none" strike="noStrike" baseline="0" dirty="0">
                <a:solidFill>
                  <a:srgbClr val="000000"/>
                </a:solidFill>
                <a:latin typeface="Times New Roman" panose="02020603050405020304" pitchFamily="18" charset="0"/>
              </a:rPr>
              <a:t>Більшість складних рухових реакцій у спорті — це реакції «вибору» (коли з декількох можливих дій потрібно миттєво вибрати одне, адекватне даній ситуації) і реакції на рухомий об'єкт. </a:t>
            </a:r>
          </a:p>
          <a:p>
            <a:pPr algn="just">
              <a:lnSpc>
                <a:spcPct val="150000"/>
              </a:lnSpc>
            </a:pPr>
            <a:r>
              <a:rPr lang="uk-UA" sz="1800" b="0" i="0" u="none" strike="noStrike" baseline="0" dirty="0">
                <a:solidFill>
                  <a:srgbClr val="000000"/>
                </a:solidFill>
                <a:latin typeface="Times New Roman" panose="02020603050405020304" pitchFamily="18" charset="0"/>
              </a:rPr>
              <a:t>Виховання швидкості складних рухових реакцій пов'язане з моделюванням в заняттях і тренуваннях цілісних рухових ситуацій і систематичною участю в змаганнях. </a:t>
            </a:r>
            <a:endParaRPr lang="uk-UA" sz="1800" dirty="0">
              <a:solidFill>
                <a:srgbClr val="000000"/>
              </a:solidFill>
              <a:latin typeface="Times New Roman" panose="02020603050405020304" pitchFamily="18" charset="0"/>
            </a:endParaRPr>
          </a:p>
          <a:p>
            <a:pPr algn="just">
              <a:lnSpc>
                <a:spcPct val="150000"/>
              </a:lnSpc>
            </a:pPr>
            <a:r>
              <a:rPr lang="uk-UA" sz="1800" b="0" i="0" u="none" strike="noStrike" baseline="0" dirty="0">
                <a:solidFill>
                  <a:srgbClr val="000000"/>
                </a:solidFill>
                <a:latin typeface="Times New Roman" panose="02020603050405020304" pitchFamily="18" charset="0"/>
              </a:rPr>
              <a:t>При вихованні швидкості реакції на рухомий об'єкт (РРО) особлива увага приділяється скороченню часу початкового компоненту реакції - знаходження і фіксації об'єкту (наприклад, м'яча) в полі зору. </a:t>
            </a:r>
            <a:endParaRPr lang="uk-UA" dirty="0"/>
          </a:p>
        </p:txBody>
      </p:sp>
      <p:pic>
        <p:nvPicPr>
          <p:cNvPr id="4" name="Рисунок 3">
            <a:extLst>
              <a:ext uri="{FF2B5EF4-FFF2-40B4-BE49-F238E27FC236}">
                <a16:creationId xmlns="" xmlns:a16="http://schemas.microsoft.com/office/drawing/2014/main" id="{35A0619F-FB49-4259-8F6B-3B02D230F611}"/>
              </a:ext>
            </a:extLst>
          </p:cNvPr>
          <p:cNvPicPr>
            <a:picLocks noChangeAspect="1"/>
          </p:cNvPicPr>
          <p:nvPr/>
        </p:nvPicPr>
        <p:blipFill>
          <a:blip r:embed="rId2"/>
          <a:stretch>
            <a:fillRect/>
          </a:stretch>
        </p:blipFill>
        <p:spPr>
          <a:xfrm>
            <a:off x="5905101" y="4385766"/>
            <a:ext cx="5715798" cy="2114845"/>
          </a:xfrm>
          <a:prstGeom prst="rect">
            <a:avLst/>
          </a:prstGeom>
        </p:spPr>
      </p:pic>
    </p:spTree>
    <p:extLst>
      <p:ext uri="{BB962C8B-B14F-4D97-AF65-F5344CB8AC3E}">
        <p14:creationId xmlns="" xmlns:p14="http://schemas.microsoft.com/office/powerpoint/2010/main" val="214228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45D4BE3C-A4A5-433D-9FB8-5DCA5E5A3446}"/>
              </a:ext>
            </a:extLst>
          </p:cNvPr>
          <p:cNvSpPr>
            <a:spLocks noGrp="1"/>
          </p:cNvSpPr>
          <p:nvPr>
            <p:ph idx="1"/>
          </p:nvPr>
        </p:nvSpPr>
        <p:spPr>
          <a:xfrm>
            <a:off x="152400" y="196850"/>
            <a:ext cx="11430000" cy="6464300"/>
          </a:xfrm>
        </p:spPr>
        <p:txBody>
          <a:bodyPr>
            <a:normAutofit fontScale="85000" lnSpcReduction="20000"/>
          </a:bodyPr>
          <a:lstStyle/>
          <a:p>
            <a:pPr algn="ctr">
              <a:lnSpc>
                <a:spcPct val="170000"/>
              </a:lnSpc>
            </a:pPr>
            <a:r>
              <a:rPr lang="uk-UA" dirty="0">
                <a:latin typeface="Times New Roman" panose="02020603050405020304" pitchFamily="18" charset="0"/>
                <a:cs typeface="Times New Roman" panose="02020603050405020304" pitchFamily="18" charset="0"/>
              </a:rPr>
              <a:t>Загальні рекомендації щодо розвитку рухових реакцій</a:t>
            </a:r>
          </a:p>
          <a:p>
            <a:pPr>
              <a:lnSpc>
                <a:spcPct val="170000"/>
              </a:lnSpc>
            </a:pPr>
            <a:r>
              <a:rPr lang="uk-UA" dirty="0">
                <a:solidFill>
                  <a:schemeClr val="bg2">
                    <a:lumMod val="25000"/>
                  </a:schemeClr>
                </a:solidFill>
                <a:latin typeface="Times New Roman" panose="02020603050405020304" pitchFamily="18" charset="0"/>
                <a:cs typeface="Times New Roman" panose="02020603050405020304" pitchFamily="18" charset="0"/>
              </a:rPr>
              <a:t>освоєння кожного виду реакцій  має самостійне значення;</a:t>
            </a:r>
          </a:p>
          <a:p>
            <a:pPr>
              <a:lnSpc>
                <a:spcPct val="170000"/>
              </a:lnSpc>
            </a:pPr>
            <a:r>
              <a:rPr lang="uk-UA" dirty="0">
                <a:solidFill>
                  <a:schemeClr val="bg2">
                    <a:lumMod val="25000"/>
                  </a:schemeClr>
                </a:solidFill>
                <a:latin typeface="Times New Roman" panose="02020603050405020304" pitchFamily="18" charset="0"/>
                <a:cs typeface="Times New Roman" panose="02020603050405020304" pitchFamily="18" charset="0"/>
              </a:rPr>
              <a:t>принципова загально-методична установка полягає в послідовному вдосконаленні простих, диз'юнктивних і диференціальних реагувань;</a:t>
            </a:r>
          </a:p>
          <a:p>
            <a:pPr>
              <a:lnSpc>
                <a:spcPct val="170000"/>
              </a:lnSpc>
            </a:pPr>
            <a:r>
              <a:rPr lang="uk-UA" dirty="0">
                <a:solidFill>
                  <a:schemeClr val="bg2">
                    <a:lumMod val="25000"/>
                  </a:schemeClr>
                </a:solidFill>
                <a:latin typeface="Times New Roman" panose="02020603050405020304" pitchFamily="18" charset="0"/>
                <a:cs typeface="Times New Roman" panose="02020603050405020304" pitchFamily="18" charset="0"/>
              </a:rPr>
              <a:t> кожен вид реагувань спочатку вдосконалюється самостійно, без об'єднання з іншими;</a:t>
            </a:r>
          </a:p>
          <a:p>
            <a:pPr>
              <a:lnSpc>
                <a:spcPct val="170000"/>
              </a:lnSpc>
            </a:pPr>
            <a:r>
              <a:rPr lang="uk-UA" dirty="0">
                <a:solidFill>
                  <a:schemeClr val="bg2">
                    <a:lumMod val="25000"/>
                  </a:schemeClr>
                </a:solidFill>
                <a:latin typeface="Times New Roman" panose="02020603050405020304" pitchFamily="18" charset="0"/>
                <a:cs typeface="Times New Roman" panose="02020603050405020304" pitchFamily="18" charset="0"/>
              </a:rPr>
              <a:t>удосконалення антиципації (просторових тимчасових передбачень) в реакціях йде слідом за придбанням певного</a:t>
            </a:r>
            <a:r>
              <a:rPr lang="en-US" dirty="0">
                <a:solidFill>
                  <a:schemeClr val="bg2">
                    <a:lumMod val="25000"/>
                  </a:schemeClr>
                </a:solidFill>
                <a:latin typeface="Times New Roman" panose="02020603050405020304" pitchFamily="18" charset="0"/>
                <a:cs typeface="Times New Roman" panose="02020603050405020304" pitchFamily="18" charset="0"/>
              </a:rPr>
              <a:t> </a:t>
            </a:r>
            <a:r>
              <a:rPr lang="uk-UA" dirty="0">
                <a:solidFill>
                  <a:schemeClr val="bg2">
                    <a:lumMod val="25000"/>
                  </a:schemeClr>
                </a:solidFill>
                <a:latin typeface="Times New Roman" panose="02020603050405020304" pitchFamily="18" charset="0"/>
                <a:cs typeface="Times New Roman" panose="02020603050405020304" pitchFamily="18" charset="0"/>
              </a:rPr>
              <a:t>технічного фундаменту</a:t>
            </a:r>
          </a:p>
          <a:p>
            <a:pPr>
              <a:lnSpc>
                <a:spcPct val="170000"/>
              </a:lnSpc>
            </a:pPr>
            <a:r>
              <a:rPr lang="uk-UA" dirty="0">
                <a:solidFill>
                  <a:schemeClr val="bg2">
                    <a:lumMod val="25000"/>
                  </a:schemeClr>
                </a:solidFill>
                <a:latin typeface="Times New Roman" panose="02020603050405020304" pitchFamily="18" charset="0"/>
                <a:cs typeface="Times New Roman" panose="02020603050405020304" pitchFamily="18" charset="0"/>
              </a:rPr>
              <a:t>педагогічні завдання вдосконалення повинні </a:t>
            </a:r>
            <a:r>
              <a:rPr lang="uk-UA" dirty="0" err="1">
                <a:solidFill>
                  <a:schemeClr val="bg2">
                    <a:lumMod val="25000"/>
                  </a:schemeClr>
                </a:solidFill>
                <a:latin typeface="Times New Roman" panose="02020603050405020304" pitchFamily="18" charset="0"/>
                <a:cs typeface="Times New Roman" panose="02020603050405020304" pitchFamily="18" charset="0"/>
              </a:rPr>
              <a:t>ускладнюватися</a:t>
            </a:r>
            <a:r>
              <a:rPr lang="uk-UA" dirty="0">
                <a:solidFill>
                  <a:schemeClr val="bg2">
                    <a:lumMod val="25000"/>
                  </a:schemeClr>
                </a:solidFill>
                <a:latin typeface="Times New Roman" panose="02020603050405020304" pitchFamily="18" charset="0"/>
                <a:cs typeface="Times New Roman" panose="02020603050405020304" pitchFamily="18" charset="0"/>
              </a:rPr>
              <a:t> шляхом послідовного нарощування і чергування якісних і кількісних вимог у вправах; </a:t>
            </a:r>
          </a:p>
          <a:p>
            <a:pPr>
              <a:lnSpc>
                <a:spcPct val="170000"/>
              </a:lnSpc>
            </a:pPr>
            <a:r>
              <a:rPr lang="uk-UA" dirty="0">
                <a:solidFill>
                  <a:schemeClr val="bg2">
                    <a:lumMod val="25000"/>
                  </a:schemeClr>
                </a:solidFill>
                <a:latin typeface="Times New Roman" panose="02020603050405020304" pitchFamily="18" charset="0"/>
                <a:cs typeface="Times New Roman" panose="02020603050405020304" pitchFamily="18" charset="0"/>
              </a:rPr>
              <a:t>при вдосконаленні здібностей до реагування послідовно повинні вирішуватися</a:t>
            </a:r>
            <a:r>
              <a:rPr lang="en-US" dirty="0">
                <a:solidFill>
                  <a:schemeClr val="bg2">
                    <a:lumMod val="25000"/>
                  </a:schemeClr>
                </a:solidFill>
                <a:latin typeface="Times New Roman" panose="02020603050405020304" pitchFamily="18" charset="0"/>
                <a:cs typeface="Times New Roman" panose="02020603050405020304" pitchFamily="18" charset="0"/>
              </a:rPr>
              <a:t> </a:t>
            </a:r>
            <a:r>
              <a:rPr lang="uk-UA" dirty="0">
                <a:solidFill>
                  <a:schemeClr val="bg2">
                    <a:lumMod val="25000"/>
                  </a:schemeClr>
                </a:solidFill>
                <a:latin typeface="Times New Roman" panose="02020603050405020304" pitchFamily="18" charset="0"/>
                <a:cs typeface="Times New Roman" panose="02020603050405020304" pitchFamily="18" charset="0"/>
              </a:rPr>
              <a:t>наступні завдання: а) скорочення часу моторного компонента прийому; б) зменшення часу прихованого періоду дії; в) вдосконалення вміння передбачати тимчасові і просторові</a:t>
            </a:r>
            <a:r>
              <a:rPr lang="en-US" dirty="0">
                <a:solidFill>
                  <a:schemeClr val="bg2">
                    <a:lumMod val="25000"/>
                  </a:schemeClr>
                </a:solidFill>
                <a:latin typeface="Times New Roman" panose="02020603050405020304" pitchFamily="18" charset="0"/>
                <a:cs typeface="Times New Roman" panose="02020603050405020304" pitchFamily="18" charset="0"/>
              </a:rPr>
              <a:t> </a:t>
            </a:r>
            <a:r>
              <a:rPr lang="uk-UA" dirty="0">
                <a:solidFill>
                  <a:schemeClr val="bg2">
                    <a:lumMod val="25000"/>
                  </a:schemeClr>
                </a:solidFill>
                <a:latin typeface="Times New Roman" panose="02020603050405020304" pitchFamily="18" charset="0"/>
                <a:cs typeface="Times New Roman" panose="02020603050405020304" pitchFamily="18" charset="0"/>
              </a:rPr>
              <a:t>взаємодії</a:t>
            </a:r>
          </a:p>
        </p:txBody>
      </p:sp>
    </p:spTree>
    <p:extLst>
      <p:ext uri="{BB962C8B-B14F-4D97-AF65-F5344CB8AC3E}">
        <p14:creationId xmlns="" xmlns:p14="http://schemas.microsoft.com/office/powerpoint/2010/main" val="247239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DA4BABE-5749-4AC2-8CD8-E1B61F4975DE}"/>
              </a:ext>
            </a:extLst>
          </p:cNvPr>
          <p:cNvSpPr>
            <a:spLocks noGrp="1"/>
          </p:cNvSpPr>
          <p:nvPr>
            <p:ph type="title"/>
          </p:nvPr>
        </p:nvSpPr>
        <p:spPr>
          <a:xfrm>
            <a:off x="1003300" y="203200"/>
            <a:ext cx="9875520" cy="1356360"/>
          </a:xfrm>
        </p:spPr>
        <p:txBody>
          <a:bodyPr/>
          <a:lstStyle/>
          <a:p>
            <a:pPr algn="ctr"/>
            <a:r>
              <a:rPr lang="uk-UA" dirty="0"/>
              <a:t>Силові здібності та методика їх розвитку </a:t>
            </a:r>
          </a:p>
        </p:txBody>
      </p:sp>
      <p:sp>
        <p:nvSpPr>
          <p:cNvPr id="3" name="Объект 2">
            <a:extLst>
              <a:ext uri="{FF2B5EF4-FFF2-40B4-BE49-F238E27FC236}">
                <a16:creationId xmlns="" xmlns:a16="http://schemas.microsoft.com/office/drawing/2014/main" id="{3432D425-7A37-469A-8647-05CA03AAC27B}"/>
              </a:ext>
            </a:extLst>
          </p:cNvPr>
          <p:cNvSpPr>
            <a:spLocks noGrp="1"/>
          </p:cNvSpPr>
          <p:nvPr>
            <p:ph idx="1"/>
          </p:nvPr>
        </p:nvSpPr>
        <p:spPr>
          <a:xfrm>
            <a:off x="584200" y="1778000"/>
            <a:ext cx="10431671" cy="4292600"/>
          </a:xfrm>
        </p:spPr>
        <p:txBody>
          <a:bodyPr/>
          <a:lstStyle/>
          <a:p>
            <a:r>
              <a:rPr lang="uk-UA" dirty="0">
                <a:solidFill>
                  <a:schemeClr val="bg2">
                    <a:lumMod val="25000"/>
                  </a:schemeClr>
                </a:solidFill>
              </a:rPr>
              <a:t>Сила - це здатність людини долати зовнішній опір або протистояти йому за рахунок м'язових зусиль (напруги).</a:t>
            </a:r>
          </a:p>
          <a:p>
            <a:pPr marL="109728" indent="0">
              <a:buNone/>
            </a:pPr>
            <a:r>
              <a:rPr lang="uk-UA" sz="2800" u="sng" dirty="0">
                <a:solidFill>
                  <a:schemeClr val="bg2">
                    <a:lumMod val="25000"/>
                  </a:schemeClr>
                </a:solidFill>
              </a:rPr>
              <a:t>Розрізняють власне силові здібності і їх з'єднання з іншими фізичними здібностями</a:t>
            </a:r>
            <a:r>
              <a:rPr lang="uk-UA" dirty="0">
                <a:solidFill>
                  <a:schemeClr val="bg2">
                    <a:lumMod val="25000"/>
                  </a:schemeClr>
                </a:solidFill>
              </a:rPr>
              <a:t>:</a:t>
            </a:r>
          </a:p>
          <a:p>
            <a:pPr>
              <a:lnSpc>
                <a:spcPct val="150000"/>
              </a:lnSpc>
              <a:buClr>
                <a:schemeClr val="accent4">
                  <a:lumMod val="60000"/>
                  <a:lumOff val="40000"/>
                </a:schemeClr>
              </a:buClr>
              <a:buFont typeface="Wingdings" pitchFamily="2" charset="2"/>
              <a:buChar char="§"/>
            </a:pPr>
            <a:r>
              <a:rPr lang="uk-UA" dirty="0">
                <a:solidFill>
                  <a:schemeClr val="bg2">
                    <a:lumMod val="25000"/>
                  </a:schemeClr>
                </a:solidFill>
              </a:rPr>
              <a:t> - швидкісно-силові здібності (швидка сила);</a:t>
            </a:r>
          </a:p>
          <a:p>
            <a:pPr>
              <a:lnSpc>
                <a:spcPct val="150000"/>
              </a:lnSpc>
              <a:buClr>
                <a:schemeClr val="accent4">
                  <a:lumMod val="60000"/>
                  <a:lumOff val="40000"/>
                </a:schemeClr>
              </a:buClr>
              <a:buFont typeface="Wingdings" pitchFamily="2" charset="2"/>
              <a:buChar char="§"/>
            </a:pPr>
            <a:r>
              <a:rPr lang="uk-UA" dirty="0">
                <a:solidFill>
                  <a:schemeClr val="bg2">
                    <a:lumMod val="25000"/>
                  </a:schemeClr>
                </a:solidFill>
              </a:rPr>
              <a:t>- силова витривалість;</a:t>
            </a:r>
          </a:p>
          <a:p>
            <a:pPr>
              <a:lnSpc>
                <a:spcPct val="150000"/>
              </a:lnSpc>
              <a:buClr>
                <a:schemeClr val="accent4">
                  <a:lumMod val="60000"/>
                  <a:lumOff val="40000"/>
                </a:schemeClr>
              </a:buClr>
              <a:buFont typeface="Wingdings" pitchFamily="2" charset="2"/>
              <a:buChar char="§"/>
            </a:pPr>
            <a:r>
              <a:rPr lang="uk-UA" dirty="0">
                <a:solidFill>
                  <a:schemeClr val="bg2">
                    <a:lumMod val="25000"/>
                  </a:schemeClr>
                </a:solidFill>
              </a:rPr>
              <a:t>- силова спритність.</a:t>
            </a:r>
          </a:p>
        </p:txBody>
      </p:sp>
      <p:pic>
        <p:nvPicPr>
          <p:cNvPr id="5" name="Рисунок 4">
            <a:extLst>
              <a:ext uri="{FF2B5EF4-FFF2-40B4-BE49-F238E27FC236}">
                <a16:creationId xmlns="" xmlns:a16="http://schemas.microsoft.com/office/drawing/2014/main" id="{9EC74AB8-D97E-4C98-BAC0-EF72E2E05281}"/>
              </a:ext>
            </a:extLst>
          </p:cNvPr>
          <p:cNvPicPr>
            <a:picLocks noChangeAspect="1"/>
          </p:cNvPicPr>
          <p:nvPr/>
        </p:nvPicPr>
        <p:blipFill>
          <a:blip r:embed="rId2"/>
          <a:stretch>
            <a:fillRect/>
          </a:stretch>
        </p:blipFill>
        <p:spPr>
          <a:xfrm>
            <a:off x="8290497" y="3727017"/>
            <a:ext cx="3317303" cy="2368983"/>
          </a:xfrm>
          <a:prstGeom prst="rect">
            <a:avLst/>
          </a:prstGeom>
        </p:spPr>
      </p:pic>
    </p:spTree>
    <p:extLst>
      <p:ext uri="{BB962C8B-B14F-4D97-AF65-F5344CB8AC3E}">
        <p14:creationId xmlns="" xmlns:p14="http://schemas.microsoft.com/office/powerpoint/2010/main" val="4053510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24993A44-B1F0-4DDA-B402-66528ED651FB}"/>
              </a:ext>
            </a:extLst>
          </p:cNvPr>
          <p:cNvSpPr>
            <a:spLocks noGrp="1"/>
          </p:cNvSpPr>
          <p:nvPr>
            <p:ph idx="1"/>
          </p:nvPr>
        </p:nvSpPr>
        <p:spPr>
          <a:xfrm>
            <a:off x="381000" y="342900"/>
            <a:ext cx="11430000" cy="6515100"/>
          </a:xfrm>
        </p:spPr>
        <p:txBody>
          <a:bodyPr>
            <a:normAutofit/>
          </a:bodyPr>
          <a:lstStyle/>
          <a:p>
            <a:pPr>
              <a:lnSpc>
                <a:spcPct val="150000"/>
              </a:lnSpc>
            </a:pPr>
            <a:r>
              <a:rPr lang="uk-UA" dirty="0">
                <a:latin typeface="Times New Roman" panose="02020603050405020304" pitchFamily="18" charset="0"/>
                <a:cs typeface="Times New Roman" panose="02020603050405020304" pitchFamily="18" charset="0"/>
              </a:rPr>
              <a:t>До власне силових здібностей належать: </a:t>
            </a:r>
            <a:r>
              <a:rPr lang="uk-UA" dirty="0">
                <a:solidFill>
                  <a:schemeClr val="bg2">
                    <a:lumMod val="25000"/>
                  </a:schemeClr>
                </a:solidFill>
                <a:latin typeface="Times New Roman" panose="02020603050405020304" pitchFamily="18" charset="0"/>
                <a:cs typeface="Times New Roman" panose="02020603050405020304" pitchFamily="18" charset="0"/>
              </a:rPr>
              <a:t>максимальна довільна сила; відносна сила.</a:t>
            </a:r>
          </a:p>
          <a:p>
            <a:pPr>
              <a:lnSpc>
                <a:spcPct val="150000"/>
              </a:lnSpc>
            </a:pPr>
            <a:r>
              <a:rPr lang="uk-UA" dirty="0">
                <a:solidFill>
                  <a:schemeClr val="accent2">
                    <a:lumMod val="75000"/>
                  </a:schemeClr>
                </a:solidFill>
                <a:latin typeface="Times New Roman" panose="02020603050405020304" pitchFamily="18" charset="0"/>
                <a:cs typeface="Times New Roman" panose="02020603050405020304" pitchFamily="18" charset="0"/>
              </a:rPr>
              <a:t>Максимальна довільна сила </a:t>
            </a:r>
            <a:r>
              <a:rPr lang="uk-UA" dirty="0">
                <a:solidFill>
                  <a:schemeClr val="bg2">
                    <a:lumMod val="25000"/>
                  </a:schemeClr>
                </a:solidFill>
                <a:latin typeface="Times New Roman" panose="02020603050405020304" pitchFamily="18" charset="0"/>
                <a:cs typeface="Times New Roman" panose="02020603050405020304" pitchFamily="18" charset="0"/>
              </a:rPr>
              <a:t>(у спортивні педагогіці її ще називають абсолютна сила) – зусилля яке здатне проявити людина при максимально довільному м’язовому скороченні. </a:t>
            </a:r>
          </a:p>
          <a:p>
            <a:pPr>
              <a:lnSpc>
                <a:spcPct val="150000"/>
              </a:lnSpc>
            </a:pPr>
            <a:r>
              <a:rPr lang="uk-UA" dirty="0">
                <a:solidFill>
                  <a:schemeClr val="accent2">
                    <a:lumMod val="75000"/>
                  </a:schemeClr>
                </a:solidFill>
                <a:latin typeface="Times New Roman" panose="02020603050405020304" pitchFamily="18" charset="0"/>
                <a:cs typeface="Times New Roman" panose="02020603050405020304" pitchFamily="18" charset="0"/>
              </a:rPr>
              <a:t>Відносна сила </a:t>
            </a:r>
            <a:r>
              <a:rPr lang="uk-UA" dirty="0">
                <a:solidFill>
                  <a:schemeClr val="bg2">
                    <a:lumMod val="25000"/>
                  </a:schemeClr>
                </a:solidFill>
                <a:latin typeface="Times New Roman" panose="02020603050405020304" pitchFamily="18" charset="0"/>
                <a:cs typeface="Times New Roman" panose="02020603050405020304" pitchFamily="18" charset="0"/>
              </a:rPr>
              <a:t>– оцінюється відношенням максимально довільної сили до власної ваги (величина сили яка припадає на 1 кг власної ваги).</a:t>
            </a:r>
          </a:p>
          <a:p>
            <a:pPr algn="just">
              <a:lnSpc>
                <a:spcPct val="150000"/>
              </a:lnSpc>
            </a:pPr>
            <a:r>
              <a:rPr lang="uk-UA" dirty="0">
                <a:latin typeface="Times New Roman" panose="02020603050405020304" pitchFamily="18" charset="0"/>
                <a:cs typeface="Times New Roman" panose="02020603050405020304" pitchFamily="18" charset="0"/>
              </a:rPr>
              <a:t>Швидкісно-силові здібності </a:t>
            </a:r>
            <a:r>
              <a:rPr lang="uk-UA" dirty="0">
                <a:solidFill>
                  <a:schemeClr val="bg2">
                    <a:lumMod val="25000"/>
                  </a:schemeClr>
                </a:solidFill>
                <a:latin typeface="Times New Roman" panose="02020603050405020304" pitchFamily="18" charset="0"/>
                <a:cs typeface="Times New Roman" panose="02020603050405020304" pitchFamily="18" charset="0"/>
              </a:rPr>
              <a:t>є свого роду поєднанням силових і швидкісних здібностей. Проявляються у діях в яких поряд зі значною силою потрібно і значна швидкість рухів. Формами швидкісно-силових здібностей є: </a:t>
            </a:r>
            <a:r>
              <a:rPr lang="uk-UA" dirty="0">
                <a:solidFill>
                  <a:schemeClr val="accent2">
                    <a:lumMod val="75000"/>
                  </a:schemeClr>
                </a:solidFill>
                <a:latin typeface="Times New Roman" panose="02020603050405020304" pitchFamily="18" charset="0"/>
                <a:cs typeface="Times New Roman" panose="02020603050405020304" pitchFamily="18" charset="0"/>
              </a:rPr>
              <a:t>вибухова сила</a:t>
            </a:r>
            <a:r>
              <a:rPr lang="uk-UA" dirty="0">
                <a:solidFill>
                  <a:schemeClr val="bg2">
                    <a:lumMod val="25000"/>
                  </a:schemeClr>
                </a:solidFill>
                <a:latin typeface="Times New Roman" panose="02020603050405020304" pitchFamily="18" charset="0"/>
                <a:cs typeface="Times New Roman" panose="02020603050405020304" pitchFamily="18" charset="0"/>
              </a:rPr>
              <a:t> –  прояв великої сили (не граничної) в умовах досить великих опорів за максимально короткий проміжок часу. </a:t>
            </a:r>
            <a:r>
              <a:rPr lang="uk-UA" dirty="0">
                <a:solidFill>
                  <a:schemeClr val="accent2">
                    <a:lumMod val="75000"/>
                  </a:schemeClr>
                </a:solidFill>
                <a:latin typeface="Times New Roman" panose="02020603050405020304" pitchFamily="18" charset="0"/>
                <a:cs typeface="Times New Roman" panose="02020603050405020304" pitchFamily="18" charset="0"/>
              </a:rPr>
              <a:t>Стартова сила</a:t>
            </a:r>
            <a:r>
              <a:rPr lang="uk-UA" dirty="0">
                <a:solidFill>
                  <a:schemeClr val="bg2">
                    <a:lumMod val="25000"/>
                  </a:schemeClr>
                </a:solidFill>
                <a:latin typeface="Times New Roman" panose="02020603050405020304" pitchFamily="18" charset="0"/>
                <a:cs typeface="Times New Roman" panose="02020603050405020304" pitchFamily="18" charset="0"/>
              </a:rPr>
              <a:t> - проявляється в умовах протидії відносно невеликим і середнім опорам з високою початковою швидкістю.</a:t>
            </a:r>
          </a:p>
          <a:p>
            <a:endParaRPr lang="uk-UA" dirty="0"/>
          </a:p>
          <a:p>
            <a:endParaRPr lang="uk-UA" dirty="0"/>
          </a:p>
        </p:txBody>
      </p:sp>
    </p:spTree>
    <p:extLst>
      <p:ext uri="{BB962C8B-B14F-4D97-AF65-F5344CB8AC3E}">
        <p14:creationId xmlns="" xmlns:p14="http://schemas.microsoft.com/office/powerpoint/2010/main" val="3229252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24993A44-B1F0-4DDA-B402-66528ED651FB}"/>
              </a:ext>
            </a:extLst>
          </p:cNvPr>
          <p:cNvSpPr>
            <a:spLocks noGrp="1"/>
          </p:cNvSpPr>
          <p:nvPr>
            <p:ph idx="1"/>
          </p:nvPr>
        </p:nvSpPr>
        <p:spPr>
          <a:xfrm>
            <a:off x="304800" y="342900"/>
            <a:ext cx="11645900" cy="5956300"/>
          </a:xfrm>
        </p:spPr>
        <p:txBody>
          <a:bodyPr>
            <a:normAutofit/>
          </a:bodyPr>
          <a:lstStyle/>
          <a:p>
            <a:pPr algn="just">
              <a:lnSpc>
                <a:spcPct val="150000"/>
              </a:lnSpc>
            </a:pPr>
            <a:r>
              <a:rPr lang="uk-UA" sz="2000" dirty="0">
                <a:latin typeface="Times New Roman" panose="02020603050405020304" pitchFamily="18" charset="0"/>
                <a:cs typeface="Times New Roman" panose="02020603050405020304" pitchFamily="18" charset="0"/>
              </a:rPr>
              <a:t>Силова витривалість </a:t>
            </a:r>
            <a:r>
              <a:rPr lang="uk-UA" sz="2000" dirty="0">
                <a:solidFill>
                  <a:schemeClr val="bg2">
                    <a:lumMod val="25000"/>
                  </a:schemeClr>
                </a:solidFill>
                <a:latin typeface="Times New Roman" panose="02020603050405020304" pitchFamily="18" charset="0"/>
                <a:cs typeface="Times New Roman" panose="02020603050405020304" pitchFamily="18" charset="0"/>
              </a:rPr>
              <a:t>- це здатність тривалий час підтримувати досить високі силові показники. </a:t>
            </a:r>
          </a:p>
          <a:p>
            <a:pPr algn="just">
              <a:lnSpc>
                <a:spcPct val="150000"/>
              </a:lnSpc>
            </a:pPr>
            <a:r>
              <a:rPr lang="uk-UA" sz="2000" dirty="0">
                <a:solidFill>
                  <a:schemeClr val="bg2">
                    <a:lumMod val="25000"/>
                  </a:schemeClr>
                </a:solidFill>
                <a:latin typeface="Times New Roman" panose="02020603050405020304" pitchFamily="18" charset="0"/>
                <a:cs typeface="Times New Roman" panose="02020603050405020304" pitchFamily="18" charset="0"/>
              </a:rPr>
              <a:t>Розрізняють </a:t>
            </a:r>
            <a:r>
              <a:rPr lang="uk-UA" sz="2000" u="sng" dirty="0">
                <a:solidFill>
                  <a:schemeClr val="accent2">
                    <a:lumMod val="75000"/>
                  </a:schemeClr>
                </a:solidFill>
                <a:latin typeface="Times New Roman" panose="02020603050405020304" pitchFamily="18" charset="0"/>
                <a:cs typeface="Times New Roman" panose="02020603050405020304" pitchFamily="18" charset="0"/>
              </a:rPr>
              <a:t>статичну  та динамічну силову витривалість</a:t>
            </a:r>
            <a:r>
              <a:rPr lang="uk-UA" sz="2000" dirty="0">
                <a:solidFill>
                  <a:schemeClr val="accent2">
                    <a:lumMod val="75000"/>
                  </a:schemeClr>
                </a:solidFill>
                <a:latin typeface="Times New Roman" panose="02020603050405020304" pitchFamily="18" charset="0"/>
                <a:cs typeface="Times New Roman" panose="02020603050405020304" pitchFamily="18" charset="0"/>
              </a:rPr>
              <a:t> </a:t>
            </a:r>
          </a:p>
          <a:p>
            <a:pPr algn="just">
              <a:lnSpc>
                <a:spcPct val="150000"/>
              </a:lnSpc>
            </a:pPr>
            <a:r>
              <a:rPr lang="uk-UA" sz="2000" dirty="0">
                <a:solidFill>
                  <a:schemeClr val="accent2">
                    <a:lumMod val="75000"/>
                  </a:schemeClr>
                </a:solidFill>
                <a:latin typeface="Times New Roman" panose="02020603050405020304" pitchFamily="18" charset="0"/>
                <a:cs typeface="Times New Roman" panose="02020603050405020304" pitchFamily="18" charset="0"/>
              </a:rPr>
              <a:t>Статична силова витривалість - </a:t>
            </a:r>
            <a:r>
              <a:rPr lang="uk-UA" sz="2000" dirty="0">
                <a:solidFill>
                  <a:schemeClr val="tx1"/>
                </a:solidFill>
                <a:latin typeface="Times New Roman" panose="02020603050405020304" pitchFamily="18" charset="0"/>
                <a:cs typeface="Times New Roman" panose="02020603050405020304" pitchFamily="18" charset="0"/>
              </a:rPr>
              <a:t>пов'язана з утриманням робочої напруги у певній поз; </a:t>
            </a:r>
          </a:p>
          <a:p>
            <a:pPr algn="just">
              <a:lnSpc>
                <a:spcPct val="150000"/>
              </a:lnSpc>
            </a:pPr>
            <a:r>
              <a:rPr lang="uk-UA" sz="2000" dirty="0">
                <a:solidFill>
                  <a:schemeClr val="accent2">
                    <a:lumMod val="75000"/>
                  </a:schemeClr>
                </a:solidFill>
                <a:latin typeface="Times New Roman" panose="02020603050405020304" pitchFamily="18" charset="0"/>
                <a:cs typeface="Times New Roman" panose="02020603050405020304" pitchFamily="18" charset="0"/>
              </a:rPr>
              <a:t>Динамічна силова витривалість </a:t>
            </a:r>
            <a:r>
              <a:rPr lang="uk-UA" sz="2000" dirty="0">
                <a:solidFill>
                  <a:schemeClr val="tx1"/>
                </a:solidFill>
                <a:latin typeface="Times New Roman" panose="02020603050405020304" pitchFamily="18" charset="0"/>
                <a:cs typeface="Times New Roman" panose="02020603050405020304" pitchFamily="18" charset="0"/>
              </a:rPr>
              <a:t>-  проявляється у діях під час виконання яких змінюється довжина м’язів тобто відбувається їх скорочення і розслаблення.</a:t>
            </a:r>
          </a:p>
          <a:p>
            <a:pPr algn="just">
              <a:lnSpc>
                <a:spcPct val="150000"/>
              </a:lnSpc>
            </a:pPr>
            <a:r>
              <a:rPr lang="uk-UA" sz="2000" dirty="0">
                <a:latin typeface="Times New Roman" panose="02020603050405020304" pitchFamily="18" charset="0"/>
                <a:cs typeface="Times New Roman" panose="02020603050405020304" pitchFamily="18" charset="0"/>
              </a:rPr>
              <a:t>Силова спритність - </a:t>
            </a:r>
            <a:r>
              <a:rPr lang="uk-UA" sz="2000" dirty="0">
                <a:solidFill>
                  <a:schemeClr val="tx1">
                    <a:lumMod val="65000"/>
                    <a:lumOff val="35000"/>
                  </a:schemeClr>
                </a:solidFill>
                <a:latin typeface="Times New Roman" panose="02020603050405020304" pitchFamily="18" charset="0"/>
                <a:cs typeface="Times New Roman" panose="02020603050405020304" pitchFamily="18" charset="0"/>
              </a:rPr>
              <a:t>виявляється там, де є змінний характер режиму роботи м'язів, змінні і непередбачені ситуації діяльності (регбі, боротьба, хокей з </a:t>
            </a:r>
            <a:r>
              <a:rPr lang="uk-UA" sz="2000" dirty="0" err="1">
                <a:solidFill>
                  <a:schemeClr val="tx1">
                    <a:lumMod val="65000"/>
                    <a:lumOff val="35000"/>
                  </a:schemeClr>
                </a:solidFill>
                <a:latin typeface="Times New Roman" panose="02020603050405020304" pitchFamily="18" charset="0"/>
                <a:cs typeface="Times New Roman" panose="02020603050405020304" pitchFamily="18" charset="0"/>
              </a:rPr>
              <a:t>м'ячем</a:t>
            </a:r>
            <a:r>
              <a:rPr lang="uk-UA" sz="2000" dirty="0">
                <a:solidFill>
                  <a:schemeClr val="tx1">
                    <a:lumMod val="65000"/>
                    <a:lumOff val="35000"/>
                  </a:schemeClr>
                </a:solidFill>
                <a:latin typeface="Times New Roman" panose="02020603050405020304" pitchFamily="18" charset="0"/>
                <a:cs typeface="Times New Roman" panose="02020603050405020304" pitchFamily="18" charset="0"/>
              </a:rPr>
              <a:t> і ін.). Її можна визначити як «здатність точно диференціювати м'язові зусилля різної величини в умовах непередбачених ситуацій і змішаних режимів роботи м'язів»</a:t>
            </a:r>
          </a:p>
          <a:p>
            <a:endParaRPr lang="uk-UA" dirty="0"/>
          </a:p>
        </p:txBody>
      </p:sp>
    </p:spTree>
    <p:extLst>
      <p:ext uri="{BB962C8B-B14F-4D97-AF65-F5344CB8AC3E}">
        <p14:creationId xmlns="" xmlns:p14="http://schemas.microsoft.com/office/powerpoint/2010/main" val="81221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71DBBC5-7380-4698-90F6-388F87C1675F}"/>
              </a:ext>
            </a:extLst>
          </p:cNvPr>
          <p:cNvSpPr>
            <a:spLocks noGrp="1"/>
          </p:cNvSpPr>
          <p:nvPr>
            <p:ph type="title"/>
          </p:nvPr>
        </p:nvSpPr>
        <p:spPr/>
        <p:txBody>
          <a:bodyPr/>
          <a:lstStyle/>
          <a:p>
            <a:r>
              <a:rPr lang="uk-UA" dirty="0"/>
              <a:t>Методика розвитку силових здібностей</a:t>
            </a:r>
          </a:p>
        </p:txBody>
      </p:sp>
      <p:graphicFrame>
        <p:nvGraphicFramePr>
          <p:cNvPr id="4" name="Объект 3">
            <a:extLst>
              <a:ext uri="{FF2B5EF4-FFF2-40B4-BE49-F238E27FC236}">
                <a16:creationId xmlns="" xmlns:a16="http://schemas.microsoft.com/office/drawing/2014/main" id="{67F43150-3F7C-4D4D-B073-22A16E385026}"/>
              </a:ext>
            </a:extLst>
          </p:cNvPr>
          <p:cNvGraphicFramePr>
            <a:graphicFrameLocks noGrp="1"/>
          </p:cNvGraphicFramePr>
          <p:nvPr>
            <p:ph idx="1"/>
            <p:extLst>
              <p:ext uri="{D42A27DB-BD31-4B8C-83A1-F6EECF244321}">
                <p14:modId xmlns="" xmlns:p14="http://schemas.microsoft.com/office/powerpoint/2010/main" val="2206129175"/>
              </p:ext>
            </p:extLst>
          </p:nvPr>
        </p:nvGraphicFramePr>
        <p:xfrm>
          <a:off x="609600" y="1600200"/>
          <a:ext cx="10609263" cy="264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 xmlns:a16="http://schemas.microsoft.com/office/drawing/2014/main" id="{069A14D7-DED1-4F96-A1BC-D8FBC4AF859D}"/>
              </a:ext>
            </a:extLst>
          </p:cNvPr>
          <p:cNvSpPr txBox="1"/>
          <p:nvPr/>
        </p:nvSpPr>
        <p:spPr>
          <a:xfrm>
            <a:off x="246063" y="4286756"/>
            <a:ext cx="10972800" cy="1891287"/>
          </a:xfrm>
          <a:prstGeom prst="rect">
            <a:avLst/>
          </a:prstGeom>
          <a:noFill/>
        </p:spPr>
        <p:txBody>
          <a:bodyPr wrap="square" rtlCol="0">
            <a:spAutoFit/>
          </a:bodyPr>
          <a:lstStyle/>
          <a:p>
            <a:pPr algn="just">
              <a:lnSpc>
                <a:spcPct val="150000"/>
              </a:lnSpc>
            </a:pPr>
            <a:r>
              <a:rPr lang="uk-UA" sz="2000" dirty="0"/>
              <a:t>У першому випадку збільшення сили спостерігається за рахунок: покращення синхронізації збудження оптимальної, для певної рухової дії, кількості м'язів-синергістів; гальмуванні активності м'язів-антагоністів; раціональній послідовності залучення до роботи м'язів відповідної кінематичної ланки</a:t>
            </a:r>
          </a:p>
        </p:txBody>
      </p:sp>
    </p:spTree>
    <p:extLst>
      <p:ext uri="{BB962C8B-B14F-4D97-AF65-F5344CB8AC3E}">
        <p14:creationId xmlns="" xmlns:p14="http://schemas.microsoft.com/office/powerpoint/2010/main" val="3998735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DC645C24-FD36-4A5C-A83B-F0B7D9A08CFE}"/>
              </a:ext>
            </a:extLst>
          </p:cNvPr>
          <p:cNvSpPr>
            <a:spLocks noGrp="1"/>
          </p:cNvSpPr>
          <p:nvPr>
            <p:ph idx="1"/>
          </p:nvPr>
        </p:nvSpPr>
        <p:spPr>
          <a:xfrm>
            <a:off x="190500" y="228600"/>
            <a:ext cx="11671300" cy="6515100"/>
          </a:xfrm>
        </p:spPr>
        <p:txBody>
          <a:bodyPr>
            <a:normAutofit fontScale="92500" lnSpcReduction="20000"/>
          </a:bodyPr>
          <a:lstStyle/>
          <a:p>
            <a:pPr algn="just">
              <a:lnSpc>
                <a:spcPct val="150000"/>
              </a:lnSpc>
            </a:pPr>
            <a:r>
              <a:rPr lang="uk-UA" sz="1900" dirty="0">
                <a:solidFill>
                  <a:schemeClr val="tx1">
                    <a:lumMod val="65000"/>
                    <a:lumOff val="35000"/>
                  </a:schemeClr>
                </a:solidFill>
                <a:latin typeface="Times New Roman" panose="02020603050405020304" pitchFamily="18" charset="0"/>
                <a:cs typeface="Times New Roman" panose="02020603050405020304" pitchFamily="18" charset="0"/>
              </a:rPr>
              <a:t>Величина обтяжень від 50-60 до 90-100% від рівня максимально довільної сили. У разі величини обтяжень до 70 % від рівня максимально довільної сили кількість повторень вправи у підході 8-12 разів. Кількість підходів до 5. У разі величини обтяжень до 90-100 % від рівня максимально довільної сили. Кількість повторень вправи у підході 1-3 рази.</a:t>
            </a:r>
          </a:p>
          <a:p>
            <a:pPr algn="just">
              <a:lnSpc>
                <a:spcPct val="150000"/>
              </a:lnSpc>
              <a:buClr>
                <a:schemeClr val="accent5"/>
              </a:buClr>
              <a:buFont typeface="Courier New" pitchFamily="49" charset="0"/>
              <a:buChar char="o"/>
            </a:pPr>
            <a:r>
              <a:rPr lang="uk-UA" sz="1900" dirty="0">
                <a:solidFill>
                  <a:schemeClr val="tx1">
                    <a:lumMod val="65000"/>
                    <a:lumOff val="35000"/>
                  </a:schemeClr>
                </a:solidFill>
                <a:latin typeface="Times New Roman" panose="02020603050405020304" pitchFamily="18" charset="0"/>
                <a:cs typeface="Times New Roman" panose="02020603050405020304" pitchFamily="18" charset="0"/>
              </a:rPr>
              <a:t>У другому варіанті підхід повинен тривати не менше 15с і не більше 35 с. Кількість повторень у підході не більше 12 раз.</a:t>
            </a:r>
          </a:p>
          <a:p>
            <a:pPr algn="just">
              <a:lnSpc>
                <a:spcPct val="150000"/>
              </a:lnSpc>
            </a:pPr>
            <a:r>
              <a:rPr lang="uk-UA" sz="1900" b="0" i="0" u="none" strike="noStrike" baseline="0" dirty="0">
                <a:solidFill>
                  <a:schemeClr val="accent2">
                    <a:lumMod val="75000"/>
                  </a:schemeClr>
                </a:solidFill>
                <a:latin typeface="Times New Roman" panose="02020603050405020304" pitchFamily="18" charset="0"/>
              </a:rPr>
              <a:t>Виховання власне силових здібностей у вправах</a:t>
            </a:r>
            <a:r>
              <a:rPr lang="uk-UA" sz="1900" b="0" i="0" u="none" strike="noStrike" baseline="0" dirty="0">
                <a:solidFill>
                  <a:schemeClr val="tx1">
                    <a:lumMod val="65000"/>
                    <a:lumOff val="35000"/>
                  </a:schemeClr>
                </a:solidFill>
                <a:latin typeface="Times New Roman" panose="02020603050405020304" pitchFamily="18" charset="0"/>
              </a:rPr>
              <a:t>, що виконуються в поступливому режимі роботи м'язів, передбачає застосування в роботі з починаючими спортсменами обтяжень вагою 70-80% від максимуму, показаного в </a:t>
            </a:r>
            <a:r>
              <a:rPr lang="uk-UA" sz="1900" b="0" i="0" u="none" strike="noStrike" baseline="0" dirty="0" err="1">
                <a:solidFill>
                  <a:schemeClr val="tx1">
                    <a:lumMod val="65000"/>
                    <a:lumOff val="35000"/>
                  </a:schemeClr>
                </a:solidFill>
                <a:latin typeface="Times New Roman" panose="02020603050405020304" pitchFamily="18" charset="0"/>
              </a:rPr>
              <a:t>долаючому</a:t>
            </a:r>
            <a:r>
              <a:rPr lang="uk-UA" sz="1900" b="0" i="0" u="none" strike="noStrike" baseline="0" dirty="0">
                <a:solidFill>
                  <a:schemeClr val="tx1">
                    <a:lumMod val="65000"/>
                    <a:lumOff val="35000"/>
                  </a:schemeClr>
                </a:solidFill>
                <a:latin typeface="Times New Roman" panose="02020603050405020304" pitchFamily="18" charset="0"/>
              </a:rPr>
              <a:t> режимі роботи м'язів. Поступово вага доводиться до 120-140%. Доцільно застосовувати 2-3 вправи з 2-5 повтореннями (наприклад, присідання зі штангою на плечах). </a:t>
            </a:r>
          </a:p>
          <a:p>
            <a:pPr algn="just">
              <a:lnSpc>
                <a:spcPct val="150000"/>
              </a:lnSpc>
            </a:pPr>
            <a:r>
              <a:rPr lang="uk-UA" sz="1900" b="0" i="0" u="none" strike="noStrike" baseline="0" dirty="0">
                <a:solidFill>
                  <a:schemeClr val="tx1">
                    <a:lumMod val="65000"/>
                    <a:lumOff val="35000"/>
                  </a:schemeClr>
                </a:solidFill>
                <a:latin typeface="Times New Roman" panose="02020603050405020304" pitchFamily="18" charset="0"/>
              </a:rPr>
              <a:t>Найбільше підготовлені спортсмени можуть починати роботу в поступливому режимі з обтяженням 100-110% від кращого результату в </a:t>
            </a:r>
            <a:r>
              <a:rPr lang="uk-UA" sz="1900" b="0" i="0" u="none" strike="noStrike" baseline="0" dirty="0" err="1">
                <a:solidFill>
                  <a:schemeClr val="tx1">
                    <a:lumMod val="65000"/>
                    <a:lumOff val="35000"/>
                  </a:schemeClr>
                </a:solidFill>
                <a:latin typeface="Times New Roman" panose="02020603050405020304" pitchFamily="18" charset="0"/>
              </a:rPr>
              <a:t>долаючому</a:t>
            </a:r>
            <a:r>
              <a:rPr lang="uk-UA" sz="1900" b="0" i="0" u="none" strike="noStrike" baseline="0" dirty="0">
                <a:solidFill>
                  <a:schemeClr val="tx1">
                    <a:lumMod val="65000"/>
                    <a:lumOff val="35000"/>
                  </a:schemeClr>
                </a:solidFill>
                <a:latin typeface="Times New Roman" panose="02020603050405020304" pitchFamily="18" charset="0"/>
              </a:rPr>
              <a:t> режимі і доводити його до 140-160%. Кількість повторень вправи (до 3), виконуваних з повільною швидкістю ,невелика . Інтервал відпочинку не менше 2 хв. </a:t>
            </a:r>
          </a:p>
          <a:p>
            <a:pPr algn="just">
              <a:lnSpc>
                <a:spcPct val="150000"/>
              </a:lnSpc>
            </a:pPr>
            <a:r>
              <a:rPr lang="uk-UA" sz="1900" b="0" i="0" u="none" strike="noStrike" baseline="0" dirty="0">
                <a:solidFill>
                  <a:schemeClr val="tx1">
                    <a:lumMod val="65000"/>
                    <a:lumOff val="35000"/>
                  </a:schemeClr>
                </a:solidFill>
                <a:latin typeface="Times New Roman" panose="02020603050405020304" pitchFamily="18" charset="0"/>
              </a:rPr>
              <a:t>Роботу в поступливому режимі роботи м'язів рекомендується поєднувати як з </a:t>
            </a:r>
            <a:r>
              <a:rPr lang="uk-UA" sz="1900" b="0" i="0" u="none" strike="noStrike" baseline="0" dirty="0" err="1">
                <a:solidFill>
                  <a:schemeClr val="tx1">
                    <a:lumMod val="65000"/>
                    <a:lumOff val="35000"/>
                  </a:schemeClr>
                </a:solidFill>
                <a:latin typeface="Times New Roman" panose="02020603050405020304" pitchFamily="18" charset="0"/>
              </a:rPr>
              <a:t>долаючим</a:t>
            </a:r>
            <a:r>
              <a:rPr lang="uk-UA" sz="1900" b="0" i="0" u="none" strike="noStrike" baseline="0" dirty="0">
                <a:solidFill>
                  <a:schemeClr val="tx1">
                    <a:lumMod val="65000"/>
                    <a:lumOff val="35000"/>
                  </a:schemeClr>
                </a:solidFill>
                <a:latin typeface="Times New Roman" panose="02020603050405020304" pitchFamily="18" charset="0"/>
              </a:rPr>
              <a:t>, так і з ізометричним режимом.</a:t>
            </a:r>
            <a:endParaRPr lang="uk-UA" sz="19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lnSpc>
                <a:spcPct val="150000"/>
              </a:lnSpc>
            </a:pPr>
            <a:endParaRPr lang="uk-UA" dirty="0">
              <a:solidFill>
                <a:schemeClr val="tx1">
                  <a:lumMod val="65000"/>
                  <a:lumOff val="35000"/>
                </a:schemeClr>
              </a:solidFill>
            </a:endParaRPr>
          </a:p>
          <a:p>
            <a:pPr algn="just">
              <a:lnSpc>
                <a:spcPct val="150000"/>
              </a:lnSpc>
            </a:pPr>
            <a:endParaRPr lang="ru-RU" dirty="0">
              <a:solidFill>
                <a:schemeClr val="tx1">
                  <a:lumMod val="65000"/>
                  <a:lumOff val="35000"/>
                </a:schemeClr>
              </a:solidFill>
            </a:endParaRPr>
          </a:p>
          <a:p>
            <a:endParaRPr lang="ru-RU" dirty="0"/>
          </a:p>
          <a:p>
            <a:endParaRPr lang="uk-UA" dirty="0"/>
          </a:p>
        </p:txBody>
      </p:sp>
    </p:spTree>
    <p:extLst>
      <p:ext uri="{BB962C8B-B14F-4D97-AF65-F5344CB8AC3E}">
        <p14:creationId xmlns="" xmlns:p14="http://schemas.microsoft.com/office/powerpoint/2010/main" val="1700662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3D818DA9-5418-44B7-9754-E848E0C457AB}"/>
              </a:ext>
            </a:extLst>
          </p:cNvPr>
          <p:cNvSpPr>
            <a:spLocks noGrp="1"/>
          </p:cNvSpPr>
          <p:nvPr>
            <p:ph idx="1"/>
          </p:nvPr>
        </p:nvSpPr>
        <p:spPr>
          <a:xfrm>
            <a:off x="444500" y="673100"/>
            <a:ext cx="11163300" cy="5105400"/>
          </a:xfrm>
        </p:spPr>
        <p:txBody>
          <a:bodyPr>
            <a:normAutofit/>
          </a:bodyPr>
          <a:lstStyle/>
          <a:p>
            <a:pPr algn="just">
              <a:lnSpc>
                <a:spcPct val="150000"/>
              </a:lnSpc>
            </a:pPr>
            <a:r>
              <a:rPr lang="ru-RU" sz="2000" b="1" i="1"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Виховання</a:t>
            </a:r>
            <a:r>
              <a:rPr lang="ru-RU" sz="2000" b="1" i="1"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швидкісно-</a:t>
            </a:r>
            <a:r>
              <a:rPr lang="ru-RU" sz="2000" b="1" i="1"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силових</a:t>
            </a:r>
            <a:r>
              <a:rPr lang="ru-RU" sz="2000" b="1" i="1"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1" i="1"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здібностей</a:t>
            </a:r>
            <a:r>
              <a:rPr lang="ru-RU" sz="2000" b="1" i="1"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з </a:t>
            </a:r>
            <a:r>
              <a:rPr lang="ru-RU" sz="2000" b="1" i="1"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використанням</a:t>
            </a:r>
            <a:r>
              <a:rPr lang="ru-RU" sz="2000" b="1" i="1"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1" i="1"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неграничних</a:t>
            </a:r>
            <a:r>
              <a:rPr lang="ru-RU" sz="2000" b="1" i="1"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1" i="1"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обтяжень</a:t>
            </a:r>
            <a:r>
              <a:rPr lang="ru-RU" sz="2000" b="1" i="1"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Суть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даної</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методики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полягає</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в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створенні</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максимальної</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потужності</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роботи</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за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допомогою</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неграничних</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обтяжень</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у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вправах</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що</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виконуються</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з максимально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можливою</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для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цих</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умов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швидкістю</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Неграничне</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обтяження</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береться</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в межах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від</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30 до 60%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від</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максимуму. Число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повторень</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від</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6 до 10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залежно</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від</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ваги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обтяжень</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інтервали</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відпочинку</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між</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підходами</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3-4 </a:t>
            </a:r>
            <a:r>
              <a:rPr lang="ru-RU" sz="2000" b="0" i="0" u="none" strike="noStrike" baseline="0" dirty="0" err="1">
                <a:solidFill>
                  <a:schemeClr val="tx1">
                    <a:lumMod val="65000"/>
                    <a:lumOff val="35000"/>
                  </a:schemeClr>
                </a:solidFill>
                <a:latin typeface="Times New Roman" panose="02020603050405020304" pitchFamily="18" charset="0"/>
                <a:cs typeface="Times New Roman" panose="02020603050405020304" pitchFamily="18" charset="0"/>
              </a:rPr>
              <a:t>хв</a:t>
            </a:r>
            <a:r>
              <a:rPr lang="ru-RU" sz="2000" b="0" i="0" u="none" strike="noStrike" baseline="0" dirty="0">
                <a:solidFill>
                  <a:schemeClr val="tx1">
                    <a:lumMod val="65000"/>
                    <a:lumOff val="35000"/>
                  </a:schemeClr>
                </a:solidFill>
                <a:latin typeface="Times New Roman" panose="02020603050405020304" pitchFamily="18" charset="0"/>
                <a:cs typeface="Times New Roman" panose="02020603050405020304" pitchFamily="18" charset="0"/>
              </a:rPr>
              <a:t>. </a:t>
            </a:r>
          </a:p>
          <a:p>
            <a:pPr algn="just">
              <a:lnSpc>
                <a:spcPct val="150000"/>
              </a:lnSpc>
            </a:pPr>
            <a:r>
              <a:rPr lang="uk-UA" sz="2000" dirty="0">
                <a:solidFill>
                  <a:schemeClr val="tx1">
                    <a:lumMod val="65000"/>
                    <a:lumOff val="35000"/>
                  </a:schemeClr>
                </a:solidFill>
                <a:latin typeface="Times New Roman" panose="02020603050405020304" pitchFamily="18" charset="0"/>
                <a:cs typeface="Times New Roman" panose="02020603050405020304" pitchFamily="18" charset="0"/>
              </a:rPr>
              <a:t>Під час розвитку швидкісно-силових здібностей вправи повинні виконуватися зі швидкістю 95-100% від максимуму. Час відпочинку між підходами 2-6 хв. </a:t>
            </a:r>
            <a:r>
              <a:rPr lang="uk-UA" sz="2000" dirty="0" err="1">
                <a:solidFill>
                  <a:schemeClr val="tx1">
                    <a:lumMod val="65000"/>
                    <a:lumOff val="35000"/>
                  </a:schemeClr>
                </a:solidFill>
                <a:latin typeface="Times New Roman" panose="02020603050405020304" pitchFamily="18" charset="0"/>
                <a:cs typeface="Times New Roman" panose="02020603050405020304" pitchFamily="18" charset="0"/>
              </a:rPr>
              <a:t>осить</a:t>
            </a:r>
            <a:r>
              <a:rPr lang="uk-UA" sz="2000" dirty="0">
                <a:solidFill>
                  <a:schemeClr val="tx1">
                    <a:lumMod val="65000"/>
                    <a:lumOff val="35000"/>
                  </a:schemeClr>
                </a:solidFill>
                <a:latin typeface="Times New Roman" panose="02020603050405020304" pitchFamily="18" charset="0"/>
                <a:cs typeface="Times New Roman" panose="02020603050405020304" pitchFamily="18" charset="0"/>
              </a:rPr>
              <a:t> надійним критерієм готовності людини до повторного виконання вправи може бути динаміка ЧСС в інтервалі відпочинку.</a:t>
            </a:r>
          </a:p>
        </p:txBody>
      </p:sp>
      <p:pic>
        <p:nvPicPr>
          <p:cNvPr id="4" name="Рисунок 3">
            <a:extLst>
              <a:ext uri="{FF2B5EF4-FFF2-40B4-BE49-F238E27FC236}">
                <a16:creationId xmlns="" xmlns:a16="http://schemas.microsoft.com/office/drawing/2014/main" id="{98593647-0263-44BF-A132-8BF468426AF8}"/>
              </a:ext>
            </a:extLst>
          </p:cNvPr>
          <p:cNvPicPr>
            <a:picLocks noChangeAspect="1"/>
          </p:cNvPicPr>
          <p:nvPr/>
        </p:nvPicPr>
        <p:blipFill>
          <a:blip r:embed="rId2"/>
          <a:stretch>
            <a:fillRect/>
          </a:stretch>
        </p:blipFill>
        <p:spPr>
          <a:xfrm>
            <a:off x="9686162" y="4724400"/>
            <a:ext cx="2170050" cy="1362964"/>
          </a:xfrm>
          <a:prstGeom prst="rect">
            <a:avLst/>
          </a:prstGeom>
        </p:spPr>
      </p:pic>
      <p:pic>
        <p:nvPicPr>
          <p:cNvPr id="6" name="Рисунок 5">
            <a:extLst>
              <a:ext uri="{FF2B5EF4-FFF2-40B4-BE49-F238E27FC236}">
                <a16:creationId xmlns="" xmlns:a16="http://schemas.microsoft.com/office/drawing/2014/main" id="{C6931565-4078-4902-8296-D045432DAD04}"/>
              </a:ext>
            </a:extLst>
          </p:cNvPr>
          <p:cNvPicPr>
            <a:picLocks noChangeAspect="1"/>
          </p:cNvPicPr>
          <p:nvPr/>
        </p:nvPicPr>
        <p:blipFill>
          <a:blip r:embed="rId3"/>
          <a:stretch>
            <a:fillRect/>
          </a:stretch>
        </p:blipFill>
        <p:spPr>
          <a:xfrm>
            <a:off x="7014068" y="5223573"/>
            <a:ext cx="2423681" cy="1362964"/>
          </a:xfrm>
          <a:prstGeom prst="rect">
            <a:avLst/>
          </a:prstGeom>
        </p:spPr>
      </p:pic>
    </p:spTree>
    <p:extLst>
      <p:ext uri="{BB962C8B-B14F-4D97-AF65-F5344CB8AC3E}">
        <p14:creationId xmlns="" xmlns:p14="http://schemas.microsoft.com/office/powerpoint/2010/main" val="548077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A401AA45-2F80-4258-AE6E-1BB5F2DDB04C}"/>
              </a:ext>
            </a:extLst>
          </p:cNvPr>
          <p:cNvSpPr>
            <a:spLocks noGrp="1"/>
          </p:cNvSpPr>
          <p:nvPr>
            <p:ph idx="1"/>
          </p:nvPr>
        </p:nvSpPr>
        <p:spPr>
          <a:xfrm>
            <a:off x="342900" y="647700"/>
            <a:ext cx="11264900" cy="5232400"/>
          </a:xfrm>
        </p:spPr>
        <p:txBody>
          <a:bodyPr>
            <a:noAutofit/>
          </a:bodyPr>
          <a:lstStyle/>
          <a:p>
            <a:pPr algn="just">
              <a:lnSpc>
                <a:spcPct val="150000"/>
              </a:lnSpc>
            </a:pPr>
            <a:r>
              <a:rPr lang="uk-UA" sz="2000" b="1" i="1" u="none" strike="noStrike" baseline="0" dirty="0">
                <a:solidFill>
                  <a:srgbClr val="000000"/>
                </a:solidFill>
                <a:latin typeface="Times New Roman" panose="02020603050405020304" pitchFamily="18" charset="0"/>
              </a:rPr>
              <a:t>Виховання силової витривалості з використанням неграничних обтяжень. </a:t>
            </a:r>
            <a:r>
              <a:rPr lang="uk-UA" sz="2000" b="0" i="0" u="none" strike="noStrike" baseline="0" dirty="0">
                <a:solidFill>
                  <a:srgbClr val="000000"/>
                </a:solidFill>
                <a:latin typeface="Times New Roman" panose="02020603050405020304" pitchFamily="18" charset="0"/>
              </a:rPr>
              <a:t>Суть цієї методики полягає в багатократному повторенні вправи з обтяженням невеликої ваги (від 30 до 60% від максимуму) з числом повторень від 20 до 70. Там, де спеціальна вправа пов'язана з тривалим проявом помірних зусиль, доцільна робота з легкою вагою в повторних вправах «повністю» (30-40% від максимуму). </a:t>
            </a:r>
          </a:p>
          <a:p>
            <a:pPr algn="just">
              <a:lnSpc>
                <a:spcPct val="150000"/>
              </a:lnSpc>
            </a:pPr>
            <a:r>
              <a:rPr lang="uk-UA" sz="2000" b="0" i="0" u="none" strike="noStrike" baseline="0" dirty="0">
                <a:solidFill>
                  <a:srgbClr val="000000"/>
                </a:solidFill>
                <a:latin typeface="Times New Roman" panose="02020603050405020304" pitchFamily="18" charset="0"/>
              </a:rPr>
              <a:t>Для виховання загальної і локальної силової витривалості ефективним є метод кругового тренування із загальною кількістю станцій від 5 до 15-20 і обтяженням 40-50% від максимуму. Вправи часто виконуються </a:t>
            </a:r>
            <a:r>
              <a:rPr lang="ru-RU" sz="2000" b="0" i="0" u="none" strike="noStrike" baseline="0" dirty="0">
                <a:solidFill>
                  <a:srgbClr val="000000"/>
                </a:solidFill>
                <a:latin typeface="Times New Roman" panose="02020603050405020304" pitchFamily="18" charset="0"/>
              </a:rPr>
              <a:t>«до </a:t>
            </a:r>
            <a:r>
              <a:rPr lang="ru-RU" sz="2000" b="0" i="0" u="none" strike="noStrike" baseline="0" dirty="0" err="1">
                <a:solidFill>
                  <a:srgbClr val="000000"/>
                </a:solidFill>
                <a:latin typeface="Times New Roman" panose="02020603050405020304" pitchFamily="18" charset="0"/>
              </a:rPr>
              <a:t>відмови</a:t>
            </a:r>
            <a:r>
              <a:rPr lang="uk-UA" sz="2000" b="0" i="0" u="none" strike="noStrike" baseline="0" dirty="0">
                <a:solidFill>
                  <a:srgbClr val="000000"/>
                </a:solidFill>
                <a:latin typeface="Times New Roman" panose="02020603050405020304" pitchFamily="18" charset="0"/>
              </a:rPr>
              <a:t>». Кількість серій і час відпочинку між серіями і після кожної вправи може бути  різними залежно від завдань, що вирішуються в тренувальному процесі.</a:t>
            </a:r>
            <a:endParaRPr lang="uk-UA" sz="2000" dirty="0"/>
          </a:p>
        </p:txBody>
      </p:sp>
    </p:spTree>
    <p:extLst>
      <p:ext uri="{BB962C8B-B14F-4D97-AF65-F5344CB8AC3E}">
        <p14:creationId xmlns="" xmlns:p14="http://schemas.microsoft.com/office/powerpoint/2010/main" val="142143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BE26B4B-5699-91B0-A978-12FB9B3DAE95}"/>
              </a:ext>
            </a:extLst>
          </p:cNvPr>
          <p:cNvSpPr>
            <a:spLocks noGrp="1"/>
          </p:cNvSpPr>
          <p:nvPr>
            <p:ph type="title"/>
          </p:nvPr>
        </p:nvSpPr>
        <p:spPr/>
        <p:txBody>
          <a:bodyPr/>
          <a:lstStyle/>
          <a:p>
            <a:pPr algn="ctr"/>
            <a:r>
              <a:rPr lang="uk-UA" dirty="0"/>
              <a:t>План</a:t>
            </a:r>
          </a:p>
        </p:txBody>
      </p:sp>
      <p:sp>
        <p:nvSpPr>
          <p:cNvPr id="3" name="Объект 2">
            <a:extLst>
              <a:ext uri="{FF2B5EF4-FFF2-40B4-BE49-F238E27FC236}">
                <a16:creationId xmlns="" xmlns:a16="http://schemas.microsoft.com/office/drawing/2014/main" id="{E2859D49-80F5-4099-34F1-485EEDDE17E5}"/>
              </a:ext>
            </a:extLst>
          </p:cNvPr>
          <p:cNvSpPr>
            <a:spLocks noGrp="1"/>
          </p:cNvSpPr>
          <p:nvPr>
            <p:ph idx="1"/>
          </p:nvPr>
        </p:nvSpPr>
        <p:spPr/>
        <p:txBody>
          <a:bodyPr/>
          <a:lstStyle/>
          <a:p>
            <a:pPr algn="just">
              <a:lnSpc>
                <a:spcPct val="150000"/>
              </a:lnSpc>
            </a:pPr>
            <a:r>
              <a:rPr lang="uk-UA" dirty="0"/>
              <a:t>1. Загальна характеристика фізичних якостей</a:t>
            </a:r>
          </a:p>
          <a:p>
            <a:pPr algn="just">
              <a:lnSpc>
                <a:spcPct val="150000"/>
              </a:lnSpc>
            </a:pPr>
            <a:r>
              <a:rPr lang="uk-UA" dirty="0"/>
              <a:t>2. Швидкісні здібності та методика їх розвитку </a:t>
            </a:r>
          </a:p>
          <a:p>
            <a:pPr algn="just">
              <a:lnSpc>
                <a:spcPct val="150000"/>
              </a:lnSpc>
            </a:pPr>
            <a:r>
              <a:rPr lang="uk-UA" dirty="0"/>
              <a:t>3. Силові здібності та методика їх розвитку </a:t>
            </a:r>
          </a:p>
          <a:p>
            <a:pPr algn="just">
              <a:lnSpc>
                <a:spcPct val="150000"/>
              </a:lnSpc>
            </a:pPr>
            <a:r>
              <a:rPr lang="uk-UA" dirty="0"/>
              <a:t>4. Витривалість та методика її розвитку</a:t>
            </a:r>
          </a:p>
          <a:p>
            <a:pPr algn="just">
              <a:lnSpc>
                <a:spcPct val="150000"/>
              </a:lnSpc>
            </a:pPr>
            <a:r>
              <a:rPr lang="uk-UA" dirty="0"/>
              <a:t>5. Гнучкість та методика її розвитку</a:t>
            </a:r>
          </a:p>
          <a:p>
            <a:pPr algn="just">
              <a:lnSpc>
                <a:spcPct val="150000"/>
              </a:lnSpc>
            </a:pPr>
            <a:r>
              <a:rPr lang="uk-UA" dirty="0"/>
              <a:t>6. Координаційні здібності та методика їх розвитку </a:t>
            </a:r>
          </a:p>
          <a:p>
            <a:endParaRPr lang="uk-UA" dirty="0"/>
          </a:p>
        </p:txBody>
      </p:sp>
    </p:spTree>
    <p:extLst>
      <p:ext uri="{BB962C8B-B14F-4D97-AF65-F5344CB8AC3E}">
        <p14:creationId xmlns="" xmlns:p14="http://schemas.microsoft.com/office/powerpoint/2010/main" val="334791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696EF97-FCBE-4CFB-9F73-6906C9D9D706}"/>
              </a:ext>
            </a:extLst>
          </p:cNvPr>
          <p:cNvSpPr>
            <a:spLocks noGrp="1"/>
          </p:cNvSpPr>
          <p:nvPr>
            <p:ph type="title"/>
          </p:nvPr>
        </p:nvSpPr>
        <p:spPr>
          <a:xfrm>
            <a:off x="1140351" y="381000"/>
            <a:ext cx="9875520" cy="1356360"/>
          </a:xfrm>
        </p:spPr>
        <p:txBody>
          <a:bodyPr>
            <a:normAutofit fontScale="90000"/>
          </a:bodyPr>
          <a:lstStyle/>
          <a:p>
            <a:pPr algn="ctr"/>
            <a:r>
              <a:rPr lang="uk-UA" sz="4400" dirty="0">
                <a:solidFill>
                  <a:schemeClr val="accent4">
                    <a:lumMod val="75000"/>
                  </a:schemeClr>
                </a:solidFill>
              </a:rPr>
              <a:t>Під час розвитку силових здібностей застосовують наступні методи силової підготовки</a:t>
            </a:r>
            <a:endParaRPr lang="uk-UA" dirty="0">
              <a:solidFill>
                <a:schemeClr val="accent4">
                  <a:lumMod val="75000"/>
                </a:schemeClr>
              </a:solidFill>
            </a:endParaRPr>
          </a:p>
        </p:txBody>
      </p:sp>
      <p:sp>
        <p:nvSpPr>
          <p:cNvPr id="3" name="Объект 2">
            <a:extLst>
              <a:ext uri="{FF2B5EF4-FFF2-40B4-BE49-F238E27FC236}">
                <a16:creationId xmlns="" xmlns:a16="http://schemas.microsoft.com/office/drawing/2014/main" id="{4BF7FCA9-2199-4B13-8283-DEE5D246778F}"/>
              </a:ext>
            </a:extLst>
          </p:cNvPr>
          <p:cNvSpPr>
            <a:spLocks noGrp="1"/>
          </p:cNvSpPr>
          <p:nvPr>
            <p:ph idx="1"/>
          </p:nvPr>
        </p:nvSpPr>
        <p:spPr>
          <a:xfrm>
            <a:off x="317500" y="1968500"/>
            <a:ext cx="10698371" cy="4508500"/>
          </a:xfrm>
        </p:spPr>
        <p:txBody>
          <a:bodyPr/>
          <a:lstStyle/>
          <a:p>
            <a:pPr algn="just">
              <a:lnSpc>
                <a:spcPct val="150000"/>
              </a:lnSpc>
            </a:pPr>
            <a:r>
              <a:rPr lang="uk-UA" b="1" u="sng" dirty="0">
                <a:solidFill>
                  <a:schemeClr val="tx1">
                    <a:lumMod val="65000"/>
                    <a:lumOff val="35000"/>
                  </a:schemeClr>
                </a:solidFill>
              </a:rPr>
              <a:t>Ізометричний метод</a:t>
            </a:r>
            <a:r>
              <a:rPr lang="uk-UA" dirty="0">
                <a:solidFill>
                  <a:schemeClr val="tx1">
                    <a:lumMod val="65000"/>
                    <a:lumOff val="35000"/>
                  </a:schemeClr>
                </a:solidFill>
              </a:rPr>
              <a:t>. Основою методу є напруга м'язів без зміни їх довжини,</a:t>
            </a:r>
            <a:r>
              <a:rPr lang="ru-RU" dirty="0">
                <a:solidFill>
                  <a:schemeClr val="tx1">
                    <a:lumMod val="65000"/>
                    <a:lumOff val="35000"/>
                  </a:schemeClr>
                </a:solidFill>
              </a:rPr>
              <a:t>  </a:t>
            </a:r>
            <a:r>
              <a:rPr lang="uk-UA" dirty="0">
                <a:solidFill>
                  <a:schemeClr val="tx1">
                    <a:lumMod val="65000"/>
                    <a:lumOff val="35000"/>
                  </a:schemeClr>
                </a:solidFill>
              </a:rPr>
              <a:t>при нерухомому положенні суглобу.</a:t>
            </a:r>
            <a:endParaRPr lang="ru-RU" dirty="0">
              <a:solidFill>
                <a:schemeClr val="tx1">
                  <a:lumMod val="65000"/>
                  <a:lumOff val="35000"/>
                </a:schemeClr>
              </a:solidFill>
            </a:endParaRPr>
          </a:p>
          <a:p>
            <a:pPr algn="just">
              <a:lnSpc>
                <a:spcPct val="150000"/>
              </a:lnSpc>
            </a:pPr>
            <a:r>
              <a:rPr lang="uk-UA" b="1" u="sng" dirty="0">
                <a:solidFill>
                  <a:schemeClr val="tx1">
                    <a:lumMod val="65000"/>
                    <a:lumOff val="35000"/>
                  </a:schemeClr>
                </a:solidFill>
              </a:rPr>
              <a:t>Концентричний метод</a:t>
            </a:r>
            <a:r>
              <a:rPr lang="uk-UA" dirty="0">
                <a:solidFill>
                  <a:schemeClr val="tx1">
                    <a:lumMod val="65000"/>
                    <a:lumOff val="35000"/>
                  </a:schemeClr>
                </a:solidFill>
              </a:rPr>
              <a:t> заснований на виконанні рухових дій з акцентом на </a:t>
            </a:r>
            <a:r>
              <a:rPr lang="uk-UA" dirty="0" err="1">
                <a:solidFill>
                  <a:schemeClr val="tx1">
                    <a:lumMod val="65000"/>
                    <a:lumOff val="35000"/>
                  </a:schemeClr>
                </a:solidFill>
              </a:rPr>
              <a:t>долаючий</a:t>
            </a:r>
            <a:r>
              <a:rPr lang="uk-UA" dirty="0">
                <a:solidFill>
                  <a:schemeClr val="tx1">
                    <a:lumMod val="65000"/>
                    <a:lumOff val="35000"/>
                  </a:schemeClr>
                </a:solidFill>
              </a:rPr>
              <a:t> характер роботи, тобто, з одночасною напругою і скороченням м'язів.</a:t>
            </a:r>
            <a:endParaRPr lang="ru-RU" dirty="0">
              <a:solidFill>
                <a:schemeClr val="tx1">
                  <a:lumMod val="65000"/>
                  <a:lumOff val="35000"/>
                </a:schemeClr>
              </a:solidFill>
            </a:endParaRPr>
          </a:p>
          <a:p>
            <a:pPr algn="just">
              <a:lnSpc>
                <a:spcPct val="150000"/>
              </a:lnSpc>
            </a:pPr>
            <a:r>
              <a:rPr lang="uk-UA" b="1" u="sng" dirty="0">
                <a:solidFill>
                  <a:schemeClr val="tx1">
                    <a:lumMod val="65000"/>
                    <a:lumOff val="35000"/>
                  </a:schemeClr>
                </a:solidFill>
              </a:rPr>
              <a:t>Ексцентричний метод</a:t>
            </a:r>
            <a:r>
              <a:rPr lang="uk-UA" dirty="0">
                <a:solidFill>
                  <a:schemeClr val="tx1">
                    <a:lumMod val="65000"/>
                    <a:lumOff val="35000"/>
                  </a:schemeClr>
                </a:solidFill>
              </a:rPr>
              <a:t>. Тренування цим методом передбачає виконання рухових дій поступального характеру, з опором навантаження, гальмуванням і одночасним розтягуванням м'язів.</a:t>
            </a:r>
            <a:endParaRPr lang="ru-RU" dirty="0">
              <a:solidFill>
                <a:schemeClr val="tx1">
                  <a:lumMod val="65000"/>
                  <a:lumOff val="35000"/>
                </a:schemeClr>
              </a:solidFill>
            </a:endParaRPr>
          </a:p>
          <a:p>
            <a:endParaRPr lang="uk-UA" dirty="0"/>
          </a:p>
        </p:txBody>
      </p:sp>
    </p:spTree>
    <p:extLst>
      <p:ext uri="{BB962C8B-B14F-4D97-AF65-F5344CB8AC3E}">
        <p14:creationId xmlns="" xmlns:p14="http://schemas.microsoft.com/office/powerpoint/2010/main" val="1072702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E7DF4771-58A6-4631-A755-0D5DC5175DE7}"/>
              </a:ext>
            </a:extLst>
          </p:cNvPr>
          <p:cNvSpPr>
            <a:spLocks noGrp="1"/>
          </p:cNvSpPr>
          <p:nvPr>
            <p:ph idx="1"/>
          </p:nvPr>
        </p:nvSpPr>
        <p:spPr>
          <a:xfrm>
            <a:off x="457200" y="558800"/>
            <a:ext cx="10947400" cy="4038600"/>
          </a:xfrm>
        </p:spPr>
        <p:txBody>
          <a:bodyPr/>
          <a:lstStyle/>
          <a:p>
            <a:pPr algn="just">
              <a:lnSpc>
                <a:spcPct val="150000"/>
              </a:lnSpc>
            </a:pPr>
            <a:r>
              <a:rPr lang="uk-UA" b="1" u="sng" dirty="0" err="1">
                <a:solidFill>
                  <a:schemeClr val="tx1">
                    <a:lumMod val="65000"/>
                    <a:lumOff val="35000"/>
                  </a:schemeClr>
                </a:solidFill>
                <a:latin typeface="Times New Roman" panose="02020603050405020304" pitchFamily="18" charset="0"/>
                <a:cs typeface="Times New Roman" panose="02020603050405020304" pitchFamily="18" charset="0"/>
              </a:rPr>
              <a:t>Пліометричний</a:t>
            </a:r>
            <a:r>
              <a:rPr lang="uk-UA" b="1" u="sng" dirty="0">
                <a:solidFill>
                  <a:schemeClr val="tx1">
                    <a:lumMod val="65000"/>
                    <a:lumOff val="35000"/>
                  </a:schemeClr>
                </a:solidFill>
                <a:latin typeface="Times New Roman" panose="02020603050405020304" pitchFamily="18" charset="0"/>
                <a:cs typeface="Times New Roman" panose="02020603050405020304" pitchFamily="18" charset="0"/>
              </a:rPr>
              <a:t> метод</a:t>
            </a:r>
            <a:r>
              <a:rPr lang="uk-UA" dirty="0">
                <a:solidFill>
                  <a:schemeClr val="tx1">
                    <a:lumMod val="65000"/>
                    <a:lumOff val="35000"/>
                  </a:schemeClr>
                </a:solidFill>
                <a:latin typeface="Times New Roman" panose="02020603050405020304" pitchFamily="18" charset="0"/>
                <a:cs typeface="Times New Roman" panose="02020603050405020304" pitchFamily="18" charset="0"/>
              </a:rPr>
              <a:t> заснований на використанні для стимуляції скорочень м'язів, кінетичної енергії тіла (снаряда), запасеної при його падінні з певної висоти.</a:t>
            </a:r>
            <a:endParaRPr lang="ru-RU"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lnSpc>
                <a:spcPct val="150000"/>
              </a:lnSpc>
            </a:pPr>
            <a:r>
              <a:rPr lang="uk-UA" b="1" u="sng" dirty="0" err="1">
                <a:solidFill>
                  <a:schemeClr val="tx1">
                    <a:lumMod val="65000"/>
                    <a:lumOff val="35000"/>
                  </a:schemeClr>
                </a:solidFill>
                <a:latin typeface="Times New Roman" panose="02020603050405020304" pitchFamily="18" charset="0"/>
                <a:cs typeface="Times New Roman" panose="02020603050405020304" pitchFamily="18" charset="0"/>
              </a:rPr>
              <a:t>Ізокенетичний</a:t>
            </a:r>
            <a:r>
              <a:rPr lang="uk-UA" b="1" u="sng" dirty="0">
                <a:solidFill>
                  <a:schemeClr val="tx1">
                    <a:lumMod val="65000"/>
                    <a:lumOff val="35000"/>
                  </a:schemeClr>
                </a:solidFill>
                <a:latin typeface="Times New Roman" panose="02020603050405020304" pitchFamily="18" charset="0"/>
                <a:cs typeface="Times New Roman" panose="02020603050405020304" pitchFamily="18" charset="0"/>
              </a:rPr>
              <a:t> метод</a:t>
            </a:r>
            <a:r>
              <a:rPr lang="uk-UA" dirty="0">
                <a:solidFill>
                  <a:schemeClr val="tx1">
                    <a:lumMod val="65000"/>
                    <a:lumOff val="35000"/>
                  </a:schemeClr>
                </a:solidFill>
                <a:latin typeface="Times New Roman" panose="02020603050405020304" pitchFamily="18" charset="0"/>
                <a:cs typeface="Times New Roman" panose="02020603050405020304" pitchFamily="18" charset="0"/>
              </a:rPr>
              <a:t>. В основі методу лежить режим рухових дій, при якому при постійній швидкості руху м'язи долають опір, працюючи з постійною напругою, незважаючи на зміну кутів у суглобах .</a:t>
            </a:r>
            <a:endParaRPr lang="ru-RU" dirty="0">
              <a:solidFill>
                <a:schemeClr val="tx1">
                  <a:lumMod val="65000"/>
                  <a:lumOff val="35000"/>
                </a:schemeClr>
              </a:solidFill>
              <a:latin typeface="Times New Roman" panose="02020603050405020304" pitchFamily="18" charset="0"/>
              <a:cs typeface="Times New Roman" panose="02020603050405020304" pitchFamily="18" charset="0"/>
            </a:endParaRPr>
          </a:p>
          <a:p>
            <a:endParaRPr lang="uk-UA" dirty="0"/>
          </a:p>
        </p:txBody>
      </p:sp>
      <p:pic>
        <p:nvPicPr>
          <p:cNvPr id="4" name="Рисунок 3">
            <a:extLst>
              <a:ext uri="{FF2B5EF4-FFF2-40B4-BE49-F238E27FC236}">
                <a16:creationId xmlns="" xmlns:a16="http://schemas.microsoft.com/office/drawing/2014/main" id="{6BDE32B9-12EE-4BC4-97FC-AFBD54172ECA}"/>
              </a:ext>
            </a:extLst>
          </p:cNvPr>
          <p:cNvPicPr>
            <a:picLocks noChangeAspect="1"/>
          </p:cNvPicPr>
          <p:nvPr/>
        </p:nvPicPr>
        <p:blipFill>
          <a:blip r:embed="rId2"/>
          <a:stretch>
            <a:fillRect/>
          </a:stretch>
        </p:blipFill>
        <p:spPr>
          <a:xfrm>
            <a:off x="8128000" y="3035300"/>
            <a:ext cx="3403600" cy="3403600"/>
          </a:xfrm>
          <a:prstGeom prst="rect">
            <a:avLst/>
          </a:prstGeom>
        </p:spPr>
      </p:pic>
    </p:spTree>
    <p:extLst>
      <p:ext uri="{BB962C8B-B14F-4D97-AF65-F5344CB8AC3E}">
        <p14:creationId xmlns="" xmlns:p14="http://schemas.microsoft.com/office/powerpoint/2010/main" val="3611789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2EEE520-8BD9-47C9-8817-9B6D9B208AB4}"/>
              </a:ext>
            </a:extLst>
          </p:cNvPr>
          <p:cNvSpPr>
            <a:spLocks noGrp="1"/>
          </p:cNvSpPr>
          <p:nvPr>
            <p:ph type="title"/>
          </p:nvPr>
        </p:nvSpPr>
        <p:spPr>
          <a:xfrm>
            <a:off x="1247140" y="-114300"/>
            <a:ext cx="9875520" cy="1356360"/>
          </a:xfrm>
        </p:spPr>
        <p:txBody>
          <a:bodyPr/>
          <a:lstStyle/>
          <a:p>
            <a:r>
              <a:rPr lang="uk-UA" dirty="0"/>
              <a:t>Витривалість та методика її розвитку</a:t>
            </a:r>
          </a:p>
        </p:txBody>
      </p:sp>
      <p:sp>
        <p:nvSpPr>
          <p:cNvPr id="3" name="Объект 2">
            <a:extLst>
              <a:ext uri="{FF2B5EF4-FFF2-40B4-BE49-F238E27FC236}">
                <a16:creationId xmlns="" xmlns:a16="http://schemas.microsoft.com/office/drawing/2014/main" id="{2E2F3375-6805-49D3-AEE3-5038A0E31EAA}"/>
              </a:ext>
            </a:extLst>
          </p:cNvPr>
          <p:cNvSpPr>
            <a:spLocks noGrp="1"/>
          </p:cNvSpPr>
          <p:nvPr>
            <p:ph idx="1"/>
          </p:nvPr>
        </p:nvSpPr>
        <p:spPr>
          <a:xfrm>
            <a:off x="196850" y="800100"/>
            <a:ext cx="11595100" cy="4978400"/>
          </a:xfrm>
        </p:spPr>
        <p:txBody>
          <a:bodyPr>
            <a:normAutofit/>
          </a:bodyPr>
          <a:lstStyle/>
          <a:p>
            <a:pPr algn="just">
              <a:lnSpc>
                <a:spcPct val="150000"/>
              </a:lnSpc>
            </a:pPr>
            <a:r>
              <a:rPr lang="uk-UA" dirty="0">
                <a:solidFill>
                  <a:schemeClr val="tx1">
                    <a:lumMod val="50000"/>
                    <a:lumOff val="50000"/>
                  </a:schemeClr>
                </a:solidFill>
              </a:rPr>
              <a:t>Під витривалістю прийнято розуміти здатність до ефективного виконання вправи, долаючи (розвиваюче) стомлення.</a:t>
            </a:r>
          </a:p>
          <a:p>
            <a:pPr algn="just">
              <a:lnSpc>
                <a:spcPct val="150000"/>
              </a:lnSpc>
            </a:pPr>
            <a:r>
              <a:rPr lang="uk-UA" dirty="0">
                <a:solidFill>
                  <a:schemeClr val="accent2">
                    <a:lumMod val="75000"/>
                  </a:schemeClr>
                </a:solidFill>
              </a:rPr>
              <a:t>Розрізняють загальну та спеціальну витривалість</a:t>
            </a:r>
          </a:p>
          <a:p>
            <a:pPr algn="just">
              <a:lnSpc>
                <a:spcPct val="150000"/>
              </a:lnSpc>
            </a:pPr>
            <a:r>
              <a:rPr lang="uk-UA" dirty="0">
                <a:solidFill>
                  <a:schemeClr val="accent2">
                    <a:lumMod val="75000"/>
                  </a:schemeClr>
                </a:solidFill>
              </a:rPr>
              <a:t>Загальна витривалість - </a:t>
            </a:r>
            <a:r>
              <a:rPr lang="uk-UA" dirty="0">
                <a:solidFill>
                  <a:schemeClr val="tx1"/>
                </a:solidFill>
              </a:rPr>
              <a:t>здатність до тривалого ефективного виконання роботи неспецифічного характеру, що надає позитивний вплив на процес становлення специфічних компонентів спортивної майстерності завдяки підвищенню адаптації до навантажень і наявності явищ "перенесення" тренованості з неспецифічних видів діяльності на специфічні.</a:t>
            </a:r>
          </a:p>
        </p:txBody>
      </p:sp>
      <p:pic>
        <p:nvPicPr>
          <p:cNvPr id="5" name="Рисунок 4">
            <a:extLst>
              <a:ext uri="{FF2B5EF4-FFF2-40B4-BE49-F238E27FC236}">
                <a16:creationId xmlns="" xmlns:a16="http://schemas.microsoft.com/office/drawing/2014/main" id="{0550E828-0873-4F3D-84C3-6F8D5F11AF78}"/>
              </a:ext>
            </a:extLst>
          </p:cNvPr>
          <p:cNvPicPr>
            <a:picLocks noChangeAspect="1"/>
          </p:cNvPicPr>
          <p:nvPr/>
        </p:nvPicPr>
        <p:blipFill>
          <a:blip r:embed="rId2"/>
          <a:stretch>
            <a:fillRect/>
          </a:stretch>
        </p:blipFill>
        <p:spPr>
          <a:xfrm>
            <a:off x="9348958" y="4965700"/>
            <a:ext cx="2442992" cy="1625600"/>
          </a:xfrm>
          <a:prstGeom prst="rect">
            <a:avLst/>
          </a:prstGeom>
        </p:spPr>
      </p:pic>
    </p:spTree>
    <p:extLst>
      <p:ext uri="{BB962C8B-B14F-4D97-AF65-F5344CB8AC3E}">
        <p14:creationId xmlns="" xmlns:p14="http://schemas.microsoft.com/office/powerpoint/2010/main" val="2474193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924F7B26-4C20-4D26-842C-979114BC3CD3}"/>
              </a:ext>
            </a:extLst>
          </p:cNvPr>
          <p:cNvSpPr>
            <a:spLocks noGrp="1"/>
          </p:cNvSpPr>
          <p:nvPr>
            <p:ph idx="1"/>
          </p:nvPr>
        </p:nvSpPr>
        <p:spPr>
          <a:xfrm>
            <a:off x="317500" y="304800"/>
            <a:ext cx="11391900" cy="4559300"/>
          </a:xfrm>
        </p:spPr>
        <p:txBody>
          <a:bodyPr>
            <a:normAutofit fontScale="92500" lnSpcReduction="10000"/>
          </a:bodyPr>
          <a:lstStyle/>
          <a:p>
            <a:pPr algn="just">
              <a:lnSpc>
                <a:spcPct val="150000"/>
              </a:lnSpc>
            </a:pPr>
            <a:r>
              <a:rPr lang="uk-UA" dirty="0">
                <a:solidFill>
                  <a:schemeClr val="accent2">
                    <a:lumMod val="75000"/>
                  </a:schemeClr>
                </a:solidFill>
              </a:rPr>
              <a:t>Спеціальна витривалість </a:t>
            </a:r>
            <a:r>
              <a:rPr lang="uk-UA" dirty="0"/>
              <a:t>-</a:t>
            </a:r>
            <a:r>
              <a:rPr lang="uk-UA" dirty="0">
                <a:solidFill>
                  <a:schemeClr val="tx1"/>
                </a:solidFill>
              </a:rPr>
              <a:t> це здатність до ефективного виконання роботи і подолання стомлення в умовах, детермінованих вимогами змагальної діяльності у конкретному виді спорту.</a:t>
            </a:r>
          </a:p>
          <a:p>
            <a:pPr>
              <a:lnSpc>
                <a:spcPct val="150000"/>
              </a:lnSpc>
            </a:pPr>
            <a:r>
              <a:rPr lang="uk-UA" dirty="0">
                <a:solidFill>
                  <a:schemeClr val="accent2">
                    <a:lumMod val="75000"/>
                  </a:schemeClr>
                </a:solidFill>
              </a:rPr>
              <a:t>Розвиток загальної витривалості включає два основних завдання</a:t>
            </a:r>
            <a:r>
              <a:rPr lang="uk-UA" dirty="0"/>
              <a:t>: </a:t>
            </a:r>
            <a:r>
              <a:rPr lang="uk-UA" dirty="0">
                <a:solidFill>
                  <a:schemeClr val="tx1"/>
                </a:solidFill>
              </a:rPr>
              <a:t>створення передумов для переходу до підвищених тренувальних навантажень і перенесення витривалості на вибрані форми спортивних вправ.</a:t>
            </a:r>
          </a:p>
          <a:p>
            <a:pPr algn="just">
              <a:lnSpc>
                <a:spcPct val="150000"/>
              </a:lnSpc>
            </a:pPr>
            <a:r>
              <a:rPr lang="uk-UA" dirty="0">
                <a:solidFill>
                  <a:schemeClr val="tx1"/>
                </a:solidFill>
              </a:rPr>
              <a:t>у спортсменів, що спеціалізуються на довгих і середніх дистанціях циклічних видів спорту, розвиток загальної витривалості пов'язаний з підвищенням можливостей організму до ефективного виконання роботи великої і помірної інтенсивності, що вимагає граничної мобілізації аеробних можливостей</a:t>
            </a:r>
          </a:p>
        </p:txBody>
      </p:sp>
    </p:spTree>
    <p:extLst>
      <p:ext uri="{BB962C8B-B14F-4D97-AF65-F5344CB8AC3E}">
        <p14:creationId xmlns="" xmlns:p14="http://schemas.microsoft.com/office/powerpoint/2010/main" val="618210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577C25D3-FA7B-45A4-8065-319C071F9559}"/>
              </a:ext>
            </a:extLst>
          </p:cNvPr>
          <p:cNvSpPr>
            <a:spLocks noGrp="1"/>
          </p:cNvSpPr>
          <p:nvPr>
            <p:ph idx="1"/>
          </p:nvPr>
        </p:nvSpPr>
        <p:spPr>
          <a:xfrm>
            <a:off x="342900" y="431800"/>
            <a:ext cx="11150600" cy="5410200"/>
          </a:xfrm>
        </p:spPr>
        <p:txBody>
          <a:bodyPr>
            <a:normAutofit/>
          </a:bodyPr>
          <a:lstStyle/>
          <a:p>
            <a:pPr algn="just">
              <a:lnSpc>
                <a:spcPct val="150000"/>
              </a:lnSpc>
            </a:pPr>
            <a:r>
              <a:rPr lang="uk-UA" dirty="0">
                <a:solidFill>
                  <a:schemeClr val="tx1"/>
                </a:solidFill>
                <a:latin typeface="Times New Roman" panose="02020603050405020304" pitchFamily="18" charset="0"/>
                <a:cs typeface="Times New Roman" panose="02020603050405020304" pitchFamily="18" charset="0"/>
              </a:rPr>
              <a:t>У спортсменів, що спеціалізуються у швидкісно-силових видах, єдиноборствах, іграх, на спринтерських дистанціях циклічних видів, процес розвитку загальної витривалості значно складніший. Робота, спрямована на підвищення аеробних можливостей, повинна виконуватися лише в обсязі, що забезпечує ефективне виконання специфічної роботи і протікання відновлювальних процесів, в той же час не створювати перешкод для подальшого розвитку швидкісних якостей і вдосконалення техніки. Основний упор повинен бути зроблений на підвищення працездатності при виконанні різного роду загально-підготовчих і допоміжних вправ.</a:t>
            </a:r>
          </a:p>
        </p:txBody>
      </p:sp>
    </p:spTree>
    <p:extLst>
      <p:ext uri="{BB962C8B-B14F-4D97-AF65-F5344CB8AC3E}">
        <p14:creationId xmlns="" xmlns:p14="http://schemas.microsoft.com/office/powerpoint/2010/main" val="2324988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87226210-80E0-4AA3-A2BE-2370B04CE1CB}"/>
              </a:ext>
            </a:extLst>
          </p:cNvPr>
          <p:cNvSpPr>
            <a:spLocks noGrp="1"/>
          </p:cNvSpPr>
          <p:nvPr>
            <p:ph idx="1"/>
          </p:nvPr>
        </p:nvSpPr>
        <p:spPr>
          <a:xfrm>
            <a:off x="457200" y="469900"/>
            <a:ext cx="11442700" cy="5372100"/>
          </a:xfrm>
        </p:spPr>
        <p:txBody>
          <a:bodyPr>
            <a:normAutofit/>
          </a:bodyPr>
          <a:lstStyle/>
          <a:p>
            <a:pPr algn="just">
              <a:lnSpc>
                <a:spcPct val="150000"/>
              </a:lnSpc>
            </a:pPr>
            <a:r>
              <a:rPr lang="uk-UA" dirty="0">
                <a:latin typeface="Times New Roman" panose="02020603050405020304" pitchFamily="18" charset="0"/>
                <a:cs typeface="Times New Roman" panose="02020603050405020304" pitchFamily="18" charset="0"/>
              </a:rPr>
              <a:t>Під час розвитку спеціальної витривалості </a:t>
            </a:r>
            <a:r>
              <a:rPr lang="uk-UA" dirty="0">
                <a:solidFill>
                  <a:schemeClr val="tx1"/>
                </a:solidFill>
                <a:latin typeface="Times New Roman" panose="02020603050405020304" pitchFamily="18" charset="0"/>
                <a:cs typeface="Times New Roman" panose="02020603050405020304" pitchFamily="18" charset="0"/>
              </a:rPr>
              <a:t>основними є спеціально-підготовчі вправи, максимально наближені до змагальних за формою, структурою і особливостям впливу на функціональні системи організму, а також поєднання вправ різної тривалості.</a:t>
            </a:r>
          </a:p>
          <a:p>
            <a:pPr algn="just">
              <a:lnSpc>
                <a:spcPct val="150000"/>
              </a:lnSpc>
            </a:pPr>
            <a:r>
              <a:rPr lang="uk-UA" dirty="0">
                <a:solidFill>
                  <a:schemeClr val="tx1"/>
                </a:solidFill>
                <a:latin typeface="Times New Roman" panose="02020603050405020304" pitchFamily="18" charset="0"/>
                <a:cs typeface="Times New Roman" panose="02020603050405020304" pitchFamily="18" charset="0"/>
              </a:rPr>
              <a:t>Інтенсивність роботи планують так, щоб вона була близькою до планової змагальної. Широко використовують вправи з інтенсивністю, що кілька перевищує змагальну</a:t>
            </a:r>
            <a:r>
              <a:rPr lang="ru-RU" dirty="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uk-UA" dirty="0">
                <a:solidFill>
                  <a:schemeClr val="tx1"/>
                </a:solidFill>
                <a:latin typeface="Times New Roman" panose="02020603050405020304" pitchFamily="18" charset="0"/>
                <a:cs typeface="Times New Roman" panose="02020603050405020304" pitchFamily="18" charset="0"/>
              </a:rPr>
              <a:t>Якщо тривалість окремих вправ невелика, тривалість інтервалів відпочинку між ними може бути невеликим. Виконання подальших вправи повинно відбуватися на тлі стомлення після попереднього підходу.</a:t>
            </a:r>
          </a:p>
        </p:txBody>
      </p:sp>
    </p:spTree>
    <p:extLst>
      <p:ext uri="{BB962C8B-B14F-4D97-AF65-F5344CB8AC3E}">
        <p14:creationId xmlns="" xmlns:p14="http://schemas.microsoft.com/office/powerpoint/2010/main" val="1822025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 xmlns:a16="http://schemas.microsoft.com/office/drawing/2014/main" id="{63B38935-F07D-446F-95AA-55E5A127B297}"/>
              </a:ext>
            </a:extLst>
          </p:cNvPr>
          <p:cNvGraphicFramePr>
            <a:graphicFrameLocks noGrp="1"/>
          </p:cNvGraphicFramePr>
          <p:nvPr>
            <p:ph idx="1"/>
            <p:extLst>
              <p:ext uri="{D42A27DB-BD31-4B8C-83A1-F6EECF244321}">
                <p14:modId xmlns="" xmlns:p14="http://schemas.microsoft.com/office/powerpoint/2010/main" val="2030622376"/>
              </p:ext>
            </p:extLst>
          </p:nvPr>
        </p:nvGraphicFramePr>
        <p:xfrm>
          <a:off x="241300" y="444500"/>
          <a:ext cx="11557000" cy="588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942468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93655601-61E2-443C-BCF9-A3CDF9247827}"/>
              </a:ext>
            </a:extLst>
          </p:cNvPr>
          <p:cNvSpPr>
            <a:spLocks noGrp="1"/>
          </p:cNvSpPr>
          <p:nvPr>
            <p:ph idx="1"/>
          </p:nvPr>
        </p:nvSpPr>
        <p:spPr>
          <a:xfrm>
            <a:off x="279400" y="292100"/>
            <a:ext cx="11620500" cy="5448300"/>
          </a:xfrm>
        </p:spPr>
        <p:txBody>
          <a:bodyPr>
            <a:normAutofit/>
          </a:bodyPr>
          <a:lstStyle/>
          <a:p>
            <a:pPr algn="just">
              <a:lnSpc>
                <a:spcPct val="150000"/>
              </a:lnSpc>
            </a:pPr>
            <a:r>
              <a:rPr lang="uk-UA" sz="2400" dirty="0">
                <a:solidFill>
                  <a:schemeClr val="tx1"/>
                </a:solidFill>
                <a:latin typeface="Times New Roman" panose="02020603050405020304" pitchFamily="18" charset="0"/>
                <a:cs typeface="Times New Roman" panose="02020603050405020304" pitchFamily="18" charset="0"/>
              </a:rPr>
              <a:t>Для підвищення потужності </a:t>
            </a:r>
            <a:r>
              <a:rPr lang="uk-UA" sz="2400" dirty="0" err="1">
                <a:solidFill>
                  <a:schemeClr val="tx1"/>
                </a:solidFill>
                <a:latin typeface="Times New Roman" panose="02020603050405020304" pitchFamily="18" charset="0"/>
                <a:cs typeface="Times New Roman" panose="02020603050405020304" pitchFamily="18" charset="0"/>
              </a:rPr>
              <a:t>алактатного</a:t>
            </a:r>
            <a:r>
              <a:rPr lang="uk-UA" sz="2400" dirty="0">
                <a:solidFill>
                  <a:schemeClr val="tx1"/>
                </a:solidFill>
                <a:latin typeface="Times New Roman" panose="02020603050405020304" pitchFamily="18" charset="0"/>
                <a:cs typeface="Times New Roman" panose="02020603050405020304" pitchFamily="18" charset="0"/>
              </a:rPr>
              <a:t> анаеробного процесу застосовуються короткочасні високо-інтенсивні вправи, що залучають значну частину м’язової системи.</a:t>
            </a:r>
          </a:p>
          <a:p>
            <a:pPr algn="just">
              <a:lnSpc>
                <a:spcPct val="150000"/>
              </a:lnSpc>
            </a:pPr>
            <a:r>
              <a:rPr lang="uk-UA" sz="2400" dirty="0">
                <a:solidFill>
                  <a:schemeClr val="tx1"/>
                </a:solidFill>
                <a:latin typeface="Times New Roman" panose="02020603050405020304" pitchFamily="18" charset="0"/>
                <a:cs typeface="Times New Roman" panose="02020603050405020304" pitchFamily="18" charset="0"/>
              </a:rPr>
              <a:t>Для підвищення ємності </a:t>
            </a:r>
            <a:r>
              <a:rPr lang="uk-UA" sz="2400" dirty="0" err="1">
                <a:solidFill>
                  <a:schemeClr val="tx1"/>
                </a:solidFill>
                <a:latin typeface="Times New Roman" panose="02020603050405020304" pitchFamily="18" charset="0"/>
                <a:cs typeface="Times New Roman" panose="02020603050405020304" pitchFamily="18" charset="0"/>
              </a:rPr>
              <a:t>алактатного</a:t>
            </a:r>
            <a:r>
              <a:rPr lang="uk-UA" sz="2400" dirty="0">
                <a:solidFill>
                  <a:schemeClr val="tx1"/>
                </a:solidFill>
                <a:latin typeface="Times New Roman" panose="02020603050405020304" pitchFamily="18" charset="0"/>
                <a:cs typeface="Times New Roman" panose="02020603050405020304" pitchFamily="18" charset="0"/>
              </a:rPr>
              <a:t> анаеробного процесу можуть використовуватися короткочасні (30-60 з) вправи. Їх кількість в серії збільшується таким чином, щоб загальна тривалість роботи склала від 3-4 до 5 —б хв.</a:t>
            </a:r>
          </a:p>
          <a:p>
            <a:pPr algn="just">
              <a:lnSpc>
                <a:spcPct val="150000"/>
              </a:lnSpc>
            </a:pPr>
            <a:r>
              <a:rPr lang="uk-UA" sz="2400" dirty="0">
                <a:solidFill>
                  <a:schemeClr val="tx1"/>
                </a:solidFill>
                <a:latin typeface="Times New Roman" panose="02020603050405020304" pitchFamily="18" charset="0"/>
                <a:cs typeface="Times New Roman" panose="02020603050405020304" pitchFamily="18" charset="0"/>
              </a:rPr>
              <a:t>Для підвищення аеробних можливостей використовують інтервальний і безперервний методи.</a:t>
            </a:r>
          </a:p>
        </p:txBody>
      </p:sp>
    </p:spTree>
    <p:extLst>
      <p:ext uri="{BB962C8B-B14F-4D97-AF65-F5344CB8AC3E}">
        <p14:creationId xmlns="" xmlns:p14="http://schemas.microsoft.com/office/powerpoint/2010/main" val="3315214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93655601-61E2-443C-BCF9-A3CDF9247827}"/>
              </a:ext>
            </a:extLst>
          </p:cNvPr>
          <p:cNvSpPr>
            <a:spLocks noGrp="1"/>
          </p:cNvSpPr>
          <p:nvPr>
            <p:ph idx="1"/>
          </p:nvPr>
        </p:nvSpPr>
        <p:spPr>
          <a:xfrm>
            <a:off x="279400" y="292100"/>
            <a:ext cx="11620500" cy="5448300"/>
          </a:xfrm>
        </p:spPr>
        <p:txBody>
          <a:bodyPr>
            <a:normAutofit/>
          </a:bodyPr>
          <a:lstStyle/>
          <a:p>
            <a:pPr algn="just">
              <a:lnSpc>
                <a:spcPct val="150000"/>
              </a:lnSpc>
            </a:pPr>
            <a:r>
              <a:rPr lang="uk-UA" sz="2000" dirty="0">
                <a:solidFill>
                  <a:srgbClr val="7030A0"/>
                </a:solidFill>
                <a:latin typeface="Times New Roman" panose="02020603050405020304" pitchFamily="18" charset="0"/>
                <a:cs typeface="Times New Roman" panose="02020603050405020304" pitchFamily="18" charset="0"/>
              </a:rPr>
              <a:t>В основу методики вдосконалення стійкості у діяльності систем енергозабезпечення, що полягає у здатності тривалий час забезпечувати виробництво енергії на заданому рівні, повинні бути покладені:</a:t>
            </a:r>
          </a:p>
          <a:p>
            <a:pPr algn="just">
              <a:lnSpc>
                <a:spcPct val="150000"/>
              </a:lnSpc>
            </a:pPr>
            <a:r>
              <a:rPr lang="uk-UA" sz="2000" dirty="0">
                <a:solidFill>
                  <a:schemeClr val="tx1"/>
                </a:solidFill>
                <a:latin typeface="Times New Roman" panose="02020603050405020304" pitchFamily="18" charset="0"/>
                <a:cs typeface="Times New Roman" panose="02020603050405020304" pitchFamily="18" charset="0"/>
              </a:rPr>
              <a:t> тісний взаємозв'язок функціональної підготовки з процесом техніко-тактичного вдосконалення;</a:t>
            </a:r>
          </a:p>
          <a:p>
            <a:pPr algn="just">
              <a:lnSpc>
                <a:spcPct val="150000"/>
              </a:lnSpc>
            </a:pPr>
            <a:r>
              <a:rPr lang="uk-UA" sz="2000" dirty="0">
                <a:solidFill>
                  <a:schemeClr val="tx1"/>
                </a:solidFill>
                <a:latin typeface="Times New Roman" panose="02020603050405020304" pitchFamily="18" charset="0"/>
                <a:cs typeface="Times New Roman" panose="02020603050405020304" pitchFamily="18" charset="0"/>
              </a:rPr>
              <a:t>моделювання в умовах тренувальної діяльності всього можливого спектру станів і реакцій найважливіших систем організму, характерних для змагальної діяльності;</a:t>
            </a:r>
          </a:p>
          <a:p>
            <a:pPr algn="just">
              <a:lnSpc>
                <a:spcPct val="150000"/>
              </a:lnSpc>
            </a:pPr>
            <a:r>
              <a:rPr lang="uk-UA" sz="2000" dirty="0">
                <a:solidFill>
                  <a:schemeClr val="tx1"/>
                </a:solidFill>
                <a:latin typeface="Times New Roman" panose="02020603050405020304" pitchFamily="18" charset="0"/>
                <a:cs typeface="Times New Roman" panose="02020603050405020304" pitchFamily="18" charset="0"/>
              </a:rPr>
              <a:t> забезпечення раціональної взаємодії латаного анаеробного і аеробного процесів енергозабезпечення, спрямованого на високоефективне використання субстратів-глікогену м'язів і печінки, жирів;</a:t>
            </a:r>
          </a:p>
          <a:p>
            <a:pPr algn="just">
              <a:lnSpc>
                <a:spcPct val="150000"/>
              </a:lnSpc>
            </a:pPr>
            <a:r>
              <a:rPr lang="uk-UA" sz="2000" dirty="0">
                <a:solidFill>
                  <a:schemeClr val="tx1"/>
                </a:solidFill>
                <a:latin typeface="Times New Roman" panose="02020603050405020304" pitchFamily="18" charset="0"/>
                <a:cs typeface="Times New Roman" panose="02020603050405020304" pitchFamily="18" charset="0"/>
              </a:rPr>
              <a:t>розвиток психологічної стійкості до виконання роботи в умовах компенсованого і явного стомлення при високому рівні потужності процесів енергозабезпечення.</a:t>
            </a:r>
          </a:p>
        </p:txBody>
      </p:sp>
    </p:spTree>
    <p:extLst>
      <p:ext uri="{BB962C8B-B14F-4D97-AF65-F5344CB8AC3E}">
        <p14:creationId xmlns="" xmlns:p14="http://schemas.microsoft.com/office/powerpoint/2010/main" val="1142120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8B20B07-D5A7-4D1F-B152-F2A66D2CFC9C}"/>
              </a:ext>
            </a:extLst>
          </p:cNvPr>
          <p:cNvSpPr>
            <a:spLocks noGrp="1"/>
          </p:cNvSpPr>
          <p:nvPr>
            <p:ph type="title"/>
          </p:nvPr>
        </p:nvSpPr>
        <p:spPr>
          <a:xfrm>
            <a:off x="1158240" y="0"/>
            <a:ext cx="9875520" cy="1356360"/>
          </a:xfrm>
        </p:spPr>
        <p:txBody>
          <a:bodyPr/>
          <a:lstStyle/>
          <a:p>
            <a:pPr algn="ctr"/>
            <a:r>
              <a:rPr lang="uk-UA" dirty="0"/>
              <a:t>Гнучкість та методика її розвитку</a:t>
            </a:r>
          </a:p>
        </p:txBody>
      </p:sp>
      <p:sp>
        <p:nvSpPr>
          <p:cNvPr id="3" name="Объект 2">
            <a:extLst>
              <a:ext uri="{FF2B5EF4-FFF2-40B4-BE49-F238E27FC236}">
                <a16:creationId xmlns="" xmlns:a16="http://schemas.microsoft.com/office/drawing/2014/main" id="{CBDA81F1-EA94-41F2-9036-58CA7744066C}"/>
              </a:ext>
            </a:extLst>
          </p:cNvPr>
          <p:cNvSpPr>
            <a:spLocks noGrp="1"/>
          </p:cNvSpPr>
          <p:nvPr>
            <p:ph idx="1"/>
          </p:nvPr>
        </p:nvSpPr>
        <p:spPr>
          <a:xfrm>
            <a:off x="336550" y="952500"/>
            <a:ext cx="11518900" cy="4038600"/>
          </a:xfrm>
        </p:spPr>
        <p:txBody>
          <a:bodyPr>
            <a:normAutofit lnSpcReduction="10000"/>
          </a:bodyPr>
          <a:lstStyle/>
          <a:p>
            <a:pPr algn="just">
              <a:lnSpc>
                <a:spcPct val="150000"/>
              </a:lnSpc>
            </a:pPr>
            <a:r>
              <a:rPr lang="uk-UA" sz="2000" dirty="0">
                <a:solidFill>
                  <a:schemeClr val="tx1"/>
                </a:solidFill>
                <a:latin typeface="Times New Roman" panose="02020603050405020304" pitchFamily="18" charset="0"/>
                <a:cs typeface="Times New Roman" panose="02020603050405020304" pitchFamily="18" charset="0"/>
              </a:rPr>
              <a:t>Під гнучкістю розуміються </a:t>
            </a:r>
            <a:r>
              <a:rPr lang="uk-UA" sz="2000" dirty="0" err="1">
                <a:solidFill>
                  <a:schemeClr val="tx1"/>
                </a:solidFill>
                <a:latin typeface="Times New Roman" panose="02020603050405020304" pitchFamily="18" charset="0"/>
                <a:cs typeface="Times New Roman" panose="02020603050405020304" pitchFamily="18" charset="0"/>
              </a:rPr>
              <a:t>морфофункціональні</a:t>
            </a:r>
            <a:r>
              <a:rPr lang="uk-UA" sz="2000" dirty="0">
                <a:solidFill>
                  <a:schemeClr val="tx1"/>
                </a:solidFill>
                <a:latin typeface="Times New Roman" panose="02020603050405020304" pitchFamily="18" charset="0"/>
                <a:cs typeface="Times New Roman" panose="02020603050405020304" pitchFamily="18" charset="0"/>
              </a:rPr>
              <a:t> властивості апарату руху і опори, що визначають амплітуду рухів спортсмена. Інакше кажучи </a:t>
            </a:r>
            <a:r>
              <a:rPr lang="uk-UA" sz="1800" b="0" i="0" u="none" strike="noStrike" baseline="0" dirty="0" err="1">
                <a:solidFill>
                  <a:srgbClr val="000000"/>
                </a:solidFill>
                <a:latin typeface="Times New Roman" panose="02020603050405020304" pitchFamily="18" charset="0"/>
              </a:rPr>
              <a:t>Ггнучкість</a:t>
            </a:r>
            <a:r>
              <a:rPr lang="uk-UA" sz="1800" b="0" i="0" u="none" strike="noStrike" baseline="0" dirty="0">
                <a:solidFill>
                  <a:srgbClr val="000000"/>
                </a:solidFill>
                <a:latin typeface="Times New Roman" panose="02020603050405020304" pitchFamily="18" charset="0"/>
              </a:rPr>
              <a:t> - це здатність виконувати рухи з великою амплітудою.</a:t>
            </a:r>
          </a:p>
          <a:p>
            <a:pPr algn="just">
              <a:lnSpc>
                <a:spcPct val="150000"/>
              </a:lnSpc>
            </a:pPr>
            <a:r>
              <a:rPr lang="uk-UA" sz="2000" dirty="0">
                <a:solidFill>
                  <a:schemeClr val="tx1"/>
                </a:solidFill>
                <a:latin typeface="Times New Roman" panose="02020603050405020304" pitchFamily="18" charset="0"/>
                <a:cs typeface="Times New Roman" panose="02020603050405020304" pitchFamily="18" charset="0"/>
              </a:rPr>
              <a:t>За формою прояву розрізняють гнучкість активну і пасивну.</a:t>
            </a:r>
          </a:p>
          <a:p>
            <a:pPr algn="just">
              <a:lnSpc>
                <a:spcPct val="150000"/>
              </a:lnSpc>
            </a:pPr>
            <a:r>
              <a:rPr lang="uk-UA" sz="2000" dirty="0">
                <a:solidFill>
                  <a:schemeClr val="accent2">
                    <a:lumMod val="75000"/>
                  </a:schemeClr>
                </a:solidFill>
                <a:latin typeface="Times New Roman" panose="02020603050405020304" pitchFamily="18" charset="0"/>
                <a:cs typeface="Times New Roman" panose="02020603050405020304" pitchFamily="18" charset="0"/>
              </a:rPr>
              <a:t>При активній гнучкості - </a:t>
            </a:r>
            <a:r>
              <a:rPr lang="uk-UA" sz="2000" dirty="0">
                <a:solidFill>
                  <a:schemeClr val="tx1"/>
                </a:solidFill>
                <a:latin typeface="Times New Roman" panose="02020603050405020304" pitchFamily="18" charset="0"/>
                <a:cs typeface="Times New Roman" panose="02020603050405020304" pitchFamily="18" charset="0"/>
              </a:rPr>
              <a:t>рух з великою амплітудою виконують за рахунок власної активності відповідних м'язів. </a:t>
            </a:r>
            <a:r>
              <a:rPr lang="uk-UA" sz="2000" dirty="0">
                <a:solidFill>
                  <a:schemeClr val="accent2">
                    <a:lumMod val="75000"/>
                  </a:schemeClr>
                </a:solidFill>
                <a:latin typeface="Times New Roman" panose="02020603050405020304" pitchFamily="18" charset="0"/>
                <a:cs typeface="Times New Roman" panose="02020603050405020304" pitchFamily="18" charset="0"/>
              </a:rPr>
              <a:t>Під пасивною гнучкістю - </a:t>
            </a:r>
            <a:r>
              <a:rPr lang="uk-UA" sz="2000" dirty="0">
                <a:solidFill>
                  <a:schemeClr val="tx1"/>
                </a:solidFill>
                <a:latin typeface="Times New Roman" panose="02020603050405020304" pitchFamily="18" charset="0"/>
                <a:cs typeface="Times New Roman" panose="02020603050405020304" pitchFamily="18" charset="0"/>
              </a:rPr>
              <a:t>розуміють здатність виконувати ті ж рухи під впливом зовнішніх </a:t>
            </a:r>
            <a:r>
              <a:rPr lang="uk-UA" sz="2000" dirty="0" err="1">
                <a:solidFill>
                  <a:schemeClr val="tx1"/>
                </a:solidFill>
                <a:latin typeface="Times New Roman" panose="02020603050405020304" pitchFamily="18" charset="0"/>
                <a:cs typeface="Times New Roman" panose="02020603050405020304" pitchFamily="18" charset="0"/>
              </a:rPr>
              <a:t>розтягуючих</a:t>
            </a:r>
            <a:r>
              <a:rPr lang="uk-UA" sz="2000" dirty="0">
                <a:solidFill>
                  <a:schemeClr val="tx1"/>
                </a:solidFill>
                <a:latin typeface="Times New Roman" panose="02020603050405020304" pitchFamily="18" charset="0"/>
                <a:cs typeface="Times New Roman" panose="02020603050405020304" pitchFamily="18" charset="0"/>
              </a:rPr>
              <a:t> сил: зусиль партнера, зовнішнього обтяження, спеціальних пристосувань і тому подібне.</a:t>
            </a:r>
          </a:p>
        </p:txBody>
      </p:sp>
      <p:pic>
        <p:nvPicPr>
          <p:cNvPr id="7" name="Рисунок 6">
            <a:extLst>
              <a:ext uri="{FF2B5EF4-FFF2-40B4-BE49-F238E27FC236}">
                <a16:creationId xmlns="" xmlns:a16="http://schemas.microsoft.com/office/drawing/2014/main" id="{545F44D9-9C9A-41FA-B0A6-D46A1E1BB3AE}"/>
              </a:ext>
            </a:extLst>
          </p:cNvPr>
          <p:cNvPicPr>
            <a:picLocks noChangeAspect="1"/>
          </p:cNvPicPr>
          <p:nvPr/>
        </p:nvPicPr>
        <p:blipFill>
          <a:blip r:embed="rId2"/>
          <a:stretch>
            <a:fillRect/>
          </a:stretch>
        </p:blipFill>
        <p:spPr>
          <a:xfrm>
            <a:off x="6767311" y="4838700"/>
            <a:ext cx="2232338" cy="1485900"/>
          </a:xfrm>
          <a:prstGeom prst="rect">
            <a:avLst/>
          </a:prstGeom>
        </p:spPr>
      </p:pic>
    </p:spTree>
    <p:extLst>
      <p:ext uri="{BB962C8B-B14F-4D97-AF65-F5344CB8AC3E}">
        <p14:creationId xmlns="" xmlns:p14="http://schemas.microsoft.com/office/powerpoint/2010/main" val="262443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3A01619-73A6-DF62-4E7A-E24A4CE3E138}"/>
              </a:ext>
            </a:extLst>
          </p:cNvPr>
          <p:cNvSpPr>
            <a:spLocks noGrp="1"/>
          </p:cNvSpPr>
          <p:nvPr>
            <p:ph type="title"/>
          </p:nvPr>
        </p:nvSpPr>
        <p:spPr/>
        <p:txBody>
          <a:bodyPr/>
          <a:lstStyle/>
          <a:p>
            <a:pPr algn="ctr"/>
            <a:r>
              <a:rPr lang="uk-UA" sz="1800" b="1" i="0" u="none" strike="noStrike" baseline="0" dirty="0">
                <a:solidFill>
                  <a:srgbClr val="000000"/>
                </a:solidFill>
                <a:latin typeface="Times New Roman" panose="02020603050405020304" pitchFamily="18" charset="0"/>
              </a:rPr>
              <a:t>Загальна характеристика фізичних якостей </a:t>
            </a:r>
            <a:endParaRPr lang="uk-UA" dirty="0"/>
          </a:p>
        </p:txBody>
      </p:sp>
      <p:sp>
        <p:nvSpPr>
          <p:cNvPr id="3" name="Объект 2">
            <a:extLst>
              <a:ext uri="{FF2B5EF4-FFF2-40B4-BE49-F238E27FC236}">
                <a16:creationId xmlns="" xmlns:a16="http://schemas.microsoft.com/office/drawing/2014/main" id="{90FF64E9-1B65-05A6-493E-A3843DF87A27}"/>
              </a:ext>
            </a:extLst>
          </p:cNvPr>
          <p:cNvSpPr>
            <a:spLocks noGrp="1"/>
          </p:cNvSpPr>
          <p:nvPr>
            <p:ph idx="1"/>
          </p:nvPr>
        </p:nvSpPr>
        <p:spPr>
          <a:xfrm>
            <a:off x="512806" y="1409700"/>
            <a:ext cx="11164329" cy="4838700"/>
          </a:xfrm>
        </p:spPr>
        <p:txBody>
          <a:bodyPr>
            <a:normAutofit/>
          </a:bodyPr>
          <a:lstStyle/>
          <a:p>
            <a:pPr algn="just">
              <a:lnSpc>
                <a:spcPct val="150000"/>
              </a:lnSpc>
            </a:pPr>
            <a:r>
              <a:rPr lang="uk-UA" sz="1800" b="0" i="0" u="none" strike="noStrike" baseline="0" dirty="0">
                <a:solidFill>
                  <a:srgbClr val="000000"/>
                </a:solidFill>
                <a:latin typeface="Times New Roman" panose="02020603050405020304" pitchFamily="18" charset="0"/>
              </a:rPr>
              <a:t>Фізичними якостями людини прийнято називати окремі його рухові можливості, такі, як сила, швидкість, витривалість, спритність, гнучкість. Це ті природні задатки до рухів, якими всі люди наділені від народження. Фізичні якості людини зазнають природні зміни в процесі росту і розвитку організму. У спорті не можна серйозно мріяти про якісь успіхи без досить високого рівня розвитку цілого комплексу фізичних якостей. </a:t>
            </a:r>
          </a:p>
          <a:p>
            <a:pPr algn="just">
              <a:lnSpc>
                <a:spcPct val="150000"/>
              </a:lnSpc>
            </a:pPr>
            <a:r>
              <a:rPr lang="uk-UA" sz="1800" b="0" i="0" u="none" strike="noStrike" baseline="0" dirty="0">
                <a:solidFill>
                  <a:srgbClr val="000000"/>
                </a:solidFill>
                <a:latin typeface="Times New Roman" panose="02020603050405020304" pitchFamily="18" charset="0"/>
              </a:rPr>
              <a:t>У більшості видів спорту затребувані всі фізичні якості, і для досягнення успіху в кожному окремому виді необхідно розвивати кілька фізичних якостей. В основі вдосконалення фізичних якостей лежить здатність людського організму відповідати на повторні фізичні навантаження перевищенням вихідного рівня своєї працездатності. У результаті постійного подолання тренувальних навантажень в організмі людини відбувається ряд змін, певне зрушення в бік збільшення його фізичних можливостей. </a:t>
            </a:r>
            <a:endParaRPr lang="uk-UA" dirty="0"/>
          </a:p>
        </p:txBody>
      </p:sp>
    </p:spTree>
    <p:extLst>
      <p:ext uri="{BB962C8B-B14F-4D97-AF65-F5344CB8AC3E}">
        <p14:creationId xmlns="" xmlns:p14="http://schemas.microsoft.com/office/powerpoint/2010/main" val="583819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D1184A98-7AEF-4C3A-B730-E88BDD81CCFF}"/>
              </a:ext>
            </a:extLst>
          </p:cNvPr>
          <p:cNvSpPr>
            <a:spLocks noGrp="1"/>
          </p:cNvSpPr>
          <p:nvPr>
            <p:ph idx="1"/>
          </p:nvPr>
        </p:nvSpPr>
        <p:spPr>
          <a:xfrm>
            <a:off x="304800" y="381000"/>
            <a:ext cx="11417300" cy="4038600"/>
          </a:xfrm>
        </p:spPr>
        <p:txBody>
          <a:bodyPr>
            <a:normAutofit lnSpcReduction="10000"/>
          </a:bodyPr>
          <a:lstStyle/>
          <a:p>
            <a:pPr algn="just">
              <a:lnSpc>
                <a:spcPct val="150000"/>
              </a:lnSpc>
            </a:pPr>
            <a:r>
              <a:rPr lang="uk-UA" dirty="0">
                <a:solidFill>
                  <a:schemeClr val="tx1"/>
                </a:solidFill>
                <a:latin typeface="Times New Roman" panose="02020603050405020304" pitchFamily="18" charset="0"/>
                <a:cs typeface="Times New Roman" panose="02020603050405020304" pitchFamily="18" charset="0"/>
              </a:rPr>
              <a:t>При достатньому рівні розвитку гнучкості</a:t>
            </a:r>
            <a:r>
              <a:rPr lang="en-US" dirty="0">
                <a:solidFill>
                  <a:schemeClr val="tx1"/>
                </a:solidFill>
                <a:latin typeface="Times New Roman" panose="02020603050405020304" pitchFamily="18" charset="0"/>
                <a:cs typeface="Times New Roman" panose="02020603050405020304" pitchFamily="18" charset="0"/>
              </a:rPr>
              <a:t> </a:t>
            </a:r>
            <a:r>
              <a:rPr lang="uk-UA" dirty="0">
                <a:solidFill>
                  <a:schemeClr val="tx1"/>
                </a:solidFill>
                <a:latin typeface="Times New Roman" panose="02020603050405020304" pitchFamily="18" charset="0"/>
                <a:cs typeface="Times New Roman" panose="02020603050405020304" pitchFamily="18" charset="0"/>
              </a:rPr>
              <a:t>спортсмена доступна йому амплітуда рухів у різних суглобах перевищує необхідну для ефективного виконання змагальних вправ. Ця різниця визначається як запас гнучкість.</a:t>
            </a:r>
          </a:p>
          <a:p>
            <a:pPr algn="just">
              <a:lnSpc>
                <a:spcPct val="150000"/>
              </a:lnSpc>
            </a:pPr>
            <a:r>
              <a:rPr lang="uk-UA" dirty="0">
                <a:solidFill>
                  <a:schemeClr val="tx1"/>
                </a:solidFill>
                <a:latin typeface="Times New Roman" panose="02020603050405020304" pitchFamily="18" charset="0"/>
                <a:cs typeface="Times New Roman" panose="02020603050405020304" pitchFamily="18" charset="0"/>
              </a:rPr>
              <a:t>Розвитку пасивної гнучкості сприяють різні пасивні рухи, що виконуються за допомогою партнера і різних обтяжень (гантелі, амортизатори, еспандери та ін.), з використанням власної сили (наприклад, притягання тулуба до ніг, ніг до грудей, згинання кисті однієї руки іншої і ін.) або власної маси тіла; статичні вправи-утримання кінцівки у положенні, що вимагає граничного прояву гнучкості.</a:t>
            </a:r>
          </a:p>
        </p:txBody>
      </p:sp>
    </p:spTree>
    <p:extLst>
      <p:ext uri="{BB962C8B-B14F-4D97-AF65-F5344CB8AC3E}">
        <p14:creationId xmlns="" xmlns:p14="http://schemas.microsoft.com/office/powerpoint/2010/main" val="2877851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D9CA6DB7-6791-4637-8064-B78DF3410E26}"/>
              </a:ext>
            </a:extLst>
          </p:cNvPr>
          <p:cNvSpPr>
            <a:spLocks noGrp="1"/>
          </p:cNvSpPr>
          <p:nvPr>
            <p:ph idx="1"/>
          </p:nvPr>
        </p:nvSpPr>
        <p:spPr>
          <a:xfrm>
            <a:off x="190500" y="266700"/>
            <a:ext cx="11772900" cy="6007100"/>
          </a:xfrm>
        </p:spPr>
        <p:txBody>
          <a:bodyPr>
            <a:normAutofit/>
          </a:bodyPr>
          <a:lstStyle/>
          <a:p>
            <a:pPr algn="just">
              <a:lnSpc>
                <a:spcPct val="150000"/>
              </a:lnSpc>
            </a:pPr>
            <a:r>
              <a:rPr lang="uk-UA" sz="2000" dirty="0">
                <a:solidFill>
                  <a:schemeClr val="tx1"/>
                </a:solidFill>
                <a:latin typeface="Times New Roman" panose="02020603050405020304" pitchFamily="18" charset="0"/>
                <a:cs typeface="Times New Roman" panose="02020603050405020304" pitchFamily="18" charset="0"/>
              </a:rPr>
              <a:t>Активну гнучкість розвивають вправи які виконуються як без обтяжень, так і з обтяженнями. Це різного роду махові і пружні рухи, ривки і нахили. Застосування обтяжень (гантелі, набивні м'ячі, гриф штанги, амортизатори, різні силові тренажери і т. п.) підвищує ефективність вправ внаслідок збільшення амплітуди рухів за рахунок використання інерції. </a:t>
            </a:r>
          </a:p>
          <a:p>
            <a:pPr algn="just">
              <a:lnSpc>
                <a:spcPct val="150000"/>
              </a:lnSpc>
            </a:pPr>
            <a:r>
              <a:rPr lang="uk-UA" sz="2000" dirty="0">
                <a:solidFill>
                  <a:schemeClr val="tx1"/>
                </a:solidFill>
                <a:latin typeface="Times New Roman" panose="02020603050405020304" pitchFamily="18" charset="0"/>
                <a:cs typeface="Times New Roman" panose="02020603050405020304" pitchFamily="18" charset="0"/>
              </a:rPr>
              <a:t>Однак у зв'язку з високою травмо небезпечністю таких вправ необхідно при їх виконанні дотримуватися запобіжних заходів.</a:t>
            </a:r>
          </a:p>
          <a:p>
            <a:pPr algn="just">
              <a:lnSpc>
                <a:spcPct val="150000"/>
              </a:lnSpc>
            </a:pPr>
            <a:r>
              <a:rPr lang="uk-UA" sz="2000" dirty="0">
                <a:solidFill>
                  <a:schemeClr val="tx1"/>
                </a:solidFill>
                <a:latin typeface="Times New Roman" panose="02020603050405020304" pitchFamily="18" charset="0"/>
                <a:cs typeface="Times New Roman" panose="02020603050405020304" pitchFamily="18" charset="0"/>
              </a:rPr>
              <a:t>Для розвитку гнучкості кращі повільні рухи і вправи статичного характеру. Рухи балістичного типу, які є обов'язковими для розвитку спеціальної гнучкості в різних видах спорту, повинні використовуватися з великою обережністю і тільки після періоду базової підготовки та ефективної розминка. Статичний метод, безсумнівно, - найбільш ефективний для розтягування м'язової і сполучної тканин і підвищення гнучкості.</a:t>
            </a:r>
          </a:p>
        </p:txBody>
      </p:sp>
    </p:spTree>
    <p:extLst>
      <p:ext uri="{BB962C8B-B14F-4D97-AF65-F5344CB8AC3E}">
        <p14:creationId xmlns="" xmlns:p14="http://schemas.microsoft.com/office/powerpoint/2010/main" val="2451063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52D85710-FB2C-402E-9097-8711B547409F}"/>
              </a:ext>
            </a:extLst>
          </p:cNvPr>
          <p:cNvSpPr>
            <a:spLocks noGrp="1"/>
          </p:cNvSpPr>
          <p:nvPr>
            <p:ph idx="1"/>
          </p:nvPr>
        </p:nvSpPr>
        <p:spPr>
          <a:xfrm>
            <a:off x="279400" y="165100"/>
            <a:ext cx="11569700" cy="4038600"/>
          </a:xfrm>
        </p:spPr>
        <p:txBody>
          <a:bodyPr/>
          <a:lstStyle/>
          <a:p>
            <a:pPr algn="l"/>
            <a:endParaRPr lang="uk-UA" sz="1800" b="0" i="0" u="none" strike="noStrike" baseline="0" dirty="0">
              <a:solidFill>
                <a:srgbClr val="000000"/>
              </a:solidFill>
              <a:latin typeface="Times New Roman" panose="02020603050405020304" pitchFamily="18" charset="0"/>
            </a:endParaRPr>
          </a:p>
          <a:p>
            <a:pPr>
              <a:lnSpc>
                <a:spcPct val="150000"/>
              </a:lnSpc>
            </a:pPr>
            <a:r>
              <a:rPr lang="uk-UA" sz="2000" b="0" i="0" u="none" strike="noStrike" baseline="0" dirty="0">
                <a:solidFill>
                  <a:srgbClr val="000000"/>
                </a:solidFill>
                <a:latin typeface="Times New Roman" panose="02020603050405020304" pitchFamily="18" charset="0"/>
              </a:rPr>
              <a:t>1. Тривалість одного повторення (утримання пози) від 15 до 60 с (для початківців і дітей - 10-20 с). </a:t>
            </a:r>
          </a:p>
          <a:p>
            <a:pPr>
              <a:lnSpc>
                <a:spcPct val="150000"/>
              </a:lnSpc>
            </a:pPr>
            <a:r>
              <a:rPr lang="uk-UA" sz="2000" b="0" i="0" u="none" strike="noStrike" baseline="0" dirty="0">
                <a:solidFill>
                  <a:srgbClr val="000000"/>
                </a:solidFill>
                <a:latin typeface="Times New Roman" panose="02020603050405020304" pitchFamily="18" charset="0"/>
              </a:rPr>
              <a:t>2. Кількість повторень однієї вправи від 2 до 6 разів, з відпочинком між повтореннями 10-30 с. </a:t>
            </a:r>
          </a:p>
          <a:p>
            <a:pPr>
              <a:lnSpc>
                <a:spcPct val="150000"/>
              </a:lnSpc>
            </a:pPr>
            <a:r>
              <a:rPr lang="uk-UA" sz="2000" b="0" i="0" u="none" strike="noStrike" baseline="0" dirty="0">
                <a:solidFill>
                  <a:srgbClr val="000000"/>
                </a:solidFill>
                <a:latin typeface="Times New Roman" panose="02020603050405020304" pitchFamily="18" charset="0"/>
              </a:rPr>
              <a:t>3. Кількість вправ в одному комплексі від 4 до 10. </a:t>
            </a:r>
          </a:p>
          <a:p>
            <a:pPr>
              <a:lnSpc>
                <a:spcPct val="150000"/>
              </a:lnSpc>
            </a:pPr>
            <a:r>
              <a:rPr lang="uk-UA" sz="2000" b="0" i="0" u="none" strike="noStrike" baseline="0" dirty="0">
                <a:solidFill>
                  <a:srgbClr val="000000"/>
                </a:solidFill>
                <a:latin typeface="Times New Roman" panose="02020603050405020304" pitchFamily="18" charset="0"/>
              </a:rPr>
              <a:t>4. Сумарна тривалість всього навантаження від 10 до 45 хв. </a:t>
            </a:r>
          </a:p>
          <a:p>
            <a:pPr>
              <a:lnSpc>
                <a:spcPct val="150000"/>
              </a:lnSpc>
            </a:pPr>
            <a:r>
              <a:rPr lang="uk-UA" sz="2000" b="0" i="0" u="none" strike="noStrike" baseline="0" dirty="0">
                <a:solidFill>
                  <a:srgbClr val="000000"/>
                </a:solidFill>
                <a:latin typeface="Times New Roman" panose="02020603050405020304" pitchFamily="18" charset="0"/>
              </a:rPr>
              <a:t>5. Характер відпочинку - повне розслаблення, біг підтюпцем, активний відпочинок. </a:t>
            </a:r>
          </a:p>
          <a:p>
            <a:endParaRPr lang="uk-UA" dirty="0"/>
          </a:p>
        </p:txBody>
      </p:sp>
    </p:spTree>
    <p:extLst>
      <p:ext uri="{BB962C8B-B14F-4D97-AF65-F5344CB8AC3E}">
        <p14:creationId xmlns="" xmlns:p14="http://schemas.microsoft.com/office/powerpoint/2010/main" val="4041970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F44DF44-A742-4C79-90AA-DD480BBB8C9A}"/>
              </a:ext>
            </a:extLst>
          </p:cNvPr>
          <p:cNvSpPr>
            <a:spLocks noGrp="1"/>
          </p:cNvSpPr>
          <p:nvPr>
            <p:ph type="title"/>
          </p:nvPr>
        </p:nvSpPr>
        <p:spPr/>
        <p:txBody>
          <a:bodyPr/>
          <a:lstStyle/>
          <a:p>
            <a:pPr algn="ctr"/>
            <a:r>
              <a:rPr lang="uk-UA" dirty="0"/>
              <a:t>Координаційні здібності та методика їх розвитку </a:t>
            </a:r>
          </a:p>
        </p:txBody>
      </p:sp>
      <p:sp>
        <p:nvSpPr>
          <p:cNvPr id="3" name="Объект 2">
            <a:extLst>
              <a:ext uri="{FF2B5EF4-FFF2-40B4-BE49-F238E27FC236}">
                <a16:creationId xmlns="" xmlns:a16="http://schemas.microsoft.com/office/drawing/2014/main" id="{4420AFB6-91E6-4CEF-B2F4-187FA3C19E3E}"/>
              </a:ext>
            </a:extLst>
          </p:cNvPr>
          <p:cNvSpPr>
            <a:spLocks noGrp="1"/>
          </p:cNvSpPr>
          <p:nvPr>
            <p:ph idx="1"/>
          </p:nvPr>
        </p:nvSpPr>
        <p:spPr>
          <a:xfrm>
            <a:off x="584200" y="2057400"/>
            <a:ext cx="10431671" cy="4038600"/>
          </a:xfrm>
        </p:spPr>
        <p:txBody>
          <a:bodyPr/>
          <a:lstStyle/>
          <a:p>
            <a:pPr algn="just"/>
            <a:r>
              <a:rPr lang="uk-UA" dirty="0">
                <a:solidFill>
                  <a:schemeClr val="accent6">
                    <a:lumMod val="75000"/>
                  </a:schemeClr>
                </a:solidFill>
                <a:latin typeface="+mn-lt"/>
                <a:ea typeface="+mn-ea"/>
                <a:cs typeface="+mn-cs"/>
              </a:rPr>
              <a:t>Під координаційними здібностями слід </a:t>
            </a:r>
            <a:r>
              <a:rPr lang="uk-UA" u="sng" dirty="0">
                <a:solidFill>
                  <a:schemeClr val="accent6">
                    <a:lumMod val="75000"/>
                  </a:schemeClr>
                </a:solidFill>
                <a:latin typeface="+mn-lt"/>
                <a:ea typeface="+mn-ea"/>
                <a:cs typeface="+mn-cs"/>
              </a:rPr>
              <a:t>розуміти:</a:t>
            </a:r>
            <a:r>
              <a:rPr lang="uk-UA" u="sng" dirty="0">
                <a:solidFill>
                  <a:schemeClr val="tx1"/>
                </a:solidFill>
                <a:latin typeface="+mn-lt"/>
                <a:ea typeface="+mn-ea"/>
                <a:cs typeface="+mn-cs"/>
              </a:rPr>
              <a:t> </a:t>
            </a:r>
          </a:p>
          <a:p>
            <a:pPr algn="just">
              <a:lnSpc>
                <a:spcPct val="150000"/>
              </a:lnSpc>
            </a:pPr>
            <a:r>
              <a:rPr lang="uk-UA" sz="2000" u="sng" dirty="0">
                <a:solidFill>
                  <a:srgbClr val="0070C0"/>
                </a:solidFill>
                <a:latin typeface="+mn-lt"/>
                <a:ea typeface="+mn-ea"/>
                <a:cs typeface="+mn-cs"/>
              </a:rPr>
              <a:t>по перше</a:t>
            </a:r>
            <a:r>
              <a:rPr lang="uk-UA" sz="2000" dirty="0">
                <a:solidFill>
                  <a:srgbClr val="FFC000"/>
                </a:solidFill>
                <a:latin typeface="+mn-lt"/>
                <a:ea typeface="+mn-ea"/>
                <a:cs typeface="+mn-cs"/>
              </a:rPr>
              <a:t> </a:t>
            </a:r>
            <a:r>
              <a:rPr lang="uk-UA" sz="2000" dirty="0">
                <a:solidFill>
                  <a:schemeClr val="tx1"/>
                </a:solidFill>
                <a:latin typeface="+mn-lt"/>
                <a:ea typeface="+mn-ea"/>
                <a:cs typeface="+mn-cs"/>
              </a:rPr>
              <a:t>- здатність доцільно координувати рухи при побудові і відтворенні нових рухових дій;</a:t>
            </a:r>
          </a:p>
          <a:p>
            <a:pPr algn="just">
              <a:lnSpc>
                <a:spcPct val="150000"/>
              </a:lnSpc>
            </a:pPr>
            <a:r>
              <a:rPr lang="uk-UA" sz="2000" u="sng" dirty="0">
                <a:solidFill>
                  <a:srgbClr val="0070C0"/>
                </a:solidFill>
                <a:latin typeface="+mn-lt"/>
                <a:ea typeface="+mn-ea"/>
                <a:cs typeface="+mn-cs"/>
              </a:rPr>
              <a:t>по друге</a:t>
            </a:r>
            <a:r>
              <a:rPr lang="uk-UA" sz="2000" dirty="0">
                <a:solidFill>
                  <a:srgbClr val="0070C0"/>
                </a:solidFill>
                <a:latin typeface="+mn-lt"/>
                <a:ea typeface="+mn-ea"/>
                <a:cs typeface="+mn-cs"/>
              </a:rPr>
              <a:t> </a:t>
            </a:r>
            <a:r>
              <a:rPr lang="uk-UA" sz="2000" dirty="0">
                <a:solidFill>
                  <a:schemeClr val="tx1"/>
                </a:solidFill>
                <a:latin typeface="+mn-lt"/>
                <a:ea typeface="+mn-ea"/>
                <a:cs typeface="+mn-cs"/>
              </a:rPr>
              <a:t>- здатність перебудовувати координацію рухів при необхідності змінити параметри освоєного дії або переходити на іншу дію відповідно до мінливих умов.</a:t>
            </a:r>
            <a:endParaRPr lang="ru-RU" sz="2000" dirty="0">
              <a:solidFill>
                <a:schemeClr val="tx1"/>
              </a:solidFill>
              <a:latin typeface="+mn-lt"/>
              <a:ea typeface="+mn-ea"/>
              <a:cs typeface="+mn-cs"/>
            </a:endParaRPr>
          </a:p>
          <a:p>
            <a:endParaRPr lang="uk-UA" dirty="0"/>
          </a:p>
        </p:txBody>
      </p:sp>
      <p:pic>
        <p:nvPicPr>
          <p:cNvPr id="5" name="Рисунок 4">
            <a:extLst>
              <a:ext uri="{FF2B5EF4-FFF2-40B4-BE49-F238E27FC236}">
                <a16:creationId xmlns="" xmlns:a16="http://schemas.microsoft.com/office/drawing/2014/main" id="{A6177120-72EC-4554-B035-AB3BDAFBB864}"/>
              </a:ext>
            </a:extLst>
          </p:cNvPr>
          <p:cNvPicPr>
            <a:picLocks noChangeAspect="1"/>
          </p:cNvPicPr>
          <p:nvPr/>
        </p:nvPicPr>
        <p:blipFill>
          <a:blip r:embed="rId2"/>
          <a:stretch>
            <a:fillRect/>
          </a:stretch>
        </p:blipFill>
        <p:spPr>
          <a:xfrm>
            <a:off x="9654958" y="4598303"/>
            <a:ext cx="2295742" cy="1942198"/>
          </a:xfrm>
          <a:prstGeom prst="rect">
            <a:avLst/>
          </a:prstGeom>
        </p:spPr>
      </p:pic>
    </p:spTree>
    <p:extLst>
      <p:ext uri="{BB962C8B-B14F-4D97-AF65-F5344CB8AC3E}">
        <p14:creationId xmlns="" xmlns:p14="http://schemas.microsoft.com/office/powerpoint/2010/main" val="897729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8B77D03F-9511-489E-813C-CAD41D9EC3BD}"/>
              </a:ext>
            </a:extLst>
          </p:cNvPr>
          <p:cNvSpPr>
            <a:spLocks noGrp="1"/>
          </p:cNvSpPr>
          <p:nvPr>
            <p:ph idx="1"/>
          </p:nvPr>
        </p:nvSpPr>
        <p:spPr>
          <a:xfrm>
            <a:off x="241300" y="381000"/>
            <a:ext cx="11645900" cy="5867400"/>
          </a:xfrm>
        </p:spPr>
        <p:txBody>
          <a:bodyPr>
            <a:normAutofit fontScale="92500"/>
          </a:bodyPr>
          <a:lstStyle/>
          <a:p>
            <a:pPr algn="just">
              <a:lnSpc>
                <a:spcPct val="150000"/>
              </a:lnSpc>
            </a:pPr>
            <a:r>
              <a:rPr lang="uk-UA" u="sng" dirty="0">
                <a:solidFill>
                  <a:srgbClr val="0070C0"/>
                </a:solidFill>
                <a:latin typeface="+mn-lt"/>
                <a:ea typeface="+mn-ea"/>
                <a:cs typeface="+mn-cs"/>
              </a:rPr>
              <a:t>Загальні координаційні здібності</a:t>
            </a:r>
            <a:r>
              <a:rPr lang="uk-UA" dirty="0">
                <a:solidFill>
                  <a:schemeClr val="tx1"/>
                </a:solidFill>
                <a:latin typeface="+mn-lt"/>
                <a:ea typeface="+mn-ea"/>
                <a:cs typeface="+mn-cs"/>
              </a:rPr>
              <a:t> - потенційні і реалізовані можливості людини, що визначають її готовність до оптимального управління різними за походженням і змістом рухових  дій.</a:t>
            </a:r>
          </a:p>
          <a:p>
            <a:pPr algn="just">
              <a:lnSpc>
                <a:spcPct val="150000"/>
              </a:lnSpc>
            </a:pPr>
            <a:r>
              <a:rPr lang="uk-UA" u="sng" dirty="0">
                <a:solidFill>
                  <a:schemeClr val="accent4"/>
                </a:solidFill>
              </a:rPr>
              <a:t>Спеціальні координаційні здібності </a:t>
            </a:r>
            <a:r>
              <a:rPr lang="uk-UA" dirty="0"/>
              <a:t>- </a:t>
            </a:r>
            <a:r>
              <a:rPr lang="uk-UA" dirty="0">
                <a:solidFill>
                  <a:schemeClr val="tx1"/>
                </a:solidFill>
              </a:rPr>
              <a:t>відносяться до однорідних за психофізіологічними механізмами груп рухових дій, систематизованих за зростаючою складністю.</a:t>
            </a:r>
          </a:p>
          <a:p>
            <a:pPr algn="ctr">
              <a:lnSpc>
                <a:spcPct val="150000"/>
              </a:lnSpc>
            </a:pPr>
            <a:r>
              <a:rPr lang="uk-UA" dirty="0">
                <a:solidFill>
                  <a:schemeClr val="tx1"/>
                </a:solidFill>
              </a:rPr>
              <a:t>До них відноситься</a:t>
            </a:r>
          </a:p>
          <a:p>
            <a:pPr algn="just">
              <a:lnSpc>
                <a:spcPct val="150000"/>
              </a:lnSpc>
            </a:pPr>
            <a:r>
              <a:rPr lang="uk-UA" dirty="0">
                <a:solidFill>
                  <a:schemeClr val="tx1"/>
                </a:solidFill>
              </a:rPr>
              <a:t>Здатність визначати напрямок, амплітуду, швидкісні характеристики, глибину і ритм дій (своїх, суперника і партнерів).</a:t>
            </a:r>
          </a:p>
          <a:p>
            <a:pPr algn="just">
              <a:lnSpc>
                <a:spcPct val="150000"/>
              </a:lnSpc>
            </a:pPr>
            <a:r>
              <a:rPr lang="uk-UA" dirty="0">
                <a:solidFill>
                  <a:schemeClr val="tx1"/>
                </a:solidFill>
              </a:rPr>
              <a:t>Здатність обирати момент початку рухів для успішної протидії супернику.</a:t>
            </a:r>
          </a:p>
          <a:p>
            <a:pPr algn="just">
              <a:lnSpc>
                <a:spcPct val="150000"/>
              </a:lnSpc>
            </a:pPr>
            <a:r>
              <a:rPr lang="uk-UA" dirty="0">
                <a:solidFill>
                  <a:schemeClr val="tx1"/>
                </a:solidFill>
              </a:rPr>
              <a:t>Здатність диференціювати і </a:t>
            </a:r>
            <a:r>
              <a:rPr lang="uk-UA" dirty="0" err="1">
                <a:solidFill>
                  <a:schemeClr val="tx1"/>
                </a:solidFill>
              </a:rPr>
              <a:t>антиципувати</a:t>
            </a:r>
            <a:r>
              <a:rPr lang="uk-UA" dirty="0">
                <a:solidFill>
                  <a:schemeClr val="tx1"/>
                </a:solidFill>
              </a:rPr>
              <a:t> (</a:t>
            </a:r>
            <a:r>
              <a:rPr lang="uk-UA" dirty="0" err="1">
                <a:solidFill>
                  <a:schemeClr val="tx1"/>
                </a:solidFill>
              </a:rPr>
              <a:t>предбачати</a:t>
            </a:r>
            <a:r>
              <a:rPr lang="uk-UA" dirty="0">
                <a:solidFill>
                  <a:schemeClr val="tx1"/>
                </a:solidFill>
              </a:rPr>
              <a:t>) просторово-часові компоненти змагальних ситуацій;</a:t>
            </a:r>
          </a:p>
          <a:p>
            <a:pPr algn="just">
              <a:lnSpc>
                <a:spcPct val="150000"/>
              </a:lnSpc>
            </a:pPr>
            <a:endParaRPr lang="uk-UA" dirty="0">
              <a:solidFill>
                <a:schemeClr val="tx1"/>
              </a:solidFill>
            </a:endParaRPr>
          </a:p>
          <a:p>
            <a:endParaRPr lang="uk-UA" dirty="0"/>
          </a:p>
        </p:txBody>
      </p:sp>
    </p:spTree>
    <p:extLst>
      <p:ext uri="{BB962C8B-B14F-4D97-AF65-F5344CB8AC3E}">
        <p14:creationId xmlns="" xmlns:p14="http://schemas.microsoft.com/office/powerpoint/2010/main" val="2992905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008C41E-8CBF-46D1-91D8-EEAE4969FE2A}"/>
              </a:ext>
            </a:extLst>
          </p:cNvPr>
          <p:cNvSpPr>
            <a:spLocks noGrp="1"/>
          </p:cNvSpPr>
          <p:nvPr>
            <p:ph type="title"/>
          </p:nvPr>
        </p:nvSpPr>
        <p:spPr>
          <a:xfrm>
            <a:off x="546100" y="609600"/>
            <a:ext cx="10472420" cy="546100"/>
          </a:xfrm>
        </p:spPr>
        <p:txBody>
          <a:bodyPr>
            <a:normAutofit fontScale="90000"/>
          </a:bodyPr>
          <a:lstStyle/>
          <a:p>
            <a:pPr algn="ctr"/>
            <a:r>
              <a:rPr lang="uk-UA" dirty="0"/>
              <a:t>Можна виділити наступні відносно самостійні види координаційних здібностей:</a:t>
            </a:r>
          </a:p>
        </p:txBody>
      </p:sp>
      <p:graphicFrame>
        <p:nvGraphicFramePr>
          <p:cNvPr id="4" name="Объект 7">
            <a:extLst>
              <a:ext uri="{FF2B5EF4-FFF2-40B4-BE49-F238E27FC236}">
                <a16:creationId xmlns="" xmlns:a16="http://schemas.microsoft.com/office/drawing/2014/main" id="{0D500C31-3C46-4B16-B0D7-74C26D459528}"/>
              </a:ext>
            </a:extLst>
          </p:cNvPr>
          <p:cNvGraphicFramePr>
            <a:graphicFrameLocks noGrp="1"/>
          </p:cNvGraphicFramePr>
          <p:nvPr>
            <p:ph idx="1"/>
            <p:extLst>
              <p:ext uri="{D42A27DB-BD31-4B8C-83A1-F6EECF244321}">
                <p14:modId xmlns="" xmlns:p14="http://schemas.microsoft.com/office/powerpoint/2010/main" val="1924539490"/>
              </p:ext>
            </p:extLst>
          </p:nvPr>
        </p:nvGraphicFramePr>
        <p:xfrm>
          <a:off x="698500" y="1638300"/>
          <a:ext cx="10317163"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948787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95A60B86-BABE-4D6E-B376-0994925B7C0B}"/>
              </a:ext>
            </a:extLst>
          </p:cNvPr>
          <p:cNvSpPr>
            <a:spLocks noGrp="1"/>
          </p:cNvSpPr>
          <p:nvPr>
            <p:ph idx="1"/>
          </p:nvPr>
        </p:nvSpPr>
        <p:spPr>
          <a:xfrm>
            <a:off x="203200" y="381000"/>
            <a:ext cx="11550650" cy="5842000"/>
          </a:xfrm>
        </p:spPr>
        <p:txBody>
          <a:bodyPr>
            <a:normAutofit fontScale="92500" lnSpcReduction="10000"/>
          </a:bodyPr>
          <a:lstStyle/>
          <a:p>
            <a:pPr algn="just">
              <a:lnSpc>
                <a:spcPct val="150000"/>
              </a:lnSpc>
            </a:pPr>
            <a:r>
              <a:rPr lang="uk-UA" dirty="0">
                <a:solidFill>
                  <a:schemeClr val="accent2">
                    <a:lumMod val="75000"/>
                  </a:schemeClr>
                </a:solidFill>
                <a:latin typeface="Times New Roman" panose="02020603050405020304" pitchFamily="18" charset="0"/>
                <a:cs typeface="Times New Roman" panose="02020603050405020304" pitchFamily="18" charset="0"/>
              </a:rPr>
              <a:t>В основі методики вдосконалення здатності до оцінки і регуляції рухів </a:t>
            </a:r>
            <a:r>
              <a:rPr lang="uk-UA" dirty="0">
                <a:solidFill>
                  <a:schemeClr val="tx1"/>
                </a:solidFill>
                <a:latin typeface="Times New Roman" panose="02020603050405020304" pitchFamily="18" charset="0"/>
                <a:cs typeface="Times New Roman" panose="02020603050405020304" pitchFamily="18" charset="0"/>
              </a:rPr>
              <a:t>повинен лежати такий підбір тренувальних засобів, який забезпечує підвищені вимоги до діяльності аналізаторів щодо точності динамічних і просторово-часових параметрів руху. Ефективним виявляється застосування вправ з акцентом на точність їх виконання по параметрам часу, зусиль, темпу, простору.</a:t>
            </a:r>
          </a:p>
          <a:p>
            <a:pPr algn="just">
              <a:lnSpc>
                <a:spcPct val="150000"/>
              </a:lnSpc>
            </a:pPr>
            <a:r>
              <a:rPr lang="uk-UA" dirty="0">
                <a:solidFill>
                  <a:schemeClr val="accent2"/>
                </a:solidFill>
                <a:latin typeface="Times New Roman" panose="02020603050405020304" pitchFamily="18" charset="0"/>
                <a:cs typeface="Times New Roman" panose="02020603050405020304" pitchFamily="18" charset="0"/>
              </a:rPr>
              <a:t>У збереженні рівноваги можна виділити базовий і спеціальний напрямок</a:t>
            </a:r>
            <a:r>
              <a:rPr lang="uk-UA" dirty="0">
                <a:solidFill>
                  <a:schemeClr val="tx1"/>
                </a:solidFill>
                <a:latin typeface="Times New Roman" panose="02020603050405020304" pitchFamily="18" charset="0"/>
                <a:cs typeface="Times New Roman" panose="02020603050405020304" pitchFamily="18" charset="0"/>
              </a:rPr>
              <a:t>. Базовий напрямок передбачає використання кількох відносно самостійних груп рухових дій: збереження рівноваги на одній нозі з різними положеннями і рухами рук, тулуба і вільної ноги; </a:t>
            </a:r>
            <a:r>
              <a:rPr lang="uk-UA" dirty="0" err="1">
                <a:solidFill>
                  <a:schemeClr val="tx1"/>
                </a:solidFill>
                <a:latin typeface="Times New Roman" panose="02020603050405020304" pitchFamily="18" charset="0"/>
                <a:cs typeface="Times New Roman" panose="02020603050405020304" pitchFamily="18" charset="0"/>
              </a:rPr>
              <a:t>стійки</a:t>
            </a:r>
            <a:r>
              <a:rPr lang="uk-UA" dirty="0">
                <a:solidFill>
                  <a:schemeClr val="tx1"/>
                </a:solidFill>
                <a:latin typeface="Times New Roman" panose="02020603050405020304" pitchFamily="18" charset="0"/>
                <a:cs typeface="Times New Roman" panose="02020603050405020304" pitchFamily="18" charset="0"/>
              </a:rPr>
              <a:t> на руках і на голові; різноманітні різкі повороти, нахили і обертання голови, стоячи на одній або двох ногах; різноманітні обертання тулуба, стоячи </a:t>
            </a:r>
            <a:r>
              <a:rPr lang="uk-UA" dirty="0" err="1">
                <a:solidFill>
                  <a:schemeClr val="tx1"/>
                </a:solidFill>
                <a:latin typeface="Times New Roman" panose="02020603050405020304" pitchFamily="18" charset="0"/>
                <a:cs typeface="Times New Roman" panose="02020603050405020304" pitchFamily="18" charset="0"/>
              </a:rPr>
              <a:t>наодній</a:t>
            </a:r>
            <a:r>
              <a:rPr lang="uk-UA" dirty="0">
                <a:solidFill>
                  <a:schemeClr val="tx1"/>
                </a:solidFill>
                <a:latin typeface="Times New Roman" panose="02020603050405020304" pitchFamily="18" charset="0"/>
                <a:cs typeface="Times New Roman" panose="02020603050405020304" pitchFamily="18" charset="0"/>
              </a:rPr>
              <a:t> або двох ногах; різноманітні рухи, стоячи на обмеженій опорі; виконання завдань (по сигналу) на різке припинення рухів (при збереженні заданої пози) або різка зміна напрямку або характеру рух; виконання різноманітних рухових дій із закритими очима </a:t>
            </a:r>
            <a:r>
              <a:rPr lang="uk-UA" dirty="0">
                <a:solidFill>
                  <a:schemeClr val="accent2"/>
                </a:solidFill>
                <a:latin typeface="Times New Roman" panose="02020603050405020304" pitchFamily="18" charset="0"/>
                <a:cs typeface="Times New Roman" panose="02020603050405020304" pitchFamily="18" charset="0"/>
              </a:rPr>
              <a:t>Спеціальний напрямок</a:t>
            </a:r>
            <a:r>
              <a:rPr lang="uk-UA" dirty="0">
                <a:solidFill>
                  <a:schemeClr val="tx1"/>
                </a:solidFill>
                <a:latin typeface="Times New Roman" panose="02020603050405020304" pitchFamily="18" charset="0"/>
                <a:cs typeface="Times New Roman" panose="02020603050405020304" pitchFamily="18" charset="0"/>
              </a:rPr>
              <a:t> пов'язаний з використанням самого широкого кола вправ обраного виду спорту, що вимагають збереження рівноваги.</a:t>
            </a:r>
          </a:p>
        </p:txBody>
      </p:sp>
    </p:spTree>
    <p:extLst>
      <p:ext uri="{BB962C8B-B14F-4D97-AF65-F5344CB8AC3E}">
        <p14:creationId xmlns="" xmlns:p14="http://schemas.microsoft.com/office/powerpoint/2010/main" val="1570275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BD4E2F4C-E1A4-40CC-B88A-26B0855E88C6}"/>
              </a:ext>
            </a:extLst>
          </p:cNvPr>
          <p:cNvSpPr>
            <a:spLocks noGrp="1"/>
          </p:cNvSpPr>
          <p:nvPr>
            <p:ph idx="1"/>
          </p:nvPr>
        </p:nvSpPr>
        <p:spPr>
          <a:xfrm>
            <a:off x="190500" y="431800"/>
            <a:ext cx="11569700" cy="5664200"/>
          </a:xfrm>
        </p:spPr>
        <p:txBody>
          <a:bodyPr>
            <a:normAutofit fontScale="92500" lnSpcReduction="10000"/>
          </a:bodyPr>
          <a:lstStyle/>
          <a:p>
            <a:pPr algn="just">
              <a:lnSpc>
                <a:spcPct val="150000"/>
              </a:lnSpc>
            </a:pPr>
            <a:r>
              <a:rPr lang="uk-UA" dirty="0">
                <a:solidFill>
                  <a:schemeClr val="accent2"/>
                </a:solidFill>
              </a:rPr>
              <a:t>Вдосконаленню почуття ритму </a:t>
            </a:r>
            <a:r>
              <a:rPr lang="uk-UA" dirty="0">
                <a:solidFill>
                  <a:schemeClr val="tx1"/>
                </a:solidFill>
              </a:rPr>
              <a:t>сприяє використання різного роду світлових і звукових сигналів, що виконують роль </a:t>
            </a:r>
            <a:r>
              <a:rPr lang="uk-UA" dirty="0" err="1">
                <a:solidFill>
                  <a:schemeClr val="tx1"/>
                </a:solidFill>
              </a:rPr>
              <a:t>ритмолідерів</a:t>
            </a:r>
            <a:r>
              <a:rPr lang="uk-UA" dirty="0">
                <a:solidFill>
                  <a:schemeClr val="tx1"/>
                </a:solidFill>
              </a:rPr>
              <a:t>. При підборі вправ і методики їх використання основну увагу слід звертати на вироблення раціональної послідовності і взаємозв'язку різних елементів рухів у всьому різноманітті їх динамічних і кінематичних характеристика</a:t>
            </a:r>
          </a:p>
          <a:p>
            <a:pPr algn="just">
              <a:lnSpc>
                <a:spcPct val="150000"/>
              </a:lnSpc>
            </a:pPr>
            <a:r>
              <a:rPr lang="uk-UA" dirty="0">
                <a:solidFill>
                  <a:schemeClr val="accent2"/>
                </a:solidFill>
              </a:rPr>
              <a:t>Для вдосконалення здатності до орієнтування у просторі - </a:t>
            </a:r>
            <a:r>
              <a:rPr lang="uk-UA" dirty="0">
                <a:solidFill>
                  <a:schemeClr val="tx1"/>
                </a:solidFill>
              </a:rPr>
              <a:t>застосовують тренування довільної уваги-вміння виділити з усіх різноманітних подразників ті, які є значущими для орієнтування у конкретній ситуації. В основу методики вдосконалення здатності до орієнтування в просторі повинно бути покладено виконання завдань в ускладнених умова. З цією метою вправи виконуються при дефіциті простору, часу, при недостатній або надлишкової інформації. Ефективний є біг по сильно пересіченій місцевості, катання на гірських лижах, бігові вправи з подоланням різних перешкод (</a:t>
            </a:r>
            <a:r>
              <a:rPr lang="uk-UA" dirty="0" err="1">
                <a:solidFill>
                  <a:schemeClr val="tx1"/>
                </a:solidFill>
              </a:rPr>
              <a:t>стійок</a:t>
            </a:r>
            <a:r>
              <a:rPr lang="uk-UA" dirty="0">
                <a:solidFill>
                  <a:schemeClr val="tx1"/>
                </a:solidFill>
              </a:rPr>
              <a:t>, бар'єрів, лабіринтів), різноманітні вправи з м'ячами, різні види спортивних єдиноборств, спортивні ігри (особливо на малих майданчиках або з великою кількістю гравців).</a:t>
            </a:r>
          </a:p>
        </p:txBody>
      </p:sp>
    </p:spTree>
    <p:extLst>
      <p:ext uri="{BB962C8B-B14F-4D97-AF65-F5344CB8AC3E}">
        <p14:creationId xmlns="" xmlns:p14="http://schemas.microsoft.com/office/powerpoint/2010/main" val="3479434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4B3F3163-8FFE-4E2A-8466-805D5DBC6B78}"/>
              </a:ext>
            </a:extLst>
          </p:cNvPr>
          <p:cNvSpPr>
            <a:spLocks noGrp="1"/>
          </p:cNvSpPr>
          <p:nvPr>
            <p:ph idx="1"/>
          </p:nvPr>
        </p:nvSpPr>
        <p:spPr>
          <a:xfrm>
            <a:off x="450850" y="393700"/>
            <a:ext cx="11290300" cy="4038600"/>
          </a:xfrm>
        </p:spPr>
        <p:txBody>
          <a:bodyPr>
            <a:normAutofit fontScale="85000" lnSpcReduction="10000"/>
          </a:bodyPr>
          <a:lstStyle/>
          <a:p>
            <a:pPr marL="45720" indent="0" algn="ctr">
              <a:buNone/>
            </a:pPr>
            <a:r>
              <a:rPr lang="uk-UA" dirty="0"/>
              <a:t>Для підвищення здатності до довільного розслаблення м'язів застосовують наступні прийоми</a:t>
            </a:r>
          </a:p>
          <a:p>
            <a:pPr>
              <a:lnSpc>
                <a:spcPct val="150000"/>
              </a:lnSpc>
            </a:pPr>
            <a:r>
              <a:rPr lang="uk-UA" dirty="0">
                <a:solidFill>
                  <a:schemeClr val="tx1"/>
                </a:solidFill>
                <a:latin typeface="Times New Roman" panose="02020603050405020304" pitchFamily="18" charset="0"/>
                <a:cs typeface="Times New Roman" panose="02020603050405020304" pitchFamily="18" charset="0"/>
              </a:rPr>
              <a:t>формування у спортсменів установки на необхідність розслаблення м'язів, швидкий перехід від напруги до розслаблення;</a:t>
            </a:r>
          </a:p>
          <a:p>
            <a:pPr>
              <a:lnSpc>
                <a:spcPct val="150000"/>
              </a:lnSpc>
            </a:pPr>
            <a:r>
              <a:rPr lang="uk-UA" dirty="0">
                <a:solidFill>
                  <a:schemeClr val="tx1"/>
                </a:solidFill>
                <a:latin typeface="Times New Roman" panose="02020603050405020304" pitchFamily="18" charset="0"/>
                <a:cs typeface="Times New Roman" panose="02020603050405020304" pitchFamily="18" charset="0"/>
              </a:rPr>
              <a:t>максимальна різноманітність методики виконання вправ - робота в широкому діапазоні інтенсивності, різка зміна інтенсивності роботи, застосування вправ різної тривалості;</a:t>
            </a:r>
          </a:p>
          <a:p>
            <a:pPr>
              <a:lnSpc>
                <a:spcPct val="150000"/>
              </a:lnSpc>
            </a:pPr>
            <a:r>
              <a:rPr lang="uk-UA" dirty="0">
                <a:solidFill>
                  <a:schemeClr val="tx1"/>
                </a:solidFill>
                <a:latin typeface="Times New Roman" panose="02020603050405020304" pitchFamily="18" charset="0"/>
                <a:cs typeface="Times New Roman" panose="02020603050405020304" pitchFamily="18" charset="0"/>
              </a:rPr>
              <a:t>виконання вправ з акцентом на розслаблення м'язів, в різних функціональних станах (стійкий стан, компенсоване стомлення, явне стомлення) </a:t>
            </a:r>
          </a:p>
          <a:p>
            <a:pPr>
              <a:lnSpc>
                <a:spcPct val="150000"/>
              </a:lnSpc>
            </a:pPr>
            <a:r>
              <a:rPr lang="uk-UA" dirty="0">
                <a:solidFill>
                  <a:schemeClr val="tx1"/>
                </a:solidFill>
                <a:latin typeface="Times New Roman" panose="02020603050405020304" pitchFamily="18" charset="0"/>
                <a:cs typeface="Times New Roman" panose="02020603050405020304" pitchFamily="18" charset="0"/>
              </a:rPr>
              <a:t>постійний контроль за розслабленням м'язів обличчя, що сприяє зниженню загальної напруженості м'язів</a:t>
            </a:r>
          </a:p>
        </p:txBody>
      </p:sp>
      <p:sp>
        <p:nvSpPr>
          <p:cNvPr id="4" name="TextBox 3">
            <a:extLst>
              <a:ext uri="{FF2B5EF4-FFF2-40B4-BE49-F238E27FC236}">
                <a16:creationId xmlns="" xmlns:a16="http://schemas.microsoft.com/office/drawing/2014/main" id="{F5DDCBC9-A6A6-4621-9220-EE50A51B75E5}"/>
              </a:ext>
            </a:extLst>
          </p:cNvPr>
          <p:cNvSpPr txBox="1"/>
          <p:nvPr/>
        </p:nvSpPr>
        <p:spPr>
          <a:xfrm>
            <a:off x="311150" y="4432300"/>
            <a:ext cx="11430000" cy="1429622"/>
          </a:xfrm>
          <a:prstGeom prst="rect">
            <a:avLst/>
          </a:prstGeom>
          <a:noFill/>
        </p:spPr>
        <p:txBody>
          <a:bodyPr wrap="square" rtlCol="0">
            <a:spAutoFit/>
          </a:bodyPr>
          <a:lstStyle/>
          <a:p>
            <a:pPr algn="just">
              <a:lnSpc>
                <a:spcPct val="150000"/>
              </a:lnSpc>
            </a:pPr>
            <a:r>
              <a:rPr lang="uk-UA" sz="2000" dirty="0">
                <a:solidFill>
                  <a:schemeClr val="accent4"/>
                </a:solidFill>
              </a:rPr>
              <a:t>В основі методики вдосконалення координованості рухів </a:t>
            </a:r>
            <a:r>
              <a:rPr lang="uk-UA" sz="2000" dirty="0"/>
              <a:t>лежить максимально різноманітне технічне вдосконалення спортсменів, засноване на використанні широкого кола загально-підготовчих, допоміжних, спеціально-підготовчих і змагальних вправ.</a:t>
            </a:r>
          </a:p>
        </p:txBody>
      </p:sp>
    </p:spTree>
    <p:extLst>
      <p:ext uri="{BB962C8B-B14F-4D97-AF65-F5344CB8AC3E}">
        <p14:creationId xmlns="" xmlns:p14="http://schemas.microsoft.com/office/powerpoint/2010/main" val="3993849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CB654031-DC3C-4C55-B0CF-5462626593BF}"/>
              </a:ext>
            </a:extLst>
          </p:cNvPr>
          <p:cNvSpPr>
            <a:spLocks noGrp="1"/>
          </p:cNvSpPr>
          <p:nvPr>
            <p:ph idx="1"/>
          </p:nvPr>
        </p:nvSpPr>
        <p:spPr>
          <a:xfrm>
            <a:off x="381000" y="762000"/>
            <a:ext cx="10126871" cy="5651500"/>
          </a:xfrm>
        </p:spPr>
        <p:txBody>
          <a:bodyPr>
            <a:normAutofit fontScale="85000" lnSpcReduction="20000"/>
          </a:bodyPr>
          <a:lstStyle/>
          <a:p>
            <a:pPr marL="45720" indent="0" algn="ctr">
              <a:lnSpc>
                <a:spcPct val="160000"/>
              </a:lnSpc>
              <a:buNone/>
            </a:pPr>
            <a:r>
              <a:rPr lang="uk-UA" u="sng" dirty="0"/>
              <a:t>Методичними прийоми, що сприяють підвищенню координованості рухів є </a:t>
            </a:r>
          </a:p>
          <a:p>
            <a:pPr>
              <a:lnSpc>
                <a:spcPct val="160000"/>
              </a:lnSpc>
            </a:pPr>
            <a:r>
              <a:rPr lang="uk-UA" dirty="0">
                <a:solidFill>
                  <a:schemeClr val="tx1"/>
                </a:solidFill>
              </a:rPr>
              <a:t>Незвичайні вихідні положення для виконання вправ</a:t>
            </a:r>
          </a:p>
          <a:p>
            <a:pPr>
              <a:lnSpc>
                <a:spcPct val="160000"/>
              </a:lnSpc>
            </a:pPr>
            <a:r>
              <a:rPr lang="uk-UA" dirty="0">
                <a:solidFill>
                  <a:schemeClr val="tx1"/>
                </a:solidFill>
              </a:rPr>
              <a:t>«Дзеркальне» виконання вправа</a:t>
            </a:r>
          </a:p>
          <a:p>
            <a:pPr>
              <a:lnSpc>
                <a:spcPct val="160000"/>
              </a:lnSpc>
            </a:pPr>
            <a:r>
              <a:rPr lang="uk-UA" dirty="0">
                <a:solidFill>
                  <a:schemeClr val="tx1"/>
                </a:solidFill>
              </a:rPr>
              <a:t>Зміна швидкості або темпу руху</a:t>
            </a:r>
          </a:p>
          <a:p>
            <a:pPr>
              <a:lnSpc>
                <a:spcPct val="160000"/>
              </a:lnSpc>
            </a:pPr>
            <a:r>
              <a:rPr lang="uk-UA" dirty="0">
                <a:solidFill>
                  <a:schemeClr val="tx1"/>
                </a:solidFill>
              </a:rPr>
              <a:t>Зміна просторових кордонів, в межах яких виконується вправа </a:t>
            </a:r>
          </a:p>
          <a:p>
            <a:pPr>
              <a:lnSpc>
                <a:spcPct val="160000"/>
              </a:lnSpc>
            </a:pPr>
            <a:r>
              <a:rPr lang="uk-UA" dirty="0">
                <a:solidFill>
                  <a:schemeClr val="tx1"/>
                </a:solidFill>
              </a:rPr>
              <a:t>Зміна способу виконання прав</a:t>
            </a:r>
          </a:p>
          <a:p>
            <a:pPr>
              <a:lnSpc>
                <a:spcPct val="160000"/>
              </a:lnSpc>
            </a:pPr>
            <a:r>
              <a:rPr lang="uk-UA" dirty="0">
                <a:solidFill>
                  <a:schemeClr val="tx1"/>
                </a:solidFill>
              </a:rPr>
              <a:t>Ускладнення вправ за допомогою додаткових рухів </a:t>
            </a:r>
          </a:p>
          <a:p>
            <a:pPr>
              <a:lnSpc>
                <a:spcPct val="160000"/>
              </a:lnSpc>
            </a:pPr>
            <a:r>
              <a:rPr lang="uk-UA" dirty="0">
                <a:solidFill>
                  <a:schemeClr val="tx1"/>
                </a:solidFill>
              </a:rPr>
              <a:t>Зміна протидії </a:t>
            </a:r>
            <a:r>
              <a:rPr lang="uk-UA" dirty="0" err="1">
                <a:solidFill>
                  <a:schemeClr val="tx1"/>
                </a:solidFill>
              </a:rPr>
              <a:t>займаючихся</a:t>
            </a:r>
            <a:r>
              <a:rPr lang="uk-UA" dirty="0">
                <a:solidFill>
                  <a:schemeClr val="tx1"/>
                </a:solidFill>
              </a:rPr>
              <a:t> (в ігрових видах спорту та єдиноборствах)</a:t>
            </a:r>
          </a:p>
          <a:p>
            <a:pPr>
              <a:lnSpc>
                <a:spcPct val="160000"/>
              </a:lnSpc>
            </a:pPr>
            <a:r>
              <a:rPr lang="uk-UA" dirty="0">
                <a:solidFill>
                  <a:schemeClr val="tx1"/>
                </a:solidFill>
              </a:rPr>
              <a:t>Створення незвичних умов виконання вправ, використовуючи природні особливості місця занять, а також застосовуючи спеціальні снаряди та пристрої</a:t>
            </a:r>
          </a:p>
        </p:txBody>
      </p:sp>
    </p:spTree>
    <p:extLst>
      <p:ext uri="{BB962C8B-B14F-4D97-AF65-F5344CB8AC3E}">
        <p14:creationId xmlns="" xmlns:p14="http://schemas.microsoft.com/office/powerpoint/2010/main" val="15609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5EFA4765-3F7C-E130-C928-746382846E0A}"/>
              </a:ext>
            </a:extLst>
          </p:cNvPr>
          <p:cNvSpPr>
            <a:spLocks noGrp="1"/>
          </p:cNvSpPr>
          <p:nvPr>
            <p:ph idx="1"/>
          </p:nvPr>
        </p:nvSpPr>
        <p:spPr>
          <a:xfrm>
            <a:off x="308920" y="506627"/>
            <a:ext cx="11479426" cy="5589373"/>
          </a:xfrm>
        </p:spPr>
        <p:txBody>
          <a:bodyPr>
            <a:normAutofit/>
          </a:bodyPr>
          <a:lstStyle/>
          <a:p>
            <a:pPr>
              <a:lnSpc>
                <a:spcPct val="150000"/>
              </a:lnSpc>
            </a:pPr>
            <a:r>
              <a:rPr lang="uk-UA" sz="2000" b="0" i="0" u="none" strike="noStrike" baseline="0" dirty="0">
                <a:solidFill>
                  <a:srgbClr val="000000"/>
                </a:solidFill>
                <a:latin typeface="Times New Roman" panose="02020603050405020304" pitchFamily="18" charset="0"/>
              </a:rPr>
              <a:t>Фізичні якості не розвиваються ізольовано: удосконалюючи одне з них, ми обов’язково впливаємо і на інші (так зване перенесення якостей). Це перенесення якостей може бути позитивним і негативним. Силові якості, наприклад, поліпшують результати в швидкісних вправах лише до певної межі. Штангісти </a:t>
            </a:r>
            <a:r>
              <a:rPr lang="uk-UA" sz="2000" b="0" i="0" u="none" strike="noStrike" baseline="0" dirty="0" err="1">
                <a:solidFill>
                  <a:srgbClr val="000000"/>
                </a:solidFill>
                <a:latin typeface="Times New Roman" panose="02020603050405020304" pitchFamily="18" charset="0"/>
              </a:rPr>
              <a:t>рідко</a:t>
            </a:r>
            <a:r>
              <a:rPr lang="uk-UA" sz="2000" b="0" i="0" u="none" strike="noStrike" baseline="0" dirty="0">
                <a:solidFill>
                  <a:srgbClr val="000000"/>
                </a:solidFill>
                <a:latin typeface="Times New Roman" panose="02020603050405020304" pitchFamily="18" charset="0"/>
              </a:rPr>
              <a:t> можуть виконувати швидкі рухи так само ефективно, як, наприклад, боксери. Тому одностороннє виховання фізичної сили може привести до зниження показників швидкості і витривалості. Ось чому вважається, що основою для досягнення високих результатів у спорті є різностороння фізична підготовка. </a:t>
            </a:r>
          </a:p>
          <a:p>
            <a:pPr>
              <a:lnSpc>
                <a:spcPct val="150000"/>
              </a:lnSpc>
            </a:pPr>
            <a:r>
              <a:rPr lang="uk-UA" sz="2000" b="0" i="0" u="none" strike="noStrike" baseline="0" dirty="0">
                <a:solidFill>
                  <a:srgbClr val="000000"/>
                </a:solidFill>
                <a:latin typeface="Times New Roman" panose="02020603050405020304" pitchFamily="18" charset="0"/>
              </a:rPr>
              <a:t>Терміни «фізична якість» і «рухова якість» використовуються як рівнозначні. Вони визначають окремі сторони рухових можливостей людини. Освоєння рухової дії пов’язано не тільки з формуванням досвіду, але і з розвитком тих якісних особливостей, які дозволяють виконувати фізичну вправу з необхідною силою, швидкістю, витривалістю, спритністю. </a:t>
            </a:r>
            <a:endParaRPr lang="uk-UA" sz="2000" dirty="0"/>
          </a:p>
        </p:txBody>
      </p:sp>
    </p:spTree>
    <p:extLst>
      <p:ext uri="{BB962C8B-B14F-4D97-AF65-F5344CB8AC3E}">
        <p14:creationId xmlns="" xmlns:p14="http://schemas.microsoft.com/office/powerpoint/2010/main" val="1602372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Прямоугольник 23">
            <a:extLst>
              <a:ext uri="{FF2B5EF4-FFF2-40B4-BE49-F238E27FC236}">
                <a16:creationId xmlns="" xmlns:a16="http://schemas.microsoft.com/office/drawing/2014/main" id="{E3DC42C2-6B58-404C-B339-2C72808A5B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RU" dirty="0"/>
          </a:p>
        </p:txBody>
      </p:sp>
      <p:sp>
        <p:nvSpPr>
          <p:cNvPr id="2" name="Заголовок 1">
            <a:extLst>
              <a:ext uri="{FF2B5EF4-FFF2-40B4-BE49-F238E27FC236}">
                <a16:creationId xmlns="" xmlns:a16="http://schemas.microsoft.com/office/drawing/2014/main" id="{A0D81407-D1A6-42DD-AE7A-4FA34ACD1317}"/>
              </a:ext>
            </a:extLst>
          </p:cNvPr>
          <p:cNvSpPr>
            <a:spLocks noGrp="1"/>
          </p:cNvSpPr>
          <p:nvPr>
            <p:ph type="title"/>
          </p:nvPr>
        </p:nvSpPr>
        <p:spPr>
          <a:xfrm>
            <a:off x="3686287" y="2325255"/>
            <a:ext cx="5038844" cy="1356360"/>
          </a:xfrm>
        </p:spPr>
        <p:txBody>
          <a:bodyPr rtlCol="0">
            <a:normAutofit/>
          </a:bodyPr>
          <a:lstStyle/>
          <a:p>
            <a:pPr rtl="0"/>
            <a:r>
              <a:rPr lang="uk-UA" dirty="0">
                <a:solidFill>
                  <a:srgbClr val="FFFFFF"/>
                </a:solidFill>
              </a:rPr>
              <a:t>Дякую за увагу!</a:t>
            </a:r>
          </a:p>
        </p:txBody>
      </p:sp>
      <p:sp>
        <p:nvSpPr>
          <p:cNvPr id="26" name="Прямоугольник 25">
            <a:extLst>
              <a:ext uri="{FF2B5EF4-FFF2-40B4-BE49-F238E27FC236}">
                <a16:creationId xmlns="" xmlns:a16="http://schemas.microsoft.com/office/drawing/2014/main" id="{FCF82941-5589-49BF-B6B1-76122B2D0E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RU" dirty="0"/>
          </a:p>
        </p:txBody>
      </p:sp>
    </p:spTree>
    <p:extLst>
      <p:ext uri="{BB962C8B-B14F-4D97-AF65-F5344CB8AC3E}">
        <p14:creationId xmlns="" xmlns:p14="http://schemas.microsoft.com/office/powerpoint/2010/main" val="164698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CA99815-6A76-48E6-88CA-0CE6DA4CE486}"/>
              </a:ext>
            </a:extLst>
          </p:cNvPr>
          <p:cNvSpPr>
            <a:spLocks noGrp="1"/>
          </p:cNvSpPr>
          <p:nvPr>
            <p:ph type="title"/>
          </p:nvPr>
        </p:nvSpPr>
        <p:spPr/>
        <p:txBody>
          <a:bodyPr/>
          <a:lstStyle/>
          <a:p>
            <a:pPr algn="ctr"/>
            <a:r>
              <a:rPr lang="uk-UA" dirty="0"/>
              <a:t>Швидкісні здібності та методика їх розвитку </a:t>
            </a:r>
          </a:p>
        </p:txBody>
      </p:sp>
      <p:sp>
        <p:nvSpPr>
          <p:cNvPr id="3" name="Объект 2">
            <a:extLst>
              <a:ext uri="{FF2B5EF4-FFF2-40B4-BE49-F238E27FC236}">
                <a16:creationId xmlns="" xmlns:a16="http://schemas.microsoft.com/office/drawing/2014/main" id="{65822AE9-FD4F-4C15-9E34-72C6521C333D}"/>
              </a:ext>
            </a:extLst>
          </p:cNvPr>
          <p:cNvSpPr>
            <a:spLocks noGrp="1"/>
          </p:cNvSpPr>
          <p:nvPr>
            <p:ph idx="1"/>
          </p:nvPr>
        </p:nvSpPr>
        <p:spPr>
          <a:xfrm>
            <a:off x="495300" y="2057400"/>
            <a:ext cx="11290300" cy="4038600"/>
          </a:xfrm>
        </p:spPr>
        <p:txBody>
          <a:bodyPr/>
          <a:lstStyle/>
          <a:p>
            <a:pPr algn="just">
              <a:lnSpc>
                <a:spcPct val="150000"/>
              </a:lnSpc>
            </a:pPr>
            <a:r>
              <a:rPr lang="uk-UA" dirty="0">
                <a:solidFill>
                  <a:schemeClr val="tx1"/>
                </a:solidFill>
              </a:rPr>
              <a:t>Під швидкісними здібностями спортсмена слід розуміти комплекс функціональних властивостей, забезпечують виконання рухових дій в мінімальний час</a:t>
            </a:r>
          </a:p>
        </p:txBody>
      </p:sp>
      <p:pic>
        <p:nvPicPr>
          <p:cNvPr id="5" name="Рисунок 4">
            <a:extLst>
              <a:ext uri="{FF2B5EF4-FFF2-40B4-BE49-F238E27FC236}">
                <a16:creationId xmlns="" xmlns:a16="http://schemas.microsoft.com/office/drawing/2014/main" id="{3546FE84-23D5-45AF-9D45-6B0CDEB40F9D}"/>
              </a:ext>
            </a:extLst>
          </p:cNvPr>
          <p:cNvPicPr>
            <a:picLocks noChangeAspect="1"/>
          </p:cNvPicPr>
          <p:nvPr/>
        </p:nvPicPr>
        <p:blipFill>
          <a:blip r:embed="rId2"/>
          <a:stretch>
            <a:fillRect/>
          </a:stretch>
        </p:blipFill>
        <p:spPr>
          <a:xfrm>
            <a:off x="9010650" y="4635500"/>
            <a:ext cx="2952750" cy="1968500"/>
          </a:xfrm>
          <a:prstGeom prst="rect">
            <a:avLst/>
          </a:prstGeom>
        </p:spPr>
      </p:pic>
      <p:sp>
        <p:nvSpPr>
          <p:cNvPr id="7" name="TextBox 6">
            <a:extLst>
              <a:ext uri="{FF2B5EF4-FFF2-40B4-BE49-F238E27FC236}">
                <a16:creationId xmlns="" xmlns:a16="http://schemas.microsoft.com/office/drawing/2014/main" id="{7F7619CA-CAE1-42E8-AD58-8EBCD992D347}"/>
              </a:ext>
            </a:extLst>
          </p:cNvPr>
          <p:cNvSpPr txBox="1"/>
          <p:nvPr/>
        </p:nvSpPr>
        <p:spPr>
          <a:xfrm>
            <a:off x="787400" y="3297439"/>
            <a:ext cx="7658100" cy="2431563"/>
          </a:xfrm>
          <a:prstGeom prst="rect">
            <a:avLst/>
          </a:prstGeom>
          <a:noFill/>
        </p:spPr>
        <p:txBody>
          <a:bodyPr wrap="square">
            <a:spAutoFit/>
          </a:bodyPr>
          <a:lstStyle/>
          <a:p>
            <a:pPr marL="114300" indent="0">
              <a:lnSpc>
                <a:spcPct val="160000"/>
              </a:lnSpc>
              <a:buNone/>
            </a:pPr>
            <a:r>
              <a:rPr lang="uk-UA" sz="1800" i="1" dirty="0">
                <a:solidFill>
                  <a:schemeClr val="accent4">
                    <a:lumMod val="75000"/>
                  </a:schemeClr>
                </a:solidFill>
              </a:rPr>
              <a:t>Швидкість є комплексною руховою якістю основними формами якої є:</a:t>
            </a:r>
          </a:p>
          <a:p>
            <a:pPr marL="114300" indent="0">
              <a:buNone/>
            </a:pPr>
            <a:endParaRPr lang="uk-UA" dirty="0"/>
          </a:p>
          <a:p>
            <a:pPr>
              <a:lnSpc>
                <a:spcPct val="150000"/>
              </a:lnSpc>
            </a:pPr>
            <a:r>
              <a:rPr lang="uk-UA" sz="1800" dirty="0"/>
              <a:t>час рухової реакції,</a:t>
            </a:r>
          </a:p>
          <a:p>
            <a:pPr>
              <a:lnSpc>
                <a:spcPct val="150000"/>
              </a:lnSpc>
            </a:pPr>
            <a:r>
              <a:rPr lang="uk-UA" sz="1800" dirty="0"/>
              <a:t>швидкість одиночного руху;</a:t>
            </a:r>
          </a:p>
          <a:p>
            <a:pPr>
              <a:lnSpc>
                <a:spcPct val="150000"/>
              </a:lnSpc>
            </a:pPr>
            <a:r>
              <a:rPr lang="uk-UA" sz="1800" dirty="0"/>
              <a:t>частота рухів;</a:t>
            </a:r>
          </a:p>
          <a:p>
            <a:pPr>
              <a:lnSpc>
                <a:spcPct val="150000"/>
              </a:lnSpc>
            </a:pPr>
            <a:r>
              <a:rPr lang="uk-UA" sz="1800" dirty="0"/>
              <a:t>час виконання цілісного рухового акту.</a:t>
            </a:r>
          </a:p>
        </p:txBody>
      </p:sp>
    </p:spTree>
    <p:extLst>
      <p:ext uri="{BB962C8B-B14F-4D97-AF65-F5344CB8AC3E}">
        <p14:creationId xmlns="" xmlns:p14="http://schemas.microsoft.com/office/powerpoint/2010/main" val="2518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937A2DAA-37A5-43C0-900F-E8C02A1068F1}"/>
              </a:ext>
            </a:extLst>
          </p:cNvPr>
          <p:cNvSpPr>
            <a:spLocks noGrp="1"/>
          </p:cNvSpPr>
          <p:nvPr>
            <p:ph idx="1"/>
          </p:nvPr>
        </p:nvSpPr>
        <p:spPr>
          <a:xfrm>
            <a:off x="622300" y="749300"/>
            <a:ext cx="10998200" cy="5207000"/>
          </a:xfrm>
        </p:spPr>
        <p:txBody>
          <a:bodyPr>
            <a:normAutofit fontScale="92500"/>
          </a:bodyPr>
          <a:lstStyle/>
          <a:p>
            <a:pPr algn="just">
              <a:lnSpc>
                <a:spcPct val="150000"/>
              </a:lnSpc>
            </a:pPr>
            <a:r>
              <a:rPr lang="uk-UA" dirty="0">
                <a:latin typeface="Times New Roman" panose="02020603050405020304" pitchFamily="18" charset="0"/>
                <a:cs typeface="Times New Roman" panose="02020603050405020304" pitchFamily="18" charset="0"/>
              </a:rPr>
              <a:t>Розрізняють елементарні і комплексні форми прояву швидкісних здібностей .</a:t>
            </a:r>
          </a:p>
          <a:p>
            <a:pPr algn="just">
              <a:lnSpc>
                <a:spcPct val="150000"/>
              </a:lnSpc>
            </a:pPr>
            <a:r>
              <a:rPr lang="uk-UA" dirty="0">
                <a:solidFill>
                  <a:schemeClr val="accent4">
                    <a:lumMod val="75000"/>
                  </a:schemeClr>
                </a:solidFill>
                <a:latin typeface="Times New Roman" panose="02020603050405020304" pitchFamily="18" charset="0"/>
                <a:cs typeface="Times New Roman" panose="02020603050405020304" pitchFamily="18" charset="0"/>
              </a:rPr>
              <a:t>Елементарні форми проявляються </a:t>
            </a:r>
            <a:r>
              <a:rPr lang="uk-UA" dirty="0">
                <a:solidFill>
                  <a:schemeClr val="tx1"/>
                </a:solidFill>
                <a:latin typeface="Times New Roman" panose="02020603050405020304" pitchFamily="18" charset="0"/>
                <a:cs typeface="Times New Roman" panose="02020603050405020304" pitchFamily="18" charset="0"/>
              </a:rPr>
              <a:t>в латентному часі простих і складних рухових реакцій, швидкості виконання окремого руху при незначному зовнішньому опорі, частоті рухів.</a:t>
            </a:r>
          </a:p>
          <a:p>
            <a:pPr algn="just">
              <a:lnSpc>
                <a:spcPct val="150000"/>
              </a:lnSpc>
            </a:pPr>
            <a:r>
              <a:rPr lang="uk-UA" dirty="0">
                <a:solidFill>
                  <a:schemeClr val="accent4">
                    <a:lumMod val="75000"/>
                  </a:schemeClr>
                </a:solidFill>
                <a:latin typeface="Times New Roman" panose="02020603050405020304" pitchFamily="18" charset="0"/>
                <a:cs typeface="Times New Roman" panose="02020603050405020304" pitchFamily="18" charset="0"/>
              </a:rPr>
              <a:t>Комплексні форми прояву швидкісних здібностей проявляються  </a:t>
            </a:r>
            <a:r>
              <a:rPr lang="uk-UA" dirty="0">
                <a:solidFill>
                  <a:schemeClr val="tx1"/>
                </a:solidFill>
                <a:latin typeface="Times New Roman" panose="02020603050405020304" pitchFamily="18" charset="0"/>
                <a:cs typeface="Times New Roman" panose="02020603050405020304" pitchFamily="18" charset="0"/>
              </a:rPr>
              <a:t>в складних рухових актах, характерних для тренувальної та змагальної діяльності в різних видах спорту забезпечуються елементарними формами прояву швидкості у різних поєднаннях і в сукупності з іншими руховими якостями і технічними навичка. До таких форм відноситься здатність до досягнення високого рівня дистанційної швидкості, вміння швидко набирати швидкість на старті, виконувати з високою швидкістю руху, продиктовані ходом змагальної боротьби</a:t>
            </a:r>
          </a:p>
        </p:txBody>
      </p:sp>
    </p:spTree>
    <p:extLst>
      <p:ext uri="{BB962C8B-B14F-4D97-AF65-F5344CB8AC3E}">
        <p14:creationId xmlns="" xmlns:p14="http://schemas.microsoft.com/office/powerpoint/2010/main" val="1525006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734A7BC5-2A10-4F41-9944-7DD9A8F4D6A6}"/>
              </a:ext>
            </a:extLst>
          </p:cNvPr>
          <p:cNvSpPr>
            <a:spLocks noGrp="1"/>
          </p:cNvSpPr>
          <p:nvPr>
            <p:ph idx="1"/>
          </p:nvPr>
        </p:nvSpPr>
        <p:spPr>
          <a:xfrm>
            <a:off x="386366" y="634999"/>
            <a:ext cx="11221434" cy="5958983"/>
          </a:xfrm>
        </p:spPr>
        <p:txBody>
          <a:bodyPr>
            <a:normAutofit fontScale="92500"/>
          </a:bodyPr>
          <a:lstStyle/>
          <a:p>
            <a:pPr algn="just">
              <a:lnSpc>
                <a:spcPct val="150000"/>
              </a:lnSpc>
            </a:pPr>
            <a:r>
              <a:rPr lang="uk-UA" dirty="0">
                <a:solidFill>
                  <a:schemeClr val="tx1">
                    <a:lumMod val="65000"/>
                    <a:lumOff val="35000"/>
                  </a:schemeClr>
                </a:solidFill>
              </a:rPr>
              <a:t>Швидкісні якості важко піддаються тренуванню, і спортсмен швидко втрачає їх під час виходу зі спортивної форми. </a:t>
            </a:r>
          </a:p>
          <a:p>
            <a:pPr algn="just">
              <a:lnSpc>
                <a:spcPct val="150000"/>
              </a:lnSpc>
            </a:pPr>
            <a:r>
              <a:rPr lang="uk-UA" dirty="0">
                <a:solidFill>
                  <a:schemeClr val="tx1">
                    <a:lumMod val="65000"/>
                    <a:lumOff val="35000"/>
                  </a:schemeClr>
                </a:solidFill>
              </a:rPr>
              <a:t>Тому розвивати швидкісні якості в початківців потрібно з перших занять. </a:t>
            </a:r>
          </a:p>
          <a:p>
            <a:pPr algn="just">
              <a:lnSpc>
                <a:spcPct val="150000"/>
              </a:lnSpc>
            </a:pPr>
            <a:r>
              <a:rPr lang="uk-UA" dirty="0">
                <a:solidFill>
                  <a:schemeClr val="tx1">
                    <a:lumMod val="65000"/>
                    <a:lumOff val="35000"/>
                  </a:schemeClr>
                </a:solidFill>
              </a:rPr>
              <a:t>Високий рівень швидкості рухової реакції і швидкості руху повинен досягатися  одночасно з удосконаленням технічної дії. </a:t>
            </a:r>
          </a:p>
          <a:p>
            <a:pPr algn="just">
              <a:lnSpc>
                <a:spcPct val="150000"/>
              </a:lnSpc>
            </a:pPr>
            <a:r>
              <a:rPr lang="uk-UA" dirty="0">
                <a:solidFill>
                  <a:schemeClr val="tx1">
                    <a:lumMod val="65000"/>
                    <a:lumOff val="35000"/>
                  </a:schemeClr>
                </a:solidFill>
              </a:rPr>
              <a:t>Увесь навчально-тренувальний процес дітей і підлітків на етапах початкової підготовки та попередньої базової підготовки повинен будуватися з урахуванням розвитку насамперед швидкісних якостей.</a:t>
            </a:r>
          </a:p>
          <a:p>
            <a:pPr algn="just">
              <a:lnSpc>
                <a:spcPct val="150000"/>
              </a:lnSpc>
            </a:pPr>
            <a:r>
              <a:rPr lang="uk-UA" dirty="0">
                <a:solidFill>
                  <a:schemeClr val="tx1">
                    <a:lumMod val="65000"/>
                    <a:lumOff val="35000"/>
                  </a:schemeClr>
                </a:solidFill>
              </a:rPr>
              <a:t>Найбільш сприятливими періодами для розвитку швидкісних здібностей як у хлопчиків, так і у </a:t>
            </a:r>
            <a:r>
              <a:rPr lang="uk-UA" dirty="0" err="1">
                <a:solidFill>
                  <a:schemeClr val="tx1">
                    <a:lumMod val="65000"/>
                    <a:lumOff val="35000"/>
                  </a:schemeClr>
                </a:solidFill>
              </a:rPr>
              <a:t>дівчаток</a:t>
            </a:r>
            <a:r>
              <a:rPr lang="uk-UA" dirty="0">
                <a:solidFill>
                  <a:schemeClr val="tx1">
                    <a:lumMod val="65000"/>
                    <a:lumOff val="35000"/>
                  </a:schemeClr>
                </a:solidFill>
              </a:rPr>
              <a:t> вважається вік від 7 до 11 років. Декілька в меншому темпі зростання різних показників швидкості продовжується з 11 до 14-15 років.</a:t>
            </a:r>
          </a:p>
        </p:txBody>
      </p:sp>
    </p:spTree>
    <p:extLst>
      <p:ext uri="{BB962C8B-B14F-4D97-AF65-F5344CB8AC3E}">
        <p14:creationId xmlns="" xmlns:p14="http://schemas.microsoft.com/office/powerpoint/2010/main" val="3058293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CFB858E1-5C8D-4B98-B158-CBD457BB8726}"/>
              </a:ext>
            </a:extLst>
          </p:cNvPr>
          <p:cNvSpPr>
            <a:spLocks noGrp="1"/>
          </p:cNvSpPr>
          <p:nvPr>
            <p:ph idx="1"/>
          </p:nvPr>
        </p:nvSpPr>
        <p:spPr>
          <a:xfrm>
            <a:off x="309093" y="730875"/>
            <a:ext cx="11552349" cy="5618409"/>
          </a:xfrm>
        </p:spPr>
        <p:txBody>
          <a:bodyPr>
            <a:normAutofit lnSpcReduction="10000"/>
          </a:bodyPr>
          <a:lstStyle/>
          <a:p>
            <a:pPr algn="just">
              <a:lnSpc>
                <a:spcPct val="150000"/>
              </a:lnSpc>
            </a:pPr>
            <a:r>
              <a:rPr lang="uk-UA" sz="2000" dirty="0">
                <a:solidFill>
                  <a:schemeClr val="bg2">
                    <a:lumMod val="25000"/>
                  </a:schemeClr>
                </a:solidFill>
                <a:latin typeface="Times New Roman" panose="02020603050405020304" pitchFamily="18" charset="0"/>
                <a:cs typeface="Times New Roman" panose="02020603050405020304" pitchFamily="18" charset="0"/>
              </a:rPr>
              <a:t>Засобами швидкісної підготовки є різні вправи, що вимагають швидкої реакції, високої швидкості виконання окремих рухів, максимальної частоти рухів. </a:t>
            </a:r>
          </a:p>
          <a:p>
            <a:pPr algn="just">
              <a:lnSpc>
                <a:spcPct val="150000"/>
              </a:lnSpc>
            </a:pPr>
            <a:r>
              <a:rPr lang="uk-UA" sz="2000" dirty="0">
                <a:solidFill>
                  <a:schemeClr val="bg2">
                    <a:lumMod val="25000"/>
                  </a:schemeClr>
                </a:solidFill>
                <a:latin typeface="Times New Roman" panose="02020603050405020304" pitchFamily="18" charset="0"/>
                <a:cs typeface="Times New Roman" panose="02020603050405020304" pitchFamily="18" charset="0"/>
              </a:rPr>
              <a:t>Ці вправи можуть носити загально-підготовчий, допоміжний і спеціальний характер.</a:t>
            </a:r>
          </a:p>
          <a:p>
            <a:pPr algn="just">
              <a:lnSpc>
                <a:spcPct val="150000"/>
              </a:lnSpc>
            </a:pPr>
            <a:r>
              <a:rPr lang="ru-RU" sz="2000" dirty="0" err="1">
                <a:solidFill>
                  <a:schemeClr val="bg2">
                    <a:lumMod val="25000"/>
                  </a:schemeClr>
                </a:solidFill>
                <a:latin typeface="Times New Roman" panose="02020603050405020304" pitchFamily="18" charset="0"/>
                <a:cs typeface="Times New Roman" panose="02020603050405020304" pitchFamily="18" charset="0"/>
              </a:rPr>
              <a:t>Ефективним</a:t>
            </a:r>
            <a:r>
              <a:rPr lang="ru-RU" sz="2000" dirty="0">
                <a:solidFill>
                  <a:schemeClr val="bg2">
                    <a:lumMod val="25000"/>
                  </a:schemeClr>
                </a:solidFill>
                <a:latin typeface="Times New Roman" panose="02020603050405020304" pitchFamily="18" charset="0"/>
                <a:cs typeface="Times New Roman" panose="02020603050405020304" pitchFamily="18" charset="0"/>
              </a:rPr>
              <a:t> </a:t>
            </a:r>
            <a:r>
              <a:rPr lang="ru-RU" sz="2000" dirty="0" err="1">
                <a:solidFill>
                  <a:schemeClr val="bg2">
                    <a:lumMod val="25000"/>
                  </a:schemeClr>
                </a:solidFill>
                <a:latin typeface="Times New Roman" panose="02020603050405020304" pitchFamily="18" charset="0"/>
                <a:cs typeface="Times New Roman" panose="02020603050405020304" pitchFamily="18" charset="0"/>
              </a:rPr>
              <a:t>засобом</a:t>
            </a:r>
            <a:r>
              <a:rPr lang="ru-RU" sz="2000" dirty="0">
                <a:solidFill>
                  <a:schemeClr val="bg2">
                    <a:lumMod val="25000"/>
                  </a:schemeClr>
                </a:solidFill>
                <a:latin typeface="Times New Roman" panose="02020603050405020304" pitchFamily="18" charset="0"/>
                <a:cs typeface="Times New Roman" panose="02020603050405020304" pitchFamily="18" charset="0"/>
              </a:rPr>
              <a:t> комплексного </a:t>
            </a:r>
            <a:r>
              <a:rPr lang="ru-RU" sz="2000" dirty="0" err="1">
                <a:solidFill>
                  <a:schemeClr val="bg2">
                    <a:lumMod val="25000"/>
                  </a:schemeClr>
                </a:solidFill>
                <a:latin typeface="Times New Roman" panose="02020603050405020304" pitchFamily="18" charset="0"/>
                <a:cs typeface="Times New Roman" panose="02020603050405020304" pitchFamily="18" charset="0"/>
              </a:rPr>
              <a:t>вдосконалення</a:t>
            </a:r>
            <a:r>
              <a:rPr lang="ru-RU" sz="2000" dirty="0">
                <a:solidFill>
                  <a:schemeClr val="bg2">
                    <a:lumMod val="25000"/>
                  </a:schemeClr>
                </a:solidFill>
                <a:latin typeface="Times New Roman" panose="02020603050405020304" pitchFamily="18" charset="0"/>
                <a:cs typeface="Times New Roman" panose="02020603050405020304" pitchFamily="18" charset="0"/>
              </a:rPr>
              <a:t> </a:t>
            </a:r>
            <a:r>
              <a:rPr lang="ru-RU" sz="2000" dirty="0" err="1">
                <a:solidFill>
                  <a:schemeClr val="bg2">
                    <a:lumMod val="25000"/>
                  </a:schemeClr>
                </a:solidFill>
                <a:latin typeface="Times New Roman" panose="02020603050405020304" pitchFamily="18" charset="0"/>
                <a:cs typeface="Times New Roman" panose="02020603050405020304" pitchFamily="18" charset="0"/>
              </a:rPr>
              <a:t>швидкісних</a:t>
            </a:r>
            <a:r>
              <a:rPr lang="ru-RU" sz="2000" dirty="0">
                <a:solidFill>
                  <a:schemeClr val="bg2">
                    <a:lumMod val="25000"/>
                  </a:schemeClr>
                </a:solidFill>
                <a:latin typeface="Times New Roman" panose="02020603050405020304" pitchFamily="18" charset="0"/>
                <a:cs typeface="Times New Roman" panose="02020603050405020304" pitchFamily="18" charset="0"/>
              </a:rPr>
              <a:t> </a:t>
            </a:r>
            <a:r>
              <a:rPr lang="ru-RU" sz="2000" dirty="0" err="1">
                <a:solidFill>
                  <a:schemeClr val="bg2">
                    <a:lumMod val="25000"/>
                  </a:schemeClr>
                </a:solidFill>
                <a:latin typeface="Times New Roman" panose="02020603050405020304" pitchFamily="18" charset="0"/>
                <a:cs typeface="Times New Roman" panose="02020603050405020304" pitchFamily="18" charset="0"/>
              </a:rPr>
              <a:t>здібностей</a:t>
            </a:r>
            <a:r>
              <a:rPr lang="ru-RU" sz="2000" dirty="0">
                <a:solidFill>
                  <a:schemeClr val="bg2">
                    <a:lumMod val="25000"/>
                  </a:schemeClr>
                </a:solidFill>
                <a:latin typeface="Times New Roman" panose="02020603050405020304" pitchFamily="18" charset="0"/>
                <a:cs typeface="Times New Roman" panose="02020603050405020304" pitchFamily="18" charset="0"/>
              </a:rPr>
              <a:t> є </a:t>
            </a:r>
            <a:r>
              <a:rPr lang="ru-RU" sz="2000" dirty="0" err="1">
                <a:solidFill>
                  <a:schemeClr val="bg2">
                    <a:lumMod val="25000"/>
                  </a:schemeClr>
                </a:solidFill>
                <a:latin typeface="Times New Roman" panose="02020603050405020304" pitchFamily="18" charset="0"/>
                <a:cs typeface="Times New Roman" panose="02020603050405020304" pitchFamily="18" charset="0"/>
              </a:rPr>
              <a:t>змагальні</a:t>
            </a:r>
            <a:r>
              <a:rPr lang="ru-RU" sz="2000" dirty="0">
                <a:solidFill>
                  <a:schemeClr val="bg2">
                    <a:lumMod val="25000"/>
                  </a:schemeClr>
                </a:solidFill>
                <a:latin typeface="Times New Roman" panose="02020603050405020304" pitchFamily="18" charset="0"/>
                <a:cs typeface="Times New Roman" panose="02020603050405020304" pitchFamily="18" charset="0"/>
              </a:rPr>
              <a:t> </a:t>
            </a:r>
            <a:r>
              <a:rPr lang="ru-RU" sz="2000" dirty="0" err="1">
                <a:solidFill>
                  <a:schemeClr val="bg2">
                    <a:lumMod val="25000"/>
                  </a:schemeClr>
                </a:solidFill>
                <a:latin typeface="Times New Roman" panose="02020603050405020304" pitchFamily="18" charset="0"/>
                <a:cs typeface="Times New Roman" panose="02020603050405020304" pitchFamily="18" charset="0"/>
              </a:rPr>
              <a:t>вправи</a:t>
            </a:r>
            <a:r>
              <a:rPr lang="ru-RU" sz="2000" dirty="0">
                <a:solidFill>
                  <a:schemeClr val="bg2">
                    <a:lumMod val="25000"/>
                  </a:schemeClr>
                </a:solidFill>
                <a:latin typeface="Times New Roman" panose="02020603050405020304" pitchFamily="18" charset="0"/>
                <a:cs typeface="Times New Roman" panose="02020603050405020304" pitchFamily="18" charset="0"/>
              </a:rPr>
              <a:t>.</a:t>
            </a:r>
          </a:p>
          <a:p>
            <a:pPr algn="just">
              <a:lnSpc>
                <a:spcPct val="150000"/>
              </a:lnSpc>
            </a:pPr>
            <a:r>
              <a:rPr lang="ru-RU" sz="2000" dirty="0" err="1">
                <a:solidFill>
                  <a:schemeClr val="bg2">
                    <a:lumMod val="25000"/>
                  </a:schemeClr>
                </a:solidFill>
                <a:latin typeface="Times New Roman" panose="02020603050405020304" pitchFamily="18" charset="0"/>
                <a:cs typeface="Times New Roman" panose="02020603050405020304" pitchFamily="18" charset="0"/>
              </a:rPr>
              <a:t>Під</a:t>
            </a:r>
            <a:r>
              <a:rPr lang="ru-RU" sz="2000" dirty="0">
                <a:solidFill>
                  <a:schemeClr val="bg2">
                    <a:lumMod val="25000"/>
                  </a:schemeClr>
                </a:solidFill>
                <a:latin typeface="Times New Roman" panose="02020603050405020304" pitchFamily="18" charset="0"/>
                <a:cs typeface="Times New Roman" panose="02020603050405020304" pitchFamily="18" charset="0"/>
              </a:rPr>
              <a:t> час </a:t>
            </a:r>
            <a:r>
              <a:rPr lang="ru-RU" sz="2000" dirty="0" err="1">
                <a:solidFill>
                  <a:schemeClr val="bg2">
                    <a:lumMod val="25000"/>
                  </a:schemeClr>
                </a:solidFill>
                <a:latin typeface="Times New Roman" panose="02020603050405020304" pitchFamily="18" charset="0"/>
                <a:cs typeface="Times New Roman" panose="02020603050405020304" pitchFamily="18" charset="0"/>
              </a:rPr>
              <a:t>удосконаленні</a:t>
            </a:r>
            <a:r>
              <a:rPr lang="ru-RU" sz="2000" dirty="0">
                <a:solidFill>
                  <a:schemeClr val="bg2">
                    <a:lumMod val="25000"/>
                  </a:schemeClr>
                </a:solidFill>
                <a:latin typeface="Times New Roman" panose="02020603050405020304" pitchFamily="18" charset="0"/>
                <a:cs typeface="Times New Roman" panose="02020603050405020304" pitchFamily="18" charset="0"/>
              </a:rPr>
              <a:t> </a:t>
            </a:r>
            <a:r>
              <a:rPr lang="ru-RU" sz="2000" dirty="0" err="1">
                <a:solidFill>
                  <a:schemeClr val="bg2">
                    <a:lumMod val="25000"/>
                  </a:schemeClr>
                </a:solidFill>
                <a:latin typeface="Times New Roman" panose="02020603050405020304" pitchFamily="18" charset="0"/>
                <a:cs typeface="Times New Roman" panose="02020603050405020304" pitchFamily="18" charset="0"/>
              </a:rPr>
              <a:t>швидкості</a:t>
            </a:r>
            <a:r>
              <a:rPr lang="ru-RU" sz="2000" dirty="0">
                <a:solidFill>
                  <a:schemeClr val="bg2">
                    <a:lumMod val="25000"/>
                  </a:schemeClr>
                </a:solidFill>
                <a:latin typeface="Times New Roman" panose="02020603050405020304" pitchFamily="18" charset="0"/>
                <a:cs typeface="Times New Roman" panose="02020603050405020304" pitchFamily="18" charset="0"/>
              </a:rPr>
              <a:t> </a:t>
            </a:r>
            <a:r>
              <a:rPr lang="ru-RU" sz="2000" dirty="0" err="1">
                <a:solidFill>
                  <a:schemeClr val="bg2">
                    <a:lumMod val="25000"/>
                  </a:schemeClr>
                </a:solidFill>
                <a:latin typeface="Times New Roman" panose="02020603050405020304" pitchFamily="18" charset="0"/>
                <a:cs typeface="Times New Roman" panose="02020603050405020304" pitchFamily="18" charset="0"/>
              </a:rPr>
              <a:t>виконання</a:t>
            </a:r>
            <a:r>
              <a:rPr lang="ru-RU" sz="2000" dirty="0">
                <a:solidFill>
                  <a:schemeClr val="bg2">
                    <a:lumMod val="25000"/>
                  </a:schemeClr>
                </a:solidFill>
                <a:latin typeface="Times New Roman" panose="02020603050405020304" pitchFamily="18" charset="0"/>
                <a:cs typeface="Times New Roman" panose="02020603050405020304" pitchFamily="18" charset="0"/>
              </a:rPr>
              <a:t> одиночного руху </a:t>
            </a:r>
            <a:r>
              <a:rPr lang="ru-RU" sz="2000" dirty="0" err="1">
                <a:solidFill>
                  <a:schemeClr val="bg2">
                    <a:lumMod val="25000"/>
                  </a:schemeClr>
                </a:solidFill>
                <a:latin typeface="Times New Roman" panose="02020603050405020304" pitchFamily="18" charset="0"/>
                <a:cs typeface="Times New Roman" panose="02020603050405020304" pitchFamily="18" charset="0"/>
              </a:rPr>
              <a:t>слід</a:t>
            </a:r>
            <a:r>
              <a:rPr lang="ru-RU" sz="2000" dirty="0">
                <a:solidFill>
                  <a:schemeClr val="bg2">
                    <a:lumMod val="25000"/>
                  </a:schemeClr>
                </a:solidFill>
                <a:latin typeface="Times New Roman" panose="02020603050405020304" pitchFamily="18" charset="0"/>
                <a:cs typeface="Times New Roman" panose="02020603050405020304" pitchFamily="18" charset="0"/>
              </a:rPr>
              <a:t> </a:t>
            </a:r>
            <a:r>
              <a:rPr lang="ru-RU" sz="2000" dirty="0" err="1">
                <a:solidFill>
                  <a:schemeClr val="bg2">
                    <a:lumMod val="25000"/>
                  </a:schemeClr>
                </a:solidFill>
                <a:latin typeface="Times New Roman" panose="02020603050405020304" pitchFamily="18" charset="0"/>
                <a:cs typeface="Times New Roman" panose="02020603050405020304" pitchFamily="18" charset="0"/>
              </a:rPr>
              <a:t>використовувати</a:t>
            </a:r>
            <a:r>
              <a:rPr lang="ru-RU" sz="2000" dirty="0">
                <a:solidFill>
                  <a:schemeClr val="bg2">
                    <a:lumMod val="25000"/>
                  </a:schemeClr>
                </a:solidFill>
                <a:latin typeface="Times New Roman" panose="02020603050405020304" pitchFamily="18" charset="0"/>
                <a:cs typeface="Times New Roman" panose="02020603050405020304" pitchFamily="18" charset="0"/>
              </a:rPr>
              <a:t> </a:t>
            </a:r>
            <a:r>
              <a:rPr lang="ru-RU" sz="2000" dirty="0" err="1">
                <a:solidFill>
                  <a:schemeClr val="bg2">
                    <a:lumMod val="25000"/>
                  </a:schemeClr>
                </a:solidFill>
                <a:latin typeface="Times New Roman" panose="02020603050405020304" pitchFamily="18" charset="0"/>
                <a:cs typeface="Times New Roman" panose="02020603050405020304" pitchFamily="18" charset="0"/>
              </a:rPr>
              <a:t>різний</a:t>
            </a:r>
            <a:r>
              <a:rPr lang="ru-RU" sz="2000" dirty="0">
                <a:solidFill>
                  <a:schemeClr val="bg2">
                    <a:lumMod val="25000"/>
                  </a:schemeClr>
                </a:solidFill>
                <a:latin typeface="Times New Roman" panose="02020603050405020304" pitchFamily="18" charset="0"/>
                <a:cs typeface="Times New Roman" panose="02020603050405020304" pitchFamily="18" charset="0"/>
              </a:rPr>
              <a:t> темп - </a:t>
            </a:r>
            <a:r>
              <a:rPr lang="ru-RU" sz="2000" dirty="0" err="1">
                <a:solidFill>
                  <a:schemeClr val="bg2">
                    <a:lumMod val="25000"/>
                  </a:schemeClr>
                </a:solidFill>
                <a:latin typeface="Times New Roman" panose="02020603050405020304" pitchFamily="18" charset="0"/>
                <a:cs typeface="Times New Roman" panose="02020603050405020304" pitchFamily="18" charset="0"/>
              </a:rPr>
              <a:t>від</a:t>
            </a:r>
            <a:r>
              <a:rPr lang="ru-RU" sz="2000" dirty="0">
                <a:solidFill>
                  <a:schemeClr val="bg2">
                    <a:lumMod val="25000"/>
                  </a:schemeClr>
                </a:solidFill>
                <a:latin typeface="Times New Roman" panose="02020603050405020304" pitchFamily="18" charset="0"/>
                <a:cs typeface="Times New Roman" panose="02020603050405020304" pitchFamily="18" charset="0"/>
              </a:rPr>
              <a:t> </a:t>
            </a:r>
            <a:r>
              <a:rPr lang="ru-RU" sz="2000" dirty="0" err="1">
                <a:solidFill>
                  <a:schemeClr val="bg2">
                    <a:lumMod val="25000"/>
                  </a:schemeClr>
                </a:solidFill>
                <a:latin typeface="Times New Roman" panose="02020603050405020304" pitchFamily="18" charset="0"/>
                <a:cs typeface="Times New Roman" panose="02020603050405020304" pitchFamily="18" charset="0"/>
              </a:rPr>
              <a:t>помірного</a:t>
            </a:r>
            <a:r>
              <a:rPr lang="ru-RU" sz="2000" dirty="0">
                <a:solidFill>
                  <a:schemeClr val="bg2">
                    <a:lumMod val="25000"/>
                  </a:schemeClr>
                </a:solidFill>
                <a:latin typeface="Times New Roman" panose="02020603050405020304" pitchFamily="18" charset="0"/>
                <a:cs typeface="Times New Roman" panose="02020603050405020304" pitchFamily="18" charset="0"/>
              </a:rPr>
              <a:t> (30-40% максимально </a:t>
            </a:r>
            <a:r>
              <a:rPr lang="ru-RU" sz="2000" dirty="0" err="1">
                <a:solidFill>
                  <a:schemeClr val="bg2">
                    <a:lumMod val="25000"/>
                  </a:schemeClr>
                </a:solidFill>
                <a:latin typeface="Times New Roman" panose="02020603050405020304" pitchFamily="18" charset="0"/>
                <a:cs typeface="Times New Roman" panose="02020603050405020304" pitchFamily="18" charset="0"/>
              </a:rPr>
              <a:t>можливого</a:t>
            </a:r>
            <a:r>
              <a:rPr lang="ru-RU" sz="2000" dirty="0">
                <a:solidFill>
                  <a:schemeClr val="bg2">
                    <a:lumMod val="25000"/>
                  </a:schemeClr>
                </a:solidFill>
                <a:latin typeface="Times New Roman" panose="02020603050405020304" pitchFamily="18" charset="0"/>
                <a:cs typeface="Times New Roman" panose="02020603050405020304" pitchFamily="18" charset="0"/>
              </a:rPr>
              <a:t>) до </a:t>
            </a:r>
            <a:r>
              <a:rPr lang="ru-RU" sz="2000" dirty="0" err="1">
                <a:solidFill>
                  <a:schemeClr val="bg2">
                    <a:lumMod val="25000"/>
                  </a:schemeClr>
                </a:solidFill>
                <a:latin typeface="Times New Roman" panose="02020603050405020304" pitchFamily="18" charset="0"/>
                <a:cs typeface="Times New Roman" panose="02020603050405020304" pitchFamily="18" charset="0"/>
              </a:rPr>
              <a:t>виконання</a:t>
            </a:r>
            <a:r>
              <a:rPr lang="ru-RU" sz="2000" dirty="0">
                <a:solidFill>
                  <a:schemeClr val="bg2">
                    <a:lumMod val="25000"/>
                  </a:schemeClr>
                </a:solidFill>
                <a:latin typeface="Times New Roman" panose="02020603050405020304" pitchFamily="18" charset="0"/>
                <a:cs typeface="Times New Roman" panose="02020603050405020304" pitchFamily="18" charset="0"/>
              </a:rPr>
              <a:t> руху </a:t>
            </a:r>
            <a:r>
              <a:rPr lang="ru-RU" sz="2000" dirty="0" err="1">
                <a:solidFill>
                  <a:schemeClr val="bg2">
                    <a:lumMod val="25000"/>
                  </a:schemeClr>
                </a:solidFill>
                <a:latin typeface="Times New Roman" panose="02020603050405020304" pitchFamily="18" charset="0"/>
                <a:cs typeface="Times New Roman" panose="02020603050405020304" pitchFamily="18" charset="0"/>
              </a:rPr>
              <a:t>із</a:t>
            </a:r>
            <a:r>
              <a:rPr lang="ru-RU" sz="2000" dirty="0">
                <a:solidFill>
                  <a:schemeClr val="bg2">
                    <a:lumMod val="25000"/>
                  </a:schemeClr>
                </a:solidFill>
                <a:latin typeface="Times New Roman" panose="02020603050405020304" pitchFamily="18" charset="0"/>
                <a:cs typeface="Times New Roman" panose="02020603050405020304" pitchFamily="18" charset="0"/>
              </a:rPr>
              <a:t> граничною </a:t>
            </a:r>
            <a:r>
              <a:rPr lang="ru-RU" sz="2000" dirty="0" err="1">
                <a:solidFill>
                  <a:schemeClr val="bg2">
                    <a:lumMod val="25000"/>
                  </a:schemeClr>
                </a:solidFill>
                <a:latin typeface="Times New Roman" panose="02020603050405020304" pitchFamily="18" charset="0"/>
                <a:cs typeface="Times New Roman" panose="02020603050405020304" pitchFamily="18" charset="0"/>
              </a:rPr>
              <a:t>швидкістю</a:t>
            </a:r>
            <a:r>
              <a:rPr lang="ru-RU" sz="2000" dirty="0">
                <a:solidFill>
                  <a:schemeClr val="bg2">
                    <a:lumMod val="25000"/>
                  </a:schemeClr>
                </a:solidFill>
                <a:latin typeface="Times New Roman" panose="02020603050405020304" pitchFamily="18" charset="0"/>
                <a:cs typeface="Times New Roman" panose="02020603050405020304" pitchFamily="18" charset="0"/>
              </a:rPr>
              <a:t>. </a:t>
            </a:r>
          </a:p>
          <a:p>
            <a:pPr algn="just">
              <a:lnSpc>
                <a:spcPct val="150000"/>
              </a:lnSpc>
            </a:pPr>
            <a:r>
              <a:rPr lang="uk-UA" sz="2000" dirty="0">
                <a:solidFill>
                  <a:schemeClr val="bg2">
                    <a:lumMod val="25000"/>
                  </a:schemeClr>
                </a:solidFill>
                <a:latin typeface="Times New Roman" panose="02020603050405020304" pitchFamily="18" charset="0"/>
                <a:cs typeface="Times New Roman" panose="02020603050405020304" pitchFamily="18" charset="0"/>
              </a:rPr>
              <a:t>Виконання одного руху повинно бути менше 1 с.</a:t>
            </a:r>
          </a:p>
          <a:p>
            <a:pPr algn="just">
              <a:lnSpc>
                <a:spcPct val="150000"/>
              </a:lnSpc>
            </a:pPr>
            <a:r>
              <a:rPr lang="uk-UA" sz="2000" dirty="0">
                <a:solidFill>
                  <a:schemeClr val="bg2">
                    <a:lumMod val="25000"/>
                  </a:schemeClr>
                </a:solidFill>
                <a:latin typeface="Times New Roman" panose="02020603050405020304" pitchFamily="18" charset="0"/>
                <a:cs typeface="Times New Roman" panose="02020603050405020304" pitchFamily="18" charset="0"/>
              </a:rPr>
              <a:t> Відпочинок між виконанням окремих рухів 5-10 секунд.</a:t>
            </a:r>
          </a:p>
          <a:p>
            <a:pPr algn="just">
              <a:lnSpc>
                <a:spcPct val="150000"/>
              </a:lnSpc>
            </a:pPr>
            <a:r>
              <a:rPr lang="uk-UA" sz="2000" dirty="0">
                <a:solidFill>
                  <a:schemeClr val="bg2">
                    <a:lumMod val="25000"/>
                  </a:schemeClr>
                </a:solidFill>
                <a:latin typeface="Times New Roman" panose="02020603050405020304" pitchFamily="18" charset="0"/>
                <a:cs typeface="Times New Roman" panose="02020603050405020304" pitchFamily="18" charset="0"/>
              </a:rPr>
              <a:t> У разі повторного виконання рухів тривалість 1 серії повинно становити 5-10 секунд, час відпочинку між серіями не менше 1 хв.</a:t>
            </a:r>
            <a:endParaRPr lang="ru-RU" sz="2000" dirty="0">
              <a:solidFill>
                <a:schemeClr val="bg2">
                  <a:lumMod val="25000"/>
                </a:schemeClr>
              </a:solidFill>
              <a:latin typeface="Times New Roman" panose="02020603050405020304" pitchFamily="18" charset="0"/>
              <a:cs typeface="Times New Roman" panose="02020603050405020304" pitchFamily="18" charset="0"/>
            </a:endParaRPr>
          </a:p>
          <a:p>
            <a:pPr algn="just"/>
            <a:endParaRPr lang="uk-UA" dirty="0">
              <a:solidFill>
                <a:schemeClr val="bg2">
                  <a:lumMod val="25000"/>
                </a:schemeClr>
              </a:solidFill>
            </a:endParaRPr>
          </a:p>
        </p:txBody>
      </p:sp>
    </p:spTree>
    <p:extLst>
      <p:ext uri="{BB962C8B-B14F-4D97-AF65-F5344CB8AC3E}">
        <p14:creationId xmlns="" xmlns:p14="http://schemas.microsoft.com/office/powerpoint/2010/main" val="530072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C7DA648F-AE0E-4A38-9719-CDAF47E97BDC}"/>
              </a:ext>
            </a:extLst>
          </p:cNvPr>
          <p:cNvSpPr>
            <a:spLocks noGrp="1"/>
          </p:cNvSpPr>
          <p:nvPr>
            <p:ph idx="1"/>
          </p:nvPr>
        </p:nvSpPr>
        <p:spPr>
          <a:xfrm>
            <a:off x="447540" y="653603"/>
            <a:ext cx="11066173" cy="4038600"/>
          </a:xfrm>
        </p:spPr>
        <p:txBody>
          <a:bodyPr>
            <a:normAutofit lnSpcReduction="10000"/>
          </a:bodyPr>
          <a:lstStyle/>
          <a:p>
            <a:pPr algn="just">
              <a:lnSpc>
                <a:spcPct val="150000"/>
              </a:lnSpc>
            </a:pPr>
            <a:r>
              <a:rPr lang="uk-UA" dirty="0">
                <a:solidFill>
                  <a:schemeClr val="bg2">
                    <a:lumMod val="25000"/>
                  </a:schemeClr>
                </a:solidFill>
              </a:rPr>
              <a:t>Під час розвитку частоти рухів спортсмени виконують рухи максимально часто у встановлений проміжок часу. </a:t>
            </a:r>
          </a:p>
          <a:p>
            <a:pPr algn="just">
              <a:lnSpc>
                <a:spcPct val="150000"/>
              </a:lnSpc>
            </a:pPr>
            <a:r>
              <a:rPr lang="uk-UA" dirty="0">
                <a:solidFill>
                  <a:schemeClr val="bg2">
                    <a:lumMod val="25000"/>
                  </a:schemeClr>
                </a:solidFill>
              </a:rPr>
              <a:t>Тривалість виконання вправ повинно бути від 5-15 секунд в залежності від залученої в роботи кількості м’язів.</a:t>
            </a:r>
          </a:p>
          <a:p>
            <a:pPr algn="just">
              <a:lnSpc>
                <a:spcPct val="150000"/>
              </a:lnSpc>
            </a:pPr>
            <a:r>
              <a:rPr lang="uk-UA" dirty="0">
                <a:solidFill>
                  <a:schemeClr val="bg2">
                    <a:lumMod val="25000"/>
                  </a:schemeClr>
                </a:solidFill>
              </a:rPr>
              <a:t>У паузах між вправами слід застосовувати вправи на розслаблення і розтягування.</a:t>
            </a:r>
          </a:p>
          <a:p>
            <a:pPr algn="just">
              <a:lnSpc>
                <a:spcPct val="150000"/>
              </a:lnSpc>
            </a:pPr>
            <a:r>
              <a:rPr lang="uk-UA" dirty="0">
                <a:solidFill>
                  <a:schemeClr val="bg2">
                    <a:lumMod val="25000"/>
                  </a:schemeClr>
                </a:solidFill>
              </a:rPr>
              <a:t>Тривалість відпочинку повинно бути до повного відновлення. У разі залучення у роботу великої кількості м’язових груп, тривалість відпочинку може досягати 2-3 хв</a:t>
            </a:r>
          </a:p>
          <a:p>
            <a:endParaRPr lang="uk-UA" dirty="0"/>
          </a:p>
        </p:txBody>
      </p:sp>
      <p:pic>
        <p:nvPicPr>
          <p:cNvPr id="4" name="Рисунок 3">
            <a:extLst>
              <a:ext uri="{FF2B5EF4-FFF2-40B4-BE49-F238E27FC236}">
                <a16:creationId xmlns="" xmlns:a16="http://schemas.microsoft.com/office/drawing/2014/main" id="{3AC8AF9A-D00E-4940-AEF2-85AF9FD74DF5}"/>
              </a:ext>
            </a:extLst>
          </p:cNvPr>
          <p:cNvPicPr>
            <a:picLocks noChangeAspect="1"/>
          </p:cNvPicPr>
          <p:nvPr/>
        </p:nvPicPr>
        <p:blipFill>
          <a:blip r:embed="rId2"/>
          <a:stretch>
            <a:fillRect/>
          </a:stretch>
        </p:blipFill>
        <p:spPr>
          <a:xfrm>
            <a:off x="9922434" y="4826000"/>
            <a:ext cx="1964765" cy="1670050"/>
          </a:xfrm>
          <a:prstGeom prst="rect">
            <a:avLst/>
          </a:prstGeom>
        </p:spPr>
      </p:pic>
    </p:spTree>
    <p:extLst>
      <p:ext uri="{BB962C8B-B14F-4D97-AF65-F5344CB8AC3E}">
        <p14:creationId xmlns="" xmlns:p14="http://schemas.microsoft.com/office/powerpoint/2010/main" val="2303810504"/>
      </p:ext>
    </p:extLst>
  </p:cSld>
  <p:clrMapOvr>
    <a:masterClrMapping/>
  </p:clrMapOvr>
</p:sld>
</file>

<file path=ppt/theme/theme1.xml><?xml version="1.0" encoding="utf-8"?>
<a:theme xmlns:a="http://schemas.openxmlformats.org/drawingml/2006/main" name="Базис">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5813238-AF3D-40EB-A3A4-550AB8513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4E1485-0760-4ABF-A612-28A97B86DF09}">
  <ds:schemaRefs>
    <ds:schemaRef ds:uri="http://schemas.microsoft.com/sharepoint/v3/contenttype/forms"/>
  </ds:schemaRefs>
</ds:datastoreItem>
</file>

<file path=customXml/itemProps3.xml><?xml version="1.0" encoding="utf-8"?>
<ds:datastoreItem xmlns:ds="http://schemas.openxmlformats.org/officeDocument/2006/customXml" ds:itemID="{4965EBD3-98B5-4FD2-8FAF-5D4022A9F7F4}">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Оформление Туризм</Template>
  <TotalTime>666</TotalTime>
  <Words>3663</Words>
  <Application>Microsoft Office PowerPoint</Application>
  <PresentationFormat>Произвольный</PresentationFormat>
  <Paragraphs>170</Paragraphs>
  <Slides>40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Базис</vt:lpstr>
      <vt:lpstr> Загальна характеристика фізичної підготовки в різних видах рухової активності</vt:lpstr>
      <vt:lpstr>План</vt:lpstr>
      <vt:lpstr>Загальна характеристика фізичних якостей </vt:lpstr>
      <vt:lpstr>Слайд 4</vt:lpstr>
      <vt:lpstr>Швидкісні здібності та методика їх розвитку </vt:lpstr>
      <vt:lpstr>Слайд 6</vt:lpstr>
      <vt:lpstr>Слайд 7</vt:lpstr>
      <vt:lpstr>Слайд 8</vt:lpstr>
      <vt:lpstr>Слайд 9</vt:lpstr>
      <vt:lpstr>Слайд 10</vt:lpstr>
      <vt:lpstr>Слайд 11</vt:lpstr>
      <vt:lpstr>Слайд 12</vt:lpstr>
      <vt:lpstr>Силові здібності та методика їх розвитку </vt:lpstr>
      <vt:lpstr>Слайд 14</vt:lpstr>
      <vt:lpstr>Слайд 15</vt:lpstr>
      <vt:lpstr>Методика розвитку силових здібностей</vt:lpstr>
      <vt:lpstr>Слайд 17</vt:lpstr>
      <vt:lpstr>Слайд 18</vt:lpstr>
      <vt:lpstr>Слайд 19</vt:lpstr>
      <vt:lpstr>Під час розвитку силових здібностей застосовують наступні методи силової підготовки</vt:lpstr>
      <vt:lpstr>Слайд 21</vt:lpstr>
      <vt:lpstr>Витривалість та методика її розвитку</vt:lpstr>
      <vt:lpstr>Слайд 23</vt:lpstr>
      <vt:lpstr>Слайд 24</vt:lpstr>
      <vt:lpstr>Слайд 25</vt:lpstr>
      <vt:lpstr>Слайд 26</vt:lpstr>
      <vt:lpstr>Слайд 27</vt:lpstr>
      <vt:lpstr>Слайд 28</vt:lpstr>
      <vt:lpstr>Гнучкість та методика її розвитку</vt:lpstr>
      <vt:lpstr>Слайд 30</vt:lpstr>
      <vt:lpstr>Слайд 31</vt:lpstr>
      <vt:lpstr>Слайд 32</vt:lpstr>
      <vt:lpstr>Координаційні здібності та методика їх розвитку </vt:lpstr>
      <vt:lpstr>Слайд 34</vt:lpstr>
      <vt:lpstr>Можна виділити наступні відносно самостійні види координаційних здібностей:</vt:lpstr>
      <vt:lpstr>Слайд 36</vt:lpstr>
      <vt:lpstr>Слайд 37</vt:lpstr>
      <vt:lpstr>Слайд 38</vt:lpstr>
      <vt:lpstr>Слайд 39</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Фізична підготовка спортсменів</dc:title>
  <dc:creator>Пользователь Windows</dc:creator>
  <cp:lastModifiedBy>Роман</cp:lastModifiedBy>
  <cp:revision>61</cp:revision>
  <dcterms:created xsi:type="dcterms:W3CDTF">2022-12-02T12:53:58Z</dcterms:created>
  <dcterms:modified xsi:type="dcterms:W3CDTF">2024-01-10T10:15:35Z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