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337" r:id="rId3"/>
    <p:sldId id="257" r:id="rId4"/>
    <p:sldId id="258" r:id="rId5"/>
    <p:sldId id="259" r:id="rId6"/>
    <p:sldId id="260" r:id="rId7"/>
    <p:sldId id="261" r:id="rId8"/>
    <p:sldId id="262" r:id="rId9"/>
    <p:sldId id="263" r:id="rId10"/>
    <p:sldId id="321" r:id="rId11"/>
    <p:sldId id="265" r:id="rId12"/>
    <p:sldId id="319" r:id="rId13"/>
    <p:sldId id="320" r:id="rId14"/>
    <p:sldId id="322" r:id="rId15"/>
    <p:sldId id="323" r:id="rId16"/>
    <p:sldId id="324" r:id="rId17"/>
    <p:sldId id="325" r:id="rId18"/>
    <p:sldId id="267" r:id="rId19"/>
    <p:sldId id="327" r:id="rId20"/>
    <p:sldId id="328" r:id="rId21"/>
    <p:sldId id="329" r:id="rId22"/>
    <p:sldId id="330" r:id="rId23"/>
    <p:sldId id="331" r:id="rId24"/>
    <p:sldId id="332" r:id="rId25"/>
    <p:sldId id="333" r:id="rId26"/>
    <p:sldId id="334" r:id="rId27"/>
    <p:sldId id="335" r:id="rId28"/>
    <p:sldId id="33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87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97892-7250-465B-9215-1A08C04C04E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uk-UA"/>
        </a:p>
      </dgm:t>
    </dgm:pt>
    <dgm:pt modelId="{71A502F9-8C90-4090-A1D9-224B21B9CF84}">
      <dgm:prSet/>
      <dgm:spPr/>
      <dgm:t>
        <a:bodyPr/>
        <a:lstStyle/>
        <a:p>
          <a:r>
            <a:rPr lang="uk-UA" dirty="0"/>
            <a:t>У бідь якій техніці спорту виділяють: </a:t>
          </a:r>
        </a:p>
      </dgm:t>
    </dgm:pt>
    <dgm:pt modelId="{AD3C1F7E-5E84-47A2-904B-2402DEB99409}" type="parTrans" cxnId="{48C98523-B60C-4A69-9128-C7741DB851E7}">
      <dgm:prSet/>
      <dgm:spPr/>
      <dgm:t>
        <a:bodyPr/>
        <a:lstStyle/>
        <a:p>
          <a:endParaRPr lang="uk-UA"/>
        </a:p>
      </dgm:t>
    </dgm:pt>
    <dgm:pt modelId="{FE6DF63F-6481-445D-AD58-E662549C7DE8}" type="sibTrans" cxnId="{48C98523-B60C-4A69-9128-C7741DB851E7}">
      <dgm:prSet/>
      <dgm:spPr/>
      <dgm:t>
        <a:bodyPr/>
        <a:lstStyle/>
        <a:p>
          <a:endParaRPr lang="uk-UA"/>
        </a:p>
      </dgm:t>
    </dgm:pt>
    <dgm:pt modelId="{950F7934-9706-42E1-AF4F-FA89868878A1}">
      <dgm:prSet/>
      <dgm:spPr/>
      <dgm:t>
        <a:bodyPr/>
        <a:lstStyle/>
        <a:p>
          <a:r>
            <a:rPr lang="uk-UA"/>
            <a:t>моменти, </a:t>
          </a:r>
        </a:p>
      </dgm:t>
    </dgm:pt>
    <dgm:pt modelId="{26B9F4D0-5EB5-4358-B521-E8F70469128A}" type="parTrans" cxnId="{501F6DD7-8572-418E-8AD2-A745931C7324}">
      <dgm:prSet/>
      <dgm:spPr/>
      <dgm:t>
        <a:bodyPr/>
        <a:lstStyle/>
        <a:p>
          <a:endParaRPr lang="uk-UA"/>
        </a:p>
      </dgm:t>
    </dgm:pt>
    <dgm:pt modelId="{F618F7F1-394E-4094-AE00-171BA9FECC71}" type="sibTrans" cxnId="{501F6DD7-8572-418E-8AD2-A745931C7324}">
      <dgm:prSet/>
      <dgm:spPr/>
      <dgm:t>
        <a:bodyPr/>
        <a:lstStyle/>
        <a:p>
          <a:endParaRPr lang="uk-UA"/>
        </a:p>
      </dgm:t>
    </dgm:pt>
    <dgm:pt modelId="{E63BC5E1-59E5-4474-A49F-C9E2902DD747}">
      <dgm:prSet/>
      <dgm:spPr/>
      <dgm:t>
        <a:bodyPr/>
        <a:lstStyle/>
        <a:p>
          <a:r>
            <a:rPr lang="uk-UA" dirty="0"/>
            <a:t>рухові дії, </a:t>
          </a:r>
        </a:p>
      </dgm:t>
    </dgm:pt>
    <dgm:pt modelId="{6655E135-EC19-40CF-9D03-827B39A4FE3B}" type="parTrans" cxnId="{933BDBFE-2BF0-4F63-8A19-EEF0092F8DB2}">
      <dgm:prSet/>
      <dgm:spPr/>
      <dgm:t>
        <a:bodyPr/>
        <a:lstStyle/>
        <a:p>
          <a:endParaRPr lang="uk-UA"/>
        </a:p>
      </dgm:t>
    </dgm:pt>
    <dgm:pt modelId="{B7711E35-BF7F-4B4F-A5E1-A4FA9263332E}" type="sibTrans" cxnId="{933BDBFE-2BF0-4F63-8A19-EEF0092F8DB2}">
      <dgm:prSet/>
      <dgm:spPr/>
      <dgm:t>
        <a:bodyPr/>
        <a:lstStyle/>
        <a:p>
          <a:endParaRPr lang="uk-UA"/>
        </a:p>
      </dgm:t>
    </dgm:pt>
    <dgm:pt modelId="{CA3863D2-DC93-4DC3-84DD-66EF4A0F5CB4}">
      <dgm:prSet/>
      <dgm:spPr/>
      <dgm:t>
        <a:bodyPr/>
        <a:lstStyle/>
        <a:p>
          <a:r>
            <a:rPr lang="uk-UA"/>
            <a:t>фази, </a:t>
          </a:r>
        </a:p>
      </dgm:t>
    </dgm:pt>
    <dgm:pt modelId="{A7A49845-366E-41EF-B2AA-57E1006EC9CE}" type="parTrans" cxnId="{0F1F40BD-445F-4ECF-BDAA-55DEDFC1CE75}">
      <dgm:prSet/>
      <dgm:spPr/>
      <dgm:t>
        <a:bodyPr/>
        <a:lstStyle/>
        <a:p>
          <a:endParaRPr lang="uk-UA"/>
        </a:p>
      </dgm:t>
    </dgm:pt>
    <dgm:pt modelId="{4B3D1706-6265-429C-A347-C11F029423C9}" type="sibTrans" cxnId="{0F1F40BD-445F-4ECF-BDAA-55DEDFC1CE75}">
      <dgm:prSet/>
      <dgm:spPr/>
      <dgm:t>
        <a:bodyPr/>
        <a:lstStyle/>
        <a:p>
          <a:endParaRPr lang="uk-UA"/>
        </a:p>
      </dgm:t>
    </dgm:pt>
    <dgm:pt modelId="{7AC5B80C-541B-4F55-A85B-1CC25658025D}">
      <dgm:prSet/>
      <dgm:spPr/>
      <dgm:t>
        <a:bodyPr/>
        <a:lstStyle/>
        <a:p>
          <a:r>
            <a:rPr lang="uk-UA" dirty="0"/>
            <a:t>періоди рухів.</a:t>
          </a:r>
          <a:endParaRPr lang="uk-UA"/>
        </a:p>
      </dgm:t>
    </dgm:pt>
    <dgm:pt modelId="{01AFA3E3-32EB-4EAD-9BFF-2DBEF80EAE1D}" type="parTrans" cxnId="{76D65DF3-9AB5-408F-874B-82743E3FDC70}">
      <dgm:prSet/>
      <dgm:spPr/>
      <dgm:t>
        <a:bodyPr/>
        <a:lstStyle/>
        <a:p>
          <a:endParaRPr lang="uk-UA"/>
        </a:p>
      </dgm:t>
    </dgm:pt>
    <dgm:pt modelId="{6404A399-70F8-4C2C-9909-257EBAEBEDE2}" type="sibTrans" cxnId="{76D65DF3-9AB5-408F-874B-82743E3FDC70}">
      <dgm:prSet/>
      <dgm:spPr/>
      <dgm:t>
        <a:bodyPr/>
        <a:lstStyle/>
        <a:p>
          <a:endParaRPr lang="uk-UA"/>
        </a:p>
      </dgm:t>
    </dgm:pt>
    <dgm:pt modelId="{67769149-F0A8-4C86-BB1D-CABB793FF18D}" type="pres">
      <dgm:prSet presAssocID="{52497892-7250-465B-9215-1A08C04C04E8}" presName="Name0" presStyleCnt="0">
        <dgm:presLayoutVars>
          <dgm:dir/>
          <dgm:animLvl val="lvl"/>
          <dgm:resizeHandles val="exact"/>
        </dgm:presLayoutVars>
      </dgm:prSet>
      <dgm:spPr/>
      <dgm:t>
        <a:bodyPr/>
        <a:lstStyle/>
        <a:p>
          <a:endParaRPr lang="ru-RU"/>
        </a:p>
      </dgm:t>
    </dgm:pt>
    <dgm:pt modelId="{08E6EF8E-5E60-4198-8123-94E2CB0A16BD}" type="pres">
      <dgm:prSet presAssocID="{71A502F9-8C90-4090-A1D9-224B21B9CF84}" presName="composite" presStyleCnt="0"/>
      <dgm:spPr/>
    </dgm:pt>
    <dgm:pt modelId="{3308DDB9-37D3-4C76-8289-E1234C821604}" type="pres">
      <dgm:prSet presAssocID="{71A502F9-8C90-4090-A1D9-224B21B9CF84}" presName="parTx" presStyleLbl="alignNode1" presStyleIdx="0" presStyleCnt="1" custLinFactNeighborY="-5694">
        <dgm:presLayoutVars>
          <dgm:chMax val="0"/>
          <dgm:chPref val="0"/>
          <dgm:bulletEnabled val="1"/>
        </dgm:presLayoutVars>
      </dgm:prSet>
      <dgm:spPr/>
      <dgm:t>
        <a:bodyPr/>
        <a:lstStyle/>
        <a:p>
          <a:endParaRPr lang="ru-RU"/>
        </a:p>
      </dgm:t>
    </dgm:pt>
    <dgm:pt modelId="{E533316F-6D99-4C61-8A1B-8C1FB4822EDD}" type="pres">
      <dgm:prSet presAssocID="{71A502F9-8C90-4090-A1D9-224B21B9CF84}" presName="desTx" presStyleLbl="alignAccFollowNode1" presStyleIdx="0" presStyleCnt="1" custLinFactNeighborX="611" custLinFactNeighborY="-2468">
        <dgm:presLayoutVars>
          <dgm:bulletEnabled val="1"/>
        </dgm:presLayoutVars>
      </dgm:prSet>
      <dgm:spPr/>
      <dgm:t>
        <a:bodyPr/>
        <a:lstStyle/>
        <a:p>
          <a:endParaRPr lang="ru-RU"/>
        </a:p>
      </dgm:t>
    </dgm:pt>
  </dgm:ptLst>
  <dgm:cxnLst>
    <dgm:cxn modelId="{48C98523-B60C-4A69-9128-C7741DB851E7}" srcId="{52497892-7250-465B-9215-1A08C04C04E8}" destId="{71A502F9-8C90-4090-A1D9-224B21B9CF84}" srcOrd="0" destOrd="0" parTransId="{AD3C1F7E-5E84-47A2-904B-2402DEB99409}" sibTransId="{FE6DF63F-6481-445D-AD58-E662549C7DE8}"/>
    <dgm:cxn modelId="{CD2B92F6-F0D6-4387-A46B-73B877CD10A7}" type="presOf" srcId="{52497892-7250-465B-9215-1A08C04C04E8}" destId="{67769149-F0A8-4C86-BB1D-CABB793FF18D}" srcOrd="0" destOrd="0" presId="urn:microsoft.com/office/officeart/2005/8/layout/hList1"/>
    <dgm:cxn modelId="{933BDBFE-2BF0-4F63-8A19-EEF0092F8DB2}" srcId="{71A502F9-8C90-4090-A1D9-224B21B9CF84}" destId="{E63BC5E1-59E5-4474-A49F-C9E2902DD747}" srcOrd="1" destOrd="0" parTransId="{6655E135-EC19-40CF-9D03-827B39A4FE3B}" sibTransId="{B7711E35-BF7F-4B4F-A5E1-A4FA9263332E}"/>
    <dgm:cxn modelId="{DBA8958B-09E8-4029-AB87-230BB360AE04}" type="presOf" srcId="{E63BC5E1-59E5-4474-A49F-C9E2902DD747}" destId="{E533316F-6D99-4C61-8A1B-8C1FB4822EDD}" srcOrd="0" destOrd="1" presId="urn:microsoft.com/office/officeart/2005/8/layout/hList1"/>
    <dgm:cxn modelId="{4FEAE925-3CF3-4051-9FB0-1EB5A12F0F8B}" type="presOf" srcId="{CA3863D2-DC93-4DC3-84DD-66EF4A0F5CB4}" destId="{E533316F-6D99-4C61-8A1B-8C1FB4822EDD}" srcOrd="0" destOrd="2" presId="urn:microsoft.com/office/officeart/2005/8/layout/hList1"/>
    <dgm:cxn modelId="{136CD430-8029-4239-B415-EDB0830D55BC}" type="presOf" srcId="{71A502F9-8C90-4090-A1D9-224B21B9CF84}" destId="{3308DDB9-37D3-4C76-8289-E1234C821604}" srcOrd="0" destOrd="0" presId="urn:microsoft.com/office/officeart/2005/8/layout/hList1"/>
    <dgm:cxn modelId="{0F1F40BD-445F-4ECF-BDAA-55DEDFC1CE75}" srcId="{71A502F9-8C90-4090-A1D9-224B21B9CF84}" destId="{CA3863D2-DC93-4DC3-84DD-66EF4A0F5CB4}" srcOrd="2" destOrd="0" parTransId="{A7A49845-366E-41EF-B2AA-57E1006EC9CE}" sibTransId="{4B3D1706-6265-429C-A347-C11F029423C9}"/>
    <dgm:cxn modelId="{3F60EF2B-8595-464C-8389-4473522DB529}" type="presOf" srcId="{7AC5B80C-541B-4F55-A85B-1CC25658025D}" destId="{E533316F-6D99-4C61-8A1B-8C1FB4822EDD}" srcOrd="0" destOrd="3" presId="urn:microsoft.com/office/officeart/2005/8/layout/hList1"/>
    <dgm:cxn modelId="{501F6DD7-8572-418E-8AD2-A745931C7324}" srcId="{71A502F9-8C90-4090-A1D9-224B21B9CF84}" destId="{950F7934-9706-42E1-AF4F-FA89868878A1}" srcOrd="0" destOrd="0" parTransId="{26B9F4D0-5EB5-4358-B521-E8F70469128A}" sibTransId="{F618F7F1-394E-4094-AE00-171BA9FECC71}"/>
    <dgm:cxn modelId="{08A4E819-23B4-4782-A9DF-5449F97E3231}" type="presOf" srcId="{950F7934-9706-42E1-AF4F-FA89868878A1}" destId="{E533316F-6D99-4C61-8A1B-8C1FB4822EDD}" srcOrd="0" destOrd="0" presId="urn:microsoft.com/office/officeart/2005/8/layout/hList1"/>
    <dgm:cxn modelId="{76D65DF3-9AB5-408F-874B-82743E3FDC70}" srcId="{71A502F9-8C90-4090-A1D9-224B21B9CF84}" destId="{7AC5B80C-541B-4F55-A85B-1CC25658025D}" srcOrd="3" destOrd="0" parTransId="{01AFA3E3-32EB-4EAD-9BFF-2DBEF80EAE1D}" sibTransId="{6404A399-70F8-4C2C-9909-257EBAEBEDE2}"/>
    <dgm:cxn modelId="{BC6AE6C1-4F79-473E-8ACD-54B0A8723B31}" type="presParOf" srcId="{67769149-F0A8-4C86-BB1D-CABB793FF18D}" destId="{08E6EF8E-5E60-4198-8123-94E2CB0A16BD}" srcOrd="0" destOrd="0" presId="urn:microsoft.com/office/officeart/2005/8/layout/hList1"/>
    <dgm:cxn modelId="{D99806C7-BF15-4FB8-8F1E-09DF6473CA0B}" type="presParOf" srcId="{08E6EF8E-5E60-4198-8123-94E2CB0A16BD}" destId="{3308DDB9-37D3-4C76-8289-E1234C821604}" srcOrd="0" destOrd="0" presId="urn:microsoft.com/office/officeart/2005/8/layout/hList1"/>
    <dgm:cxn modelId="{BA31D373-156A-40B0-900E-DEF810DA2817}" type="presParOf" srcId="{08E6EF8E-5E60-4198-8123-94E2CB0A16BD}" destId="{E533316F-6D99-4C61-8A1B-8C1FB4822ED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A4504-70FD-484D-BFFC-434DA735A22C}"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uk-UA"/>
        </a:p>
      </dgm:t>
    </dgm:pt>
    <dgm:pt modelId="{D6A294E4-4FE2-4EEA-8E59-AD8B42B47F3B}">
      <dgm:prSet/>
      <dgm:spPr/>
      <dgm:t>
        <a:bodyPr/>
        <a:lstStyle/>
        <a:p>
          <a:r>
            <a:rPr lang="uk-UA" b="1" i="0" baseline="0" dirty="0"/>
            <a:t>ефективністю, </a:t>
          </a:r>
          <a:endParaRPr lang="uk-UA" dirty="0"/>
        </a:p>
      </dgm:t>
    </dgm:pt>
    <dgm:pt modelId="{15F58BBD-6A1B-4386-AE6D-8AF872390D64}" type="parTrans" cxnId="{6B6EE671-2156-48B6-ACFA-5DA9A8550C84}">
      <dgm:prSet/>
      <dgm:spPr/>
      <dgm:t>
        <a:bodyPr/>
        <a:lstStyle/>
        <a:p>
          <a:endParaRPr lang="uk-UA"/>
        </a:p>
      </dgm:t>
    </dgm:pt>
    <dgm:pt modelId="{9F36F415-4588-48D3-920D-77AF45AFEF4C}" type="sibTrans" cxnId="{6B6EE671-2156-48B6-ACFA-5DA9A8550C84}">
      <dgm:prSet/>
      <dgm:spPr/>
      <dgm:t>
        <a:bodyPr/>
        <a:lstStyle/>
        <a:p>
          <a:endParaRPr lang="uk-UA"/>
        </a:p>
      </dgm:t>
    </dgm:pt>
    <dgm:pt modelId="{0E8E10E8-3F0C-4D16-A0B7-7D5D791C7064}">
      <dgm:prSet/>
      <dgm:spPr/>
      <dgm:t>
        <a:bodyPr/>
        <a:lstStyle/>
        <a:p>
          <a:r>
            <a:rPr lang="uk-UA" b="1" i="0" baseline="0"/>
            <a:t>стабільністю,</a:t>
          </a:r>
          <a:endParaRPr lang="uk-UA"/>
        </a:p>
      </dgm:t>
    </dgm:pt>
    <dgm:pt modelId="{1DFDCF2B-9C20-44FC-899A-90EE0035D73E}" type="parTrans" cxnId="{C430AC6E-4C92-439A-950B-1DD4A4D04E73}">
      <dgm:prSet/>
      <dgm:spPr/>
      <dgm:t>
        <a:bodyPr/>
        <a:lstStyle/>
        <a:p>
          <a:endParaRPr lang="uk-UA"/>
        </a:p>
      </dgm:t>
    </dgm:pt>
    <dgm:pt modelId="{360DD990-4D32-4E2B-9E5D-229A77BF938E}" type="sibTrans" cxnId="{C430AC6E-4C92-439A-950B-1DD4A4D04E73}">
      <dgm:prSet/>
      <dgm:spPr/>
      <dgm:t>
        <a:bodyPr/>
        <a:lstStyle/>
        <a:p>
          <a:endParaRPr lang="uk-UA"/>
        </a:p>
      </dgm:t>
    </dgm:pt>
    <dgm:pt modelId="{D56F5816-926C-4C7D-9E46-BA4A256A4BCB}">
      <dgm:prSet/>
      <dgm:spPr/>
      <dgm:t>
        <a:bodyPr/>
        <a:lstStyle/>
        <a:p>
          <a:r>
            <a:rPr lang="uk-UA" b="1" i="0" baseline="0" dirty="0"/>
            <a:t>варіативністю, </a:t>
          </a:r>
          <a:endParaRPr lang="uk-UA" dirty="0"/>
        </a:p>
      </dgm:t>
    </dgm:pt>
    <dgm:pt modelId="{FDC4A10A-8C39-4807-9380-66121CC42821}" type="parTrans" cxnId="{9ADD4C29-1BD2-4CCE-B124-7816C3F5A8FF}">
      <dgm:prSet/>
      <dgm:spPr/>
      <dgm:t>
        <a:bodyPr/>
        <a:lstStyle/>
        <a:p>
          <a:endParaRPr lang="uk-UA"/>
        </a:p>
      </dgm:t>
    </dgm:pt>
    <dgm:pt modelId="{B81A5F51-CD60-4048-98B1-DEC6AEF2949A}" type="sibTrans" cxnId="{9ADD4C29-1BD2-4CCE-B124-7816C3F5A8FF}">
      <dgm:prSet/>
      <dgm:spPr/>
      <dgm:t>
        <a:bodyPr/>
        <a:lstStyle/>
        <a:p>
          <a:endParaRPr lang="uk-UA"/>
        </a:p>
      </dgm:t>
    </dgm:pt>
    <dgm:pt modelId="{401D7DB1-D6BA-471D-B7DB-BBC1F5EAD454}">
      <dgm:prSet/>
      <dgm:spPr/>
      <dgm:t>
        <a:bodyPr/>
        <a:lstStyle/>
        <a:p>
          <a:r>
            <a:rPr lang="uk-UA" b="1" i="0" baseline="0" dirty="0"/>
            <a:t>економічністю, </a:t>
          </a:r>
          <a:endParaRPr lang="uk-UA" dirty="0"/>
        </a:p>
      </dgm:t>
    </dgm:pt>
    <dgm:pt modelId="{565331B8-936C-463F-8471-6A0E73D97E2F}" type="parTrans" cxnId="{2C55DF83-E564-4F03-A758-12A8C5B08B9F}">
      <dgm:prSet/>
      <dgm:spPr/>
      <dgm:t>
        <a:bodyPr/>
        <a:lstStyle/>
        <a:p>
          <a:endParaRPr lang="uk-UA"/>
        </a:p>
      </dgm:t>
    </dgm:pt>
    <dgm:pt modelId="{590FD6BA-5EC9-4AFC-8507-C9A8719C71FB}" type="sibTrans" cxnId="{2C55DF83-E564-4F03-A758-12A8C5B08B9F}">
      <dgm:prSet/>
      <dgm:spPr/>
      <dgm:t>
        <a:bodyPr/>
        <a:lstStyle/>
        <a:p>
          <a:endParaRPr lang="uk-UA"/>
        </a:p>
      </dgm:t>
    </dgm:pt>
    <dgm:pt modelId="{31327FEC-2290-4AAE-B184-D9F85CFCBA09}">
      <dgm:prSet/>
      <dgm:spPr/>
      <dgm:t>
        <a:bodyPr/>
        <a:lstStyle/>
        <a:p>
          <a:r>
            <a:rPr lang="uk-UA" b="1" i="0" baseline="0" dirty="0"/>
            <a:t>мінімальною тактичною інформованістю для суперника </a:t>
          </a:r>
          <a:endParaRPr lang="uk-UA" dirty="0"/>
        </a:p>
      </dgm:t>
    </dgm:pt>
    <dgm:pt modelId="{421F8E4F-99F6-46C7-A285-62CAF2FEC87C}" type="parTrans" cxnId="{575F07D2-EFE7-4381-A6FC-7987362E6340}">
      <dgm:prSet/>
      <dgm:spPr/>
      <dgm:t>
        <a:bodyPr/>
        <a:lstStyle/>
        <a:p>
          <a:endParaRPr lang="uk-UA"/>
        </a:p>
      </dgm:t>
    </dgm:pt>
    <dgm:pt modelId="{378D283E-4C03-411F-9C6B-F4FFA6095544}" type="sibTrans" cxnId="{575F07D2-EFE7-4381-A6FC-7987362E6340}">
      <dgm:prSet/>
      <dgm:spPr/>
      <dgm:t>
        <a:bodyPr/>
        <a:lstStyle/>
        <a:p>
          <a:endParaRPr lang="uk-UA"/>
        </a:p>
      </dgm:t>
    </dgm:pt>
    <dgm:pt modelId="{4EA59054-982B-42AA-A069-8FFEE62DFC57}" type="pres">
      <dgm:prSet presAssocID="{8B3A4504-70FD-484D-BFFC-434DA735A22C}" presName="Name0" presStyleCnt="0">
        <dgm:presLayoutVars>
          <dgm:chPref val="3"/>
          <dgm:dir/>
          <dgm:animLvl val="lvl"/>
          <dgm:resizeHandles/>
        </dgm:presLayoutVars>
      </dgm:prSet>
      <dgm:spPr/>
      <dgm:t>
        <a:bodyPr/>
        <a:lstStyle/>
        <a:p>
          <a:endParaRPr lang="ru-RU"/>
        </a:p>
      </dgm:t>
    </dgm:pt>
    <dgm:pt modelId="{5E892A23-BE43-45B5-924E-39C432C5851D}" type="pres">
      <dgm:prSet presAssocID="{D6A294E4-4FE2-4EEA-8E59-AD8B42B47F3B}" presName="horFlow" presStyleCnt="0"/>
      <dgm:spPr/>
    </dgm:pt>
    <dgm:pt modelId="{E281EC02-06BB-45C0-B0A3-623DBCC070D9}" type="pres">
      <dgm:prSet presAssocID="{D6A294E4-4FE2-4EEA-8E59-AD8B42B47F3B}" presName="bigChev" presStyleLbl="node1" presStyleIdx="0" presStyleCnt="5" custScaleX="219301" custScaleY="96837"/>
      <dgm:spPr/>
      <dgm:t>
        <a:bodyPr/>
        <a:lstStyle/>
        <a:p>
          <a:endParaRPr lang="ru-RU"/>
        </a:p>
      </dgm:t>
    </dgm:pt>
    <dgm:pt modelId="{5090A81C-BF6B-4756-AE57-D3CB11B262AB}" type="pres">
      <dgm:prSet presAssocID="{D6A294E4-4FE2-4EEA-8E59-AD8B42B47F3B}" presName="vSp" presStyleCnt="0"/>
      <dgm:spPr/>
    </dgm:pt>
    <dgm:pt modelId="{9359F63A-F07D-426D-9D85-3D3D756FFC97}" type="pres">
      <dgm:prSet presAssocID="{0E8E10E8-3F0C-4D16-A0B7-7D5D791C7064}" presName="horFlow" presStyleCnt="0"/>
      <dgm:spPr/>
    </dgm:pt>
    <dgm:pt modelId="{E3094D8B-3608-408E-934E-A25037662E7C}" type="pres">
      <dgm:prSet presAssocID="{0E8E10E8-3F0C-4D16-A0B7-7D5D791C7064}" presName="bigChev" presStyleLbl="node1" presStyleIdx="1" presStyleCnt="5" custScaleX="228463" custLinFactNeighborX="-8153" custLinFactNeighborY="-2678"/>
      <dgm:spPr/>
      <dgm:t>
        <a:bodyPr/>
        <a:lstStyle/>
        <a:p>
          <a:endParaRPr lang="ru-RU"/>
        </a:p>
      </dgm:t>
    </dgm:pt>
    <dgm:pt modelId="{C2C8B529-35C0-41F4-9498-6AB054AC0D49}" type="pres">
      <dgm:prSet presAssocID="{0E8E10E8-3F0C-4D16-A0B7-7D5D791C7064}" presName="vSp" presStyleCnt="0"/>
      <dgm:spPr/>
    </dgm:pt>
    <dgm:pt modelId="{14990036-2FBD-4B51-B859-FDE0037DBC7E}" type="pres">
      <dgm:prSet presAssocID="{D56F5816-926C-4C7D-9E46-BA4A256A4BCB}" presName="horFlow" presStyleCnt="0"/>
      <dgm:spPr/>
    </dgm:pt>
    <dgm:pt modelId="{ECE49811-77FE-47B8-B9AE-784E17E00FC0}" type="pres">
      <dgm:prSet presAssocID="{D56F5816-926C-4C7D-9E46-BA4A256A4BCB}" presName="bigChev" presStyleLbl="node1" presStyleIdx="2" presStyleCnt="5" custScaleX="250442" custLinFactNeighborX="46345" custLinFactNeighborY="-7341"/>
      <dgm:spPr/>
      <dgm:t>
        <a:bodyPr/>
        <a:lstStyle/>
        <a:p>
          <a:endParaRPr lang="ru-RU"/>
        </a:p>
      </dgm:t>
    </dgm:pt>
    <dgm:pt modelId="{E2B393A3-5791-493F-9E7C-FBC54983198C}" type="pres">
      <dgm:prSet presAssocID="{D56F5816-926C-4C7D-9E46-BA4A256A4BCB}" presName="vSp" presStyleCnt="0"/>
      <dgm:spPr/>
    </dgm:pt>
    <dgm:pt modelId="{4A8B7861-D75A-4774-933D-45E284E1AA5F}" type="pres">
      <dgm:prSet presAssocID="{401D7DB1-D6BA-471D-B7DB-BBC1F5EAD454}" presName="horFlow" presStyleCnt="0"/>
      <dgm:spPr/>
    </dgm:pt>
    <dgm:pt modelId="{2DD03EE4-8F16-44B6-AC22-7EC5754B8489}" type="pres">
      <dgm:prSet presAssocID="{401D7DB1-D6BA-471D-B7DB-BBC1F5EAD454}" presName="bigChev" presStyleLbl="node1" presStyleIdx="3" presStyleCnt="5" custScaleX="174584" custLinFactNeighborX="25731" custLinFactNeighborY="-10769"/>
      <dgm:spPr/>
      <dgm:t>
        <a:bodyPr/>
        <a:lstStyle/>
        <a:p>
          <a:endParaRPr lang="ru-RU"/>
        </a:p>
      </dgm:t>
    </dgm:pt>
    <dgm:pt modelId="{C01F7510-FBA4-4B3E-91C0-C494672B1DC6}" type="pres">
      <dgm:prSet presAssocID="{401D7DB1-D6BA-471D-B7DB-BBC1F5EAD454}" presName="vSp" presStyleCnt="0"/>
      <dgm:spPr/>
    </dgm:pt>
    <dgm:pt modelId="{0BA16CD2-8F1B-494E-9C6A-E1A19719BF35}" type="pres">
      <dgm:prSet presAssocID="{31327FEC-2290-4AAE-B184-D9F85CFCBA09}" presName="horFlow" presStyleCnt="0"/>
      <dgm:spPr/>
    </dgm:pt>
    <dgm:pt modelId="{F3A6AC5E-23F8-4485-83E7-867646827E12}" type="pres">
      <dgm:prSet presAssocID="{31327FEC-2290-4AAE-B184-D9F85CFCBA09}" presName="bigChev" presStyleLbl="node1" presStyleIdx="4" presStyleCnt="5" custScaleX="316003" custLinFactNeighborX="-54975" custLinFactNeighborY="-14788"/>
      <dgm:spPr/>
      <dgm:t>
        <a:bodyPr/>
        <a:lstStyle/>
        <a:p>
          <a:endParaRPr lang="ru-RU"/>
        </a:p>
      </dgm:t>
    </dgm:pt>
  </dgm:ptLst>
  <dgm:cxnLst>
    <dgm:cxn modelId="{C430AC6E-4C92-439A-950B-1DD4A4D04E73}" srcId="{8B3A4504-70FD-484D-BFFC-434DA735A22C}" destId="{0E8E10E8-3F0C-4D16-A0B7-7D5D791C7064}" srcOrd="1" destOrd="0" parTransId="{1DFDCF2B-9C20-44FC-899A-90EE0035D73E}" sibTransId="{360DD990-4D32-4E2B-9E5D-229A77BF938E}"/>
    <dgm:cxn modelId="{1565FECC-571C-4CB0-A16F-9B49E7439FC7}" type="presOf" srcId="{0E8E10E8-3F0C-4D16-A0B7-7D5D791C7064}" destId="{E3094D8B-3608-408E-934E-A25037662E7C}" srcOrd="0" destOrd="0" presId="urn:microsoft.com/office/officeart/2005/8/layout/lProcess3"/>
    <dgm:cxn modelId="{575F07D2-EFE7-4381-A6FC-7987362E6340}" srcId="{8B3A4504-70FD-484D-BFFC-434DA735A22C}" destId="{31327FEC-2290-4AAE-B184-D9F85CFCBA09}" srcOrd="4" destOrd="0" parTransId="{421F8E4F-99F6-46C7-A285-62CAF2FEC87C}" sibTransId="{378D283E-4C03-411F-9C6B-F4FFA6095544}"/>
    <dgm:cxn modelId="{DC1D6034-0578-4344-BCFA-6F077915068D}" type="presOf" srcId="{D6A294E4-4FE2-4EEA-8E59-AD8B42B47F3B}" destId="{E281EC02-06BB-45C0-B0A3-623DBCC070D9}" srcOrd="0" destOrd="0" presId="urn:microsoft.com/office/officeart/2005/8/layout/lProcess3"/>
    <dgm:cxn modelId="{6B6EE671-2156-48B6-ACFA-5DA9A8550C84}" srcId="{8B3A4504-70FD-484D-BFFC-434DA735A22C}" destId="{D6A294E4-4FE2-4EEA-8E59-AD8B42B47F3B}" srcOrd="0" destOrd="0" parTransId="{15F58BBD-6A1B-4386-AE6D-8AF872390D64}" sibTransId="{9F36F415-4588-48D3-920D-77AF45AFEF4C}"/>
    <dgm:cxn modelId="{41F3C385-D0DA-4F5D-80BE-DF86176D972C}" type="presOf" srcId="{401D7DB1-D6BA-471D-B7DB-BBC1F5EAD454}" destId="{2DD03EE4-8F16-44B6-AC22-7EC5754B8489}" srcOrd="0" destOrd="0" presId="urn:microsoft.com/office/officeart/2005/8/layout/lProcess3"/>
    <dgm:cxn modelId="{2C55DF83-E564-4F03-A758-12A8C5B08B9F}" srcId="{8B3A4504-70FD-484D-BFFC-434DA735A22C}" destId="{401D7DB1-D6BA-471D-B7DB-BBC1F5EAD454}" srcOrd="3" destOrd="0" parTransId="{565331B8-936C-463F-8471-6A0E73D97E2F}" sibTransId="{590FD6BA-5EC9-4AFC-8507-C9A8719C71FB}"/>
    <dgm:cxn modelId="{42668C30-2B12-4B29-B534-7C8EAEF5EA0D}" type="presOf" srcId="{31327FEC-2290-4AAE-B184-D9F85CFCBA09}" destId="{F3A6AC5E-23F8-4485-83E7-867646827E12}" srcOrd="0" destOrd="0" presId="urn:microsoft.com/office/officeart/2005/8/layout/lProcess3"/>
    <dgm:cxn modelId="{3803A9F9-6126-4014-96FA-F690CE29B086}" type="presOf" srcId="{8B3A4504-70FD-484D-BFFC-434DA735A22C}" destId="{4EA59054-982B-42AA-A069-8FFEE62DFC57}" srcOrd="0" destOrd="0" presId="urn:microsoft.com/office/officeart/2005/8/layout/lProcess3"/>
    <dgm:cxn modelId="{7F899768-8831-4D2E-85D6-A9D9EAF1AAF4}" type="presOf" srcId="{D56F5816-926C-4C7D-9E46-BA4A256A4BCB}" destId="{ECE49811-77FE-47B8-B9AE-784E17E00FC0}" srcOrd="0" destOrd="0" presId="urn:microsoft.com/office/officeart/2005/8/layout/lProcess3"/>
    <dgm:cxn modelId="{9ADD4C29-1BD2-4CCE-B124-7816C3F5A8FF}" srcId="{8B3A4504-70FD-484D-BFFC-434DA735A22C}" destId="{D56F5816-926C-4C7D-9E46-BA4A256A4BCB}" srcOrd="2" destOrd="0" parTransId="{FDC4A10A-8C39-4807-9380-66121CC42821}" sibTransId="{B81A5F51-CD60-4048-98B1-DEC6AEF2949A}"/>
    <dgm:cxn modelId="{8A3290B9-3F64-4B00-B531-4B08F7A4A8F6}" type="presParOf" srcId="{4EA59054-982B-42AA-A069-8FFEE62DFC57}" destId="{5E892A23-BE43-45B5-924E-39C432C5851D}" srcOrd="0" destOrd="0" presId="urn:microsoft.com/office/officeart/2005/8/layout/lProcess3"/>
    <dgm:cxn modelId="{B449CCA0-FE23-43E3-8B0B-788234F20577}" type="presParOf" srcId="{5E892A23-BE43-45B5-924E-39C432C5851D}" destId="{E281EC02-06BB-45C0-B0A3-623DBCC070D9}" srcOrd="0" destOrd="0" presId="urn:microsoft.com/office/officeart/2005/8/layout/lProcess3"/>
    <dgm:cxn modelId="{F0B0B326-0972-4831-9E7E-C308D7F5547F}" type="presParOf" srcId="{4EA59054-982B-42AA-A069-8FFEE62DFC57}" destId="{5090A81C-BF6B-4756-AE57-D3CB11B262AB}" srcOrd="1" destOrd="0" presId="urn:microsoft.com/office/officeart/2005/8/layout/lProcess3"/>
    <dgm:cxn modelId="{B815FEEC-8373-4444-9E4A-D4EA4A89DBAA}" type="presParOf" srcId="{4EA59054-982B-42AA-A069-8FFEE62DFC57}" destId="{9359F63A-F07D-426D-9D85-3D3D756FFC97}" srcOrd="2" destOrd="0" presId="urn:microsoft.com/office/officeart/2005/8/layout/lProcess3"/>
    <dgm:cxn modelId="{37678524-6F58-4C26-B550-83CA0B45E702}" type="presParOf" srcId="{9359F63A-F07D-426D-9D85-3D3D756FFC97}" destId="{E3094D8B-3608-408E-934E-A25037662E7C}" srcOrd="0" destOrd="0" presId="urn:microsoft.com/office/officeart/2005/8/layout/lProcess3"/>
    <dgm:cxn modelId="{F175B5E2-B634-46D4-9B43-16930A164D6E}" type="presParOf" srcId="{4EA59054-982B-42AA-A069-8FFEE62DFC57}" destId="{C2C8B529-35C0-41F4-9498-6AB054AC0D49}" srcOrd="3" destOrd="0" presId="urn:microsoft.com/office/officeart/2005/8/layout/lProcess3"/>
    <dgm:cxn modelId="{08B37C83-AEE7-406C-99A9-FF3F013D292B}" type="presParOf" srcId="{4EA59054-982B-42AA-A069-8FFEE62DFC57}" destId="{14990036-2FBD-4B51-B859-FDE0037DBC7E}" srcOrd="4" destOrd="0" presId="urn:microsoft.com/office/officeart/2005/8/layout/lProcess3"/>
    <dgm:cxn modelId="{AD1252B6-7E42-4534-A1A6-25588C37D5A3}" type="presParOf" srcId="{14990036-2FBD-4B51-B859-FDE0037DBC7E}" destId="{ECE49811-77FE-47B8-B9AE-784E17E00FC0}" srcOrd="0" destOrd="0" presId="urn:microsoft.com/office/officeart/2005/8/layout/lProcess3"/>
    <dgm:cxn modelId="{EF231A08-BC14-46DC-AF7B-42AB6E289AB4}" type="presParOf" srcId="{4EA59054-982B-42AA-A069-8FFEE62DFC57}" destId="{E2B393A3-5791-493F-9E7C-FBC54983198C}" srcOrd="5" destOrd="0" presId="urn:microsoft.com/office/officeart/2005/8/layout/lProcess3"/>
    <dgm:cxn modelId="{6BD5E3B4-20F1-453F-A280-51AD7FB2F33C}" type="presParOf" srcId="{4EA59054-982B-42AA-A069-8FFEE62DFC57}" destId="{4A8B7861-D75A-4774-933D-45E284E1AA5F}" srcOrd="6" destOrd="0" presId="urn:microsoft.com/office/officeart/2005/8/layout/lProcess3"/>
    <dgm:cxn modelId="{F483239F-C48A-4C01-8117-055139E18615}" type="presParOf" srcId="{4A8B7861-D75A-4774-933D-45E284E1AA5F}" destId="{2DD03EE4-8F16-44B6-AC22-7EC5754B8489}" srcOrd="0" destOrd="0" presId="urn:microsoft.com/office/officeart/2005/8/layout/lProcess3"/>
    <dgm:cxn modelId="{4C8B4178-CE94-4A88-9E49-8EFAA61C43FC}" type="presParOf" srcId="{4EA59054-982B-42AA-A069-8FFEE62DFC57}" destId="{C01F7510-FBA4-4B3E-91C0-C494672B1DC6}" srcOrd="7" destOrd="0" presId="urn:microsoft.com/office/officeart/2005/8/layout/lProcess3"/>
    <dgm:cxn modelId="{175E3B49-C15C-4E1F-AE6B-D5C087381063}" type="presParOf" srcId="{4EA59054-982B-42AA-A069-8FFEE62DFC57}" destId="{0BA16CD2-8F1B-494E-9C6A-E1A19719BF35}" srcOrd="8" destOrd="0" presId="urn:microsoft.com/office/officeart/2005/8/layout/lProcess3"/>
    <dgm:cxn modelId="{8AC3A79A-C41D-4EDB-88FC-F1136CF340A1}" type="presParOf" srcId="{0BA16CD2-8F1B-494E-9C6A-E1A19719BF35}" destId="{F3A6AC5E-23F8-4485-83E7-867646827E12}"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8A39E-C35B-4500-A996-DF60789C1E1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uk-UA"/>
        </a:p>
      </dgm:t>
    </dgm:pt>
    <dgm:pt modelId="{46C54564-BD4E-40B8-BE3D-914291CF3B82}">
      <dgm:prSet custT="1"/>
      <dgm:spPr/>
      <dgm:t>
        <a:bodyPr/>
        <a:lstStyle/>
        <a:p>
          <a:r>
            <a:rPr lang="uk-UA" sz="2800" b="0" i="0" baseline="0"/>
            <a:t>Результативність техніки обумовлюється </a:t>
          </a:r>
          <a:endParaRPr lang="uk-UA" sz="2800"/>
        </a:p>
      </dgm:t>
    </dgm:pt>
    <dgm:pt modelId="{0FC2C841-E59A-4F86-BB66-591478DE3D2E}" type="parTrans" cxnId="{CC1FC33A-E17C-4A97-9126-03A36B2A2B02}">
      <dgm:prSet/>
      <dgm:spPr/>
      <dgm:t>
        <a:bodyPr/>
        <a:lstStyle/>
        <a:p>
          <a:endParaRPr lang="uk-UA"/>
        </a:p>
      </dgm:t>
    </dgm:pt>
    <dgm:pt modelId="{3121EB85-2591-4620-9029-81062011A16F}" type="sibTrans" cxnId="{CC1FC33A-E17C-4A97-9126-03A36B2A2B02}">
      <dgm:prSet/>
      <dgm:spPr/>
      <dgm:t>
        <a:bodyPr/>
        <a:lstStyle/>
        <a:p>
          <a:endParaRPr lang="uk-UA"/>
        </a:p>
      </dgm:t>
    </dgm:pt>
    <dgm:pt modelId="{E1591465-3088-47CB-8D69-D88DD69C979A}" type="pres">
      <dgm:prSet presAssocID="{50B8A39E-C35B-4500-A996-DF60789C1E10}" presName="linear" presStyleCnt="0">
        <dgm:presLayoutVars>
          <dgm:animLvl val="lvl"/>
          <dgm:resizeHandles val="exact"/>
        </dgm:presLayoutVars>
      </dgm:prSet>
      <dgm:spPr/>
      <dgm:t>
        <a:bodyPr/>
        <a:lstStyle/>
        <a:p>
          <a:endParaRPr lang="ru-RU"/>
        </a:p>
      </dgm:t>
    </dgm:pt>
    <dgm:pt modelId="{0EE6ACE3-EE56-4819-8BFC-418574DB1136}" type="pres">
      <dgm:prSet presAssocID="{46C54564-BD4E-40B8-BE3D-914291CF3B82}" presName="parentText" presStyleLbl="node1" presStyleIdx="0" presStyleCnt="1" custScaleX="61940" custScaleY="102656">
        <dgm:presLayoutVars>
          <dgm:chMax val="0"/>
          <dgm:bulletEnabled val="1"/>
        </dgm:presLayoutVars>
      </dgm:prSet>
      <dgm:spPr/>
      <dgm:t>
        <a:bodyPr/>
        <a:lstStyle/>
        <a:p>
          <a:endParaRPr lang="ru-RU"/>
        </a:p>
      </dgm:t>
    </dgm:pt>
  </dgm:ptLst>
  <dgm:cxnLst>
    <dgm:cxn modelId="{9B567544-75E7-44D4-B977-49F57A2F436C}" type="presOf" srcId="{46C54564-BD4E-40B8-BE3D-914291CF3B82}" destId="{0EE6ACE3-EE56-4819-8BFC-418574DB1136}" srcOrd="0" destOrd="0" presId="urn:microsoft.com/office/officeart/2005/8/layout/vList2"/>
    <dgm:cxn modelId="{CC1FC33A-E17C-4A97-9126-03A36B2A2B02}" srcId="{50B8A39E-C35B-4500-A996-DF60789C1E10}" destId="{46C54564-BD4E-40B8-BE3D-914291CF3B82}" srcOrd="0" destOrd="0" parTransId="{0FC2C841-E59A-4F86-BB66-591478DE3D2E}" sibTransId="{3121EB85-2591-4620-9029-81062011A16F}"/>
    <dgm:cxn modelId="{37BE311A-EC2D-4483-8BC3-EB2396AE0C27}" type="presOf" srcId="{50B8A39E-C35B-4500-A996-DF60789C1E10}" destId="{E1591465-3088-47CB-8D69-D88DD69C979A}" srcOrd="0" destOrd="0" presId="urn:microsoft.com/office/officeart/2005/8/layout/vList2"/>
    <dgm:cxn modelId="{C4299BCC-A75D-4B42-9DFF-797865EFDE81}" type="presParOf" srcId="{E1591465-3088-47CB-8D69-D88DD69C979A}" destId="{0EE6ACE3-EE56-4819-8BFC-418574DB1136}"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D34CAE-F199-4980-942F-71E2239A7A3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0D8D2051-4767-4D2E-8929-FC7BB4882488}">
      <dgm:prSet/>
      <dgm:spPr/>
      <dgm:t>
        <a:bodyPr/>
        <a:lstStyle/>
        <a:p>
          <a:r>
            <a:rPr lang="uk-UA"/>
            <a:t>кінематична, </a:t>
          </a:r>
        </a:p>
      </dgm:t>
    </dgm:pt>
    <dgm:pt modelId="{408244AB-D7C8-4AA8-9EBE-9579C1A9F857}" type="parTrans" cxnId="{164A4E6B-061B-486E-B07D-18E950E3C383}">
      <dgm:prSet/>
      <dgm:spPr/>
      <dgm:t>
        <a:bodyPr/>
        <a:lstStyle/>
        <a:p>
          <a:endParaRPr lang="uk-UA"/>
        </a:p>
      </dgm:t>
    </dgm:pt>
    <dgm:pt modelId="{9F78F8A1-2A26-454C-B171-76EEE522B803}" type="sibTrans" cxnId="{164A4E6B-061B-486E-B07D-18E950E3C383}">
      <dgm:prSet/>
      <dgm:spPr/>
      <dgm:t>
        <a:bodyPr/>
        <a:lstStyle/>
        <a:p>
          <a:endParaRPr lang="uk-UA"/>
        </a:p>
      </dgm:t>
    </dgm:pt>
    <dgm:pt modelId="{DBFA5E04-95BC-40EB-99F2-888E1A43E33E}">
      <dgm:prSet/>
      <dgm:spPr/>
      <dgm:t>
        <a:bodyPr/>
        <a:lstStyle/>
        <a:p>
          <a:r>
            <a:rPr lang="uk-UA"/>
            <a:t>динамічна, </a:t>
          </a:r>
        </a:p>
      </dgm:t>
    </dgm:pt>
    <dgm:pt modelId="{31F9E613-E62A-4D9B-9C6A-EBDDCFB15EB4}" type="parTrans" cxnId="{82E44FFB-F717-4F22-A92C-37D53B6F80D9}">
      <dgm:prSet/>
      <dgm:spPr/>
      <dgm:t>
        <a:bodyPr/>
        <a:lstStyle/>
        <a:p>
          <a:endParaRPr lang="uk-UA"/>
        </a:p>
      </dgm:t>
    </dgm:pt>
    <dgm:pt modelId="{F37EFC84-E8CD-468C-B9BA-BF5D93CC4CE3}" type="sibTrans" cxnId="{82E44FFB-F717-4F22-A92C-37D53B6F80D9}">
      <dgm:prSet/>
      <dgm:spPr/>
      <dgm:t>
        <a:bodyPr/>
        <a:lstStyle/>
        <a:p>
          <a:endParaRPr lang="uk-UA"/>
        </a:p>
      </dgm:t>
    </dgm:pt>
    <dgm:pt modelId="{5EE5A3DB-9C0C-458B-8557-499CCEDB9E9F}">
      <dgm:prSet/>
      <dgm:spPr/>
      <dgm:t>
        <a:bodyPr/>
        <a:lstStyle/>
        <a:p>
          <a:r>
            <a:rPr lang="uk-UA" dirty="0"/>
            <a:t>Інформаційна,</a:t>
          </a:r>
        </a:p>
      </dgm:t>
    </dgm:pt>
    <dgm:pt modelId="{5666EEFB-B408-455C-B913-7D0ADCF12012}" type="parTrans" cxnId="{966689D4-1CFF-422A-A6BF-28097FBD68FD}">
      <dgm:prSet/>
      <dgm:spPr/>
      <dgm:t>
        <a:bodyPr/>
        <a:lstStyle/>
        <a:p>
          <a:endParaRPr lang="uk-UA"/>
        </a:p>
      </dgm:t>
    </dgm:pt>
    <dgm:pt modelId="{3DAE9A6E-FD21-4567-A779-DE746A7BA11C}" type="sibTrans" cxnId="{966689D4-1CFF-422A-A6BF-28097FBD68FD}">
      <dgm:prSet/>
      <dgm:spPr/>
      <dgm:t>
        <a:bodyPr/>
        <a:lstStyle/>
        <a:p>
          <a:endParaRPr lang="uk-UA"/>
        </a:p>
      </dgm:t>
    </dgm:pt>
    <dgm:pt modelId="{55BE1266-5226-4132-AA88-1279D5DA7F5E}">
      <dgm:prSet/>
      <dgm:spPr/>
      <dgm:t>
        <a:bodyPr/>
        <a:lstStyle/>
        <a:p>
          <a:r>
            <a:rPr lang="uk-UA"/>
            <a:t>узагальнена.</a:t>
          </a:r>
        </a:p>
      </dgm:t>
    </dgm:pt>
    <dgm:pt modelId="{AF83EE46-741F-4529-9417-7070592BD750}" type="parTrans" cxnId="{73953B0F-BE16-40A1-9280-8A4796D34D31}">
      <dgm:prSet/>
      <dgm:spPr/>
      <dgm:t>
        <a:bodyPr/>
        <a:lstStyle/>
        <a:p>
          <a:endParaRPr lang="uk-UA"/>
        </a:p>
      </dgm:t>
    </dgm:pt>
    <dgm:pt modelId="{8E7B8131-1177-45BB-A440-AC7F46C82963}" type="sibTrans" cxnId="{73953B0F-BE16-40A1-9280-8A4796D34D31}">
      <dgm:prSet/>
      <dgm:spPr/>
      <dgm:t>
        <a:bodyPr/>
        <a:lstStyle/>
        <a:p>
          <a:endParaRPr lang="uk-UA"/>
        </a:p>
      </dgm:t>
    </dgm:pt>
    <dgm:pt modelId="{EAB716B7-0ECE-4D10-897E-DE4B34A8AB6A}" type="pres">
      <dgm:prSet presAssocID="{24D34CAE-F199-4980-942F-71E2239A7A30}" presName="Name0" presStyleCnt="0">
        <dgm:presLayoutVars>
          <dgm:chMax val="7"/>
          <dgm:chPref val="7"/>
          <dgm:dir/>
        </dgm:presLayoutVars>
      </dgm:prSet>
      <dgm:spPr/>
      <dgm:t>
        <a:bodyPr/>
        <a:lstStyle/>
        <a:p>
          <a:endParaRPr lang="ru-RU"/>
        </a:p>
      </dgm:t>
    </dgm:pt>
    <dgm:pt modelId="{B27F7096-9003-422C-B508-34F3CF50ECF4}" type="pres">
      <dgm:prSet presAssocID="{24D34CAE-F199-4980-942F-71E2239A7A30}" presName="Name1" presStyleCnt="0"/>
      <dgm:spPr/>
    </dgm:pt>
    <dgm:pt modelId="{D2D23080-0B72-41DA-A2F0-B8FB9E4574A2}" type="pres">
      <dgm:prSet presAssocID="{24D34CAE-F199-4980-942F-71E2239A7A30}" presName="cycle" presStyleCnt="0"/>
      <dgm:spPr/>
    </dgm:pt>
    <dgm:pt modelId="{D1865C6C-528F-45E2-9EFB-D44001FD3228}" type="pres">
      <dgm:prSet presAssocID="{24D34CAE-F199-4980-942F-71E2239A7A30}" presName="srcNode" presStyleLbl="node1" presStyleIdx="0" presStyleCnt="4"/>
      <dgm:spPr/>
    </dgm:pt>
    <dgm:pt modelId="{9DD8E79F-54C7-4205-B0C9-FE3EDC6D85F7}" type="pres">
      <dgm:prSet presAssocID="{24D34CAE-F199-4980-942F-71E2239A7A30}" presName="conn" presStyleLbl="parChTrans1D2" presStyleIdx="0" presStyleCnt="1"/>
      <dgm:spPr/>
      <dgm:t>
        <a:bodyPr/>
        <a:lstStyle/>
        <a:p>
          <a:endParaRPr lang="ru-RU"/>
        </a:p>
      </dgm:t>
    </dgm:pt>
    <dgm:pt modelId="{2C0E30A4-5EB3-46BE-A030-E02FDCAEE52D}" type="pres">
      <dgm:prSet presAssocID="{24D34CAE-F199-4980-942F-71E2239A7A30}" presName="extraNode" presStyleLbl="node1" presStyleIdx="0" presStyleCnt="4"/>
      <dgm:spPr/>
    </dgm:pt>
    <dgm:pt modelId="{015B9591-F600-45DB-B35E-8430DDDCC0C1}" type="pres">
      <dgm:prSet presAssocID="{24D34CAE-F199-4980-942F-71E2239A7A30}" presName="dstNode" presStyleLbl="node1" presStyleIdx="0" presStyleCnt="4"/>
      <dgm:spPr/>
    </dgm:pt>
    <dgm:pt modelId="{EF9F3EB7-25BF-4C7E-9F52-C5767B0F728A}" type="pres">
      <dgm:prSet presAssocID="{0D8D2051-4767-4D2E-8929-FC7BB4882488}" presName="text_1" presStyleLbl="node1" presStyleIdx="0" presStyleCnt="4">
        <dgm:presLayoutVars>
          <dgm:bulletEnabled val="1"/>
        </dgm:presLayoutVars>
      </dgm:prSet>
      <dgm:spPr/>
      <dgm:t>
        <a:bodyPr/>
        <a:lstStyle/>
        <a:p>
          <a:endParaRPr lang="ru-RU"/>
        </a:p>
      </dgm:t>
    </dgm:pt>
    <dgm:pt modelId="{B4A20B3C-5305-45AA-844D-7B164646F7F0}" type="pres">
      <dgm:prSet presAssocID="{0D8D2051-4767-4D2E-8929-FC7BB4882488}" presName="accent_1" presStyleCnt="0"/>
      <dgm:spPr/>
    </dgm:pt>
    <dgm:pt modelId="{1708CA99-7B3A-44AA-A8A1-ACA0D848CADC}" type="pres">
      <dgm:prSet presAssocID="{0D8D2051-4767-4D2E-8929-FC7BB4882488}" presName="accentRepeatNode" presStyleLbl="solidFgAcc1" presStyleIdx="0" presStyleCnt="4"/>
      <dgm:spPr/>
    </dgm:pt>
    <dgm:pt modelId="{0E68CCE3-820A-4DC4-A964-057A5752FDB3}" type="pres">
      <dgm:prSet presAssocID="{DBFA5E04-95BC-40EB-99F2-888E1A43E33E}" presName="text_2" presStyleLbl="node1" presStyleIdx="1" presStyleCnt="4">
        <dgm:presLayoutVars>
          <dgm:bulletEnabled val="1"/>
        </dgm:presLayoutVars>
      </dgm:prSet>
      <dgm:spPr/>
      <dgm:t>
        <a:bodyPr/>
        <a:lstStyle/>
        <a:p>
          <a:endParaRPr lang="ru-RU"/>
        </a:p>
      </dgm:t>
    </dgm:pt>
    <dgm:pt modelId="{181470D4-0431-4924-88A6-CE96A8581E63}" type="pres">
      <dgm:prSet presAssocID="{DBFA5E04-95BC-40EB-99F2-888E1A43E33E}" presName="accent_2" presStyleCnt="0"/>
      <dgm:spPr/>
    </dgm:pt>
    <dgm:pt modelId="{EA1884FD-2399-485C-AEFE-A4BECD05EBAB}" type="pres">
      <dgm:prSet presAssocID="{DBFA5E04-95BC-40EB-99F2-888E1A43E33E}" presName="accentRepeatNode" presStyleLbl="solidFgAcc1" presStyleIdx="1" presStyleCnt="4"/>
      <dgm:spPr/>
    </dgm:pt>
    <dgm:pt modelId="{55F0A9F2-5D35-4779-B308-883BEC464E2C}" type="pres">
      <dgm:prSet presAssocID="{5EE5A3DB-9C0C-458B-8557-499CCEDB9E9F}" presName="text_3" presStyleLbl="node1" presStyleIdx="2" presStyleCnt="4">
        <dgm:presLayoutVars>
          <dgm:bulletEnabled val="1"/>
        </dgm:presLayoutVars>
      </dgm:prSet>
      <dgm:spPr/>
      <dgm:t>
        <a:bodyPr/>
        <a:lstStyle/>
        <a:p>
          <a:endParaRPr lang="ru-RU"/>
        </a:p>
      </dgm:t>
    </dgm:pt>
    <dgm:pt modelId="{F550C1EE-AFC2-499D-B90F-9CC8D6E50135}" type="pres">
      <dgm:prSet presAssocID="{5EE5A3DB-9C0C-458B-8557-499CCEDB9E9F}" presName="accent_3" presStyleCnt="0"/>
      <dgm:spPr/>
    </dgm:pt>
    <dgm:pt modelId="{63A3A9C6-69AD-4EE0-82DE-7FCD25AA36AE}" type="pres">
      <dgm:prSet presAssocID="{5EE5A3DB-9C0C-458B-8557-499CCEDB9E9F}" presName="accentRepeatNode" presStyleLbl="solidFgAcc1" presStyleIdx="2" presStyleCnt="4"/>
      <dgm:spPr/>
    </dgm:pt>
    <dgm:pt modelId="{23167F5F-B3C6-4C12-82D6-6390FBF3806F}" type="pres">
      <dgm:prSet presAssocID="{55BE1266-5226-4132-AA88-1279D5DA7F5E}" presName="text_4" presStyleLbl="node1" presStyleIdx="3" presStyleCnt="4">
        <dgm:presLayoutVars>
          <dgm:bulletEnabled val="1"/>
        </dgm:presLayoutVars>
      </dgm:prSet>
      <dgm:spPr/>
      <dgm:t>
        <a:bodyPr/>
        <a:lstStyle/>
        <a:p>
          <a:endParaRPr lang="ru-RU"/>
        </a:p>
      </dgm:t>
    </dgm:pt>
    <dgm:pt modelId="{3F67E047-E218-436A-A276-3EE6D12FFE53}" type="pres">
      <dgm:prSet presAssocID="{55BE1266-5226-4132-AA88-1279D5DA7F5E}" presName="accent_4" presStyleCnt="0"/>
      <dgm:spPr/>
    </dgm:pt>
    <dgm:pt modelId="{E6B38287-2F5B-4EDF-9A8B-8ED92EF38D96}" type="pres">
      <dgm:prSet presAssocID="{55BE1266-5226-4132-AA88-1279D5DA7F5E}" presName="accentRepeatNode" presStyleLbl="solidFgAcc1" presStyleIdx="3" presStyleCnt="4"/>
      <dgm:spPr/>
    </dgm:pt>
  </dgm:ptLst>
  <dgm:cxnLst>
    <dgm:cxn modelId="{4976037B-71B8-410E-B260-7A6938A2FC1A}" type="presOf" srcId="{5EE5A3DB-9C0C-458B-8557-499CCEDB9E9F}" destId="{55F0A9F2-5D35-4779-B308-883BEC464E2C}" srcOrd="0" destOrd="0" presId="urn:microsoft.com/office/officeart/2008/layout/VerticalCurvedList"/>
    <dgm:cxn modelId="{73953B0F-BE16-40A1-9280-8A4796D34D31}" srcId="{24D34CAE-F199-4980-942F-71E2239A7A30}" destId="{55BE1266-5226-4132-AA88-1279D5DA7F5E}" srcOrd="3" destOrd="0" parTransId="{AF83EE46-741F-4529-9417-7070592BD750}" sibTransId="{8E7B8131-1177-45BB-A440-AC7F46C82963}"/>
    <dgm:cxn modelId="{49E22F50-353B-4DF0-89DF-B9DECFF11A03}" type="presOf" srcId="{24D34CAE-F199-4980-942F-71E2239A7A30}" destId="{EAB716B7-0ECE-4D10-897E-DE4B34A8AB6A}" srcOrd="0" destOrd="0" presId="urn:microsoft.com/office/officeart/2008/layout/VerticalCurvedList"/>
    <dgm:cxn modelId="{82E44FFB-F717-4F22-A92C-37D53B6F80D9}" srcId="{24D34CAE-F199-4980-942F-71E2239A7A30}" destId="{DBFA5E04-95BC-40EB-99F2-888E1A43E33E}" srcOrd="1" destOrd="0" parTransId="{31F9E613-E62A-4D9B-9C6A-EBDDCFB15EB4}" sibTransId="{F37EFC84-E8CD-468C-B9BA-BF5D93CC4CE3}"/>
    <dgm:cxn modelId="{FF36B45D-0224-408A-97DB-4C60F60FC284}" type="presOf" srcId="{9F78F8A1-2A26-454C-B171-76EEE522B803}" destId="{9DD8E79F-54C7-4205-B0C9-FE3EDC6D85F7}" srcOrd="0" destOrd="0" presId="urn:microsoft.com/office/officeart/2008/layout/VerticalCurvedList"/>
    <dgm:cxn modelId="{164A4E6B-061B-486E-B07D-18E950E3C383}" srcId="{24D34CAE-F199-4980-942F-71E2239A7A30}" destId="{0D8D2051-4767-4D2E-8929-FC7BB4882488}" srcOrd="0" destOrd="0" parTransId="{408244AB-D7C8-4AA8-9EBE-9579C1A9F857}" sibTransId="{9F78F8A1-2A26-454C-B171-76EEE522B803}"/>
    <dgm:cxn modelId="{E99E800A-E8E8-4961-9045-A9F0ACF26C6E}" type="presOf" srcId="{DBFA5E04-95BC-40EB-99F2-888E1A43E33E}" destId="{0E68CCE3-820A-4DC4-A964-057A5752FDB3}" srcOrd="0" destOrd="0" presId="urn:microsoft.com/office/officeart/2008/layout/VerticalCurvedList"/>
    <dgm:cxn modelId="{FA51D0A4-23B4-4DB6-9567-B4EC7E3B6BC5}" type="presOf" srcId="{0D8D2051-4767-4D2E-8929-FC7BB4882488}" destId="{EF9F3EB7-25BF-4C7E-9F52-C5767B0F728A}" srcOrd="0" destOrd="0" presId="urn:microsoft.com/office/officeart/2008/layout/VerticalCurvedList"/>
    <dgm:cxn modelId="{3E3A4CC0-2253-411B-AEF5-13BDC74A7172}" type="presOf" srcId="{55BE1266-5226-4132-AA88-1279D5DA7F5E}" destId="{23167F5F-B3C6-4C12-82D6-6390FBF3806F}" srcOrd="0" destOrd="0" presId="urn:microsoft.com/office/officeart/2008/layout/VerticalCurvedList"/>
    <dgm:cxn modelId="{966689D4-1CFF-422A-A6BF-28097FBD68FD}" srcId="{24D34CAE-F199-4980-942F-71E2239A7A30}" destId="{5EE5A3DB-9C0C-458B-8557-499CCEDB9E9F}" srcOrd="2" destOrd="0" parTransId="{5666EEFB-B408-455C-B913-7D0ADCF12012}" sibTransId="{3DAE9A6E-FD21-4567-A779-DE746A7BA11C}"/>
    <dgm:cxn modelId="{4C21844D-4058-4A9C-AFAF-54EF21F0B086}" type="presParOf" srcId="{EAB716B7-0ECE-4D10-897E-DE4B34A8AB6A}" destId="{B27F7096-9003-422C-B508-34F3CF50ECF4}" srcOrd="0" destOrd="0" presId="urn:microsoft.com/office/officeart/2008/layout/VerticalCurvedList"/>
    <dgm:cxn modelId="{5D79C93A-A152-45F8-8241-ECC8D2E818C2}" type="presParOf" srcId="{B27F7096-9003-422C-B508-34F3CF50ECF4}" destId="{D2D23080-0B72-41DA-A2F0-B8FB9E4574A2}" srcOrd="0" destOrd="0" presId="urn:microsoft.com/office/officeart/2008/layout/VerticalCurvedList"/>
    <dgm:cxn modelId="{3FD67C0F-A6D1-4743-B41F-96FABC1C1772}" type="presParOf" srcId="{D2D23080-0B72-41DA-A2F0-B8FB9E4574A2}" destId="{D1865C6C-528F-45E2-9EFB-D44001FD3228}" srcOrd="0" destOrd="0" presId="urn:microsoft.com/office/officeart/2008/layout/VerticalCurvedList"/>
    <dgm:cxn modelId="{3AA72EDC-4CBD-467F-A8BA-F15D3E0440D8}" type="presParOf" srcId="{D2D23080-0B72-41DA-A2F0-B8FB9E4574A2}" destId="{9DD8E79F-54C7-4205-B0C9-FE3EDC6D85F7}" srcOrd="1" destOrd="0" presId="urn:microsoft.com/office/officeart/2008/layout/VerticalCurvedList"/>
    <dgm:cxn modelId="{AD8AAEC9-C617-432C-9F31-8E9E5D738BF6}" type="presParOf" srcId="{D2D23080-0B72-41DA-A2F0-B8FB9E4574A2}" destId="{2C0E30A4-5EB3-46BE-A030-E02FDCAEE52D}" srcOrd="2" destOrd="0" presId="urn:microsoft.com/office/officeart/2008/layout/VerticalCurvedList"/>
    <dgm:cxn modelId="{4372FCDE-5A9A-4930-84B5-5D5590F623C7}" type="presParOf" srcId="{D2D23080-0B72-41DA-A2F0-B8FB9E4574A2}" destId="{015B9591-F600-45DB-B35E-8430DDDCC0C1}" srcOrd="3" destOrd="0" presId="urn:microsoft.com/office/officeart/2008/layout/VerticalCurvedList"/>
    <dgm:cxn modelId="{6771030D-3238-43CC-BD0D-5A719A4756EE}" type="presParOf" srcId="{B27F7096-9003-422C-B508-34F3CF50ECF4}" destId="{EF9F3EB7-25BF-4C7E-9F52-C5767B0F728A}" srcOrd="1" destOrd="0" presId="urn:microsoft.com/office/officeart/2008/layout/VerticalCurvedList"/>
    <dgm:cxn modelId="{9DBCCC1E-0D6C-4815-9376-AEAFA325218A}" type="presParOf" srcId="{B27F7096-9003-422C-B508-34F3CF50ECF4}" destId="{B4A20B3C-5305-45AA-844D-7B164646F7F0}" srcOrd="2" destOrd="0" presId="urn:microsoft.com/office/officeart/2008/layout/VerticalCurvedList"/>
    <dgm:cxn modelId="{E5D8DE85-AF33-4848-958D-386092E1AE52}" type="presParOf" srcId="{B4A20B3C-5305-45AA-844D-7B164646F7F0}" destId="{1708CA99-7B3A-44AA-A8A1-ACA0D848CADC}" srcOrd="0" destOrd="0" presId="urn:microsoft.com/office/officeart/2008/layout/VerticalCurvedList"/>
    <dgm:cxn modelId="{E7F25FD7-4106-4586-A4B8-D6407690EE17}" type="presParOf" srcId="{B27F7096-9003-422C-B508-34F3CF50ECF4}" destId="{0E68CCE3-820A-4DC4-A964-057A5752FDB3}" srcOrd="3" destOrd="0" presId="urn:microsoft.com/office/officeart/2008/layout/VerticalCurvedList"/>
    <dgm:cxn modelId="{49979C27-75D6-4C03-AD6F-91A6921E04E9}" type="presParOf" srcId="{B27F7096-9003-422C-B508-34F3CF50ECF4}" destId="{181470D4-0431-4924-88A6-CE96A8581E63}" srcOrd="4" destOrd="0" presId="urn:microsoft.com/office/officeart/2008/layout/VerticalCurvedList"/>
    <dgm:cxn modelId="{53CED101-9491-4C96-9586-AD5904C4AD51}" type="presParOf" srcId="{181470D4-0431-4924-88A6-CE96A8581E63}" destId="{EA1884FD-2399-485C-AEFE-A4BECD05EBAB}" srcOrd="0" destOrd="0" presId="urn:microsoft.com/office/officeart/2008/layout/VerticalCurvedList"/>
    <dgm:cxn modelId="{CD7C69CB-2004-4FBB-8069-24C884917BC8}" type="presParOf" srcId="{B27F7096-9003-422C-B508-34F3CF50ECF4}" destId="{55F0A9F2-5D35-4779-B308-883BEC464E2C}" srcOrd="5" destOrd="0" presId="urn:microsoft.com/office/officeart/2008/layout/VerticalCurvedList"/>
    <dgm:cxn modelId="{27477A64-7C6F-4902-BAA7-37BA6CC09E9E}" type="presParOf" srcId="{B27F7096-9003-422C-B508-34F3CF50ECF4}" destId="{F550C1EE-AFC2-499D-B90F-9CC8D6E50135}" srcOrd="6" destOrd="0" presId="urn:microsoft.com/office/officeart/2008/layout/VerticalCurvedList"/>
    <dgm:cxn modelId="{17B87D9E-0518-4C52-BFA2-15CC24ED3EDB}" type="presParOf" srcId="{F550C1EE-AFC2-499D-B90F-9CC8D6E50135}" destId="{63A3A9C6-69AD-4EE0-82DE-7FCD25AA36AE}" srcOrd="0" destOrd="0" presId="urn:microsoft.com/office/officeart/2008/layout/VerticalCurvedList"/>
    <dgm:cxn modelId="{B5C4835E-2947-4926-B2C6-C4E8F3B4443F}" type="presParOf" srcId="{B27F7096-9003-422C-B508-34F3CF50ECF4}" destId="{23167F5F-B3C6-4C12-82D6-6390FBF3806F}" srcOrd="7" destOrd="0" presId="urn:microsoft.com/office/officeart/2008/layout/VerticalCurvedList"/>
    <dgm:cxn modelId="{F167F949-58F3-48F3-9DA2-5FCE2A0C13DE}" type="presParOf" srcId="{B27F7096-9003-422C-B508-34F3CF50ECF4}" destId="{3F67E047-E218-436A-A276-3EE6D12FFE53}" srcOrd="8" destOrd="0" presId="urn:microsoft.com/office/officeart/2008/layout/VerticalCurvedList"/>
    <dgm:cxn modelId="{F42976B7-F55E-4D78-B813-CCC08C924E2C}" type="presParOf" srcId="{3F67E047-E218-436A-A276-3EE6D12FFE53}" destId="{E6B38287-2F5B-4EDF-9A8B-8ED92EF38D9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8DDB9-37D3-4C76-8289-E1234C821604}">
      <dsp:nvSpPr>
        <dsp:cNvPr id="0" name=""/>
        <dsp:cNvSpPr/>
      </dsp:nvSpPr>
      <dsp:spPr>
        <a:xfrm>
          <a:off x="0" y="0"/>
          <a:ext cx="11240429" cy="13248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186944" rIns="327152" bIns="186944" numCol="1" spcCol="1270" anchor="ctr" anchorCtr="0">
          <a:noAutofit/>
        </a:bodyPr>
        <a:lstStyle/>
        <a:p>
          <a:pPr marL="0" lvl="0" indent="0" algn="ctr" defTabSz="2044700">
            <a:lnSpc>
              <a:spcPct val="90000"/>
            </a:lnSpc>
            <a:spcBef>
              <a:spcPct val="0"/>
            </a:spcBef>
            <a:spcAft>
              <a:spcPct val="35000"/>
            </a:spcAft>
            <a:buNone/>
          </a:pPr>
          <a:r>
            <a:rPr lang="uk-UA" sz="4600" kern="1200" dirty="0"/>
            <a:t>У бідь якій техніці спорту виділяють: </a:t>
          </a:r>
        </a:p>
      </dsp:txBody>
      <dsp:txXfrm>
        <a:off x="0" y="0"/>
        <a:ext cx="11240429" cy="1324800"/>
      </dsp:txXfrm>
    </dsp:sp>
    <dsp:sp modelId="{E533316F-6D99-4C61-8A1B-8C1FB4822EDD}">
      <dsp:nvSpPr>
        <dsp:cNvPr id="0" name=""/>
        <dsp:cNvSpPr/>
      </dsp:nvSpPr>
      <dsp:spPr>
        <a:xfrm>
          <a:off x="0" y="1274353"/>
          <a:ext cx="11240429" cy="353556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364" tIns="245364" rIns="327152" bIns="368046" numCol="1" spcCol="1270" anchor="t" anchorCtr="0">
          <a:noAutofit/>
        </a:bodyPr>
        <a:lstStyle/>
        <a:p>
          <a:pPr marL="285750" lvl="1" indent="-285750" algn="l" defTabSz="2044700">
            <a:lnSpc>
              <a:spcPct val="90000"/>
            </a:lnSpc>
            <a:spcBef>
              <a:spcPct val="0"/>
            </a:spcBef>
            <a:spcAft>
              <a:spcPct val="15000"/>
            </a:spcAft>
            <a:buChar char="•"/>
          </a:pPr>
          <a:r>
            <a:rPr lang="uk-UA" sz="4600" kern="1200"/>
            <a:t>моменти, </a:t>
          </a:r>
        </a:p>
        <a:p>
          <a:pPr marL="285750" lvl="1" indent="-285750" algn="l" defTabSz="2044700">
            <a:lnSpc>
              <a:spcPct val="90000"/>
            </a:lnSpc>
            <a:spcBef>
              <a:spcPct val="0"/>
            </a:spcBef>
            <a:spcAft>
              <a:spcPct val="15000"/>
            </a:spcAft>
            <a:buChar char="•"/>
          </a:pPr>
          <a:r>
            <a:rPr lang="uk-UA" sz="4600" kern="1200" dirty="0"/>
            <a:t>рухові дії, </a:t>
          </a:r>
        </a:p>
        <a:p>
          <a:pPr marL="285750" lvl="1" indent="-285750" algn="l" defTabSz="2044700">
            <a:lnSpc>
              <a:spcPct val="90000"/>
            </a:lnSpc>
            <a:spcBef>
              <a:spcPct val="0"/>
            </a:spcBef>
            <a:spcAft>
              <a:spcPct val="15000"/>
            </a:spcAft>
            <a:buChar char="•"/>
          </a:pPr>
          <a:r>
            <a:rPr lang="uk-UA" sz="4600" kern="1200"/>
            <a:t>фази, </a:t>
          </a:r>
        </a:p>
        <a:p>
          <a:pPr marL="285750" lvl="1" indent="-285750" algn="l" defTabSz="2044700">
            <a:lnSpc>
              <a:spcPct val="90000"/>
            </a:lnSpc>
            <a:spcBef>
              <a:spcPct val="0"/>
            </a:spcBef>
            <a:spcAft>
              <a:spcPct val="15000"/>
            </a:spcAft>
            <a:buChar char="•"/>
          </a:pPr>
          <a:r>
            <a:rPr lang="uk-UA" sz="4600" kern="1200" dirty="0"/>
            <a:t>періоди рухів.</a:t>
          </a:r>
          <a:endParaRPr lang="uk-UA" sz="4600" kern="1200"/>
        </a:p>
      </dsp:txBody>
      <dsp:txXfrm>
        <a:off x="0" y="1274353"/>
        <a:ext cx="11240429" cy="3535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1EC02-06BB-45C0-B0A3-623DBCC070D9}">
      <dsp:nvSpPr>
        <dsp:cNvPr id="0" name=""/>
        <dsp:cNvSpPr/>
      </dsp:nvSpPr>
      <dsp:spPr>
        <a:xfrm>
          <a:off x="156945" y="1956"/>
          <a:ext cx="4047997" cy="714991"/>
        </a:xfrm>
        <a:prstGeom prst="chevron">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uk-UA" sz="2500" b="1" i="0" kern="1200" baseline="0" dirty="0"/>
            <a:t>ефективністю, </a:t>
          </a:r>
          <a:endParaRPr lang="uk-UA" sz="2500" kern="1200" dirty="0"/>
        </a:p>
      </dsp:txBody>
      <dsp:txXfrm>
        <a:off x="514441" y="1956"/>
        <a:ext cx="3333006" cy="714991"/>
      </dsp:txXfrm>
    </dsp:sp>
    <dsp:sp modelId="{E3094D8B-3608-408E-934E-A25037662E7C}">
      <dsp:nvSpPr>
        <dsp:cNvPr id="0" name=""/>
        <dsp:cNvSpPr/>
      </dsp:nvSpPr>
      <dsp:spPr>
        <a:xfrm>
          <a:off x="6452" y="800543"/>
          <a:ext cx="4217115" cy="738345"/>
        </a:xfrm>
        <a:prstGeom prst="chevron">
          <a:avLst/>
        </a:prstGeom>
        <a:solidFill>
          <a:schemeClr val="accent3">
            <a:hueOff val="937867"/>
            <a:satOff val="-9755"/>
            <a:lumOff val="-156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uk-UA" sz="2500" b="1" i="0" kern="1200" baseline="0"/>
            <a:t>стабільністю,</a:t>
          </a:r>
          <a:endParaRPr lang="uk-UA" sz="2500" kern="1200"/>
        </a:p>
      </dsp:txBody>
      <dsp:txXfrm>
        <a:off x="375625" y="800543"/>
        <a:ext cx="3478770" cy="738345"/>
      </dsp:txXfrm>
    </dsp:sp>
    <dsp:sp modelId="{ECE49811-77FE-47B8-B9AE-784E17E00FC0}">
      <dsp:nvSpPr>
        <dsp:cNvPr id="0" name=""/>
        <dsp:cNvSpPr/>
      </dsp:nvSpPr>
      <dsp:spPr>
        <a:xfrm>
          <a:off x="1012411" y="1607828"/>
          <a:ext cx="4622817" cy="738345"/>
        </a:xfrm>
        <a:prstGeom prst="chevron">
          <a:avLst/>
        </a:prstGeom>
        <a:solidFill>
          <a:schemeClr val="accent3">
            <a:hueOff val="1875734"/>
            <a:satOff val="-19510"/>
            <a:lumOff val="-313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uk-UA" sz="2500" b="1" i="0" kern="1200" baseline="0" dirty="0"/>
            <a:t>варіативністю, </a:t>
          </a:r>
          <a:endParaRPr lang="uk-UA" sz="2500" kern="1200" dirty="0"/>
        </a:p>
      </dsp:txBody>
      <dsp:txXfrm>
        <a:off x="1381584" y="1607828"/>
        <a:ext cx="3884472" cy="738345"/>
      </dsp:txXfrm>
    </dsp:sp>
    <dsp:sp modelId="{2DD03EE4-8F16-44B6-AC22-7EC5754B8489}">
      <dsp:nvSpPr>
        <dsp:cNvPr id="0" name=""/>
        <dsp:cNvSpPr/>
      </dsp:nvSpPr>
      <dsp:spPr>
        <a:xfrm>
          <a:off x="631904" y="2424231"/>
          <a:ext cx="3222582" cy="738345"/>
        </a:xfrm>
        <a:prstGeom prst="chevron">
          <a:avLst/>
        </a:prstGeom>
        <a:solidFill>
          <a:schemeClr val="accent3">
            <a:hueOff val="2813601"/>
            <a:satOff val="-29264"/>
            <a:lumOff val="-47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uk-UA" sz="2500" b="1" i="0" kern="1200" baseline="0" dirty="0"/>
            <a:t>економічністю, </a:t>
          </a:r>
          <a:endParaRPr lang="uk-UA" sz="2500" kern="1200" dirty="0"/>
        </a:p>
      </dsp:txBody>
      <dsp:txXfrm>
        <a:off x="1001077" y="2424231"/>
        <a:ext cx="2484237" cy="738345"/>
      </dsp:txXfrm>
    </dsp:sp>
    <dsp:sp modelId="{F3A6AC5E-23F8-4485-83E7-867646827E12}">
      <dsp:nvSpPr>
        <dsp:cNvPr id="0" name=""/>
        <dsp:cNvSpPr/>
      </dsp:nvSpPr>
      <dsp:spPr>
        <a:xfrm>
          <a:off x="0" y="3236271"/>
          <a:ext cx="5832984" cy="738345"/>
        </a:xfrm>
        <a:prstGeom prst="chevron">
          <a:avLst/>
        </a:prstGeom>
        <a:solidFill>
          <a:schemeClr val="accent3">
            <a:hueOff val="3751468"/>
            <a:satOff val="-39019"/>
            <a:lumOff val="-627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uk-UA" sz="2500" b="1" i="0" kern="1200" baseline="0" dirty="0"/>
            <a:t>мінімальною тактичною інформованістю для суперника </a:t>
          </a:r>
          <a:endParaRPr lang="uk-UA" sz="2500" kern="1200" dirty="0"/>
        </a:p>
      </dsp:txBody>
      <dsp:txXfrm>
        <a:off x="369173" y="3236271"/>
        <a:ext cx="5094639" cy="738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6ACE3-EE56-4819-8BFC-418574DB1136}">
      <dsp:nvSpPr>
        <dsp:cNvPr id="0" name=""/>
        <dsp:cNvSpPr/>
      </dsp:nvSpPr>
      <dsp:spPr>
        <a:xfrm>
          <a:off x="987119" y="93487"/>
          <a:ext cx="3212936" cy="1229901"/>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uk-UA" sz="2800" b="0" i="0" kern="1200" baseline="0"/>
            <a:t>Результативність техніки обумовлюється </a:t>
          </a:r>
          <a:endParaRPr lang="uk-UA" sz="2800" kern="1200"/>
        </a:p>
      </dsp:txBody>
      <dsp:txXfrm>
        <a:off x="1047158" y="153526"/>
        <a:ext cx="3092858" cy="1109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8E79F-54C7-4205-B0C9-FE3EDC6D85F7}">
      <dsp:nvSpPr>
        <dsp:cNvPr id="0" name=""/>
        <dsp:cNvSpPr/>
      </dsp:nvSpPr>
      <dsp:spPr>
        <a:xfrm>
          <a:off x="-3092593" y="-476103"/>
          <a:ext cx="3688854" cy="3688854"/>
        </a:xfrm>
        <a:prstGeom prst="blockArc">
          <a:avLst>
            <a:gd name="adj1" fmla="val 18900000"/>
            <a:gd name="adj2" fmla="val 2700000"/>
            <a:gd name="adj3" fmla="val 586"/>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9F3EB7-25BF-4C7E-9F52-C5767B0F728A}">
      <dsp:nvSpPr>
        <dsp:cNvPr id="0" name=""/>
        <dsp:cNvSpPr/>
      </dsp:nvSpPr>
      <dsp:spPr>
        <a:xfrm>
          <a:off x="312784" y="210393"/>
          <a:ext cx="6767469" cy="42100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173"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a:t>кінематична, </a:t>
          </a:r>
        </a:p>
      </dsp:txBody>
      <dsp:txXfrm>
        <a:off x="312784" y="210393"/>
        <a:ext cx="6767469" cy="421005"/>
      </dsp:txXfrm>
    </dsp:sp>
    <dsp:sp modelId="{1708CA99-7B3A-44AA-A8A1-ACA0D848CADC}">
      <dsp:nvSpPr>
        <dsp:cNvPr id="0" name=""/>
        <dsp:cNvSpPr/>
      </dsp:nvSpPr>
      <dsp:spPr>
        <a:xfrm>
          <a:off x="49655" y="157767"/>
          <a:ext cx="526257" cy="526257"/>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68CCE3-820A-4DC4-A964-057A5752FDB3}">
      <dsp:nvSpPr>
        <dsp:cNvPr id="0" name=""/>
        <dsp:cNvSpPr/>
      </dsp:nvSpPr>
      <dsp:spPr>
        <a:xfrm>
          <a:off x="554156" y="842011"/>
          <a:ext cx="6526096" cy="42100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173"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a:t>динамічна, </a:t>
          </a:r>
        </a:p>
      </dsp:txBody>
      <dsp:txXfrm>
        <a:off x="554156" y="842011"/>
        <a:ext cx="6526096" cy="421005"/>
      </dsp:txXfrm>
    </dsp:sp>
    <dsp:sp modelId="{EA1884FD-2399-485C-AEFE-A4BECD05EBAB}">
      <dsp:nvSpPr>
        <dsp:cNvPr id="0" name=""/>
        <dsp:cNvSpPr/>
      </dsp:nvSpPr>
      <dsp:spPr>
        <a:xfrm>
          <a:off x="291028" y="789386"/>
          <a:ext cx="526257" cy="526257"/>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F0A9F2-5D35-4779-B308-883BEC464E2C}">
      <dsp:nvSpPr>
        <dsp:cNvPr id="0" name=""/>
        <dsp:cNvSpPr/>
      </dsp:nvSpPr>
      <dsp:spPr>
        <a:xfrm>
          <a:off x="554156" y="1473630"/>
          <a:ext cx="6526096" cy="42100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173"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dirty="0"/>
            <a:t>Інформаційна,</a:t>
          </a:r>
        </a:p>
      </dsp:txBody>
      <dsp:txXfrm>
        <a:off x="554156" y="1473630"/>
        <a:ext cx="6526096" cy="421005"/>
      </dsp:txXfrm>
    </dsp:sp>
    <dsp:sp modelId="{63A3A9C6-69AD-4EE0-82DE-7FCD25AA36AE}">
      <dsp:nvSpPr>
        <dsp:cNvPr id="0" name=""/>
        <dsp:cNvSpPr/>
      </dsp:nvSpPr>
      <dsp:spPr>
        <a:xfrm>
          <a:off x="291028" y="1421004"/>
          <a:ext cx="526257" cy="526257"/>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67F5F-B3C6-4C12-82D6-6390FBF3806F}">
      <dsp:nvSpPr>
        <dsp:cNvPr id="0" name=""/>
        <dsp:cNvSpPr/>
      </dsp:nvSpPr>
      <dsp:spPr>
        <a:xfrm>
          <a:off x="312784" y="2105248"/>
          <a:ext cx="6767469" cy="42100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173"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a:t>узагальнена.</a:t>
          </a:r>
        </a:p>
      </dsp:txBody>
      <dsp:txXfrm>
        <a:off x="312784" y="2105248"/>
        <a:ext cx="6767469" cy="421005"/>
      </dsp:txXfrm>
    </dsp:sp>
    <dsp:sp modelId="{E6B38287-2F5B-4EDF-9A8B-8ED92EF38D96}">
      <dsp:nvSpPr>
        <dsp:cNvPr id="0" name=""/>
        <dsp:cNvSpPr/>
      </dsp:nvSpPr>
      <dsp:spPr>
        <a:xfrm>
          <a:off x="49655" y="2052622"/>
          <a:ext cx="526257" cy="526257"/>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F49F5-53EB-4512-B50C-6B1F20427B28}" type="datetimeFigureOut">
              <a:rPr lang="uk-UA" smtClean="0"/>
              <a:pPr/>
              <a:t>10.01.2024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34712-E0E8-4370-B33D-061EB48443D7}" type="slidenum">
              <a:rPr lang="uk-UA" smtClean="0"/>
              <a:pPr/>
              <a:t>‹#›</a:t>
            </a:fld>
            <a:endParaRPr lang="uk-UA"/>
          </a:p>
        </p:txBody>
      </p:sp>
    </p:spTree>
    <p:extLst>
      <p:ext uri="{BB962C8B-B14F-4D97-AF65-F5344CB8AC3E}">
        <p14:creationId xmlns:p14="http://schemas.microsoft.com/office/powerpoint/2010/main" xmlns="" val="30008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DAE5FABD-26C8-4F74-B1E3-45BC91BC9D7B}" type="slidenum">
              <a:rPr lang="ru-RU" smtClean="0"/>
              <a:pPr rtl="0"/>
              <a:t>12</a:t>
            </a:fld>
            <a:endParaRPr lang="ru-RU"/>
          </a:p>
        </p:txBody>
      </p:sp>
    </p:spTree>
    <p:extLst>
      <p:ext uri="{BB962C8B-B14F-4D97-AF65-F5344CB8AC3E}">
        <p14:creationId xmlns:p14="http://schemas.microsoft.com/office/powerpoint/2010/main" xmlns="" val="289510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DAE5FABD-26C8-4F74-B1E3-45BC91BC9D7B}" type="slidenum">
              <a:rPr lang="ru-RU" smtClean="0"/>
              <a:pPr rtl="0"/>
              <a:t>15</a:t>
            </a:fld>
            <a:endParaRPr lang="ru-RU"/>
          </a:p>
        </p:txBody>
      </p:sp>
    </p:spTree>
    <p:extLst>
      <p:ext uri="{BB962C8B-B14F-4D97-AF65-F5344CB8AC3E}">
        <p14:creationId xmlns:p14="http://schemas.microsoft.com/office/powerpoint/2010/main" xmlns="" val="204441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DAE5FABD-26C8-4F74-B1E3-45BC91BC9D7B}" type="slidenum">
              <a:rPr lang="ru-RU" smtClean="0"/>
              <a:pPr rtl="0"/>
              <a:t>16</a:t>
            </a:fld>
            <a:endParaRPr lang="ru-RU"/>
          </a:p>
        </p:txBody>
      </p:sp>
    </p:spTree>
    <p:extLst>
      <p:ext uri="{BB962C8B-B14F-4D97-AF65-F5344CB8AC3E}">
        <p14:creationId xmlns:p14="http://schemas.microsoft.com/office/powerpoint/2010/main" xmlns="" val="374348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E4964B3-C253-4D39-BC03-13BE68031996}" type="datetimeFigureOut">
              <a:rPr lang="uk-UA" smtClean="0"/>
              <a:pPr/>
              <a:t>10.01.2024</a:t>
            </a:fld>
            <a:endParaRPr lang="uk-UA"/>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uk-UA"/>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100825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4964B3-C253-4D39-BC03-13BE68031996}" type="datetimeFigureOut">
              <a:rPr lang="uk-UA" smtClean="0"/>
              <a:pPr/>
              <a:t>10.01.2024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256048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E4964B3-C253-4D39-BC03-13BE68031996}" type="datetimeFigureOut">
              <a:rPr lang="uk-UA" smtClean="0"/>
              <a:pPr/>
              <a:t>10.01.2024</a:t>
            </a:fld>
            <a:endParaRPr lang="uk-UA"/>
          </a:p>
        </p:txBody>
      </p:sp>
      <p:sp>
        <p:nvSpPr>
          <p:cNvPr id="5" name="Footer Placeholder 4"/>
          <p:cNvSpPr>
            <a:spLocks noGrp="1"/>
          </p:cNvSpPr>
          <p:nvPr>
            <p:ph type="ftr" sz="quarter" idx="11"/>
          </p:nvPr>
        </p:nvSpPr>
        <p:spPr>
          <a:xfrm>
            <a:off x="774923" y="5951811"/>
            <a:ext cx="7896279" cy="365125"/>
          </a:xfrm>
        </p:spPr>
        <p:txBody>
          <a:bodyPr/>
          <a:lstStyle/>
          <a:p>
            <a:endParaRPr lang="uk-UA"/>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427356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ТОЛЬКО ЗАГОЛОВОК_Оранжевый">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0B42CCEE-B750-4EF9-BAE5-217844AE7456}"/>
              </a:ext>
              <a:ext uri="{C183D7F6-B498-43B3-948B-1728B52AA6E4}">
                <adec:decorative xmlns:adec="http://schemas.microsoft.com/office/drawing/2017/decorative" xmlns=""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xmlns=""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xmlns=""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9" name="Полилиния: Фигура 8">
            <a:extLst>
              <a:ext uri="{FF2B5EF4-FFF2-40B4-BE49-F238E27FC236}">
                <a16:creationId xmlns:a16="http://schemas.microsoft.com/office/drawing/2014/main" xmlns="" id="{0CE973A6-10E7-4E33-AA8B-7240F9197012}"/>
              </a:ext>
              <a:ext uri="{C183D7F6-B498-43B3-948B-1728B52AA6E4}">
                <adec:decorative xmlns:adec="http://schemas.microsoft.com/office/drawing/2017/decorative" xmlns=""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Tree>
    <p:extLst>
      <p:ext uri="{BB962C8B-B14F-4D97-AF65-F5344CB8AC3E}">
        <p14:creationId xmlns:p14="http://schemas.microsoft.com/office/powerpoint/2010/main" xmlns="" val="318294381"/>
      </p:ext>
    </p:extLst>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Заголовок, подзаголовок-выделение и содержимое">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0B42CCEE-B750-4EF9-BAE5-217844AE7456}"/>
              </a:ext>
              <a:ext uri="{C183D7F6-B498-43B3-948B-1728B52AA6E4}">
                <adec:decorative xmlns:adec="http://schemas.microsoft.com/office/drawing/2017/decorative" xmlns=""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xmlns="" id="{9015F2E0-A9EE-4095-8DFC-C3BBA80FAEEE}"/>
              </a:ext>
            </a:extLst>
          </p:cNvPr>
          <p:cNvSpPr>
            <a:spLocks noGrp="1"/>
          </p:cNvSpPr>
          <p:nvPr>
            <p:ph type="title"/>
          </p:nvPr>
        </p:nvSpPr>
        <p:spPr>
          <a:xfrm>
            <a:off x="548640" y="990600"/>
            <a:ext cx="10805160" cy="707886"/>
          </a:xfrm>
        </p:spPr>
        <p:txBody>
          <a:bodyPr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xmlns=""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Рисунок 9">
            <a:extLst>
              <a:ext uri="{FF2B5EF4-FFF2-40B4-BE49-F238E27FC236}">
                <a16:creationId xmlns:a16="http://schemas.microsoft.com/office/drawing/2014/main" xmlns="" id="{B1F422E5-0916-42D9-AC79-50E4FC133F3D}"/>
              </a:ext>
              <a:ext uri="{C183D7F6-B498-43B3-948B-1728B52AA6E4}">
                <adec:decorative xmlns:adec="http://schemas.microsoft.com/office/drawing/2017/decorative" xmlns=""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ru-RU" noProof="0"/>
              <a:t>Добавить изображение</a:t>
            </a:r>
          </a:p>
        </p:txBody>
      </p:sp>
      <p:sp>
        <p:nvSpPr>
          <p:cNvPr id="8" name="Текст 7">
            <a:extLst>
              <a:ext uri="{FF2B5EF4-FFF2-40B4-BE49-F238E27FC236}">
                <a16:creationId xmlns:a16="http://schemas.microsoft.com/office/drawing/2014/main" xmlns=""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rtlCol="0">
            <a:spAutoFit/>
          </a:bodyPr>
          <a:lstStyle>
            <a:lvl1pPr marL="0" indent="0">
              <a:buNone/>
              <a:defRPr sz="2400" b="0">
                <a:solidFill>
                  <a:schemeClr val="bg1"/>
                </a:solidFill>
              </a:defRPr>
            </a:lvl1pPr>
          </a:lstStyle>
          <a:p>
            <a:pPr lvl="0" rtl="0"/>
            <a:r>
              <a:rPr lang="ru-RU" noProof="0"/>
              <a:t>Добавить дополнительный текст </a:t>
            </a:r>
          </a:p>
        </p:txBody>
      </p:sp>
      <p:sp>
        <p:nvSpPr>
          <p:cNvPr id="13" name="Номер слайда 5">
            <a:extLst>
              <a:ext uri="{FF2B5EF4-FFF2-40B4-BE49-F238E27FC236}">
                <a16:creationId xmlns:a16="http://schemas.microsoft.com/office/drawing/2014/main" xmlns=""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xmlns="" val="1864639457"/>
      </p:ext>
    </p:extLst>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4964B3-C253-4D39-BC03-13BE68031996}" type="datetimeFigureOut">
              <a:rPr lang="uk-UA" smtClean="0"/>
              <a:pPr/>
              <a:t>10.01.2024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10558300" y="5956137"/>
            <a:ext cx="1052508" cy="365125"/>
          </a:xfrm>
        </p:spPr>
        <p:txBody>
          <a:body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37236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E4964B3-C253-4D39-BC03-13BE68031996}" type="datetimeFigureOut">
              <a:rPr lang="uk-UA" smtClean="0"/>
              <a:pPr/>
              <a:t>10.01.2024</a:t>
            </a:fld>
            <a:endParaRPr lang="uk-U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uk-U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23926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E4964B3-C253-4D39-BC03-13BE68031996}" type="datetimeFigureOut">
              <a:rPr lang="uk-UA" smtClean="0"/>
              <a:pPr/>
              <a:t>10.01.2024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78264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E4964B3-C253-4D39-BC03-13BE68031996}" type="datetimeFigureOut">
              <a:rPr lang="uk-UA" smtClean="0"/>
              <a:pPr/>
              <a:t>10.01.2024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189211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E4964B3-C253-4D39-BC03-13BE68031996}" type="datetimeFigureOut">
              <a:rPr lang="uk-UA" smtClean="0"/>
              <a:pPr/>
              <a:t>10.01.2024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232886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964B3-C253-4D39-BC03-13BE68031996}" type="datetimeFigureOut">
              <a:rPr lang="uk-UA" smtClean="0"/>
              <a:pPr/>
              <a:t>10.01.2024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124821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E4964B3-C253-4D39-BC03-13BE68031996}" type="datetimeFigureOut">
              <a:rPr lang="uk-UA" smtClean="0"/>
              <a:pPr/>
              <a:t>10.01.2024</a:t>
            </a:fld>
            <a:endParaRPr lang="uk-U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50659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E4964B3-C253-4D39-BC03-13BE68031996}" type="datetimeFigureOut">
              <a:rPr lang="uk-UA" smtClean="0"/>
              <a:pPr/>
              <a:t>10.01.2024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9FB4911-8C32-4644-BF5C-818E2B12DEAF}" type="slidenum">
              <a:rPr lang="uk-UA" smtClean="0"/>
              <a:pPr/>
              <a:t>‹#›</a:t>
            </a:fld>
            <a:endParaRPr lang="uk-UA"/>
          </a:p>
        </p:txBody>
      </p:sp>
    </p:spTree>
    <p:extLst>
      <p:ext uri="{BB962C8B-B14F-4D97-AF65-F5344CB8AC3E}">
        <p14:creationId xmlns:p14="http://schemas.microsoft.com/office/powerpoint/2010/main" xmlns="" val="319529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E4964B3-C253-4D39-BC03-13BE68031996}" type="datetimeFigureOut">
              <a:rPr lang="uk-UA" smtClean="0"/>
              <a:pPr/>
              <a:t>10.01.2024</a:t>
            </a:fld>
            <a:endParaRPr lang="uk-UA"/>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uk-UA"/>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9FB4911-8C32-4644-BF5C-818E2B12DEAF}" type="slidenum">
              <a:rPr lang="uk-UA" smtClean="0"/>
              <a:pPr/>
              <a:t>‹#›</a:t>
            </a:fld>
            <a:endParaRPr lang="uk-UA"/>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2376690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73B49F-BB2F-8CF1-0871-12248E451501}"/>
              </a:ext>
            </a:extLst>
          </p:cNvPr>
          <p:cNvSpPr>
            <a:spLocks noGrp="1"/>
          </p:cNvSpPr>
          <p:nvPr>
            <p:ph type="ctrTitle"/>
          </p:nvPr>
        </p:nvSpPr>
        <p:spPr>
          <a:xfrm>
            <a:off x="380469" y="931222"/>
            <a:ext cx="10993549" cy="1475013"/>
          </a:xfrm>
        </p:spPr>
        <p:txBody>
          <a:bodyPr/>
          <a:lstStyle/>
          <a:p>
            <a:pPr algn="ctr"/>
            <a:r>
              <a:rPr lang="uk-UA" dirty="0"/>
              <a:t>Спортивна техніка та її структура</a:t>
            </a:r>
          </a:p>
        </p:txBody>
      </p:sp>
    </p:spTree>
    <p:extLst>
      <p:ext uri="{BB962C8B-B14F-4D97-AF65-F5344CB8AC3E}">
        <p14:creationId xmlns:p14="http://schemas.microsoft.com/office/powerpoint/2010/main" xmlns="" val="85079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xmlns="" id="{12670BEF-D19B-7779-369B-FC62B0D79D76}"/>
              </a:ext>
            </a:extLst>
          </p:cNvPr>
          <p:cNvSpPr txBox="1">
            <a:spLocks/>
          </p:cNvSpPr>
          <p:nvPr/>
        </p:nvSpPr>
        <p:spPr>
          <a:xfrm>
            <a:off x="406488" y="953863"/>
            <a:ext cx="11380351" cy="3678303"/>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lnSpc>
                <a:spcPct val="200000"/>
              </a:lnSpc>
            </a:pPr>
            <a:r>
              <a:rPr lang="uk-UA" sz="2000"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Усі рухи і дії слід виконувати вільно, легко, без зайвого напруження, намагаючись розслабити м'язи кожну мить, коли вони не працюють. Економне виконання рухів сприяє збереженню високої м'язової працездатності організму тривалий час. При максимальних зусиллях раціональне виконання рухів допомагає ефективніше виконати вправу.</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xmlns="" val="275861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0A5AB23-82B0-EA87-20DD-D94C054C0116}"/>
              </a:ext>
            </a:extLst>
          </p:cNvPr>
          <p:cNvSpPr>
            <a:spLocks noGrp="1"/>
          </p:cNvSpPr>
          <p:nvPr>
            <p:ph type="title"/>
          </p:nvPr>
        </p:nvSpPr>
        <p:spPr/>
        <p:txBody>
          <a:bodyPr/>
          <a:lstStyle/>
          <a:p>
            <a:pPr algn="ct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Основні показники оцінки спортивної техніки</a:t>
            </a:r>
            <a:r>
              <a:rPr lang="uk-UA" sz="1800" dirty="0">
                <a:effectLst/>
                <a:latin typeface="Calibri" panose="020F0502020204030204" pitchFamily="34" charset="0"/>
                <a:ea typeface="Calibri" panose="020F0502020204030204" pitchFamily="34" charset="0"/>
                <a:cs typeface="Times New Roman" panose="02020603050405020304" pitchFamily="18" charset="0"/>
              </a:rPr>
              <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graphicFrame>
        <p:nvGraphicFramePr>
          <p:cNvPr id="8" name="Объект 7">
            <a:extLst>
              <a:ext uri="{FF2B5EF4-FFF2-40B4-BE49-F238E27FC236}">
                <a16:creationId xmlns:a16="http://schemas.microsoft.com/office/drawing/2014/main" xmlns="" id="{2D04C5AB-F69A-577A-8A69-1F6D8D9FCB00}"/>
              </a:ext>
            </a:extLst>
          </p:cNvPr>
          <p:cNvGraphicFramePr>
            <a:graphicFrameLocks noGrp="1"/>
          </p:cNvGraphicFramePr>
          <p:nvPr>
            <p:ph idx="1"/>
            <p:extLst>
              <p:ext uri="{D42A27DB-BD31-4B8C-83A1-F6EECF244321}">
                <p14:modId xmlns:p14="http://schemas.microsoft.com/office/powerpoint/2010/main" xmlns="" val="2762707237"/>
              </p:ext>
            </p:extLst>
          </p:nvPr>
        </p:nvGraphicFramePr>
        <p:xfrm>
          <a:off x="5464099" y="2181225"/>
          <a:ext cx="6146876" cy="4085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a:extLst>
              <a:ext uri="{FF2B5EF4-FFF2-40B4-BE49-F238E27FC236}">
                <a16:creationId xmlns:a16="http://schemas.microsoft.com/office/drawing/2014/main" xmlns="" id="{8276BB0A-C950-3ABB-2F32-A0DF230AAEE8}"/>
              </a:ext>
            </a:extLst>
          </p:cNvPr>
          <p:cNvGraphicFramePr/>
          <p:nvPr>
            <p:extLst>
              <p:ext uri="{D42A27DB-BD31-4B8C-83A1-F6EECF244321}">
                <p14:modId xmlns:p14="http://schemas.microsoft.com/office/powerpoint/2010/main" xmlns="" val="968199098"/>
              </p:ext>
            </p:extLst>
          </p:nvPr>
        </p:nvGraphicFramePr>
        <p:xfrm>
          <a:off x="-574288" y="3110519"/>
          <a:ext cx="5187175" cy="14168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Стрелка: вправо 8">
            <a:extLst>
              <a:ext uri="{FF2B5EF4-FFF2-40B4-BE49-F238E27FC236}">
                <a16:creationId xmlns:a16="http://schemas.microsoft.com/office/drawing/2014/main" xmlns="" id="{29BD3AD6-5C8E-94FE-7346-B6FA7314C6A1}"/>
              </a:ext>
            </a:extLst>
          </p:cNvPr>
          <p:cNvSpPr/>
          <p:nvPr/>
        </p:nvSpPr>
        <p:spPr>
          <a:xfrm>
            <a:off x="3769112" y="3590693"/>
            <a:ext cx="1349298" cy="691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право 9">
            <a:extLst>
              <a:ext uri="{FF2B5EF4-FFF2-40B4-BE49-F238E27FC236}">
                <a16:creationId xmlns:a16="http://schemas.microsoft.com/office/drawing/2014/main" xmlns="" id="{25DCD0B4-8A81-E8AF-D2C1-C858616C1870}"/>
              </a:ext>
            </a:extLst>
          </p:cNvPr>
          <p:cNvSpPr/>
          <p:nvPr/>
        </p:nvSpPr>
        <p:spPr>
          <a:xfrm>
            <a:off x="3531219" y="5230583"/>
            <a:ext cx="1349298" cy="691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право 10">
            <a:extLst>
              <a:ext uri="{FF2B5EF4-FFF2-40B4-BE49-F238E27FC236}">
                <a16:creationId xmlns:a16="http://schemas.microsoft.com/office/drawing/2014/main" xmlns="" id="{2AE50D2C-1E0B-7E23-7E42-2B62074CD905}"/>
              </a:ext>
            </a:extLst>
          </p:cNvPr>
          <p:cNvSpPr/>
          <p:nvPr/>
        </p:nvSpPr>
        <p:spPr>
          <a:xfrm>
            <a:off x="3263589" y="2079373"/>
            <a:ext cx="1349298" cy="691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xmlns="" val="343678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a:extLst>
              <a:ext uri="{FF2B5EF4-FFF2-40B4-BE49-F238E27FC236}">
                <a16:creationId xmlns:a16="http://schemas.microsoft.com/office/drawing/2014/main" xmlns="" id="{556610ED-3E2D-4E6A-ABD0-150F203E6B46}"/>
              </a:ext>
            </a:extLst>
          </p:cNvPr>
          <p:cNvSpPr>
            <a:spLocks noGrp="1"/>
          </p:cNvSpPr>
          <p:nvPr>
            <p:ph sz="quarter" idx="13"/>
          </p:nvPr>
        </p:nvSpPr>
        <p:spPr>
          <a:xfrm>
            <a:off x="263352" y="668690"/>
            <a:ext cx="11665296" cy="5459659"/>
          </a:xfrm>
        </p:spPr>
        <p:txBody>
          <a:bodyPr rtlCol="0">
            <a:normAutofit/>
          </a:bodyPr>
          <a:lstStyle/>
          <a:p>
            <a:pPr algn="just">
              <a:lnSpc>
                <a:spcPct val="200000"/>
              </a:lnSpc>
            </a:pPr>
            <a:r>
              <a:rPr lang="uk-UA" b="0" i="1" u="none" strike="noStrike" baseline="0" dirty="0">
                <a:solidFill>
                  <a:schemeClr val="accent3">
                    <a:lumMod val="75000"/>
                  </a:schemeClr>
                </a:solidFill>
                <a:latin typeface="Times New Roman" panose="02020603050405020304" pitchFamily="18" charset="0"/>
              </a:rPr>
              <a:t>Ефективність техніки </a:t>
            </a:r>
            <a:r>
              <a:rPr lang="uk-UA" b="0" i="0" u="none" strike="noStrike" baseline="0" dirty="0">
                <a:solidFill>
                  <a:srgbClr val="000000"/>
                </a:solidFill>
                <a:latin typeface="Times New Roman" panose="02020603050405020304" pitchFamily="18" charset="0"/>
              </a:rPr>
              <a:t>визначається її відповідністю задачам, що вирішуються, рівню фізичної, технічної, тактичної та психологічної підготовленості. </a:t>
            </a:r>
          </a:p>
          <a:p>
            <a:pPr algn="just">
              <a:lnSpc>
                <a:spcPct val="200000"/>
              </a:lnSpc>
            </a:pPr>
            <a:r>
              <a:rPr lang="uk-UA" b="0" i="1" u="none" strike="noStrike" baseline="0" dirty="0">
                <a:solidFill>
                  <a:schemeClr val="accent3">
                    <a:lumMod val="75000"/>
                  </a:schemeClr>
                </a:solidFill>
                <a:latin typeface="Times New Roman" panose="02020603050405020304" pitchFamily="18" charset="0"/>
              </a:rPr>
              <a:t>Стабільність техніки</a:t>
            </a:r>
            <a:r>
              <a:rPr lang="uk-UA" b="0" i="1" u="none" strike="noStrike" baseline="0" dirty="0">
                <a:solidFill>
                  <a:srgbClr val="000000"/>
                </a:solidFill>
                <a:latin typeface="Times New Roman" panose="02020603050405020304" pitchFamily="18" charset="0"/>
              </a:rPr>
              <a:t> </a:t>
            </a:r>
            <a:r>
              <a:rPr lang="uk-UA" b="0" i="0" u="none" strike="noStrike" baseline="0" dirty="0">
                <a:solidFill>
                  <a:srgbClr val="000000"/>
                </a:solidFill>
                <a:latin typeface="Times New Roman" panose="02020603050405020304" pitchFamily="18" charset="0"/>
              </a:rPr>
              <a:t>пов’язана з її </a:t>
            </a:r>
            <a:r>
              <a:rPr lang="uk-UA" b="0" i="0" u="none" strike="noStrike" baseline="0" dirty="0" err="1">
                <a:solidFill>
                  <a:srgbClr val="000000"/>
                </a:solidFill>
                <a:latin typeface="Times New Roman" panose="02020603050405020304" pitchFamily="18" charset="0"/>
              </a:rPr>
              <a:t>вадостійкістю</a:t>
            </a:r>
            <a:r>
              <a:rPr lang="uk-UA" b="0" i="0" u="none" strike="noStrike" baseline="0" dirty="0">
                <a:solidFill>
                  <a:srgbClr val="000000"/>
                </a:solidFill>
                <a:latin typeface="Times New Roman" panose="02020603050405020304" pitchFamily="18" charset="0"/>
              </a:rPr>
              <a:t>, незалежністю від умов змагань, функціонального стану спортсмена. Слід враховувати, що сучасна тренувальна і особливо змагальна діяльність характеризується великою кількістю «</a:t>
            </a:r>
            <a:r>
              <a:rPr lang="uk-UA" b="0" i="0" u="none" strike="noStrike" baseline="0" dirty="0" err="1">
                <a:solidFill>
                  <a:srgbClr val="000000"/>
                </a:solidFill>
                <a:latin typeface="Times New Roman" panose="02020603050405020304" pitchFamily="18" charset="0"/>
              </a:rPr>
              <a:t>збиваючих</a:t>
            </a:r>
            <a:r>
              <a:rPr lang="uk-UA" b="0" i="0" u="none" strike="noStrike" baseline="0" dirty="0">
                <a:solidFill>
                  <a:srgbClr val="000000"/>
                </a:solidFill>
                <a:latin typeface="Times New Roman" panose="02020603050405020304" pitchFamily="18" charset="0"/>
              </a:rPr>
              <a:t>» факторів. До них належать активна протидія суперників, прогресуюча втома, незвична манера суддівства, незвичне місце змагань, особливості спортивних споруд та обладнання, недоброзичлива поведінка вболівальників та ін. Здатність спортсмена до виконання ефективних прийомів і дій у складних умовах є основним показником стабільності техніки і значною мірою визначає рівень технічної підготовленості загалом</a:t>
            </a:r>
            <a:r>
              <a:rPr lang="uk-UA" sz="1800" b="0" i="0" u="none" strike="noStrike" baseline="0" dirty="0">
                <a:solidFill>
                  <a:srgbClr val="000000"/>
                </a:solidFill>
                <a:latin typeface="Times New Roman" panose="02020603050405020304" pitchFamily="18" charset="0"/>
              </a:rPr>
              <a:t>. </a:t>
            </a:r>
            <a:endParaRPr lang="ru-RU" noProof="1"/>
          </a:p>
        </p:txBody>
      </p:sp>
      <p:pic>
        <p:nvPicPr>
          <p:cNvPr id="10" name="Рисунок 5">
            <a:extLst>
              <a:ext uri="{FF2B5EF4-FFF2-40B4-BE49-F238E27FC236}">
                <a16:creationId xmlns:a16="http://schemas.microsoft.com/office/drawing/2014/main" xmlns="" id="{D2A5B748-37FD-448D-997E-B1D3326587D6}"/>
              </a:ext>
              <a:ext uri="{C183D7F6-B498-43B3-948B-1728B52AA6E4}">
                <adec:decorative xmlns:adec="http://schemas.microsoft.com/office/drawing/2017/decorative" xmlns=""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xmlns=""/>
              </a:ext>
            </a:extLst>
          </a:blip>
          <a:srcRect t="88" b="88"/>
          <a:stretch/>
        </p:blipFill>
        <p:spPr>
          <a:xfrm>
            <a:off x="0" y="0"/>
            <a:ext cx="8329613" cy="457200"/>
          </a:xfrm>
        </p:spPr>
      </p:pic>
    </p:spTree>
    <p:extLst>
      <p:ext uri="{BB962C8B-B14F-4D97-AF65-F5344CB8AC3E}">
        <p14:creationId xmlns:p14="http://schemas.microsoft.com/office/powerpoint/2010/main" xmlns="" val="361253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6DC4BBC-DBC2-4FEC-B1A2-E737DF317093}"/>
              </a:ext>
            </a:extLst>
          </p:cNvPr>
          <p:cNvSpPr txBox="1"/>
          <p:nvPr/>
        </p:nvSpPr>
        <p:spPr>
          <a:xfrm>
            <a:off x="335360" y="900300"/>
            <a:ext cx="11521280" cy="3370603"/>
          </a:xfrm>
          <a:prstGeom prst="rect">
            <a:avLst/>
          </a:prstGeom>
          <a:noFill/>
        </p:spPr>
        <p:txBody>
          <a:bodyPr wrap="square" rtlCol="0">
            <a:spAutoFit/>
          </a:bodyPr>
          <a:lstStyle/>
          <a:p>
            <a:pPr algn="just">
              <a:lnSpc>
                <a:spcPct val="150000"/>
              </a:lnSpc>
            </a:pPr>
            <a:r>
              <a:rPr lang="uk-UA" sz="1800" b="0" i="1" u="none" strike="noStrike" baseline="0" dirty="0">
                <a:solidFill>
                  <a:schemeClr val="accent1">
                    <a:lumMod val="60000"/>
                    <a:lumOff val="40000"/>
                  </a:schemeClr>
                </a:solidFill>
                <a:latin typeface="Times New Roman" panose="02020603050405020304" pitchFamily="18" charset="0"/>
              </a:rPr>
              <a:t>Варіативність техніки </a:t>
            </a:r>
            <a:r>
              <a:rPr lang="uk-UA" sz="1800" b="0" i="0" u="none" strike="noStrike" baseline="0" dirty="0">
                <a:solidFill>
                  <a:srgbClr val="000000"/>
                </a:solidFill>
                <a:latin typeface="Times New Roman" panose="02020603050405020304" pitchFamily="18" charset="0"/>
              </a:rPr>
              <a:t>визначається здатністю спортсмена до оперативної корекції рухових дій в залежності від умов змагальної боротьби. </a:t>
            </a:r>
          </a:p>
          <a:p>
            <a:pPr marL="285750" indent="-285750" algn="just">
              <a:lnSpc>
                <a:spcPct val="150000"/>
              </a:lnSpc>
              <a:buFont typeface="Arial" panose="020B0604020202020204" pitchFamily="34" charset="0"/>
              <a:buChar char="•"/>
            </a:pPr>
            <a:r>
              <a:rPr lang="uk-UA" sz="1800" b="0" i="0" u="none" strike="noStrike" baseline="0" dirty="0">
                <a:solidFill>
                  <a:srgbClr val="000000"/>
                </a:solidFill>
                <a:latin typeface="Times New Roman" panose="02020603050405020304" pitchFamily="18" charset="0"/>
              </a:rPr>
              <a:t>Досвід показує, що прагнення спортсменів зберегти часові, динамічні і просторові характеристики рухів у будь-яких умовах </a:t>
            </a:r>
            <a:r>
              <a:rPr lang="uk-UA" sz="1800" b="0" i="0" u="none" strike="noStrike" baseline="0" dirty="0">
                <a:latin typeface="Times New Roman" panose="02020603050405020304" pitchFamily="18" charset="0"/>
              </a:rPr>
              <a:t>змагальної боротьби до успіху не приводить.</a:t>
            </a:r>
          </a:p>
          <a:p>
            <a:pPr marL="285750" indent="-285750" algn="just">
              <a:lnSpc>
                <a:spcPct val="150000"/>
              </a:lnSpc>
              <a:buFont typeface="Arial" panose="020B0604020202020204" pitchFamily="34" charset="0"/>
              <a:buChar char="•"/>
            </a:pPr>
            <a:r>
              <a:rPr lang="uk-UA" sz="1800" b="0" i="0" u="none" strike="noStrike" baseline="0" dirty="0">
                <a:latin typeface="Times New Roman" panose="02020603050405020304" pitchFamily="18" charset="0"/>
              </a:rPr>
              <a:t> Наприклад, у циклічних видах спорту спроба зберегти стабільні характеристики рухів на другій половині дистанції приводить до значного зниження швидкості. Водночас компенсаторні зміни спортивної техніки, викликані прогресуючою втомою, дозволяють спортсменам зберегти чи навіть дещо збільшити швидкість у другій половині дистанції. </a:t>
            </a:r>
            <a:endParaRPr lang="uk-UA" dirty="0"/>
          </a:p>
        </p:txBody>
      </p:sp>
      <p:pic>
        <p:nvPicPr>
          <p:cNvPr id="6" name="Рисунок 5">
            <a:extLst>
              <a:ext uri="{FF2B5EF4-FFF2-40B4-BE49-F238E27FC236}">
                <a16:creationId xmlns:a16="http://schemas.microsoft.com/office/drawing/2014/main" xmlns="" id="{B03DF696-46B1-447A-BA6B-60EED9D6F15C}"/>
              </a:ext>
            </a:extLst>
          </p:cNvPr>
          <p:cNvPicPr>
            <a:picLocks noChangeAspect="1"/>
          </p:cNvPicPr>
          <p:nvPr/>
        </p:nvPicPr>
        <p:blipFill>
          <a:blip r:embed="rId2"/>
          <a:stretch>
            <a:fillRect/>
          </a:stretch>
        </p:blipFill>
        <p:spPr>
          <a:xfrm>
            <a:off x="8050212" y="4298389"/>
            <a:ext cx="3816424" cy="2146739"/>
          </a:xfrm>
          <a:prstGeom prst="rect">
            <a:avLst/>
          </a:prstGeom>
        </p:spPr>
      </p:pic>
    </p:spTree>
    <p:extLst>
      <p:ext uri="{BB962C8B-B14F-4D97-AF65-F5344CB8AC3E}">
        <p14:creationId xmlns:p14="http://schemas.microsoft.com/office/powerpoint/2010/main" xmlns="" val="202901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7C54742-9CFD-4618-940A-B51CAFB20A94}"/>
              </a:ext>
            </a:extLst>
          </p:cNvPr>
          <p:cNvSpPr txBox="1"/>
          <p:nvPr/>
        </p:nvSpPr>
        <p:spPr>
          <a:xfrm>
            <a:off x="335360" y="620688"/>
            <a:ext cx="11377264" cy="5544467"/>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uk-UA" sz="2000" b="0" i="0" u="none" strike="noStrike" baseline="0" dirty="0">
                <a:solidFill>
                  <a:srgbClr val="000000"/>
                </a:solidFill>
                <a:latin typeface="Times New Roman" panose="02020603050405020304" pitchFamily="18" charset="0"/>
              </a:rPr>
              <a:t>Ще більше значення варіативність техніки має у видах спорту з постійно змінюваними ситуаціями, гострим браком часу для виконання рухових дій, активною протидією суперників та ін. (єдиноборства, спортивні ігри, вітрильний спорт та ін.). У цьому зв’язку найважливішою стороною технічної підготовленості спортсмена є здатність об’єднати різні технічні прийоми в раціональний ланцюг рухових дій (техніко-тактичний комплекс) в залежності від ситуації, характерної для конкретного моменту змагальної діяльності. </a:t>
            </a:r>
          </a:p>
          <a:p>
            <a:pPr marL="285750" indent="-285750" algn="just">
              <a:lnSpc>
                <a:spcPct val="200000"/>
              </a:lnSpc>
              <a:buFont typeface="Arial" panose="020B0604020202020204" pitchFamily="34" charset="0"/>
              <a:buChar char="•"/>
            </a:pPr>
            <a:r>
              <a:rPr lang="uk-UA" sz="2000" b="0" i="0" u="none" strike="noStrike" baseline="0" dirty="0">
                <a:solidFill>
                  <a:srgbClr val="000000"/>
                </a:solidFill>
                <a:latin typeface="Times New Roman" panose="02020603050405020304" pitchFamily="18" charset="0"/>
              </a:rPr>
              <a:t>Раціонально побудований техніко-тактичний комплекс дій дозволяє оптимальним чином зв’язати між собою послідовно застосовувані локальні дії нападу і захисту в раціональний ланцюг, який забезпечує досягнення заданого кінцевого результату з урахуванням манери поведінки суперника. </a:t>
            </a:r>
            <a:endParaRPr lang="uk-UA" sz="2000" dirty="0"/>
          </a:p>
        </p:txBody>
      </p:sp>
    </p:spTree>
    <p:extLst>
      <p:ext uri="{BB962C8B-B14F-4D97-AF65-F5344CB8AC3E}">
        <p14:creationId xmlns:p14="http://schemas.microsoft.com/office/powerpoint/2010/main" xmlns="" val="409635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a:extLst>
              <a:ext uri="{FF2B5EF4-FFF2-40B4-BE49-F238E27FC236}">
                <a16:creationId xmlns:a16="http://schemas.microsoft.com/office/drawing/2014/main" xmlns="" id="{556610ED-3E2D-4E6A-ABD0-150F203E6B46}"/>
              </a:ext>
            </a:extLst>
          </p:cNvPr>
          <p:cNvSpPr>
            <a:spLocks noGrp="1"/>
          </p:cNvSpPr>
          <p:nvPr>
            <p:ph sz="quarter" idx="13"/>
          </p:nvPr>
        </p:nvSpPr>
        <p:spPr>
          <a:xfrm>
            <a:off x="263352" y="668690"/>
            <a:ext cx="11665296" cy="5671150"/>
          </a:xfrm>
        </p:spPr>
        <p:txBody>
          <a:bodyPr rtlCol="0">
            <a:normAutofit/>
          </a:bodyPr>
          <a:lstStyle/>
          <a:p>
            <a:pPr algn="just">
              <a:lnSpc>
                <a:spcPct val="150000"/>
              </a:lnSpc>
            </a:pPr>
            <a:r>
              <a:rPr lang="uk-UA" b="0" i="1" u="none" strike="noStrike" baseline="0" dirty="0">
                <a:solidFill>
                  <a:schemeClr val="accent2"/>
                </a:solidFill>
                <a:latin typeface="Times New Roman" panose="02020603050405020304" pitchFamily="18" charset="0"/>
              </a:rPr>
              <a:t>Економічність техніки </a:t>
            </a:r>
            <a:r>
              <a:rPr lang="uk-UA" b="0" i="0" u="none" strike="noStrike" baseline="0" dirty="0">
                <a:solidFill>
                  <a:srgbClr val="000000"/>
                </a:solidFill>
                <a:latin typeface="Times New Roman" panose="02020603050405020304" pitchFamily="18" charset="0"/>
              </a:rPr>
              <a:t>характеризується раціональним використанням енергії при виконанні прийомів і дій, доцільним використанням часу і простору. За інших рівних умов кращим є той варіант рухових дій, який супроводжується мінімальними енерговитратами, найменшим напруженням психічних можливостей спортсмена. Застосування таких варіантів техніки дозволяє істотно інтенсифікувати тренувальну і змагальну діяльність. </a:t>
            </a:r>
          </a:p>
          <a:p>
            <a:pPr algn="just">
              <a:lnSpc>
                <a:spcPct val="150000"/>
              </a:lnSpc>
            </a:pPr>
            <a:r>
              <a:rPr lang="uk-UA" b="0" i="0" u="none" strike="noStrike" baseline="0" dirty="0">
                <a:solidFill>
                  <a:srgbClr val="000000"/>
                </a:solidFill>
                <a:latin typeface="Times New Roman" panose="02020603050405020304" pitchFamily="18" charset="0"/>
              </a:rPr>
              <a:t>У спортивних іграх, єдиноборствах, </a:t>
            </a:r>
            <a:r>
              <a:rPr lang="uk-UA" b="0" i="0" u="none" strike="noStrike" baseline="0" dirty="0" err="1">
                <a:solidFill>
                  <a:srgbClr val="000000"/>
                </a:solidFill>
                <a:latin typeface="Times New Roman" panose="02020603050405020304" pitchFamily="18" charset="0"/>
              </a:rPr>
              <a:t>складнокоординаційних</a:t>
            </a:r>
            <a:r>
              <a:rPr lang="uk-UA" b="0" i="0" u="none" strike="noStrike" baseline="0" dirty="0">
                <a:solidFill>
                  <a:srgbClr val="000000"/>
                </a:solidFill>
                <a:latin typeface="Times New Roman" panose="02020603050405020304" pitchFamily="18" charset="0"/>
              </a:rPr>
              <a:t> видах спорту важливим показником економічності є здатність спортсменів до виконання ефективних дій при їх невеликій амплітуді і мінімальному часі, необхідному для виконання.</a:t>
            </a:r>
          </a:p>
          <a:p>
            <a:pPr algn="just">
              <a:lnSpc>
                <a:spcPct val="150000"/>
              </a:lnSpc>
            </a:pPr>
            <a:r>
              <a:rPr lang="uk-UA" sz="1800" b="0" i="0" u="none" strike="noStrike" baseline="0" dirty="0">
                <a:solidFill>
                  <a:srgbClr val="000000"/>
                </a:solidFill>
                <a:latin typeface="Times New Roman" panose="02020603050405020304" pitchFamily="18" charset="0"/>
              </a:rPr>
              <a:t>Економічність техніки значною мірою обумовлюється здатністю до розслаблення м’язів. Існує цілком обґрунтована позиція, згідно з якою здатність до розслаблення можна розглядати як своєрідну рухову навичку, яка забезпечує досягнення заданого рухового результату при мінімальному напруженні м’язів, включених у роботу, і повному розслабленні м’язів, які не беруть у ній участі. </a:t>
            </a:r>
            <a:endParaRPr lang="ru-RU" noProof="1"/>
          </a:p>
        </p:txBody>
      </p:sp>
      <p:pic>
        <p:nvPicPr>
          <p:cNvPr id="10" name="Рисунок 5">
            <a:extLst>
              <a:ext uri="{FF2B5EF4-FFF2-40B4-BE49-F238E27FC236}">
                <a16:creationId xmlns:a16="http://schemas.microsoft.com/office/drawing/2014/main" xmlns="" id="{D2A5B748-37FD-448D-997E-B1D3326587D6}"/>
              </a:ext>
              <a:ext uri="{C183D7F6-B498-43B3-948B-1728B52AA6E4}">
                <adec:decorative xmlns:adec="http://schemas.microsoft.com/office/drawing/2017/decorative" xmlns=""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xmlns=""/>
              </a:ext>
            </a:extLst>
          </a:blip>
          <a:srcRect t="88" b="88"/>
          <a:stretch/>
        </p:blipFill>
        <p:spPr>
          <a:xfrm>
            <a:off x="0" y="0"/>
            <a:ext cx="8329613" cy="457200"/>
          </a:xfrm>
        </p:spPr>
      </p:pic>
    </p:spTree>
    <p:extLst>
      <p:ext uri="{BB962C8B-B14F-4D97-AF65-F5344CB8AC3E}">
        <p14:creationId xmlns:p14="http://schemas.microsoft.com/office/powerpoint/2010/main" xmlns="" val="322510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a:extLst>
              <a:ext uri="{FF2B5EF4-FFF2-40B4-BE49-F238E27FC236}">
                <a16:creationId xmlns:a16="http://schemas.microsoft.com/office/drawing/2014/main" xmlns="" id="{556610ED-3E2D-4E6A-ABD0-150F203E6B46}"/>
              </a:ext>
            </a:extLst>
          </p:cNvPr>
          <p:cNvSpPr>
            <a:spLocks noGrp="1"/>
          </p:cNvSpPr>
          <p:nvPr>
            <p:ph sz="quarter" idx="13"/>
          </p:nvPr>
        </p:nvSpPr>
        <p:spPr>
          <a:xfrm>
            <a:off x="263352" y="668690"/>
            <a:ext cx="11665296" cy="5671150"/>
          </a:xfrm>
        </p:spPr>
        <p:txBody>
          <a:bodyPr rtlCol="0">
            <a:normAutofit/>
          </a:bodyPr>
          <a:lstStyle/>
          <a:p>
            <a:pPr algn="just">
              <a:lnSpc>
                <a:spcPct val="150000"/>
              </a:lnSpc>
            </a:pPr>
            <a:r>
              <a:rPr lang="uk-UA" b="0" i="1" u="none" strike="noStrike" baseline="0" dirty="0">
                <a:solidFill>
                  <a:schemeClr val="accent2"/>
                </a:solidFill>
                <a:latin typeface="Times New Roman" panose="02020603050405020304" pitchFamily="18" charset="0"/>
              </a:rPr>
              <a:t>Економічність техніки </a:t>
            </a:r>
            <a:r>
              <a:rPr lang="uk-UA" b="0" i="0" u="none" strike="noStrike" baseline="0" dirty="0">
                <a:solidFill>
                  <a:srgbClr val="000000"/>
                </a:solidFill>
                <a:latin typeface="Times New Roman" panose="02020603050405020304" pitchFamily="18" charset="0"/>
              </a:rPr>
              <a:t>характеризується раціональним використанням енергії при виконанні прийомів і дій, доцільним використанням часу і простору. За інших рівних умов кращим є той варіант рухових дій, який супроводжується мінімальними енерговитратами, найменшим напруженням психічних можливостей спортсмена. Застосування таких варіантів техніки дозволяє істотно інтенсифікувати тренувальну і змагальну діяльність. </a:t>
            </a:r>
          </a:p>
          <a:p>
            <a:pPr algn="just">
              <a:lnSpc>
                <a:spcPct val="150000"/>
              </a:lnSpc>
            </a:pPr>
            <a:r>
              <a:rPr lang="uk-UA" b="0" i="0" u="none" strike="noStrike" baseline="0" dirty="0">
                <a:solidFill>
                  <a:srgbClr val="000000"/>
                </a:solidFill>
                <a:latin typeface="Times New Roman" panose="02020603050405020304" pitchFamily="18" charset="0"/>
              </a:rPr>
              <a:t>У спортивних іграх, єдиноборствах, </a:t>
            </a:r>
            <a:r>
              <a:rPr lang="uk-UA" b="0" i="0" u="none" strike="noStrike" baseline="0" dirty="0" err="1">
                <a:solidFill>
                  <a:srgbClr val="000000"/>
                </a:solidFill>
                <a:latin typeface="Times New Roman" panose="02020603050405020304" pitchFamily="18" charset="0"/>
              </a:rPr>
              <a:t>складнокоординаційних</a:t>
            </a:r>
            <a:r>
              <a:rPr lang="uk-UA" b="0" i="0" u="none" strike="noStrike" baseline="0" dirty="0">
                <a:solidFill>
                  <a:srgbClr val="000000"/>
                </a:solidFill>
                <a:latin typeface="Times New Roman" panose="02020603050405020304" pitchFamily="18" charset="0"/>
              </a:rPr>
              <a:t> видах спорту важливим показником економічності є здатність спортсменів до виконання ефективних дій при їх невеликій амплітуді і мінімальному часі, необхідному для виконання.</a:t>
            </a:r>
          </a:p>
          <a:p>
            <a:pPr algn="just">
              <a:lnSpc>
                <a:spcPct val="150000"/>
              </a:lnSpc>
            </a:pPr>
            <a:r>
              <a:rPr lang="uk-UA" sz="1800" b="0" i="0" u="none" strike="noStrike" baseline="0" dirty="0">
                <a:solidFill>
                  <a:srgbClr val="000000"/>
                </a:solidFill>
                <a:latin typeface="Times New Roman" panose="02020603050405020304" pitchFamily="18" charset="0"/>
              </a:rPr>
              <a:t>Економічність техніки значною мірою обумовлюється здатністю до розслаблення м’язів. Існує цілком обґрунтована позиція, згідно з якою здатність до розслаблення можна розглядати як своєрідну рухову навичку, яка забезпечує досягнення заданого рухового результату при мінімальному напруженні м’язів, включених у роботу, і повному розслабленні м’язів, які не беруть у ній участі. </a:t>
            </a:r>
            <a:endParaRPr lang="ru-RU" noProof="1"/>
          </a:p>
        </p:txBody>
      </p:sp>
      <p:pic>
        <p:nvPicPr>
          <p:cNvPr id="10" name="Рисунок 5">
            <a:extLst>
              <a:ext uri="{FF2B5EF4-FFF2-40B4-BE49-F238E27FC236}">
                <a16:creationId xmlns:a16="http://schemas.microsoft.com/office/drawing/2014/main" xmlns="" id="{D2A5B748-37FD-448D-997E-B1D3326587D6}"/>
              </a:ext>
              <a:ext uri="{C183D7F6-B498-43B3-948B-1728B52AA6E4}">
                <adec:decorative xmlns:adec="http://schemas.microsoft.com/office/drawing/2017/decorative" xmlns=""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xmlns=""/>
              </a:ext>
            </a:extLst>
          </a:blip>
          <a:srcRect t="88" b="88"/>
          <a:stretch/>
        </p:blipFill>
        <p:spPr>
          <a:xfrm>
            <a:off x="0" y="0"/>
            <a:ext cx="8329613" cy="457200"/>
          </a:xfrm>
        </p:spPr>
      </p:pic>
    </p:spTree>
    <p:extLst>
      <p:ext uri="{BB962C8B-B14F-4D97-AF65-F5344CB8AC3E}">
        <p14:creationId xmlns:p14="http://schemas.microsoft.com/office/powerpoint/2010/main" xmlns="" val="83995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604728B-9AF3-4DCE-9F03-0CAA4A7E3DB6}"/>
              </a:ext>
            </a:extLst>
          </p:cNvPr>
          <p:cNvSpPr txBox="1"/>
          <p:nvPr/>
        </p:nvSpPr>
        <p:spPr>
          <a:xfrm>
            <a:off x="335360" y="764704"/>
            <a:ext cx="11354308" cy="2811539"/>
          </a:xfrm>
          <a:prstGeom prst="rect">
            <a:avLst/>
          </a:prstGeom>
          <a:noFill/>
        </p:spPr>
        <p:txBody>
          <a:bodyPr wrap="square" rtlCol="0">
            <a:spAutoFit/>
          </a:bodyPr>
          <a:lstStyle/>
          <a:p>
            <a:pPr algn="just">
              <a:lnSpc>
                <a:spcPct val="150000"/>
              </a:lnSpc>
            </a:pPr>
            <a:r>
              <a:rPr lang="uk-UA" sz="2000" b="0" i="1" u="none" strike="noStrike" baseline="0" dirty="0">
                <a:solidFill>
                  <a:schemeClr val="accent6">
                    <a:lumMod val="60000"/>
                    <a:lumOff val="40000"/>
                  </a:schemeClr>
                </a:solidFill>
                <a:latin typeface="Times New Roman" panose="02020603050405020304" pitchFamily="18" charset="0"/>
              </a:rPr>
              <a:t>Мінімальна тактична інформативність техніки </a:t>
            </a:r>
            <a:r>
              <a:rPr lang="uk-UA" sz="2000" b="0" i="0" u="none" strike="noStrike" baseline="0" dirty="0">
                <a:solidFill>
                  <a:srgbClr val="000000"/>
                </a:solidFill>
                <a:latin typeface="Times New Roman" panose="02020603050405020304" pitchFamily="18" charset="0"/>
              </a:rPr>
              <a:t>для суперника є важливим показником результативності в спортивних іграх і єдиноборствах. Досконалою тут може бути тільки техніка, яка дозволяє маскувати тактичні задуми і діяти несподівано. Тому високий рівень технічної підготовленості передбачає наявність здатності спортсмена до виконання таких рухів, які, з одного боку, досить ефективні з точки зору досягнення мети, а з другого – не мають чітко виражених інформативних деталей, демаскуючих тактичний задум спортсмена. </a:t>
            </a:r>
            <a:endParaRPr lang="uk-UA" sz="2000" dirty="0"/>
          </a:p>
        </p:txBody>
      </p:sp>
      <p:pic>
        <p:nvPicPr>
          <p:cNvPr id="6" name="Рисунок 5">
            <a:extLst>
              <a:ext uri="{FF2B5EF4-FFF2-40B4-BE49-F238E27FC236}">
                <a16:creationId xmlns:a16="http://schemas.microsoft.com/office/drawing/2014/main" xmlns="" id="{45999806-88FF-46EA-A97C-040DD26437E6}"/>
              </a:ext>
            </a:extLst>
          </p:cNvPr>
          <p:cNvPicPr>
            <a:picLocks noChangeAspect="1"/>
          </p:cNvPicPr>
          <p:nvPr/>
        </p:nvPicPr>
        <p:blipFill>
          <a:blip r:embed="rId2"/>
          <a:stretch>
            <a:fillRect/>
          </a:stretch>
        </p:blipFill>
        <p:spPr>
          <a:xfrm>
            <a:off x="8963333" y="3354568"/>
            <a:ext cx="3112765" cy="3338952"/>
          </a:xfrm>
          <a:prstGeom prst="rect">
            <a:avLst/>
          </a:prstGeom>
        </p:spPr>
      </p:pic>
    </p:spTree>
    <p:extLst>
      <p:ext uri="{BB962C8B-B14F-4D97-AF65-F5344CB8AC3E}">
        <p14:creationId xmlns:p14="http://schemas.microsoft.com/office/powerpoint/2010/main" xmlns="" val="3021776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639B5C-AB5E-2338-705B-74BF8B3646D5}"/>
              </a:ext>
            </a:extLst>
          </p:cNvPr>
          <p:cNvSpPr>
            <a:spLocks noGrp="1"/>
          </p:cNvSpPr>
          <p:nvPr>
            <p:ph type="title"/>
          </p:nvPr>
        </p:nvSpPr>
        <p:spPr/>
        <p:txBody>
          <a:bodyPr>
            <a:normAutofit/>
          </a:bodyPr>
          <a:lstStyle/>
          <a:p>
            <a:pPr marR="762000" algn="ctr">
              <a:lnSpc>
                <a:spcPct val="133000"/>
              </a:lnSpc>
              <a:spcAft>
                <a:spcPts val="100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структура рухів і керування ними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dirty="0"/>
          </a:p>
        </p:txBody>
      </p:sp>
      <p:sp>
        <p:nvSpPr>
          <p:cNvPr id="3" name="Объект 2">
            <a:extLst>
              <a:ext uri="{FF2B5EF4-FFF2-40B4-BE49-F238E27FC236}">
                <a16:creationId xmlns:a16="http://schemas.microsoft.com/office/drawing/2014/main" xmlns="" id="{CFB715DD-F7BA-89CB-C642-DA29D115418B}"/>
              </a:ext>
            </a:extLst>
          </p:cNvPr>
          <p:cNvSpPr>
            <a:spLocks noGrp="1"/>
          </p:cNvSpPr>
          <p:nvPr>
            <p:ph idx="1"/>
          </p:nvPr>
        </p:nvSpPr>
        <p:spPr>
          <a:xfrm>
            <a:off x="235505" y="1979774"/>
            <a:ext cx="11707451" cy="3678303"/>
          </a:xfrm>
        </p:spPr>
        <p:txBody>
          <a:bodyPr>
            <a:normAutofit lnSpcReduction="10000"/>
          </a:bodyPr>
          <a:lstStyle/>
          <a:p>
            <a:pPr algn="just">
              <a:lnSpc>
                <a:spcPct val="200000"/>
              </a:lnSpc>
            </a:pPr>
            <a:r>
              <a:rPr lang="uk-UA" sz="2000" dirty="0">
                <a:solidFill>
                  <a:srgbClr val="000000"/>
                </a:solidFill>
                <a:effectLst/>
                <a:latin typeface="Times New Roman" panose="02020603050405020304" pitchFamily="18" charset="0"/>
                <a:ea typeface="Calibri" panose="020F0502020204030204" pitchFamily="34" charset="0"/>
              </a:rPr>
              <a:t>Рухи людини являють собою цілісні, динамічні і складні системи процесів. Всі рухові дії виконуються рухами тіла в просторі протягом певного часу, отже, складаються з двох елементів: просторових і часових.</a:t>
            </a:r>
          </a:p>
          <a:p>
            <a:pPr algn="just">
              <a:lnSpc>
                <a:spcPct val="200000"/>
              </a:lnSpc>
            </a:pPr>
            <a:r>
              <a:rPr lang="uk-UA" sz="2000" dirty="0">
                <a:solidFill>
                  <a:srgbClr val="000000"/>
                </a:solidFill>
                <a:effectLst/>
                <a:latin typeface="Times New Roman" panose="02020603050405020304" pitchFamily="18" charset="0"/>
                <a:ea typeface="Calibri" panose="020F0502020204030204" pitchFamily="34" charset="0"/>
              </a:rPr>
              <a:t>Елементи рухів як складові частини системи—також рухи, але менші за обсягом і простіші, їх виділяють для аналізу системи і для побудови спеціальних вправ. Елементи об'єднуються в комплекси, з яких складається система.</a:t>
            </a:r>
            <a:endParaRPr lang="uk-UA" sz="2000" dirty="0"/>
          </a:p>
        </p:txBody>
      </p:sp>
    </p:spTree>
    <p:extLst>
      <p:ext uri="{BB962C8B-B14F-4D97-AF65-F5344CB8AC3E}">
        <p14:creationId xmlns:p14="http://schemas.microsoft.com/office/powerpoint/2010/main" xmlns="" val="255672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xmlns="" id="{A2DDED95-C180-E9E9-D95B-8EFDC592D70D}"/>
              </a:ext>
            </a:extLst>
          </p:cNvPr>
          <p:cNvSpPr txBox="1">
            <a:spLocks/>
          </p:cNvSpPr>
          <p:nvPr/>
        </p:nvSpPr>
        <p:spPr>
          <a:xfrm>
            <a:off x="458529" y="565712"/>
            <a:ext cx="11029615" cy="3678303"/>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5400" indent="540385" algn="just">
              <a:lnSpc>
                <a:spcPct val="200000"/>
              </a:lnSpc>
              <a:spcAft>
                <a:spcPts val="1000"/>
              </a:spcAft>
            </a:pPr>
            <a:r>
              <a:rPr lang="uk-UA"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Структура рухів міняється з віком людини: у дитячому віці вона порівняно швидко удосконалюється, у середньому — стабілізується, під старість — поступово розпадається.</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marL="25400" indent="540385" algn="just">
              <a:lnSpc>
                <a:spcPct val="200000"/>
              </a:lnSpc>
              <a:spcAft>
                <a:spcPts val="1000"/>
              </a:spcAft>
            </a:pPr>
            <a:r>
              <a:rPr lang="uk-UA"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 системі рухів можуть бути такі види структур:</a:t>
            </a:r>
          </a:p>
          <a:p>
            <a:endParaRPr lang="uk-UA" dirty="0"/>
          </a:p>
        </p:txBody>
      </p:sp>
      <p:graphicFrame>
        <p:nvGraphicFramePr>
          <p:cNvPr id="6" name="Схема 5">
            <a:extLst>
              <a:ext uri="{FF2B5EF4-FFF2-40B4-BE49-F238E27FC236}">
                <a16:creationId xmlns:a16="http://schemas.microsoft.com/office/drawing/2014/main" xmlns="" id="{162D5D5B-2822-E5AB-B716-6882FA7B70BE}"/>
              </a:ext>
            </a:extLst>
          </p:cNvPr>
          <p:cNvGraphicFramePr/>
          <p:nvPr>
            <p:extLst>
              <p:ext uri="{D42A27DB-BD31-4B8C-83A1-F6EECF244321}">
                <p14:modId xmlns:p14="http://schemas.microsoft.com/office/powerpoint/2010/main" xmlns="" val="566917486"/>
              </p:ext>
            </p:extLst>
          </p:nvPr>
        </p:nvGraphicFramePr>
        <p:xfrm>
          <a:off x="4728514" y="3832396"/>
          <a:ext cx="7114476" cy="2736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a:extLst>
              <a:ext uri="{FF2B5EF4-FFF2-40B4-BE49-F238E27FC236}">
                <a16:creationId xmlns:a16="http://schemas.microsoft.com/office/drawing/2014/main" xmlns="" id="{4C8D618B-480E-E2B3-0A3C-F04DB7AB678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3856" y="3955059"/>
            <a:ext cx="3920978" cy="2613985"/>
          </a:xfrm>
          <a:prstGeom prst="ellipse">
            <a:avLst/>
          </a:prstGeom>
          <a:ln>
            <a:noFill/>
          </a:ln>
          <a:effectLst>
            <a:softEdge rad="112500"/>
          </a:effectLst>
        </p:spPr>
      </p:pic>
    </p:spTree>
    <p:extLst>
      <p:ext uri="{BB962C8B-B14F-4D97-AF65-F5344CB8AC3E}">
        <p14:creationId xmlns:p14="http://schemas.microsoft.com/office/powerpoint/2010/main" xmlns="" val="412556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4821AF-6C85-E135-5156-16680BD2A4BA}"/>
              </a:ext>
            </a:extLst>
          </p:cNvPr>
          <p:cNvSpPr>
            <a:spLocks noGrp="1"/>
          </p:cNvSpPr>
          <p:nvPr>
            <p:ph type="title"/>
          </p:nvPr>
        </p:nvSpPr>
        <p:spPr/>
        <p:txBody>
          <a:bodyPr/>
          <a:lstStyle/>
          <a:p>
            <a:pPr algn="ctr"/>
            <a:r>
              <a:rPr lang="uk-UA" dirty="0"/>
              <a:t>ПЛАН</a:t>
            </a:r>
          </a:p>
        </p:txBody>
      </p:sp>
      <p:sp>
        <p:nvSpPr>
          <p:cNvPr id="3" name="Объект 2">
            <a:extLst>
              <a:ext uri="{FF2B5EF4-FFF2-40B4-BE49-F238E27FC236}">
                <a16:creationId xmlns:a16="http://schemas.microsoft.com/office/drawing/2014/main" xmlns="" id="{93FCB278-D39F-7891-64A6-044CB72D6254}"/>
              </a:ext>
            </a:extLst>
          </p:cNvPr>
          <p:cNvSpPr>
            <a:spLocks noGrp="1"/>
          </p:cNvSpPr>
          <p:nvPr>
            <p:ph idx="1"/>
          </p:nvPr>
        </p:nvSpPr>
        <p:spPr>
          <a:xfrm>
            <a:off x="447378" y="1912867"/>
            <a:ext cx="11029615" cy="3678303"/>
          </a:xfrm>
        </p:spPr>
        <p:txBody>
          <a:bodyPr>
            <a:normAutofit/>
          </a:bodyPr>
          <a:lstStyle/>
          <a:p>
            <a:pPr algn="just">
              <a:lnSpc>
                <a:spcPct val="150000"/>
              </a:lnSpc>
            </a:pPr>
            <a:r>
              <a:rPr lang="uk-UA" sz="3200" dirty="0">
                <a:latin typeface="Times New Roman" panose="02020603050405020304" pitchFamily="18" charset="0"/>
                <a:cs typeface="Times New Roman" panose="02020603050405020304" pitchFamily="18" charset="0"/>
              </a:rPr>
              <a:t>Характеристика </a:t>
            </a:r>
            <a:r>
              <a:rPr lang="uk-UA" sz="3200" dirty="0" smtClean="0">
                <a:latin typeface="Times New Roman" panose="02020603050405020304" pitchFamily="18" charset="0"/>
                <a:cs typeface="Times New Roman" panose="02020603050405020304" pitchFamily="18" charset="0"/>
              </a:rPr>
              <a:t>спортивної техніки</a:t>
            </a:r>
            <a:endParaRPr lang="uk-UA" sz="3200" dirty="0">
              <a:latin typeface="Times New Roman" panose="02020603050405020304" pitchFamily="18" charset="0"/>
              <a:cs typeface="Times New Roman" panose="02020603050405020304" pitchFamily="18" charset="0"/>
            </a:endParaRPr>
          </a:p>
          <a:p>
            <a:pPr algn="just">
              <a:lnSpc>
                <a:spcPct val="150000"/>
              </a:lnSpc>
            </a:pPr>
            <a:r>
              <a:rPr lang="uk-UA" sz="3200" dirty="0">
                <a:latin typeface="Times New Roman" panose="02020603050405020304" pitchFamily="18" charset="0"/>
                <a:cs typeface="Times New Roman" panose="02020603050405020304" pitchFamily="18" charset="0"/>
              </a:rPr>
              <a:t> </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Основні показники оцінки спортивної техніки</a:t>
            </a:r>
          </a:p>
          <a:p>
            <a:pPr algn="just">
              <a:lnSpc>
                <a:spcPct val="150000"/>
              </a:lnSpc>
            </a:pP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Структура рухів і керування ними</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8182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2788C57-589F-7CB9-E061-4B460318978D}"/>
              </a:ext>
            </a:extLst>
          </p:cNvPr>
          <p:cNvSpPr txBox="1"/>
          <p:nvPr/>
        </p:nvSpPr>
        <p:spPr>
          <a:xfrm>
            <a:off x="152400" y="544248"/>
            <a:ext cx="11667893" cy="3465500"/>
          </a:xfrm>
          <a:prstGeom prst="rect">
            <a:avLst/>
          </a:prstGeom>
          <a:noFill/>
        </p:spPr>
        <p:txBody>
          <a:bodyPr wrap="square">
            <a:spAutoFit/>
          </a:bodyPr>
          <a:lstStyle/>
          <a:p>
            <a:pPr marL="25400" indent="540385" algn="just">
              <a:lnSpc>
                <a:spcPct val="200000"/>
              </a:lnSpc>
              <a:spcAft>
                <a:spcPts val="1000"/>
              </a:spcAft>
            </a:pPr>
            <a:r>
              <a:rPr lang="uk-UA"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Кінематична структура</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це закономірності взаємодії рухів (підсистем і їх елементів) у просторі і в часі. Спостереженню піддаються форма і характер рухів: траєкторія, тривалість, темп, ритм, швидкість і прискорення. </a:t>
            </a:r>
          </a:p>
          <a:p>
            <a:pPr marL="25400" indent="540385" algn="just">
              <a:lnSpc>
                <a:spcPct val="200000"/>
              </a:lnSpc>
              <a:spcAft>
                <a:spcPts val="100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Просторові характеристики руху розкривають форму рухів у просторі і їх зв'язок, часові - показують організацію системи рухів у часі і просторі, просторово-часові є головними показниками швидкості зміни положення і руху. Разом, у взаємозв'язку, вони утворюють загальну кінематичну структуру, при високій досконалості якої спостерігається чітка просторово-часова узгодженість системи рухів.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666E9CA0-23F3-6CF6-761B-F5DE4E96AEC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10219" y="4148253"/>
            <a:ext cx="4881781" cy="2631688"/>
          </a:xfrm>
          <a:prstGeom prst="rect">
            <a:avLst/>
          </a:prstGeom>
        </p:spPr>
      </p:pic>
    </p:spTree>
    <p:extLst>
      <p:ext uri="{BB962C8B-B14F-4D97-AF65-F5344CB8AC3E}">
        <p14:creationId xmlns:p14="http://schemas.microsoft.com/office/powerpoint/2010/main" xmlns="" val="1206751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F6C1A40-FAA8-5CA7-9D13-A1A7BA7BBB78}"/>
              </a:ext>
            </a:extLst>
          </p:cNvPr>
          <p:cNvSpPr txBox="1"/>
          <p:nvPr/>
        </p:nvSpPr>
        <p:spPr>
          <a:xfrm>
            <a:off x="479503" y="1082348"/>
            <a:ext cx="11218126" cy="2253630"/>
          </a:xfrm>
          <a:prstGeom prst="rect">
            <a:avLst/>
          </a:prstGeom>
          <a:noFill/>
        </p:spPr>
        <p:txBody>
          <a:bodyPr wrap="square">
            <a:spAutoFit/>
          </a:bodyPr>
          <a:lstStyle/>
          <a:p>
            <a:pPr marL="25400" indent="424180" algn="just">
              <a:lnSpc>
                <a:spcPct val="150000"/>
              </a:lnSpc>
              <a:spcAft>
                <a:spcPts val="1000"/>
              </a:spcAft>
            </a:pPr>
            <a:r>
              <a:rPr lang="uk-UA"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Динамічна структура</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містить в собі закономірності силової взаємодії частин тіла між собою і з зовнішніми тілами (середовище, опора, прилади).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25400" indent="424180" algn="just">
              <a:lnSpc>
                <a:spcPct val="150000"/>
              </a:lnSpc>
              <a:spcAft>
                <a:spcPts val="100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Для дослідження причини рухів і їх зміни треба вивчати динамічні характеристики, прикладені сили й інерційні опори. Щоб визначити силову структуру, потрібно розглянути прикладення сил до ланок тіла, їх взаємний вплив і ефект спільної дії.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xmlns="" id="{9963FE93-41D2-3F62-5289-A90E95F8A56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83795" y="3335978"/>
            <a:ext cx="4689726" cy="3124273"/>
          </a:xfrm>
          <a:prstGeom prst="rect">
            <a:avLst/>
          </a:prstGeom>
        </p:spPr>
      </p:pic>
    </p:spTree>
    <p:extLst>
      <p:ext uri="{BB962C8B-B14F-4D97-AF65-F5344CB8AC3E}">
        <p14:creationId xmlns:p14="http://schemas.microsoft.com/office/powerpoint/2010/main" xmlns="" val="2251968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393322D-421E-BFEE-A98C-DF3A9A2A7618}"/>
              </a:ext>
            </a:extLst>
          </p:cNvPr>
          <p:cNvSpPr txBox="1"/>
          <p:nvPr/>
        </p:nvSpPr>
        <p:spPr>
          <a:xfrm>
            <a:off x="509239" y="686132"/>
            <a:ext cx="11173522" cy="5943102"/>
          </a:xfrm>
          <a:prstGeom prst="rect">
            <a:avLst/>
          </a:prstGeom>
          <a:noFill/>
        </p:spPr>
        <p:txBody>
          <a:bodyPr wrap="square">
            <a:spAutoFit/>
          </a:bodyPr>
          <a:lstStyle/>
          <a:p>
            <a:pPr indent="540385" algn="just">
              <a:lnSpc>
                <a:spcPct val="200000"/>
              </a:lnSpc>
              <a:spcAft>
                <a:spcPts val="1000"/>
              </a:spcAft>
            </a:pP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Анатомічна структура</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встановлює вивчення м'язових сил, їх спільну дію, системи відношень, що виникають всередині груп м'язів і між групами.</a:t>
            </a:r>
          </a:p>
          <a:p>
            <a:pPr indent="540385" algn="just">
              <a:lnSpc>
                <a:spcPct val="200000"/>
              </a:lnSpc>
              <a:spcAft>
                <a:spcPts val="1000"/>
              </a:spcAft>
            </a:pPr>
            <a:endPar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200000"/>
              </a:lnSpc>
              <a:spcAft>
                <a:spcPts val="10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200000"/>
              </a:lnSpc>
              <a:spcAft>
                <a:spcPts val="1000"/>
              </a:spcAft>
            </a:pP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Інформаційна структура</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це закономірності взаємозв'язків між інформаціями: впорядкованими в часі і просторі повідомленнями, які несуть як повідомлення про рухи і умови їх виконання, так і команди про підготовку до дії і її здійснення.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200000"/>
              </a:lnSpc>
              <a:spcAft>
                <a:spcPts val="1000"/>
              </a:spcAft>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Інформаційні процеси відіграють важливу роль у керуванні рухами. У мозок надходять сигнали від органів чуттів, до м'язів поступають команди з мозку, тобто утворюються потоки інформації, спричинені багатьма зовнішніми і внутрішніми подразниками, у тому числі кінематичними і динамічними факторами.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8FE84F7B-EE14-C69C-CD9A-9E97C647D7C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33733" y="1299693"/>
            <a:ext cx="1049028" cy="1990730"/>
          </a:xfrm>
          <a:prstGeom prst="rect">
            <a:avLst/>
          </a:prstGeom>
        </p:spPr>
      </p:pic>
    </p:spTree>
    <p:extLst>
      <p:ext uri="{BB962C8B-B14F-4D97-AF65-F5344CB8AC3E}">
        <p14:creationId xmlns:p14="http://schemas.microsoft.com/office/powerpoint/2010/main" xmlns="" val="258611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2D1B4E7-4704-0E5E-3541-2E5B5CC1C330}"/>
              </a:ext>
            </a:extLst>
          </p:cNvPr>
          <p:cNvSpPr txBox="1"/>
          <p:nvPr/>
        </p:nvSpPr>
        <p:spPr>
          <a:xfrm>
            <a:off x="401442" y="674967"/>
            <a:ext cx="11430001" cy="3039743"/>
          </a:xfrm>
          <a:prstGeom prst="rect">
            <a:avLst/>
          </a:prstGeom>
          <a:noFill/>
        </p:spPr>
        <p:txBody>
          <a:bodyPr wrap="square">
            <a:spAutoFit/>
          </a:bodyPr>
          <a:lstStyle/>
          <a:p>
            <a:pPr indent="540385" algn="just">
              <a:lnSpc>
                <a:spcPct val="200000"/>
              </a:lnSpc>
              <a:spcAft>
                <a:spcPts val="1000"/>
              </a:spcAft>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Кінематичні і динамічні структури також зв'язані між собою відповідними інформаційними структурами.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25400" indent="424180" algn="just">
              <a:lnSpc>
                <a:spcPct val="200000"/>
              </a:lnSpc>
              <a:spcAft>
                <a:spcPts val="100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інформаційній структурі виділяють сенсорну частину синтезу чутливих сигналів від зовнішніх і внутрішніх факторів, перероблені і узагальнені.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uk-UA" sz="1800" dirty="0">
                <a:solidFill>
                  <a:srgbClr val="000000"/>
                </a:solidFill>
                <a:effectLst/>
                <a:latin typeface="Times New Roman" panose="02020603050405020304" pitchFamily="18" charset="0"/>
                <a:ea typeface="Calibri" panose="020F0502020204030204" pitchFamily="34" charset="0"/>
              </a:rPr>
              <a:t>Відображаючись у свідомості людини, вони разом з слідами в пам'яті утворюють психологічну структуру рухової навички (знання і уявлення про власну техніку, техніку інших виконавців, вимоги до неї). </a:t>
            </a:r>
            <a:endParaRPr lang="uk-UA" dirty="0"/>
          </a:p>
        </p:txBody>
      </p:sp>
      <p:pic>
        <p:nvPicPr>
          <p:cNvPr id="6" name="Рисунок 5">
            <a:extLst>
              <a:ext uri="{FF2B5EF4-FFF2-40B4-BE49-F238E27FC236}">
                <a16:creationId xmlns:a16="http://schemas.microsoft.com/office/drawing/2014/main" xmlns="" id="{9CFFFE4F-2232-D0A3-3631-89A30552FBF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10591" y="4319523"/>
            <a:ext cx="4979243" cy="2053028"/>
          </a:xfrm>
          <a:prstGeom prst="rect">
            <a:avLst/>
          </a:prstGeom>
        </p:spPr>
      </p:pic>
    </p:spTree>
    <p:extLst>
      <p:ext uri="{BB962C8B-B14F-4D97-AF65-F5344CB8AC3E}">
        <p14:creationId xmlns:p14="http://schemas.microsoft.com/office/powerpoint/2010/main" xmlns="" val="4081115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BF6F202-9668-28E0-2B43-37510F018748}"/>
              </a:ext>
            </a:extLst>
          </p:cNvPr>
          <p:cNvSpPr txBox="1"/>
          <p:nvPr/>
        </p:nvSpPr>
        <p:spPr>
          <a:xfrm>
            <a:off x="481361" y="602845"/>
            <a:ext cx="11450444" cy="5279587"/>
          </a:xfrm>
          <a:prstGeom prst="rect">
            <a:avLst/>
          </a:prstGeom>
          <a:noFill/>
        </p:spPr>
        <p:txBody>
          <a:bodyPr wrap="square">
            <a:spAutoFit/>
          </a:bodyPr>
          <a:lstStyle/>
          <a:p>
            <a:pPr marL="25400" indent="424180" algn="just">
              <a:lnSpc>
                <a:spcPct val="200000"/>
              </a:lnSpc>
              <a:spcAft>
                <a:spcPts val="100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Еферентну частину інформаційної структури (нервові шляхи, які підтримують нашу центральну нервову систему в контакті із подразниками навколишнього середовища) складають команди, спрямовані від мозку до м'язів та інших органів, які забезпечують виконання рухів.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25400" indent="540385" algn="just">
              <a:lnSpc>
                <a:spcPct val="200000"/>
              </a:lnSpc>
              <a:spcAft>
                <a:spcPts val="100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Узагальнені структури (ритмічна, фазова і координаційна) – це закономірності взаємозв'язків досліджуваних сторін дії.</a:t>
            </a:r>
          </a:p>
          <a:p>
            <a:pPr marL="25400" indent="540385" algn="just">
              <a:lnSpc>
                <a:spcPct val="200000"/>
              </a:lnSpc>
              <a:spcAft>
                <a:spcPts val="100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Ритмічна структура розкриває порядок слідування фаз, співвідношення їх тривалості, час і тривалість прикладання сил, злиття ритмів підсистем у єдиний ритм системи. Може використовуватись як орієнтир під час оволодіння системою рухів.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25400" indent="540385" algn="just">
              <a:lnSpc>
                <a:spcPct val="200000"/>
              </a:lnSpc>
              <a:spcAft>
                <a:spcPts val="10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80542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3B61979-7968-F6D6-E9E4-DB17F38FD06A}"/>
              </a:ext>
            </a:extLst>
          </p:cNvPr>
          <p:cNvSpPr txBox="1"/>
          <p:nvPr/>
        </p:nvSpPr>
        <p:spPr>
          <a:xfrm>
            <a:off x="323385" y="745894"/>
            <a:ext cx="11496908" cy="4710905"/>
          </a:xfrm>
          <a:prstGeom prst="rect">
            <a:avLst/>
          </a:prstGeom>
          <a:noFill/>
        </p:spPr>
        <p:txBody>
          <a:bodyPr wrap="square">
            <a:spAutoFit/>
          </a:bodyPr>
          <a:lstStyle/>
          <a:p>
            <a:pPr marL="25400" indent="540385" algn="just">
              <a:lnSpc>
                <a:spcPct val="150000"/>
              </a:lnSpc>
              <a:spcAft>
                <a:spcPts val="10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Фазова структура показує взаємодію фаз, що забезпечують цілісність</a:t>
            </a:r>
            <a:r>
              <a:rPr lang="uk-UA" sz="2000" dirty="0">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системи. Вона наголошує на значенні окремих деталей руху для загального</a:t>
            </a:r>
            <a:r>
              <a:rPr lang="uk-UA" sz="2000" dirty="0">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ефекту дії.</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10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Координаційна структура включає всі перераховані структури рухів, внутрішні взаємозв'язки системи, а також сукупність взаємодій спортсмена із</a:t>
            </a:r>
            <a:r>
              <a:rPr lang="uk-UA" sz="2000" dirty="0">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зовнішнім середовищем, єдність внутрішньої і зовнішньої структур.</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Вивчення системи рухів людини включає визначення складу і структури системи, її стану, «поведінки» і встановлення керування системою.</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 стан системи свідчать її характеристики в той чи інший момент часу.</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pPr indent="90170" algn="just">
              <a:lnSpc>
                <a:spcPct val="150000"/>
              </a:lnSpc>
              <a:spcAft>
                <a:spcPts val="10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Поведінка системи виявляється у зміні її станів, характеристик</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27205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0B9A6FA-7A21-64F7-9465-C3A78F6B5FC2}"/>
              </a:ext>
            </a:extLst>
          </p:cNvPr>
          <p:cNvSpPr txBox="1"/>
          <p:nvPr/>
        </p:nvSpPr>
        <p:spPr>
          <a:xfrm>
            <a:off x="14867" y="484305"/>
            <a:ext cx="12013582" cy="2253630"/>
          </a:xfrm>
          <a:prstGeom prst="rect">
            <a:avLst/>
          </a:prstGeom>
          <a:noFill/>
        </p:spPr>
        <p:txBody>
          <a:bodyPr wrap="square">
            <a:spAutoFit/>
          </a:bodyPr>
          <a:lstStyle/>
          <a:p>
            <a:pPr indent="449580" algn="just">
              <a:lnSpc>
                <a:spcPct val="150000"/>
              </a:lnSpc>
              <a:spcAft>
                <a:spcPts val="1000"/>
              </a:spcAft>
            </a:pPr>
            <a:r>
              <a:rPr lang="uk-UA" dirty="0">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Керування системою </a:t>
            </a: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це процес переведення її у новий, заздалегідь передбачений стан спрямування її поведінки через вплив, що змінює її характеристики.</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a:p>
            <a:pPr indent="90170" algn="just">
              <a:lnSpc>
                <a:spcPct val="150000"/>
              </a:lnSpc>
              <a:spcAft>
                <a:spcPts val="1000"/>
              </a:spcAft>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Систему рухів людини  вивчають у такій послідовності</a:t>
            </a: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 яких основних частин вона складається і як вони об'єднані (склад і структура системи); які характеристики її рухів (стан системи); як виконується рух за даними реєстрації характеристик (поведінка системи); якими впливами і яким чином можна досягти мети (керування системою).</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0815287D-B028-F136-4F21-BDA924F0C01C}"/>
              </a:ext>
            </a:extLst>
          </p:cNvPr>
          <p:cNvSpPr txBox="1"/>
          <p:nvPr/>
        </p:nvSpPr>
        <p:spPr>
          <a:xfrm>
            <a:off x="163551" y="2737935"/>
            <a:ext cx="11686480" cy="1838132"/>
          </a:xfrm>
          <a:prstGeom prst="rect">
            <a:avLst/>
          </a:prstGeom>
          <a:noFill/>
        </p:spPr>
        <p:txBody>
          <a:bodyPr wrap="square">
            <a:spAutoFit/>
          </a:bodyPr>
          <a:lstStyle/>
          <a:p>
            <a:pPr indent="90170" algn="just">
              <a:lnSpc>
                <a:spcPct val="150000"/>
              </a:lnSpc>
              <a:spcAft>
                <a:spcPts val="1000"/>
              </a:spcAft>
            </a:pPr>
            <a:r>
              <a:rPr lang="uk-UA" sz="1800" dirty="0">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Структурна схема керування у найпростішому випадку складається з керованої підсистеми </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(об'єкт керування - ОК), керуючої підсистеми (апарат керування - АК) і середовища, в якому діє керована підсистема. Вона має «вхід» для надходження команди і «вихід», через який проявляється її поведінка як зміна стану.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90170" algn="just">
              <a:lnSpc>
                <a:spcPct val="150000"/>
              </a:lnSpc>
              <a:spcAft>
                <a:spcPts val="100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Однією з основних відмінностей рухів живих організмів від руху неживих тіл є здатність до самокерування.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42710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48C3FC2-DA72-3C62-6090-87200580B880}"/>
              </a:ext>
            </a:extLst>
          </p:cNvPr>
          <p:cNvSpPr txBox="1"/>
          <p:nvPr/>
        </p:nvSpPr>
        <p:spPr>
          <a:xfrm>
            <a:off x="401443" y="1038963"/>
            <a:ext cx="11162371" cy="4441601"/>
          </a:xfrm>
          <a:prstGeom prst="rect">
            <a:avLst/>
          </a:prstGeom>
          <a:noFill/>
        </p:spPr>
        <p:txBody>
          <a:bodyPr wrap="square">
            <a:spAutoFit/>
          </a:bodyPr>
          <a:lstStyle/>
          <a:p>
            <a:pPr indent="449580" algn="just">
              <a:lnSpc>
                <a:spcPct val="200000"/>
              </a:lnSpc>
              <a:spcAft>
                <a:spcPts val="10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Самокерована система має обидві підсистеми - керуючу і керовану - і два канали зворотного зв'язку - зовнішнього (від середовища до системи) і внутрішнього (між підсистемами). Зворотні зв'язки замикають канали зв'язку у кільця.</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200000"/>
              </a:lnSpc>
              <a:spcAft>
                <a:spcPts val="10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Зворотні зв'язки можуть бути позитивними і негативними. Перші посилюють ефект дії, підтверджують її цілеспрямованість і спонукають вести таку лінію поведінки далі. Негативні сигналізують про відхід від заданої лінії поведінки і знижують ефект дії. Обидва види зворотного зв'язку можуть здійснюватися через ті самі канали.</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67910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21F45BC-6E7B-BB33-A1D1-30F78B9A9A03}"/>
              </a:ext>
            </a:extLst>
          </p:cNvPr>
          <p:cNvSpPr>
            <a:spLocks noGrp="1"/>
          </p:cNvSpPr>
          <p:nvPr>
            <p:ph type="title"/>
          </p:nvPr>
        </p:nvSpPr>
        <p:spPr>
          <a:xfrm>
            <a:off x="4382429" y="2721114"/>
            <a:ext cx="5809785" cy="707886"/>
          </a:xfrm>
        </p:spPr>
        <p:txBody>
          <a:bodyPr/>
          <a:lstStyle/>
          <a:p>
            <a:r>
              <a:rPr lang="uk-UA" dirty="0" err="1">
                <a:solidFill>
                  <a:schemeClr val="tx2">
                    <a:lumMod val="60000"/>
                    <a:lumOff val="40000"/>
                  </a:schemeClr>
                </a:solidFill>
              </a:rPr>
              <a:t>ДяКУЮ</a:t>
            </a:r>
            <a:r>
              <a:rPr lang="uk-UA" dirty="0">
                <a:solidFill>
                  <a:schemeClr val="tx2">
                    <a:lumMod val="60000"/>
                    <a:lumOff val="40000"/>
                  </a:schemeClr>
                </a:solidFill>
              </a:rPr>
              <a:t> ЗА УВАГУ</a:t>
            </a:r>
          </a:p>
        </p:txBody>
      </p:sp>
    </p:spTree>
    <p:extLst>
      <p:ext uri="{BB962C8B-B14F-4D97-AF65-F5344CB8AC3E}">
        <p14:creationId xmlns:p14="http://schemas.microsoft.com/office/powerpoint/2010/main" xmlns="" val="2197668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BDEDDF6-367D-ACB7-E8F1-82FBDA39F2AF}"/>
              </a:ext>
            </a:extLst>
          </p:cNvPr>
          <p:cNvSpPr>
            <a:spLocks noGrp="1"/>
          </p:cNvSpPr>
          <p:nvPr>
            <p:ph type="title"/>
          </p:nvPr>
        </p:nvSpPr>
        <p:spPr/>
        <p:txBody>
          <a:bodyPr/>
          <a:lstStyle/>
          <a:p>
            <a:pPr algn="ct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Характеристика </a:t>
            </a:r>
            <a:r>
              <a:rPr lang="uk-UA" sz="1800" b="1" dirty="0" smtClean="0">
                <a:effectLst/>
                <a:latin typeface="Times New Roman" panose="02020603050405020304" pitchFamily="18" charset="0"/>
                <a:ea typeface="Calibri" panose="020F0502020204030204" pitchFamily="34" charset="0"/>
                <a:cs typeface="Times New Roman" panose="02020603050405020304" pitchFamily="18" charset="0"/>
              </a:rPr>
              <a:t>спортивної техніки</a:t>
            </a:r>
            <a:r>
              <a:rPr lang="uk-UA" sz="1800" dirty="0">
                <a:effectLst/>
                <a:latin typeface="Calibri" panose="020F0502020204030204" pitchFamily="34" charset="0"/>
                <a:ea typeface="Calibri" panose="020F0502020204030204" pitchFamily="34" charset="0"/>
                <a:cs typeface="Times New Roman" panose="02020603050405020304" pitchFamily="18" charset="0"/>
              </a:rPr>
              <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Объект 2">
            <a:extLst>
              <a:ext uri="{FF2B5EF4-FFF2-40B4-BE49-F238E27FC236}">
                <a16:creationId xmlns:a16="http://schemas.microsoft.com/office/drawing/2014/main" xmlns="" id="{9C45A7C8-5B08-5972-F8DD-8A27D53DDBB1}"/>
              </a:ext>
            </a:extLst>
          </p:cNvPr>
          <p:cNvSpPr>
            <a:spLocks noGrp="1"/>
          </p:cNvSpPr>
          <p:nvPr>
            <p:ph idx="1"/>
          </p:nvPr>
        </p:nvSpPr>
        <p:spPr/>
        <p:txBody>
          <a:bodyPr>
            <a:normAutofit fontScale="85000" lnSpcReduction="20000"/>
          </a:bodyPr>
          <a:lstStyle/>
          <a:p>
            <a:pPr algn="just">
              <a:lnSpc>
                <a:spcPct val="150000"/>
              </a:lnSpc>
            </a:pPr>
            <a:r>
              <a:rPr lang="uk-UA" sz="1800" b="1" i="0" u="sng" strike="noStrike" baseline="0" dirty="0">
                <a:solidFill>
                  <a:srgbClr val="000000"/>
                </a:solidFill>
                <a:latin typeface="Times New Roman" panose="02020603050405020304" pitchFamily="18" charset="0"/>
              </a:rPr>
              <a:t>Під </a:t>
            </a:r>
            <a:r>
              <a:rPr lang="uk-UA" sz="1800" b="1" i="1" u="sng" strike="noStrike" baseline="0" dirty="0">
                <a:solidFill>
                  <a:srgbClr val="000000"/>
                </a:solidFill>
                <a:latin typeface="Times New Roman" panose="02020603050405020304" pitchFamily="18" charset="0"/>
              </a:rPr>
              <a:t>спортивною технікою </a:t>
            </a:r>
            <a:r>
              <a:rPr lang="uk-UA" sz="1800" b="0" i="0" u="none" strike="noStrike" baseline="0" dirty="0">
                <a:solidFill>
                  <a:srgbClr val="000000"/>
                </a:solidFill>
                <a:latin typeface="Times New Roman" panose="02020603050405020304" pitchFamily="18" charset="0"/>
              </a:rPr>
              <a:t>слід розуміти сукупність прийомів і дій, які забезпечують найбільш ефективне вирішення рухових задач, обумовлених специфікою конкретного виду спорту, його дисципліни, виду змагань. </a:t>
            </a:r>
          </a:p>
          <a:p>
            <a:pPr algn="just">
              <a:lnSpc>
                <a:spcPct val="150000"/>
              </a:lnSpc>
            </a:pPr>
            <a:endParaRPr lang="uk-UA" sz="1800" dirty="0">
              <a:solidFill>
                <a:srgbClr val="000000"/>
              </a:solidFill>
              <a:latin typeface="Times New Roman" panose="02020603050405020304" pitchFamily="18" charset="0"/>
            </a:endParaRPr>
          </a:p>
          <a:p>
            <a:pPr algn="just">
              <a:lnSpc>
                <a:spcPct val="150000"/>
              </a:lnSpc>
            </a:pPr>
            <a:endParaRPr lang="uk-UA" sz="1800" b="0" i="0" u="none" strike="noStrike" baseline="0" dirty="0">
              <a:solidFill>
                <a:srgbClr val="000000"/>
              </a:solidFill>
              <a:latin typeface="Times New Roman" panose="02020603050405020304" pitchFamily="18" charset="0"/>
            </a:endParaRPr>
          </a:p>
          <a:p>
            <a:pPr algn="just">
              <a:lnSpc>
                <a:spcPct val="150000"/>
              </a:lnSpc>
            </a:pPr>
            <a:r>
              <a:rPr lang="uk-UA" sz="1800" b="0" i="0" u="none" strike="noStrike" baseline="0" dirty="0">
                <a:solidFill>
                  <a:schemeClr val="accent1">
                    <a:lumMod val="75000"/>
                  </a:schemeClr>
                </a:solidFill>
                <a:latin typeface="Times New Roman" panose="02020603050405020304" pitchFamily="18" charset="0"/>
              </a:rPr>
              <a:t>Спеціалізовані положення і рухи спортсменів, які вирізняються характерною руховою структурою, але взяті поза змагальною ситуацією, називаються </a:t>
            </a:r>
            <a:r>
              <a:rPr lang="uk-UA" sz="1800" b="0" i="1" u="none" strike="noStrike" baseline="0" dirty="0">
                <a:solidFill>
                  <a:schemeClr val="accent1">
                    <a:lumMod val="75000"/>
                  </a:schemeClr>
                </a:solidFill>
                <a:latin typeface="Times New Roman" panose="02020603050405020304" pitchFamily="18" charset="0"/>
              </a:rPr>
              <a:t>прийомами. </a:t>
            </a:r>
          </a:p>
          <a:p>
            <a:pPr algn="just">
              <a:lnSpc>
                <a:spcPct val="150000"/>
              </a:lnSpc>
            </a:pPr>
            <a:endParaRPr lang="uk-UA" sz="1800" i="1" dirty="0">
              <a:solidFill>
                <a:srgbClr val="000000"/>
              </a:solidFill>
              <a:latin typeface="Times New Roman" panose="02020603050405020304" pitchFamily="18" charset="0"/>
            </a:endParaRPr>
          </a:p>
          <a:p>
            <a:pPr algn="just">
              <a:lnSpc>
                <a:spcPct val="150000"/>
              </a:lnSpc>
            </a:pPr>
            <a:endParaRPr lang="uk-UA" sz="1800" b="0" i="0" u="none" strike="noStrike" baseline="0" dirty="0">
              <a:solidFill>
                <a:srgbClr val="000000"/>
              </a:solidFill>
              <a:latin typeface="Times New Roman" panose="02020603050405020304" pitchFamily="18" charset="0"/>
            </a:endParaRPr>
          </a:p>
          <a:p>
            <a:pPr algn="just">
              <a:lnSpc>
                <a:spcPct val="150000"/>
              </a:lnSpc>
            </a:pPr>
            <a:r>
              <a:rPr lang="uk-UA" sz="1800" b="0" i="0" u="none" strike="noStrike" baseline="0" dirty="0">
                <a:solidFill>
                  <a:schemeClr val="accent4">
                    <a:lumMod val="50000"/>
                  </a:schemeClr>
                </a:solidFill>
                <a:latin typeface="Times New Roman" panose="02020603050405020304" pitchFamily="18" charset="0"/>
              </a:rPr>
              <a:t>Прийом або кілька прийомів, які застосовуються для вирішення певного тактичного завдання, є </a:t>
            </a:r>
            <a:r>
              <a:rPr lang="uk-UA" sz="1800" b="0" i="1" u="none" strike="noStrike" baseline="0" dirty="0">
                <a:solidFill>
                  <a:schemeClr val="accent4">
                    <a:lumMod val="50000"/>
                  </a:schemeClr>
                </a:solidFill>
                <a:latin typeface="Times New Roman" panose="02020603050405020304" pitchFamily="18" charset="0"/>
              </a:rPr>
              <a:t>діями</a:t>
            </a:r>
            <a:r>
              <a:rPr lang="uk-UA" sz="1800" b="0" i="0" u="none" strike="noStrike" baseline="0" dirty="0">
                <a:solidFill>
                  <a:schemeClr val="accent4">
                    <a:lumMod val="50000"/>
                  </a:schemeClr>
                </a:solidFill>
                <a:latin typeface="Times New Roman" panose="02020603050405020304" pitchFamily="18" charset="0"/>
              </a:rPr>
              <a:t>. </a:t>
            </a:r>
          </a:p>
          <a:p>
            <a:endParaRPr lang="uk-UA" dirty="0"/>
          </a:p>
        </p:txBody>
      </p:sp>
      <p:pic>
        <p:nvPicPr>
          <p:cNvPr id="4" name="Рисунок 3">
            <a:extLst>
              <a:ext uri="{FF2B5EF4-FFF2-40B4-BE49-F238E27FC236}">
                <a16:creationId xmlns:a16="http://schemas.microsoft.com/office/drawing/2014/main" xmlns="" id="{97F709F7-73F8-1798-8A90-229FE0C8173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56233" y="2445742"/>
            <a:ext cx="2468137" cy="1235990"/>
          </a:xfrm>
          <a:prstGeom prst="rect">
            <a:avLst/>
          </a:prstGeom>
        </p:spPr>
      </p:pic>
      <p:pic>
        <p:nvPicPr>
          <p:cNvPr id="5" name="Рисунок 4">
            <a:extLst>
              <a:ext uri="{FF2B5EF4-FFF2-40B4-BE49-F238E27FC236}">
                <a16:creationId xmlns:a16="http://schemas.microsoft.com/office/drawing/2014/main" xmlns="" id="{1B489436-2935-BF87-1A4A-47FA0638435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737846" y="4411518"/>
            <a:ext cx="2305935" cy="1670826"/>
          </a:xfrm>
          <a:prstGeom prst="rect">
            <a:avLst/>
          </a:prstGeom>
        </p:spPr>
      </p:pic>
    </p:spTree>
    <p:extLst>
      <p:ext uri="{BB962C8B-B14F-4D97-AF65-F5344CB8AC3E}">
        <p14:creationId xmlns:p14="http://schemas.microsoft.com/office/powerpoint/2010/main" xmlns="" val="101315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09B9752-DD55-4B41-0760-C2333CF6B6D6}"/>
              </a:ext>
            </a:extLst>
          </p:cNvPr>
          <p:cNvSpPr>
            <a:spLocks noGrp="1"/>
          </p:cNvSpPr>
          <p:nvPr>
            <p:ph idx="1"/>
          </p:nvPr>
        </p:nvSpPr>
        <p:spPr>
          <a:xfrm>
            <a:off x="156118" y="914400"/>
            <a:ext cx="11675326" cy="4944399"/>
          </a:xfrm>
          <a:solidFill>
            <a:schemeClr val="bg1"/>
          </a:solidFill>
        </p:spPr>
        <p:txBody>
          <a:bodyPr>
            <a:noAutofit/>
          </a:bodyPr>
          <a:lstStyle/>
          <a:p>
            <a:pPr indent="449580" algn="just">
              <a:lnSpc>
                <a:spcPct val="150000"/>
              </a:lnSpc>
              <a:spcAft>
                <a:spcPts val="10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Якщо простими словами техніка це спосіб виконання будь якої вправи.</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10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Часто про спортивну техніку судять лише із зовнішньої картини (форми) рухів. Це неправильно, бо виконання будь-якої фізичної вправи завжди пов'язане з свідомістю, виявом вольових і фізичних якостей, з певними навичками, з рівнем функціональної підготовленості органів і систем організму, з руховою діяльністю у певних умовах.</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uk-UA" sz="2400" dirty="0">
                <a:effectLst/>
                <a:latin typeface="Times New Roman" panose="02020603050405020304" pitchFamily="18" charset="0"/>
                <a:ea typeface="Calibri" panose="020F0502020204030204" pitchFamily="34" charset="0"/>
              </a:rPr>
              <a:t>Для досягнення найкращого результату у будь якому виді спорту необхідно володіти досконалою технікою. Під досконалою технікою розуміють найбільш раціональний і ефективний спосіб виконання вправи. </a:t>
            </a:r>
            <a:endParaRPr lang="uk-UA" sz="2400" dirty="0"/>
          </a:p>
        </p:txBody>
      </p:sp>
    </p:spTree>
    <p:extLst>
      <p:ext uri="{BB962C8B-B14F-4D97-AF65-F5344CB8AC3E}">
        <p14:creationId xmlns:p14="http://schemas.microsoft.com/office/powerpoint/2010/main" xmlns="" val="334615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2D88533-98E9-79EE-0250-E533CDD5D17D}"/>
              </a:ext>
            </a:extLst>
          </p:cNvPr>
          <p:cNvSpPr>
            <a:spLocks noGrp="1"/>
          </p:cNvSpPr>
          <p:nvPr>
            <p:ph idx="1"/>
          </p:nvPr>
        </p:nvSpPr>
        <p:spPr>
          <a:xfrm>
            <a:off x="312234" y="1823657"/>
            <a:ext cx="11064397" cy="4409875"/>
          </a:xfrm>
        </p:spPr>
        <p:txBody>
          <a:bodyPr>
            <a:normAutofit/>
          </a:bodyPr>
          <a:lstStyle/>
          <a:p>
            <a:pPr indent="449580" algn="just">
              <a:lnSpc>
                <a:spcPct val="160000"/>
              </a:lnSpc>
              <a:spcAft>
                <a:spcPts val="10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Слід завжди враховувати індивідуальні особливості спортсмена, а також умови, в яких доводиться виконувати рухи.</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60000"/>
              </a:lnSpc>
              <a:spcAft>
                <a:spcPts val="10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Раціональна спортивна техніка не лише правильна, обґрунтована форма руху, але й уміння проявляти значні вольові та м'язові зусилля, виконувати рухи швидко, вчасно розслабляти м'язи. </a:t>
            </a:r>
          </a:p>
          <a:p>
            <a:pPr indent="449580" algn="just">
              <a:lnSpc>
                <a:spcPct val="160000"/>
              </a:lnSpc>
              <a:spcAft>
                <a:spcPts val="10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Спортивна техніка базується на відмінній фізичній підготовці спортсмена, адже щоб оволодіти сучасною технікою необхідно бути сильним, швидким, спритним, гнучким та витривалим.</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xmlns="" val="127038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822C4441-8068-C5BE-8B4C-613EACD41E95}"/>
              </a:ext>
            </a:extLst>
          </p:cNvPr>
          <p:cNvGraphicFramePr>
            <a:graphicFrameLocks noGrp="1"/>
          </p:cNvGraphicFramePr>
          <p:nvPr>
            <p:ph idx="1"/>
            <p:extLst>
              <p:ext uri="{D42A27DB-BD31-4B8C-83A1-F6EECF244321}">
                <p14:modId xmlns:p14="http://schemas.microsoft.com/office/powerpoint/2010/main" xmlns="" val="1652024243"/>
              </p:ext>
            </p:extLst>
          </p:nvPr>
        </p:nvGraphicFramePr>
        <p:xfrm>
          <a:off x="501804" y="597023"/>
          <a:ext cx="11240429" cy="493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a:extLst>
              <a:ext uri="{FF2B5EF4-FFF2-40B4-BE49-F238E27FC236}">
                <a16:creationId xmlns:a16="http://schemas.microsoft.com/office/drawing/2014/main" xmlns="" id="{A71224FA-3FD2-070E-3A3B-8AEBBAF1BE88}"/>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26002" y="2538374"/>
            <a:ext cx="4847880" cy="1781252"/>
          </a:xfrm>
          <a:prstGeom prst="rect">
            <a:avLst/>
          </a:prstGeom>
        </p:spPr>
      </p:pic>
    </p:spTree>
    <p:extLst>
      <p:ext uri="{BB962C8B-B14F-4D97-AF65-F5344CB8AC3E}">
        <p14:creationId xmlns:p14="http://schemas.microsoft.com/office/powerpoint/2010/main" xmlns="" val="155570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DC55A0D-86EB-9B42-1D03-E978E09913BA}"/>
              </a:ext>
            </a:extLst>
          </p:cNvPr>
          <p:cNvSpPr>
            <a:spLocks noGrp="1"/>
          </p:cNvSpPr>
          <p:nvPr>
            <p:ph idx="1"/>
          </p:nvPr>
        </p:nvSpPr>
        <p:spPr>
          <a:xfrm>
            <a:off x="146295" y="1076525"/>
            <a:ext cx="11029615" cy="3678303"/>
          </a:xfrm>
        </p:spPr>
        <p:txBody>
          <a:bodyPr>
            <a:normAutofit fontScale="92500"/>
          </a:bodyPr>
          <a:lstStyle/>
          <a:p>
            <a:pPr>
              <a:lnSpc>
                <a:spcPct val="200000"/>
              </a:lnSpc>
            </a:pPr>
            <a:r>
              <a:rPr lang="uk-UA" sz="2000" dirty="0">
                <a:effectLst/>
                <a:latin typeface="Times New Roman" panose="02020603050405020304" pitchFamily="18" charset="0"/>
                <a:ea typeface="Calibri" panose="020F0502020204030204" pitchFamily="34" charset="0"/>
              </a:rPr>
              <a:t>Під моментом розуміють </a:t>
            </a:r>
            <a:r>
              <a:rPr lang="uk-UA" sz="2000" dirty="0">
                <a:solidFill>
                  <a:srgbClr val="000000"/>
                </a:solidFill>
                <a:effectLst/>
                <a:latin typeface="Times New Roman" panose="02020603050405020304" pitchFamily="18" charset="0"/>
                <a:ea typeface="Calibri" panose="020F0502020204030204" pitchFamily="34" charset="0"/>
              </a:rPr>
              <a:t>найбільш простий елемент руху у просторі тобто окремі положення тіла спортсмена (заключний момент відштовхування під час виконання </a:t>
            </a:r>
            <a:r>
              <a:rPr lang="uk-UA" sz="2000" dirty="0" err="1">
                <a:solidFill>
                  <a:srgbClr val="000000"/>
                </a:solidFill>
                <a:effectLst/>
                <a:latin typeface="Times New Roman" panose="02020603050405020304" pitchFamily="18" charset="0"/>
                <a:ea typeface="Calibri" panose="020F0502020204030204" pitchFamily="34" charset="0"/>
              </a:rPr>
              <a:t>тулупу</a:t>
            </a:r>
            <a:r>
              <a:rPr lang="uk-UA" sz="2000" dirty="0">
                <a:solidFill>
                  <a:srgbClr val="000000"/>
                </a:solidFill>
                <a:effectLst/>
                <a:latin typeface="Times New Roman" panose="02020603050405020304" pitchFamily="18" charset="0"/>
                <a:ea typeface="Calibri" panose="020F0502020204030204" pitchFamily="34" charset="0"/>
              </a:rPr>
              <a:t> у фігурному катанні )</a:t>
            </a:r>
          </a:p>
          <a:p>
            <a:pPr>
              <a:lnSpc>
                <a:spcPct val="200000"/>
              </a:lnSpc>
            </a:pPr>
            <a:r>
              <a:rPr lang="uk-UA" sz="2000" spc="30" dirty="0">
                <a:solidFill>
                  <a:srgbClr val="000000"/>
                </a:solidFill>
                <a:effectLst/>
                <a:latin typeface="Times New Roman" panose="02020603050405020304" pitchFamily="18" charset="0"/>
                <a:ea typeface="Calibri" panose="020F0502020204030204" pitchFamily="34" charset="0"/>
              </a:rPr>
              <a:t>Поодинокі рухи об’єднані у часі називаються рухові дії</a:t>
            </a:r>
            <a:r>
              <a:rPr lang="uk-UA" sz="2000" spc="30" dirty="0">
                <a:solidFill>
                  <a:srgbClr val="000000"/>
                </a:solidFill>
                <a:latin typeface="Times New Roman" panose="02020603050405020304" pitchFamily="18" charset="0"/>
                <a:ea typeface="Calibri" panose="020F0502020204030204" pitchFamily="34" charset="0"/>
              </a:rPr>
              <a:t> наприклад підскок у художній гімнастиці</a:t>
            </a:r>
          </a:p>
          <a:p>
            <a:pPr>
              <a:lnSpc>
                <a:spcPct val="200000"/>
              </a:lnSpc>
            </a:pPr>
            <a:r>
              <a:rPr lang="uk-UA" sz="2000" spc="30" dirty="0">
                <a:solidFill>
                  <a:srgbClr val="000000"/>
                </a:solidFill>
                <a:latin typeface="Times New Roman" panose="02020603050405020304" pitchFamily="18" charset="0"/>
              </a:rPr>
              <a:t>Рухові дії об'єднані у часі називають фазами наприклад фаза розбігу</a:t>
            </a:r>
            <a:endParaRPr lang="uk-UA" sz="2000" dirty="0"/>
          </a:p>
        </p:txBody>
      </p:sp>
      <p:pic>
        <p:nvPicPr>
          <p:cNvPr id="4" name="Рисунок 3">
            <a:extLst>
              <a:ext uri="{FF2B5EF4-FFF2-40B4-BE49-F238E27FC236}">
                <a16:creationId xmlns:a16="http://schemas.microsoft.com/office/drawing/2014/main" xmlns="" id="{443DD9E1-65F9-09DD-8DFC-0E22ECEA545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33132" y="4512896"/>
            <a:ext cx="8800700" cy="2057164"/>
          </a:xfrm>
          <a:prstGeom prst="rect">
            <a:avLst/>
          </a:prstGeom>
        </p:spPr>
      </p:pic>
    </p:spTree>
    <p:extLst>
      <p:ext uri="{BB962C8B-B14F-4D97-AF65-F5344CB8AC3E}">
        <p14:creationId xmlns:p14="http://schemas.microsoft.com/office/powerpoint/2010/main" xmlns="" val="136364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A8927B-8C2D-E75B-1292-556250D74AED}"/>
              </a:ext>
            </a:extLst>
          </p:cNvPr>
          <p:cNvSpPr>
            <a:spLocks noGrp="1"/>
          </p:cNvSpPr>
          <p:nvPr>
            <p:ph type="title"/>
          </p:nvPr>
        </p:nvSpPr>
        <p:spPr/>
        <p:txBody>
          <a:bodyPr/>
          <a:lstStyle/>
          <a:p>
            <a:endParaRPr lang="uk-UA"/>
          </a:p>
        </p:txBody>
      </p:sp>
      <p:sp>
        <p:nvSpPr>
          <p:cNvPr id="4" name="Объект 3">
            <a:extLst>
              <a:ext uri="{FF2B5EF4-FFF2-40B4-BE49-F238E27FC236}">
                <a16:creationId xmlns:a16="http://schemas.microsoft.com/office/drawing/2014/main" xmlns="" id="{58C02C41-4F7C-A005-F989-8CC483A132C4}"/>
              </a:ext>
            </a:extLst>
          </p:cNvPr>
          <p:cNvSpPr txBox="1">
            <a:spLocks noGrp="1"/>
          </p:cNvSpPr>
          <p:nvPr>
            <p:ph idx="1"/>
          </p:nvPr>
        </p:nvSpPr>
        <p:spPr>
          <a:xfrm>
            <a:off x="369152" y="1943243"/>
            <a:ext cx="11029950" cy="2079415"/>
          </a:xfrm>
          <a:prstGeom prst="rect">
            <a:avLst/>
          </a:prstGeom>
          <a:noFill/>
        </p:spPr>
        <p:txBody>
          <a:bodyPr wrap="square">
            <a:spAutoFit/>
          </a:bodyPr>
          <a:lstStyle/>
          <a:p>
            <a:pPr indent="449580" algn="just">
              <a:lnSpc>
                <a:spcPct val="150000"/>
              </a:lnSpc>
              <a:spcAft>
                <a:spcPts val="1000"/>
              </a:spcAft>
            </a:pPr>
            <a:r>
              <a:rPr lang="uk-UA"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руховій діяльності фазою руху називають таку складову частину системи рухів, яка за будь-яких ознак відрізняється від суміжних рухів</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1000"/>
              </a:spcAft>
            </a:pPr>
            <a:r>
              <a:rPr lang="uk-UA" sz="20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 фаз складаються так звані періоди руху наприклад період відштовхування у стрибках у воду.</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F59F9800-14A8-E7B6-75E7-70AAD4BFE146}"/>
              </a:ext>
            </a:extLst>
          </p:cNvPr>
          <p:cNvSpPr txBox="1"/>
          <p:nvPr/>
        </p:nvSpPr>
        <p:spPr>
          <a:xfrm>
            <a:off x="715006" y="4249945"/>
            <a:ext cx="11029615" cy="1427955"/>
          </a:xfrm>
          <a:prstGeom prst="rect">
            <a:avLst/>
          </a:prstGeom>
          <a:noFill/>
        </p:spPr>
        <p:txBody>
          <a:bodyPr wrap="square">
            <a:spAutoFit/>
          </a:bodyPr>
          <a:lstStyle/>
          <a:p>
            <a:pPr indent="449580" algn="just">
              <a:lnSpc>
                <a:spcPct val="150000"/>
              </a:lnSpc>
              <a:spcAft>
                <a:spcPts val="1000"/>
              </a:spcAft>
            </a:pPr>
            <a:r>
              <a:rPr lang="uk-UA" sz="20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Знання основ техніки сприяє більш правильному аналізу спортсменом своїх дій, виявленню помилок у виконанні, з'ясуванню причин їх появи, тобто допомагає запобігти помилкам або усунути їх у процесі навчання і спортивного вдосконалення.</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2121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5B5B895-23D6-0A2C-B015-6B4D673218DE}"/>
              </a:ext>
            </a:extLst>
          </p:cNvPr>
          <p:cNvSpPr>
            <a:spLocks noGrp="1"/>
          </p:cNvSpPr>
          <p:nvPr>
            <p:ph idx="1"/>
          </p:nvPr>
        </p:nvSpPr>
        <p:spPr>
          <a:xfrm>
            <a:off x="301082" y="1879413"/>
            <a:ext cx="11332027" cy="3678303"/>
          </a:xfrm>
        </p:spPr>
        <p:txBody>
          <a:bodyPr/>
          <a:lstStyle/>
          <a:p>
            <a:pPr algn="just">
              <a:lnSpc>
                <a:spcPct val="150000"/>
              </a:lnSpc>
            </a:pPr>
            <a:r>
              <a:rPr lang="uk-UA" sz="20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Техніка вправ повинна бути раціональною з позицій біомеханіки (напрям, амплітуда, швидкість, прискорення і сповільнення окремих ланок, темп, ритм, напруження і скорочення м'язів, інерція і т. д.), доцільною за виявом сили м'язів, швидкості рухів, витривалості, рухливості в суглобах і оптимальною за функціями психічної діяльності. </a:t>
            </a:r>
          </a:p>
          <a:p>
            <a:pPr algn="just">
              <a:lnSpc>
                <a:spcPct val="150000"/>
              </a:lnSpc>
            </a:pPr>
            <a:r>
              <a:rPr lang="uk-UA" sz="20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Треба вміти використати підготовчі елементи рухів, коли м'язи-антагоністи розтягуються і напружуються, щоб розвинути велику силу і швидкість рухів, підвищити економність виконання їх.</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xmlns="" val="3943217651"/>
      </p:ext>
    </p:extLst>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4BEC0EAF-CF86-4D49-B83B-56CC62D3CFF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Дивиденд</Template>
  <TotalTime>370</TotalTime>
  <Words>1946</Words>
  <Application>Microsoft Office PowerPoint</Application>
  <PresentationFormat>Произвольный</PresentationFormat>
  <Paragraphs>93</Paragraphs>
  <Slides>28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Дивиденд</vt:lpstr>
      <vt:lpstr>Спортивна техніка та її структура</vt:lpstr>
      <vt:lpstr>ПЛАН</vt:lpstr>
      <vt:lpstr>Характеристика спортивної техніки </vt:lpstr>
      <vt:lpstr>Слайд 4</vt:lpstr>
      <vt:lpstr>Слайд 5</vt:lpstr>
      <vt:lpstr>Слайд 6</vt:lpstr>
      <vt:lpstr>Слайд 7</vt:lpstr>
      <vt:lpstr>Слайд 8</vt:lpstr>
      <vt:lpstr>Слайд 9</vt:lpstr>
      <vt:lpstr>Слайд 10</vt:lpstr>
      <vt:lpstr>Основні показники оцінки спортивної техніки </vt:lpstr>
      <vt:lpstr>Слайд 12</vt:lpstr>
      <vt:lpstr>Слайд 13</vt:lpstr>
      <vt:lpstr>Слайд 14</vt:lpstr>
      <vt:lpstr>Слайд 15</vt:lpstr>
      <vt:lpstr>Слайд 16</vt:lpstr>
      <vt:lpstr>Слайд 17</vt:lpstr>
      <vt:lpstr>структура рухів і керування ними  </vt:lpstr>
      <vt:lpstr>Слайд 19</vt:lpstr>
      <vt:lpstr>Слайд 20</vt:lpstr>
      <vt:lpstr>Слайд 21</vt:lpstr>
      <vt:lpstr>Слайд 22</vt:lpstr>
      <vt:lpstr>Слайд 23</vt:lpstr>
      <vt:lpstr>Слайд 24</vt:lpstr>
      <vt:lpstr>Слайд 25</vt:lpstr>
      <vt:lpstr>Слайд 26</vt:lpstr>
      <vt:lpstr>Слайд 27</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спортивної техніки</dc:title>
  <dc:creator>Пользователь Windows</dc:creator>
  <cp:lastModifiedBy>Роман</cp:lastModifiedBy>
  <cp:revision>21</cp:revision>
  <dcterms:created xsi:type="dcterms:W3CDTF">2023-04-04T09:29:56Z</dcterms:created>
  <dcterms:modified xsi:type="dcterms:W3CDTF">2024-01-10T10:21:15Z</dcterms:modified>
</cp:coreProperties>
</file>