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21"/>
  </p:notesMasterIdLst>
  <p:sldIdLst>
    <p:sldId id="256" r:id="rId2"/>
    <p:sldId id="257" r:id="rId3"/>
    <p:sldId id="275" r:id="rId4"/>
    <p:sldId id="300" r:id="rId5"/>
    <p:sldId id="282" r:id="rId6"/>
    <p:sldId id="259" r:id="rId7"/>
    <p:sldId id="266" r:id="rId8"/>
    <p:sldId id="291" r:id="rId9"/>
    <p:sldId id="292" r:id="rId10"/>
    <p:sldId id="289" r:id="rId11"/>
    <p:sldId id="290" r:id="rId12"/>
    <p:sldId id="280" r:id="rId13"/>
    <p:sldId id="295" r:id="rId14"/>
    <p:sldId id="301" r:id="rId15"/>
    <p:sldId id="299" r:id="rId16"/>
    <p:sldId id="298" r:id="rId17"/>
    <p:sldId id="297" r:id="rId18"/>
    <p:sldId id="261" r:id="rId19"/>
    <p:sldId id="262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3" autoAdjust="0"/>
    <p:restoredTop sz="95108" autoAdjust="0"/>
  </p:normalViewPr>
  <p:slideViewPr>
    <p:cSldViewPr>
      <p:cViewPr>
        <p:scale>
          <a:sx n="70" d="100"/>
          <a:sy n="70" d="100"/>
        </p:scale>
        <p:origin x="-1747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1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A3A155-70FF-481B-A706-A35B8394ACBA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AD794B-F8D7-4374-A083-886D099CD1BB}">
      <dgm:prSet phldrT="[Текст]" custT="1"/>
      <dgm:spPr/>
      <dgm:t>
        <a:bodyPr/>
        <a:lstStyle/>
        <a:p>
          <a:r>
            <a:rPr lang="uk-UA" sz="2000" dirty="0" smtClean="0">
              <a:solidFill>
                <a:schemeClr val="tx1"/>
              </a:solidFill>
            </a:rPr>
            <a:t>результат доцільної творчої діяльності, практичне застосування якого призводить до суттєвих змін у функціонуванні системи</a:t>
          </a:r>
          <a:endParaRPr lang="ru-RU" sz="2000" dirty="0">
            <a:solidFill>
              <a:schemeClr val="tx1"/>
            </a:solidFill>
          </a:endParaRPr>
        </a:p>
      </dgm:t>
    </dgm:pt>
    <dgm:pt modelId="{9D3381E6-6B0E-46F5-9A6A-A6FFD7CAFFFA}" type="parTrans" cxnId="{1A837A08-51FC-4454-9892-BF06E3176AB3}">
      <dgm:prSet/>
      <dgm:spPr/>
      <dgm:t>
        <a:bodyPr/>
        <a:lstStyle/>
        <a:p>
          <a:endParaRPr lang="ru-RU"/>
        </a:p>
      </dgm:t>
    </dgm:pt>
    <dgm:pt modelId="{05773CB1-FE0A-46D4-9210-345C9CE57F8A}" type="sibTrans" cxnId="{1A837A08-51FC-4454-9892-BF06E3176AB3}">
      <dgm:prSet/>
      <dgm:spPr/>
      <dgm:t>
        <a:bodyPr/>
        <a:lstStyle/>
        <a:p>
          <a:endParaRPr lang="ru-RU"/>
        </a:p>
      </dgm:t>
    </dgm:pt>
    <dgm:pt modelId="{2889A455-EE55-497B-9F6B-4984575A8B5E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нове технічне рішення, яке реалізоване практично</a:t>
          </a:r>
          <a:endParaRPr lang="ru-RU" sz="2400" dirty="0">
            <a:solidFill>
              <a:schemeClr val="tx1"/>
            </a:solidFill>
          </a:endParaRPr>
        </a:p>
      </dgm:t>
    </dgm:pt>
    <dgm:pt modelId="{9A947E9A-1991-4BC7-980D-ED9634C40889}" type="parTrans" cxnId="{46F6324E-094E-4CD0-8BE5-4D52A0F1B083}">
      <dgm:prSet/>
      <dgm:spPr/>
      <dgm:t>
        <a:bodyPr/>
        <a:lstStyle/>
        <a:p>
          <a:endParaRPr lang="ru-RU"/>
        </a:p>
      </dgm:t>
    </dgm:pt>
    <dgm:pt modelId="{5850D034-6CD0-4512-948D-8ED205B3B9B8}" type="sibTrans" cxnId="{46F6324E-094E-4CD0-8BE5-4D52A0F1B083}">
      <dgm:prSet/>
      <dgm:spPr/>
      <dgm:t>
        <a:bodyPr/>
        <a:lstStyle/>
        <a:p>
          <a:endParaRPr lang="ru-RU"/>
        </a:p>
      </dgm:t>
    </dgm:pt>
    <dgm:pt modelId="{61EF01AF-D268-433B-896D-C3A6E7A511FA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Трактування поняття «інновація»</a:t>
          </a:r>
          <a:endParaRPr lang="ru-RU" sz="2400" dirty="0">
            <a:solidFill>
              <a:schemeClr val="tx1"/>
            </a:solidFill>
          </a:endParaRPr>
        </a:p>
      </dgm:t>
    </dgm:pt>
    <dgm:pt modelId="{2B68470C-B2FB-4310-92DA-36551C4D1921}" type="parTrans" cxnId="{12FD7F93-B700-4010-B1AD-F34C911CBCBA}">
      <dgm:prSet/>
      <dgm:spPr/>
      <dgm:t>
        <a:bodyPr/>
        <a:lstStyle/>
        <a:p>
          <a:endParaRPr lang="ru-RU"/>
        </a:p>
      </dgm:t>
    </dgm:pt>
    <dgm:pt modelId="{05CD0074-DED8-4BCE-854E-0B36605AA1A9}" type="sibTrans" cxnId="{12FD7F93-B700-4010-B1AD-F34C911CBCBA}">
      <dgm:prSet/>
      <dgm:spPr/>
      <dgm:t>
        <a:bodyPr/>
        <a:lstStyle/>
        <a:p>
          <a:endParaRPr lang="ru-RU"/>
        </a:p>
      </dgm:t>
    </dgm:pt>
    <dgm:pt modelId="{D2FBAF2D-1580-491B-9168-975FB8247FCB}" type="pres">
      <dgm:prSet presAssocID="{E3A3A155-70FF-481B-A706-A35B8394ACB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D0168C-08E7-449F-A8F4-3BA5CCE63301}" type="pres">
      <dgm:prSet presAssocID="{86AD794B-F8D7-4374-A083-886D099CD1BB}" presName="node" presStyleLbl="node1" presStyleIdx="0" presStyleCnt="3" custLinFactNeighborX="-26" custLinFactNeighborY="386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7336FC-7FD3-4B3C-BD10-D2AC70DC20E2}" type="pres">
      <dgm:prSet presAssocID="{05773CB1-FE0A-46D4-9210-345C9CE57F8A}" presName="sibTrans" presStyleCnt="0"/>
      <dgm:spPr/>
    </dgm:pt>
    <dgm:pt modelId="{8A54F337-A290-4F8B-84D8-8F0FBCAFEE1D}" type="pres">
      <dgm:prSet presAssocID="{2889A455-EE55-497B-9F6B-4984575A8B5E}" presName="node" presStyleLbl="node1" presStyleIdx="1" presStyleCnt="3" custLinFactNeighborX="-200" custLinFactNeighborY="386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2F9D5A-D80D-4467-AA3E-1B245CF57A96}" type="pres">
      <dgm:prSet presAssocID="{5850D034-6CD0-4512-948D-8ED205B3B9B8}" presName="sibTrans" presStyleCnt="0"/>
      <dgm:spPr/>
    </dgm:pt>
    <dgm:pt modelId="{63F43C91-EB96-4465-9AC7-AE2B99EFBAED}" type="pres">
      <dgm:prSet presAssocID="{61EF01AF-D268-433B-896D-C3A6E7A511FA}" presName="node" presStyleLbl="node1" presStyleIdx="2" presStyleCnt="3" custScaleX="196718" custScaleY="39461" custLinFactY="-42473" custLinFactNeighborX="-189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837A08-51FC-4454-9892-BF06E3176AB3}" srcId="{E3A3A155-70FF-481B-A706-A35B8394ACBA}" destId="{86AD794B-F8D7-4374-A083-886D099CD1BB}" srcOrd="0" destOrd="0" parTransId="{9D3381E6-6B0E-46F5-9A6A-A6FFD7CAFFFA}" sibTransId="{05773CB1-FE0A-46D4-9210-345C9CE57F8A}"/>
    <dgm:cxn modelId="{53938487-B54F-447E-BF75-C608705FFC4B}" type="presOf" srcId="{2889A455-EE55-497B-9F6B-4984575A8B5E}" destId="{8A54F337-A290-4F8B-84D8-8F0FBCAFEE1D}" srcOrd="0" destOrd="0" presId="urn:microsoft.com/office/officeart/2005/8/layout/default#1"/>
    <dgm:cxn modelId="{91C033FF-D65D-4E68-A6BD-D4D42E55FB10}" type="presOf" srcId="{86AD794B-F8D7-4374-A083-886D099CD1BB}" destId="{2ED0168C-08E7-449F-A8F4-3BA5CCE63301}" srcOrd="0" destOrd="0" presId="urn:microsoft.com/office/officeart/2005/8/layout/default#1"/>
    <dgm:cxn modelId="{C21BC336-F33D-4959-8C26-47A6F59EABD6}" type="presOf" srcId="{E3A3A155-70FF-481B-A706-A35B8394ACBA}" destId="{D2FBAF2D-1580-491B-9168-975FB8247FCB}" srcOrd="0" destOrd="0" presId="urn:microsoft.com/office/officeart/2005/8/layout/default#1"/>
    <dgm:cxn modelId="{12FD7F93-B700-4010-B1AD-F34C911CBCBA}" srcId="{E3A3A155-70FF-481B-A706-A35B8394ACBA}" destId="{61EF01AF-D268-433B-896D-C3A6E7A511FA}" srcOrd="2" destOrd="0" parTransId="{2B68470C-B2FB-4310-92DA-36551C4D1921}" sibTransId="{05CD0074-DED8-4BCE-854E-0B36605AA1A9}"/>
    <dgm:cxn modelId="{46F6324E-094E-4CD0-8BE5-4D52A0F1B083}" srcId="{E3A3A155-70FF-481B-A706-A35B8394ACBA}" destId="{2889A455-EE55-497B-9F6B-4984575A8B5E}" srcOrd="1" destOrd="0" parTransId="{9A947E9A-1991-4BC7-980D-ED9634C40889}" sibTransId="{5850D034-6CD0-4512-948D-8ED205B3B9B8}"/>
    <dgm:cxn modelId="{A06D2141-9A9D-4140-92FD-011BB0E5E769}" type="presOf" srcId="{61EF01AF-D268-433B-896D-C3A6E7A511FA}" destId="{63F43C91-EB96-4465-9AC7-AE2B99EFBAED}" srcOrd="0" destOrd="0" presId="urn:microsoft.com/office/officeart/2005/8/layout/default#1"/>
    <dgm:cxn modelId="{4C51C581-8453-4A6A-8814-DD52EE2FC9CE}" type="presParOf" srcId="{D2FBAF2D-1580-491B-9168-975FB8247FCB}" destId="{2ED0168C-08E7-449F-A8F4-3BA5CCE63301}" srcOrd="0" destOrd="0" presId="urn:microsoft.com/office/officeart/2005/8/layout/default#1"/>
    <dgm:cxn modelId="{1A04284C-C3BF-41FE-9412-B17790B91792}" type="presParOf" srcId="{D2FBAF2D-1580-491B-9168-975FB8247FCB}" destId="{9C7336FC-7FD3-4B3C-BD10-D2AC70DC20E2}" srcOrd="1" destOrd="0" presId="urn:microsoft.com/office/officeart/2005/8/layout/default#1"/>
    <dgm:cxn modelId="{4C02727C-CB8B-4A64-A8E6-8A04ADE0C590}" type="presParOf" srcId="{D2FBAF2D-1580-491B-9168-975FB8247FCB}" destId="{8A54F337-A290-4F8B-84D8-8F0FBCAFEE1D}" srcOrd="2" destOrd="0" presId="urn:microsoft.com/office/officeart/2005/8/layout/default#1"/>
    <dgm:cxn modelId="{7A3E9A07-7D37-4F70-98A9-E7DA3F00EEF5}" type="presParOf" srcId="{D2FBAF2D-1580-491B-9168-975FB8247FCB}" destId="{632F9D5A-D80D-4467-AA3E-1B245CF57A96}" srcOrd="3" destOrd="0" presId="urn:microsoft.com/office/officeart/2005/8/layout/default#1"/>
    <dgm:cxn modelId="{949E37D9-8579-403D-93E2-E516ACFB5BC5}" type="presParOf" srcId="{D2FBAF2D-1580-491B-9168-975FB8247FCB}" destId="{63F43C91-EB96-4465-9AC7-AE2B99EFBAED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D0168C-08E7-449F-A8F4-3BA5CCE63301}">
      <dsp:nvSpPr>
        <dsp:cNvPr id="0" name=""/>
        <dsp:cNvSpPr/>
      </dsp:nvSpPr>
      <dsp:spPr>
        <a:xfrm>
          <a:off x="0" y="858869"/>
          <a:ext cx="3016741" cy="1810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tx1"/>
              </a:solidFill>
            </a:rPr>
            <a:t>результат доцільної творчої діяльності, практичне застосування якого призводить до суттєвих змін у функціонуванні системи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0" y="858869"/>
        <a:ext cx="3016741" cy="1810044"/>
      </dsp:txXfrm>
    </dsp:sp>
    <dsp:sp modelId="{8A54F337-A290-4F8B-84D8-8F0FBCAFEE1D}">
      <dsp:nvSpPr>
        <dsp:cNvPr id="0" name=""/>
        <dsp:cNvSpPr/>
      </dsp:nvSpPr>
      <dsp:spPr>
        <a:xfrm>
          <a:off x="3313155" y="858869"/>
          <a:ext cx="3016741" cy="1810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tx1"/>
              </a:solidFill>
            </a:rPr>
            <a:t>нове технічне рішення, яке реалізоване практично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3313155" y="858869"/>
        <a:ext cx="3016741" cy="1810044"/>
      </dsp:txXfrm>
    </dsp:sp>
    <dsp:sp modelId="{63F43C91-EB96-4465-9AC7-AE2B99EFBAED}">
      <dsp:nvSpPr>
        <dsp:cNvPr id="0" name=""/>
        <dsp:cNvSpPr/>
      </dsp:nvSpPr>
      <dsp:spPr>
        <a:xfrm>
          <a:off x="144008" y="0"/>
          <a:ext cx="5934473" cy="7142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tx1"/>
              </a:solidFill>
            </a:rPr>
            <a:t>Трактування поняття «інновація»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144008" y="0"/>
        <a:ext cx="5934473" cy="714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2A7082E-A00A-4E4F-A52A-166D0E42755E}" type="datetimeFigureOut">
              <a:rPr lang="uk-UA"/>
              <a:pPr>
                <a:defRPr/>
              </a:pPr>
              <a:t>18.12.2023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4043C3F-394E-4740-8D7F-BAD85DE1C91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50F24-7E79-42A8-A67B-FDEFF0E96A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4B77F-D868-42CE-9C36-C5CACFF1D378}" type="datetime1">
              <a:rPr lang="ru-RU"/>
              <a:pPr>
                <a:defRPr/>
              </a:pPr>
              <a:t>18.12.2023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C8867-0F6B-4965-A803-7536D25C5F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D6C09-F5DE-480B-BC0E-6716F685843C}" type="datetime1">
              <a:rPr lang="ru-RU"/>
              <a:pPr>
                <a:defRPr/>
              </a:pPr>
              <a:t>18.12.2023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043A0-C1DE-45A3-96B5-CED063D90B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CCF6A-5890-4602-AB8F-F4362982E7DF}" type="datetime1">
              <a:rPr lang="ru-RU"/>
              <a:pPr>
                <a:defRPr/>
              </a:pPr>
              <a:t>18.12.2023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9840C-99F0-4937-A0D5-CAFFB70682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112F2-C64D-4840-B7A4-3A2A0F89D35B}" type="datetime1">
              <a:rPr lang="ru-RU"/>
              <a:pPr>
                <a:defRPr/>
              </a:pPr>
              <a:t>18.12.2023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C6C28-884B-4B4F-BF08-312B28352B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904F3-4893-47AF-A773-5103AAFCD42B}" type="datetime1">
              <a:rPr lang="ru-RU"/>
              <a:pPr>
                <a:defRPr/>
              </a:pPr>
              <a:t>18.12.2023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A2561-8502-4D6D-A506-620032F29B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2D34A-2065-49F2-A5CC-9F8D11E8375F}" type="datetime1">
              <a:rPr lang="ru-RU"/>
              <a:pPr>
                <a:defRPr/>
              </a:pPr>
              <a:t>18.12.2023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793D6-2799-4BB6-B547-E6BB1D396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51023-6600-4C44-AD9F-EDDA75F1C128}" type="datetime1">
              <a:rPr lang="ru-RU"/>
              <a:pPr>
                <a:defRPr/>
              </a:pPr>
              <a:t>18.12.2023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CDEFE-2328-44BA-91BD-8E13F01F2B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5BE41-C475-41D1-AB5C-D26EC0A781E2}" type="datetime1">
              <a:rPr lang="ru-RU"/>
              <a:pPr>
                <a:defRPr/>
              </a:pPr>
              <a:t>18.12.2023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C4208-3285-4633-A62B-7195E94387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05CDA-E339-4C96-AE1E-DACF125F0188}" type="datetime1">
              <a:rPr lang="ru-RU"/>
              <a:pPr>
                <a:defRPr/>
              </a:pPr>
              <a:t>18.12.2023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98F10-E8D6-485D-A0B4-DD9183BB8D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9B15-D45F-4B15-9354-590EF857A616}" type="datetime1">
              <a:rPr lang="ru-RU"/>
              <a:pPr>
                <a:defRPr/>
              </a:pPr>
              <a:t>18.12.2023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39B0D-467F-4D85-98BB-6403B0797F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A187D-D1DE-4C6B-A5C8-3578884F3EB0}" type="datetime1">
              <a:rPr lang="ru-RU"/>
              <a:pPr>
                <a:defRPr/>
              </a:pPr>
              <a:t>18.12.2023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9DEC28-B33D-447E-BA0B-4C3C7C6B9C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F4AC8D-2869-40DC-B266-F3A3E942F15E}" type="datetime1">
              <a:rPr lang="ru-RU"/>
              <a:pPr>
                <a:defRPr/>
              </a:pPr>
              <a:t>18.12.2023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6BB1C9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6585CF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7E6BC9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_____Microsoft_Office_Excel2.xls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467725" cy="5805488"/>
          </a:xfr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 </a:t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ХАРКІВСЬКИЙ  НАЦІОНАЛЬНИЙ  ЕКОНОМІЧНИЙ  УНІВЕРСИТЕТ</a:t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ІМЕНІ  СЕМЕНА  КУЗНЕЦЯ</a:t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ФАКУЛЬТЕТ МІЖНАРОДНОЇ ЕКОНОМІКИ І ПІДПРИЄМНИЦТВА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ГОТЕЛЬНОГО І РЕСТОРАННОГО БІЗНЕСУ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Рівень вищої освіти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Другий (магістерський)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Готельно-ресторанна справа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Освітня програма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Готельно-ресторанний бізнес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uk-UA" sz="1600" b="1" u="sng" dirty="0" smtClean="0">
                <a:solidFill>
                  <a:schemeClr val="tx1"/>
                </a:solidFill>
              </a:rPr>
              <a:t> 8.06.241.010.22.1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ДИПЛОМНА РОБОТА</a:t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тему: «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Інноваційна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стратегія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Виконав: здобувач </a:t>
            </a:r>
            <a:r>
              <a:rPr lang="uk-UA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Сідак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Володимир Вадимович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Харків – 2023 рік</a:t>
            </a:r>
            <a:endParaRPr lang="uk-UA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011863" y="5589588"/>
            <a:ext cx="2808287" cy="10080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uk-UA" sz="16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6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Науковий керівник:</a:t>
            </a:r>
          </a:p>
          <a:p>
            <a:pPr fontAlgn="auto">
              <a:spcAft>
                <a:spcPts val="0"/>
              </a:spcAft>
              <a:defRPr/>
            </a:pPr>
            <a:r>
              <a:rPr lang="uk-UA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к.н</a:t>
            </a:r>
            <a:r>
              <a:rPr lang="uk-UA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з </a:t>
            </a:r>
            <a:r>
              <a:rPr lang="uk-UA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</a:t>
            </a:r>
            <a:r>
              <a:rPr lang="uk-UA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</a:t>
            </a:r>
            <a:r>
              <a:rPr lang="uk-UA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доцент Сисоєва Світлана Ігорівна </a:t>
            </a:r>
            <a:r>
              <a:rPr lang="uk-UA" sz="16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6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16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C53FA-51D7-46E5-86B5-0F298D6837F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  <p:graphicFrame>
        <p:nvGraphicFramePr>
          <p:cNvPr id="12291" name="Диаграмма 6"/>
          <p:cNvGraphicFramePr>
            <a:graphicFrameLocks/>
          </p:cNvGraphicFramePr>
          <p:nvPr/>
        </p:nvGraphicFramePr>
        <p:xfrm>
          <a:off x="200025" y="282575"/>
          <a:ext cx="8167688" cy="6005513"/>
        </p:xfrm>
        <a:graphic>
          <a:graphicData uri="http://schemas.openxmlformats.org/presentationml/2006/ole">
            <p:oleObj spid="_x0000_s12291" r:id="rId3" imgW="8169348" imgH="6011177" progId="Excel.Chart.8">
              <p:embed/>
            </p:oleObj>
          </a:graphicData>
        </a:graphic>
      </p:graphicFrame>
      <p:graphicFrame>
        <p:nvGraphicFramePr>
          <p:cNvPr id="12292" name="Диаграмма 4"/>
          <p:cNvGraphicFramePr>
            <a:graphicFrameLocks/>
          </p:cNvGraphicFramePr>
          <p:nvPr/>
        </p:nvGraphicFramePr>
        <p:xfrm>
          <a:off x="200025" y="-50800"/>
          <a:ext cx="8167688" cy="6959600"/>
        </p:xfrm>
        <a:graphic>
          <a:graphicData uri="http://schemas.openxmlformats.org/presentationml/2006/ole">
            <p:oleObj spid="_x0000_s12292" r:id="rId4" imgW="8169348" imgH="6956139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Порівняльний аналіз конкурентів </a:t>
            </a:r>
            <a:b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готельно-ресторанного комплексу «Скриня»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0E40E2-0751-4EC3-9473-1929169789C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  <p:graphicFrame>
        <p:nvGraphicFramePr>
          <p:cNvPr id="3" name="Таблица 2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323850" y="1268413"/>
          <a:ext cx="7920038" cy="54006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02263">
                  <a:extLst>
                    <a:ext uri="{9D8B030D-6E8A-4147-A177-3AD203B41FA5}"/>
                  </a:extLst>
                </a:gridCol>
                <a:gridCol w="1899266">
                  <a:extLst>
                    <a:ext uri="{9D8B030D-6E8A-4147-A177-3AD203B41FA5}"/>
                  </a:extLst>
                </a:gridCol>
                <a:gridCol w="1899266">
                  <a:extLst>
                    <a:ext uri="{9D8B030D-6E8A-4147-A177-3AD203B41FA5}"/>
                  </a:extLst>
                </a:gridCol>
                <a:gridCol w="1520085">
                  <a:extLst>
                    <a:ext uri="{9D8B030D-6E8A-4147-A177-3AD203B41FA5}"/>
                  </a:extLst>
                </a:gridCol>
              </a:tblGrid>
              <a:tr h="32292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Критерії інноваційної активності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Готельне підприємство</a:t>
                      </a:r>
                      <a:endParaRPr lang="x-none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64690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Релакс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2230" algn="r"/>
                        </a:tabLst>
                      </a:pPr>
                      <a:r>
                        <a:rPr lang="uk-UA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Прибрежний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Livani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22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009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 розташування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Восточна частина міста</a:t>
                      </a:r>
                      <a:endParaRPr lang="ru-RU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Центральна частина міста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Південна частина міста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871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Номерний фонд (номери/місця)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79/111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180/285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100/145</a:t>
                      </a:r>
                      <a:endParaRPr lang="x-none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22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 сайту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endParaRPr lang="x-none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665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онлайн-бронювання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endParaRPr lang="x-none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86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 WI-FI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має</a:t>
                      </a:r>
                      <a:endParaRPr lang="x-none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88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x-none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22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Дизайн інтер'єра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Високий рівень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Високий рівень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Добре</a:t>
                      </a:r>
                      <a:endParaRPr lang="x-none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22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 охорони</a:t>
                      </a:r>
                      <a:endParaRPr lang="x-none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endParaRPr lang="x-none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endParaRPr lang="x-none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має</a:t>
                      </a:r>
                      <a:endParaRPr lang="x-none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аналіз </a:t>
            </a:r>
            <a:r>
              <a:rPr lang="uk-UA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готельно-ресторанного комплексу «Скриня»</a:t>
            </a:r>
            <a:endParaRPr lang="ru-RU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74" name="Object 13"/>
          <p:cNvGraphicFramePr>
            <a:graphicFrameLocks noChangeAspect="1"/>
          </p:cNvGraphicFramePr>
          <p:nvPr/>
        </p:nvGraphicFramePr>
        <p:xfrm>
          <a:off x="288925" y="1412875"/>
          <a:ext cx="8156575" cy="5111750"/>
        </p:xfrm>
        <a:graphic>
          <a:graphicData uri="http://schemas.openxmlformats.org/presentationml/2006/ole">
            <p:oleObj spid="_x0000_s3074" name="Документ" r:id="rId3" imgW="6084454" imgH="3684732" progId="Word.Document.12">
              <p:embed/>
            </p:oleObj>
          </a:graphicData>
        </a:graphic>
      </p:graphicFrame>
      <p:sp>
        <p:nvSpPr>
          <p:cNvPr id="3076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C5A782-8F2C-41C4-9542-A2078F9A257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-36513" y="-100013"/>
            <a:ext cx="8569326" cy="1143001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Порівняльна оцінка конкурентоспроможності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готелів</a:t>
            </a:r>
            <a:r>
              <a:rPr lang="x-none" sz="2800" dirty="0"/>
              <a:t/>
            </a:r>
            <a:br>
              <a:rPr lang="x-none" sz="2800" dirty="0"/>
            </a:br>
            <a:endParaRPr lang="x-none" sz="2800" dirty="0"/>
          </a:p>
        </p:txBody>
      </p:sp>
      <p:sp>
        <p:nvSpPr>
          <p:cNvPr id="14339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3F2C88-9735-4B08-B0CB-8ECD3D0BDDA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  <p:graphicFrame>
        <p:nvGraphicFramePr>
          <p:cNvPr id="5" name="Таблица 4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395288" y="549275"/>
          <a:ext cx="7632700" cy="6253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8043">
                  <a:extLst>
                    <a:ext uri="{9D8B030D-6E8A-4147-A177-3AD203B41FA5}"/>
                  </a:extLst>
                </a:gridCol>
                <a:gridCol w="1702593">
                  <a:extLst>
                    <a:ext uri="{9D8B030D-6E8A-4147-A177-3AD203B41FA5}"/>
                  </a:extLst>
                </a:gridCol>
                <a:gridCol w="1616106">
                  <a:extLst>
                    <a:ext uri="{9D8B030D-6E8A-4147-A177-3AD203B41FA5}"/>
                  </a:extLst>
                </a:gridCol>
                <a:gridCol w="1616106">
                  <a:extLst>
                    <a:ext uri="{9D8B030D-6E8A-4147-A177-3AD203B41FA5}"/>
                  </a:extLst>
                </a:gridCol>
              </a:tblGrid>
              <a:tr h="23164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 конкурентоспроможності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«Скриня»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Конкуренти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31648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Релакс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Прибрежний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/>
                </a:extLst>
              </a:tr>
              <a:tr h="2084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Туристський продукт</a:t>
                      </a:r>
                      <a:endParaRPr lang="x-none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 Якість обслуговування</a:t>
                      </a:r>
                      <a:endParaRPr lang="x-none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 Рівень сервісу</a:t>
                      </a:r>
                      <a:endParaRPr lang="x-none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 Престиж торгової марки</a:t>
                      </a:r>
                      <a:endParaRPr lang="x-none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1.4. Безпека</a:t>
                      </a:r>
                      <a:endParaRPr lang="x-none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1.5. Комфортність</a:t>
                      </a:r>
                      <a:endParaRPr lang="x-none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1.6. Місце розташування</a:t>
                      </a:r>
                      <a:endParaRPr lang="x-none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1.7. Додаткові послуги</a:t>
                      </a:r>
                      <a:endParaRPr lang="x-none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1.8. Асортимент послуг</a:t>
                      </a:r>
                      <a:endParaRPr lang="x-none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extLst>
                  <a:ext uri="{0D108BD9-81ED-4DB2-BD59-A6C34878D82A}"/>
                </a:extLst>
              </a:tr>
              <a:tr h="1389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Канали збуту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 збуту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 Турагенти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 Прямий збут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 Інші канали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Ступінь охоплення ринку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extLst>
                  <a:ext uri="{0D108BD9-81ED-4DB2-BD59-A6C34878D82A}"/>
                </a:extLst>
              </a:tr>
              <a:tr h="926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Просування турпродуктів над ринком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премії збутовим посередникам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extLst>
                  <a:ext uri="{0D108BD9-81ED-4DB2-BD59-A6C34878D82A}"/>
                </a:extLst>
              </a:tr>
              <a:tr h="1158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купони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Демонстрація турпослуг на виставках-ярмарках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Реклама для посередників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Реклама для туристів ЗМІ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extLst>
                  <a:ext uri="{0D108BD9-81ED-4DB2-BD59-A6C34878D82A}"/>
                </a:extLst>
              </a:tr>
              <a:tr h="231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Загальна кількість балів:</a:t>
                      </a:r>
                      <a:endParaRPr lang="x-none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x-none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x-none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83" marR="46883" marT="0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6988"/>
            <a:ext cx="8604250" cy="164147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РОЗДІЛ 3.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РОЗРОБКА СТРАТЕГІЇ ВПРОВАДЖЕННЯ ІННОВАЦІЙНОЇ ПОСЛУГИ У ГОТЕЛЬНО-РЕСТОРАННОМУ КОМПЛЕКСІ «СКРИНЯ»  (М. ПАВЛОГРАД)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endParaRPr lang="ru-RU" sz="2100" dirty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-36513" y="1196975"/>
            <a:ext cx="8424863" cy="4968875"/>
          </a:xfrm>
        </p:spPr>
        <p:txBody>
          <a:bodyPr/>
          <a:lstStyle/>
          <a:p>
            <a:pPr marL="268288" lvl="1">
              <a:buClr>
                <a:srgbClr val="FF0000"/>
              </a:buClr>
              <a:buFont typeface="Arial" charset="0"/>
              <a:buNone/>
            </a:pPr>
            <a:r>
              <a:rPr lang="uk-UA" sz="1800" b="1" i="1" smtClean="0">
                <a:latin typeface="Times New Roman" pitchFamily="18" charset="0"/>
                <a:cs typeface="Times New Roman" pitchFamily="18" charset="0"/>
              </a:rPr>
              <a:t>Основними стратегічними завданнями готельно-ресторанного комплексу «Скриня» є: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- збільшення обсягів надання послуг,</a:t>
            </a: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- підвищення середньої ціни продажів;</a:t>
            </a: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- оптимізація витрат;</a:t>
            </a: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- оптимізація структури активів та джерел фінансування:</a:t>
            </a: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- ефективне управління оборотними активами:</a:t>
            </a: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- управління дебіторською заборгованістю (контроль реєстру старіння рахунків, застосування підвищуючих коефіцієнтів під час продажу послуг);</a:t>
            </a: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- управління власними та позиковими коштами:</a:t>
            </a: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- контроль над формуванням та розподілом прибутку;</a:t>
            </a: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- контроль внутрішнього використання залучених коштів кредитних організацій;</a:t>
            </a: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- контроль кредиторської заборгованості (дотримання достатнього рівня оперативної платоспроможності за найбільш терміновими зобов'язаннями);</a:t>
            </a: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- створення умов для розкриття творчого потенціалу працівників;</a:t>
            </a: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- підвищення ринкової вартості підприємства;</a:t>
            </a: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- підвищення соціальної значущості та відповідальності підприємства.</a:t>
            </a: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1CC3F8-38BC-427F-B1D7-80903608CAD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260350"/>
            <a:ext cx="80772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 створення СПА – центру в 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готельно-ресторанному комплексі «Скриня»</a:t>
            </a:r>
            <a:endParaRPr lang="x-none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113"/>
            <a:ext cx="7620000" cy="4800600"/>
          </a:xfrm>
        </p:spPr>
        <p:txBody>
          <a:bodyPr rtlCol="0">
            <a:normAutofit/>
          </a:bodyPr>
          <a:lstStyle/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 для клієнтів:</a:t>
            </a:r>
            <a:endParaRPr lang="x-none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 провести своє дозвілля з користю для душі та тіла;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широкий спектр послуг на одному місці;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економія часу.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 для готелю:</a:t>
            </a:r>
            <a:endParaRPr lang="x-none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іміджу;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кількості додаткових послуг;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 нових клієнтів;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СПА-туризму.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EE26F0-13D5-447E-884F-73F0DCC2A8A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33375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 матеріальних витрат необхідних для створення СПА–послуг та прейскурант цін на СПА-послуги в </a:t>
            </a:r>
            <a:r>
              <a:rPr lang="uk-UA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готельно-ресторанному комплексі «Скриня»</a:t>
            </a:r>
            <a:r>
              <a:rPr lang="x-none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x-none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B46806-E6C4-46A4-A111-D1477A425EF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/>
          </a:p>
        </p:txBody>
      </p:sp>
      <p:graphicFrame>
        <p:nvGraphicFramePr>
          <p:cNvPr id="5" name="Таблица 4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468313" y="1557338"/>
          <a:ext cx="7704137" cy="28082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00469">
                  <a:extLst>
                    <a:ext uri="{9D8B030D-6E8A-4147-A177-3AD203B41FA5}"/>
                  </a:extLst>
                </a:gridCol>
                <a:gridCol w="3204387">
                  <a:extLst>
                    <a:ext uri="{9D8B030D-6E8A-4147-A177-3AD203B41FA5}"/>
                  </a:extLst>
                </a:gridCol>
              </a:tblGrid>
              <a:tr h="462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Види матеріальних витрат</a:t>
                      </a:r>
                      <a:endParaRPr lang="x-none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Сума, грн.</a:t>
                      </a:r>
                      <a:endParaRPr lang="x-none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/>
                </a:extLst>
              </a:tr>
              <a:tr h="462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переобладнання сауни</a:t>
                      </a:r>
                      <a:endParaRPr lang="x-none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18 520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/>
                </a:extLst>
              </a:tr>
              <a:tr h="462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заняття йогою</a:t>
                      </a:r>
                      <a:endParaRPr lang="x-none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/>
                </a:extLst>
              </a:tr>
              <a:tr h="462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 масажного кабінету</a:t>
                      </a:r>
                      <a:endParaRPr lang="x-none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41 330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/>
                </a:extLst>
              </a:tr>
              <a:tr h="495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Інші</a:t>
                      </a:r>
                      <a:endParaRPr lang="x-none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33 000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/>
                </a:extLst>
              </a:tr>
              <a:tr h="462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Разом:</a:t>
                      </a:r>
                      <a:endParaRPr lang="x-none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96 850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755650" y="4797425"/>
          <a:ext cx="7129463" cy="172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6518">
                  <a:extLst>
                    <a:ext uri="{9D8B030D-6E8A-4147-A177-3AD203B41FA5}"/>
                  </a:extLst>
                </a:gridCol>
                <a:gridCol w="4462274">
                  <a:extLst>
                    <a:ext uri="{9D8B030D-6E8A-4147-A177-3AD203B41FA5}"/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Найменування  послуги</a:t>
                      </a:r>
                      <a:endParaRPr lang="x-non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Вартість, грн. за 1 годину</a:t>
                      </a:r>
                      <a:endParaRPr lang="x-non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/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Сауна</a:t>
                      </a:r>
                      <a:endParaRPr lang="x-non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500</a:t>
                      </a:r>
                      <a:endParaRPr lang="x-non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/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Массаж</a:t>
                      </a:r>
                      <a:endParaRPr lang="x-non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endParaRPr lang="x-non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/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Йога</a:t>
                      </a:r>
                      <a:endParaRPr lang="x-non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Очікуваний дохід від впровадження СПА-послуг</a:t>
            </a:r>
            <a:endParaRPr lang="x-none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250825" y="1782763"/>
            <a:ext cx="7826375" cy="4800600"/>
          </a:xfrm>
        </p:spPr>
        <p:txBody>
          <a:bodyPr/>
          <a:lstStyle/>
          <a:p>
            <a:pPr algn="just"/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Дохід від сауни = ціна сауни (500 грн) * 6 годин * 123 дні * 0,7 (% завантаження) = 393600 грн.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Дохід від масажу = ціна масажу (850 грн) * 14 годин * 123 дні * 0,6 (% завантаження) = 1003680 грн.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Доход від занять йогою = ціна заняття (100 грн.) * 2 години * 20 осіб * 123 дні * 0,7 (% завантаження) </a:t>
            </a:r>
          </a:p>
          <a:p>
            <a:pPr algn="just"/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= 344400 грн.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Сума загального доходу від СПА-послуг складе: 1741680 грн.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5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68D5F4-C932-4DD5-A06A-A0E29BCB7FF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7620000" cy="7651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Висновки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157163" y="993775"/>
            <a:ext cx="8231187" cy="5545138"/>
          </a:xfrm>
        </p:spPr>
        <p:txBody>
          <a:bodyPr/>
          <a:lstStyle/>
          <a:p>
            <a:pPr algn="just">
              <a:buClr>
                <a:srgbClr val="FF0000"/>
              </a:buClr>
            </a:pP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розглянуто теоретичні аспекти інноваційних процесів у діяльності готельних підприємств, сутність, поняття, структуру інновацій та особливості інноваційних проектів в готельному бізнесі;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F0000"/>
              </a:buClr>
            </a:pP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проаналізовано діяльність готельно-ресторанного комплексу «Скриня» (м. Павлоград) та проведено оцінку його інноваційного потенціалу;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F0000"/>
              </a:buClr>
            </a:pP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проаналізовано основні показники конкурентоспроможності готельно-ресторанного комплексу «Скриня»  та визначені перспективні напрямки розвитку інноваційних послуг;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F0000"/>
              </a:buClr>
            </a:pP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розроблено стратегію впровадження інноваційної СПА послуги у готельно-ресторанного комплексу «Скриня», запропоновано програму заходів та механізми з реалізації стратегії.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Номер слайда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2C7B32-E02C-4306-A135-EBE3D502651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875" y="1949450"/>
            <a:ext cx="8135938" cy="215106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6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Доповідь завершено.</a:t>
            </a:r>
            <a:br>
              <a:rPr lang="uk-UA" sz="6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6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Дякую за увагу! </a:t>
            </a:r>
          </a:p>
        </p:txBody>
      </p:sp>
      <p:sp>
        <p:nvSpPr>
          <p:cNvPr id="20483" name="Номер слайда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59BB1D-060D-4DC3-8A63-8EAC5BC8948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7620000" cy="79216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600" b="1" dirty="0" smtClean="0">
                <a:solidFill>
                  <a:schemeClr val="tx1"/>
                </a:solidFill>
              </a:rPr>
              <a:t>ВСТУП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" y="977900"/>
            <a:ext cx="8324850" cy="5259388"/>
          </a:xfrm>
        </p:spPr>
        <p:txBody>
          <a:bodyPr rtlCol="0">
            <a:noAutofit/>
          </a:bodyPr>
          <a:lstStyle/>
          <a:p>
            <a:pPr marL="11430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195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85725" indent="28575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b="1" dirty="0"/>
              <a:t>   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Об’єктом дослідження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готельно-ресторанні підприємства регіону як інфраструктурні підрозділи гостинності. </a:t>
            </a:r>
          </a:p>
          <a:p>
            <a:pPr marL="85725" indent="28575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marL="85725" indent="28575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  Предметом дослідження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є формування стратегії впровадження інноваційної послуги в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готельно-ресторанному комплексі «Скриня»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(м.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Павлоград).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11430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   Метою роботи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є аналіз інноваційної діяльності готельних підприємств та розробка стратегії впровадження інноваційної послуги на прикладі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готельно-ресторанного комплексу «Скриня»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(м.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Павлоград).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6148" name="Номер слайда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B56FB7-B2D4-43ED-A50A-B6907696DF1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88913"/>
            <a:ext cx="8064500" cy="6048375"/>
          </a:xfrm>
        </p:spPr>
        <p:txBody>
          <a:bodyPr rtlCol="0">
            <a:normAutofit/>
          </a:bodyPr>
          <a:lstStyle/>
          <a:p>
            <a:pPr marL="11430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Завдання роботи:</a:t>
            </a:r>
          </a:p>
          <a:p>
            <a:pPr marL="0" indent="45000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00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визначити сутність, поняття, структуру інновацій в індустрії гостинності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500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проаналізувати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діяльність та особливості надання послуг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готельно-ресторанного комплексу «Скриня»;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indent="4500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провести оцінку основних показників конкурентоспроможності послуг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готельно-ресторанного комплексу «Скриня»;</a:t>
            </a:r>
          </a:p>
          <a:p>
            <a:pPr indent="4500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визначити стратегії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розвитку інноваційних послуг в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готельно-ресторанному комплексі «Скриня»;</a:t>
            </a:r>
          </a:p>
          <a:p>
            <a:pPr indent="4500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сформувати стратегію впровадження інноваційної послуги у готельно-ресторанному комплексі «Скриня».</a:t>
            </a: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Номер слайда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97A8E5-9804-4E4E-9A02-76BF8EE93A7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188913"/>
            <a:ext cx="82804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500" b="1" dirty="0" smtClean="0">
                <a:solidFill>
                  <a:schemeClr val="tx1"/>
                </a:solidFill>
              </a:rPr>
              <a:t>РОЗДІЛ 1. МЕТОДОЛОГІЧНІ АСПЕКТИ ОРГАНІЗАЦІЇ ІННОВАЦІЙНОЇ ДІЯЛЬНОСТІ В ГОТЕЛЬНО-РЕСТОРАННИЙ КОМПЛЕКСНІЙ СФЕРІ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8195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3B72B0-6303-4A5C-BD69-A3FA415C29A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  <p:graphicFrame>
        <p:nvGraphicFramePr>
          <p:cNvPr id="8" name="Схема 7"/>
          <p:cNvGraphicFramePr/>
          <p:nvPr/>
        </p:nvGraphicFramePr>
        <p:xfrm>
          <a:off x="1187624" y="1556792"/>
          <a:ext cx="6336704" cy="3146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250825" y="4437063"/>
            <a:ext cx="8137525" cy="201612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chemeClr val="tx1"/>
                </a:solidFill>
              </a:rPr>
              <a:t>Інновація – це введений у вжиток новий або значно покращений продукт (товар, послуга) або процес, новий метод продажів або новий організаційний метод у діловій практиці, організації робочих місць або у зовнішніх зв'язках.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AF0F48-BD2D-4C62-A758-05590844B09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  <p:pic>
        <p:nvPicPr>
          <p:cNvPr id="9219" name="Picture 2" descr="Ри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5538"/>
            <a:ext cx="8485188" cy="573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Прямоугольник 5"/>
          <p:cNvSpPr>
            <a:spLocks noChangeArrowheads="1"/>
          </p:cNvSpPr>
          <p:nvPr/>
        </p:nvSpPr>
        <p:spPr bwMode="auto">
          <a:xfrm>
            <a:off x="395288" y="188913"/>
            <a:ext cx="831691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200" b="1">
                <a:latin typeface="Times New Roman" pitchFamily="18" charset="0"/>
                <a:cs typeface="Times New Roman" pitchFamily="18" charset="0"/>
              </a:rPr>
              <a:t>Схема системи управління інноваційним розвитком </a:t>
            </a:r>
          </a:p>
          <a:p>
            <a:pPr algn="ctr"/>
            <a:r>
              <a:rPr lang="uk-UA" sz="2200" b="1">
                <a:latin typeface="Times New Roman" pitchFamily="18" charset="0"/>
                <a:cs typeface="Times New Roman" pitchFamily="18" charset="0"/>
              </a:rPr>
              <a:t>готельного підприємства</a:t>
            </a:r>
            <a:endParaRPr lang="ru-RU" sz="22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600" y="1844675"/>
            <a:ext cx="8532813" cy="39846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характеристика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готельно-ресторанного комплексу «Скриня»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Номер слайда 5"/>
          <p:cNvSpPr>
            <a:spLocks noGrp="1"/>
          </p:cNvSpPr>
          <p:nvPr>
            <p:ph type="sldNum" sz="quarter" idx="10"/>
          </p:nvPr>
        </p:nvSpPr>
        <p:spPr bwMode="auto">
          <a:xfrm>
            <a:off x="8529638" y="6237288"/>
            <a:ext cx="547687" cy="396875"/>
          </a:xfrm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48E6E23-EB93-4F2E-B927-EF75786E988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  <p:sp>
        <p:nvSpPr>
          <p:cNvPr id="10244" name="Rectangle 1"/>
          <p:cNvSpPr>
            <a:spLocks noChangeArrowheads="1"/>
          </p:cNvSpPr>
          <p:nvPr/>
        </p:nvSpPr>
        <p:spPr bwMode="auto">
          <a:xfrm>
            <a:off x="323850" y="2286000"/>
            <a:ext cx="7832725" cy="344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uk-UA" sz="2000">
                <a:latin typeface="Times New Roman" pitchFamily="18" charset="0"/>
                <a:cs typeface="Times New Roman" pitchFamily="18" charset="0"/>
              </a:rPr>
              <a:t>Готельно-ресторанний комплекс Скриня знаходиться на в'їзді в м.Павлоград, розташований на трасі Київ - Луганськ - Ізварине, між містами Дніпро і Донецьк. Не дивлячись на те, що Готельно-ресторанний комплекс «Скриня» розміщений в тихому та спокійному місці біля річки, він знаходиться в 10-х хвилинах ходьби від одного з транспортних вузлів міста. Завдяки цьому, ви зможете без будь-яких складнощів виїхати в будь-яку частину міста, а потім в точності також повернутися назад. Вам буде потрібно не більше 15 хвилин, щоб потрапити в центр міста, за адресою вул. Дніпровська 17а. У зв’язку з цим розташування готелю вважається вигідним.</a:t>
            </a:r>
            <a:endParaRPr lang="uk-UA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0850"/>
            <a:endParaRPr lang="uk-UA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245" name="Прямоугольник 3"/>
          <p:cNvSpPr>
            <a:spLocks noChangeArrowheads="1"/>
          </p:cNvSpPr>
          <p:nvPr/>
        </p:nvSpPr>
        <p:spPr bwMode="auto">
          <a:xfrm>
            <a:off x="-36513" y="103188"/>
            <a:ext cx="8634413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500" b="1">
                <a:latin typeface="Times New Roman" pitchFamily="18" charset="0"/>
                <a:cs typeface="Times New Roman" pitchFamily="18" charset="0"/>
              </a:rPr>
              <a:t>РОЗДІЛ 2.</a:t>
            </a:r>
            <a:r>
              <a:rPr lang="ru-RU" sz="25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b="1">
                <a:latin typeface="Times New Roman" pitchFamily="18" charset="0"/>
                <a:cs typeface="Times New Roman" pitchFamily="18" charset="0"/>
              </a:rPr>
              <a:t>АНАЛІЗ ІННОВАЦІЙНОГО ПОТЕНЦІАЛУ ГОТЕЛЬНО-РЕСТОРАННОГО КОМПЛЕКСУ «СКРИНЯ» (М. ПАВЛОГРАД)</a:t>
            </a:r>
            <a:endParaRPr lang="ru-RU" sz="25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AutoShape 2" descr="Родинна ресторація Скриня Павлогра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47" name="AutoShape 4" descr="Родинна ресторація Скриня Павлогра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24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113" y="5805488"/>
            <a:ext cx="22002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31800"/>
            <a:ext cx="8604250" cy="9810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3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Номерний фонд </a:t>
            </a:r>
            <a:r>
              <a:rPr lang="uk-UA" sz="3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готельно-ресторанного комплексу </a:t>
            </a:r>
            <a:r>
              <a:rPr lang="uk-UA" sz="3600" b="1" dirty="0" smtClean="0">
                <a:solidFill>
                  <a:schemeClr val="tx1"/>
                </a:solidFill>
              </a:rPr>
              <a:t>«Скриня» </a:t>
            </a:r>
            <a:r>
              <a:rPr lang="uk-UA" sz="33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3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33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AutoShape 9" descr="Картинки по запросу &quot;гостиница калина харьков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1268" name="AutoShape 11" descr="Картинки по запросу &quot;гостиница калина харьков&quot;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1269" name="AutoShape 13" descr="Картинки по запросу &quot;гостиница калина харьков&quot;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1270" name="AutoShape 15" descr="Картинки по запросу &quot;гостиница калина харьков&quot;"/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1271" name="AutoShape 17" descr="Картинки по запросу &quot;гостиница калина харьков&quot;&quot;"/>
          <p:cNvSpPr>
            <a:spLocks noChangeAspect="1" noChangeArrowheads="1"/>
          </p:cNvSpPr>
          <p:nvPr/>
        </p:nvSpPr>
        <p:spPr bwMode="auto">
          <a:xfrm>
            <a:off x="765175" y="4651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1272" name="AutoShape 19" descr="Картинки по запросу &quot;гостиница калина харьков&quot;&quot;"/>
          <p:cNvSpPr>
            <a:spLocks noChangeAspect="1" noChangeArrowheads="1"/>
          </p:cNvSpPr>
          <p:nvPr/>
        </p:nvSpPr>
        <p:spPr bwMode="auto">
          <a:xfrm>
            <a:off x="917575" y="6175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1273" name="AutoShape 21" descr="Картинки по запросу &quot;гостиница калина харьков&quot;&quot;"/>
          <p:cNvSpPr>
            <a:spLocks noChangeAspect="1" noChangeArrowheads="1"/>
          </p:cNvSpPr>
          <p:nvPr/>
        </p:nvSpPr>
        <p:spPr bwMode="auto">
          <a:xfrm>
            <a:off x="1069975" y="769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1274" name="AutoShape 23" descr="https://r-cf.bstatic.com/images/hotel/max1024x768/136/136325184.jpg"/>
          <p:cNvSpPr>
            <a:spLocks noChangeAspect="1" noChangeArrowheads="1"/>
          </p:cNvSpPr>
          <p:nvPr/>
        </p:nvSpPr>
        <p:spPr bwMode="auto">
          <a:xfrm>
            <a:off x="1222375" y="9223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1275" name="Номер слайда 1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FBF947-128C-4D8E-BF20-D6D1FBAD9FD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  <p:pic>
        <p:nvPicPr>
          <p:cNvPr id="11276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684338"/>
            <a:ext cx="7620000" cy="463232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номерного фонду </a:t>
            </a:r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готельно-ресторанного комплексу «Скриня»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8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8DCB0E-CF00-4883-9B49-4CE6A04414C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  <p:graphicFrame>
        <p:nvGraphicFramePr>
          <p:cNvPr id="1026" name="Object 14"/>
          <p:cNvGraphicFramePr>
            <a:graphicFrameLocks noChangeAspect="1"/>
          </p:cNvGraphicFramePr>
          <p:nvPr/>
        </p:nvGraphicFramePr>
        <p:xfrm>
          <a:off x="34925" y="1916113"/>
          <a:ext cx="8512175" cy="4105275"/>
        </p:xfrm>
        <a:graphic>
          <a:graphicData uri="http://schemas.openxmlformats.org/presentationml/2006/ole">
            <p:oleObj spid="_x0000_s1026" name="Документ" r:id="rId3" imgW="6084454" imgH="293590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7826375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Ціни на послуги проживання у </a:t>
            </a:r>
            <a:r>
              <a:rPr lang="uk-UA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готельно-ресторанному комплексі «Скриня» у </a:t>
            </a:r>
            <a:r>
              <a:rPr lang="uk-UA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році</a:t>
            </a:r>
            <a:endParaRPr lang="ru-RU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573E47-0FFA-4B92-8EE3-AA19929B824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  <p:graphicFrame>
        <p:nvGraphicFramePr>
          <p:cNvPr id="2050" name="Object 13"/>
          <p:cNvGraphicFramePr>
            <a:graphicFrameLocks noChangeAspect="1"/>
          </p:cNvGraphicFramePr>
          <p:nvPr/>
        </p:nvGraphicFramePr>
        <p:xfrm>
          <a:off x="-642938" y="1557338"/>
          <a:ext cx="9786938" cy="4535487"/>
        </p:xfrm>
        <a:graphic>
          <a:graphicData uri="http://schemas.openxmlformats.org/presentationml/2006/ole">
            <p:oleObj spid="_x0000_s2050" name="Документ" r:id="rId3" imgW="6084454" imgH="2520811" progId="Word.Document.12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52041</TotalTime>
  <Words>952</Words>
  <Application>Microsoft Office PowerPoint</Application>
  <PresentationFormat>Экран (4:3)</PresentationFormat>
  <Paragraphs>245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Calibri</vt:lpstr>
      <vt:lpstr>Arial</vt:lpstr>
      <vt:lpstr>Cambria</vt:lpstr>
      <vt:lpstr>Times New Roman</vt:lpstr>
      <vt:lpstr>Wingdings</vt:lpstr>
      <vt:lpstr>Соседство</vt:lpstr>
      <vt:lpstr>Документ</vt:lpstr>
      <vt:lpstr>Диаграмма Microsoft Office Excel</vt:lpstr>
      <vt:lpstr>МІНІСТЕРСТВО ОСВІТИ І НАУКИ УКРАЇНИ  ХАРКІВСЬКИЙ  НАЦІОНАЛЬНИЙ  ЕКОНОМІЧНИЙ  УНІВЕРСИТЕТ ІМЕНІ  СЕМЕНА  КУЗНЕЦЯ   ФАКУЛЬТЕТ МІЖНАРОДНОЇ ЕКОНОМІКИ І ПІДПРИЄМНИЦТВА КАФЕДРА ГОТЕЛЬНОГО І РЕСТОРАННОГО БІЗНЕСУ   Рівень вищої освіти: Другий (магістерський) Спеціальність: Готельно-ресторанна справа Освітня програма: Готельно-ресторанний бізнес Група 8.06.241.010.22.1    ДИПЛОМНА РОБОТА на тему: «Інноваційна стратегія розвитку підприємства готельного господарства»       Виконав: здобувач Сідак Володимир Вадимович       Харків – 2023 рік</vt:lpstr>
      <vt:lpstr>ВСТУП</vt:lpstr>
      <vt:lpstr>Слайд 3</vt:lpstr>
      <vt:lpstr>РОЗДІЛ 1. МЕТОДОЛОГІЧНІ АСПЕКТИ ОРГАНІЗАЦІЇ ІННОВАЦІЙНОЇ ДІЯЛЬНОСТІ В ГОТЕЛЬНО-РЕСТОРАННИЙ КОМПЛЕКСНІЙ СФЕРІ</vt:lpstr>
      <vt:lpstr>Слайд 5</vt:lpstr>
      <vt:lpstr>Загальна характеристика готельно-ресторанного комплексу «Скриня»  </vt:lpstr>
      <vt:lpstr>Номерний фонд готельно-ресторанного комплексу «Скриня»  </vt:lpstr>
      <vt:lpstr>Структура номерного фонду готельно-ресторанного комплексу «Скриня»</vt:lpstr>
      <vt:lpstr>Ціни на послуги проживання у готельно-ресторанному комплексі «Скриня» у 2023 році</vt:lpstr>
      <vt:lpstr>Слайд 10</vt:lpstr>
      <vt:lpstr>Порівняльний аналіз конкурентів  готельно-ресторанного комплексу «Скриня»</vt:lpstr>
      <vt:lpstr>SWOT аналіз готельно-ресторанного комплексу «Скриня»</vt:lpstr>
      <vt:lpstr>Порівняльна оцінка конкурентоспроможності  готелів </vt:lpstr>
      <vt:lpstr>РОЗДІЛ 3. РОЗРОБКА СТРАТЕГІЇ ВПРОВАДЖЕННЯ ІННОВАЦІЙНОЇ ПОСЛУГИ У ГОТЕЛЬНО-РЕСТОРАННОМУ КОМПЛЕКСІ «СКРИНЯ»  (М. ПАВЛОГРАД) </vt:lpstr>
      <vt:lpstr>Переваги створення СПА – центру в готельно-ресторанному комплексі «Скриня»</vt:lpstr>
      <vt:lpstr>Розрахунок матеріальних витрат необхідних для створення СПА–послуг та прейскурант цін на СПА-послуги в готельно-ресторанному комплексі «Скриня» </vt:lpstr>
      <vt:lpstr>Очікуваний дохід від впровадження СПА-послуг</vt:lpstr>
      <vt:lpstr>Висновки</vt:lpstr>
      <vt:lpstr>Доповідь завершено. Дякую за увагу!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Київський національний торговельно-економічний університет Харківський торговельно-економічний інститут КНТЕУ   Факультет готельно-ресторанного та туристичного бізнесу Кафедра туристичного та готельного бізнесу            Гончарова Вікторія Павлівна   Випускна кваліфікаційна робота   РОЗВИТОК СТАНДАРТІВ РОБОТИ СЛУЖБИ ПОРТЬЄ ГОТЕЛЮ КАТЕГОРІЇ 3 ЗІРКИ     Спеціальність 241 Готельно – ресторанна справа  Галузь знань 24 Сфера обслуговування   Подається на здобуття кваліфікації: освітній ступінь магістр   спеціальність «Готельно – ресторанна справа»  спеціалізація «Готельна і ресторанна справа»   Науковий керівник:  Лантух Валерій Васильович, доктор історичних наук, професор</dc:title>
  <dc:creator>Paul</dc:creator>
  <cp:lastModifiedBy>Пользователь</cp:lastModifiedBy>
  <cp:revision>142</cp:revision>
  <dcterms:created xsi:type="dcterms:W3CDTF">2019-12-17T17:24:00Z</dcterms:created>
  <dcterms:modified xsi:type="dcterms:W3CDTF">2023-12-18T18:39:31Z</dcterms:modified>
</cp:coreProperties>
</file>