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7" r:id="rId2"/>
    <p:sldId id="308" r:id="rId3"/>
    <p:sldId id="262" r:id="rId4"/>
    <p:sldId id="258" r:id="rId5"/>
    <p:sldId id="263" r:id="rId6"/>
    <p:sldId id="273" r:id="rId7"/>
    <p:sldId id="290" r:id="rId8"/>
    <p:sldId id="272" r:id="rId9"/>
    <p:sldId id="278" r:id="rId10"/>
    <p:sldId id="283" r:id="rId11"/>
    <p:sldId id="275" r:id="rId12"/>
    <p:sldId id="291" r:id="rId13"/>
    <p:sldId id="260" r:id="rId14"/>
    <p:sldId id="285" r:id="rId15"/>
    <p:sldId id="259" r:id="rId16"/>
    <p:sldId id="270" r:id="rId17"/>
    <p:sldId id="284" r:id="rId18"/>
    <p:sldId id="293" r:id="rId19"/>
    <p:sldId id="264" r:id="rId20"/>
    <p:sldId id="294" r:id="rId21"/>
    <p:sldId id="266" r:id="rId22"/>
    <p:sldId id="286" r:id="rId23"/>
    <p:sldId id="295" r:id="rId24"/>
    <p:sldId id="296" r:id="rId25"/>
    <p:sldId id="297" r:id="rId26"/>
    <p:sldId id="298" r:id="rId27"/>
    <p:sldId id="299" r:id="rId28"/>
    <p:sldId id="301" r:id="rId29"/>
    <p:sldId id="302" r:id="rId30"/>
    <p:sldId id="303" r:id="rId31"/>
    <p:sldId id="304" r:id="rId32"/>
    <p:sldId id="305" r:id="rId33"/>
    <p:sldId id="289" r:id="rId3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79140" autoAdjust="0"/>
  </p:normalViewPr>
  <p:slideViewPr>
    <p:cSldViewPr snapToGrid="0" snapToObjects="1">
      <p:cViewPr varScale="1">
        <p:scale>
          <a:sx n="26" d="100"/>
          <a:sy n="26" d="100"/>
        </p:scale>
        <p:origin x="10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D:\&#1054;&#1090;&#1077;&#1083;&#1100;&#1085;&#1086;-&#1088;&#1077;&#1089;&#1090;&#1086;&#1088;&#1072;&#1085;&#1085;&#1099;&#1081;%20&#1073;&#1080;&#1079;&#1085;&#1077;&#1089;\&#1052;&#1072;&#1075;&#1110;&#1089;&#1090;&#1077;&#1088;&#1089;&#1100;&#1082;&#1072;%20&#1088;&#1086;&#1073;&#1086;&#1090;&#1072;\&#1054;&#1094;&#1110;&#1085;&#1082;&#107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1"/>
            <c:invertIfNegative val="0"/>
            <c:bubble3D val="0"/>
            <c:spPr>
              <a:solidFill>
                <a:srgbClr val="00B0F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66E1-46F7-B61E-5DAE1E1AEA1E}"/>
              </c:ext>
            </c:extLst>
          </c:dPt>
          <c:dPt>
            <c:idx val="3"/>
            <c:invertIfNegative val="0"/>
            <c:bubble3D val="0"/>
            <c:spPr>
              <a:solidFill>
                <a:schemeClr val="accent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66E1-46F7-B61E-5DAE1E1AEA1E}"/>
              </c:ext>
            </c:extLst>
          </c:dPt>
          <c:dPt>
            <c:idx val="5"/>
            <c:invertIfNegative val="0"/>
            <c:bubble3D val="0"/>
            <c:spPr>
              <a:solidFill>
                <a:schemeClr val="accent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66E1-46F7-B61E-5DAE1E1AEA1E}"/>
              </c:ext>
            </c:extLst>
          </c:dPt>
          <c:dPt>
            <c:idx val="7"/>
            <c:invertIfNegative val="0"/>
            <c:bubble3D val="0"/>
            <c:spPr>
              <a:solidFill>
                <a:schemeClr val="accent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66E1-46F7-B61E-5DAE1E1AEA1E}"/>
              </c:ext>
            </c:extLst>
          </c:dPt>
          <c:dPt>
            <c:idx val="9"/>
            <c:invertIfNegative val="0"/>
            <c:bubble3D val="0"/>
            <c:spPr>
              <a:solidFill>
                <a:schemeClr val="accent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66E1-46F7-B61E-5DAE1E1AEA1E}"/>
              </c:ext>
            </c:extLst>
          </c:dPt>
          <c:dPt>
            <c:idx val="11"/>
            <c:invertIfNegative val="0"/>
            <c:bubble3D val="0"/>
            <c:spPr>
              <a:solidFill>
                <a:schemeClr val="accent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66E1-46F7-B61E-5DAE1E1AEA1E}"/>
              </c:ext>
            </c:extLst>
          </c:dPt>
          <c:dPt>
            <c:idx val="13"/>
            <c:invertIfNegative val="0"/>
            <c:bubble3D val="0"/>
            <c:spPr>
              <a:solidFill>
                <a:schemeClr val="accent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66E1-46F7-B61E-5DAE1E1AEA1E}"/>
              </c:ext>
            </c:extLst>
          </c:dPt>
          <c:dPt>
            <c:idx val="15"/>
            <c:invertIfNegative val="0"/>
            <c:bubble3D val="0"/>
            <c:spPr>
              <a:solidFill>
                <a:schemeClr val="accent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F-66E1-46F7-B61E-5DAE1E1AEA1E}"/>
              </c:ext>
            </c:extLst>
          </c:dPt>
          <c:dPt>
            <c:idx val="17"/>
            <c:invertIfNegative val="0"/>
            <c:bubble3D val="0"/>
            <c:spPr>
              <a:solidFill>
                <a:schemeClr val="accent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1-66E1-46F7-B61E-5DAE1E1AEA1E}"/>
              </c:ext>
            </c:extLst>
          </c:dPt>
          <c:dPt>
            <c:idx val="19"/>
            <c:invertIfNegative val="0"/>
            <c:bubble3D val="0"/>
            <c:spPr>
              <a:solidFill>
                <a:schemeClr val="accent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3-66E1-46F7-B61E-5DAE1E1AEA1E}"/>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imes New Roman" panose="02020603050405020304"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Лист1!$A$4:$A$23</c:f>
              <c:strCache>
                <c:ptCount val="20"/>
                <c:pt idx="0">
                  <c:v>К1 Готель «Харків»</c:v>
                </c:pt>
                <c:pt idx="1">
                  <c:v>К1 Готель «Вояж»</c:v>
                </c:pt>
                <c:pt idx="2">
                  <c:v>К2 Готель «Харків»</c:v>
                </c:pt>
                <c:pt idx="3">
                  <c:v>К2 Готель «Вояж»</c:v>
                </c:pt>
                <c:pt idx="4">
                  <c:v>К3 Готель «Харків»</c:v>
                </c:pt>
                <c:pt idx="5">
                  <c:v>К3 Готель «Вояж»</c:v>
                </c:pt>
                <c:pt idx="6">
                  <c:v>К4 Готель «Харків»</c:v>
                </c:pt>
                <c:pt idx="7">
                  <c:v>К4 Готель «Вояж»</c:v>
                </c:pt>
                <c:pt idx="8">
                  <c:v>К5 Готель «Харків»</c:v>
                </c:pt>
                <c:pt idx="9">
                  <c:v>К5 Готель «Вояж»</c:v>
                </c:pt>
                <c:pt idx="10">
                  <c:v>К6 Готель «Харків»</c:v>
                </c:pt>
                <c:pt idx="11">
                  <c:v>К6 Готель «Вояж»</c:v>
                </c:pt>
                <c:pt idx="12">
                  <c:v>К7 Готель «Харків»</c:v>
                </c:pt>
                <c:pt idx="13">
                  <c:v>К7 Готель «Вояж»</c:v>
                </c:pt>
                <c:pt idx="14">
                  <c:v>К8 Готель «Харків»</c:v>
                </c:pt>
                <c:pt idx="15">
                  <c:v>К8 Готель «Вояж»</c:v>
                </c:pt>
                <c:pt idx="16">
                  <c:v>К9 Готель «Харків»</c:v>
                </c:pt>
                <c:pt idx="17">
                  <c:v>К9 Готель «Вояж»</c:v>
                </c:pt>
                <c:pt idx="18">
                  <c:v>К10 Готель «Харків»</c:v>
                </c:pt>
                <c:pt idx="19">
                  <c:v>К10 Готель «Вояж»</c:v>
                </c:pt>
              </c:strCache>
            </c:strRef>
          </c:cat>
          <c:val>
            <c:numRef>
              <c:f>Лист1!$L$4:$L$23</c:f>
              <c:numCache>
                <c:formatCode>General</c:formatCode>
                <c:ptCount val="20"/>
                <c:pt idx="0">
                  <c:v>5</c:v>
                </c:pt>
                <c:pt idx="1">
                  <c:v>5</c:v>
                </c:pt>
                <c:pt idx="2">
                  <c:v>4.4000000000000004</c:v>
                </c:pt>
                <c:pt idx="3">
                  <c:v>4.5999999999999996</c:v>
                </c:pt>
                <c:pt idx="4">
                  <c:v>4.5999999999999996</c:v>
                </c:pt>
                <c:pt idx="5">
                  <c:v>4.4000000000000004</c:v>
                </c:pt>
                <c:pt idx="6">
                  <c:v>4</c:v>
                </c:pt>
                <c:pt idx="7">
                  <c:v>1.5</c:v>
                </c:pt>
                <c:pt idx="8">
                  <c:v>5</c:v>
                </c:pt>
                <c:pt idx="9">
                  <c:v>5</c:v>
                </c:pt>
                <c:pt idx="10">
                  <c:v>5</c:v>
                </c:pt>
                <c:pt idx="11">
                  <c:v>1</c:v>
                </c:pt>
                <c:pt idx="12">
                  <c:v>4.2</c:v>
                </c:pt>
                <c:pt idx="13">
                  <c:v>4.0999999999999996</c:v>
                </c:pt>
                <c:pt idx="14">
                  <c:v>5</c:v>
                </c:pt>
                <c:pt idx="15">
                  <c:v>5</c:v>
                </c:pt>
                <c:pt idx="16">
                  <c:v>5</c:v>
                </c:pt>
                <c:pt idx="17">
                  <c:v>3</c:v>
                </c:pt>
                <c:pt idx="18">
                  <c:v>4.5999999999999996</c:v>
                </c:pt>
                <c:pt idx="19">
                  <c:v>4.8</c:v>
                </c:pt>
              </c:numCache>
            </c:numRef>
          </c:val>
          <c:extLst>
            <c:ext xmlns:c16="http://schemas.microsoft.com/office/drawing/2014/chart" uri="{C3380CC4-5D6E-409C-BE32-E72D297353CC}">
              <c16:uniqueId val="{00000014-66E1-46F7-B61E-5DAE1E1AEA1E}"/>
            </c:ext>
          </c:extLst>
        </c:ser>
        <c:dLbls>
          <c:dLblPos val="ctr"/>
          <c:showLegendKey val="0"/>
          <c:showVal val="1"/>
          <c:showCatName val="0"/>
          <c:showSerName val="0"/>
          <c:showPercent val="0"/>
          <c:showBubbleSize val="0"/>
        </c:dLbls>
        <c:gapWidth val="150"/>
        <c:overlap val="100"/>
        <c:axId val="469906424"/>
        <c:axId val="469907080"/>
      </c:barChart>
      <c:catAx>
        <c:axId val="46990642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469907080"/>
        <c:crosses val="autoZero"/>
        <c:auto val="1"/>
        <c:lblAlgn val="ctr"/>
        <c:lblOffset val="100"/>
        <c:noMultiLvlLbl val="0"/>
      </c:catAx>
      <c:valAx>
        <c:axId val="4699070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9906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xfrm>
            <a:off x="1143000" y="685800"/>
            <a:ext cx="4572000" cy="3429000"/>
          </a:xfrm>
          <a:prstGeom prst="rect">
            <a:avLst/>
          </a:prstGeom>
        </p:spPr>
        <p:txBody>
          <a:bodyPr/>
          <a:lstStyle/>
          <a:p>
            <a:endParaRPr/>
          </a:p>
        </p:txBody>
      </p:sp>
      <p:sp>
        <p:nvSpPr>
          <p:cNvPr id="27" name="Shape 2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indent="450215" algn="just">
              <a:lnSpc>
                <a:spcPct val="150000"/>
              </a:lnSpc>
            </a:pPr>
            <a:r>
              <a:rPr lang="uk-UA" sz="1800" dirty="0">
                <a:effectLst/>
                <a:latin typeface="Times New Roman" panose="02020603050405020304" pitchFamily="18" charset="0"/>
                <a:ea typeface="Calibri" panose="020F0502020204030204" pitchFamily="34" charset="0"/>
              </a:rPr>
              <a:t>Об’єктом дослідження було вибрано підприємство готельно-ресторанного бізнесу готель «Харків». </a:t>
            </a:r>
            <a:r>
              <a:rPr lang="uk-UA" sz="1800" dirty="0">
                <a:effectLst/>
                <a:latin typeface="Times New Roman" panose="02020603050405020304" pitchFamily="18" charset="0"/>
                <a:ea typeface="Calibri" panose="020F0502020204030204" pitchFamily="34" charset="0"/>
                <a:cs typeface="Arial" panose="020B0604020202020204" pitchFamily="34" charset="0"/>
              </a:rPr>
              <a:t>Робота складається з огляду основ складання бізнес-плану, огляду готелю «Харків» як складової готельного ринку у місті Харкові та формуванні бізнес-плану розвитку готелю «Харків»</a:t>
            </a:r>
          </a:p>
          <a:p>
            <a:pPr indent="450215" algn="just">
              <a:lnSpc>
                <a:spcPct val="150000"/>
              </a:lnSpc>
            </a:pPr>
            <a:r>
              <a:rPr lang="uk-UA" sz="1800" dirty="0">
                <a:effectLst/>
                <a:latin typeface="Times New Roman" panose="02020603050405020304" pitchFamily="18" charset="0"/>
                <a:ea typeface="Calibri" panose="020F0502020204030204" pitchFamily="34" charset="0"/>
                <a:cs typeface="Arial" panose="020B0604020202020204" pitchFamily="34" charset="0"/>
              </a:rPr>
              <a:t>Аналізуючи процес формування бізнес-плану розвитку цього підприємства, можна усвідомити, наскільки важливим стає розуміння сучасних тенденцій та потреб ринку для підтримки сталого розвитку у готельно-ресторанній галузі, такою важливою є і ефективність стратегій управління, фінансів та маркетингу у контексті постійно мінливої готельно-ресторанної індустрії.</a:t>
            </a:r>
          </a:p>
          <a:p>
            <a:endParaRPr lang="uk-UA" dirty="0"/>
          </a:p>
        </p:txBody>
      </p:sp>
    </p:spTree>
    <p:extLst>
      <p:ext uri="{BB962C8B-B14F-4D97-AF65-F5344CB8AC3E}">
        <p14:creationId xmlns:p14="http://schemas.microsoft.com/office/powerpoint/2010/main" val="4042957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uk-UA" sz="2400" dirty="0">
                <a:solidFill>
                  <a:schemeClr val="tx1"/>
                </a:solidFill>
              </a:rPr>
              <a:t>Для успішної реалізації стратегії у соцмережах потрібно пильно відслідковувати реакції аудиторії та аналізувати їх, постійно модифікувати контент та стратегію на підставі результатів, що дозволить досягти успішних показників у плані маркетингових зусиль.</a:t>
            </a:r>
          </a:p>
          <a:p>
            <a:r>
              <a:rPr lang="uk-UA" sz="2400" dirty="0">
                <a:solidFill>
                  <a:schemeClr val="tx1"/>
                </a:solidFill>
              </a:rPr>
              <a:t>Важливо враховувати, що витрати на рекламу та маркетинг мають увійти до загальновиробничих витрат і становитимуть близько 7-10% від очікуваного річного доходу.</a:t>
            </a:r>
          </a:p>
          <a:p>
            <a:endParaRPr lang="uk-UA" dirty="0"/>
          </a:p>
        </p:txBody>
      </p:sp>
    </p:spTree>
    <p:extLst>
      <p:ext uri="{BB962C8B-B14F-4D97-AF65-F5344CB8AC3E}">
        <p14:creationId xmlns:p14="http://schemas.microsoft.com/office/powerpoint/2010/main" val="788098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dirty="0"/>
          </a:p>
        </p:txBody>
      </p:sp>
    </p:spTree>
    <p:extLst>
      <p:ext uri="{BB962C8B-B14F-4D97-AF65-F5344CB8AC3E}">
        <p14:creationId xmlns:p14="http://schemas.microsoft.com/office/powerpoint/2010/main" val="1679207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uk-UA" sz="2400" dirty="0">
                <a:solidFill>
                  <a:schemeClr val="tx1"/>
                </a:solidFill>
              </a:rPr>
              <a:t>Для успішної реалізації стратегії у соцмережах потрібно пильно відслідковувати реакції аудиторії та аналізувати їх, постійно модифікувати контент та стратегію на підставі результатів, що дозволить досягти успішних показників у плані маркетингових зусиль.</a:t>
            </a:r>
          </a:p>
          <a:p>
            <a:r>
              <a:rPr lang="uk-UA" sz="2400" dirty="0">
                <a:solidFill>
                  <a:schemeClr val="tx1"/>
                </a:solidFill>
              </a:rPr>
              <a:t>Важливо враховувати, що витрати на рекламу та маркетинг мають увійти до загальновиробничих витрат і становитимуть близько 7-10% від очікуваного річного доходу.</a:t>
            </a:r>
          </a:p>
          <a:p>
            <a:endParaRPr lang="uk-UA" dirty="0"/>
          </a:p>
        </p:txBody>
      </p:sp>
    </p:spTree>
    <p:extLst>
      <p:ext uri="{BB962C8B-B14F-4D97-AF65-F5344CB8AC3E}">
        <p14:creationId xmlns:p14="http://schemas.microsoft.com/office/powerpoint/2010/main" val="851568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uk-UA" sz="2400" dirty="0">
                <a:solidFill>
                  <a:schemeClr val="tx1"/>
                </a:solidFill>
              </a:rPr>
              <a:t>Для успішної реалізації стратегії у соцмережах потрібно пильно відслідковувати реакції аудиторії та аналізувати їх, постійно модифікувати контент та стратегію на підставі результатів, що дозволить досягти успішних показників у плані маркетингових зусиль.</a:t>
            </a:r>
          </a:p>
          <a:p>
            <a:r>
              <a:rPr lang="uk-UA" sz="2400" dirty="0">
                <a:solidFill>
                  <a:schemeClr val="tx1"/>
                </a:solidFill>
              </a:rPr>
              <a:t>Важливо враховувати, що витрати на рекламу та маркетинг мають увійти до загальновиробничих витрат і становитимуть близько 7-10% від очікуваного річного доходу.</a:t>
            </a:r>
          </a:p>
          <a:p>
            <a:endParaRPr lang="uk-UA" dirty="0"/>
          </a:p>
        </p:txBody>
      </p:sp>
    </p:spTree>
    <p:extLst>
      <p:ext uri="{BB962C8B-B14F-4D97-AF65-F5344CB8AC3E}">
        <p14:creationId xmlns:p14="http://schemas.microsoft.com/office/powerpoint/2010/main" val="4161116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dirty="0"/>
          </a:p>
        </p:txBody>
      </p:sp>
    </p:spTree>
    <p:extLst>
      <p:ext uri="{BB962C8B-B14F-4D97-AF65-F5344CB8AC3E}">
        <p14:creationId xmlns:p14="http://schemas.microsoft.com/office/powerpoint/2010/main" val="3079412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dirty="0"/>
          </a:p>
        </p:txBody>
      </p:sp>
    </p:spTree>
    <p:extLst>
      <p:ext uri="{BB962C8B-B14F-4D97-AF65-F5344CB8AC3E}">
        <p14:creationId xmlns:p14="http://schemas.microsoft.com/office/powerpoint/2010/main" val="444864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ru-RU" sz="2400" dirty="0" err="1">
                <a:solidFill>
                  <a:schemeClr val="tx1"/>
                </a:solidFill>
              </a:rPr>
              <a:t>Побудували</a:t>
            </a:r>
            <a:r>
              <a:rPr lang="ru-RU" sz="2400" dirty="0">
                <a:solidFill>
                  <a:schemeClr val="tx1"/>
                </a:solidFill>
              </a:rPr>
              <a:t> </a:t>
            </a:r>
            <a:r>
              <a:rPr lang="ru-RU" sz="2400" dirty="0" err="1">
                <a:solidFill>
                  <a:schemeClr val="tx1"/>
                </a:solidFill>
              </a:rPr>
              <a:t>лінійчату</a:t>
            </a:r>
            <a:r>
              <a:rPr lang="ru-RU" sz="2400" dirty="0">
                <a:solidFill>
                  <a:schemeClr val="tx1"/>
                </a:solidFill>
              </a:rPr>
              <a:t> </a:t>
            </a:r>
            <a:r>
              <a:rPr lang="ru-RU" sz="2400" dirty="0" err="1">
                <a:solidFill>
                  <a:schemeClr val="tx1"/>
                </a:solidFill>
              </a:rPr>
              <a:t>діаграму</a:t>
            </a:r>
            <a:r>
              <a:rPr lang="ru-RU" sz="2400" dirty="0">
                <a:solidFill>
                  <a:schemeClr val="tx1"/>
                </a:solidFill>
              </a:rPr>
              <a:t> </a:t>
            </a:r>
            <a:r>
              <a:rPr lang="ru-RU" sz="2400" dirty="0" err="1">
                <a:solidFill>
                  <a:schemeClr val="tx1"/>
                </a:solidFill>
              </a:rPr>
              <a:t>конкурентоспроможності</a:t>
            </a:r>
            <a:r>
              <a:rPr lang="ru-RU" sz="2400" dirty="0">
                <a:solidFill>
                  <a:schemeClr val="tx1"/>
                </a:solidFill>
              </a:rPr>
              <a:t> при </a:t>
            </a:r>
            <a:r>
              <a:rPr lang="ru-RU" sz="2400" dirty="0" err="1">
                <a:solidFill>
                  <a:schemeClr val="tx1"/>
                </a:solidFill>
              </a:rPr>
              <a:t>впровадженні</a:t>
            </a:r>
            <a:r>
              <a:rPr lang="ru-RU" sz="2400" dirty="0">
                <a:solidFill>
                  <a:schemeClr val="tx1"/>
                </a:solidFill>
              </a:rPr>
              <a:t> </a:t>
            </a:r>
            <a:r>
              <a:rPr lang="ru-RU" sz="2400" dirty="0" err="1">
                <a:solidFill>
                  <a:schemeClr val="tx1"/>
                </a:solidFill>
              </a:rPr>
              <a:t>нової</a:t>
            </a:r>
            <a:r>
              <a:rPr lang="ru-RU" sz="2400" dirty="0">
                <a:solidFill>
                  <a:schemeClr val="tx1"/>
                </a:solidFill>
              </a:rPr>
              <a:t> </a:t>
            </a:r>
            <a:r>
              <a:rPr lang="ru-RU" sz="2400" dirty="0" err="1">
                <a:solidFill>
                  <a:schemeClr val="tx1"/>
                </a:solidFill>
              </a:rPr>
              <a:t>маркетингової</a:t>
            </a:r>
            <a:r>
              <a:rPr lang="ru-RU" sz="2400" dirty="0">
                <a:solidFill>
                  <a:schemeClr val="tx1"/>
                </a:solidFill>
              </a:rPr>
              <a:t> </a:t>
            </a:r>
            <a:r>
              <a:rPr lang="ru-RU" sz="2400" dirty="0" err="1">
                <a:solidFill>
                  <a:schemeClr val="tx1"/>
                </a:solidFill>
              </a:rPr>
              <a:t>стратегії</a:t>
            </a:r>
            <a:r>
              <a:rPr lang="ru-RU" sz="2400" dirty="0">
                <a:solidFill>
                  <a:schemeClr val="tx1"/>
                </a:solidFill>
              </a:rPr>
              <a:t> у </a:t>
            </a:r>
            <a:r>
              <a:rPr lang="ru-RU" sz="2400" dirty="0" err="1">
                <a:solidFill>
                  <a:schemeClr val="tx1"/>
                </a:solidFill>
              </a:rPr>
              <a:t>бізнес</a:t>
            </a:r>
            <a:r>
              <a:rPr lang="ru-RU" sz="2400" dirty="0">
                <a:solidFill>
                  <a:schemeClr val="tx1"/>
                </a:solidFill>
              </a:rPr>
              <a:t>-план для </a:t>
            </a:r>
            <a:r>
              <a:rPr lang="ru-RU" sz="2400" dirty="0" err="1">
                <a:solidFill>
                  <a:schemeClr val="tx1"/>
                </a:solidFill>
              </a:rPr>
              <a:t>готелю</a:t>
            </a:r>
            <a:r>
              <a:rPr lang="ru-RU" sz="2400" dirty="0">
                <a:solidFill>
                  <a:schemeClr val="tx1"/>
                </a:solidFill>
              </a:rPr>
              <a:t> «</a:t>
            </a:r>
            <a:r>
              <a:rPr lang="ru-RU" sz="2400" dirty="0" err="1">
                <a:solidFill>
                  <a:schemeClr val="tx1"/>
                </a:solidFill>
              </a:rPr>
              <a:t>Харків</a:t>
            </a:r>
            <a:r>
              <a:rPr lang="ru-RU" sz="2400" dirty="0">
                <a:solidFill>
                  <a:schemeClr val="tx1"/>
                </a:solidFill>
              </a:rPr>
              <a:t>»« та </a:t>
            </a:r>
            <a:r>
              <a:rPr lang="ru-RU" sz="2400" dirty="0" err="1">
                <a:solidFill>
                  <a:schemeClr val="tx1"/>
                </a:solidFill>
              </a:rPr>
              <a:t>підприємства</a:t>
            </a:r>
            <a:r>
              <a:rPr lang="ru-RU" sz="2400" dirty="0">
                <a:solidFill>
                  <a:schemeClr val="tx1"/>
                </a:solidFill>
              </a:rPr>
              <a:t>-конкурента, </a:t>
            </a:r>
            <a:r>
              <a:rPr lang="ru-RU" sz="2400" dirty="0" err="1">
                <a:solidFill>
                  <a:schemeClr val="tx1"/>
                </a:solidFill>
              </a:rPr>
              <a:t>готелю</a:t>
            </a:r>
            <a:r>
              <a:rPr lang="ru-RU" sz="2400" dirty="0">
                <a:solidFill>
                  <a:schemeClr val="tx1"/>
                </a:solidFill>
              </a:rPr>
              <a:t> «Вояж». </a:t>
            </a:r>
          </a:p>
          <a:p>
            <a:pPr marL="0" marR="0" lvl="0" indent="0" defTabSz="457200" eaLnBrk="1" fontAlgn="auto" latinLnBrk="0" hangingPunct="1">
              <a:lnSpc>
                <a:spcPct val="117999"/>
              </a:lnSpc>
              <a:spcBef>
                <a:spcPts val="0"/>
              </a:spcBef>
              <a:spcAft>
                <a:spcPts val="0"/>
              </a:spcAft>
              <a:buClrTx/>
              <a:buSzTx/>
              <a:buFontTx/>
              <a:buNone/>
              <a:tabLst/>
              <a:defRPr/>
            </a:pPr>
            <a:endParaRPr lang="ru-RU" sz="2400" dirty="0">
              <a:solidFill>
                <a:schemeClr val="tx1"/>
              </a:solidFill>
            </a:endParaRPr>
          </a:p>
          <a:p>
            <a:pPr marL="0" marR="0" lvl="0" indent="0" algn="just" defTabSz="457200" eaLnBrk="1" fontAlgn="auto" latinLnBrk="0" hangingPunct="1">
              <a:lnSpc>
                <a:spcPct val="117999"/>
              </a:lnSpc>
              <a:spcBef>
                <a:spcPts val="0"/>
              </a:spcBef>
              <a:spcAft>
                <a:spcPts val="0"/>
              </a:spcAft>
              <a:buClrTx/>
              <a:buSzTx/>
              <a:buFontTx/>
              <a:buNone/>
              <a:tabLst/>
              <a:defRPr/>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Як бачимо, на діаграмі зображено перевагу яку надасть </a:t>
            </a:r>
            <a:r>
              <a:rPr lang="uk-UA" sz="1800" dirty="0">
                <a:effectLst/>
                <a:latin typeface="Times New Roman" panose="02020603050405020304" pitchFamily="18" charset="0"/>
                <a:ea typeface="Calibri" panose="020F0502020204030204" pitchFamily="34" charset="0"/>
                <a:cs typeface="Arial" panose="020B0604020202020204" pitchFamily="34" charset="0"/>
              </a:rPr>
              <a:t>нова маркетингова стратегія у бізнес-плані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при використанні інноваційних рішень у готелі </a:t>
            </a:r>
            <a:r>
              <a:rPr lang="uk-UA" sz="1800" dirty="0">
                <a:effectLst/>
                <a:latin typeface="Times New Roman" panose="02020603050405020304" pitchFamily="18" charset="0"/>
                <a:ea typeface="Calibri" panose="020F0502020204030204" pitchFamily="34" charset="0"/>
                <a:cs typeface="Arial" panose="020B0604020202020204" pitchFamily="34" charset="0"/>
              </a:rPr>
              <a:t>«Харків». Зокрема такі пункти як дисконтні картки (</a:t>
            </a:r>
            <a:r>
              <a:rPr lang="uk-UA" sz="1800" i="1" dirty="0">
                <a:effectLst/>
                <a:latin typeface="Times New Roman" panose="02020603050405020304" pitchFamily="18" charset="0"/>
                <a:ea typeface="Calibri" panose="020F0502020204030204" pitchFamily="34" charset="0"/>
                <a:cs typeface="Arial" panose="020B0604020202020204" pitchFamily="34" charset="0"/>
              </a:rPr>
              <a:t>К</a:t>
            </a:r>
            <a:r>
              <a:rPr lang="uk-UA" sz="1800" i="1" baseline="-25000" dirty="0">
                <a:effectLst/>
                <a:latin typeface="Times New Roman" panose="02020603050405020304" pitchFamily="18" charset="0"/>
                <a:ea typeface="Calibri" panose="020F0502020204030204" pitchFamily="34" charset="0"/>
                <a:cs typeface="Arial" panose="020B0604020202020204" pitchFamily="34" charset="0"/>
              </a:rPr>
              <a:t>3</a:t>
            </a:r>
            <a:r>
              <a:rPr lang="uk-UA" sz="1800" dirty="0">
                <a:effectLst/>
                <a:latin typeface="Times New Roman" panose="02020603050405020304" pitchFamily="18" charset="0"/>
                <a:ea typeface="Calibri" panose="020F0502020204030204" pitchFamily="34" charset="0"/>
                <a:cs typeface="Arial" panose="020B0604020202020204" pitchFamily="34" charset="0"/>
              </a:rPr>
              <a:t>)</a:t>
            </a:r>
            <a:r>
              <a:rPr lang="uk-UA" sz="1800" i="1" dirty="0">
                <a:effectLst/>
                <a:latin typeface="Times New Roman" panose="02020603050405020304" pitchFamily="18" charset="0"/>
                <a:ea typeface="Calibri" panose="020F0502020204030204" pitchFamily="34" charset="0"/>
                <a:cs typeface="Arial" panose="020B0604020202020204" pitchFamily="34" charset="0"/>
              </a:rPr>
              <a:t>,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реклама на дорожніх знаках</a:t>
            </a:r>
            <a:r>
              <a:rPr lang="uk-UA" sz="1800" dirty="0">
                <a:effectLst/>
                <a:latin typeface="Times New Roman" panose="02020603050405020304" pitchFamily="18" charset="0"/>
                <a:ea typeface="Calibri" panose="020F0502020204030204" pitchFamily="34" charset="0"/>
                <a:cs typeface="Arial" panose="020B0604020202020204" pitchFamily="34" charset="0"/>
              </a:rPr>
              <a:t> (</a:t>
            </a:r>
            <a:r>
              <a:rPr lang="uk-UA" sz="1800" i="1" dirty="0">
                <a:effectLst/>
                <a:latin typeface="Times New Roman" panose="02020603050405020304" pitchFamily="18" charset="0"/>
                <a:ea typeface="Calibri" panose="020F0502020204030204" pitchFamily="34" charset="0"/>
                <a:cs typeface="Arial" panose="020B0604020202020204" pitchFamily="34" charset="0"/>
              </a:rPr>
              <a:t>К</a:t>
            </a:r>
            <a:r>
              <a:rPr lang="uk-UA" sz="1800" i="1" baseline="-25000" dirty="0">
                <a:effectLst/>
                <a:latin typeface="Times New Roman" panose="02020603050405020304" pitchFamily="18" charset="0"/>
                <a:ea typeface="Calibri" panose="020F0502020204030204" pitchFamily="34" charset="0"/>
                <a:cs typeface="Arial" panose="020B0604020202020204" pitchFamily="34" charset="0"/>
              </a:rPr>
              <a:t>4</a:t>
            </a:r>
            <a:r>
              <a:rPr lang="uk-UA" sz="1800" dirty="0">
                <a:effectLst/>
                <a:latin typeface="Times New Roman" panose="02020603050405020304" pitchFamily="18" charset="0"/>
                <a:ea typeface="Calibri" panose="020F0502020204030204" pitchFamily="34" charset="0"/>
                <a:cs typeface="Arial" panose="020B0604020202020204" pitchFamily="34" charset="0"/>
              </a:rPr>
              <a:t>)</a:t>
            </a:r>
            <a:r>
              <a:rPr lang="uk-UA" sz="1800" i="1" dirty="0">
                <a:effectLst/>
                <a:latin typeface="Times New Roman" panose="02020603050405020304" pitchFamily="18" charset="0"/>
                <a:ea typeface="Calibri" panose="020F0502020204030204" pitchFamily="34" charset="0"/>
                <a:cs typeface="Arial" panose="020B0604020202020204" pitchFamily="34" charset="0"/>
              </a:rPr>
              <a:t>,</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співпраця з місцевими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інфлюенсерами</a:t>
            </a:r>
            <a:r>
              <a:rPr lang="uk-UA" sz="1800" i="1" dirty="0">
                <a:effectLst/>
                <a:latin typeface="Times New Roman" panose="02020603050405020304" pitchFamily="18" charset="0"/>
                <a:ea typeface="Calibri" panose="020F0502020204030204" pitchFamily="34" charset="0"/>
                <a:cs typeface="Arial" panose="020B0604020202020204" pitchFamily="34" charset="0"/>
              </a:rPr>
              <a:t> </a:t>
            </a:r>
            <a:r>
              <a:rPr lang="uk-UA" sz="1800" dirty="0">
                <a:effectLst/>
                <a:latin typeface="Times New Roman" panose="02020603050405020304" pitchFamily="18" charset="0"/>
                <a:ea typeface="Calibri" panose="020F0502020204030204" pitchFamily="34" charset="0"/>
                <a:cs typeface="Arial" panose="020B0604020202020204" pitchFamily="34" charset="0"/>
              </a:rPr>
              <a:t>(</a:t>
            </a:r>
            <a:r>
              <a:rPr lang="uk-UA" sz="1800" i="1" dirty="0">
                <a:effectLst/>
                <a:latin typeface="Times New Roman" panose="02020603050405020304" pitchFamily="18" charset="0"/>
                <a:ea typeface="Calibri" panose="020F0502020204030204" pitchFamily="34" charset="0"/>
                <a:cs typeface="Arial" panose="020B0604020202020204" pitchFamily="34" charset="0"/>
              </a:rPr>
              <a:t>К</a:t>
            </a:r>
            <a:r>
              <a:rPr lang="uk-UA" sz="1800" i="1" baseline="-25000" dirty="0">
                <a:effectLst/>
                <a:latin typeface="Times New Roman" panose="02020603050405020304" pitchFamily="18" charset="0"/>
                <a:ea typeface="Calibri" panose="020F0502020204030204" pitchFamily="34" charset="0"/>
                <a:cs typeface="Arial" panose="020B0604020202020204" pitchFamily="34" charset="0"/>
              </a:rPr>
              <a:t>6</a:t>
            </a:r>
            <a:r>
              <a:rPr lang="uk-UA" sz="1800" dirty="0">
                <a:effectLst/>
                <a:latin typeface="Times New Roman" panose="02020603050405020304" pitchFamily="18" charset="0"/>
                <a:ea typeface="Calibri" panose="020F0502020204030204" pitchFamily="34" charset="0"/>
                <a:cs typeface="Arial" panose="020B0604020202020204" pitchFamily="34" charset="0"/>
              </a:rPr>
              <a:t>)</a:t>
            </a:r>
            <a:r>
              <a:rPr lang="uk-UA" sz="1800" i="1" dirty="0">
                <a:effectLst/>
                <a:latin typeface="Times New Roman" panose="02020603050405020304" pitchFamily="18" charset="0"/>
                <a:ea typeface="Calibri" panose="020F0502020204030204" pitchFamily="34" charset="0"/>
                <a:cs typeface="Arial" panose="020B0604020202020204" pitchFamily="34" charset="0"/>
              </a:rPr>
              <a:t>, </a:t>
            </a:r>
            <a:r>
              <a:rPr lang="uk-UA" sz="1800" dirty="0">
                <a:effectLst/>
                <a:latin typeface="Times New Roman" panose="02020603050405020304" pitchFamily="18" charset="0"/>
                <a:ea typeface="Calibri" panose="020F0502020204030204" pitchFamily="34" charset="0"/>
                <a:cs typeface="Arial" panose="020B0604020202020204" pitchFamily="34" charset="0"/>
              </a:rPr>
              <a:t>підтримка клієнтів через соцмережі (</a:t>
            </a:r>
            <a:r>
              <a:rPr lang="uk-UA" sz="1800" i="1" dirty="0">
                <a:effectLst/>
                <a:latin typeface="Times New Roman" panose="02020603050405020304" pitchFamily="18" charset="0"/>
                <a:ea typeface="Calibri" panose="020F0502020204030204" pitchFamily="34" charset="0"/>
                <a:cs typeface="Arial" panose="020B0604020202020204" pitchFamily="34" charset="0"/>
              </a:rPr>
              <a:t>К</a:t>
            </a:r>
            <a:r>
              <a:rPr lang="uk-UA" sz="1800" i="1" baseline="-25000" dirty="0">
                <a:effectLst/>
                <a:latin typeface="Times New Roman" panose="02020603050405020304" pitchFamily="18" charset="0"/>
                <a:ea typeface="Calibri" panose="020F0502020204030204" pitchFamily="34" charset="0"/>
                <a:cs typeface="Arial" panose="020B0604020202020204" pitchFamily="34" charset="0"/>
              </a:rPr>
              <a:t>9</a:t>
            </a:r>
            <a:r>
              <a:rPr lang="uk-UA" sz="1800" dirty="0">
                <a:effectLst/>
                <a:latin typeface="Times New Roman" panose="02020603050405020304" pitchFamily="18" charset="0"/>
                <a:ea typeface="Calibri" panose="020F0502020204030204" pitchFamily="34" charset="0"/>
                <a:cs typeface="Arial" panose="020B0604020202020204" pitchFamily="34" charset="0"/>
              </a:rPr>
              <a:t>) та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розширення партнерських зв'язків </a:t>
            </a:r>
            <a:r>
              <a:rPr lang="uk-UA" sz="1800" dirty="0">
                <a:effectLst/>
                <a:latin typeface="Times New Roman" panose="02020603050405020304" pitchFamily="18" charset="0"/>
                <a:ea typeface="Calibri" panose="020F0502020204030204" pitchFamily="34" charset="0"/>
                <a:cs typeface="Arial" panose="020B0604020202020204" pitchFamily="34" charset="0"/>
              </a:rPr>
              <a:t>(</a:t>
            </a:r>
            <a:r>
              <a:rPr lang="uk-UA" sz="1800" i="1" dirty="0">
                <a:effectLst/>
                <a:latin typeface="Times New Roman" panose="02020603050405020304" pitchFamily="18" charset="0"/>
                <a:ea typeface="Calibri" panose="020F0502020204030204" pitchFamily="34" charset="0"/>
                <a:cs typeface="Arial" panose="020B0604020202020204" pitchFamily="34" charset="0"/>
              </a:rPr>
              <a:t>К</a:t>
            </a:r>
            <a:r>
              <a:rPr lang="uk-UA" sz="1800" i="1" baseline="-25000" dirty="0">
                <a:effectLst/>
                <a:latin typeface="Times New Roman" panose="02020603050405020304" pitchFamily="18" charset="0"/>
                <a:ea typeface="Calibri" panose="020F0502020204030204" pitchFamily="34" charset="0"/>
                <a:cs typeface="Arial" panose="020B0604020202020204" pitchFamily="34" charset="0"/>
              </a:rPr>
              <a:t>10</a:t>
            </a:r>
            <a:r>
              <a:rPr lang="uk-UA" sz="1800" dirty="0">
                <a:effectLst/>
                <a:latin typeface="Times New Roman" panose="02020603050405020304" pitchFamily="18" charset="0"/>
                <a:ea typeface="Calibri" panose="020F0502020204030204" pitchFamily="34" charset="0"/>
                <a:cs typeface="Arial" panose="020B0604020202020204" pitchFamily="34" charset="0"/>
              </a:rPr>
              <a:t>).</a:t>
            </a:r>
          </a:p>
          <a:p>
            <a:pPr marL="0" marR="0" lvl="0" indent="0" defTabSz="457200" eaLnBrk="1" fontAlgn="auto" latinLnBrk="0" hangingPunct="1">
              <a:lnSpc>
                <a:spcPct val="117999"/>
              </a:lnSpc>
              <a:spcBef>
                <a:spcPts val="0"/>
              </a:spcBef>
              <a:spcAft>
                <a:spcPts val="0"/>
              </a:spcAft>
              <a:buClrTx/>
              <a:buSzTx/>
              <a:buFontTx/>
              <a:buNone/>
              <a:tabLst/>
              <a:defRPr/>
            </a:pPr>
            <a:endParaRPr lang="uk-UA" sz="2400" dirty="0">
              <a:solidFill>
                <a:schemeClr val="tx1"/>
              </a:solidFill>
            </a:endParaRPr>
          </a:p>
        </p:txBody>
      </p:sp>
    </p:spTree>
    <p:extLst>
      <p:ext uri="{BB962C8B-B14F-4D97-AF65-F5344CB8AC3E}">
        <p14:creationId xmlns:p14="http://schemas.microsoft.com/office/powerpoint/2010/main" val="1235946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uk-UA" sz="1800" dirty="0">
                <a:effectLst/>
                <a:latin typeface="Times New Roman" panose="02020603050405020304" pitchFamily="18" charset="0"/>
                <a:ea typeface="Calibri" panose="020F0502020204030204" pitchFamily="34" charset="0"/>
                <a:cs typeface="Arial" panose="020B0604020202020204" pitchFamily="34" charset="0"/>
              </a:rPr>
              <a:t>Впровадження вищеописаних пунктів у бізнес-план готелю «Харків» сприятиме покращенню конкурентоспроможності та залученню нових клієнтів. Впровадження описаного маркетингового плану як важливої складової бізнес-плану розвитку та послідовне застосування підходів, що описані у рекламних та маркетингових планах, дозволить готелю покращити вплив та привабливість серед клієнтів.</a:t>
            </a:r>
            <a:endParaRPr lang="uk-UA" dirty="0"/>
          </a:p>
        </p:txBody>
      </p:sp>
    </p:spTree>
    <p:extLst>
      <p:ext uri="{BB962C8B-B14F-4D97-AF65-F5344CB8AC3E}">
        <p14:creationId xmlns:p14="http://schemas.microsoft.com/office/powerpoint/2010/main" val="3500235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dirty="0"/>
          </a:p>
        </p:txBody>
      </p:sp>
    </p:spTree>
    <p:extLst>
      <p:ext uri="{BB962C8B-B14F-4D97-AF65-F5344CB8AC3E}">
        <p14:creationId xmlns:p14="http://schemas.microsoft.com/office/powerpoint/2010/main" val="2594081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indent="450215" algn="just">
              <a:lnSpc>
                <a:spcPct val="150000"/>
              </a:lnSpc>
            </a:pPr>
            <a:r>
              <a:rPr lang="uk-UA" sz="1800" dirty="0">
                <a:effectLst/>
                <a:latin typeface="Times New Roman" panose="02020603050405020304" pitchFamily="18" charset="0"/>
                <a:ea typeface="Calibri" panose="020F0502020204030204" pitchFamily="34" charset="0"/>
                <a:cs typeface="Arial" panose="020B0604020202020204" pitchFamily="34" charset="0"/>
              </a:rPr>
              <a:t>Ці елементи складають важливу основу для розвитку та управління бізнесом і допомагають підприємству реалізувати свої цілі та досягати успіху на ринку.</a:t>
            </a:r>
          </a:p>
          <a:p>
            <a:pPr indent="450215" algn="just">
              <a:lnSpc>
                <a:spcPct val="150000"/>
              </a:lnSpc>
            </a:pPr>
            <a:r>
              <a:rPr lang="uk-UA" sz="1800" dirty="0">
                <a:effectLst/>
                <a:latin typeface="Times New Roman" panose="02020603050405020304" pitchFamily="18" charset="0"/>
                <a:ea typeface="Calibri" panose="020F0502020204030204" pitchFamily="34" charset="0"/>
                <a:cs typeface="Arial" panose="020B0604020202020204" pitchFamily="34" charset="0"/>
              </a:rPr>
              <a:t>У бізнес-плані повинна міститься така інформація:</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Про ініціатора проєкту.</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Опис продукції чи послуг.</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Аналіз ринку.</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Маркетингова стратегія.</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Економічні розрахунки ведення діяльності.</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Ефективність ідеї.</a:t>
            </a:r>
          </a:p>
          <a:p>
            <a:r>
              <a:rPr lang="uk-UA" sz="1800" dirty="0">
                <a:effectLst/>
                <a:latin typeface="Times New Roman" panose="02020603050405020304" pitchFamily="18" charset="0"/>
                <a:ea typeface="Calibri" panose="020F0502020204030204" pitchFamily="34" charset="0"/>
                <a:cs typeface="Arial" panose="020B0604020202020204" pitchFamily="34" charset="0"/>
              </a:rPr>
              <a:t>У документі повинен бути текст, графіки, таблиці, фотографії, розрахунки, звіти, дані досліджень тощо. Головне — уникати «води» й не ухилятися від суті ідеї.</a:t>
            </a:r>
          </a:p>
          <a:p>
            <a:r>
              <a:rPr lang="uk-UA" sz="1800">
                <a:effectLst/>
                <a:latin typeface="Times New Roman" panose="02020603050405020304" pitchFamily="18" charset="0"/>
                <a:ea typeface="Calibri" panose="020F0502020204030204" pitchFamily="34" charset="0"/>
                <a:cs typeface="Arial" panose="020B0604020202020204" pitchFamily="34" charset="0"/>
              </a:rPr>
              <a:t>Бізнес-план надає можливість оцінити життєздатність підприємства в умовах конкуренції, дає орієнтири для першочергової діяльності, служить аргументом для отримання фінансової підтримки від зовнішніх інвесторів</a:t>
            </a:r>
            <a:r>
              <a:rPr lang="uk-UA" sz="1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uk-UA" dirty="0"/>
          </a:p>
        </p:txBody>
      </p:sp>
    </p:spTree>
    <p:extLst>
      <p:ext uri="{BB962C8B-B14F-4D97-AF65-F5344CB8AC3E}">
        <p14:creationId xmlns:p14="http://schemas.microsoft.com/office/powerpoint/2010/main" val="3226679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indent="450215" algn="just">
              <a:lnSpc>
                <a:spcPct val="150000"/>
              </a:lnSpc>
            </a:pPr>
            <a:r>
              <a:rPr lang="uk-UA" sz="1800" dirty="0">
                <a:effectLst/>
                <a:latin typeface="Times New Roman" panose="02020603050405020304" pitchFamily="18" charset="0"/>
                <a:ea typeface="Calibri" panose="020F0502020204030204" pitchFamily="34" charset="0"/>
                <a:cs typeface="Arial" panose="020B0604020202020204" pitchFamily="34" charset="0"/>
              </a:rPr>
              <a:t>Є ключові запитання, на які варто відповісти при розробці бізнес-плану, і які відповідають загальній концепції бізнес-плану:</a:t>
            </a:r>
          </a:p>
          <a:p>
            <a:pPr marL="0" lvl="0" indent="0" algn="just">
              <a:lnSpc>
                <a:spcPct val="150000"/>
              </a:lnSpc>
              <a:buFont typeface="+mj-lt"/>
              <a:buNone/>
            </a:pPr>
            <a:r>
              <a:rPr lang="uk-UA" sz="1800" dirty="0">
                <a:effectLst/>
                <a:latin typeface="Times New Roman" panose="02020603050405020304" pitchFamily="18" charset="0"/>
                <a:ea typeface="Calibri" panose="020F0502020204030204" pitchFamily="34" charset="0"/>
                <a:cs typeface="Arial" panose="020B0604020202020204" pitchFamily="34" charset="0"/>
              </a:rPr>
              <a:t>1. В резюме це</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Яка основна концепція проекту?</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Які продукти або послуги планується виробляти або надавати?</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Хто є цільовою аудиторією та як вони використовуватимуть ці продукти чи послуги?</a:t>
            </a:r>
          </a:p>
          <a:p>
            <a:pPr marL="342900" marR="0" lvl="0" indent="-342900" algn="just" defTabSz="457200" eaLnBrk="1" fontAlgn="auto" latinLnBrk="0" hangingPunct="1">
              <a:lnSpc>
                <a:spcPct val="150000"/>
              </a:lnSpc>
              <a:spcBef>
                <a:spcPts val="0"/>
              </a:spcBef>
              <a:spcAft>
                <a:spcPts val="0"/>
              </a:spcAft>
              <a:buClrTx/>
              <a:buSzTx/>
              <a:buFont typeface="Symbol" panose="05050102010706020507" pitchFamily="18" charset="2"/>
              <a:buChar char="-"/>
              <a:tabLst/>
              <a:defRPr/>
            </a:pPr>
            <a:r>
              <a:rPr lang="uk-UA" sz="1800" dirty="0">
                <a:effectLst/>
                <a:latin typeface="Times New Roman" panose="02020603050405020304" pitchFamily="18" charset="0"/>
                <a:ea typeface="Calibri" panose="020F0502020204030204" pitchFamily="34" charset="0"/>
                <a:cs typeface="Arial" panose="020B0604020202020204" pitchFamily="34" charset="0"/>
              </a:rPr>
              <a:t>Розрахунковий термін окупності вкладень та інше</a:t>
            </a:r>
          </a:p>
          <a:p>
            <a:pPr marL="0" lvl="0" indent="0" algn="just">
              <a:lnSpc>
                <a:spcPct val="150000"/>
              </a:lnSpc>
              <a:buFont typeface="+mj-lt"/>
              <a:buNone/>
            </a:pPr>
            <a:r>
              <a:rPr lang="uk-UA" sz="1800" dirty="0">
                <a:effectLst/>
                <a:latin typeface="Times New Roman" panose="02020603050405020304" pitchFamily="18" charset="0"/>
                <a:ea typeface="Calibri" panose="020F0502020204030204" pitchFamily="34" charset="0"/>
                <a:cs typeface="Arial" panose="020B0604020202020204" pitchFamily="34" charset="0"/>
              </a:rPr>
              <a:t>2. Загальна характеристика продукції або послуг повинна відповідати на питання:</a:t>
            </a:r>
          </a:p>
          <a:p>
            <a:pPr marL="342900" lvl="0" indent="-342900" algn="just">
              <a:lnSpc>
                <a:spcPct val="150000"/>
              </a:lnSpc>
              <a:buFont typeface="Symbol" panose="05050102010706020507" pitchFamily="18" charset="2"/>
              <a:buChar char="-"/>
              <a:tabLst>
                <a:tab pos="630555" algn="l"/>
              </a:tabLst>
            </a:pPr>
            <a:r>
              <a:rPr lang="uk-UA" sz="1800" dirty="0">
                <a:effectLst/>
                <a:latin typeface="Times New Roman" panose="02020603050405020304" pitchFamily="18" charset="0"/>
                <a:ea typeface="Calibri" panose="020F0502020204030204" pitchFamily="34" charset="0"/>
                <a:cs typeface="Arial" panose="020B0604020202020204" pitchFamily="34" charset="0"/>
              </a:rPr>
              <a:t>Які потреби можуть бути задоволені цією продукцією або послугами? </a:t>
            </a:r>
          </a:p>
          <a:p>
            <a:pPr marL="342900" lvl="0" indent="-342900" algn="just">
              <a:lnSpc>
                <a:spcPct val="150000"/>
              </a:lnSpc>
              <a:buFont typeface="Symbol" panose="05050102010706020507" pitchFamily="18" charset="2"/>
              <a:buChar char="-"/>
              <a:tabLst>
                <a:tab pos="630555" algn="l"/>
              </a:tabLst>
            </a:pPr>
            <a:r>
              <a:rPr lang="uk-UA" sz="1800" dirty="0">
                <a:effectLst/>
                <a:latin typeface="Times New Roman" panose="02020603050405020304" pitchFamily="18" charset="0"/>
                <a:ea typeface="Calibri" panose="020F0502020204030204" pitchFamily="34" charset="0"/>
                <a:cs typeface="Arial" panose="020B0604020202020204" pitchFamily="34" charset="0"/>
              </a:rPr>
              <a:t>Для яких категорій споживачів призначена ця продукція або послуги? </a:t>
            </a:r>
          </a:p>
          <a:p>
            <a:pPr marL="342900" lvl="0" indent="-342900" algn="just">
              <a:lnSpc>
                <a:spcPct val="150000"/>
              </a:lnSpc>
              <a:buFont typeface="Symbol" panose="05050102010706020507" pitchFamily="18" charset="2"/>
              <a:buChar char="-"/>
              <a:tabLst>
                <a:tab pos="630555" algn="l"/>
              </a:tabLst>
            </a:pPr>
            <a:r>
              <a:rPr lang="uk-UA" sz="1800" dirty="0">
                <a:effectLst/>
                <a:latin typeface="Times New Roman" panose="02020603050405020304" pitchFamily="18" charset="0"/>
                <a:ea typeface="Calibri" panose="020F0502020204030204" pitchFamily="34" charset="0"/>
                <a:cs typeface="Arial" panose="020B0604020202020204" pitchFamily="34" charset="0"/>
              </a:rPr>
              <a:t>Чи існують схожі відомі товари або послуги-замінники? </a:t>
            </a:r>
          </a:p>
          <a:p>
            <a:pPr marL="0" lvl="0" indent="0" algn="just">
              <a:lnSpc>
                <a:spcPct val="150000"/>
              </a:lnSpc>
              <a:buFont typeface="+mj-lt"/>
              <a:buNone/>
            </a:pPr>
            <a:r>
              <a:rPr lang="uk-UA" sz="1800" dirty="0">
                <a:effectLst/>
                <a:latin typeface="Times New Roman" panose="02020603050405020304" pitchFamily="18" charset="0"/>
                <a:ea typeface="Calibri" panose="020F0502020204030204" pitchFamily="34" charset="0"/>
                <a:cs typeface="Arial" panose="020B0604020202020204" pitchFamily="34" charset="0"/>
              </a:rPr>
              <a:t>3. Аналіз галузі економічної діяльності</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Яке положення ця продукція (послуга) займає на ринку? </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Чи визначено відповідний сегмент ринку для цього продукту чи послуги? </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Які загальні характеристики цього ринкового сегмента (групи споживачів), такі як річний платоспроможний попит, тенденції його зміни, чутливість до цін, ризиків та інші фактори? </a:t>
            </a:r>
          </a:p>
          <a:p>
            <a:pPr marL="0" lvl="0" indent="0" algn="just">
              <a:lnSpc>
                <a:spcPct val="150000"/>
              </a:lnSpc>
              <a:buFont typeface="+mj-lt"/>
              <a:buNone/>
            </a:pPr>
            <a:r>
              <a:rPr lang="uk-UA" sz="1800" dirty="0">
                <a:effectLst/>
                <a:latin typeface="Times New Roman" panose="02020603050405020304" pitchFamily="18" charset="0"/>
                <a:ea typeface="Calibri" panose="020F0502020204030204" pitchFamily="34" charset="0"/>
                <a:cs typeface="Arial" panose="020B0604020202020204" pitchFamily="34" charset="0"/>
              </a:rPr>
              <a:t>4. План маркетингу</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Які канали та методи реалізації продукції чи послуг планується використовувати (традиційні або нові, оптова чи роздрібна торгівля, фірмові продажі, дилерські мережі, послуги доставки тощо)? </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Яким способом планується впровадження продукції чи послуг на ринок: маркетингові канали комунікації, проведення аналізу, стимулювання тощо? </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Яка обрана стратегія для рекламної кампанії (стратегія та ключова ідея реклами)? </a:t>
            </a:r>
          </a:p>
          <a:p>
            <a:r>
              <a:rPr lang="uk-UA" sz="1800" dirty="0">
                <a:effectLst/>
                <a:latin typeface="Times New Roman" panose="02020603050405020304" pitchFamily="18" charset="0"/>
                <a:ea typeface="Calibri" panose="020F0502020204030204" pitchFamily="34" charset="0"/>
                <a:cs typeface="Arial" panose="020B0604020202020204" pitchFamily="34" charset="0"/>
              </a:rPr>
              <a:t>Яка встановлена цінова політика?</a:t>
            </a:r>
          </a:p>
          <a:p>
            <a:pPr marL="0" lvl="0" indent="0" algn="just">
              <a:lnSpc>
                <a:spcPct val="150000"/>
              </a:lnSpc>
              <a:buFont typeface="+mj-lt"/>
              <a:buNone/>
            </a:pPr>
            <a:r>
              <a:rPr lang="uk-UA" sz="1800" dirty="0">
                <a:effectLst/>
                <a:latin typeface="Times New Roman" panose="02020603050405020304" pitchFamily="18" charset="0"/>
                <a:ea typeface="Calibri" panose="020F0502020204030204" pitchFamily="34" charset="0"/>
                <a:cs typeface="Arial" panose="020B0604020202020204" pitchFamily="34" charset="0"/>
              </a:rPr>
              <a:t>5. План виробництва</a:t>
            </a:r>
          </a:p>
          <a:p>
            <a:pPr marL="342900" lvl="0" indent="-342900" algn="just">
              <a:lnSpc>
                <a:spcPct val="150000"/>
              </a:lnSpc>
              <a:buFont typeface="Symbol" panose="05050102010706020507" pitchFamily="18" charset="2"/>
              <a:buChar char="-"/>
              <a:tabLst>
                <a:tab pos="630555" algn="l"/>
              </a:tabLst>
            </a:pPr>
            <a:r>
              <a:rPr lang="uk-UA" sz="1800" dirty="0">
                <a:effectLst/>
                <a:latin typeface="Times New Roman" panose="02020603050405020304" pitchFamily="18" charset="0"/>
                <a:ea typeface="Calibri" panose="020F0502020204030204" pitchFamily="34" charset="0"/>
                <a:cs typeface="Arial" panose="020B0604020202020204" pitchFamily="34" charset="0"/>
              </a:rPr>
              <a:t>Який ступінь готовності технічної бази виробництва: чи були проведені випробування, експертизи, наявність досвідчених або комерційних зразків, наявність робочих креслень, оснащення та інше? </a:t>
            </a:r>
          </a:p>
          <a:p>
            <a:pPr marL="342900" lvl="0" indent="-342900" algn="just">
              <a:lnSpc>
                <a:spcPct val="150000"/>
              </a:lnSpc>
              <a:buFont typeface="Symbol" panose="05050102010706020507" pitchFamily="18" charset="2"/>
              <a:buChar char="-"/>
              <a:tabLst>
                <a:tab pos="630555" algn="l"/>
              </a:tabLst>
            </a:pPr>
            <a:r>
              <a:rPr lang="uk-UA" sz="1800" dirty="0">
                <a:effectLst/>
                <a:latin typeface="Times New Roman" panose="02020603050405020304" pitchFamily="18" charset="0"/>
                <a:ea typeface="Calibri" panose="020F0502020204030204" pitchFamily="34" charset="0"/>
                <a:cs typeface="Arial" panose="020B0604020202020204" pitchFamily="34" charset="0"/>
              </a:rPr>
              <a:t>Чи наявні виробничі приміщення, земельні ділянки: укладені договори оренди, власні ділянки, акти на відведення землі та інше? </a:t>
            </a:r>
          </a:p>
          <a:p>
            <a:pPr marL="342900" lvl="0" indent="-342900" algn="just">
              <a:lnSpc>
                <a:spcPct val="150000"/>
              </a:lnSpc>
              <a:buFont typeface="Symbol" panose="05050102010706020507" pitchFamily="18" charset="2"/>
              <a:buChar char="-"/>
              <a:tabLst>
                <a:tab pos="630555" algn="l"/>
              </a:tabLst>
            </a:pPr>
            <a:r>
              <a:rPr lang="uk-UA" sz="1800" dirty="0">
                <a:effectLst/>
                <a:latin typeface="Times New Roman" panose="02020603050405020304" pitchFamily="18" charset="0"/>
                <a:ea typeface="Calibri" panose="020F0502020204030204" pitchFamily="34" charset="0"/>
                <a:cs typeface="Arial" panose="020B0604020202020204" pitchFamily="34" charset="0"/>
              </a:rPr>
              <a:t>Яке технологічне обладнання, комунікації, технології та інше є необхідними, якщо є така потреба? </a:t>
            </a:r>
          </a:p>
          <a:p>
            <a:pPr marL="0" lvl="0" indent="0" algn="just">
              <a:lnSpc>
                <a:spcPct val="150000"/>
              </a:lnSpc>
              <a:buFont typeface="+mj-lt"/>
              <a:buNone/>
            </a:pPr>
            <a:r>
              <a:rPr lang="uk-UA" sz="1800" dirty="0">
                <a:effectLst/>
                <a:latin typeface="Times New Roman" panose="02020603050405020304" pitchFamily="18" charset="0"/>
                <a:ea typeface="Calibri" panose="020F0502020204030204" pitchFamily="34" charset="0"/>
                <a:cs typeface="Arial" panose="020B0604020202020204" pitchFamily="34" charset="0"/>
              </a:rPr>
              <a:t>6. План постачання</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Чи є належні джерела для сировини, матеріалів та комплектуючих? </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Чи передбачаються обмежувальні фактори, і якщо так, то якими заходами планується зменшити їх вплив? </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Яка відстань до постачальників? </a:t>
            </a:r>
          </a:p>
          <a:p>
            <a:pPr marL="0" lvl="0" indent="0" algn="just">
              <a:lnSpc>
                <a:spcPct val="150000"/>
              </a:lnSpc>
              <a:buFont typeface="+mj-lt"/>
              <a:buNone/>
            </a:pPr>
            <a:r>
              <a:rPr lang="uk-UA" sz="1800" dirty="0">
                <a:effectLst/>
                <a:latin typeface="Times New Roman" panose="02020603050405020304" pitchFamily="18" charset="0"/>
                <a:ea typeface="Calibri" panose="020F0502020204030204" pitchFamily="34" charset="0"/>
                <a:cs typeface="Arial" panose="020B0604020202020204" pitchFamily="34" charset="0"/>
              </a:rPr>
              <a:t>7. Фінансовий план</a:t>
            </a:r>
          </a:p>
          <a:p>
            <a:pPr indent="450215" algn="just">
              <a:lnSpc>
                <a:spcPct val="150000"/>
              </a:lnSpc>
            </a:pPr>
            <a:r>
              <a:rPr lang="uk-UA" sz="1800" dirty="0">
                <a:effectLst/>
                <a:latin typeface="Times New Roman" panose="02020603050405020304" pitchFamily="18" charset="0"/>
                <a:ea typeface="Calibri" panose="020F0502020204030204" pitchFamily="34" charset="0"/>
                <a:cs typeface="Arial" panose="020B0604020202020204" pitchFamily="34" charset="0"/>
              </a:rPr>
              <a:t>Фінансовий план включає графік фінансування витрат на освоєння обсягів виробництва, графік повернення позикових коштів або виплати дивідендів, а також стратегію формування ключових фінансових показників.</a:t>
            </a:r>
          </a:p>
          <a:p>
            <a:pPr indent="450215" algn="just">
              <a:lnSpc>
                <a:spcPct val="150000"/>
              </a:lnSpc>
            </a:pPr>
            <a:r>
              <a:rPr lang="uk-UA" sz="1800" dirty="0">
                <a:effectLst/>
                <a:latin typeface="Times New Roman" panose="02020603050405020304" pitchFamily="18" charset="0"/>
                <a:ea typeface="Calibri" panose="020F0502020204030204" pitchFamily="34" charset="0"/>
                <a:cs typeface="Arial" panose="020B0604020202020204" pitchFamily="34" charset="0"/>
              </a:rPr>
              <a:t>Формування основних фінансових показників плану відображається у визначених періодах: фінансовий звіт, баланс, а також ключові фінансові показники, такі як ліквідність, платоспроможність, стабільність, автономність та інші.</a:t>
            </a:r>
          </a:p>
          <a:p>
            <a:pPr marL="0" lvl="0" indent="0" algn="just">
              <a:lnSpc>
                <a:spcPct val="150000"/>
              </a:lnSpc>
              <a:buFont typeface="Symbol" panose="05050102010706020507" pitchFamily="18" charset="2"/>
              <a:buNone/>
            </a:pPr>
            <a:endParaRPr lang="uk-UA" sz="18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00511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indent="450215" algn="just">
              <a:lnSpc>
                <a:spcPct val="150000"/>
              </a:lnSpc>
            </a:pPr>
            <a:r>
              <a:rPr lang="uk-UA" sz="1800" dirty="0">
                <a:effectLst/>
                <a:latin typeface="Times New Roman" panose="02020603050405020304" pitchFamily="18" charset="0"/>
                <a:ea typeface="Calibri" panose="020F0502020204030204" pitchFamily="34" charset="0"/>
                <a:cs typeface="Arial" panose="020B0604020202020204" pitchFamily="34" charset="0"/>
              </a:rPr>
              <a:t>Бізнес-план з загальною концепцією є ефективним інструментом комунікації з потенційними інвесторами, партнерами та фінансовими установами. Він демонструє глибоке розуміння бізнесу та його потенціалу, що збільшує шанси на залучення фінансування.</a:t>
            </a:r>
          </a:p>
          <a:p>
            <a:pPr indent="450215" algn="just">
              <a:lnSpc>
                <a:spcPct val="150000"/>
              </a:lnSpc>
            </a:pPr>
            <a:r>
              <a:rPr lang="uk-UA" sz="1800" dirty="0">
                <a:effectLst/>
                <a:latin typeface="Times New Roman" panose="02020603050405020304" pitchFamily="18" charset="0"/>
                <a:ea typeface="Calibri" panose="020F0502020204030204" pitchFamily="34" charset="0"/>
                <a:cs typeface="Arial" panose="020B0604020202020204" pitchFamily="34" charset="0"/>
              </a:rPr>
              <a:t>Отже, дотримання загальної концепції бізнес-плану є важливим етапом у успішному створенні, плануванні та розвитку бізнесу, допомагаючи впроваджувати стратегії та досягати цілей ефективніше.</a:t>
            </a:r>
          </a:p>
          <a:p>
            <a:endParaRPr lang="uk-UA" dirty="0"/>
          </a:p>
        </p:txBody>
      </p:sp>
    </p:spTree>
    <p:extLst>
      <p:ext uri="{BB962C8B-B14F-4D97-AF65-F5344CB8AC3E}">
        <p14:creationId xmlns:p14="http://schemas.microsoft.com/office/powerpoint/2010/main" val="16337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lvl="0" indent="0" algn="just" defTabSz="457200" eaLnBrk="1" fontAlgn="auto" latinLnBrk="0" hangingPunct="1">
              <a:lnSpc>
                <a:spcPct val="117999"/>
              </a:lnSpc>
              <a:spcBef>
                <a:spcPts val="0"/>
              </a:spcBef>
              <a:spcAft>
                <a:spcPts val="0"/>
              </a:spcAft>
              <a:buClrTx/>
              <a:buSzTx/>
              <a:buFontTx/>
              <a:buNone/>
              <a:tabLst/>
              <a:defRPr/>
            </a:pPr>
            <a:r>
              <a:rPr lang="uk-UA" sz="1800" dirty="0">
                <a:effectLst/>
                <a:latin typeface="Times New Roman" panose="02020603050405020304" pitchFamily="18" charset="0"/>
                <a:ea typeface="Calibri" panose="020F0502020204030204" pitchFamily="34" charset="0"/>
                <a:cs typeface="Arial" panose="020B0604020202020204" pitchFamily="34" charset="0"/>
              </a:rPr>
              <a:t>Ключові фактори успіху – це обмежена кількість областей діяльності, досягнення позитивних результатів в яких гарантує успіх в конкурентній боротьбі компанії, підрозділу або людині. Тобто це ті області, або фактори, на яких варто зосередити увагу, щоб досягти успіху.</a:t>
            </a:r>
          </a:p>
          <a:p>
            <a:pPr marL="0" marR="0" lvl="0" indent="0" algn="just" defTabSz="457200" eaLnBrk="1" fontAlgn="auto" latinLnBrk="0" hangingPunct="1">
              <a:lnSpc>
                <a:spcPct val="117999"/>
              </a:lnSpc>
              <a:spcBef>
                <a:spcPts val="0"/>
              </a:spcBef>
              <a:spcAft>
                <a:spcPts val="0"/>
              </a:spcAft>
              <a:buClrTx/>
              <a:buSzTx/>
              <a:buFontTx/>
              <a:buNone/>
              <a:tabLst/>
              <a:defRPr/>
            </a:pPr>
            <a:endParaRPr lang="uk-UA"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just" defTabSz="457200" eaLnBrk="1" fontAlgn="auto" latinLnBrk="0" hangingPunct="1">
              <a:lnSpc>
                <a:spcPct val="117999"/>
              </a:lnSpc>
              <a:spcBef>
                <a:spcPts val="0"/>
              </a:spcBef>
              <a:spcAft>
                <a:spcPts val="0"/>
              </a:spcAft>
              <a:buClrTx/>
              <a:buSzTx/>
              <a:buFontTx/>
              <a:buNone/>
              <a:tabLst/>
              <a:defRPr/>
            </a:pPr>
            <a:r>
              <a:rPr lang="uk-UA" sz="1800" dirty="0">
                <a:effectLst/>
                <a:latin typeface="Times New Roman" panose="02020603050405020304" pitchFamily="18" charset="0"/>
                <a:ea typeface="Calibri" panose="020F0502020204030204" pitchFamily="34" charset="0"/>
                <a:cs typeface="Arial" panose="020B0604020202020204" pitchFamily="34" charset="0"/>
              </a:rPr>
              <a:t>Читати текст зі слайду.</a:t>
            </a:r>
          </a:p>
          <a:p>
            <a:pPr marL="0" marR="0" lvl="0" indent="0" algn="just" defTabSz="457200" eaLnBrk="1" fontAlgn="auto" latinLnBrk="0" hangingPunct="1">
              <a:lnSpc>
                <a:spcPct val="117999"/>
              </a:lnSpc>
              <a:spcBef>
                <a:spcPts val="0"/>
              </a:spcBef>
              <a:spcAft>
                <a:spcPts val="0"/>
              </a:spcAft>
              <a:buClrTx/>
              <a:buSzTx/>
              <a:buFontTx/>
              <a:buNone/>
              <a:tabLst/>
              <a:defRPr/>
            </a:pPr>
            <a:endParaRPr lang="uk-UA"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just" defTabSz="457200" eaLnBrk="1" fontAlgn="auto" latinLnBrk="0" hangingPunct="1">
              <a:lnSpc>
                <a:spcPct val="117999"/>
              </a:lnSpc>
              <a:spcBef>
                <a:spcPts val="0"/>
              </a:spcBef>
              <a:spcAft>
                <a:spcPts val="0"/>
              </a:spcAft>
              <a:buClrTx/>
              <a:buSzTx/>
              <a:buFontTx/>
              <a:buNone/>
              <a:tabLst/>
              <a:defRPr/>
            </a:pPr>
            <a:r>
              <a:rPr lang="uk-UA" sz="1800" dirty="0">
                <a:effectLst/>
                <a:latin typeface="Times New Roman" panose="02020603050405020304" pitchFamily="18" charset="0"/>
                <a:ea typeface="Calibri" panose="020F0502020204030204" pitchFamily="34" charset="0"/>
                <a:cs typeface="Arial" panose="020B0604020202020204" pitchFamily="34" charset="0"/>
              </a:rPr>
              <a:t>Таким чином, ключових факторів успіху не так вже й багато, а комплексна взаємодія цих факторів між собою забезпечить успіх підприємства в конкурентній боротьбі.</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just" defTabSz="457200" eaLnBrk="1" fontAlgn="auto" latinLnBrk="0" hangingPunct="1">
              <a:lnSpc>
                <a:spcPct val="117999"/>
              </a:lnSpc>
              <a:spcBef>
                <a:spcPts val="0"/>
              </a:spcBef>
              <a:spcAft>
                <a:spcPts val="0"/>
              </a:spcAft>
              <a:buClrTx/>
              <a:buSzTx/>
              <a:buFontTx/>
              <a:buNone/>
              <a:tabLst/>
              <a:defRPr/>
            </a:pPr>
            <a:r>
              <a:rPr lang="uk-UA" sz="1800" dirty="0">
                <a:effectLst/>
                <a:latin typeface="Times New Roman" panose="02020603050405020304" pitchFamily="18" charset="0"/>
                <a:ea typeface="Calibri" panose="020F0502020204030204" pitchFamily="34" charset="0"/>
                <a:cs typeface="Arial" panose="020B0604020202020204" pitchFamily="34" charset="0"/>
              </a:rPr>
              <a:t>Задля досягнення успіху потрібно детально розробляти маркетинговий план.</a:t>
            </a:r>
          </a:p>
          <a:p>
            <a:endParaRPr lang="uk-UA" dirty="0"/>
          </a:p>
        </p:txBody>
      </p:sp>
    </p:spTree>
    <p:extLst>
      <p:ext uri="{BB962C8B-B14F-4D97-AF65-F5344CB8AC3E}">
        <p14:creationId xmlns:p14="http://schemas.microsoft.com/office/powerpoint/2010/main" val="3030410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lvl="0" indent="0" algn="just" defTabSz="457200" eaLnBrk="1" fontAlgn="auto" latinLnBrk="0" hangingPunct="1">
              <a:lnSpc>
                <a:spcPct val="117999"/>
              </a:lnSpc>
              <a:spcBef>
                <a:spcPts val="0"/>
              </a:spcBef>
              <a:spcAft>
                <a:spcPts val="0"/>
              </a:spcAft>
              <a:buClrTx/>
              <a:buSzTx/>
              <a:buFontTx/>
              <a:buNone/>
              <a:tabLst/>
              <a:defRPr/>
            </a:pPr>
            <a:r>
              <a:rPr lang="uk-UA" sz="1800" dirty="0">
                <a:effectLst/>
                <a:latin typeface="Times New Roman" panose="02020603050405020304" pitchFamily="18" charset="0"/>
                <a:ea typeface="Calibri" panose="020F0502020204030204" pitchFamily="34" charset="0"/>
                <a:cs typeface="Arial" panose="020B0604020202020204" pitchFamily="34" charset="0"/>
              </a:rPr>
              <a:t>Ці цілі та завдання є ключовими елементами стратегії розвитку готелю «Харків» для досягнення успіху та визначення його позиції на ринку готельного бізнесу в Харкові.</a:t>
            </a:r>
          </a:p>
          <a:p>
            <a:endParaRPr lang="uk-UA" dirty="0"/>
          </a:p>
        </p:txBody>
      </p:sp>
    </p:spTree>
    <p:extLst>
      <p:ext uri="{BB962C8B-B14F-4D97-AF65-F5344CB8AC3E}">
        <p14:creationId xmlns:p14="http://schemas.microsoft.com/office/powerpoint/2010/main" val="2320270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342900" lvl="0" indent="-342900" algn="just">
              <a:lnSpc>
                <a:spcPct val="150000"/>
              </a:lnSpc>
              <a:buFont typeface="+mj-lt"/>
              <a:buAutoNum type="arabicPeriod"/>
            </a:pPr>
            <a:r>
              <a:rPr lang="uk-UA" sz="1800" dirty="0">
                <a:effectLst/>
                <a:latin typeface="Times New Roman" panose="02020603050405020304" pitchFamily="18" charset="0"/>
                <a:ea typeface="Calibri" panose="020F0502020204030204" pitchFamily="34" charset="0"/>
                <a:cs typeface="Arial" panose="020B0604020202020204" pitchFamily="34" charset="0"/>
              </a:rPr>
              <a:t>Аналіз ринку та конкурентоспроможності:</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Дослідження попиту та пропозиції на готельні послуги в Харкові.</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Оцінка конкурентів та вивчення їхніх переваг та недоліків.</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Формулювання місії та стратегії:</a:t>
            </a:r>
          </a:p>
          <a:p>
            <a:pPr marL="342900" lvl="0" indent="-342900" algn="just">
              <a:lnSpc>
                <a:spcPct val="150000"/>
              </a:lnSpc>
              <a:buFont typeface="+mj-lt"/>
              <a:buAutoNum type="arabicPeriod"/>
            </a:pPr>
            <a:r>
              <a:rPr lang="uk-UA" sz="1800" dirty="0">
                <a:effectLst/>
                <a:latin typeface="Times New Roman" panose="02020603050405020304" pitchFamily="18" charset="0"/>
                <a:ea typeface="Calibri" panose="020F0502020204030204" pitchFamily="34" charset="0"/>
                <a:cs typeface="Arial" panose="020B0604020202020204" pitchFamily="34" charset="0"/>
              </a:rPr>
              <a:t>Визначення місії готелю, його цілей та цільової аудиторії.</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Розробка стратегій для досягнення успіху у готельній сфері.</a:t>
            </a:r>
          </a:p>
          <a:p>
            <a:pPr marL="342900" lvl="0" indent="-342900" algn="just">
              <a:lnSpc>
                <a:spcPct val="150000"/>
              </a:lnSpc>
              <a:buFont typeface="+mj-lt"/>
              <a:buAutoNum type="arabicPeriod"/>
            </a:pPr>
            <a:r>
              <a:rPr lang="uk-UA" sz="1800" dirty="0">
                <a:effectLst/>
                <a:latin typeface="Times New Roman" panose="02020603050405020304" pitchFamily="18" charset="0"/>
                <a:ea typeface="Calibri" panose="020F0502020204030204" pitchFamily="34" charset="0"/>
                <a:cs typeface="Arial" panose="020B0604020202020204" pitchFamily="34" charset="0"/>
              </a:rPr>
              <a:t>Створення детального бізнес-плану:</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Розробка детального бізнес-плану з урахуванням фінансових прогнозів та стратегічних кроків.</a:t>
            </a:r>
          </a:p>
          <a:p>
            <a:pPr marL="342900" lvl="0" indent="-342900" algn="just">
              <a:lnSpc>
                <a:spcPct val="150000"/>
              </a:lnSpc>
              <a:buFont typeface="+mj-lt"/>
              <a:buAutoNum type="arabicPeriod"/>
            </a:pPr>
            <a:r>
              <a:rPr lang="uk-UA" sz="1800" dirty="0">
                <a:effectLst/>
                <a:latin typeface="Times New Roman" panose="02020603050405020304" pitchFamily="18" charset="0"/>
                <a:ea typeface="Calibri" panose="020F0502020204030204" pitchFamily="34" charset="0"/>
                <a:cs typeface="Arial" panose="020B0604020202020204" pitchFamily="34" charset="0"/>
              </a:rPr>
              <a:t>Опис локації та розробка концепції:</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Опис місця розташування готелю в Харкові.</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Розробка концепції готелю: клас, вид послуг, особливості обслуговування.</a:t>
            </a:r>
          </a:p>
          <a:p>
            <a:pPr marL="342900" lvl="0" indent="-342900" algn="just">
              <a:lnSpc>
                <a:spcPct val="150000"/>
              </a:lnSpc>
              <a:buFont typeface="+mj-lt"/>
              <a:buAutoNum type="arabicPeriod"/>
            </a:pPr>
            <a:r>
              <a:rPr lang="uk-UA" sz="1800" dirty="0">
                <a:effectLst/>
                <a:latin typeface="Times New Roman" panose="02020603050405020304" pitchFamily="18" charset="0"/>
                <a:ea typeface="Calibri" panose="020F0502020204030204" pitchFamily="34" charset="0"/>
                <a:cs typeface="Arial" panose="020B0604020202020204" pitchFamily="34" charset="0"/>
              </a:rPr>
              <a:t>Фінансування та ресурси:</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Залучення фінансування та ресурсів для реалізації проекту.</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Вивчення фінансових можливостей та планування бюджету.</a:t>
            </a:r>
          </a:p>
          <a:p>
            <a:pPr marL="342900" lvl="0" indent="-342900" algn="just">
              <a:lnSpc>
                <a:spcPct val="150000"/>
              </a:lnSpc>
              <a:buFont typeface="+mj-lt"/>
              <a:buAutoNum type="arabicPeriod"/>
            </a:pPr>
            <a:r>
              <a:rPr lang="uk-UA" sz="1800" dirty="0">
                <a:effectLst/>
                <a:latin typeface="Times New Roman" panose="02020603050405020304" pitchFamily="18" charset="0"/>
                <a:ea typeface="Calibri" panose="020F0502020204030204" pitchFamily="34" charset="0"/>
                <a:cs typeface="Arial" panose="020B0604020202020204" pitchFamily="34" charset="0"/>
              </a:rPr>
              <a:t>Будівництво та інфраструктурні заходи:</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Реалізація будівництва та реконструкція об'єктів для готелю.</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Проведення інфраструктурних робіт та організація приміщень.</a:t>
            </a:r>
          </a:p>
          <a:p>
            <a:pPr marL="342900" lvl="0" indent="-342900" algn="just">
              <a:lnSpc>
                <a:spcPct val="150000"/>
              </a:lnSpc>
              <a:buFont typeface="+mj-lt"/>
              <a:buAutoNum type="arabicPeriod"/>
            </a:pPr>
            <a:r>
              <a:rPr lang="uk-UA" sz="1800" dirty="0">
                <a:effectLst/>
                <a:latin typeface="Times New Roman" panose="02020603050405020304" pitchFamily="18" charset="0"/>
                <a:ea typeface="Calibri" panose="020F0502020204030204" pitchFamily="34" charset="0"/>
                <a:cs typeface="Arial" panose="020B0604020202020204" pitchFamily="34" charset="0"/>
              </a:rPr>
              <a:t>Маркетинг та реклама:</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Розробка маркетингових стратегій та рекламних кампаній.</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Проведення рекламних заходів для залучення клієнтів.</a:t>
            </a:r>
          </a:p>
          <a:p>
            <a:pPr marL="342900" lvl="0" indent="-342900" algn="just">
              <a:lnSpc>
                <a:spcPct val="150000"/>
              </a:lnSpc>
              <a:buFont typeface="+mj-lt"/>
              <a:buAutoNum type="arabicPeriod"/>
            </a:pPr>
            <a:r>
              <a:rPr lang="uk-UA" sz="1800" dirty="0">
                <a:effectLst/>
                <a:latin typeface="Times New Roman" panose="02020603050405020304" pitchFamily="18" charset="0"/>
                <a:ea typeface="Calibri" panose="020F0502020204030204" pitchFamily="34" charset="0"/>
                <a:cs typeface="Arial" panose="020B0604020202020204" pitchFamily="34" charset="0"/>
              </a:rPr>
              <a:t>Запуск та підтримка:</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Офіційне відкриття та запуск оновленого готелю «Харків» відповідно до плану.</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Постійна оцінка та вдосконалення послуг для задоволення потреб клієнтів.</a:t>
            </a:r>
          </a:p>
          <a:p>
            <a:pPr indent="450215" algn="just">
              <a:lnSpc>
                <a:spcPct val="150000"/>
              </a:lnSpc>
            </a:pPr>
            <a:r>
              <a:rPr lang="uk-UA" sz="1800" dirty="0">
                <a:effectLst/>
                <a:latin typeface="Times New Roman" panose="02020603050405020304" pitchFamily="18" charset="0"/>
                <a:ea typeface="Calibri" panose="020F0502020204030204" pitchFamily="34" charset="0"/>
                <a:cs typeface="Arial" panose="020B0604020202020204" pitchFamily="34" charset="0"/>
              </a:rPr>
              <a:t>Ці кроки можуть слугувати загальними етапами для успішної реалізації оновлення проекту бізнес-плану готелю «Харків» та можуть бути адаптовані під конкретні потреби та обставини.</a:t>
            </a:r>
          </a:p>
          <a:p>
            <a:pPr indent="450215" algn="just">
              <a:lnSpc>
                <a:spcPct val="150000"/>
              </a:lnSpc>
            </a:pPr>
            <a:endParaRPr lang="uk-UA" dirty="0"/>
          </a:p>
        </p:txBody>
      </p:sp>
    </p:spTree>
    <p:extLst>
      <p:ext uri="{BB962C8B-B14F-4D97-AF65-F5344CB8AC3E}">
        <p14:creationId xmlns:p14="http://schemas.microsoft.com/office/powerpoint/2010/main" val="936037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dirty="0"/>
          </a:p>
        </p:txBody>
      </p:sp>
    </p:spTree>
    <p:extLst>
      <p:ext uri="{BB962C8B-B14F-4D97-AF65-F5344CB8AC3E}">
        <p14:creationId xmlns:p14="http://schemas.microsoft.com/office/powerpoint/2010/main" val="4030909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indent="450215" algn="just">
              <a:lnSpc>
                <a:spcPct val="150000"/>
              </a:lnSpc>
            </a:pPr>
            <a:r>
              <a:rPr lang="uk-UA" sz="1800" dirty="0">
                <a:effectLst/>
                <a:latin typeface="Times New Roman" panose="02020603050405020304" pitchFamily="18" charset="0"/>
                <a:ea typeface="Calibri" panose="020F0502020204030204" pitchFamily="34" charset="0"/>
                <a:cs typeface="Arial" panose="020B0604020202020204" pitchFamily="34" charset="0"/>
              </a:rPr>
              <a:t>Розглянемо план просування більш детально</a:t>
            </a:r>
            <a:r>
              <a:rPr lang="en-US" sz="1800" dirty="0">
                <a:effectLst/>
                <a:latin typeface="Times New Roman" panose="02020603050405020304" pitchFamily="18" charset="0"/>
                <a:ea typeface="Calibri" panose="020F0502020204030204" pitchFamily="34" charset="0"/>
                <a:cs typeface="Arial" panose="020B0604020202020204" pitchFamily="34" charset="0"/>
              </a:rPr>
              <a:t>.</a:t>
            </a:r>
          </a:p>
          <a:p>
            <a:pPr indent="450215" algn="just">
              <a:lnSpc>
                <a:spcPct val="150000"/>
              </a:lnSpc>
            </a:pPr>
            <a:r>
              <a:rPr lang="uk-UA" sz="1800" dirty="0">
                <a:effectLst/>
                <a:latin typeface="Times New Roman" panose="02020603050405020304" pitchFamily="18" charset="0"/>
                <a:ea typeface="Calibri" panose="020F0502020204030204" pitchFamily="34" charset="0"/>
                <a:cs typeface="Arial" panose="020B0604020202020204" pitchFamily="34" charset="0"/>
              </a:rPr>
              <a:t>Аналіз цільової аудиторії:</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Визначення основних характеристик і інтересів цільової аудиторії: вік, род занять, інтереси, регіони, мова тощо.</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Створення стратегії контенту:</a:t>
            </a:r>
          </a:p>
          <a:p>
            <a:pPr marL="342900" lvl="0" indent="-342900" algn="just">
              <a:lnSpc>
                <a:spcPct val="150000"/>
              </a:lnSpc>
              <a:buFont typeface="+mj-lt"/>
              <a:buAutoNum type="arabicPeriod"/>
            </a:pPr>
            <a:r>
              <a:rPr lang="uk-UA" sz="1800" dirty="0">
                <a:effectLst/>
                <a:latin typeface="Times New Roman" panose="02020603050405020304" pitchFamily="18" charset="0"/>
                <a:ea typeface="Calibri" panose="020F0502020204030204" pitchFamily="34" charset="0"/>
                <a:cs typeface="Arial" panose="020B0604020202020204" pitchFamily="34" charset="0"/>
              </a:rPr>
              <a:t>Розробка контент-плану для різних соціальних мереж (</a:t>
            </a:r>
            <a:r>
              <a:rPr lang="uk-UA" sz="1800" dirty="0" err="1">
                <a:effectLst/>
                <a:latin typeface="Times New Roman" panose="02020603050405020304" pitchFamily="18" charset="0"/>
                <a:ea typeface="Calibri" panose="020F0502020204030204" pitchFamily="34" charset="0"/>
                <a:cs typeface="Arial" panose="020B0604020202020204" pitchFamily="34" charset="0"/>
              </a:rPr>
              <a:t>Facebook</a:t>
            </a:r>
            <a:r>
              <a:rPr lang="uk-UA" sz="1800" dirty="0">
                <a:effectLst/>
                <a:latin typeface="Times New Roman" panose="02020603050405020304" pitchFamily="18" charset="0"/>
                <a:ea typeface="Calibri" panose="020F0502020204030204" pitchFamily="34" charset="0"/>
                <a:cs typeface="Arial" panose="020B0604020202020204" pitchFamily="34" charset="0"/>
              </a:rPr>
              <a:t>, </a:t>
            </a:r>
            <a:r>
              <a:rPr lang="uk-UA" sz="1800" dirty="0" err="1">
                <a:effectLst/>
                <a:latin typeface="Times New Roman" panose="02020603050405020304" pitchFamily="18" charset="0"/>
                <a:ea typeface="Calibri" panose="020F0502020204030204" pitchFamily="34" charset="0"/>
                <a:cs typeface="Arial" panose="020B0604020202020204" pitchFamily="34" charset="0"/>
              </a:rPr>
              <a:t>Instagram</a:t>
            </a:r>
            <a:r>
              <a:rPr lang="uk-UA" sz="1800" dirty="0">
                <a:effectLst/>
                <a:latin typeface="Times New Roman" panose="02020603050405020304" pitchFamily="18" charset="0"/>
                <a:ea typeface="Calibri" panose="020F0502020204030204" pitchFamily="34" charset="0"/>
                <a:cs typeface="Arial" panose="020B0604020202020204" pitchFamily="34" charset="0"/>
              </a:rPr>
              <a:t>, </a:t>
            </a:r>
            <a:r>
              <a:rPr lang="uk-UA" sz="1800" dirty="0" err="1">
                <a:effectLst/>
                <a:latin typeface="Times New Roman" panose="02020603050405020304" pitchFamily="18" charset="0"/>
                <a:ea typeface="Calibri" panose="020F0502020204030204" pitchFamily="34" charset="0"/>
                <a:cs typeface="Arial" panose="020B0604020202020204" pitchFamily="34" charset="0"/>
              </a:rPr>
              <a:t>Twitter</a:t>
            </a:r>
            <a:r>
              <a:rPr lang="uk-UA" sz="1800" dirty="0">
                <a:effectLst/>
                <a:latin typeface="Times New Roman" panose="02020603050405020304" pitchFamily="18" charset="0"/>
                <a:ea typeface="Calibri" panose="020F0502020204030204" pitchFamily="34" charset="0"/>
                <a:cs typeface="Arial" panose="020B0604020202020204" pitchFamily="34" charset="0"/>
              </a:rPr>
              <a:t> тощо).</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Використання візуально привабливого контенту: фотографії, відео та графіка, які відображають готель, номери, ресторани, зручності тощо.</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Публікація цікавого та корисного контенту про місцеві події, туристичні маршрути, поради для відпочинку в місті.</a:t>
            </a:r>
          </a:p>
          <a:p>
            <a:pPr marL="342900" lvl="0" indent="-342900" algn="just">
              <a:lnSpc>
                <a:spcPct val="150000"/>
              </a:lnSpc>
              <a:buFont typeface="+mj-lt"/>
              <a:buAutoNum type="arabicPeriod"/>
            </a:pPr>
            <a:r>
              <a:rPr lang="uk-UA" sz="1800" dirty="0">
                <a:effectLst/>
                <a:latin typeface="Times New Roman" panose="02020603050405020304" pitchFamily="18" charset="0"/>
                <a:ea typeface="Calibri" panose="020F0502020204030204" pitchFamily="34" charset="0"/>
                <a:cs typeface="Arial" panose="020B0604020202020204" pitchFamily="34" charset="0"/>
              </a:rPr>
              <a:t>Створення і підтримка спільнот:</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Запрошення користувачів до участі в дискусіях, опитуваннях, конкурсах, інтерактивних іграх тощо.</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Відповіді на коментарі і повідомлення, залучення до діалогу з підписниками. Важливо підтримувати діалог із зацікавленою аудиторією, тим самим покращуючи свою репутацію.</a:t>
            </a:r>
          </a:p>
          <a:p>
            <a:pPr marL="342900" lvl="0" indent="-342900" algn="just">
              <a:lnSpc>
                <a:spcPct val="150000"/>
              </a:lnSpc>
              <a:buFont typeface="+mj-lt"/>
              <a:buAutoNum type="arabicPeriod"/>
            </a:pPr>
            <a:r>
              <a:rPr lang="uk-UA" sz="1800" dirty="0">
                <a:effectLst/>
                <a:latin typeface="Times New Roman" panose="02020603050405020304" pitchFamily="18" charset="0"/>
                <a:ea typeface="Calibri" panose="020F0502020204030204" pitchFamily="34" charset="0"/>
                <a:cs typeface="Arial" panose="020B0604020202020204" pitchFamily="34" charset="0"/>
              </a:rPr>
              <a:t>Використання рекламних інструментів:</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Налаштування </a:t>
            </a:r>
            <a:r>
              <a:rPr lang="uk-UA" sz="1800" dirty="0" err="1">
                <a:effectLst/>
                <a:latin typeface="Times New Roman" panose="02020603050405020304" pitchFamily="18" charset="0"/>
                <a:ea typeface="Calibri" panose="020F0502020204030204" pitchFamily="34" charset="0"/>
                <a:cs typeface="Arial" panose="020B0604020202020204" pitchFamily="34" charset="0"/>
              </a:rPr>
              <a:t>таргетованих</a:t>
            </a:r>
            <a:r>
              <a:rPr lang="uk-UA" sz="1800" dirty="0">
                <a:effectLst/>
                <a:latin typeface="Times New Roman" panose="02020603050405020304" pitchFamily="18" charset="0"/>
                <a:ea typeface="Calibri" panose="020F0502020204030204" pitchFamily="34" charset="0"/>
                <a:cs typeface="Arial" panose="020B0604020202020204" pitchFamily="34" charset="0"/>
              </a:rPr>
              <a:t> рекламних кампаній для залучення нових клієнтів.</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Використання різноманітних форматів реклами (банери, каруселі, </a:t>
            </a:r>
            <a:r>
              <a:rPr lang="uk-UA" sz="1800" dirty="0" err="1">
                <a:effectLst/>
                <a:latin typeface="Times New Roman" panose="02020603050405020304" pitchFamily="18" charset="0"/>
                <a:ea typeface="Calibri" panose="020F0502020204030204" pitchFamily="34" charset="0"/>
                <a:cs typeface="Arial" panose="020B0604020202020204" pitchFamily="34" charset="0"/>
              </a:rPr>
              <a:t>промо</a:t>
            </a:r>
            <a:r>
              <a:rPr lang="uk-UA" sz="1800" dirty="0">
                <a:effectLst/>
                <a:latin typeface="Times New Roman" panose="02020603050405020304" pitchFamily="18" charset="0"/>
                <a:ea typeface="Calibri" panose="020F0502020204030204" pitchFamily="34" charset="0"/>
                <a:cs typeface="Arial" panose="020B0604020202020204" pitchFamily="34" charset="0"/>
              </a:rPr>
              <a:t>-пости тощо) для підвищення уваги до готелю.</a:t>
            </a:r>
          </a:p>
          <a:p>
            <a:pPr marL="342900" lvl="0" indent="-342900" algn="just">
              <a:lnSpc>
                <a:spcPct val="150000"/>
              </a:lnSpc>
              <a:buFont typeface="+mj-lt"/>
              <a:buAutoNum type="arabicPeriod"/>
            </a:pPr>
            <a:r>
              <a:rPr lang="uk-UA" sz="1800" dirty="0">
                <a:effectLst/>
                <a:latin typeface="Times New Roman" panose="02020603050405020304" pitchFamily="18" charset="0"/>
                <a:ea typeface="Calibri" panose="020F0502020204030204" pitchFamily="34" charset="0"/>
                <a:cs typeface="Arial" panose="020B0604020202020204" pitchFamily="34" charset="0"/>
              </a:rPr>
              <a:t>Аналіз результатів:</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Вимірювання ефективності кожної рекламної кампанії.</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Аналіз популярних публікацій та реакцій аудиторії.</a:t>
            </a:r>
          </a:p>
          <a:p>
            <a:pPr marL="342900" lvl="0" indent="-342900" algn="just">
              <a:lnSpc>
                <a:spcPct val="150000"/>
              </a:lnSpc>
              <a:buFont typeface="Symbol" panose="05050102010706020507" pitchFamily="18" charset="2"/>
              <a:buChar char=""/>
            </a:pPr>
            <a:r>
              <a:rPr lang="uk-UA" sz="1800" dirty="0">
                <a:effectLst/>
                <a:latin typeface="Times New Roman" panose="02020603050405020304" pitchFamily="18" charset="0"/>
                <a:ea typeface="Calibri" panose="020F0502020204030204" pitchFamily="34" charset="0"/>
                <a:cs typeface="Arial" panose="020B0604020202020204" pitchFamily="34" charset="0"/>
              </a:rPr>
              <a:t>Виправлення стратегії на основі отриманих даних для підвищення результативності.</a:t>
            </a:r>
          </a:p>
          <a:p>
            <a:pPr indent="450215" algn="just">
              <a:lnSpc>
                <a:spcPct val="150000"/>
              </a:lnSpc>
            </a:pPr>
            <a:r>
              <a:rPr lang="uk-UA" sz="1800" dirty="0">
                <a:effectLst/>
                <a:latin typeface="Times New Roman" panose="02020603050405020304" pitchFamily="18" charset="0"/>
                <a:ea typeface="Calibri" panose="020F0502020204030204" pitchFamily="34" charset="0"/>
                <a:cs typeface="Arial" panose="020B0604020202020204" pitchFamily="34" charset="0"/>
              </a:rPr>
              <a:t>Це загальний план, який можна адаптувати під конкретні потреби, ресурси та особливості готелю «Харків» для ефективної просування в соціальних мережах.</a:t>
            </a:r>
          </a:p>
          <a:p>
            <a:endParaRPr lang="uk-UA" dirty="0"/>
          </a:p>
        </p:txBody>
      </p:sp>
    </p:spTree>
    <p:extLst>
      <p:ext uri="{BB962C8B-B14F-4D97-AF65-F5344CB8AC3E}">
        <p14:creationId xmlns:p14="http://schemas.microsoft.com/office/powerpoint/2010/main" val="2955811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photo">
    <p:spTree>
      <p:nvGrpSpPr>
        <p:cNvPr id="1" name=""/>
        <p:cNvGrpSpPr/>
        <p:nvPr/>
      </p:nvGrpSpPr>
      <p:grpSpPr>
        <a:xfrm>
          <a:off x="0" y="0"/>
          <a:ext cx="0" cy="0"/>
          <a:chOff x="0" y="0"/>
          <a:chExt cx="0" cy="0"/>
        </a:xfrm>
      </p:grpSpPr>
      <p:sp>
        <p:nvSpPr>
          <p:cNvPr id="2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Рисунок 2">
            <a:extLst>
              <a:ext uri="{FF2B5EF4-FFF2-40B4-BE49-F238E27FC236}">
                <a16:creationId xmlns:a16="http://schemas.microsoft.com/office/drawing/2014/main" id="{8D36E33F-58A3-2C41-B672-6E3E68DA1A48}"/>
              </a:ext>
            </a:extLst>
          </p:cNvPr>
          <p:cNvSpPr>
            <a:spLocks noGrp="1"/>
          </p:cNvSpPr>
          <p:nvPr>
            <p:ph type="pic" sz="quarter" idx="10" hasCustomPrompt="1"/>
          </p:nvPr>
        </p:nvSpPr>
        <p:spPr>
          <a:xfrm>
            <a:off x="2843213" y="2524401"/>
            <a:ext cx="2862262" cy="2862263"/>
          </a:xfrm>
          <a:solidFill>
            <a:schemeClr val="bg2"/>
          </a:solidFill>
        </p:spPr>
        <p:txBody>
          <a:bodyPr/>
          <a:lstStyle>
            <a:lvl1pPr marL="0" indent="0">
              <a:buNone/>
              <a:defRPr/>
            </a:lvl1pPr>
          </a:lstStyle>
          <a:p>
            <a:r>
              <a:rPr lang="en-US" dirty="0" err="1"/>
              <a:t>img</a:t>
            </a:r>
            <a:endParaRPr lang="en-US" dirty="0"/>
          </a:p>
        </p:txBody>
      </p:sp>
      <p:sp>
        <p:nvSpPr>
          <p:cNvPr id="5" name="Рисунок 2">
            <a:extLst>
              <a:ext uri="{FF2B5EF4-FFF2-40B4-BE49-F238E27FC236}">
                <a16:creationId xmlns:a16="http://schemas.microsoft.com/office/drawing/2014/main" id="{F47CD3BD-A387-7F40-ACF5-2B1B39BE1E86}"/>
              </a:ext>
            </a:extLst>
          </p:cNvPr>
          <p:cNvSpPr>
            <a:spLocks noGrp="1"/>
          </p:cNvSpPr>
          <p:nvPr>
            <p:ph type="pic" sz="quarter" idx="11" hasCustomPrompt="1"/>
          </p:nvPr>
        </p:nvSpPr>
        <p:spPr>
          <a:xfrm>
            <a:off x="6096621" y="2524400"/>
            <a:ext cx="2862262" cy="2862263"/>
          </a:xfrm>
          <a:solidFill>
            <a:schemeClr val="bg2"/>
          </a:solidFill>
        </p:spPr>
        <p:txBody>
          <a:bodyPr/>
          <a:lstStyle>
            <a:lvl1pPr marL="0" indent="0">
              <a:buNone/>
              <a:defRPr/>
            </a:lvl1pPr>
          </a:lstStyle>
          <a:p>
            <a:r>
              <a:rPr lang="en-US" dirty="0" err="1"/>
              <a:t>img</a:t>
            </a:r>
            <a:endParaRPr lang="en-US" dirty="0"/>
          </a:p>
        </p:txBody>
      </p:sp>
      <p:sp>
        <p:nvSpPr>
          <p:cNvPr id="6" name="Рисунок 2">
            <a:extLst>
              <a:ext uri="{FF2B5EF4-FFF2-40B4-BE49-F238E27FC236}">
                <a16:creationId xmlns:a16="http://schemas.microsoft.com/office/drawing/2014/main" id="{B8396492-B780-D240-829F-00D97E67965D}"/>
              </a:ext>
            </a:extLst>
          </p:cNvPr>
          <p:cNvSpPr>
            <a:spLocks noGrp="1"/>
          </p:cNvSpPr>
          <p:nvPr>
            <p:ph type="pic" sz="quarter" idx="12" hasCustomPrompt="1"/>
          </p:nvPr>
        </p:nvSpPr>
        <p:spPr>
          <a:xfrm>
            <a:off x="9350029" y="2524401"/>
            <a:ext cx="2862262" cy="2862263"/>
          </a:xfrm>
          <a:solidFill>
            <a:schemeClr val="bg2"/>
          </a:solidFill>
        </p:spPr>
        <p:txBody>
          <a:bodyPr/>
          <a:lstStyle>
            <a:lvl1pPr marL="0" indent="0">
              <a:buNone/>
              <a:defRPr/>
            </a:lvl1pPr>
          </a:lstStyle>
          <a:p>
            <a:r>
              <a:rPr lang="en-US" dirty="0" err="1"/>
              <a:t>img</a:t>
            </a:r>
            <a:endParaRPr lang="en-US" dirty="0"/>
          </a:p>
        </p:txBody>
      </p:sp>
      <p:sp>
        <p:nvSpPr>
          <p:cNvPr id="7" name="Рисунок 2">
            <a:extLst>
              <a:ext uri="{FF2B5EF4-FFF2-40B4-BE49-F238E27FC236}">
                <a16:creationId xmlns:a16="http://schemas.microsoft.com/office/drawing/2014/main" id="{861B9A0E-31C6-9346-9D37-EF10F3CAFF97}"/>
              </a:ext>
            </a:extLst>
          </p:cNvPr>
          <p:cNvSpPr>
            <a:spLocks noGrp="1"/>
          </p:cNvSpPr>
          <p:nvPr>
            <p:ph type="pic" sz="quarter" idx="13" hasCustomPrompt="1"/>
          </p:nvPr>
        </p:nvSpPr>
        <p:spPr>
          <a:xfrm>
            <a:off x="12603437" y="2524400"/>
            <a:ext cx="2862262" cy="2862263"/>
          </a:xfrm>
          <a:solidFill>
            <a:schemeClr val="bg2"/>
          </a:solidFill>
        </p:spPr>
        <p:txBody>
          <a:bodyPr/>
          <a:lstStyle>
            <a:lvl1pPr marL="0" indent="0">
              <a:buNone/>
              <a:defRPr/>
            </a:lvl1pPr>
          </a:lstStyle>
          <a:p>
            <a:r>
              <a:rPr lang="en-US" dirty="0" err="1"/>
              <a:t>img</a:t>
            </a:r>
            <a:endParaRPr lang="en-US" dirty="0"/>
          </a:p>
        </p:txBody>
      </p:sp>
      <p:sp>
        <p:nvSpPr>
          <p:cNvPr id="8" name="Рисунок 2">
            <a:extLst>
              <a:ext uri="{FF2B5EF4-FFF2-40B4-BE49-F238E27FC236}">
                <a16:creationId xmlns:a16="http://schemas.microsoft.com/office/drawing/2014/main" id="{36143BAE-5E2C-7F41-BC81-09098781A6FE}"/>
              </a:ext>
            </a:extLst>
          </p:cNvPr>
          <p:cNvSpPr>
            <a:spLocks noGrp="1"/>
          </p:cNvSpPr>
          <p:nvPr>
            <p:ph type="pic" sz="quarter" idx="14" hasCustomPrompt="1"/>
          </p:nvPr>
        </p:nvSpPr>
        <p:spPr>
          <a:xfrm>
            <a:off x="15856845" y="2524400"/>
            <a:ext cx="2862262" cy="2862263"/>
          </a:xfrm>
          <a:solidFill>
            <a:schemeClr val="bg2"/>
          </a:solidFill>
        </p:spPr>
        <p:txBody>
          <a:bodyPr/>
          <a:lstStyle>
            <a:lvl1pPr marL="0" indent="0">
              <a:buNone/>
              <a:defRPr/>
            </a:lvl1pPr>
          </a:lstStyle>
          <a:p>
            <a:r>
              <a:rPr lang="en-US" dirty="0" err="1"/>
              <a:t>img</a:t>
            </a:r>
            <a:endParaRPr lang="en-US" dirty="0"/>
          </a:p>
        </p:txBody>
      </p:sp>
      <p:sp>
        <p:nvSpPr>
          <p:cNvPr id="9" name="Рисунок 2">
            <a:extLst>
              <a:ext uri="{FF2B5EF4-FFF2-40B4-BE49-F238E27FC236}">
                <a16:creationId xmlns:a16="http://schemas.microsoft.com/office/drawing/2014/main" id="{8C8D1548-9593-4C43-A993-E2E4FC2FDFC4}"/>
              </a:ext>
            </a:extLst>
          </p:cNvPr>
          <p:cNvSpPr>
            <a:spLocks noGrp="1"/>
          </p:cNvSpPr>
          <p:nvPr>
            <p:ph type="pic" sz="quarter" idx="15" hasCustomPrompt="1"/>
          </p:nvPr>
        </p:nvSpPr>
        <p:spPr>
          <a:xfrm>
            <a:off x="19110253" y="2524399"/>
            <a:ext cx="2862262" cy="2862263"/>
          </a:xfrm>
          <a:solidFill>
            <a:schemeClr val="bg2"/>
          </a:solidFill>
        </p:spPr>
        <p:txBody>
          <a:bodyPr/>
          <a:lstStyle>
            <a:lvl1pPr marL="0" indent="0">
              <a:buNone/>
              <a:defRPr/>
            </a:lvl1pPr>
          </a:lstStyle>
          <a:p>
            <a:r>
              <a:rPr lang="en-US" dirty="0" err="1"/>
              <a:t>img</a:t>
            </a:r>
            <a:endParaRPr lang="en-US" dirty="0"/>
          </a:p>
        </p:txBody>
      </p:sp>
      <p:sp>
        <p:nvSpPr>
          <p:cNvPr id="10" name="Рисунок 2">
            <a:extLst>
              <a:ext uri="{FF2B5EF4-FFF2-40B4-BE49-F238E27FC236}">
                <a16:creationId xmlns:a16="http://schemas.microsoft.com/office/drawing/2014/main" id="{DA6B0B96-6DA7-6A44-BF0F-324E5C36EAD4}"/>
              </a:ext>
            </a:extLst>
          </p:cNvPr>
          <p:cNvSpPr>
            <a:spLocks noGrp="1"/>
          </p:cNvSpPr>
          <p:nvPr>
            <p:ph type="pic" sz="quarter" idx="16" hasCustomPrompt="1"/>
          </p:nvPr>
        </p:nvSpPr>
        <p:spPr>
          <a:xfrm>
            <a:off x="2843213" y="5738053"/>
            <a:ext cx="2862262" cy="2862263"/>
          </a:xfrm>
          <a:solidFill>
            <a:schemeClr val="bg2"/>
          </a:solidFill>
        </p:spPr>
        <p:txBody>
          <a:bodyPr/>
          <a:lstStyle>
            <a:lvl1pPr marL="0" indent="0">
              <a:buNone/>
              <a:defRPr/>
            </a:lvl1pPr>
          </a:lstStyle>
          <a:p>
            <a:r>
              <a:rPr lang="en-US" dirty="0" err="1"/>
              <a:t>img</a:t>
            </a:r>
            <a:endParaRPr lang="en-US" dirty="0"/>
          </a:p>
        </p:txBody>
      </p:sp>
      <p:sp>
        <p:nvSpPr>
          <p:cNvPr id="11" name="Рисунок 2">
            <a:extLst>
              <a:ext uri="{FF2B5EF4-FFF2-40B4-BE49-F238E27FC236}">
                <a16:creationId xmlns:a16="http://schemas.microsoft.com/office/drawing/2014/main" id="{FDD7233C-789B-F645-9A93-0902FD37E3F5}"/>
              </a:ext>
            </a:extLst>
          </p:cNvPr>
          <p:cNvSpPr>
            <a:spLocks noGrp="1"/>
          </p:cNvSpPr>
          <p:nvPr>
            <p:ph type="pic" sz="quarter" idx="17" hasCustomPrompt="1"/>
          </p:nvPr>
        </p:nvSpPr>
        <p:spPr>
          <a:xfrm>
            <a:off x="6096621" y="5738052"/>
            <a:ext cx="2862262" cy="2862263"/>
          </a:xfrm>
          <a:solidFill>
            <a:schemeClr val="bg2"/>
          </a:solidFill>
        </p:spPr>
        <p:txBody>
          <a:bodyPr/>
          <a:lstStyle>
            <a:lvl1pPr marL="0" indent="0">
              <a:buNone/>
              <a:defRPr/>
            </a:lvl1pPr>
          </a:lstStyle>
          <a:p>
            <a:r>
              <a:rPr lang="en-US" dirty="0" err="1"/>
              <a:t>img</a:t>
            </a:r>
            <a:endParaRPr lang="en-US" dirty="0"/>
          </a:p>
        </p:txBody>
      </p:sp>
      <p:sp>
        <p:nvSpPr>
          <p:cNvPr id="12" name="Рисунок 2">
            <a:extLst>
              <a:ext uri="{FF2B5EF4-FFF2-40B4-BE49-F238E27FC236}">
                <a16:creationId xmlns:a16="http://schemas.microsoft.com/office/drawing/2014/main" id="{D930F49C-53E0-C34B-A26B-D3B43ED98E32}"/>
              </a:ext>
            </a:extLst>
          </p:cNvPr>
          <p:cNvSpPr>
            <a:spLocks noGrp="1"/>
          </p:cNvSpPr>
          <p:nvPr>
            <p:ph type="pic" sz="quarter" idx="18" hasCustomPrompt="1"/>
          </p:nvPr>
        </p:nvSpPr>
        <p:spPr>
          <a:xfrm>
            <a:off x="9350029" y="5738053"/>
            <a:ext cx="2862262" cy="2862263"/>
          </a:xfrm>
          <a:solidFill>
            <a:schemeClr val="bg2"/>
          </a:solidFill>
        </p:spPr>
        <p:txBody>
          <a:bodyPr/>
          <a:lstStyle>
            <a:lvl1pPr marL="0" indent="0">
              <a:buNone/>
              <a:defRPr/>
            </a:lvl1pPr>
          </a:lstStyle>
          <a:p>
            <a:r>
              <a:rPr lang="en-US" dirty="0" err="1"/>
              <a:t>img</a:t>
            </a:r>
            <a:endParaRPr lang="en-US" dirty="0"/>
          </a:p>
        </p:txBody>
      </p:sp>
      <p:sp>
        <p:nvSpPr>
          <p:cNvPr id="13" name="Рисунок 2">
            <a:extLst>
              <a:ext uri="{FF2B5EF4-FFF2-40B4-BE49-F238E27FC236}">
                <a16:creationId xmlns:a16="http://schemas.microsoft.com/office/drawing/2014/main" id="{5F6CE79E-0A3F-7B4A-9BE6-2ADCFAD4BDFE}"/>
              </a:ext>
            </a:extLst>
          </p:cNvPr>
          <p:cNvSpPr>
            <a:spLocks noGrp="1"/>
          </p:cNvSpPr>
          <p:nvPr>
            <p:ph type="pic" sz="quarter" idx="19" hasCustomPrompt="1"/>
          </p:nvPr>
        </p:nvSpPr>
        <p:spPr>
          <a:xfrm>
            <a:off x="12603437" y="5738052"/>
            <a:ext cx="2862262" cy="2862263"/>
          </a:xfrm>
          <a:solidFill>
            <a:schemeClr val="bg2"/>
          </a:solidFill>
        </p:spPr>
        <p:txBody>
          <a:bodyPr/>
          <a:lstStyle>
            <a:lvl1pPr marL="0" indent="0">
              <a:buNone/>
              <a:defRPr/>
            </a:lvl1pPr>
          </a:lstStyle>
          <a:p>
            <a:r>
              <a:rPr lang="en-US" dirty="0" err="1"/>
              <a:t>img</a:t>
            </a:r>
            <a:endParaRPr lang="en-US" dirty="0"/>
          </a:p>
        </p:txBody>
      </p:sp>
      <p:sp>
        <p:nvSpPr>
          <p:cNvPr id="14" name="Рисунок 2">
            <a:extLst>
              <a:ext uri="{FF2B5EF4-FFF2-40B4-BE49-F238E27FC236}">
                <a16:creationId xmlns:a16="http://schemas.microsoft.com/office/drawing/2014/main" id="{83E167CB-CF06-A64A-9F6D-FD99857D6488}"/>
              </a:ext>
            </a:extLst>
          </p:cNvPr>
          <p:cNvSpPr>
            <a:spLocks noGrp="1"/>
          </p:cNvSpPr>
          <p:nvPr>
            <p:ph type="pic" sz="quarter" idx="20" hasCustomPrompt="1"/>
          </p:nvPr>
        </p:nvSpPr>
        <p:spPr>
          <a:xfrm>
            <a:off x="15856845" y="5738052"/>
            <a:ext cx="2862262" cy="2862263"/>
          </a:xfrm>
          <a:solidFill>
            <a:schemeClr val="bg2"/>
          </a:solidFill>
        </p:spPr>
        <p:txBody>
          <a:bodyPr/>
          <a:lstStyle>
            <a:lvl1pPr marL="0" indent="0">
              <a:buNone/>
              <a:defRPr/>
            </a:lvl1pPr>
          </a:lstStyle>
          <a:p>
            <a:r>
              <a:rPr lang="en-US" dirty="0" err="1"/>
              <a:t>img</a:t>
            </a:r>
            <a:endParaRPr lang="en-US" dirty="0"/>
          </a:p>
        </p:txBody>
      </p:sp>
      <p:sp>
        <p:nvSpPr>
          <p:cNvPr id="15" name="Рисунок 2">
            <a:extLst>
              <a:ext uri="{FF2B5EF4-FFF2-40B4-BE49-F238E27FC236}">
                <a16:creationId xmlns:a16="http://schemas.microsoft.com/office/drawing/2014/main" id="{6632B09F-922C-7547-AEFA-D41EE26742DA}"/>
              </a:ext>
            </a:extLst>
          </p:cNvPr>
          <p:cNvSpPr>
            <a:spLocks noGrp="1"/>
          </p:cNvSpPr>
          <p:nvPr>
            <p:ph type="pic" sz="quarter" idx="21" hasCustomPrompt="1"/>
          </p:nvPr>
        </p:nvSpPr>
        <p:spPr>
          <a:xfrm>
            <a:off x="19110253" y="5738051"/>
            <a:ext cx="2862262" cy="2862263"/>
          </a:xfrm>
          <a:solidFill>
            <a:schemeClr val="bg2"/>
          </a:solidFill>
        </p:spPr>
        <p:txBody>
          <a:bodyPr/>
          <a:lstStyle>
            <a:lvl1pPr marL="0" indent="0">
              <a:buNone/>
              <a:defRPr/>
            </a:lvl1pPr>
          </a:lstStyle>
          <a:p>
            <a:r>
              <a:rPr lang="en-US" dirty="0" err="1"/>
              <a:t>img</a:t>
            </a:r>
            <a:endParaRPr lang="en-US" dirty="0"/>
          </a:p>
        </p:txBody>
      </p:sp>
    </p:spTree>
    <p:extLst>
      <p:ext uri="{BB962C8B-B14F-4D97-AF65-F5344CB8AC3E}">
        <p14:creationId xmlns:p14="http://schemas.microsoft.com/office/powerpoint/2010/main" val="40004638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ith photo">
    <p:spTree>
      <p:nvGrpSpPr>
        <p:cNvPr id="1" name=""/>
        <p:cNvGrpSpPr/>
        <p:nvPr/>
      </p:nvGrpSpPr>
      <p:grpSpPr>
        <a:xfrm>
          <a:off x="0" y="0"/>
          <a:ext cx="0" cy="0"/>
          <a:chOff x="0" y="0"/>
          <a:chExt cx="0" cy="0"/>
        </a:xfrm>
      </p:grpSpPr>
      <p:sp>
        <p:nvSpPr>
          <p:cNvPr id="2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Рисунок 2">
            <a:extLst>
              <a:ext uri="{FF2B5EF4-FFF2-40B4-BE49-F238E27FC236}">
                <a16:creationId xmlns:a16="http://schemas.microsoft.com/office/drawing/2014/main" id="{8D36E33F-58A3-2C41-B672-6E3E68DA1A48}"/>
              </a:ext>
            </a:extLst>
          </p:cNvPr>
          <p:cNvSpPr>
            <a:spLocks noGrp="1"/>
          </p:cNvSpPr>
          <p:nvPr>
            <p:ph type="pic" sz="quarter" idx="10" hasCustomPrompt="1"/>
          </p:nvPr>
        </p:nvSpPr>
        <p:spPr>
          <a:xfrm>
            <a:off x="342162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17" name="Рисунок 2">
            <a:extLst>
              <a:ext uri="{FF2B5EF4-FFF2-40B4-BE49-F238E27FC236}">
                <a16:creationId xmlns:a16="http://schemas.microsoft.com/office/drawing/2014/main" id="{3B2B5356-D75D-4F42-BCA3-3EA90378412F}"/>
              </a:ext>
            </a:extLst>
          </p:cNvPr>
          <p:cNvSpPr>
            <a:spLocks noGrp="1"/>
          </p:cNvSpPr>
          <p:nvPr>
            <p:ph type="pic" sz="quarter" idx="11" hasCustomPrompt="1"/>
          </p:nvPr>
        </p:nvSpPr>
        <p:spPr>
          <a:xfrm>
            <a:off x="636675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18" name="Рисунок 2">
            <a:extLst>
              <a:ext uri="{FF2B5EF4-FFF2-40B4-BE49-F238E27FC236}">
                <a16:creationId xmlns:a16="http://schemas.microsoft.com/office/drawing/2014/main" id="{837EB3C7-4AD3-4741-AF17-C9D8B4CE4C88}"/>
              </a:ext>
            </a:extLst>
          </p:cNvPr>
          <p:cNvSpPr>
            <a:spLocks noGrp="1"/>
          </p:cNvSpPr>
          <p:nvPr>
            <p:ph type="pic" sz="quarter" idx="12" hasCustomPrompt="1"/>
          </p:nvPr>
        </p:nvSpPr>
        <p:spPr>
          <a:xfrm>
            <a:off x="931188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19" name="Рисунок 2">
            <a:extLst>
              <a:ext uri="{FF2B5EF4-FFF2-40B4-BE49-F238E27FC236}">
                <a16:creationId xmlns:a16="http://schemas.microsoft.com/office/drawing/2014/main" id="{1C67F7C5-10B0-744C-AE47-1BB7F2C46321}"/>
              </a:ext>
            </a:extLst>
          </p:cNvPr>
          <p:cNvSpPr>
            <a:spLocks noGrp="1"/>
          </p:cNvSpPr>
          <p:nvPr>
            <p:ph type="pic" sz="quarter" idx="13" hasCustomPrompt="1"/>
          </p:nvPr>
        </p:nvSpPr>
        <p:spPr>
          <a:xfrm>
            <a:off x="1225701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1" name="Рисунок 2">
            <a:extLst>
              <a:ext uri="{FF2B5EF4-FFF2-40B4-BE49-F238E27FC236}">
                <a16:creationId xmlns:a16="http://schemas.microsoft.com/office/drawing/2014/main" id="{032A1A0A-E2A3-F845-BBC3-793DD16C0F6A}"/>
              </a:ext>
            </a:extLst>
          </p:cNvPr>
          <p:cNvSpPr>
            <a:spLocks noGrp="1"/>
          </p:cNvSpPr>
          <p:nvPr>
            <p:ph type="pic" sz="quarter" idx="14" hasCustomPrompt="1"/>
          </p:nvPr>
        </p:nvSpPr>
        <p:spPr>
          <a:xfrm>
            <a:off x="1520214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2" name="Рисунок 2">
            <a:extLst>
              <a:ext uri="{FF2B5EF4-FFF2-40B4-BE49-F238E27FC236}">
                <a16:creationId xmlns:a16="http://schemas.microsoft.com/office/drawing/2014/main" id="{FE1C41BC-E172-B044-8023-5C089A56879E}"/>
              </a:ext>
            </a:extLst>
          </p:cNvPr>
          <p:cNvSpPr>
            <a:spLocks noGrp="1"/>
          </p:cNvSpPr>
          <p:nvPr>
            <p:ph type="pic" sz="quarter" idx="15" hasCustomPrompt="1"/>
          </p:nvPr>
        </p:nvSpPr>
        <p:spPr>
          <a:xfrm>
            <a:off x="1814727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3" name="Рисунок 2">
            <a:extLst>
              <a:ext uri="{FF2B5EF4-FFF2-40B4-BE49-F238E27FC236}">
                <a16:creationId xmlns:a16="http://schemas.microsoft.com/office/drawing/2014/main" id="{B6C615F0-3A31-C240-997E-FEC17ECFE1B3}"/>
              </a:ext>
            </a:extLst>
          </p:cNvPr>
          <p:cNvSpPr>
            <a:spLocks noGrp="1"/>
          </p:cNvSpPr>
          <p:nvPr>
            <p:ph type="pic" sz="quarter" idx="16" hasCustomPrompt="1"/>
          </p:nvPr>
        </p:nvSpPr>
        <p:spPr>
          <a:xfrm>
            <a:off x="342162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4" name="Рисунок 2">
            <a:extLst>
              <a:ext uri="{FF2B5EF4-FFF2-40B4-BE49-F238E27FC236}">
                <a16:creationId xmlns:a16="http://schemas.microsoft.com/office/drawing/2014/main" id="{3881F6F7-9883-E140-9C25-C7AB0977C9EE}"/>
              </a:ext>
            </a:extLst>
          </p:cNvPr>
          <p:cNvSpPr>
            <a:spLocks noGrp="1"/>
          </p:cNvSpPr>
          <p:nvPr>
            <p:ph type="pic" sz="quarter" idx="17" hasCustomPrompt="1"/>
          </p:nvPr>
        </p:nvSpPr>
        <p:spPr>
          <a:xfrm>
            <a:off x="636675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5" name="Рисунок 2">
            <a:extLst>
              <a:ext uri="{FF2B5EF4-FFF2-40B4-BE49-F238E27FC236}">
                <a16:creationId xmlns:a16="http://schemas.microsoft.com/office/drawing/2014/main" id="{B1F31A74-229A-EF4C-BCE8-7DE84B4ADB20}"/>
              </a:ext>
            </a:extLst>
          </p:cNvPr>
          <p:cNvSpPr>
            <a:spLocks noGrp="1"/>
          </p:cNvSpPr>
          <p:nvPr>
            <p:ph type="pic" sz="quarter" idx="18" hasCustomPrompt="1"/>
          </p:nvPr>
        </p:nvSpPr>
        <p:spPr>
          <a:xfrm>
            <a:off x="931188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6" name="Рисунок 2">
            <a:extLst>
              <a:ext uri="{FF2B5EF4-FFF2-40B4-BE49-F238E27FC236}">
                <a16:creationId xmlns:a16="http://schemas.microsoft.com/office/drawing/2014/main" id="{3CD5F662-C087-A148-B3BF-1557D6696A0A}"/>
              </a:ext>
            </a:extLst>
          </p:cNvPr>
          <p:cNvSpPr>
            <a:spLocks noGrp="1"/>
          </p:cNvSpPr>
          <p:nvPr>
            <p:ph type="pic" sz="quarter" idx="19" hasCustomPrompt="1"/>
          </p:nvPr>
        </p:nvSpPr>
        <p:spPr>
          <a:xfrm>
            <a:off x="1225701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7" name="Рисунок 2">
            <a:extLst>
              <a:ext uri="{FF2B5EF4-FFF2-40B4-BE49-F238E27FC236}">
                <a16:creationId xmlns:a16="http://schemas.microsoft.com/office/drawing/2014/main" id="{AEE8F5D1-FA84-E849-A0F8-194E15C7AF6D}"/>
              </a:ext>
            </a:extLst>
          </p:cNvPr>
          <p:cNvSpPr>
            <a:spLocks noGrp="1"/>
          </p:cNvSpPr>
          <p:nvPr>
            <p:ph type="pic" sz="quarter" idx="20" hasCustomPrompt="1"/>
          </p:nvPr>
        </p:nvSpPr>
        <p:spPr>
          <a:xfrm>
            <a:off x="1520214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8" name="Рисунок 2">
            <a:extLst>
              <a:ext uri="{FF2B5EF4-FFF2-40B4-BE49-F238E27FC236}">
                <a16:creationId xmlns:a16="http://schemas.microsoft.com/office/drawing/2014/main" id="{203EBA19-EF70-4C44-ACAC-C6E2CA4D8768}"/>
              </a:ext>
            </a:extLst>
          </p:cNvPr>
          <p:cNvSpPr>
            <a:spLocks noGrp="1"/>
          </p:cNvSpPr>
          <p:nvPr>
            <p:ph type="pic" sz="quarter" idx="21" hasCustomPrompt="1"/>
          </p:nvPr>
        </p:nvSpPr>
        <p:spPr>
          <a:xfrm>
            <a:off x="1814727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9" name="Рисунок 2">
            <a:extLst>
              <a:ext uri="{FF2B5EF4-FFF2-40B4-BE49-F238E27FC236}">
                <a16:creationId xmlns:a16="http://schemas.microsoft.com/office/drawing/2014/main" id="{091600B4-215C-B64B-99D1-199C5DDA2454}"/>
              </a:ext>
            </a:extLst>
          </p:cNvPr>
          <p:cNvSpPr>
            <a:spLocks noGrp="1"/>
          </p:cNvSpPr>
          <p:nvPr>
            <p:ph type="pic" sz="quarter" idx="22" hasCustomPrompt="1"/>
          </p:nvPr>
        </p:nvSpPr>
        <p:spPr>
          <a:xfrm>
            <a:off x="342162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0" name="Рисунок 2">
            <a:extLst>
              <a:ext uri="{FF2B5EF4-FFF2-40B4-BE49-F238E27FC236}">
                <a16:creationId xmlns:a16="http://schemas.microsoft.com/office/drawing/2014/main" id="{64C4E337-ADD3-BB41-B198-45738D967EF0}"/>
              </a:ext>
            </a:extLst>
          </p:cNvPr>
          <p:cNvSpPr>
            <a:spLocks noGrp="1"/>
          </p:cNvSpPr>
          <p:nvPr>
            <p:ph type="pic" sz="quarter" idx="23" hasCustomPrompt="1"/>
          </p:nvPr>
        </p:nvSpPr>
        <p:spPr>
          <a:xfrm>
            <a:off x="636675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1" name="Рисунок 2">
            <a:extLst>
              <a:ext uri="{FF2B5EF4-FFF2-40B4-BE49-F238E27FC236}">
                <a16:creationId xmlns:a16="http://schemas.microsoft.com/office/drawing/2014/main" id="{27E259D7-419F-444C-90F8-75E8BCA89F3E}"/>
              </a:ext>
            </a:extLst>
          </p:cNvPr>
          <p:cNvSpPr>
            <a:spLocks noGrp="1"/>
          </p:cNvSpPr>
          <p:nvPr>
            <p:ph type="pic" sz="quarter" idx="24" hasCustomPrompt="1"/>
          </p:nvPr>
        </p:nvSpPr>
        <p:spPr>
          <a:xfrm>
            <a:off x="931188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2" name="Рисунок 2">
            <a:extLst>
              <a:ext uri="{FF2B5EF4-FFF2-40B4-BE49-F238E27FC236}">
                <a16:creationId xmlns:a16="http://schemas.microsoft.com/office/drawing/2014/main" id="{45C8F71B-F599-8849-AEEB-43D51CE9CC06}"/>
              </a:ext>
            </a:extLst>
          </p:cNvPr>
          <p:cNvSpPr>
            <a:spLocks noGrp="1"/>
          </p:cNvSpPr>
          <p:nvPr>
            <p:ph type="pic" sz="quarter" idx="25" hasCustomPrompt="1"/>
          </p:nvPr>
        </p:nvSpPr>
        <p:spPr>
          <a:xfrm>
            <a:off x="1225701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3" name="Рисунок 2">
            <a:extLst>
              <a:ext uri="{FF2B5EF4-FFF2-40B4-BE49-F238E27FC236}">
                <a16:creationId xmlns:a16="http://schemas.microsoft.com/office/drawing/2014/main" id="{F02BDC7C-1317-2148-AB84-D5A5F5B7F93B}"/>
              </a:ext>
            </a:extLst>
          </p:cNvPr>
          <p:cNvSpPr>
            <a:spLocks noGrp="1"/>
          </p:cNvSpPr>
          <p:nvPr>
            <p:ph type="pic" sz="quarter" idx="26" hasCustomPrompt="1"/>
          </p:nvPr>
        </p:nvSpPr>
        <p:spPr>
          <a:xfrm>
            <a:off x="1520214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4" name="Рисунок 2">
            <a:extLst>
              <a:ext uri="{FF2B5EF4-FFF2-40B4-BE49-F238E27FC236}">
                <a16:creationId xmlns:a16="http://schemas.microsoft.com/office/drawing/2014/main" id="{6B685AEF-9E1D-084E-868D-7D14C94FA1EB}"/>
              </a:ext>
            </a:extLst>
          </p:cNvPr>
          <p:cNvSpPr>
            <a:spLocks noGrp="1"/>
          </p:cNvSpPr>
          <p:nvPr>
            <p:ph type="pic" sz="quarter" idx="27" hasCustomPrompt="1"/>
          </p:nvPr>
        </p:nvSpPr>
        <p:spPr>
          <a:xfrm>
            <a:off x="1814727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Tree>
    <p:extLst>
      <p:ext uri="{BB962C8B-B14F-4D97-AF65-F5344CB8AC3E}">
        <p14:creationId xmlns:p14="http://schemas.microsoft.com/office/powerpoint/2010/main" val="630268588"/>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Текст заголовка</a:t>
            </a:r>
          </a:p>
        </p:txBody>
      </p:sp>
      <p:sp>
        <p:nvSpPr>
          <p:cNvPr id="3" name="Уровень текста 1…"/>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34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1pPr>
      <a:lvl2pPr marL="978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2pPr>
      <a:lvl3pPr marL="161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3pPr>
      <a:lvl4pPr marL="2248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4pPr>
      <a:lvl5pPr marL="288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5pPr>
      <a:lvl6pPr marL="3518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6pPr>
      <a:lvl7pPr marL="415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7pPr>
      <a:lvl8pPr marL="4788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8pPr>
      <a:lvl9pPr marL="542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6" descr="IMG-5597.PNG">
            <a:extLst>
              <a:ext uri="{FF2B5EF4-FFF2-40B4-BE49-F238E27FC236}">
                <a16:creationId xmlns:a16="http://schemas.microsoft.com/office/drawing/2014/main" id="{93BC3BA0-4226-E178-CA50-487B1E22B5D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415" y="253832"/>
            <a:ext cx="2881586" cy="290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67410B6-2DD1-287E-5140-856AC35262E1}"/>
              </a:ext>
            </a:extLst>
          </p:cNvPr>
          <p:cNvSpPr txBox="1"/>
          <p:nvPr/>
        </p:nvSpPr>
        <p:spPr>
          <a:xfrm>
            <a:off x="2000890" y="750456"/>
            <a:ext cx="20382219" cy="122802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097280" indent="-822960" algn="ctr">
              <a:buClr>
                <a:schemeClr val="tx1">
                  <a:shade val="95000"/>
                </a:schemeClr>
              </a:buClr>
              <a:buNone/>
              <a:defRPr/>
            </a:pPr>
            <a:r>
              <a:rPr lang="uk-UA" sz="4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uk-UA" sz="4400" dirty="0">
                <a:solidFill>
                  <a:schemeClr val="tx1"/>
                </a:solidFill>
                <a:latin typeface="Open Sans" panose="020B0606030504020204" pitchFamily="34" charset="0"/>
                <a:ea typeface="Open Sans" panose="020B0606030504020204" pitchFamily="34" charset="0"/>
                <a:cs typeface="Open Sans" panose="020B0606030504020204" pitchFamily="34" charset="0"/>
              </a:rPr>
              <a:t>МІНІСТЕРСТВО ОСВІТИ І НАУКИ УКРАЇНИ</a:t>
            </a:r>
            <a:r>
              <a:rPr lang="en-US" sz="4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1097280" indent="-822960" algn="ctr">
              <a:buClr>
                <a:schemeClr val="tx1">
                  <a:shade val="95000"/>
                </a:schemeClr>
              </a:buClr>
              <a:buNone/>
              <a:defRPr/>
            </a:pPr>
            <a:endParaRPr lang="uk-UA" sz="4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097280" indent="-822960" algn="ctr">
              <a:buClr>
                <a:schemeClr val="tx1">
                  <a:shade val="95000"/>
                </a:schemeClr>
              </a:buClr>
              <a:buNone/>
              <a:defRPr/>
            </a:pPr>
            <a:r>
              <a:rPr lang="uk-UA" sz="4400" dirty="0">
                <a:solidFill>
                  <a:schemeClr val="tx1"/>
                </a:solidFill>
                <a:latin typeface="Open Sans" panose="020B0606030504020204" pitchFamily="34" charset="0"/>
                <a:ea typeface="Open Sans" panose="020B0606030504020204" pitchFamily="34" charset="0"/>
                <a:cs typeface="Open Sans" panose="020B0606030504020204" pitchFamily="34" charset="0"/>
              </a:rPr>
              <a:t>Харківський національний економічний університет </a:t>
            </a:r>
          </a:p>
          <a:p>
            <a:pPr marL="1097280" indent="-822960" algn="ctr">
              <a:buClr>
                <a:schemeClr val="tx1">
                  <a:shade val="95000"/>
                </a:schemeClr>
              </a:buClr>
              <a:buNone/>
              <a:defRPr/>
            </a:pPr>
            <a:r>
              <a:rPr lang="uk-UA" sz="4400" dirty="0">
                <a:solidFill>
                  <a:schemeClr val="tx1"/>
                </a:solidFill>
                <a:latin typeface="Open Sans" panose="020B0606030504020204" pitchFamily="34" charset="0"/>
                <a:ea typeface="Open Sans" panose="020B0606030504020204" pitchFamily="34" charset="0"/>
                <a:cs typeface="Open Sans" panose="020B0606030504020204" pitchFamily="34" charset="0"/>
              </a:rPr>
              <a:t>імені Семена</a:t>
            </a:r>
            <a:r>
              <a:rPr lang="en-US" sz="4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uk-UA" sz="4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Кузнеця</a:t>
            </a:r>
            <a:endParaRPr lang="en-US" sz="4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097280" indent="-822960" algn="ctr">
              <a:buClr>
                <a:schemeClr val="tx1">
                  <a:shade val="95000"/>
                </a:schemeClr>
              </a:buClr>
              <a:buNone/>
              <a:defRPr/>
            </a:pPr>
            <a:endParaRPr lang="uk-UA" sz="4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74320" algn="ctr">
              <a:buClr>
                <a:schemeClr val="tx1">
                  <a:shade val="95000"/>
                </a:schemeClr>
              </a:buClr>
              <a:defRPr/>
            </a:pPr>
            <a:r>
              <a:rPr lang="uk-UA" sz="4400" cap="small" dirty="0">
                <a:solidFill>
                  <a:schemeClr val="tx1"/>
                </a:solidFill>
                <a:latin typeface="Open Sans" panose="020B0606030504020204" pitchFamily="34" charset="0"/>
                <a:ea typeface="Open Sans" panose="020B0606030504020204" pitchFamily="34" charset="0"/>
                <a:cs typeface="Open Sans" panose="020B0606030504020204" pitchFamily="34" charset="0"/>
              </a:rPr>
              <a:t>ФАКУЛЬТЕТ МІЖНАРОДНОЇ ЕКОНОМІКИ І ПІДПРИЄМНИЦТВА</a:t>
            </a:r>
            <a:endParaRPr lang="en-US" sz="4400" cap="small"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74320" algn="ctr">
              <a:buClr>
                <a:schemeClr val="tx1">
                  <a:shade val="95000"/>
                </a:schemeClr>
              </a:buClr>
              <a:defRPr/>
            </a:pPr>
            <a:endParaRPr lang="uk-UA" sz="4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097280" indent="-822960" algn="ctr">
              <a:buClr>
                <a:schemeClr val="tx1">
                  <a:shade val="95000"/>
                </a:schemeClr>
              </a:buClr>
              <a:buNone/>
              <a:defRPr/>
            </a:pPr>
            <a:r>
              <a:rPr lang="uk-UA" sz="4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Кафедра готельного і ресторанного бізнесу</a:t>
            </a:r>
            <a:endParaRPr lang="en-US" sz="440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097280" indent="-822960">
              <a:buClr>
                <a:schemeClr val="tx1">
                  <a:shade val="95000"/>
                </a:schemeClr>
              </a:buClr>
              <a:buNone/>
              <a:defRPr/>
            </a:pPr>
            <a:endParaRPr lang="en-US" sz="4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097280" indent="-822960">
              <a:buClr>
                <a:schemeClr val="tx1">
                  <a:shade val="95000"/>
                </a:schemeClr>
              </a:buClr>
              <a:buNone/>
              <a:defRPr/>
            </a:pPr>
            <a:r>
              <a:rPr lang="uk-UA" sz="4400" dirty="0">
                <a:solidFill>
                  <a:schemeClr val="tx1"/>
                </a:solidFill>
                <a:latin typeface="Open Sans" panose="020B0606030504020204" pitchFamily="34" charset="0"/>
                <a:ea typeface="Open Sans" panose="020B0606030504020204" pitchFamily="34" charset="0"/>
                <a:cs typeface="Open Sans" panose="020B0606030504020204" pitchFamily="34" charset="0"/>
              </a:rPr>
              <a:t>Магістерська дипломна  робота на тему:</a:t>
            </a:r>
            <a:endParaRPr lang="ru-RU" sz="4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spcBef>
                <a:spcPts val="0"/>
              </a:spcBef>
              <a:buNone/>
            </a:pPr>
            <a:r>
              <a:rPr lang="uk-UA" sz="4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«Формування бізнес-плану розвитку підприємства готельно-ресторанного бізнесу»</a:t>
            </a:r>
            <a:endParaRPr lang="en-US" sz="44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spcBef>
                <a:spcPts val="0"/>
              </a:spcBef>
              <a:buNone/>
            </a:pPr>
            <a:endParaRPr lang="uk-UA" sz="44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097280" indent="-822960">
              <a:buClr>
                <a:schemeClr val="tx1">
                  <a:shade val="95000"/>
                </a:schemeClr>
              </a:buClr>
              <a:buNone/>
              <a:defRPr/>
            </a:pPr>
            <a:r>
              <a:rPr lang="uk-UA" sz="4400" dirty="0">
                <a:solidFill>
                  <a:schemeClr val="tx1"/>
                </a:solidFill>
                <a:latin typeface="Open Sans" panose="020B0606030504020204" pitchFamily="34" charset="0"/>
                <a:ea typeface="Open Sans" panose="020B0606030504020204" pitchFamily="34" charset="0"/>
                <a:cs typeface="Open Sans" panose="020B0606030504020204" pitchFamily="34" charset="0"/>
              </a:rPr>
              <a:t>Виконавець : Гончаров Олександр Сергійович </a:t>
            </a:r>
            <a:endParaRPr lang="en-US" sz="4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097280" indent="-822960">
              <a:buClr>
                <a:schemeClr val="tx1">
                  <a:shade val="95000"/>
                </a:schemeClr>
              </a:buClr>
              <a:buNone/>
              <a:defRPr/>
            </a:pPr>
            <a:endParaRPr lang="uk-UA" sz="4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097280" indent="-822960" algn="ctr">
              <a:buClr>
                <a:schemeClr val="tx1">
                  <a:shade val="95000"/>
                </a:schemeClr>
              </a:buClr>
              <a:buNone/>
              <a:defRPr/>
            </a:pPr>
            <a:r>
              <a:rPr lang="uk-UA" sz="4400" dirty="0">
                <a:solidFill>
                  <a:schemeClr val="tx1"/>
                </a:solidFill>
                <a:latin typeface="Open Sans" panose="020B0606030504020204" pitchFamily="34" charset="0"/>
                <a:ea typeface="Open Sans" panose="020B0606030504020204" pitchFamily="34" charset="0"/>
                <a:cs typeface="Open Sans" panose="020B0606030504020204" pitchFamily="34" charset="0"/>
              </a:rPr>
              <a:t>ОП «Готельно-ресторанний бізнес», ГРБ 8.06.241.010.22.1</a:t>
            </a:r>
            <a:endParaRPr lang="en-US" sz="4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097280" indent="-822960" algn="ctr">
              <a:buClr>
                <a:schemeClr val="tx1">
                  <a:shade val="95000"/>
                </a:schemeClr>
              </a:buClr>
              <a:buNone/>
              <a:defRPr/>
            </a:pPr>
            <a:endParaRPr lang="uk-UA" sz="4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097280" indent="-822960">
              <a:buClr>
                <a:schemeClr val="tx1">
                  <a:shade val="95000"/>
                </a:schemeClr>
              </a:buClr>
              <a:buNone/>
              <a:defRPr/>
            </a:pPr>
            <a:r>
              <a:rPr lang="uk-UA" sz="4400" dirty="0">
                <a:solidFill>
                  <a:schemeClr val="tx1"/>
                </a:solidFill>
                <a:latin typeface="Open Sans" panose="020B0606030504020204" pitchFamily="34" charset="0"/>
                <a:ea typeface="Open Sans" panose="020B0606030504020204" pitchFamily="34" charset="0"/>
                <a:cs typeface="Open Sans" panose="020B0606030504020204" pitchFamily="34" charset="0"/>
              </a:rPr>
              <a:t>Керівник : </a:t>
            </a:r>
            <a:r>
              <a:rPr lang="uk-UA" sz="4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д.е.н</a:t>
            </a:r>
            <a:r>
              <a:rPr lang="uk-UA" sz="4400" dirty="0">
                <a:solidFill>
                  <a:schemeClr val="tx1"/>
                </a:solidFill>
                <a:latin typeface="Open Sans" panose="020B0606030504020204" pitchFamily="34" charset="0"/>
                <a:ea typeface="Open Sans" panose="020B0606030504020204" pitchFamily="34" charset="0"/>
                <a:cs typeface="Open Sans" panose="020B0606030504020204" pitchFamily="34" charset="0"/>
              </a:rPr>
              <a:t>., професор Давидова Оксана Юріївна</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 name="Title text slide"/>
          <p:cNvSpPr txBox="1"/>
          <p:nvPr/>
        </p:nvSpPr>
        <p:spPr>
          <a:xfrm>
            <a:off x="12910164" y="2066134"/>
            <a:ext cx="9112176"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uk-UA" dirty="0"/>
              <a:t>Об’єкт дослідження</a:t>
            </a:r>
            <a:endParaRPr lang="en-US" dirty="0"/>
          </a:p>
        </p:txBody>
      </p:sp>
      <p:sp>
        <p:nvSpPr>
          <p:cNvPr id="770" name="Фигура"/>
          <p:cNvSpPr/>
          <p:nvPr/>
        </p:nvSpPr>
        <p:spPr>
          <a:xfrm>
            <a:off x="12991969" y="391190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771" name="Ut enim ad minim veniam, quis nostrud exercitation ullamco laboris nisi ut aliquip ex ea commo consequat. Duis aute irure dolor in reprehenderit in Lorem ipsum dolor sit amet, consectetur sed adipiscing elit, sed do eiusmod tempor incididunt ut labore et dolore magna aliqua. Voluptate velit esse cillum dolore eu fugiat nulla pariatur. Excepteur sint occaecat cupidatat non proident, sunt in culpa qui officia deserunt mollit anim sed id est laborum. Sed ut perspiciatis unde omnis iste natus error sit voluptatem accusantium doloremque sed laudantium, totam rem aperi, voluptatem quia voluptas sit aspernatur"/>
          <p:cNvSpPr txBox="1"/>
          <p:nvPr/>
        </p:nvSpPr>
        <p:spPr>
          <a:xfrm>
            <a:off x="12966969" y="4991100"/>
            <a:ext cx="8998565" cy="51264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dirty="0">
                <a:solidFill>
                  <a:schemeClr val="tx1"/>
                </a:solidFill>
              </a:rPr>
              <a:t>Загальна площа готелю складає 7860,5 </a:t>
            </a:r>
            <a:r>
              <a:rPr lang="uk-UA" dirty="0" err="1">
                <a:solidFill>
                  <a:schemeClr val="tx1"/>
                </a:solidFill>
              </a:rPr>
              <a:t>кв</a:t>
            </a:r>
            <a:r>
              <a:rPr lang="uk-UA" dirty="0">
                <a:solidFill>
                  <a:schemeClr val="tx1"/>
                </a:solidFill>
              </a:rPr>
              <a:t>. м., при цьому житлова площа усіх номерів займає 2049,1 </a:t>
            </a:r>
            <a:r>
              <a:rPr lang="uk-UA" dirty="0" err="1">
                <a:solidFill>
                  <a:schemeClr val="tx1"/>
                </a:solidFill>
              </a:rPr>
              <a:t>кв</a:t>
            </a:r>
            <a:r>
              <a:rPr lang="uk-UA" dirty="0">
                <a:solidFill>
                  <a:schemeClr val="tx1"/>
                </a:solidFill>
              </a:rPr>
              <a:t>. м. Готель розрахований на 145 місць. Кількість усіх номерів складає 85 одиниць. Готель «Харків» – готель категорії 4 (****) зірки – відповідає вимогам Міждержавного стандарту 28681.4-95 «Туристично-екскурсійне обслуговування. Класифікація готелів».</a:t>
            </a:r>
          </a:p>
          <a:p>
            <a:r>
              <a:rPr lang="uk-UA" dirty="0">
                <a:solidFill>
                  <a:schemeClr val="tx1"/>
                </a:solidFill>
              </a:rPr>
              <a:t>З 2021 по 2023 рр. загальна кількість номерів збільшилася від 76 до 85 місць, тобто на 9 номерів. При цьому змінилась і структура номерного фонду </a:t>
            </a:r>
          </a:p>
        </p:txBody>
      </p:sp>
      <p:pic>
        <p:nvPicPr>
          <p:cNvPr id="10" name="Рисунок 9">
            <a:extLst>
              <a:ext uri="{FF2B5EF4-FFF2-40B4-BE49-F238E27FC236}">
                <a16:creationId xmlns:a16="http://schemas.microsoft.com/office/drawing/2014/main" id="{7363040C-0C42-3448-2F41-9BCE2F23EE52}"/>
              </a:ext>
            </a:extLst>
          </p:cNvPr>
          <p:cNvPicPr>
            <a:picLocks noChangeAspect="1"/>
          </p:cNvPicPr>
          <p:nvPr/>
        </p:nvPicPr>
        <p:blipFill>
          <a:blip r:embed="rId2"/>
          <a:stretch>
            <a:fillRect/>
          </a:stretch>
        </p:blipFill>
        <p:spPr>
          <a:xfrm>
            <a:off x="355710" y="3911905"/>
            <a:ext cx="11836290" cy="6205598"/>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0568D1B5-AAF9-B34F-8B99-167D63F2D382}"/>
              </a:ext>
            </a:extLst>
          </p:cNvPr>
          <p:cNvGrpSpPr/>
          <p:nvPr/>
        </p:nvGrpSpPr>
        <p:grpSpPr>
          <a:xfrm>
            <a:off x="2447344" y="761864"/>
            <a:ext cx="19765142" cy="10103422"/>
            <a:chOff x="2447344" y="761864"/>
            <a:chExt cx="19765142" cy="10103422"/>
          </a:xfrm>
        </p:grpSpPr>
        <p:sp>
          <p:nvSpPr>
            <p:cNvPr id="357" name="Check list"/>
            <p:cNvSpPr txBox="1"/>
            <p:nvPr/>
          </p:nvSpPr>
          <p:spPr>
            <a:xfrm>
              <a:off x="2447344" y="761864"/>
              <a:ext cx="19765142" cy="2564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uk-UA" dirty="0"/>
                <a:t>Основні пункти, на яких будується бізнес-план готелю</a:t>
              </a:r>
            </a:p>
          </p:txBody>
        </p:sp>
        <p:sp>
          <p:nvSpPr>
            <p:cNvPr id="358" name="Фигура"/>
            <p:cNvSpPr/>
            <p:nvPr/>
          </p:nvSpPr>
          <p:spPr>
            <a:xfrm>
              <a:off x="2476369" y="391190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60" name="Subtitle text about project"/>
            <p:cNvSpPr txBox="1"/>
            <p:nvPr/>
          </p:nvSpPr>
          <p:spPr>
            <a:xfrm>
              <a:off x="3264828" y="5562651"/>
              <a:ext cx="8659337" cy="19492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uk-UA" dirty="0"/>
                <a:t>Стабілізація фінансового стану підприємства шляхом здійснення маркетингових заходів</a:t>
              </a:r>
            </a:p>
          </p:txBody>
        </p:sp>
        <p:sp>
          <p:nvSpPr>
            <p:cNvPr id="362" name="Subtitle text about project"/>
            <p:cNvSpPr txBox="1"/>
            <p:nvPr/>
          </p:nvSpPr>
          <p:spPr>
            <a:xfrm>
              <a:off x="3303705" y="8916034"/>
              <a:ext cx="8620460" cy="19492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uk-UA" dirty="0"/>
                <a:t>Визначення стратегій підприємства щодо збереження та розширення його виробництва</a:t>
              </a:r>
            </a:p>
          </p:txBody>
        </p:sp>
        <p:sp>
          <p:nvSpPr>
            <p:cNvPr id="364" name="Subtitle text about project"/>
            <p:cNvSpPr txBox="1"/>
            <p:nvPr/>
          </p:nvSpPr>
          <p:spPr>
            <a:xfrm>
              <a:off x="13500369" y="5562651"/>
              <a:ext cx="8670601" cy="19492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uk-UA" dirty="0"/>
                <a:t>Підвищення конкурентоспроможності послуг на ринку в’їзного та внутрішнього туризму</a:t>
              </a:r>
            </a:p>
          </p:txBody>
        </p:sp>
        <p:sp>
          <p:nvSpPr>
            <p:cNvPr id="366" name="Subtitle text about project"/>
            <p:cNvSpPr txBox="1"/>
            <p:nvPr/>
          </p:nvSpPr>
          <p:spPr>
            <a:xfrm>
              <a:off x="13489105" y="8916034"/>
              <a:ext cx="8723381" cy="19492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uk-UA" dirty="0"/>
                <a:t>Комплексний маркетинговий вплив на споживачів послуг на всіх етапах обслуговування</a:t>
              </a:r>
            </a:p>
          </p:txBody>
        </p:sp>
        <p:sp>
          <p:nvSpPr>
            <p:cNvPr id="367" name="Freeform 5"/>
            <p:cNvSpPr/>
            <p:nvPr/>
          </p:nvSpPr>
          <p:spPr>
            <a:xfrm>
              <a:off x="2447344" y="5643050"/>
              <a:ext cx="622301" cy="622301"/>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gradFill flip="none" rotWithShape="1">
              <a:gsLst>
                <a:gs pos="0">
                  <a:schemeClr val="accent2"/>
                </a:gs>
                <a:gs pos="100000">
                  <a:schemeClr val="accent1"/>
                </a:gs>
              </a:gsLst>
              <a:lin ang="3403977" scaled="0"/>
            </a:gradFill>
            <a:ln w="12700" cap="flat">
              <a:noFill/>
              <a:miter lim="400000"/>
            </a:ln>
            <a:effectLst/>
          </p:spPr>
          <p:txBody>
            <a:bodyPr wrap="square" lIns="45719" tIns="45719" rIns="45719" bIns="45719" numCol="1" anchor="ctr">
              <a:noAutofit/>
            </a:bodyPr>
            <a:lstStyle/>
            <a:p>
              <a:pPr algn="l" defTabSz="914400">
                <a:defRPr sz="1800" b="0">
                  <a:latin typeface="Roboto"/>
                  <a:ea typeface="Roboto"/>
                  <a:cs typeface="Roboto"/>
                  <a:sym typeface="Roboto"/>
                </a:defRPr>
              </a:pPr>
              <a:endParaRPr/>
            </a:p>
          </p:txBody>
        </p:sp>
        <p:sp>
          <p:nvSpPr>
            <p:cNvPr id="368" name="Freeform 5"/>
            <p:cNvSpPr/>
            <p:nvPr/>
          </p:nvSpPr>
          <p:spPr>
            <a:xfrm>
              <a:off x="12632746" y="5643050"/>
              <a:ext cx="622301" cy="622301"/>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gradFill flip="none" rotWithShape="1">
              <a:gsLst>
                <a:gs pos="0">
                  <a:schemeClr val="accent2"/>
                </a:gs>
                <a:gs pos="100000">
                  <a:schemeClr val="accent1"/>
                </a:gs>
              </a:gsLst>
              <a:lin ang="3403977" scaled="0"/>
            </a:gradFill>
            <a:ln w="12700" cap="flat">
              <a:noFill/>
              <a:miter lim="400000"/>
            </a:ln>
            <a:effectLst/>
          </p:spPr>
          <p:txBody>
            <a:bodyPr wrap="square" lIns="45719" tIns="45719" rIns="45719" bIns="45719" numCol="1" anchor="ctr">
              <a:noAutofit/>
            </a:bodyPr>
            <a:lstStyle/>
            <a:p>
              <a:pPr algn="l" defTabSz="914400">
                <a:defRPr sz="1800" b="0">
                  <a:latin typeface="Roboto"/>
                  <a:ea typeface="Roboto"/>
                  <a:cs typeface="Roboto"/>
                  <a:sym typeface="Roboto"/>
                </a:defRPr>
              </a:pPr>
              <a:endParaRPr/>
            </a:p>
          </p:txBody>
        </p:sp>
        <p:sp>
          <p:nvSpPr>
            <p:cNvPr id="369" name="Freeform 5"/>
            <p:cNvSpPr/>
            <p:nvPr/>
          </p:nvSpPr>
          <p:spPr>
            <a:xfrm>
              <a:off x="2447344" y="8945051"/>
              <a:ext cx="622301" cy="622301"/>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gradFill flip="none" rotWithShape="1">
              <a:gsLst>
                <a:gs pos="0">
                  <a:schemeClr val="accent2"/>
                </a:gs>
                <a:gs pos="100000">
                  <a:schemeClr val="accent1"/>
                </a:gs>
              </a:gsLst>
              <a:lin ang="3403977" scaled="0"/>
            </a:gradFill>
            <a:ln w="12700" cap="flat">
              <a:noFill/>
              <a:miter lim="400000"/>
            </a:ln>
            <a:effectLst/>
          </p:spPr>
          <p:txBody>
            <a:bodyPr wrap="square" lIns="45719" tIns="45719" rIns="45719" bIns="45719" numCol="1" anchor="ctr">
              <a:noAutofit/>
            </a:bodyPr>
            <a:lstStyle/>
            <a:p>
              <a:pPr algn="l" defTabSz="914400">
                <a:defRPr sz="1800" b="0">
                  <a:latin typeface="Roboto"/>
                  <a:ea typeface="Roboto"/>
                  <a:cs typeface="Roboto"/>
                  <a:sym typeface="Roboto"/>
                </a:defRPr>
              </a:pPr>
              <a:endParaRPr/>
            </a:p>
          </p:txBody>
        </p:sp>
        <p:sp>
          <p:nvSpPr>
            <p:cNvPr id="370" name="Freeform 5"/>
            <p:cNvSpPr/>
            <p:nvPr/>
          </p:nvSpPr>
          <p:spPr>
            <a:xfrm>
              <a:off x="12632746" y="8945051"/>
              <a:ext cx="622301" cy="622301"/>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gradFill flip="none" rotWithShape="1">
              <a:gsLst>
                <a:gs pos="0">
                  <a:schemeClr val="accent2"/>
                </a:gs>
                <a:gs pos="100000">
                  <a:schemeClr val="accent1"/>
                </a:gs>
              </a:gsLst>
              <a:lin ang="3403977" scaled="0"/>
            </a:gradFill>
            <a:ln w="12700" cap="flat">
              <a:noFill/>
              <a:miter lim="400000"/>
            </a:ln>
            <a:effectLst/>
          </p:spPr>
          <p:txBody>
            <a:bodyPr wrap="square" lIns="45719" tIns="45719" rIns="45719" bIns="45719" numCol="1" anchor="ctr">
              <a:noAutofit/>
            </a:bodyPr>
            <a:lstStyle/>
            <a:p>
              <a:pPr algn="l" defTabSz="914400">
                <a:defRPr sz="1800" b="0">
                  <a:latin typeface="Roboto"/>
                  <a:ea typeface="Roboto"/>
                  <a:cs typeface="Roboto"/>
                  <a:sym typeface="Roboto"/>
                </a:defRPr>
              </a:pPr>
              <a:endParaRP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0568D1B5-AAF9-B34F-8B99-167D63F2D382}"/>
              </a:ext>
            </a:extLst>
          </p:cNvPr>
          <p:cNvGrpSpPr/>
          <p:nvPr/>
        </p:nvGrpSpPr>
        <p:grpSpPr>
          <a:xfrm>
            <a:off x="2447344" y="761864"/>
            <a:ext cx="19765142" cy="9516885"/>
            <a:chOff x="2447344" y="761864"/>
            <a:chExt cx="19765142" cy="9516885"/>
          </a:xfrm>
        </p:grpSpPr>
        <p:sp>
          <p:nvSpPr>
            <p:cNvPr id="357" name="Check list"/>
            <p:cNvSpPr txBox="1"/>
            <p:nvPr/>
          </p:nvSpPr>
          <p:spPr>
            <a:xfrm>
              <a:off x="2447344" y="761864"/>
              <a:ext cx="19765142" cy="2564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uk-UA" dirty="0"/>
                <a:t>Основні пункти, на яких будується бізнес-план готелю</a:t>
              </a:r>
            </a:p>
          </p:txBody>
        </p:sp>
        <p:sp>
          <p:nvSpPr>
            <p:cNvPr id="358" name="Фигура"/>
            <p:cNvSpPr/>
            <p:nvPr/>
          </p:nvSpPr>
          <p:spPr>
            <a:xfrm>
              <a:off x="2476369" y="391190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60" name="Subtitle text about project"/>
            <p:cNvSpPr txBox="1"/>
            <p:nvPr/>
          </p:nvSpPr>
          <p:spPr>
            <a:xfrm>
              <a:off x="3264828" y="5562651"/>
              <a:ext cx="8659337" cy="25648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uk-UA" dirty="0"/>
                <a:t>Прогнозування поточних і перспективних потреб споживачів для визначення основних напрямків діяльності</a:t>
              </a:r>
            </a:p>
          </p:txBody>
        </p:sp>
        <p:sp>
          <p:nvSpPr>
            <p:cNvPr id="362" name="Subtitle text about project"/>
            <p:cNvSpPr txBox="1"/>
            <p:nvPr/>
          </p:nvSpPr>
          <p:spPr>
            <a:xfrm>
              <a:off x="3303705" y="8945051"/>
              <a:ext cx="8620460" cy="133369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uk-UA" dirty="0"/>
                <a:t>Створення і підтримання іміджу підприємства</a:t>
              </a:r>
            </a:p>
          </p:txBody>
        </p:sp>
        <p:sp>
          <p:nvSpPr>
            <p:cNvPr id="364" name="Subtitle text about project"/>
            <p:cNvSpPr txBox="1"/>
            <p:nvPr/>
          </p:nvSpPr>
          <p:spPr>
            <a:xfrm>
              <a:off x="13489105" y="5558059"/>
              <a:ext cx="8670601" cy="133369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uk-UA" dirty="0"/>
                <a:t>Цілеспрямованість </a:t>
              </a:r>
              <a:r>
                <a:rPr lang="uk-UA" dirty="0" err="1"/>
                <a:t>інформаційності</a:t>
              </a:r>
              <a:r>
                <a:rPr lang="uk-UA" dirty="0"/>
                <a:t> рекламних заходів</a:t>
              </a:r>
            </a:p>
          </p:txBody>
        </p:sp>
        <p:sp>
          <p:nvSpPr>
            <p:cNvPr id="366" name="Subtitle text about project"/>
            <p:cNvSpPr txBox="1"/>
            <p:nvPr/>
          </p:nvSpPr>
          <p:spPr>
            <a:xfrm>
              <a:off x="13436325" y="7492284"/>
              <a:ext cx="8723381" cy="7181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uk-UA" dirty="0"/>
                <a:t>Стабілізація доходів підприємства</a:t>
              </a:r>
            </a:p>
          </p:txBody>
        </p:sp>
        <p:sp>
          <p:nvSpPr>
            <p:cNvPr id="367" name="Freeform 5"/>
            <p:cNvSpPr/>
            <p:nvPr/>
          </p:nvSpPr>
          <p:spPr>
            <a:xfrm>
              <a:off x="2447344" y="5643050"/>
              <a:ext cx="622301" cy="622301"/>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gradFill flip="none" rotWithShape="1">
              <a:gsLst>
                <a:gs pos="0">
                  <a:schemeClr val="accent2"/>
                </a:gs>
                <a:gs pos="100000">
                  <a:schemeClr val="accent1"/>
                </a:gs>
              </a:gsLst>
              <a:lin ang="3403977" scaled="0"/>
            </a:gradFill>
            <a:ln w="12700" cap="flat">
              <a:noFill/>
              <a:miter lim="400000"/>
            </a:ln>
            <a:effectLst/>
          </p:spPr>
          <p:txBody>
            <a:bodyPr wrap="square" lIns="45719" tIns="45719" rIns="45719" bIns="45719" numCol="1" anchor="ctr">
              <a:noAutofit/>
            </a:bodyPr>
            <a:lstStyle/>
            <a:p>
              <a:pPr algn="l" defTabSz="914400">
                <a:defRPr sz="1800" b="0">
                  <a:latin typeface="Roboto"/>
                  <a:ea typeface="Roboto"/>
                  <a:cs typeface="Roboto"/>
                  <a:sym typeface="Roboto"/>
                </a:defRPr>
              </a:pPr>
              <a:endParaRPr/>
            </a:p>
          </p:txBody>
        </p:sp>
        <p:sp>
          <p:nvSpPr>
            <p:cNvPr id="368" name="Freeform 5"/>
            <p:cNvSpPr/>
            <p:nvPr/>
          </p:nvSpPr>
          <p:spPr>
            <a:xfrm>
              <a:off x="12632746" y="5643050"/>
              <a:ext cx="622301" cy="622301"/>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gradFill flip="none" rotWithShape="1">
              <a:gsLst>
                <a:gs pos="0">
                  <a:schemeClr val="accent2"/>
                </a:gs>
                <a:gs pos="100000">
                  <a:schemeClr val="accent1"/>
                </a:gs>
              </a:gsLst>
              <a:lin ang="3403977" scaled="0"/>
            </a:gradFill>
            <a:ln w="12700" cap="flat">
              <a:noFill/>
              <a:miter lim="400000"/>
            </a:ln>
            <a:effectLst/>
          </p:spPr>
          <p:txBody>
            <a:bodyPr wrap="square" lIns="45719" tIns="45719" rIns="45719" bIns="45719" numCol="1" anchor="ctr">
              <a:noAutofit/>
            </a:bodyPr>
            <a:lstStyle/>
            <a:p>
              <a:pPr algn="l" defTabSz="914400">
                <a:defRPr sz="1800" b="0">
                  <a:latin typeface="Roboto"/>
                  <a:ea typeface="Roboto"/>
                  <a:cs typeface="Roboto"/>
                  <a:sym typeface="Roboto"/>
                </a:defRPr>
              </a:pPr>
              <a:endParaRPr/>
            </a:p>
          </p:txBody>
        </p:sp>
        <p:sp>
          <p:nvSpPr>
            <p:cNvPr id="369" name="Freeform 5"/>
            <p:cNvSpPr/>
            <p:nvPr/>
          </p:nvSpPr>
          <p:spPr>
            <a:xfrm>
              <a:off x="2447344" y="8945051"/>
              <a:ext cx="622301" cy="622301"/>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gradFill flip="none" rotWithShape="1">
              <a:gsLst>
                <a:gs pos="0">
                  <a:schemeClr val="accent2"/>
                </a:gs>
                <a:gs pos="100000">
                  <a:schemeClr val="accent1"/>
                </a:gs>
              </a:gsLst>
              <a:lin ang="3403977" scaled="0"/>
            </a:gradFill>
            <a:ln w="12700" cap="flat">
              <a:noFill/>
              <a:miter lim="400000"/>
            </a:ln>
            <a:effectLst/>
          </p:spPr>
          <p:txBody>
            <a:bodyPr wrap="square" lIns="45719" tIns="45719" rIns="45719" bIns="45719" numCol="1" anchor="ctr">
              <a:noAutofit/>
            </a:bodyPr>
            <a:lstStyle/>
            <a:p>
              <a:pPr algn="l" defTabSz="914400">
                <a:defRPr sz="1800" b="0">
                  <a:latin typeface="Roboto"/>
                  <a:ea typeface="Roboto"/>
                  <a:cs typeface="Roboto"/>
                  <a:sym typeface="Roboto"/>
                </a:defRPr>
              </a:pPr>
              <a:endParaRPr/>
            </a:p>
          </p:txBody>
        </p:sp>
        <p:sp>
          <p:nvSpPr>
            <p:cNvPr id="370" name="Freeform 5"/>
            <p:cNvSpPr/>
            <p:nvPr/>
          </p:nvSpPr>
          <p:spPr>
            <a:xfrm>
              <a:off x="12632746" y="7540207"/>
              <a:ext cx="622301" cy="622301"/>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gradFill flip="none" rotWithShape="1">
              <a:gsLst>
                <a:gs pos="0">
                  <a:schemeClr val="accent2"/>
                </a:gs>
                <a:gs pos="100000">
                  <a:schemeClr val="accent1"/>
                </a:gs>
              </a:gsLst>
              <a:lin ang="3403977" scaled="0"/>
            </a:gradFill>
            <a:ln w="12700" cap="flat">
              <a:noFill/>
              <a:miter lim="400000"/>
            </a:ln>
            <a:effectLst/>
          </p:spPr>
          <p:txBody>
            <a:bodyPr wrap="square" lIns="45719" tIns="45719" rIns="45719" bIns="45719" numCol="1" anchor="ctr">
              <a:noAutofit/>
            </a:bodyPr>
            <a:lstStyle/>
            <a:p>
              <a:pPr algn="l" defTabSz="914400">
                <a:defRPr sz="1800" b="0">
                  <a:latin typeface="Roboto"/>
                  <a:ea typeface="Roboto"/>
                  <a:cs typeface="Roboto"/>
                  <a:sym typeface="Roboto"/>
                </a:defRPr>
              </a:pPr>
              <a:endParaRPr/>
            </a:p>
          </p:txBody>
        </p:sp>
      </p:grpSp>
      <p:sp>
        <p:nvSpPr>
          <p:cNvPr id="3" name="Subtitle text about project">
            <a:extLst>
              <a:ext uri="{FF2B5EF4-FFF2-40B4-BE49-F238E27FC236}">
                <a16:creationId xmlns:a16="http://schemas.microsoft.com/office/drawing/2014/main" id="{190B4A03-E3F3-5C97-0EAC-4D183AA1977B}"/>
              </a:ext>
            </a:extLst>
          </p:cNvPr>
          <p:cNvSpPr txBox="1"/>
          <p:nvPr/>
        </p:nvSpPr>
        <p:spPr>
          <a:xfrm>
            <a:off x="13436325" y="8945051"/>
            <a:ext cx="8723381" cy="7181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uk-UA" dirty="0"/>
              <a:t>Завоювання довіри споживачів послуг</a:t>
            </a:r>
          </a:p>
        </p:txBody>
      </p:sp>
      <p:sp>
        <p:nvSpPr>
          <p:cNvPr id="4" name="Freeform 5">
            <a:extLst>
              <a:ext uri="{FF2B5EF4-FFF2-40B4-BE49-F238E27FC236}">
                <a16:creationId xmlns:a16="http://schemas.microsoft.com/office/drawing/2014/main" id="{DA53691F-3876-521B-01CE-43C12E600860}"/>
              </a:ext>
            </a:extLst>
          </p:cNvPr>
          <p:cNvSpPr/>
          <p:nvPr/>
        </p:nvSpPr>
        <p:spPr>
          <a:xfrm>
            <a:off x="12632746" y="8992974"/>
            <a:ext cx="622301" cy="622301"/>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gradFill flip="none" rotWithShape="1">
            <a:gsLst>
              <a:gs pos="0">
                <a:schemeClr val="accent2"/>
              </a:gs>
              <a:gs pos="100000">
                <a:schemeClr val="accent1"/>
              </a:gs>
            </a:gsLst>
            <a:lin ang="3403977" scaled="0"/>
          </a:gradFill>
          <a:ln w="12700" cap="flat">
            <a:noFill/>
            <a:miter lim="400000"/>
          </a:ln>
          <a:effectLst/>
        </p:spPr>
        <p:txBody>
          <a:bodyPr wrap="square" lIns="45719" tIns="45719" rIns="45719" bIns="45719" numCol="1" anchor="ctr">
            <a:noAutofit/>
          </a:bodyPr>
          <a:lstStyle/>
          <a:p>
            <a:pPr algn="l" defTabSz="914400">
              <a:defRPr sz="1800" b="0">
                <a:latin typeface="Roboto"/>
                <a:ea typeface="Roboto"/>
                <a:cs typeface="Roboto"/>
                <a:sym typeface="Roboto"/>
              </a:defRPr>
            </a:pPr>
            <a:endParaRPr/>
          </a:p>
        </p:txBody>
      </p:sp>
    </p:spTree>
    <p:extLst>
      <p:ext uri="{BB962C8B-B14F-4D97-AF65-F5344CB8AC3E}">
        <p14:creationId xmlns:p14="http://schemas.microsoft.com/office/powerpoint/2010/main" val="28242483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Фигура"/>
          <p:cNvSpPr/>
          <p:nvPr/>
        </p:nvSpPr>
        <p:spPr>
          <a:xfrm>
            <a:off x="1930270" y="2408648"/>
            <a:ext cx="5677244" cy="8898704"/>
          </a:xfrm>
          <a:custGeom>
            <a:avLst/>
            <a:gdLst/>
            <a:ahLst/>
            <a:cxnLst>
              <a:cxn ang="0">
                <a:pos x="wd2" y="hd2"/>
              </a:cxn>
              <a:cxn ang="5400000">
                <a:pos x="wd2" y="hd2"/>
              </a:cxn>
              <a:cxn ang="10800000">
                <a:pos x="wd2" y="hd2"/>
              </a:cxn>
              <a:cxn ang="16200000">
                <a:pos x="wd2" y="hd2"/>
              </a:cxn>
            </a:cxnLst>
            <a:rect l="0" t="0" r="r" b="b"/>
            <a:pathLst>
              <a:path w="21494" h="21550" extrusionOk="0">
                <a:moveTo>
                  <a:pt x="6688" y="0"/>
                </a:moveTo>
                <a:cubicBezTo>
                  <a:pt x="6599" y="0"/>
                  <a:pt x="6510" y="21"/>
                  <a:pt x="6442" y="65"/>
                </a:cubicBezTo>
                <a:cubicBezTo>
                  <a:pt x="6306" y="152"/>
                  <a:pt x="6306" y="293"/>
                  <a:pt x="6442" y="380"/>
                </a:cubicBezTo>
                <a:cubicBezTo>
                  <a:pt x="6578" y="466"/>
                  <a:pt x="6799" y="466"/>
                  <a:pt x="6934" y="380"/>
                </a:cubicBezTo>
                <a:cubicBezTo>
                  <a:pt x="7070" y="293"/>
                  <a:pt x="7070" y="152"/>
                  <a:pt x="6934" y="65"/>
                </a:cubicBezTo>
                <a:cubicBezTo>
                  <a:pt x="6867" y="21"/>
                  <a:pt x="6777" y="0"/>
                  <a:pt x="6688" y="0"/>
                </a:cubicBezTo>
                <a:close/>
                <a:moveTo>
                  <a:pt x="8723" y="0"/>
                </a:moveTo>
                <a:cubicBezTo>
                  <a:pt x="8634" y="0"/>
                  <a:pt x="8545" y="21"/>
                  <a:pt x="8477" y="65"/>
                </a:cubicBezTo>
                <a:cubicBezTo>
                  <a:pt x="8341" y="152"/>
                  <a:pt x="8341" y="293"/>
                  <a:pt x="8477" y="380"/>
                </a:cubicBezTo>
                <a:cubicBezTo>
                  <a:pt x="8613" y="466"/>
                  <a:pt x="8833" y="466"/>
                  <a:pt x="8969" y="380"/>
                </a:cubicBezTo>
                <a:cubicBezTo>
                  <a:pt x="9105" y="293"/>
                  <a:pt x="9105" y="152"/>
                  <a:pt x="8969" y="65"/>
                </a:cubicBezTo>
                <a:cubicBezTo>
                  <a:pt x="8901" y="21"/>
                  <a:pt x="8812" y="0"/>
                  <a:pt x="8723" y="0"/>
                </a:cubicBezTo>
                <a:close/>
                <a:moveTo>
                  <a:pt x="10758" y="0"/>
                </a:moveTo>
                <a:cubicBezTo>
                  <a:pt x="10669" y="0"/>
                  <a:pt x="10579" y="21"/>
                  <a:pt x="10512" y="65"/>
                </a:cubicBezTo>
                <a:cubicBezTo>
                  <a:pt x="10376" y="152"/>
                  <a:pt x="10376" y="293"/>
                  <a:pt x="10512" y="380"/>
                </a:cubicBezTo>
                <a:cubicBezTo>
                  <a:pt x="10647" y="466"/>
                  <a:pt x="10868" y="466"/>
                  <a:pt x="11004" y="380"/>
                </a:cubicBezTo>
                <a:cubicBezTo>
                  <a:pt x="11139" y="293"/>
                  <a:pt x="11139" y="152"/>
                  <a:pt x="11004" y="65"/>
                </a:cubicBezTo>
                <a:cubicBezTo>
                  <a:pt x="10936" y="21"/>
                  <a:pt x="10847" y="0"/>
                  <a:pt x="10758" y="0"/>
                </a:cubicBezTo>
                <a:close/>
                <a:moveTo>
                  <a:pt x="12792" y="0"/>
                </a:moveTo>
                <a:cubicBezTo>
                  <a:pt x="12703" y="0"/>
                  <a:pt x="12614" y="21"/>
                  <a:pt x="12546" y="65"/>
                </a:cubicBezTo>
                <a:cubicBezTo>
                  <a:pt x="12410" y="152"/>
                  <a:pt x="12410" y="293"/>
                  <a:pt x="12546" y="380"/>
                </a:cubicBezTo>
                <a:cubicBezTo>
                  <a:pt x="12682" y="466"/>
                  <a:pt x="12903" y="466"/>
                  <a:pt x="13038" y="380"/>
                </a:cubicBezTo>
                <a:cubicBezTo>
                  <a:pt x="13174" y="293"/>
                  <a:pt x="13174" y="152"/>
                  <a:pt x="13038" y="65"/>
                </a:cubicBezTo>
                <a:cubicBezTo>
                  <a:pt x="12970" y="21"/>
                  <a:pt x="12881" y="0"/>
                  <a:pt x="12792" y="0"/>
                </a:cubicBezTo>
                <a:close/>
                <a:moveTo>
                  <a:pt x="14827" y="0"/>
                </a:moveTo>
                <a:cubicBezTo>
                  <a:pt x="14738" y="0"/>
                  <a:pt x="14649" y="21"/>
                  <a:pt x="14581" y="65"/>
                </a:cubicBezTo>
                <a:cubicBezTo>
                  <a:pt x="14445" y="152"/>
                  <a:pt x="14445" y="293"/>
                  <a:pt x="14581" y="380"/>
                </a:cubicBezTo>
                <a:cubicBezTo>
                  <a:pt x="14717" y="466"/>
                  <a:pt x="14937" y="466"/>
                  <a:pt x="15073" y="380"/>
                </a:cubicBezTo>
                <a:cubicBezTo>
                  <a:pt x="15209" y="293"/>
                  <a:pt x="15209" y="152"/>
                  <a:pt x="15073" y="65"/>
                </a:cubicBezTo>
                <a:cubicBezTo>
                  <a:pt x="15005" y="21"/>
                  <a:pt x="14916" y="0"/>
                  <a:pt x="14827" y="0"/>
                </a:cubicBezTo>
                <a:close/>
                <a:moveTo>
                  <a:pt x="6688" y="1091"/>
                </a:moveTo>
                <a:cubicBezTo>
                  <a:pt x="6549" y="1091"/>
                  <a:pt x="6410" y="1125"/>
                  <a:pt x="6303" y="1193"/>
                </a:cubicBezTo>
                <a:cubicBezTo>
                  <a:pt x="6091" y="1329"/>
                  <a:pt x="6091" y="1550"/>
                  <a:pt x="6303" y="1686"/>
                </a:cubicBezTo>
                <a:cubicBezTo>
                  <a:pt x="6516" y="1821"/>
                  <a:pt x="6861" y="1821"/>
                  <a:pt x="7073" y="1686"/>
                </a:cubicBezTo>
                <a:cubicBezTo>
                  <a:pt x="7286" y="1550"/>
                  <a:pt x="7286" y="1329"/>
                  <a:pt x="7073" y="1193"/>
                </a:cubicBezTo>
                <a:cubicBezTo>
                  <a:pt x="6967" y="1125"/>
                  <a:pt x="6828" y="1091"/>
                  <a:pt x="6688" y="1091"/>
                </a:cubicBezTo>
                <a:close/>
                <a:moveTo>
                  <a:pt x="8723" y="1091"/>
                </a:moveTo>
                <a:cubicBezTo>
                  <a:pt x="8688" y="1091"/>
                  <a:pt x="8654" y="1093"/>
                  <a:pt x="8619" y="1097"/>
                </a:cubicBezTo>
                <a:cubicBezTo>
                  <a:pt x="8516" y="1110"/>
                  <a:pt x="8418" y="1142"/>
                  <a:pt x="8338" y="1193"/>
                </a:cubicBezTo>
                <a:cubicBezTo>
                  <a:pt x="8126" y="1329"/>
                  <a:pt x="8126" y="1550"/>
                  <a:pt x="8338" y="1686"/>
                </a:cubicBezTo>
                <a:cubicBezTo>
                  <a:pt x="8444" y="1754"/>
                  <a:pt x="8584" y="1787"/>
                  <a:pt x="8723" y="1787"/>
                </a:cubicBezTo>
                <a:cubicBezTo>
                  <a:pt x="8862" y="1787"/>
                  <a:pt x="9002" y="1754"/>
                  <a:pt x="9108" y="1686"/>
                </a:cubicBezTo>
                <a:cubicBezTo>
                  <a:pt x="9320" y="1550"/>
                  <a:pt x="9320" y="1329"/>
                  <a:pt x="9108" y="1193"/>
                </a:cubicBezTo>
                <a:cubicBezTo>
                  <a:pt x="9002" y="1125"/>
                  <a:pt x="8862" y="1091"/>
                  <a:pt x="8723" y="1091"/>
                </a:cubicBezTo>
                <a:close/>
                <a:moveTo>
                  <a:pt x="10758" y="1091"/>
                </a:moveTo>
                <a:cubicBezTo>
                  <a:pt x="10723" y="1091"/>
                  <a:pt x="10688" y="1093"/>
                  <a:pt x="10654" y="1097"/>
                </a:cubicBezTo>
                <a:cubicBezTo>
                  <a:pt x="10551" y="1110"/>
                  <a:pt x="10452" y="1142"/>
                  <a:pt x="10373" y="1193"/>
                </a:cubicBezTo>
                <a:cubicBezTo>
                  <a:pt x="10160" y="1329"/>
                  <a:pt x="10160" y="1550"/>
                  <a:pt x="10373" y="1686"/>
                </a:cubicBezTo>
                <a:cubicBezTo>
                  <a:pt x="10479" y="1754"/>
                  <a:pt x="10618" y="1787"/>
                  <a:pt x="10758" y="1787"/>
                </a:cubicBezTo>
                <a:cubicBezTo>
                  <a:pt x="10897" y="1787"/>
                  <a:pt x="11036" y="1754"/>
                  <a:pt x="11143" y="1686"/>
                </a:cubicBezTo>
                <a:cubicBezTo>
                  <a:pt x="11355" y="1550"/>
                  <a:pt x="11355" y="1329"/>
                  <a:pt x="11143" y="1193"/>
                </a:cubicBezTo>
                <a:cubicBezTo>
                  <a:pt x="11036" y="1125"/>
                  <a:pt x="10897" y="1091"/>
                  <a:pt x="10758" y="1091"/>
                </a:cubicBezTo>
                <a:close/>
                <a:moveTo>
                  <a:pt x="12792" y="1091"/>
                </a:moveTo>
                <a:cubicBezTo>
                  <a:pt x="12757" y="1091"/>
                  <a:pt x="12723" y="1093"/>
                  <a:pt x="12689" y="1097"/>
                </a:cubicBezTo>
                <a:cubicBezTo>
                  <a:pt x="12586" y="1110"/>
                  <a:pt x="12487" y="1142"/>
                  <a:pt x="12407" y="1193"/>
                </a:cubicBezTo>
                <a:cubicBezTo>
                  <a:pt x="12195" y="1329"/>
                  <a:pt x="12195" y="1550"/>
                  <a:pt x="12407" y="1686"/>
                </a:cubicBezTo>
                <a:cubicBezTo>
                  <a:pt x="12513" y="1754"/>
                  <a:pt x="12653" y="1787"/>
                  <a:pt x="12792" y="1787"/>
                </a:cubicBezTo>
                <a:cubicBezTo>
                  <a:pt x="12931" y="1787"/>
                  <a:pt x="13071" y="1754"/>
                  <a:pt x="13177" y="1686"/>
                </a:cubicBezTo>
                <a:cubicBezTo>
                  <a:pt x="13390" y="1550"/>
                  <a:pt x="13390" y="1329"/>
                  <a:pt x="13177" y="1193"/>
                </a:cubicBezTo>
                <a:cubicBezTo>
                  <a:pt x="13071" y="1125"/>
                  <a:pt x="12931" y="1091"/>
                  <a:pt x="12792" y="1091"/>
                </a:cubicBezTo>
                <a:close/>
                <a:moveTo>
                  <a:pt x="14827" y="1091"/>
                </a:moveTo>
                <a:cubicBezTo>
                  <a:pt x="14792" y="1091"/>
                  <a:pt x="14758" y="1093"/>
                  <a:pt x="14723" y="1097"/>
                </a:cubicBezTo>
                <a:cubicBezTo>
                  <a:pt x="14620" y="1110"/>
                  <a:pt x="14521" y="1142"/>
                  <a:pt x="14442" y="1193"/>
                </a:cubicBezTo>
                <a:cubicBezTo>
                  <a:pt x="14229" y="1329"/>
                  <a:pt x="14229" y="1550"/>
                  <a:pt x="14442" y="1686"/>
                </a:cubicBezTo>
                <a:cubicBezTo>
                  <a:pt x="14548" y="1754"/>
                  <a:pt x="14688" y="1787"/>
                  <a:pt x="14827" y="1787"/>
                </a:cubicBezTo>
                <a:cubicBezTo>
                  <a:pt x="14966" y="1787"/>
                  <a:pt x="15106" y="1754"/>
                  <a:pt x="15212" y="1686"/>
                </a:cubicBezTo>
                <a:cubicBezTo>
                  <a:pt x="15424" y="1550"/>
                  <a:pt x="15424" y="1329"/>
                  <a:pt x="15212" y="1193"/>
                </a:cubicBezTo>
                <a:cubicBezTo>
                  <a:pt x="15106" y="1125"/>
                  <a:pt x="14966" y="1091"/>
                  <a:pt x="14827" y="1091"/>
                </a:cubicBezTo>
                <a:close/>
                <a:moveTo>
                  <a:pt x="6688" y="2258"/>
                </a:moveTo>
                <a:cubicBezTo>
                  <a:pt x="6529" y="2258"/>
                  <a:pt x="6369" y="2297"/>
                  <a:pt x="6248" y="2375"/>
                </a:cubicBezTo>
                <a:cubicBezTo>
                  <a:pt x="6005" y="2530"/>
                  <a:pt x="6005" y="2782"/>
                  <a:pt x="6248" y="2937"/>
                </a:cubicBezTo>
                <a:cubicBezTo>
                  <a:pt x="6491" y="3093"/>
                  <a:pt x="6886" y="3093"/>
                  <a:pt x="7129" y="2937"/>
                </a:cubicBezTo>
                <a:cubicBezTo>
                  <a:pt x="7372" y="2782"/>
                  <a:pt x="7372" y="2530"/>
                  <a:pt x="7129" y="2375"/>
                </a:cubicBezTo>
                <a:cubicBezTo>
                  <a:pt x="7007" y="2297"/>
                  <a:pt x="6848" y="2258"/>
                  <a:pt x="6688" y="2258"/>
                </a:cubicBezTo>
                <a:close/>
                <a:moveTo>
                  <a:pt x="8723" y="2258"/>
                </a:moveTo>
                <a:cubicBezTo>
                  <a:pt x="8564" y="2258"/>
                  <a:pt x="8404" y="2297"/>
                  <a:pt x="8283" y="2375"/>
                </a:cubicBezTo>
                <a:cubicBezTo>
                  <a:pt x="8040" y="2530"/>
                  <a:pt x="8040" y="2782"/>
                  <a:pt x="8283" y="2937"/>
                </a:cubicBezTo>
                <a:cubicBezTo>
                  <a:pt x="8526" y="3093"/>
                  <a:pt x="8920" y="3093"/>
                  <a:pt x="9163" y="2937"/>
                </a:cubicBezTo>
                <a:cubicBezTo>
                  <a:pt x="9406" y="2782"/>
                  <a:pt x="9406" y="2530"/>
                  <a:pt x="9163" y="2375"/>
                </a:cubicBezTo>
                <a:cubicBezTo>
                  <a:pt x="9042" y="2297"/>
                  <a:pt x="8882" y="2258"/>
                  <a:pt x="8723" y="2258"/>
                </a:cubicBezTo>
                <a:close/>
                <a:moveTo>
                  <a:pt x="10758" y="2258"/>
                </a:moveTo>
                <a:cubicBezTo>
                  <a:pt x="10598" y="2258"/>
                  <a:pt x="10439" y="2297"/>
                  <a:pt x="10317" y="2375"/>
                </a:cubicBezTo>
                <a:cubicBezTo>
                  <a:pt x="10074" y="2530"/>
                  <a:pt x="10074" y="2782"/>
                  <a:pt x="10317" y="2937"/>
                </a:cubicBezTo>
                <a:cubicBezTo>
                  <a:pt x="10560" y="3093"/>
                  <a:pt x="10955" y="3093"/>
                  <a:pt x="11198" y="2937"/>
                </a:cubicBezTo>
                <a:cubicBezTo>
                  <a:pt x="11441" y="2782"/>
                  <a:pt x="11441" y="2530"/>
                  <a:pt x="11198" y="2375"/>
                </a:cubicBezTo>
                <a:cubicBezTo>
                  <a:pt x="11076" y="2297"/>
                  <a:pt x="10917" y="2258"/>
                  <a:pt x="10758" y="2258"/>
                </a:cubicBezTo>
                <a:close/>
                <a:moveTo>
                  <a:pt x="12792" y="2258"/>
                </a:moveTo>
                <a:cubicBezTo>
                  <a:pt x="12633" y="2258"/>
                  <a:pt x="12473" y="2297"/>
                  <a:pt x="12352" y="2375"/>
                </a:cubicBezTo>
                <a:cubicBezTo>
                  <a:pt x="12109" y="2530"/>
                  <a:pt x="12109" y="2782"/>
                  <a:pt x="12352" y="2937"/>
                </a:cubicBezTo>
                <a:cubicBezTo>
                  <a:pt x="12595" y="3093"/>
                  <a:pt x="12990" y="3093"/>
                  <a:pt x="13233" y="2937"/>
                </a:cubicBezTo>
                <a:cubicBezTo>
                  <a:pt x="13476" y="2782"/>
                  <a:pt x="13476" y="2530"/>
                  <a:pt x="13233" y="2375"/>
                </a:cubicBezTo>
                <a:cubicBezTo>
                  <a:pt x="13111" y="2297"/>
                  <a:pt x="12951" y="2258"/>
                  <a:pt x="12792" y="2258"/>
                </a:cubicBezTo>
                <a:close/>
                <a:moveTo>
                  <a:pt x="14827" y="2258"/>
                </a:moveTo>
                <a:cubicBezTo>
                  <a:pt x="14668" y="2258"/>
                  <a:pt x="14508" y="2297"/>
                  <a:pt x="14386" y="2375"/>
                </a:cubicBezTo>
                <a:cubicBezTo>
                  <a:pt x="14143" y="2530"/>
                  <a:pt x="14143" y="2782"/>
                  <a:pt x="14386" y="2937"/>
                </a:cubicBezTo>
                <a:cubicBezTo>
                  <a:pt x="14629" y="3093"/>
                  <a:pt x="15024" y="3093"/>
                  <a:pt x="15267" y="2937"/>
                </a:cubicBezTo>
                <a:cubicBezTo>
                  <a:pt x="15510" y="2782"/>
                  <a:pt x="15510" y="2530"/>
                  <a:pt x="15267" y="2375"/>
                </a:cubicBezTo>
                <a:cubicBezTo>
                  <a:pt x="15146" y="2297"/>
                  <a:pt x="14986" y="2258"/>
                  <a:pt x="14827" y="2258"/>
                </a:cubicBezTo>
                <a:close/>
                <a:moveTo>
                  <a:pt x="6707" y="3439"/>
                </a:moveTo>
                <a:cubicBezTo>
                  <a:pt x="6529" y="3439"/>
                  <a:pt x="6350" y="3483"/>
                  <a:pt x="6214" y="3570"/>
                </a:cubicBezTo>
                <a:cubicBezTo>
                  <a:pt x="5941" y="3744"/>
                  <a:pt x="5941" y="4027"/>
                  <a:pt x="6214" y="4201"/>
                </a:cubicBezTo>
                <a:cubicBezTo>
                  <a:pt x="6486" y="4375"/>
                  <a:pt x="6928" y="4375"/>
                  <a:pt x="7201" y="4201"/>
                </a:cubicBezTo>
                <a:cubicBezTo>
                  <a:pt x="7473" y="4027"/>
                  <a:pt x="7473" y="3744"/>
                  <a:pt x="7201" y="3570"/>
                </a:cubicBezTo>
                <a:cubicBezTo>
                  <a:pt x="7064" y="3483"/>
                  <a:pt x="6886" y="3439"/>
                  <a:pt x="6707" y="3439"/>
                </a:cubicBezTo>
                <a:close/>
                <a:moveTo>
                  <a:pt x="8742" y="3439"/>
                </a:moveTo>
                <a:cubicBezTo>
                  <a:pt x="8563" y="3439"/>
                  <a:pt x="8385" y="3483"/>
                  <a:pt x="8248" y="3570"/>
                </a:cubicBezTo>
                <a:cubicBezTo>
                  <a:pt x="7976" y="3744"/>
                  <a:pt x="7976" y="4027"/>
                  <a:pt x="8248" y="4201"/>
                </a:cubicBezTo>
                <a:cubicBezTo>
                  <a:pt x="8521" y="4375"/>
                  <a:pt x="8963" y="4375"/>
                  <a:pt x="9235" y="4201"/>
                </a:cubicBezTo>
                <a:cubicBezTo>
                  <a:pt x="9508" y="4027"/>
                  <a:pt x="9508" y="3744"/>
                  <a:pt x="9235" y="3570"/>
                </a:cubicBezTo>
                <a:cubicBezTo>
                  <a:pt x="9099" y="3483"/>
                  <a:pt x="8920" y="3439"/>
                  <a:pt x="8742" y="3439"/>
                </a:cubicBezTo>
                <a:close/>
                <a:moveTo>
                  <a:pt x="10776" y="3439"/>
                </a:moveTo>
                <a:cubicBezTo>
                  <a:pt x="10598" y="3439"/>
                  <a:pt x="10419" y="3483"/>
                  <a:pt x="10283" y="3570"/>
                </a:cubicBezTo>
                <a:cubicBezTo>
                  <a:pt x="10011" y="3744"/>
                  <a:pt x="10011" y="4027"/>
                  <a:pt x="10283" y="4201"/>
                </a:cubicBezTo>
                <a:cubicBezTo>
                  <a:pt x="10556" y="4375"/>
                  <a:pt x="10997" y="4375"/>
                  <a:pt x="11270" y="4201"/>
                </a:cubicBezTo>
                <a:cubicBezTo>
                  <a:pt x="11542" y="4027"/>
                  <a:pt x="11542" y="3744"/>
                  <a:pt x="11270" y="3570"/>
                </a:cubicBezTo>
                <a:cubicBezTo>
                  <a:pt x="11134" y="3483"/>
                  <a:pt x="10955" y="3439"/>
                  <a:pt x="10776" y="3439"/>
                </a:cubicBezTo>
                <a:close/>
                <a:moveTo>
                  <a:pt x="12792" y="3439"/>
                </a:moveTo>
                <a:cubicBezTo>
                  <a:pt x="12614" y="3439"/>
                  <a:pt x="12435" y="3483"/>
                  <a:pt x="12299" y="3570"/>
                </a:cubicBezTo>
                <a:cubicBezTo>
                  <a:pt x="12026" y="3744"/>
                  <a:pt x="12026" y="4027"/>
                  <a:pt x="12299" y="4201"/>
                </a:cubicBezTo>
                <a:cubicBezTo>
                  <a:pt x="12571" y="4375"/>
                  <a:pt x="13013" y="4375"/>
                  <a:pt x="13286" y="4201"/>
                </a:cubicBezTo>
                <a:cubicBezTo>
                  <a:pt x="13558" y="4027"/>
                  <a:pt x="13558" y="3744"/>
                  <a:pt x="13286" y="3570"/>
                </a:cubicBezTo>
                <a:cubicBezTo>
                  <a:pt x="13149" y="3483"/>
                  <a:pt x="12971" y="3439"/>
                  <a:pt x="12792" y="3439"/>
                </a:cubicBezTo>
                <a:close/>
                <a:moveTo>
                  <a:pt x="14827" y="3439"/>
                </a:moveTo>
                <a:cubicBezTo>
                  <a:pt x="14648" y="3439"/>
                  <a:pt x="14470" y="3483"/>
                  <a:pt x="14333" y="3570"/>
                </a:cubicBezTo>
                <a:cubicBezTo>
                  <a:pt x="14061" y="3744"/>
                  <a:pt x="14061" y="4027"/>
                  <a:pt x="14333" y="4201"/>
                </a:cubicBezTo>
                <a:cubicBezTo>
                  <a:pt x="14606" y="4375"/>
                  <a:pt x="15048" y="4375"/>
                  <a:pt x="15320" y="4201"/>
                </a:cubicBezTo>
                <a:cubicBezTo>
                  <a:pt x="15593" y="4027"/>
                  <a:pt x="15593" y="3744"/>
                  <a:pt x="15320" y="3570"/>
                </a:cubicBezTo>
                <a:cubicBezTo>
                  <a:pt x="15184" y="3483"/>
                  <a:pt x="15005" y="3439"/>
                  <a:pt x="14827" y="3439"/>
                </a:cubicBezTo>
                <a:close/>
                <a:moveTo>
                  <a:pt x="6688" y="4603"/>
                </a:moveTo>
                <a:cubicBezTo>
                  <a:pt x="6484" y="4603"/>
                  <a:pt x="6279" y="4653"/>
                  <a:pt x="6123" y="4752"/>
                </a:cubicBezTo>
                <a:cubicBezTo>
                  <a:pt x="5811" y="4952"/>
                  <a:pt x="5811" y="5276"/>
                  <a:pt x="6123" y="5476"/>
                </a:cubicBezTo>
                <a:cubicBezTo>
                  <a:pt x="6436" y="5676"/>
                  <a:pt x="6941" y="5676"/>
                  <a:pt x="7254" y="5476"/>
                </a:cubicBezTo>
                <a:cubicBezTo>
                  <a:pt x="7566" y="5276"/>
                  <a:pt x="7566" y="4952"/>
                  <a:pt x="7254" y="4752"/>
                </a:cubicBezTo>
                <a:cubicBezTo>
                  <a:pt x="7097" y="4653"/>
                  <a:pt x="6893" y="4603"/>
                  <a:pt x="6688" y="4603"/>
                </a:cubicBezTo>
                <a:close/>
                <a:moveTo>
                  <a:pt x="8723" y="4603"/>
                </a:moveTo>
                <a:cubicBezTo>
                  <a:pt x="8518" y="4603"/>
                  <a:pt x="8314" y="4653"/>
                  <a:pt x="8158" y="4752"/>
                </a:cubicBezTo>
                <a:cubicBezTo>
                  <a:pt x="7845" y="4952"/>
                  <a:pt x="7845" y="5276"/>
                  <a:pt x="8158" y="5476"/>
                </a:cubicBezTo>
                <a:cubicBezTo>
                  <a:pt x="8470" y="5676"/>
                  <a:pt x="8976" y="5676"/>
                  <a:pt x="9288" y="5476"/>
                </a:cubicBezTo>
                <a:cubicBezTo>
                  <a:pt x="9601" y="5276"/>
                  <a:pt x="9601" y="4952"/>
                  <a:pt x="9288" y="4752"/>
                </a:cubicBezTo>
                <a:cubicBezTo>
                  <a:pt x="9132" y="4653"/>
                  <a:pt x="8928" y="4603"/>
                  <a:pt x="8723" y="4603"/>
                </a:cubicBezTo>
                <a:close/>
                <a:moveTo>
                  <a:pt x="10758" y="4603"/>
                </a:moveTo>
                <a:cubicBezTo>
                  <a:pt x="10553" y="4603"/>
                  <a:pt x="10349" y="4653"/>
                  <a:pt x="10192" y="4752"/>
                </a:cubicBezTo>
                <a:cubicBezTo>
                  <a:pt x="9880" y="4952"/>
                  <a:pt x="9880" y="5276"/>
                  <a:pt x="10192" y="5476"/>
                </a:cubicBezTo>
                <a:cubicBezTo>
                  <a:pt x="10505" y="5676"/>
                  <a:pt x="11010" y="5676"/>
                  <a:pt x="11323" y="5476"/>
                </a:cubicBezTo>
                <a:cubicBezTo>
                  <a:pt x="11635" y="5276"/>
                  <a:pt x="11635" y="4952"/>
                  <a:pt x="11323" y="4752"/>
                </a:cubicBezTo>
                <a:cubicBezTo>
                  <a:pt x="11167" y="4653"/>
                  <a:pt x="10962" y="4603"/>
                  <a:pt x="10758" y="4603"/>
                </a:cubicBezTo>
                <a:close/>
                <a:moveTo>
                  <a:pt x="12792" y="4603"/>
                </a:moveTo>
                <a:cubicBezTo>
                  <a:pt x="12588" y="4603"/>
                  <a:pt x="12383" y="4653"/>
                  <a:pt x="12227" y="4752"/>
                </a:cubicBezTo>
                <a:cubicBezTo>
                  <a:pt x="11915" y="4952"/>
                  <a:pt x="11915" y="5276"/>
                  <a:pt x="12227" y="5476"/>
                </a:cubicBezTo>
                <a:cubicBezTo>
                  <a:pt x="12539" y="5676"/>
                  <a:pt x="13045" y="5676"/>
                  <a:pt x="13357" y="5476"/>
                </a:cubicBezTo>
                <a:cubicBezTo>
                  <a:pt x="13670" y="5276"/>
                  <a:pt x="13670" y="4952"/>
                  <a:pt x="13357" y="4752"/>
                </a:cubicBezTo>
                <a:cubicBezTo>
                  <a:pt x="13201" y="4653"/>
                  <a:pt x="12997" y="4603"/>
                  <a:pt x="12792" y="4603"/>
                </a:cubicBezTo>
                <a:close/>
                <a:moveTo>
                  <a:pt x="14827" y="4603"/>
                </a:moveTo>
                <a:cubicBezTo>
                  <a:pt x="14622" y="4603"/>
                  <a:pt x="14418" y="4653"/>
                  <a:pt x="14262" y="4752"/>
                </a:cubicBezTo>
                <a:cubicBezTo>
                  <a:pt x="13949" y="4952"/>
                  <a:pt x="13949" y="5276"/>
                  <a:pt x="14262" y="5476"/>
                </a:cubicBezTo>
                <a:cubicBezTo>
                  <a:pt x="14574" y="5676"/>
                  <a:pt x="15080" y="5676"/>
                  <a:pt x="15392" y="5476"/>
                </a:cubicBezTo>
                <a:cubicBezTo>
                  <a:pt x="15704" y="5276"/>
                  <a:pt x="15704" y="4952"/>
                  <a:pt x="15392" y="4752"/>
                </a:cubicBezTo>
                <a:cubicBezTo>
                  <a:pt x="15236" y="4653"/>
                  <a:pt x="15032" y="4603"/>
                  <a:pt x="14827" y="4603"/>
                </a:cubicBezTo>
                <a:close/>
                <a:moveTo>
                  <a:pt x="6688" y="5832"/>
                </a:moveTo>
                <a:cubicBezTo>
                  <a:pt x="6484" y="5832"/>
                  <a:pt x="6279" y="5882"/>
                  <a:pt x="6123" y="5982"/>
                </a:cubicBezTo>
                <a:cubicBezTo>
                  <a:pt x="5811" y="6181"/>
                  <a:pt x="5811" y="6506"/>
                  <a:pt x="6123" y="6705"/>
                </a:cubicBezTo>
                <a:cubicBezTo>
                  <a:pt x="6436" y="6905"/>
                  <a:pt x="6941" y="6905"/>
                  <a:pt x="7254" y="6705"/>
                </a:cubicBezTo>
                <a:cubicBezTo>
                  <a:pt x="7566" y="6506"/>
                  <a:pt x="7566" y="6181"/>
                  <a:pt x="7254" y="5982"/>
                </a:cubicBezTo>
                <a:cubicBezTo>
                  <a:pt x="7097" y="5882"/>
                  <a:pt x="6893" y="5832"/>
                  <a:pt x="6688" y="5832"/>
                </a:cubicBezTo>
                <a:close/>
                <a:moveTo>
                  <a:pt x="8723" y="5832"/>
                </a:moveTo>
                <a:cubicBezTo>
                  <a:pt x="8672" y="5832"/>
                  <a:pt x="8620" y="5835"/>
                  <a:pt x="8570" y="5841"/>
                </a:cubicBezTo>
                <a:cubicBezTo>
                  <a:pt x="8419" y="5860"/>
                  <a:pt x="8275" y="5907"/>
                  <a:pt x="8158" y="5982"/>
                </a:cubicBezTo>
                <a:cubicBezTo>
                  <a:pt x="7845" y="6181"/>
                  <a:pt x="7845" y="6506"/>
                  <a:pt x="8158" y="6705"/>
                </a:cubicBezTo>
                <a:cubicBezTo>
                  <a:pt x="8314" y="6805"/>
                  <a:pt x="8518" y="6855"/>
                  <a:pt x="8723" y="6855"/>
                </a:cubicBezTo>
                <a:cubicBezTo>
                  <a:pt x="8928" y="6855"/>
                  <a:pt x="9132" y="6805"/>
                  <a:pt x="9288" y="6705"/>
                </a:cubicBezTo>
                <a:cubicBezTo>
                  <a:pt x="9601" y="6506"/>
                  <a:pt x="9601" y="6181"/>
                  <a:pt x="9288" y="5982"/>
                </a:cubicBezTo>
                <a:cubicBezTo>
                  <a:pt x="9132" y="5882"/>
                  <a:pt x="8928" y="5832"/>
                  <a:pt x="8723" y="5832"/>
                </a:cubicBezTo>
                <a:close/>
                <a:moveTo>
                  <a:pt x="10758" y="5832"/>
                </a:moveTo>
                <a:cubicBezTo>
                  <a:pt x="10706" y="5832"/>
                  <a:pt x="10655" y="5835"/>
                  <a:pt x="10605" y="5841"/>
                </a:cubicBezTo>
                <a:cubicBezTo>
                  <a:pt x="10453" y="5860"/>
                  <a:pt x="10310" y="5907"/>
                  <a:pt x="10192" y="5982"/>
                </a:cubicBezTo>
                <a:cubicBezTo>
                  <a:pt x="9880" y="6181"/>
                  <a:pt x="9880" y="6506"/>
                  <a:pt x="10192" y="6705"/>
                </a:cubicBezTo>
                <a:cubicBezTo>
                  <a:pt x="10349" y="6805"/>
                  <a:pt x="10553" y="6855"/>
                  <a:pt x="10758" y="6855"/>
                </a:cubicBezTo>
                <a:cubicBezTo>
                  <a:pt x="10962" y="6855"/>
                  <a:pt x="11167" y="6805"/>
                  <a:pt x="11323" y="6705"/>
                </a:cubicBezTo>
                <a:cubicBezTo>
                  <a:pt x="11635" y="6506"/>
                  <a:pt x="11635" y="6181"/>
                  <a:pt x="11323" y="5982"/>
                </a:cubicBezTo>
                <a:cubicBezTo>
                  <a:pt x="11167" y="5882"/>
                  <a:pt x="10962" y="5832"/>
                  <a:pt x="10758" y="5832"/>
                </a:cubicBezTo>
                <a:close/>
                <a:moveTo>
                  <a:pt x="12792" y="5832"/>
                </a:moveTo>
                <a:cubicBezTo>
                  <a:pt x="12741" y="5832"/>
                  <a:pt x="12690" y="5835"/>
                  <a:pt x="12639" y="5841"/>
                </a:cubicBezTo>
                <a:cubicBezTo>
                  <a:pt x="12488" y="5860"/>
                  <a:pt x="12344" y="5907"/>
                  <a:pt x="12227" y="5982"/>
                </a:cubicBezTo>
                <a:cubicBezTo>
                  <a:pt x="11915" y="6181"/>
                  <a:pt x="11915" y="6506"/>
                  <a:pt x="12227" y="6705"/>
                </a:cubicBezTo>
                <a:cubicBezTo>
                  <a:pt x="12383" y="6805"/>
                  <a:pt x="12588" y="6855"/>
                  <a:pt x="12792" y="6855"/>
                </a:cubicBezTo>
                <a:cubicBezTo>
                  <a:pt x="12997" y="6855"/>
                  <a:pt x="13201" y="6805"/>
                  <a:pt x="13357" y="6705"/>
                </a:cubicBezTo>
                <a:cubicBezTo>
                  <a:pt x="13670" y="6506"/>
                  <a:pt x="13670" y="6181"/>
                  <a:pt x="13357" y="5982"/>
                </a:cubicBezTo>
                <a:cubicBezTo>
                  <a:pt x="13201" y="5882"/>
                  <a:pt x="12997" y="5832"/>
                  <a:pt x="12792" y="5832"/>
                </a:cubicBezTo>
                <a:close/>
                <a:moveTo>
                  <a:pt x="14827" y="5832"/>
                </a:moveTo>
                <a:cubicBezTo>
                  <a:pt x="14776" y="5832"/>
                  <a:pt x="14724" y="5835"/>
                  <a:pt x="14674" y="5841"/>
                </a:cubicBezTo>
                <a:cubicBezTo>
                  <a:pt x="14523" y="5860"/>
                  <a:pt x="14379" y="5907"/>
                  <a:pt x="14262" y="5982"/>
                </a:cubicBezTo>
                <a:cubicBezTo>
                  <a:pt x="13949" y="6181"/>
                  <a:pt x="13949" y="6506"/>
                  <a:pt x="14262" y="6705"/>
                </a:cubicBezTo>
                <a:cubicBezTo>
                  <a:pt x="14418" y="6805"/>
                  <a:pt x="14622" y="6855"/>
                  <a:pt x="14827" y="6855"/>
                </a:cubicBezTo>
                <a:cubicBezTo>
                  <a:pt x="15032" y="6855"/>
                  <a:pt x="15236" y="6805"/>
                  <a:pt x="15392" y="6705"/>
                </a:cubicBezTo>
                <a:cubicBezTo>
                  <a:pt x="15704" y="6506"/>
                  <a:pt x="15704" y="6181"/>
                  <a:pt x="15392" y="5982"/>
                </a:cubicBezTo>
                <a:cubicBezTo>
                  <a:pt x="15236" y="5882"/>
                  <a:pt x="15032" y="5832"/>
                  <a:pt x="14827" y="5832"/>
                </a:cubicBezTo>
                <a:close/>
                <a:moveTo>
                  <a:pt x="6688" y="11941"/>
                </a:moveTo>
                <a:cubicBezTo>
                  <a:pt x="6484" y="11941"/>
                  <a:pt x="6279" y="11991"/>
                  <a:pt x="6123" y="12091"/>
                </a:cubicBezTo>
                <a:cubicBezTo>
                  <a:pt x="5811" y="12291"/>
                  <a:pt x="5811" y="12615"/>
                  <a:pt x="6123" y="12815"/>
                </a:cubicBezTo>
                <a:cubicBezTo>
                  <a:pt x="6436" y="13015"/>
                  <a:pt x="6941" y="13015"/>
                  <a:pt x="7254" y="12815"/>
                </a:cubicBezTo>
                <a:cubicBezTo>
                  <a:pt x="7566" y="12615"/>
                  <a:pt x="7566" y="12291"/>
                  <a:pt x="7254" y="12091"/>
                </a:cubicBezTo>
                <a:cubicBezTo>
                  <a:pt x="7097" y="11991"/>
                  <a:pt x="6893" y="11941"/>
                  <a:pt x="6688" y="11941"/>
                </a:cubicBezTo>
                <a:close/>
                <a:moveTo>
                  <a:pt x="8723" y="11941"/>
                </a:moveTo>
                <a:cubicBezTo>
                  <a:pt x="8518" y="11941"/>
                  <a:pt x="8314" y="11991"/>
                  <a:pt x="8158" y="12091"/>
                </a:cubicBezTo>
                <a:cubicBezTo>
                  <a:pt x="7845" y="12291"/>
                  <a:pt x="7845" y="12615"/>
                  <a:pt x="8158" y="12815"/>
                </a:cubicBezTo>
                <a:cubicBezTo>
                  <a:pt x="8470" y="13015"/>
                  <a:pt x="8976" y="13015"/>
                  <a:pt x="9288" y="12815"/>
                </a:cubicBezTo>
                <a:cubicBezTo>
                  <a:pt x="9601" y="12615"/>
                  <a:pt x="9601" y="12291"/>
                  <a:pt x="9288" y="12091"/>
                </a:cubicBezTo>
                <a:cubicBezTo>
                  <a:pt x="9132" y="11991"/>
                  <a:pt x="8928" y="11941"/>
                  <a:pt x="8723" y="11941"/>
                </a:cubicBezTo>
                <a:close/>
                <a:moveTo>
                  <a:pt x="10758" y="11941"/>
                </a:moveTo>
                <a:cubicBezTo>
                  <a:pt x="10553" y="11941"/>
                  <a:pt x="10349" y="11991"/>
                  <a:pt x="10192" y="12091"/>
                </a:cubicBezTo>
                <a:cubicBezTo>
                  <a:pt x="9880" y="12291"/>
                  <a:pt x="9880" y="12615"/>
                  <a:pt x="10192" y="12815"/>
                </a:cubicBezTo>
                <a:cubicBezTo>
                  <a:pt x="10505" y="13015"/>
                  <a:pt x="11010" y="13015"/>
                  <a:pt x="11323" y="12815"/>
                </a:cubicBezTo>
                <a:cubicBezTo>
                  <a:pt x="11635" y="12615"/>
                  <a:pt x="11635" y="12291"/>
                  <a:pt x="11323" y="12091"/>
                </a:cubicBezTo>
                <a:cubicBezTo>
                  <a:pt x="11167" y="11991"/>
                  <a:pt x="10962" y="11941"/>
                  <a:pt x="10758" y="11941"/>
                </a:cubicBezTo>
                <a:close/>
                <a:moveTo>
                  <a:pt x="12792" y="11941"/>
                </a:moveTo>
                <a:cubicBezTo>
                  <a:pt x="12588" y="11941"/>
                  <a:pt x="12383" y="11991"/>
                  <a:pt x="12227" y="12091"/>
                </a:cubicBezTo>
                <a:cubicBezTo>
                  <a:pt x="11915" y="12291"/>
                  <a:pt x="11915" y="12615"/>
                  <a:pt x="12227" y="12815"/>
                </a:cubicBezTo>
                <a:cubicBezTo>
                  <a:pt x="12539" y="13015"/>
                  <a:pt x="13045" y="13015"/>
                  <a:pt x="13357" y="12815"/>
                </a:cubicBezTo>
                <a:cubicBezTo>
                  <a:pt x="13670" y="12615"/>
                  <a:pt x="13670" y="12291"/>
                  <a:pt x="13357" y="12091"/>
                </a:cubicBezTo>
                <a:cubicBezTo>
                  <a:pt x="13201" y="11991"/>
                  <a:pt x="12997" y="11941"/>
                  <a:pt x="12792" y="11941"/>
                </a:cubicBezTo>
                <a:close/>
                <a:moveTo>
                  <a:pt x="14827" y="11941"/>
                </a:moveTo>
                <a:cubicBezTo>
                  <a:pt x="14622" y="11941"/>
                  <a:pt x="14418" y="11991"/>
                  <a:pt x="14262" y="12091"/>
                </a:cubicBezTo>
                <a:cubicBezTo>
                  <a:pt x="13949" y="12291"/>
                  <a:pt x="13949" y="12615"/>
                  <a:pt x="14262" y="12815"/>
                </a:cubicBezTo>
                <a:cubicBezTo>
                  <a:pt x="14574" y="13015"/>
                  <a:pt x="15080" y="13015"/>
                  <a:pt x="15392" y="12815"/>
                </a:cubicBezTo>
                <a:cubicBezTo>
                  <a:pt x="15704" y="12615"/>
                  <a:pt x="15704" y="12291"/>
                  <a:pt x="15392" y="12091"/>
                </a:cubicBezTo>
                <a:cubicBezTo>
                  <a:pt x="15236" y="11991"/>
                  <a:pt x="15032" y="11941"/>
                  <a:pt x="14827" y="11941"/>
                </a:cubicBezTo>
                <a:close/>
                <a:moveTo>
                  <a:pt x="6688" y="13158"/>
                </a:moveTo>
                <a:cubicBezTo>
                  <a:pt x="6484" y="13158"/>
                  <a:pt x="6279" y="13208"/>
                  <a:pt x="6123" y="13308"/>
                </a:cubicBezTo>
                <a:cubicBezTo>
                  <a:pt x="5811" y="13508"/>
                  <a:pt x="5811" y="13832"/>
                  <a:pt x="6123" y="14032"/>
                </a:cubicBezTo>
                <a:cubicBezTo>
                  <a:pt x="6436" y="14232"/>
                  <a:pt x="6941" y="14232"/>
                  <a:pt x="7254" y="14032"/>
                </a:cubicBezTo>
                <a:cubicBezTo>
                  <a:pt x="7566" y="13832"/>
                  <a:pt x="7566" y="13508"/>
                  <a:pt x="7254" y="13308"/>
                </a:cubicBezTo>
                <a:cubicBezTo>
                  <a:pt x="7097" y="13208"/>
                  <a:pt x="6893" y="13158"/>
                  <a:pt x="6688" y="13158"/>
                </a:cubicBezTo>
                <a:close/>
                <a:moveTo>
                  <a:pt x="8723" y="13158"/>
                </a:moveTo>
                <a:cubicBezTo>
                  <a:pt x="8518" y="13158"/>
                  <a:pt x="8314" y="13208"/>
                  <a:pt x="8158" y="13308"/>
                </a:cubicBezTo>
                <a:cubicBezTo>
                  <a:pt x="7845" y="13508"/>
                  <a:pt x="7845" y="13832"/>
                  <a:pt x="8158" y="14032"/>
                </a:cubicBezTo>
                <a:cubicBezTo>
                  <a:pt x="8470" y="14232"/>
                  <a:pt x="8976" y="14232"/>
                  <a:pt x="9288" y="14032"/>
                </a:cubicBezTo>
                <a:cubicBezTo>
                  <a:pt x="9601" y="13832"/>
                  <a:pt x="9601" y="13508"/>
                  <a:pt x="9288" y="13308"/>
                </a:cubicBezTo>
                <a:cubicBezTo>
                  <a:pt x="9132" y="13208"/>
                  <a:pt x="8928" y="13158"/>
                  <a:pt x="8723" y="13158"/>
                </a:cubicBezTo>
                <a:close/>
                <a:moveTo>
                  <a:pt x="10758" y="13158"/>
                </a:moveTo>
                <a:cubicBezTo>
                  <a:pt x="10553" y="13158"/>
                  <a:pt x="10349" y="13208"/>
                  <a:pt x="10192" y="13308"/>
                </a:cubicBezTo>
                <a:cubicBezTo>
                  <a:pt x="9880" y="13508"/>
                  <a:pt x="9880" y="13832"/>
                  <a:pt x="10192" y="14032"/>
                </a:cubicBezTo>
                <a:cubicBezTo>
                  <a:pt x="10505" y="14232"/>
                  <a:pt x="11010" y="14232"/>
                  <a:pt x="11323" y="14032"/>
                </a:cubicBezTo>
                <a:cubicBezTo>
                  <a:pt x="11635" y="13832"/>
                  <a:pt x="11635" y="13508"/>
                  <a:pt x="11323" y="13308"/>
                </a:cubicBezTo>
                <a:cubicBezTo>
                  <a:pt x="11167" y="13208"/>
                  <a:pt x="10962" y="13158"/>
                  <a:pt x="10758" y="13158"/>
                </a:cubicBezTo>
                <a:close/>
                <a:moveTo>
                  <a:pt x="14827" y="13158"/>
                </a:moveTo>
                <a:cubicBezTo>
                  <a:pt x="14622" y="13158"/>
                  <a:pt x="14418" y="13208"/>
                  <a:pt x="14262" y="13308"/>
                </a:cubicBezTo>
                <a:cubicBezTo>
                  <a:pt x="13949" y="13508"/>
                  <a:pt x="13949" y="13832"/>
                  <a:pt x="14262" y="14032"/>
                </a:cubicBezTo>
                <a:cubicBezTo>
                  <a:pt x="14574" y="14232"/>
                  <a:pt x="15080" y="14232"/>
                  <a:pt x="15392" y="14032"/>
                </a:cubicBezTo>
                <a:cubicBezTo>
                  <a:pt x="15704" y="13832"/>
                  <a:pt x="15704" y="13508"/>
                  <a:pt x="15392" y="13308"/>
                </a:cubicBezTo>
                <a:cubicBezTo>
                  <a:pt x="15236" y="13208"/>
                  <a:pt x="15032" y="13158"/>
                  <a:pt x="14827" y="13158"/>
                </a:cubicBezTo>
                <a:close/>
                <a:moveTo>
                  <a:pt x="12792" y="13170"/>
                </a:moveTo>
                <a:cubicBezTo>
                  <a:pt x="12588" y="13170"/>
                  <a:pt x="12383" y="13220"/>
                  <a:pt x="12227" y="13320"/>
                </a:cubicBezTo>
                <a:cubicBezTo>
                  <a:pt x="11915" y="13520"/>
                  <a:pt x="11915" y="13844"/>
                  <a:pt x="12227" y="14044"/>
                </a:cubicBezTo>
                <a:cubicBezTo>
                  <a:pt x="12539" y="14244"/>
                  <a:pt x="13045" y="14244"/>
                  <a:pt x="13357" y="14044"/>
                </a:cubicBezTo>
                <a:cubicBezTo>
                  <a:pt x="13670" y="13844"/>
                  <a:pt x="13670" y="13520"/>
                  <a:pt x="13357" y="13320"/>
                </a:cubicBezTo>
                <a:cubicBezTo>
                  <a:pt x="13201" y="13220"/>
                  <a:pt x="12997" y="13170"/>
                  <a:pt x="12792" y="13170"/>
                </a:cubicBezTo>
                <a:close/>
                <a:moveTo>
                  <a:pt x="6688" y="14376"/>
                </a:moveTo>
                <a:cubicBezTo>
                  <a:pt x="6484" y="14376"/>
                  <a:pt x="6279" y="14425"/>
                  <a:pt x="6123" y="14525"/>
                </a:cubicBezTo>
                <a:cubicBezTo>
                  <a:pt x="5811" y="14725"/>
                  <a:pt x="5811" y="15049"/>
                  <a:pt x="6123" y="15249"/>
                </a:cubicBezTo>
                <a:cubicBezTo>
                  <a:pt x="6436" y="15449"/>
                  <a:pt x="6941" y="15449"/>
                  <a:pt x="7254" y="15249"/>
                </a:cubicBezTo>
                <a:cubicBezTo>
                  <a:pt x="7566" y="15049"/>
                  <a:pt x="7566" y="14725"/>
                  <a:pt x="7254" y="14525"/>
                </a:cubicBezTo>
                <a:cubicBezTo>
                  <a:pt x="7097" y="14425"/>
                  <a:pt x="6893" y="14376"/>
                  <a:pt x="6688" y="14376"/>
                </a:cubicBezTo>
                <a:close/>
                <a:moveTo>
                  <a:pt x="8723" y="14376"/>
                </a:moveTo>
                <a:cubicBezTo>
                  <a:pt x="8518" y="14376"/>
                  <a:pt x="8314" y="14425"/>
                  <a:pt x="8158" y="14525"/>
                </a:cubicBezTo>
                <a:cubicBezTo>
                  <a:pt x="7845" y="14725"/>
                  <a:pt x="7845" y="15049"/>
                  <a:pt x="8158" y="15249"/>
                </a:cubicBezTo>
                <a:cubicBezTo>
                  <a:pt x="8470" y="15449"/>
                  <a:pt x="8976" y="15449"/>
                  <a:pt x="9288" y="15249"/>
                </a:cubicBezTo>
                <a:cubicBezTo>
                  <a:pt x="9601" y="15049"/>
                  <a:pt x="9601" y="14725"/>
                  <a:pt x="9288" y="14525"/>
                </a:cubicBezTo>
                <a:cubicBezTo>
                  <a:pt x="9132" y="14425"/>
                  <a:pt x="8928" y="14376"/>
                  <a:pt x="8723" y="14376"/>
                </a:cubicBezTo>
                <a:close/>
                <a:moveTo>
                  <a:pt x="10758" y="14376"/>
                </a:moveTo>
                <a:cubicBezTo>
                  <a:pt x="10553" y="14376"/>
                  <a:pt x="10349" y="14425"/>
                  <a:pt x="10192" y="14525"/>
                </a:cubicBezTo>
                <a:cubicBezTo>
                  <a:pt x="9880" y="14725"/>
                  <a:pt x="9880" y="15049"/>
                  <a:pt x="10192" y="15249"/>
                </a:cubicBezTo>
                <a:cubicBezTo>
                  <a:pt x="10505" y="15449"/>
                  <a:pt x="11010" y="15449"/>
                  <a:pt x="11323" y="15249"/>
                </a:cubicBezTo>
                <a:cubicBezTo>
                  <a:pt x="11635" y="15049"/>
                  <a:pt x="11635" y="14725"/>
                  <a:pt x="11323" y="14525"/>
                </a:cubicBezTo>
                <a:cubicBezTo>
                  <a:pt x="11167" y="14425"/>
                  <a:pt x="10962" y="14376"/>
                  <a:pt x="10758" y="14376"/>
                </a:cubicBezTo>
                <a:close/>
                <a:moveTo>
                  <a:pt x="12792" y="14376"/>
                </a:moveTo>
                <a:cubicBezTo>
                  <a:pt x="12588" y="14376"/>
                  <a:pt x="12383" y="14425"/>
                  <a:pt x="12227" y="14525"/>
                </a:cubicBezTo>
                <a:cubicBezTo>
                  <a:pt x="11915" y="14725"/>
                  <a:pt x="11915" y="15049"/>
                  <a:pt x="12227" y="15249"/>
                </a:cubicBezTo>
                <a:cubicBezTo>
                  <a:pt x="12539" y="15449"/>
                  <a:pt x="13045" y="15449"/>
                  <a:pt x="13357" y="15249"/>
                </a:cubicBezTo>
                <a:cubicBezTo>
                  <a:pt x="13670" y="15049"/>
                  <a:pt x="13670" y="14725"/>
                  <a:pt x="13357" y="14525"/>
                </a:cubicBezTo>
                <a:cubicBezTo>
                  <a:pt x="13201" y="14425"/>
                  <a:pt x="12997" y="14376"/>
                  <a:pt x="12792" y="14376"/>
                </a:cubicBezTo>
                <a:close/>
                <a:moveTo>
                  <a:pt x="14827" y="14376"/>
                </a:moveTo>
                <a:cubicBezTo>
                  <a:pt x="14622" y="14376"/>
                  <a:pt x="14418" y="14425"/>
                  <a:pt x="14262" y="14525"/>
                </a:cubicBezTo>
                <a:cubicBezTo>
                  <a:pt x="13949" y="14725"/>
                  <a:pt x="13949" y="15049"/>
                  <a:pt x="14262" y="15249"/>
                </a:cubicBezTo>
                <a:cubicBezTo>
                  <a:pt x="14574" y="15449"/>
                  <a:pt x="15080" y="15449"/>
                  <a:pt x="15392" y="15249"/>
                </a:cubicBezTo>
                <a:cubicBezTo>
                  <a:pt x="15704" y="15049"/>
                  <a:pt x="15704" y="14725"/>
                  <a:pt x="15392" y="14525"/>
                </a:cubicBezTo>
                <a:cubicBezTo>
                  <a:pt x="15236" y="14425"/>
                  <a:pt x="15032" y="14376"/>
                  <a:pt x="14827" y="14376"/>
                </a:cubicBezTo>
                <a:close/>
                <a:moveTo>
                  <a:pt x="4673" y="14441"/>
                </a:moveTo>
                <a:cubicBezTo>
                  <a:pt x="4494" y="14441"/>
                  <a:pt x="4315" y="14485"/>
                  <a:pt x="4179" y="14572"/>
                </a:cubicBezTo>
                <a:cubicBezTo>
                  <a:pt x="3907" y="14746"/>
                  <a:pt x="3907" y="15029"/>
                  <a:pt x="4179" y="15203"/>
                </a:cubicBezTo>
                <a:cubicBezTo>
                  <a:pt x="4452" y="15378"/>
                  <a:pt x="4893" y="15378"/>
                  <a:pt x="5166" y="15203"/>
                </a:cubicBezTo>
                <a:cubicBezTo>
                  <a:pt x="5438" y="15029"/>
                  <a:pt x="5438" y="14746"/>
                  <a:pt x="5166" y="14572"/>
                </a:cubicBezTo>
                <a:cubicBezTo>
                  <a:pt x="5030" y="14485"/>
                  <a:pt x="4851" y="14441"/>
                  <a:pt x="4673" y="14441"/>
                </a:cubicBezTo>
                <a:close/>
                <a:moveTo>
                  <a:pt x="16861" y="14441"/>
                </a:moveTo>
                <a:cubicBezTo>
                  <a:pt x="16683" y="14441"/>
                  <a:pt x="16504" y="14485"/>
                  <a:pt x="16368" y="14572"/>
                </a:cubicBezTo>
                <a:cubicBezTo>
                  <a:pt x="16096" y="14746"/>
                  <a:pt x="16096" y="15029"/>
                  <a:pt x="16368" y="15203"/>
                </a:cubicBezTo>
                <a:cubicBezTo>
                  <a:pt x="16641" y="15378"/>
                  <a:pt x="17082" y="15378"/>
                  <a:pt x="17355" y="15203"/>
                </a:cubicBezTo>
                <a:cubicBezTo>
                  <a:pt x="17627" y="15029"/>
                  <a:pt x="17627" y="14746"/>
                  <a:pt x="17355" y="14572"/>
                </a:cubicBezTo>
                <a:cubicBezTo>
                  <a:pt x="17219" y="14485"/>
                  <a:pt x="17040" y="14441"/>
                  <a:pt x="16861" y="14441"/>
                </a:cubicBezTo>
                <a:close/>
                <a:moveTo>
                  <a:pt x="2657" y="14489"/>
                </a:moveTo>
                <a:cubicBezTo>
                  <a:pt x="2498" y="14489"/>
                  <a:pt x="2338" y="14528"/>
                  <a:pt x="2216" y="14606"/>
                </a:cubicBezTo>
                <a:cubicBezTo>
                  <a:pt x="1973" y="14761"/>
                  <a:pt x="1973" y="15013"/>
                  <a:pt x="2216" y="15169"/>
                </a:cubicBezTo>
                <a:cubicBezTo>
                  <a:pt x="2459" y="15324"/>
                  <a:pt x="2854" y="15324"/>
                  <a:pt x="3097" y="15169"/>
                </a:cubicBezTo>
                <a:cubicBezTo>
                  <a:pt x="3340" y="15013"/>
                  <a:pt x="3340" y="14761"/>
                  <a:pt x="3097" y="14606"/>
                </a:cubicBezTo>
                <a:cubicBezTo>
                  <a:pt x="2976" y="14528"/>
                  <a:pt x="2816" y="14489"/>
                  <a:pt x="2657" y="14489"/>
                </a:cubicBezTo>
                <a:close/>
                <a:moveTo>
                  <a:pt x="18858" y="14489"/>
                </a:moveTo>
                <a:cubicBezTo>
                  <a:pt x="18699" y="14489"/>
                  <a:pt x="18540" y="14528"/>
                  <a:pt x="18418" y="14606"/>
                </a:cubicBezTo>
                <a:cubicBezTo>
                  <a:pt x="18175" y="14761"/>
                  <a:pt x="18175" y="15013"/>
                  <a:pt x="18418" y="15169"/>
                </a:cubicBezTo>
                <a:cubicBezTo>
                  <a:pt x="18661" y="15324"/>
                  <a:pt x="19056" y="15324"/>
                  <a:pt x="19299" y="15169"/>
                </a:cubicBezTo>
                <a:cubicBezTo>
                  <a:pt x="19542" y="15013"/>
                  <a:pt x="19542" y="14761"/>
                  <a:pt x="19299" y="14606"/>
                </a:cubicBezTo>
                <a:cubicBezTo>
                  <a:pt x="19177" y="14528"/>
                  <a:pt x="19018" y="14489"/>
                  <a:pt x="18858" y="14489"/>
                </a:cubicBezTo>
                <a:close/>
                <a:moveTo>
                  <a:pt x="544" y="14540"/>
                </a:moveTo>
                <a:cubicBezTo>
                  <a:pt x="405" y="14540"/>
                  <a:pt x="266" y="14573"/>
                  <a:pt x="159" y="14641"/>
                </a:cubicBezTo>
                <a:cubicBezTo>
                  <a:pt x="-53" y="14777"/>
                  <a:pt x="-53" y="14998"/>
                  <a:pt x="159" y="15134"/>
                </a:cubicBezTo>
                <a:cubicBezTo>
                  <a:pt x="372" y="15270"/>
                  <a:pt x="716" y="15270"/>
                  <a:pt x="928" y="15134"/>
                </a:cubicBezTo>
                <a:cubicBezTo>
                  <a:pt x="1141" y="14998"/>
                  <a:pt x="1141" y="14777"/>
                  <a:pt x="928" y="14641"/>
                </a:cubicBezTo>
                <a:cubicBezTo>
                  <a:pt x="822" y="14573"/>
                  <a:pt x="684" y="14540"/>
                  <a:pt x="544" y="14540"/>
                </a:cubicBezTo>
                <a:close/>
                <a:moveTo>
                  <a:pt x="20950" y="14540"/>
                </a:moveTo>
                <a:cubicBezTo>
                  <a:pt x="20810" y="14540"/>
                  <a:pt x="20671" y="14573"/>
                  <a:pt x="20565" y="14641"/>
                </a:cubicBezTo>
                <a:cubicBezTo>
                  <a:pt x="20352" y="14777"/>
                  <a:pt x="20352" y="14998"/>
                  <a:pt x="20565" y="15134"/>
                </a:cubicBezTo>
                <a:cubicBezTo>
                  <a:pt x="20777" y="15270"/>
                  <a:pt x="21122" y="15270"/>
                  <a:pt x="21335" y="15134"/>
                </a:cubicBezTo>
                <a:cubicBezTo>
                  <a:pt x="21547" y="14998"/>
                  <a:pt x="21547" y="14777"/>
                  <a:pt x="21335" y="14641"/>
                </a:cubicBezTo>
                <a:cubicBezTo>
                  <a:pt x="21228" y="14573"/>
                  <a:pt x="21089" y="14540"/>
                  <a:pt x="20950" y="14540"/>
                </a:cubicBezTo>
                <a:close/>
                <a:moveTo>
                  <a:pt x="6688" y="15593"/>
                </a:moveTo>
                <a:cubicBezTo>
                  <a:pt x="6484" y="15593"/>
                  <a:pt x="6279" y="15643"/>
                  <a:pt x="6123" y="15742"/>
                </a:cubicBezTo>
                <a:cubicBezTo>
                  <a:pt x="5811" y="15942"/>
                  <a:pt x="5811" y="16266"/>
                  <a:pt x="6123" y="16466"/>
                </a:cubicBezTo>
                <a:cubicBezTo>
                  <a:pt x="6436" y="16666"/>
                  <a:pt x="6941" y="16666"/>
                  <a:pt x="7254" y="16466"/>
                </a:cubicBezTo>
                <a:cubicBezTo>
                  <a:pt x="7566" y="16266"/>
                  <a:pt x="7566" y="15942"/>
                  <a:pt x="7254" y="15742"/>
                </a:cubicBezTo>
                <a:cubicBezTo>
                  <a:pt x="7097" y="15643"/>
                  <a:pt x="6893" y="15593"/>
                  <a:pt x="6688" y="15593"/>
                </a:cubicBezTo>
                <a:close/>
                <a:moveTo>
                  <a:pt x="8723" y="15593"/>
                </a:moveTo>
                <a:cubicBezTo>
                  <a:pt x="8518" y="15593"/>
                  <a:pt x="8314" y="15643"/>
                  <a:pt x="8158" y="15742"/>
                </a:cubicBezTo>
                <a:cubicBezTo>
                  <a:pt x="7845" y="15942"/>
                  <a:pt x="7845" y="16266"/>
                  <a:pt x="8158" y="16466"/>
                </a:cubicBezTo>
                <a:cubicBezTo>
                  <a:pt x="8470" y="16666"/>
                  <a:pt x="8976" y="16666"/>
                  <a:pt x="9288" y="16466"/>
                </a:cubicBezTo>
                <a:cubicBezTo>
                  <a:pt x="9601" y="16266"/>
                  <a:pt x="9601" y="15942"/>
                  <a:pt x="9288" y="15742"/>
                </a:cubicBezTo>
                <a:cubicBezTo>
                  <a:pt x="9132" y="15643"/>
                  <a:pt x="8928" y="15593"/>
                  <a:pt x="8723" y="15593"/>
                </a:cubicBezTo>
                <a:close/>
                <a:moveTo>
                  <a:pt x="10758" y="15593"/>
                </a:moveTo>
                <a:cubicBezTo>
                  <a:pt x="10553" y="15593"/>
                  <a:pt x="10349" y="15643"/>
                  <a:pt x="10192" y="15742"/>
                </a:cubicBezTo>
                <a:cubicBezTo>
                  <a:pt x="9880" y="15942"/>
                  <a:pt x="9880" y="16266"/>
                  <a:pt x="10192" y="16466"/>
                </a:cubicBezTo>
                <a:cubicBezTo>
                  <a:pt x="10505" y="16666"/>
                  <a:pt x="11010" y="16666"/>
                  <a:pt x="11323" y="16466"/>
                </a:cubicBezTo>
                <a:cubicBezTo>
                  <a:pt x="11635" y="16266"/>
                  <a:pt x="11635" y="15942"/>
                  <a:pt x="11323" y="15742"/>
                </a:cubicBezTo>
                <a:cubicBezTo>
                  <a:pt x="11167" y="15643"/>
                  <a:pt x="10962" y="15593"/>
                  <a:pt x="10758" y="15593"/>
                </a:cubicBezTo>
                <a:close/>
                <a:moveTo>
                  <a:pt x="12792" y="15593"/>
                </a:moveTo>
                <a:cubicBezTo>
                  <a:pt x="12588" y="15593"/>
                  <a:pt x="12383" y="15643"/>
                  <a:pt x="12227" y="15742"/>
                </a:cubicBezTo>
                <a:cubicBezTo>
                  <a:pt x="11915" y="15942"/>
                  <a:pt x="11915" y="16266"/>
                  <a:pt x="12227" y="16466"/>
                </a:cubicBezTo>
                <a:cubicBezTo>
                  <a:pt x="12539" y="16666"/>
                  <a:pt x="13045" y="16666"/>
                  <a:pt x="13357" y="16466"/>
                </a:cubicBezTo>
                <a:cubicBezTo>
                  <a:pt x="13670" y="16266"/>
                  <a:pt x="13670" y="15942"/>
                  <a:pt x="13357" y="15742"/>
                </a:cubicBezTo>
                <a:cubicBezTo>
                  <a:pt x="13201" y="15643"/>
                  <a:pt x="12997" y="15593"/>
                  <a:pt x="12792" y="15593"/>
                </a:cubicBezTo>
                <a:close/>
                <a:moveTo>
                  <a:pt x="14827" y="15593"/>
                </a:moveTo>
                <a:cubicBezTo>
                  <a:pt x="14622" y="15593"/>
                  <a:pt x="14418" y="15643"/>
                  <a:pt x="14262" y="15742"/>
                </a:cubicBezTo>
                <a:cubicBezTo>
                  <a:pt x="13949" y="15942"/>
                  <a:pt x="13949" y="16266"/>
                  <a:pt x="14262" y="16466"/>
                </a:cubicBezTo>
                <a:cubicBezTo>
                  <a:pt x="14574" y="16666"/>
                  <a:pt x="15080" y="16666"/>
                  <a:pt x="15392" y="16466"/>
                </a:cubicBezTo>
                <a:cubicBezTo>
                  <a:pt x="15704" y="16266"/>
                  <a:pt x="15704" y="15942"/>
                  <a:pt x="15392" y="15742"/>
                </a:cubicBezTo>
                <a:cubicBezTo>
                  <a:pt x="15236" y="15643"/>
                  <a:pt x="15032" y="15593"/>
                  <a:pt x="14827" y="15593"/>
                </a:cubicBezTo>
                <a:close/>
                <a:moveTo>
                  <a:pt x="4673" y="15658"/>
                </a:moveTo>
                <a:cubicBezTo>
                  <a:pt x="4494" y="15658"/>
                  <a:pt x="4315" y="15702"/>
                  <a:pt x="4179" y="15789"/>
                </a:cubicBezTo>
                <a:cubicBezTo>
                  <a:pt x="3907" y="15963"/>
                  <a:pt x="3907" y="16246"/>
                  <a:pt x="4179" y="16420"/>
                </a:cubicBezTo>
                <a:cubicBezTo>
                  <a:pt x="4452" y="16595"/>
                  <a:pt x="4893" y="16595"/>
                  <a:pt x="5166" y="16420"/>
                </a:cubicBezTo>
                <a:cubicBezTo>
                  <a:pt x="5438" y="16246"/>
                  <a:pt x="5438" y="15963"/>
                  <a:pt x="5166" y="15789"/>
                </a:cubicBezTo>
                <a:cubicBezTo>
                  <a:pt x="5030" y="15702"/>
                  <a:pt x="4851" y="15658"/>
                  <a:pt x="4673" y="15658"/>
                </a:cubicBezTo>
                <a:close/>
                <a:moveTo>
                  <a:pt x="16861" y="15658"/>
                </a:moveTo>
                <a:cubicBezTo>
                  <a:pt x="16683" y="15658"/>
                  <a:pt x="16504" y="15702"/>
                  <a:pt x="16368" y="15789"/>
                </a:cubicBezTo>
                <a:cubicBezTo>
                  <a:pt x="16096" y="15963"/>
                  <a:pt x="16096" y="16246"/>
                  <a:pt x="16368" y="16420"/>
                </a:cubicBezTo>
                <a:cubicBezTo>
                  <a:pt x="16641" y="16595"/>
                  <a:pt x="17082" y="16595"/>
                  <a:pt x="17355" y="16420"/>
                </a:cubicBezTo>
                <a:cubicBezTo>
                  <a:pt x="17627" y="16246"/>
                  <a:pt x="17627" y="15963"/>
                  <a:pt x="17355" y="15789"/>
                </a:cubicBezTo>
                <a:cubicBezTo>
                  <a:pt x="17219" y="15702"/>
                  <a:pt x="17040" y="15658"/>
                  <a:pt x="16861" y="15658"/>
                </a:cubicBezTo>
                <a:close/>
                <a:moveTo>
                  <a:pt x="2646" y="15706"/>
                </a:moveTo>
                <a:cubicBezTo>
                  <a:pt x="2487" y="15706"/>
                  <a:pt x="2327" y="15745"/>
                  <a:pt x="2206" y="15823"/>
                </a:cubicBezTo>
                <a:cubicBezTo>
                  <a:pt x="1963" y="15978"/>
                  <a:pt x="1963" y="16230"/>
                  <a:pt x="2206" y="16386"/>
                </a:cubicBezTo>
                <a:cubicBezTo>
                  <a:pt x="2329" y="16464"/>
                  <a:pt x="2491" y="16503"/>
                  <a:pt x="2652" y="16502"/>
                </a:cubicBezTo>
                <a:cubicBezTo>
                  <a:pt x="2813" y="16503"/>
                  <a:pt x="2974" y="16464"/>
                  <a:pt x="3097" y="16386"/>
                </a:cubicBezTo>
                <a:cubicBezTo>
                  <a:pt x="3340" y="16230"/>
                  <a:pt x="3340" y="15978"/>
                  <a:pt x="3097" y="15823"/>
                </a:cubicBezTo>
                <a:cubicBezTo>
                  <a:pt x="2974" y="15745"/>
                  <a:pt x="2813" y="15706"/>
                  <a:pt x="2652" y="15706"/>
                </a:cubicBezTo>
                <a:cubicBezTo>
                  <a:pt x="2650" y="15706"/>
                  <a:pt x="2648" y="15706"/>
                  <a:pt x="2646" y="15706"/>
                </a:cubicBezTo>
                <a:close/>
                <a:moveTo>
                  <a:pt x="18858" y="15706"/>
                </a:moveTo>
                <a:cubicBezTo>
                  <a:pt x="18699" y="15706"/>
                  <a:pt x="18540" y="15745"/>
                  <a:pt x="18418" y="15823"/>
                </a:cubicBezTo>
                <a:cubicBezTo>
                  <a:pt x="18175" y="15978"/>
                  <a:pt x="18175" y="16230"/>
                  <a:pt x="18418" y="16386"/>
                </a:cubicBezTo>
                <a:cubicBezTo>
                  <a:pt x="18661" y="16541"/>
                  <a:pt x="19056" y="16541"/>
                  <a:pt x="19299" y="16386"/>
                </a:cubicBezTo>
                <a:cubicBezTo>
                  <a:pt x="19542" y="16230"/>
                  <a:pt x="19542" y="15978"/>
                  <a:pt x="19299" y="15823"/>
                </a:cubicBezTo>
                <a:cubicBezTo>
                  <a:pt x="19177" y="15745"/>
                  <a:pt x="19018" y="15706"/>
                  <a:pt x="18858" y="15706"/>
                </a:cubicBezTo>
                <a:close/>
                <a:moveTo>
                  <a:pt x="6678" y="16810"/>
                </a:moveTo>
                <a:cubicBezTo>
                  <a:pt x="6473" y="16810"/>
                  <a:pt x="6268" y="16860"/>
                  <a:pt x="6111" y="16960"/>
                </a:cubicBezTo>
                <a:cubicBezTo>
                  <a:pt x="5799" y="17159"/>
                  <a:pt x="5799" y="17484"/>
                  <a:pt x="6111" y="17683"/>
                </a:cubicBezTo>
                <a:cubicBezTo>
                  <a:pt x="6424" y="17883"/>
                  <a:pt x="6931" y="17883"/>
                  <a:pt x="7243" y="17683"/>
                </a:cubicBezTo>
                <a:cubicBezTo>
                  <a:pt x="7555" y="17484"/>
                  <a:pt x="7555" y="17159"/>
                  <a:pt x="7243" y="16960"/>
                </a:cubicBezTo>
                <a:cubicBezTo>
                  <a:pt x="7087" y="16860"/>
                  <a:pt x="6882" y="16810"/>
                  <a:pt x="6678" y="16810"/>
                </a:cubicBezTo>
                <a:close/>
                <a:moveTo>
                  <a:pt x="8712" y="16810"/>
                </a:moveTo>
                <a:cubicBezTo>
                  <a:pt x="8508" y="16810"/>
                  <a:pt x="8302" y="16860"/>
                  <a:pt x="8146" y="16960"/>
                </a:cubicBezTo>
                <a:cubicBezTo>
                  <a:pt x="7834" y="17159"/>
                  <a:pt x="7834" y="17484"/>
                  <a:pt x="8146" y="17683"/>
                </a:cubicBezTo>
                <a:cubicBezTo>
                  <a:pt x="8458" y="17883"/>
                  <a:pt x="8965" y="17883"/>
                  <a:pt x="9278" y="17683"/>
                </a:cubicBezTo>
                <a:cubicBezTo>
                  <a:pt x="9590" y="17484"/>
                  <a:pt x="9590" y="17159"/>
                  <a:pt x="9278" y="16960"/>
                </a:cubicBezTo>
                <a:cubicBezTo>
                  <a:pt x="9121" y="16860"/>
                  <a:pt x="8917" y="16810"/>
                  <a:pt x="8712" y="16810"/>
                </a:cubicBezTo>
                <a:close/>
                <a:moveTo>
                  <a:pt x="10747" y="16810"/>
                </a:moveTo>
                <a:cubicBezTo>
                  <a:pt x="10542" y="16810"/>
                  <a:pt x="10337" y="16860"/>
                  <a:pt x="10181" y="16960"/>
                </a:cubicBezTo>
                <a:cubicBezTo>
                  <a:pt x="9868" y="17159"/>
                  <a:pt x="9868" y="17484"/>
                  <a:pt x="10181" y="17683"/>
                </a:cubicBezTo>
                <a:cubicBezTo>
                  <a:pt x="10493" y="17883"/>
                  <a:pt x="11000" y="17883"/>
                  <a:pt x="11312" y="17683"/>
                </a:cubicBezTo>
                <a:cubicBezTo>
                  <a:pt x="11625" y="17484"/>
                  <a:pt x="11625" y="17159"/>
                  <a:pt x="11312" y="16960"/>
                </a:cubicBezTo>
                <a:cubicBezTo>
                  <a:pt x="11156" y="16860"/>
                  <a:pt x="10952" y="16810"/>
                  <a:pt x="10747" y="16810"/>
                </a:cubicBezTo>
                <a:close/>
                <a:moveTo>
                  <a:pt x="12782" y="16810"/>
                </a:moveTo>
                <a:cubicBezTo>
                  <a:pt x="12577" y="16810"/>
                  <a:pt x="12371" y="16860"/>
                  <a:pt x="12215" y="16960"/>
                </a:cubicBezTo>
                <a:cubicBezTo>
                  <a:pt x="11903" y="17159"/>
                  <a:pt x="11903" y="17484"/>
                  <a:pt x="12215" y="17683"/>
                </a:cubicBezTo>
                <a:cubicBezTo>
                  <a:pt x="12528" y="17883"/>
                  <a:pt x="13034" y="17883"/>
                  <a:pt x="13347" y="17683"/>
                </a:cubicBezTo>
                <a:cubicBezTo>
                  <a:pt x="13659" y="17484"/>
                  <a:pt x="13659" y="17159"/>
                  <a:pt x="13347" y="16960"/>
                </a:cubicBezTo>
                <a:cubicBezTo>
                  <a:pt x="13191" y="16860"/>
                  <a:pt x="12986" y="16810"/>
                  <a:pt x="12782" y="16810"/>
                </a:cubicBezTo>
                <a:close/>
                <a:moveTo>
                  <a:pt x="14816" y="16810"/>
                </a:moveTo>
                <a:cubicBezTo>
                  <a:pt x="14612" y="16810"/>
                  <a:pt x="14406" y="16860"/>
                  <a:pt x="14250" y="16960"/>
                </a:cubicBezTo>
                <a:cubicBezTo>
                  <a:pt x="13938" y="17159"/>
                  <a:pt x="13938" y="17484"/>
                  <a:pt x="14250" y="17683"/>
                </a:cubicBezTo>
                <a:cubicBezTo>
                  <a:pt x="14562" y="17883"/>
                  <a:pt x="15069" y="17883"/>
                  <a:pt x="15381" y="17683"/>
                </a:cubicBezTo>
                <a:cubicBezTo>
                  <a:pt x="15694" y="17484"/>
                  <a:pt x="15694" y="17159"/>
                  <a:pt x="15381" y="16960"/>
                </a:cubicBezTo>
                <a:cubicBezTo>
                  <a:pt x="15225" y="16860"/>
                  <a:pt x="15021" y="16810"/>
                  <a:pt x="14816" y="16810"/>
                </a:cubicBezTo>
                <a:close/>
                <a:moveTo>
                  <a:pt x="4662" y="16875"/>
                </a:moveTo>
                <a:cubicBezTo>
                  <a:pt x="4483" y="16875"/>
                  <a:pt x="4305" y="16919"/>
                  <a:pt x="4169" y="17006"/>
                </a:cubicBezTo>
                <a:cubicBezTo>
                  <a:pt x="3896" y="17181"/>
                  <a:pt x="3896" y="17463"/>
                  <a:pt x="4169" y="17637"/>
                </a:cubicBezTo>
                <a:cubicBezTo>
                  <a:pt x="4441" y="17812"/>
                  <a:pt x="4883" y="17812"/>
                  <a:pt x="5155" y="17637"/>
                </a:cubicBezTo>
                <a:cubicBezTo>
                  <a:pt x="5428" y="17463"/>
                  <a:pt x="5428" y="17181"/>
                  <a:pt x="5155" y="17006"/>
                </a:cubicBezTo>
                <a:cubicBezTo>
                  <a:pt x="5019" y="16919"/>
                  <a:pt x="4841" y="16875"/>
                  <a:pt x="4662" y="16875"/>
                </a:cubicBezTo>
                <a:close/>
                <a:moveTo>
                  <a:pt x="16851" y="16875"/>
                </a:moveTo>
                <a:cubicBezTo>
                  <a:pt x="16672" y="16875"/>
                  <a:pt x="16494" y="16919"/>
                  <a:pt x="16358" y="17006"/>
                </a:cubicBezTo>
                <a:cubicBezTo>
                  <a:pt x="16085" y="17181"/>
                  <a:pt x="16085" y="17463"/>
                  <a:pt x="16358" y="17637"/>
                </a:cubicBezTo>
                <a:cubicBezTo>
                  <a:pt x="16630" y="17812"/>
                  <a:pt x="17072" y="17812"/>
                  <a:pt x="17344" y="17637"/>
                </a:cubicBezTo>
                <a:cubicBezTo>
                  <a:pt x="17617" y="17463"/>
                  <a:pt x="17617" y="17181"/>
                  <a:pt x="17344" y="17006"/>
                </a:cubicBezTo>
                <a:cubicBezTo>
                  <a:pt x="17208" y="16919"/>
                  <a:pt x="17029" y="16875"/>
                  <a:pt x="16851" y="16875"/>
                </a:cubicBezTo>
                <a:close/>
                <a:moveTo>
                  <a:pt x="6678" y="18092"/>
                </a:moveTo>
                <a:cubicBezTo>
                  <a:pt x="6473" y="18092"/>
                  <a:pt x="6268" y="18142"/>
                  <a:pt x="6111" y="18242"/>
                </a:cubicBezTo>
                <a:cubicBezTo>
                  <a:pt x="5799" y="18442"/>
                  <a:pt x="5799" y="18766"/>
                  <a:pt x="6111" y="18966"/>
                </a:cubicBezTo>
                <a:cubicBezTo>
                  <a:pt x="6424" y="19166"/>
                  <a:pt x="6931" y="19166"/>
                  <a:pt x="7243" y="18966"/>
                </a:cubicBezTo>
                <a:cubicBezTo>
                  <a:pt x="7555" y="18766"/>
                  <a:pt x="7555" y="18442"/>
                  <a:pt x="7243" y="18242"/>
                </a:cubicBezTo>
                <a:cubicBezTo>
                  <a:pt x="7087" y="18142"/>
                  <a:pt x="6882" y="18092"/>
                  <a:pt x="6678" y="18092"/>
                </a:cubicBezTo>
                <a:close/>
                <a:moveTo>
                  <a:pt x="8712" y="18092"/>
                </a:moveTo>
                <a:cubicBezTo>
                  <a:pt x="8508" y="18092"/>
                  <a:pt x="8302" y="18142"/>
                  <a:pt x="8146" y="18242"/>
                </a:cubicBezTo>
                <a:cubicBezTo>
                  <a:pt x="7834" y="18442"/>
                  <a:pt x="7834" y="18766"/>
                  <a:pt x="8146" y="18966"/>
                </a:cubicBezTo>
                <a:cubicBezTo>
                  <a:pt x="8458" y="19166"/>
                  <a:pt x="8965" y="19166"/>
                  <a:pt x="9278" y="18966"/>
                </a:cubicBezTo>
                <a:cubicBezTo>
                  <a:pt x="9590" y="18766"/>
                  <a:pt x="9590" y="18442"/>
                  <a:pt x="9278" y="18242"/>
                </a:cubicBezTo>
                <a:cubicBezTo>
                  <a:pt x="9121" y="18142"/>
                  <a:pt x="8917" y="18092"/>
                  <a:pt x="8712" y="18092"/>
                </a:cubicBezTo>
                <a:close/>
                <a:moveTo>
                  <a:pt x="10747" y="18092"/>
                </a:moveTo>
                <a:cubicBezTo>
                  <a:pt x="10542" y="18092"/>
                  <a:pt x="10337" y="18142"/>
                  <a:pt x="10181" y="18242"/>
                </a:cubicBezTo>
                <a:cubicBezTo>
                  <a:pt x="9868" y="18442"/>
                  <a:pt x="9868" y="18766"/>
                  <a:pt x="10181" y="18966"/>
                </a:cubicBezTo>
                <a:cubicBezTo>
                  <a:pt x="10493" y="19166"/>
                  <a:pt x="11000" y="19166"/>
                  <a:pt x="11312" y="18966"/>
                </a:cubicBezTo>
                <a:cubicBezTo>
                  <a:pt x="11625" y="18766"/>
                  <a:pt x="11625" y="18442"/>
                  <a:pt x="11312" y="18242"/>
                </a:cubicBezTo>
                <a:cubicBezTo>
                  <a:pt x="11156" y="18142"/>
                  <a:pt x="10952" y="18092"/>
                  <a:pt x="10747" y="18092"/>
                </a:cubicBezTo>
                <a:close/>
                <a:moveTo>
                  <a:pt x="12782" y="18092"/>
                </a:moveTo>
                <a:cubicBezTo>
                  <a:pt x="12577" y="18092"/>
                  <a:pt x="12371" y="18142"/>
                  <a:pt x="12215" y="18242"/>
                </a:cubicBezTo>
                <a:cubicBezTo>
                  <a:pt x="11903" y="18442"/>
                  <a:pt x="11903" y="18766"/>
                  <a:pt x="12215" y="18966"/>
                </a:cubicBezTo>
                <a:cubicBezTo>
                  <a:pt x="12528" y="19166"/>
                  <a:pt x="13034" y="19166"/>
                  <a:pt x="13347" y="18966"/>
                </a:cubicBezTo>
                <a:cubicBezTo>
                  <a:pt x="13659" y="18766"/>
                  <a:pt x="13659" y="18442"/>
                  <a:pt x="13347" y="18242"/>
                </a:cubicBezTo>
                <a:cubicBezTo>
                  <a:pt x="13191" y="18142"/>
                  <a:pt x="12986" y="18092"/>
                  <a:pt x="12782" y="18092"/>
                </a:cubicBezTo>
                <a:close/>
                <a:moveTo>
                  <a:pt x="14827" y="18092"/>
                </a:moveTo>
                <a:cubicBezTo>
                  <a:pt x="14622" y="18092"/>
                  <a:pt x="14418" y="18142"/>
                  <a:pt x="14262" y="18242"/>
                </a:cubicBezTo>
                <a:cubicBezTo>
                  <a:pt x="13949" y="18442"/>
                  <a:pt x="13949" y="18766"/>
                  <a:pt x="14262" y="18966"/>
                </a:cubicBezTo>
                <a:cubicBezTo>
                  <a:pt x="14574" y="19166"/>
                  <a:pt x="15080" y="19166"/>
                  <a:pt x="15392" y="18966"/>
                </a:cubicBezTo>
                <a:cubicBezTo>
                  <a:pt x="15704" y="18766"/>
                  <a:pt x="15704" y="18442"/>
                  <a:pt x="15392" y="18242"/>
                </a:cubicBezTo>
                <a:cubicBezTo>
                  <a:pt x="15236" y="18142"/>
                  <a:pt x="15032" y="18092"/>
                  <a:pt x="14827" y="18092"/>
                </a:cubicBezTo>
                <a:close/>
                <a:moveTo>
                  <a:pt x="8723" y="19280"/>
                </a:moveTo>
                <a:cubicBezTo>
                  <a:pt x="8518" y="19280"/>
                  <a:pt x="8314" y="19330"/>
                  <a:pt x="8158" y="19430"/>
                </a:cubicBezTo>
                <a:cubicBezTo>
                  <a:pt x="7845" y="19630"/>
                  <a:pt x="7845" y="19954"/>
                  <a:pt x="8158" y="20154"/>
                </a:cubicBezTo>
                <a:cubicBezTo>
                  <a:pt x="8470" y="20354"/>
                  <a:pt x="8976" y="20354"/>
                  <a:pt x="9288" y="20154"/>
                </a:cubicBezTo>
                <a:cubicBezTo>
                  <a:pt x="9601" y="19954"/>
                  <a:pt x="9601" y="19630"/>
                  <a:pt x="9288" y="19430"/>
                </a:cubicBezTo>
                <a:cubicBezTo>
                  <a:pt x="9132" y="19330"/>
                  <a:pt x="8928" y="19280"/>
                  <a:pt x="8723" y="19280"/>
                </a:cubicBezTo>
                <a:close/>
                <a:moveTo>
                  <a:pt x="10758" y="19280"/>
                </a:moveTo>
                <a:cubicBezTo>
                  <a:pt x="10553" y="19280"/>
                  <a:pt x="10349" y="19330"/>
                  <a:pt x="10192" y="19430"/>
                </a:cubicBezTo>
                <a:cubicBezTo>
                  <a:pt x="9880" y="19630"/>
                  <a:pt x="9880" y="19954"/>
                  <a:pt x="10192" y="20154"/>
                </a:cubicBezTo>
                <a:cubicBezTo>
                  <a:pt x="10505" y="20354"/>
                  <a:pt x="11010" y="20354"/>
                  <a:pt x="11323" y="20154"/>
                </a:cubicBezTo>
                <a:cubicBezTo>
                  <a:pt x="11635" y="19954"/>
                  <a:pt x="11635" y="19630"/>
                  <a:pt x="11323" y="19430"/>
                </a:cubicBezTo>
                <a:cubicBezTo>
                  <a:pt x="11167" y="19330"/>
                  <a:pt x="10962" y="19280"/>
                  <a:pt x="10758" y="19280"/>
                </a:cubicBezTo>
                <a:close/>
                <a:moveTo>
                  <a:pt x="12792" y="19280"/>
                </a:moveTo>
                <a:cubicBezTo>
                  <a:pt x="12588" y="19280"/>
                  <a:pt x="12383" y="19330"/>
                  <a:pt x="12227" y="19430"/>
                </a:cubicBezTo>
                <a:cubicBezTo>
                  <a:pt x="11915" y="19630"/>
                  <a:pt x="11915" y="19954"/>
                  <a:pt x="12227" y="20154"/>
                </a:cubicBezTo>
                <a:cubicBezTo>
                  <a:pt x="12539" y="20354"/>
                  <a:pt x="13045" y="20354"/>
                  <a:pt x="13357" y="20154"/>
                </a:cubicBezTo>
                <a:cubicBezTo>
                  <a:pt x="13670" y="19954"/>
                  <a:pt x="13670" y="19630"/>
                  <a:pt x="13357" y="19430"/>
                </a:cubicBezTo>
                <a:cubicBezTo>
                  <a:pt x="13201" y="19330"/>
                  <a:pt x="12997" y="19280"/>
                  <a:pt x="12792" y="19280"/>
                </a:cubicBezTo>
                <a:close/>
                <a:moveTo>
                  <a:pt x="10766" y="20527"/>
                </a:moveTo>
                <a:cubicBezTo>
                  <a:pt x="10561" y="20527"/>
                  <a:pt x="10356" y="20577"/>
                  <a:pt x="10199" y="20676"/>
                </a:cubicBezTo>
                <a:cubicBezTo>
                  <a:pt x="9887" y="20876"/>
                  <a:pt x="9887" y="21200"/>
                  <a:pt x="10199" y="21400"/>
                </a:cubicBezTo>
                <a:cubicBezTo>
                  <a:pt x="10512" y="21600"/>
                  <a:pt x="11019" y="21600"/>
                  <a:pt x="11331" y="21400"/>
                </a:cubicBezTo>
                <a:cubicBezTo>
                  <a:pt x="11643" y="21200"/>
                  <a:pt x="11643" y="20876"/>
                  <a:pt x="11331" y="20676"/>
                </a:cubicBezTo>
                <a:cubicBezTo>
                  <a:pt x="11175" y="20577"/>
                  <a:pt x="10971" y="20527"/>
                  <a:pt x="10766" y="20527"/>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grpSp>
        <p:nvGrpSpPr>
          <p:cNvPr id="72" name="Группа"/>
          <p:cNvGrpSpPr/>
          <p:nvPr/>
        </p:nvGrpSpPr>
        <p:grpSpPr>
          <a:xfrm>
            <a:off x="3438356" y="5440203"/>
            <a:ext cx="2625612" cy="1688123"/>
            <a:chOff x="0" y="0"/>
            <a:chExt cx="2625610" cy="1688121"/>
          </a:xfrm>
        </p:grpSpPr>
        <p:sp>
          <p:nvSpPr>
            <p:cNvPr id="69" name="Закругленный прямоугольник"/>
            <p:cNvSpPr/>
            <p:nvPr/>
          </p:nvSpPr>
          <p:spPr>
            <a:xfrm>
              <a:off x="51210" y="0"/>
              <a:ext cx="2574400" cy="1688121"/>
            </a:xfrm>
            <a:prstGeom prst="roundRect">
              <a:avLst>
                <a:gd name="adj" fmla="val 14396"/>
              </a:avLst>
            </a:prstGeom>
            <a:solidFill>
              <a:schemeClr val="accent6"/>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70" name="-157"/>
            <p:cNvSpPr txBox="1"/>
            <p:nvPr/>
          </p:nvSpPr>
          <p:spPr>
            <a:xfrm>
              <a:off x="0" y="405362"/>
              <a:ext cx="2576934" cy="850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5000" b="0">
                  <a:solidFill>
                    <a:srgbClr val="31333D"/>
                  </a:solidFill>
                  <a:latin typeface="Maven Pro Medium"/>
                  <a:ea typeface="Maven Pro Medium"/>
                  <a:cs typeface="Maven Pro Medium"/>
                  <a:sym typeface="Maven Pro Medium"/>
                </a:defRPr>
              </a:lvl1pPr>
            </a:lstStyle>
            <a:p>
              <a:r>
                <a:rPr dirty="0"/>
                <a:t>-157</a:t>
              </a:r>
            </a:p>
          </p:txBody>
        </p:sp>
      </p:grpSp>
      <p:sp>
        <p:nvSpPr>
          <p:cNvPr id="73" name="Фигура"/>
          <p:cNvSpPr/>
          <p:nvPr/>
        </p:nvSpPr>
        <p:spPr>
          <a:xfrm rot="10800000">
            <a:off x="7137269" y="2408648"/>
            <a:ext cx="5677244" cy="8898704"/>
          </a:xfrm>
          <a:custGeom>
            <a:avLst/>
            <a:gdLst/>
            <a:ahLst/>
            <a:cxnLst>
              <a:cxn ang="0">
                <a:pos x="wd2" y="hd2"/>
              </a:cxn>
              <a:cxn ang="5400000">
                <a:pos x="wd2" y="hd2"/>
              </a:cxn>
              <a:cxn ang="10800000">
                <a:pos x="wd2" y="hd2"/>
              </a:cxn>
              <a:cxn ang="16200000">
                <a:pos x="wd2" y="hd2"/>
              </a:cxn>
            </a:cxnLst>
            <a:rect l="0" t="0" r="r" b="b"/>
            <a:pathLst>
              <a:path w="21494" h="21550" extrusionOk="0">
                <a:moveTo>
                  <a:pt x="6688" y="0"/>
                </a:moveTo>
                <a:cubicBezTo>
                  <a:pt x="6599" y="0"/>
                  <a:pt x="6510" y="21"/>
                  <a:pt x="6442" y="65"/>
                </a:cubicBezTo>
                <a:cubicBezTo>
                  <a:pt x="6306" y="152"/>
                  <a:pt x="6306" y="293"/>
                  <a:pt x="6442" y="380"/>
                </a:cubicBezTo>
                <a:cubicBezTo>
                  <a:pt x="6578" y="466"/>
                  <a:pt x="6799" y="466"/>
                  <a:pt x="6934" y="380"/>
                </a:cubicBezTo>
                <a:cubicBezTo>
                  <a:pt x="7070" y="293"/>
                  <a:pt x="7070" y="152"/>
                  <a:pt x="6934" y="65"/>
                </a:cubicBezTo>
                <a:cubicBezTo>
                  <a:pt x="6867" y="21"/>
                  <a:pt x="6777" y="0"/>
                  <a:pt x="6688" y="0"/>
                </a:cubicBezTo>
                <a:close/>
                <a:moveTo>
                  <a:pt x="8723" y="0"/>
                </a:moveTo>
                <a:cubicBezTo>
                  <a:pt x="8634" y="0"/>
                  <a:pt x="8545" y="21"/>
                  <a:pt x="8477" y="65"/>
                </a:cubicBezTo>
                <a:cubicBezTo>
                  <a:pt x="8341" y="152"/>
                  <a:pt x="8341" y="293"/>
                  <a:pt x="8477" y="380"/>
                </a:cubicBezTo>
                <a:cubicBezTo>
                  <a:pt x="8613" y="466"/>
                  <a:pt x="8833" y="466"/>
                  <a:pt x="8969" y="380"/>
                </a:cubicBezTo>
                <a:cubicBezTo>
                  <a:pt x="9105" y="293"/>
                  <a:pt x="9105" y="152"/>
                  <a:pt x="8969" y="65"/>
                </a:cubicBezTo>
                <a:cubicBezTo>
                  <a:pt x="8901" y="21"/>
                  <a:pt x="8812" y="0"/>
                  <a:pt x="8723" y="0"/>
                </a:cubicBezTo>
                <a:close/>
                <a:moveTo>
                  <a:pt x="10758" y="0"/>
                </a:moveTo>
                <a:cubicBezTo>
                  <a:pt x="10669" y="0"/>
                  <a:pt x="10579" y="21"/>
                  <a:pt x="10512" y="65"/>
                </a:cubicBezTo>
                <a:cubicBezTo>
                  <a:pt x="10376" y="152"/>
                  <a:pt x="10376" y="293"/>
                  <a:pt x="10512" y="380"/>
                </a:cubicBezTo>
                <a:cubicBezTo>
                  <a:pt x="10647" y="466"/>
                  <a:pt x="10868" y="466"/>
                  <a:pt x="11004" y="380"/>
                </a:cubicBezTo>
                <a:cubicBezTo>
                  <a:pt x="11139" y="293"/>
                  <a:pt x="11139" y="152"/>
                  <a:pt x="11004" y="65"/>
                </a:cubicBezTo>
                <a:cubicBezTo>
                  <a:pt x="10936" y="21"/>
                  <a:pt x="10847" y="0"/>
                  <a:pt x="10758" y="0"/>
                </a:cubicBezTo>
                <a:close/>
                <a:moveTo>
                  <a:pt x="12792" y="0"/>
                </a:moveTo>
                <a:cubicBezTo>
                  <a:pt x="12703" y="0"/>
                  <a:pt x="12614" y="21"/>
                  <a:pt x="12546" y="65"/>
                </a:cubicBezTo>
                <a:cubicBezTo>
                  <a:pt x="12410" y="152"/>
                  <a:pt x="12410" y="293"/>
                  <a:pt x="12546" y="380"/>
                </a:cubicBezTo>
                <a:cubicBezTo>
                  <a:pt x="12682" y="466"/>
                  <a:pt x="12903" y="466"/>
                  <a:pt x="13038" y="380"/>
                </a:cubicBezTo>
                <a:cubicBezTo>
                  <a:pt x="13174" y="293"/>
                  <a:pt x="13174" y="152"/>
                  <a:pt x="13038" y="65"/>
                </a:cubicBezTo>
                <a:cubicBezTo>
                  <a:pt x="12970" y="21"/>
                  <a:pt x="12881" y="0"/>
                  <a:pt x="12792" y="0"/>
                </a:cubicBezTo>
                <a:close/>
                <a:moveTo>
                  <a:pt x="14827" y="0"/>
                </a:moveTo>
                <a:cubicBezTo>
                  <a:pt x="14738" y="0"/>
                  <a:pt x="14649" y="21"/>
                  <a:pt x="14581" y="65"/>
                </a:cubicBezTo>
                <a:cubicBezTo>
                  <a:pt x="14445" y="152"/>
                  <a:pt x="14445" y="293"/>
                  <a:pt x="14581" y="380"/>
                </a:cubicBezTo>
                <a:cubicBezTo>
                  <a:pt x="14717" y="466"/>
                  <a:pt x="14937" y="466"/>
                  <a:pt x="15073" y="380"/>
                </a:cubicBezTo>
                <a:cubicBezTo>
                  <a:pt x="15209" y="293"/>
                  <a:pt x="15209" y="152"/>
                  <a:pt x="15073" y="65"/>
                </a:cubicBezTo>
                <a:cubicBezTo>
                  <a:pt x="15005" y="21"/>
                  <a:pt x="14916" y="0"/>
                  <a:pt x="14827" y="0"/>
                </a:cubicBezTo>
                <a:close/>
                <a:moveTo>
                  <a:pt x="6688" y="1091"/>
                </a:moveTo>
                <a:cubicBezTo>
                  <a:pt x="6549" y="1091"/>
                  <a:pt x="6410" y="1125"/>
                  <a:pt x="6303" y="1193"/>
                </a:cubicBezTo>
                <a:cubicBezTo>
                  <a:pt x="6091" y="1329"/>
                  <a:pt x="6091" y="1550"/>
                  <a:pt x="6303" y="1686"/>
                </a:cubicBezTo>
                <a:cubicBezTo>
                  <a:pt x="6516" y="1821"/>
                  <a:pt x="6861" y="1821"/>
                  <a:pt x="7073" y="1686"/>
                </a:cubicBezTo>
                <a:cubicBezTo>
                  <a:pt x="7286" y="1550"/>
                  <a:pt x="7286" y="1329"/>
                  <a:pt x="7073" y="1193"/>
                </a:cubicBezTo>
                <a:cubicBezTo>
                  <a:pt x="6967" y="1125"/>
                  <a:pt x="6828" y="1091"/>
                  <a:pt x="6688" y="1091"/>
                </a:cubicBezTo>
                <a:close/>
                <a:moveTo>
                  <a:pt x="8723" y="1091"/>
                </a:moveTo>
                <a:cubicBezTo>
                  <a:pt x="8688" y="1091"/>
                  <a:pt x="8654" y="1093"/>
                  <a:pt x="8619" y="1097"/>
                </a:cubicBezTo>
                <a:cubicBezTo>
                  <a:pt x="8516" y="1110"/>
                  <a:pt x="8418" y="1142"/>
                  <a:pt x="8338" y="1193"/>
                </a:cubicBezTo>
                <a:cubicBezTo>
                  <a:pt x="8126" y="1329"/>
                  <a:pt x="8126" y="1550"/>
                  <a:pt x="8338" y="1686"/>
                </a:cubicBezTo>
                <a:cubicBezTo>
                  <a:pt x="8444" y="1754"/>
                  <a:pt x="8584" y="1787"/>
                  <a:pt x="8723" y="1787"/>
                </a:cubicBezTo>
                <a:cubicBezTo>
                  <a:pt x="8862" y="1787"/>
                  <a:pt x="9002" y="1754"/>
                  <a:pt x="9108" y="1686"/>
                </a:cubicBezTo>
                <a:cubicBezTo>
                  <a:pt x="9320" y="1550"/>
                  <a:pt x="9320" y="1329"/>
                  <a:pt x="9108" y="1193"/>
                </a:cubicBezTo>
                <a:cubicBezTo>
                  <a:pt x="9002" y="1125"/>
                  <a:pt x="8862" y="1091"/>
                  <a:pt x="8723" y="1091"/>
                </a:cubicBezTo>
                <a:close/>
                <a:moveTo>
                  <a:pt x="10758" y="1091"/>
                </a:moveTo>
                <a:cubicBezTo>
                  <a:pt x="10723" y="1091"/>
                  <a:pt x="10688" y="1093"/>
                  <a:pt x="10654" y="1097"/>
                </a:cubicBezTo>
                <a:cubicBezTo>
                  <a:pt x="10551" y="1110"/>
                  <a:pt x="10452" y="1142"/>
                  <a:pt x="10373" y="1193"/>
                </a:cubicBezTo>
                <a:cubicBezTo>
                  <a:pt x="10160" y="1329"/>
                  <a:pt x="10160" y="1550"/>
                  <a:pt x="10373" y="1686"/>
                </a:cubicBezTo>
                <a:cubicBezTo>
                  <a:pt x="10479" y="1754"/>
                  <a:pt x="10618" y="1787"/>
                  <a:pt x="10758" y="1787"/>
                </a:cubicBezTo>
                <a:cubicBezTo>
                  <a:pt x="10897" y="1787"/>
                  <a:pt x="11036" y="1754"/>
                  <a:pt x="11143" y="1686"/>
                </a:cubicBezTo>
                <a:cubicBezTo>
                  <a:pt x="11355" y="1550"/>
                  <a:pt x="11355" y="1329"/>
                  <a:pt x="11143" y="1193"/>
                </a:cubicBezTo>
                <a:cubicBezTo>
                  <a:pt x="11036" y="1125"/>
                  <a:pt x="10897" y="1091"/>
                  <a:pt x="10758" y="1091"/>
                </a:cubicBezTo>
                <a:close/>
                <a:moveTo>
                  <a:pt x="12792" y="1091"/>
                </a:moveTo>
                <a:cubicBezTo>
                  <a:pt x="12757" y="1091"/>
                  <a:pt x="12723" y="1093"/>
                  <a:pt x="12689" y="1097"/>
                </a:cubicBezTo>
                <a:cubicBezTo>
                  <a:pt x="12586" y="1110"/>
                  <a:pt x="12487" y="1142"/>
                  <a:pt x="12407" y="1193"/>
                </a:cubicBezTo>
                <a:cubicBezTo>
                  <a:pt x="12195" y="1329"/>
                  <a:pt x="12195" y="1550"/>
                  <a:pt x="12407" y="1686"/>
                </a:cubicBezTo>
                <a:cubicBezTo>
                  <a:pt x="12513" y="1754"/>
                  <a:pt x="12653" y="1787"/>
                  <a:pt x="12792" y="1787"/>
                </a:cubicBezTo>
                <a:cubicBezTo>
                  <a:pt x="12931" y="1787"/>
                  <a:pt x="13071" y="1754"/>
                  <a:pt x="13177" y="1686"/>
                </a:cubicBezTo>
                <a:cubicBezTo>
                  <a:pt x="13390" y="1550"/>
                  <a:pt x="13390" y="1329"/>
                  <a:pt x="13177" y="1193"/>
                </a:cubicBezTo>
                <a:cubicBezTo>
                  <a:pt x="13071" y="1125"/>
                  <a:pt x="12931" y="1091"/>
                  <a:pt x="12792" y="1091"/>
                </a:cubicBezTo>
                <a:close/>
                <a:moveTo>
                  <a:pt x="14827" y="1091"/>
                </a:moveTo>
                <a:cubicBezTo>
                  <a:pt x="14792" y="1091"/>
                  <a:pt x="14758" y="1093"/>
                  <a:pt x="14723" y="1097"/>
                </a:cubicBezTo>
                <a:cubicBezTo>
                  <a:pt x="14620" y="1110"/>
                  <a:pt x="14521" y="1142"/>
                  <a:pt x="14442" y="1193"/>
                </a:cubicBezTo>
                <a:cubicBezTo>
                  <a:pt x="14229" y="1329"/>
                  <a:pt x="14229" y="1550"/>
                  <a:pt x="14442" y="1686"/>
                </a:cubicBezTo>
                <a:cubicBezTo>
                  <a:pt x="14548" y="1754"/>
                  <a:pt x="14688" y="1787"/>
                  <a:pt x="14827" y="1787"/>
                </a:cubicBezTo>
                <a:cubicBezTo>
                  <a:pt x="14966" y="1787"/>
                  <a:pt x="15106" y="1754"/>
                  <a:pt x="15212" y="1686"/>
                </a:cubicBezTo>
                <a:cubicBezTo>
                  <a:pt x="15424" y="1550"/>
                  <a:pt x="15424" y="1329"/>
                  <a:pt x="15212" y="1193"/>
                </a:cubicBezTo>
                <a:cubicBezTo>
                  <a:pt x="15106" y="1125"/>
                  <a:pt x="14966" y="1091"/>
                  <a:pt x="14827" y="1091"/>
                </a:cubicBezTo>
                <a:close/>
                <a:moveTo>
                  <a:pt x="6688" y="2258"/>
                </a:moveTo>
                <a:cubicBezTo>
                  <a:pt x="6529" y="2258"/>
                  <a:pt x="6369" y="2297"/>
                  <a:pt x="6248" y="2375"/>
                </a:cubicBezTo>
                <a:cubicBezTo>
                  <a:pt x="6005" y="2530"/>
                  <a:pt x="6005" y="2782"/>
                  <a:pt x="6248" y="2937"/>
                </a:cubicBezTo>
                <a:cubicBezTo>
                  <a:pt x="6491" y="3093"/>
                  <a:pt x="6886" y="3093"/>
                  <a:pt x="7129" y="2937"/>
                </a:cubicBezTo>
                <a:cubicBezTo>
                  <a:pt x="7372" y="2782"/>
                  <a:pt x="7372" y="2530"/>
                  <a:pt x="7129" y="2375"/>
                </a:cubicBezTo>
                <a:cubicBezTo>
                  <a:pt x="7007" y="2297"/>
                  <a:pt x="6848" y="2258"/>
                  <a:pt x="6688" y="2258"/>
                </a:cubicBezTo>
                <a:close/>
                <a:moveTo>
                  <a:pt x="8723" y="2258"/>
                </a:moveTo>
                <a:cubicBezTo>
                  <a:pt x="8564" y="2258"/>
                  <a:pt x="8404" y="2297"/>
                  <a:pt x="8283" y="2375"/>
                </a:cubicBezTo>
                <a:cubicBezTo>
                  <a:pt x="8040" y="2530"/>
                  <a:pt x="8040" y="2782"/>
                  <a:pt x="8283" y="2937"/>
                </a:cubicBezTo>
                <a:cubicBezTo>
                  <a:pt x="8526" y="3093"/>
                  <a:pt x="8920" y="3093"/>
                  <a:pt x="9163" y="2937"/>
                </a:cubicBezTo>
                <a:cubicBezTo>
                  <a:pt x="9406" y="2782"/>
                  <a:pt x="9406" y="2530"/>
                  <a:pt x="9163" y="2375"/>
                </a:cubicBezTo>
                <a:cubicBezTo>
                  <a:pt x="9042" y="2297"/>
                  <a:pt x="8882" y="2258"/>
                  <a:pt x="8723" y="2258"/>
                </a:cubicBezTo>
                <a:close/>
                <a:moveTo>
                  <a:pt x="10758" y="2258"/>
                </a:moveTo>
                <a:cubicBezTo>
                  <a:pt x="10598" y="2258"/>
                  <a:pt x="10439" y="2297"/>
                  <a:pt x="10317" y="2375"/>
                </a:cubicBezTo>
                <a:cubicBezTo>
                  <a:pt x="10074" y="2530"/>
                  <a:pt x="10074" y="2782"/>
                  <a:pt x="10317" y="2937"/>
                </a:cubicBezTo>
                <a:cubicBezTo>
                  <a:pt x="10560" y="3093"/>
                  <a:pt x="10955" y="3093"/>
                  <a:pt x="11198" y="2937"/>
                </a:cubicBezTo>
                <a:cubicBezTo>
                  <a:pt x="11441" y="2782"/>
                  <a:pt x="11441" y="2530"/>
                  <a:pt x="11198" y="2375"/>
                </a:cubicBezTo>
                <a:cubicBezTo>
                  <a:pt x="11076" y="2297"/>
                  <a:pt x="10917" y="2258"/>
                  <a:pt x="10758" y="2258"/>
                </a:cubicBezTo>
                <a:close/>
                <a:moveTo>
                  <a:pt x="12792" y="2258"/>
                </a:moveTo>
                <a:cubicBezTo>
                  <a:pt x="12633" y="2258"/>
                  <a:pt x="12473" y="2297"/>
                  <a:pt x="12352" y="2375"/>
                </a:cubicBezTo>
                <a:cubicBezTo>
                  <a:pt x="12109" y="2530"/>
                  <a:pt x="12109" y="2782"/>
                  <a:pt x="12352" y="2937"/>
                </a:cubicBezTo>
                <a:cubicBezTo>
                  <a:pt x="12595" y="3093"/>
                  <a:pt x="12990" y="3093"/>
                  <a:pt x="13233" y="2937"/>
                </a:cubicBezTo>
                <a:cubicBezTo>
                  <a:pt x="13476" y="2782"/>
                  <a:pt x="13476" y="2530"/>
                  <a:pt x="13233" y="2375"/>
                </a:cubicBezTo>
                <a:cubicBezTo>
                  <a:pt x="13111" y="2297"/>
                  <a:pt x="12951" y="2258"/>
                  <a:pt x="12792" y="2258"/>
                </a:cubicBezTo>
                <a:close/>
                <a:moveTo>
                  <a:pt x="14827" y="2258"/>
                </a:moveTo>
                <a:cubicBezTo>
                  <a:pt x="14668" y="2258"/>
                  <a:pt x="14508" y="2297"/>
                  <a:pt x="14386" y="2375"/>
                </a:cubicBezTo>
                <a:cubicBezTo>
                  <a:pt x="14143" y="2530"/>
                  <a:pt x="14143" y="2782"/>
                  <a:pt x="14386" y="2937"/>
                </a:cubicBezTo>
                <a:cubicBezTo>
                  <a:pt x="14629" y="3093"/>
                  <a:pt x="15024" y="3093"/>
                  <a:pt x="15267" y="2937"/>
                </a:cubicBezTo>
                <a:cubicBezTo>
                  <a:pt x="15510" y="2782"/>
                  <a:pt x="15510" y="2530"/>
                  <a:pt x="15267" y="2375"/>
                </a:cubicBezTo>
                <a:cubicBezTo>
                  <a:pt x="15146" y="2297"/>
                  <a:pt x="14986" y="2258"/>
                  <a:pt x="14827" y="2258"/>
                </a:cubicBezTo>
                <a:close/>
                <a:moveTo>
                  <a:pt x="6707" y="3439"/>
                </a:moveTo>
                <a:cubicBezTo>
                  <a:pt x="6529" y="3439"/>
                  <a:pt x="6350" y="3483"/>
                  <a:pt x="6214" y="3570"/>
                </a:cubicBezTo>
                <a:cubicBezTo>
                  <a:pt x="5941" y="3744"/>
                  <a:pt x="5941" y="4027"/>
                  <a:pt x="6214" y="4201"/>
                </a:cubicBezTo>
                <a:cubicBezTo>
                  <a:pt x="6486" y="4375"/>
                  <a:pt x="6928" y="4375"/>
                  <a:pt x="7201" y="4201"/>
                </a:cubicBezTo>
                <a:cubicBezTo>
                  <a:pt x="7473" y="4027"/>
                  <a:pt x="7473" y="3744"/>
                  <a:pt x="7201" y="3570"/>
                </a:cubicBezTo>
                <a:cubicBezTo>
                  <a:pt x="7064" y="3483"/>
                  <a:pt x="6886" y="3439"/>
                  <a:pt x="6707" y="3439"/>
                </a:cubicBezTo>
                <a:close/>
                <a:moveTo>
                  <a:pt x="8742" y="3439"/>
                </a:moveTo>
                <a:cubicBezTo>
                  <a:pt x="8563" y="3439"/>
                  <a:pt x="8385" y="3483"/>
                  <a:pt x="8248" y="3570"/>
                </a:cubicBezTo>
                <a:cubicBezTo>
                  <a:pt x="7976" y="3744"/>
                  <a:pt x="7976" y="4027"/>
                  <a:pt x="8248" y="4201"/>
                </a:cubicBezTo>
                <a:cubicBezTo>
                  <a:pt x="8521" y="4375"/>
                  <a:pt x="8963" y="4375"/>
                  <a:pt x="9235" y="4201"/>
                </a:cubicBezTo>
                <a:cubicBezTo>
                  <a:pt x="9508" y="4027"/>
                  <a:pt x="9508" y="3744"/>
                  <a:pt x="9235" y="3570"/>
                </a:cubicBezTo>
                <a:cubicBezTo>
                  <a:pt x="9099" y="3483"/>
                  <a:pt x="8920" y="3439"/>
                  <a:pt x="8742" y="3439"/>
                </a:cubicBezTo>
                <a:close/>
                <a:moveTo>
                  <a:pt x="10776" y="3439"/>
                </a:moveTo>
                <a:cubicBezTo>
                  <a:pt x="10598" y="3439"/>
                  <a:pt x="10419" y="3483"/>
                  <a:pt x="10283" y="3570"/>
                </a:cubicBezTo>
                <a:cubicBezTo>
                  <a:pt x="10011" y="3744"/>
                  <a:pt x="10011" y="4027"/>
                  <a:pt x="10283" y="4201"/>
                </a:cubicBezTo>
                <a:cubicBezTo>
                  <a:pt x="10556" y="4375"/>
                  <a:pt x="10997" y="4375"/>
                  <a:pt x="11270" y="4201"/>
                </a:cubicBezTo>
                <a:cubicBezTo>
                  <a:pt x="11542" y="4027"/>
                  <a:pt x="11542" y="3744"/>
                  <a:pt x="11270" y="3570"/>
                </a:cubicBezTo>
                <a:cubicBezTo>
                  <a:pt x="11134" y="3483"/>
                  <a:pt x="10955" y="3439"/>
                  <a:pt x="10776" y="3439"/>
                </a:cubicBezTo>
                <a:close/>
                <a:moveTo>
                  <a:pt x="12792" y="3439"/>
                </a:moveTo>
                <a:cubicBezTo>
                  <a:pt x="12614" y="3439"/>
                  <a:pt x="12435" y="3483"/>
                  <a:pt x="12299" y="3570"/>
                </a:cubicBezTo>
                <a:cubicBezTo>
                  <a:pt x="12026" y="3744"/>
                  <a:pt x="12026" y="4027"/>
                  <a:pt x="12299" y="4201"/>
                </a:cubicBezTo>
                <a:cubicBezTo>
                  <a:pt x="12571" y="4375"/>
                  <a:pt x="13013" y="4375"/>
                  <a:pt x="13286" y="4201"/>
                </a:cubicBezTo>
                <a:cubicBezTo>
                  <a:pt x="13558" y="4027"/>
                  <a:pt x="13558" y="3744"/>
                  <a:pt x="13286" y="3570"/>
                </a:cubicBezTo>
                <a:cubicBezTo>
                  <a:pt x="13149" y="3483"/>
                  <a:pt x="12971" y="3439"/>
                  <a:pt x="12792" y="3439"/>
                </a:cubicBezTo>
                <a:close/>
                <a:moveTo>
                  <a:pt x="14827" y="3439"/>
                </a:moveTo>
                <a:cubicBezTo>
                  <a:pt x="14648" y="3439"/>
                  <a:pt x="14470" y="3483"/>
                  <a:pt x="14333" y="3570"/>
                </a:cubicBezTo>
                <a:cubicBezTo>
                  <a:pt x="14061" y="3744"/>
                  <a:pt x="14061" y="4027"/>
                  <a:pt x="14333" y="4201"/>
                </a:cubicBezTo>
                <a:cubicBezTo>
                  <a:pt x="14606" y="4375"/>
                  <a:pt x="15048" y="4375"/>
                  <a:pt x="15320" y="4201"/>
                </a:cubicBezTo>
                <a:cubicBezTo>
                  <a:pt x="15593" y="4027"/>
                  <a:pt x="15593" y="3744"/>
                  <a:pt x="15320" y="3570"/>
                </a:cubicBezTo>
                <a:cubicBezTo>
                  <a:pt x="15184" y="3483"/>
                  <a:pt x="15005" y="3439"/>
                  <a:pt x="14827" y="3439"/>
                </a:cubicBezTo>
                <a:close/>
                <a:moveTo>
                  <a:pt x="6688" y="4603"/>
                </a:moveTo>
                <a:cubicBezTo>
                  <a:pt x="6484" y="4603"/>
                  <a:pt x="6279" y="4653"/>
                  <a:pt x="6123" y="4752"/>
                </a:cubicBezTo>
                <a:cubicBezTo>
                  <a:pt x="5811" y="4952"/>
                  <a:pt x="5811" y="5276"/>
                  <a:pt x="6123" y="5476"/>
                </a:cubicBezTo>
                <a:cubicBezTo>
                  <a:pt x="6436" y="5676"/>
                  <a:pt x="6941" y="5676"/>
                  <a:pt x="7254" y="5476"/>
                </a:cubicBezTo>
                <a:cubicBezTo>
                  <a:pt x="7566" y="5276"/>
                  <a:pt x="7566" y="4952"/>
                  <a:pt x="7254" y="4752"/>
                </a:cubicBezTo>
                <a:cubicBezTo>
                  <a:pt x="7097" y="4653"/>
                  <a:pt x="6893" y="4603"/>
                  <a:pt x="6688" y="4603"/>
                </a:cubicBezTo>
                <a:close/>
                <a:moveTo>
                  <a:pt x="8723" y="4603"/>
                </a:moveTo>
                <a:cubicBezTo>
                  <a:pt x="8518" y="4603"/>
                  <a:pt x="8314" y="4653"/>
                  <a:pt x="8158" y="4752"/>
                </a:cubicBezTo>
                <a:cubicBezTo>
                  <a:pt x="7845" y="4952"/>
                  <a:pt x="7845" y="5276"/>
                  <a:pt x="8158" y="5476"/>
                </a:cubicBezTo>
                <a:cubicBezTo>
                  <a:pt x="8470" y="5676"/>
                  <a:pt x="8976" y="5676"/>
                  <a:pt x="9288" y="5476"/>
                </a:cubicBezTo>
                <a:cubicBezTo>
                  <a:pt x="9601" y="5276"/>
                  <a:pt x="9601" y="4952"/>
                  <a:pt x="9288" y="4752"/>
                </a:cubicBezTo>
                <a:cubicBezTo>
                  <a:pt x="9132" y="4653"/>
                  <a:pt x="8928" y="4603"/>
                  <a:pt x="8723" y="4603"/>
                </a:cubicBezTo>
                <a:close/>
                <a:moveTo>
                  <a:pt x="10758" y="4603"/>
                </a:moveTo>
                <a:cubicBezTo>
                  <a:pt x="10553" y="4603"/>
                  <a:pt x="10349" y="4653"/>
                  <a:pt x="10192" y="4752"/>
                </a:cubicBezTo>
                <a:cubicBezTo>
                  <a:pt x="9880" y="4952"/>
                  <a:pt x="9880" y="5276"/>
                  <a:pt x="10192" y="5476"/>
                </a:cubicBezTo>
                <a:cubicBezTo>
                  <a:pt x="10505" y="5676"/>
                  <a:pt x="11010" y="5676"/>
                  <a:pt x="11323" y="5476"/>
                </a:cubicBezTo>
                <a:cubicBezTo>
                  <a:pt x="11635" y="5276"/>
                  <a:pt x="11635" y="4952"/>
                  <a:pt x="11323" y="4752"/>
                </a:cubicBezTo>
                <a:cubicBezTo>
                  <a:pt x="11167" y="4653"/>
                  <a:pt x="10962" y="4603"/>
                  <a:pt x="10758" y="4603"/>
                </a:cubicBezTo>
                <a:close/>
                <a:moveTo>
                  <a:pt x="12792" y="4603"/>
                </a:moveTo>
                <a:cubicBezTo>
                  <a:pt x="12588" y="4603"/>
                  <a:pt x="12383" y="4653"/>
                  <a:pt x="12227" y="4752"/>
                </a:cubicBezTo>
                <a:cubicBezTo>
                  <a:pt x="11915" y="4952"/>
                  <a:pt x="11915" y="5276"/>
                  <a:pt x="12227" y="5476"/>
                </a:cubicBezTo>
                <a:cubicBezTo>
                  <a:pt x="12539" y="5676"/>
                  <a:pt x="13045" y="5676"/>
                  <a:pt x="13357" y="5476"/>
                </a:cubicBezTo>
                <a:cubicBezTo>
                  <a:pt x="13670" y="5276"/>
                  <a:pt x="13670" y="4952"/>
                  <a:pt x="13357" y="4752"/>
                </a:cubicBezTo>
                <a:cubicBezTo>
                  <a:pt x="13201" y="4653"/>
                  <a:pt x="12997" y="4603"/>
                  <a:pt x="12792" y="4603"/>
                </a:cubicBezTo>
                <a:close/>
                <a:moveTo>
                  <a:pt x="14827" y="4603"/>
                </a:moveTo>
                <a:cubicBezTo>
                  <a:pt x="14622" y="4603"/>
                  <a:pt x="14418" y="4653"/>
                  <a:pt x="14262" y="4752"/>
                </a:cubicBezTo>
                <a:cubicBezTo>
                  <a:pt x="13949" y="4952"/>
                  <a:pt x="13949" y="5276"/>
                  <a:pt x="14262" y="5476"/>
                </a:cubicBezTo>
                <a:cubicBezTo>
                  <a:pt x="14574" y="5676"/>
                  <a:pt x="15080" y="5676"/>
                  <a:pt x="15392" y="5476"/>
                </a:cubicBezTo>
                <a:cubicBezTo>
                  <a:pt x="15704" y="5276"/>
                  <a:pt x="15704" y="4952"/>
                  <a:pt x="15392" y="4752"/>
                </a:cubicBezTo>
                <a:cubicBezTo>
                  <a:pt x="15236" y="4653"/>
                  <a:pt x="15032" y="4603"/>
                  <a:pt x="14827" y="4603"/>
                </a:cubicBezTo>
                <a:close/>
                <a:moveTo>
                  <a:pt x="6688" y="5832"/>
                </a:moveTo>
                <a:cubicBezTo>
                  <a:pt x="6484" y="5832"/>
                  <a:pt x="6279" y="5882"/>
                  <a:pt x="6123" y="5982"/>
                </a:cubicBezTo>
                <a:cubicBezTo>
                  <a:pt x="5811" y="6181"/>
                  <a:pt x="5811" y="6506"/>
                  <a:pt x="6123" y="6705"/>
                </a:cubicBezTo>
                <a:cubicBezTo>
                  <a:pt x="6436" y="6905"/>
                  <a:pt x="6941" y="6905"/>
                  <a:pt x="7254" y="6705"/>
                </a:cubicBezTo>
                <a:cubicBezTo>
                  <a:pt x="7566" y="6506"/>
                  <a:pt x="7566" y="6181"/>
                  <a:pt x="7254" y="5982"/>
                </a:cubicBezTo>
                <a:cubicBezTo>
                  <a:pt x="7097" y="5882"/>
                  <a:pt x="6893" y="5832"/>
                  <a:pt x="6688" y="5832"/>
                </a:cubicBezTo>
                <a:close/>
                <a:moveTo>
                  <a:pt x="8723" y="5832"/>
                </a:moveTo>
                <a:cubicBezTo>
                  <a:pt x="8672" y="5832"/>
                  <a:pt x="8620" y="5835"/>
                  <a:pt x="8570" y="5841"/>
                </a:cubicBezTo>
                <a:cubicBezTo>
                  <a:pt x="8419" y="5860"/>
                  <a:pt x="8275" y="5907"/>
                  <a:pt x="8158" y="5982"/>
                </a:cubicBezTo>
                <a:cubicBezTo>
                  <a:pt x="7845" y="6181"/>
                  <a:pt x="7845" y="6506"/>
                  <a:pt x="8158" y="6705"/>
                </a:cubicBezTo>
                <a:cubicBezTo>
                  <a:pt x="8314" y="6805"/>
                  <a:pt x="8518" y="6855"/>
                  <a:pt x="8723" y="6855"/>
                </a:cubicBezTo>
                <a:cubicBezTo>
                  <a:pt x="8928" y="6855"/>
                  <a:pt x="9132" y="6805"/>
                  <a:pt x="9288" y="6705"/>
                </a:cubicBezTo>
                <a:cubicBezTo>
                  <a:pt x="9601" y="6506"/>
                  <a:pt x="9601" y="6181"/>
                  <a:pt x="9288" y="5982"/>
                </a:cubicBezTo>
                <a:cubicBezTo>
                  <a:pt x="9132" y="5882"/>
                  <a:pt x="8928" y="5832"/>
                  <a:pt x="8723" y="5832"/>
                </a:cubicBezTo>
                <a:close/>
                <a:moveTo>
                  <a:pt x="10758" y="5832"/>
                </a:moveTo>
                <a:cubicBezTo>
                  <a:pt x="10706" y="5832"/>
                  <a:pt x="10655" y="5835"/>
                  <a:pt x="10605" y="5841"/>
                </a:cubicBezTo>
                <a:cubicBezTo>
                  <a:pt x="10453" y="5860"/>
                  <a:pt x="10310" y="5907"/>
                  <a:pt x="10192" y="5982"/>
                </a:cubicBezTo>
                <a:cubicBezTo>
                  <a:pt x="9880" y="6181"/>
                  <a:pt x="9880" y="6506"/>
                  <a:pt x="10192" y="6705"/>
                </a:cubicBezTo>
                <a:cubicBezTo>
                  <a:pt x="10349" y="6805"/>
                  <a:pt x="10553" y="6855"/>
                  <a:pt x="10758" y="6855"/>
                </a:cubicBezTo>
                <a:cubicBezTo>
                  <a:pt x="10962" y="6855"/>
                  <a:pt x="11167" y="6805"/>
                  <a:pt x="11323" y="6705"/>
                </a:cubicBezTo>
                <a:cubicBezTo>
                  <a:pt x="11635" y="6506"/>
                  <a:pt x="11635" y="6181"/>
                  <a:pt x="11323" y="5982"/>
                </a:cubicBezTo>
                <a:cubicBezTo>
                  <a:pt x="11167" y="5882"/>
                  <a:pt x="10962" y="5832"/>
                  <a:pt x="10758" y="5832"/>
                </a:cubicBezTo>
                <a:close/>
                <a:moveTo>
                  <a:pt x="12792" y="5832"/>
                </a:moveTo>
                <a:cubicBezTo>
                  <a:pt x="12741" y="5832"/>
                  <a:pt x="12690" y="5835"/>
                  <a:pt x="12639" y="5841"/>
                </a:cubicBezTo>
                <a:cubicBezTo>
                  <a:pt x="12488" y="5860"/>
                  <a:pt x="12344" y="5907"/>
                  <a:pt x="12227" y="5982"/>
                </a:cubicBezTo>
                <a:cubicBezTo>
                  <a:pt x="11915" y="6181"/>
                  <a:pt x="11915" y="6506"/>
                  <a:pt x="12227" y="6705"/>
                </a:cubicBezTo>
                <a:cubicBezTo>
                  <a:pt x="12383" y="6805"/>
                  <a:pt x="12588" y="6855"/>
                  <a:pt x="12792" y="6855"/>
                </a:cubicBezTo>
                <a:cubicBezTo>
                  <a:pt x="12997" y="6855"/>
                  <a:pt x="13201" y="6805"/>
                  <a:pt x="13357" y="6705"/>
                </a:cubicBezTo>
                <a:cubicBezTo>
                  <a:pt x="13670" y="6506"/>
                  <a:pt x="13670" y="6181"/>
                  <a:pt x="13357" y="5982"/>
                </a:cubicBezTo>
                <a:cubicBezTo>
                  <a:pt x="13201" y="5882"/>
                  <a:pt x="12997" y="5832"/>
                  <a:pt x="12792" y="5832"/>
                </a:cubicBezTo>
                <a:close/>
                <a:moveTo>
                  <a:pt x="14827" y="5832"/>
                </a:moveTo>
                <a:cubicBezTo>
                  <a:pt x="14776" y="5832"/>
                  <a:pt x="14724" y="5835"/>
                  <a:pt x="14674" y="5841"/>
                </a:cubicBezTo>
                <a:cubicBezTo>
                  <a:pt x="14523" y="5860"/>
                  <a:pt x="14379" y="5907"/>
                  <a:pt x="14262" y="5982"/>
                </a:cubicBezTo>
                <a:cubicBezTo>
                  <a:pt x="13949" y="6181"/>
                  <a:pt x="13949" y="6506"/>
                  <a:pt x="14262" y="6705"/>
                </a:cubicBezTo>
                <a:cubicBezTo>
                  <a:pt x="14418" y="6805"/>
                  <a:pt x="14622" y="6855"/>
                  <a:pt x="14827" y="6855"/>
                </a:cubicBezTo>
                <a:cubicBezTo>
                  <a:pt x="15032" y="6855"/>
                  <a:pt x="15236" y="6805"/>
                  <a:pt x="15392" y="6705"/>
                </a:cubicBezTo>
                <a:cubicBezTo>
                  <a:pt x="15704" y="6506"/>
                  <a:pt x="15704" y="6181"/>
                  <a:pt x="15392" y="5982"/>
                </a:cubicBezTo>
                <a:cubicBezTo>
                  <a:pt x="15236" y="5882"/>
                  <a:pt x="15032" y="5832"/>
                  <a:pt x="14827" y="5832"/>
                </a:cubicBezTo>
                <a:close/>
                <a:moveTo>
                  <a:pt x="6688" y="11941"/>
                </a:moveTo>
                <a:cubicBezTo>
                  <a:pt x="6484" y="11941"/>
                  <a:pt x="6279" y="11991"/>
                  <a:pt x="6123" y="12091"/>
                </a:cubicBezTo>
                <a:cubicBezTo>
                  <a:pt x="5811" y="12291"/>
                  <a:pt x="5811" y="12615"/>
                  <a:pt x="6123" y="12815"/>
                </a:cubicBezTo>
                <a:cubicBezTo>
                  <a:pt x="6436" y="13015"/>
                  <a:pt x="6941" y="13015"/>
                  <a:pt x="7254" y="12815"/>
                </a:cubicBezTo>
                <a:cubicBezTo>
                  <a:pt x="7566" y="12615"/>
                  <a:pt x="7566" y="12291"/>
                  <a:pt x="7254" y="12091"/>
                </a:cubicBezTo>
                <a:cubicBezTo>
                  <a:pt x="7097" y="11991"/>
                  <a:pt x="6893" y="11941"/>
                  <a:pt x="6688" y="11941"/>
                </a:cubicBezTo>
                <a:close/>
                <a:moveTo>
                  <a:pt x="8723" y="11941"/>
                </a:moveTo>
                <a:cubicBezTo>
                  <a:pt x="8518" y="11941"/>
                  <a:pt x="8314" y="11991"/>
                  <a:pt x="8158" y="12091"/>
                </a:cubicBezTo>
                <a:cubicBezTo>
                  <a:pt x="7845" y="12291"/>
                  <a:pt x="7845" y="12615"/>
                  <a:pt x="8158" y="12815"/>
                </a:cubicBezTo>
                <a:cubicBezTo>
                  <a:pt x="8470" y="13015"/>
                  <a:pt x="8976" y="13015"/>
                  <a:pt x="9288" y="12815"/>
                </a:cubicBezTo>
                <a:cubicBezTo>
                  <a:pt x="9601" y="12615"/>
                  <a:pt x="9601" y="12291"/>
                  <a:pt x="9288" y="12091"/>
                </a:cubicBezTo>
                <a:cubicBezTo>
                  <a:pt x="9132" y="11991"/>
                  <a:pt x="8928" y="11941"/>
                  <a:pt x="8723" y="11941"/>
                </a:cubicBezTo>
                <a:close/>
                <a:moveTo>
                  <a:pt x="10758" y="11941"/>
                </a:moveTo>
                <a:cubicBezTo>
                  <a:pt x="10553" y="11941"/>
                  <a:pt x="10349" y="11991"/>
                  <a:pt x="10192" y="12091"/>
                </a:cubicBezTo>
                <a:cubicBezTo>
                  <a:pt x="9880" y="12291"/>
                  <a:pt x="9880" y="12615"/>
                  <a:pt x="10192" y="12815"/>
                </a:cubicBezTo>
                <a:cubicBezTo>
                  <a:pt x="10505" y="13015"/>
                  <a:pt x="11010" y="13015"/>
                  <a:pt x="11323" y="12815"/>
                </a:cubicBezTo>
                <a:cubicBezTo>
                  <a:pt x="11635" y="12615"/>
                  <a:pt x="11635" y="12291"/>
                  <a:pt x="11323" y="12091"/>
                </a:cubicBezTo>
                <a:cubicBezTo>
                  <a:pt x="11167" y="11991"/>
                  <a:pt x="10962" y="11941"/>
                  <a:pt x="10758" y="11941"/>
                </a:cubicBezTo>
                <a:close/>
                <a:moveTo>
                  <a:pt x="12792" y="11941"/>
                </a:moveTo>
                <a:cubicBezTo>
                  <a:pt x="12588" y="11941"/>
                  <a:pt x="12383" y="11991"/>
                  <a:pt x="12227" y="12091"/>
                </a:cubicBezTo>
                <a:cubicBezTo>
                  <a:pt x="11915" y="12291"/>
                  <a:pt x="11915" y="12615"/>
                  <a:pt x="12227" y="12815"/>
                </a:cubicBezTo>
                <a:cubicBezTo>
                  <a:pt x="12539" y="13015"/>
                  <a:pt x="13045" y="13015"/>
                  <a:pt x="13357" y="12815"/>
                </a:cubicBezTo>
                <a:cubicBezTo>
                  <a:pt x="13670" y="12615"/>
                  <a:pt x="13670" y="12291"/>
                  <a:pt x="13357" y="12091"/>
                </a:cubicBezTo>
                <a:cubicBezTo>
                  <a:pt x="13201" y="11991"/>
                  <a:pt x="12997" y="11941"/>
                  <a:pt x="12792" y="11941"/>
                </a:cubicBezTo>
                <a:close/>
                <a:moveTo>
                  <a:pt x="14827" y="11941"/>
                </a:moveTo>
                <a:cubicBezTo>
                  <a:pt x="14622" y="11941"/>
                  <a:pt x="14418" y="11991"/>
                  <a:pt x="14262" y="12091"/>
                </a:cubicBezTo>
                <a:cubicBezTo>
                  <a:pt x="13949" y="12291"/>
                  <a:pt x="13949" y="12615"/>
                  <a:pt x="14262" y="12815"/>
                </a:cubicBezTo>
                <a:cubicBezTo>
                  <a:pt x="14574" y="13015"/>
                  <a:pt x="15080" y="13015"/>
                  <a:pt x="15392" y="12815"/>
                </a:cubicBezTo>
                <a:cubicBezTo>
                  <a:pt x="15704" y="12615"/>
                  <a:pt x="15704" y="12291"/>
                  <a:pt x="15392" y="12091"/>
                </a:cubicBezTo>
                <a:cubicBezTo>
                  <a:pt x="15236" y="11991"/>
                  <a:pt x="15032" y="11941"/>
                  <a:pt x="14827" y="11941"/>
                </a:cubicBezTo>
                <a:close/>
                <a:moveTo>
                  <a:pt x="6688" y="13158"/>
                </a:moveTo>
                <a:cubicBezTo>
                  <a:pt x="6484" y="13158"/>
                  <a:pt x="6279" y="13208"/>
                  <a:pt x="6123" y="13308"/>
                </a:cubicBezTo>
                <a:cubicBezTo>
                  <a:pt x="5811" y="13508"/>
                  <a:pt x="5811" y="13832"/>
                  <a:pt x="6123" y="14032"/>
                </a:cubicBezTo>
                <a:cubicBezTo>
                  <a:pt x="6436" y="14232"/>
                  <a:pt x="6941" y="14232"/>
                  <a:pt x="7254" y="14032"/>
                </a:cubicBezTo>
                <a:cubicBezTo>
                  <a:pt x="7566" y="13832"/>
                  <a:pt x="7566" y="13508"/>
                  <a:pt x="7254" y="13308"/>
                </a:cubicBezTo>
                <a:cubicBezTo>
                  <a:pt x="7097" y="13208"/>
                  <a:pt x="6893" y="13158"/>
                  <a:pt x="6688" y="13158"/>
                </a:cubicBezTo>
                <a:close/>
                <a:moveTo>
                  <a:pt x="8723" y="13158"/>
                </a:moveTo>
                <a:cubicBezTo>
                  <a:pt x="8518" y="13158"/>
                  <a:pt x="8314" y="13208"/>
                  <a:pt x="8158" y="13308"/>
                </a:cubicBezTo>
                <a:cubicBezTo>
                  <a:pt x="7845" y="13508"/>
                  <a:pt x="7845" y="13832"/>
                  <a:pt x="8158" y="14032"/>
                </a:cubicBezTo>
                <a:cubicBezTo>
                  <a:pt x="8470" y="14232"/>
                  <a:pt x="8976" y="14232"/>
                  <a:pt x="9288" y="14032"/>
                </a:cubicBezTo>
                <a:cubicBezTo>
                  <a:pt x="9601" y="13832"/>
                  <a:pt x="9601" y="13508"/>
                  <a:pt x="9288" y="13308"/>
                </a:cubicBezTo>
                <a:cubicBezTo>
                  <a:pt x="9132" y="13208"/>
                  <a:pt x="8928" y="13158"/>
                  <a:pt x="8723" y="13158"/>
                </a:cubicBezTo>
                <a:close/>
                <a:moveTo>
                  <a:pt x="10758" y="13158"/>
                </a:moveTo>
                <a:cubicBezTo>
                  <a:pt x="10553" y="13158"/>
                  <a:pt x="10349" y="13208"/>
                  <a:pt x="10192" y="13308"/>
                </a:cubicBezTo>
                <a:cubicBezTo>
                  <a:pt x="9880" y="13508"/>
                  <a:pt x="9880" y="13832"/>
                  <a:pt x="10192" y="14032"/>
                </a:cubicBezTo>
                <a:cubicBezTo>
                  <a:pt x="10505" y="14232"/>
                  <a:pt x="11010" y="14232"/>
                  <a:pt x="11323" y="14032"/>
                </a:cubicBezTo>
                <a:cubicBezTo>
                  <a:pt x="11635" y="13832"/>
                  <a:pt x="11635" y="13508"/>
                  <a:pt x="11323" y="13308"/>
                </a:cubicBezTo>
                <a:cubicBezTo>
                  <a:pt x="11167" y="13208"/>
                  <a:pt x="10962" y="13158"/>
                  <a:pt x="10758" y="13158"/>
                </a:cubicBezTo>
                <a:close/>
                <a:moveTo>
                  <a:pt x="14827" y="13158"/>
                </a:moveTo>
                <a:cubicBezTo>
                  <a:pt x="14622" y="13158"/>
                  <a:pt x="14418" y="13208"/>
                  <a:pt x="14262" y="13308"/>
                </a:cubicBezTo>
                <a:cubicBezTo>
                  <a:pt x="13949" y="13508"/>
                  <a:pt x="13949" y="13832"/>
                  <a:pt x="14262" y="14032"/>
                </a:cubicBezTo>
                <a:cubicBezTo>
                  <a:pt x="14574" y="14232"/>
                  <a:pt x="15080" y="14232"/>
                  <a:pt x="15392" y="14032"/>
                </a:cubicBezTo>
                <a:cubicBezTo>
                  <a:pt x="15704" y="13832"/>
                  <a:pt x="15704" y="13508"/>
                  <a:pt x="15392" y="13308"/>
                </a:cubicBezTo>
                <a:cubicBezTo>
                  <a:pt x="15236" y="13208"/>
                  <a:pt x="15032" y="13158"/>
                  <a:pt x="14827" y="13158"/>
                </a:cubicBezTo>
                <a:close/>
                <a:moveTo>
                  <a:pt x="12792" y="13170"/>
                </a:moveTo>
                <a:cubicBezTo>
                  <a:pt x="12588" y="13170"/>
                  <a:pt x="12383" y="13220"/>
                  <a:pt x="12227" y="13320"/>
                </a:cubicBezTo>
                <a:cubicBezTo>
                  <a:pt x="11915" y="13520"/>
                  <a:pt x="11915" y="13844"/>
                  <a:pt x="12227" y="14044"/>
                </a:cubicBezTo>
                <a:cubicBezTo>
                  <a:pt x="12539" y="14244"/>
                  <a:pt x="13045" y="14244"/>
                  <a:pt x="13357" y="14044"/>
                </a:cubicBezTo>
                <a:cubicBezTo>
                  <a:pt x="13670" y="13844"/>
                  <a:pt x="13670" y="13520"/>
                  <a:pt x="13357" y="13320"/>
                </a:cubicBezTo>
                <a:cubicBezTo>
                  <a:pt x="13201" y="13220"/>
                  <a:pt x="12997" y="13170"/>
                  <a:pt x="12792" y="13170"/>
                </a:cubicBezTo>
                <a:close/>
                <a:moveTo>
                  <a:pt x="6688" y="14376"/>
                </a:moveTo>
                <a:cubicBezTo>
                  <a:pt x="6484" y="14376"/>
                  <a:pt x="6279" y="14425"/>
                  <a:pt x="6123" y="14525"/>
                </a:cubicBezTo>
                <a:cubicBezTo>
                  <a:pt x="5811" y="14725"/>
                  <a:pt x="5811" y="15049"/>
                  <a:pt x="6123" y="15249"/>
                </a:cubicBezTo>
                <a:cubicBezTo>
                  <a:pt x="6436" y="15449"/>
                  <a:pt x="6941" y="15449"/>
                  <a:pt x="7254" y="15249"/>
                </a:cubicBezTo>
                <a:cubicBezTo>
                  <a:pt x="7566" y="15049"/>
                  <a:pt x="7566" y="14725"/>
                  <a:pt x="7254" y="14525"/>
                </a:cubicBezTo>
                <a:cubicBezTo>
                  <a:pt x="7097" y="14425"/>
                  <a:pt x="6893" y="14376"/>
                  <a:pt x="6688" y="14376"/>
                </a:cubicBezTo>
                <a:close/>
                <a:moveTo>
                  <a:pt x="8723" y="14376"/>
                </a:moveTo>
                <a:cubicBezTo>
                  <a:pt x="8518" y="14376"/>
                  <a:pt x="8314" y="14425"/>
                  <a:pt x="8158" y="14525"/>
                </a:cubicBezTo>
                <a:cubicBezTo>
                  <a:pt x="7845" y="14725"/>
                  <a:pt x="7845" y="15049"/>
                  <a:pt x="8158" y="15249"/>
                </a:cubicBezTo>
                <a:cubicBezTo>
                  <a:pt x="8470" y="15449"/>
                  <a:pt x="8976" y="15449"/>
                  <a:pt x="9288" y="15249"/>
                </a:cubicBezTo>
                <a:cubicBezTo>
                  <a:pt x="9601" y="15049"/>
                  <a:pt x="9601" y="14725"/>
                  <a:pt x="9288" y="14525"/>
                </a:cubicBezTo>
                <a:cubicBezTo>
                  <a:pt x="9132" y="14425"/>
                  <a:pt x="8928" y="14376"/>
                  <a:pt x="8723" y="14376"/>
                </a:cubicBezTo>
                <a:close/>
                <a:moveTo>
                  <a:pt x="10758" y="14376"/>
                </a:moveTo>
                <a:cubicBezTo>
                  <a:pt x="10553" y="14376"/>
                  <a:pt x="10349" y="14425"/>
                  <a:pt x="10192" y="14525"/>
                </a:cubicBezTo>
                <a:cubicBezTo>
                  <a:pt x="9880" y="14725"/>
                  <a:pt x="9880" y="15049"/>
                  <a:pt x="10192" y="15249"/>
                </a:cubicBezTo>
                <a:cubicBezTo>
                  <a:pt x="10505" y="15449"/>
                  <a:pt x="11010" y="15449"/>
                  <a:pt x="11323" y="15249"/>
                </a:cubicBezTo>
                <a:cubicBezTo>
                  <a:pt x="11635" y="15049"/>
                  <a:pt x="11635" y="14725"/>
                  <a:pt x="11323" y="14525"/>
                </a:cubicBezTo>
                <a:cubicBezTo>
                  <a:pt x="11167" y="14425"/>
                  <a:pt x="10962" y="14376"/>
                  <a:pt x="10758" y="14376"/>
                </a:cubicBezTo>
                <a:close/>
                <a:moveTo>
                  <a:pt x="12792" y="14376"/>
                </a:moveTo>
                <a:cubicBezTo>
                  <a:pt x="12588" y="14376"/>
                  <a:pt x="12383" y="14425"/>
                  <a:pt x="12227" y="14525"/>
                </a:cubicBezTo>
                <a:cubicBezTo>
                  <a:pt x="11915" y="14725"/>
                  <a:pt x="11915" y="15049"/>
                  <a:pt x="12227" y="15249"/>
                </a:cubicBezTo>
                <a:cubicBezTo>
                  <a:pt x="12539" y="15449"/>
                  <a:pt x="13045" y="15449"/>
                  <a:pt x="13357" y="15249"/>
                </a:cubicBezTo>
                <a:cubicBezTo>
                  <a:pt x="13670" y="15049"/>
                  <a:pt x="13670" y="14725"/>
                  <a:pt x="13357" y="14525"/>
                </a:cubicBezTo>
                <a:cubicBezTo>
                  <a:pt x="13201" y="14425"/>
                  <a:pt x="12997" y="14376"/>
                  <a:pt x="12792" y="14376"/>
                </a:cubicBezTo>
                <a:close/>
                <a:moveTo>
                  <a:pt x="14827" y="14376"/>
                </a:moveTo>
                <a:cubicBezTo>
                  <a:pt x="14622" y="14376"/>
                  <a:pt x="14418" y="14425"/>
                  <a:pt x="14262" y="14525"/>
                </a:cubicBezTo>
                <a:cubicBezTo>
                  <a:pt x="13949" y="14725"/>
                  <a:pt x="13949" y="15049"/>
                  <a:pt x="14262" y="15249"/>
                </a:cubicBezTo>
                <a:cubicBezTo>
                  <a:pt x="14574" y="15449"/>
                  <a:pt x="15080" y="15449"/>
                  <a:pt x="15392" y="15249"/>
                </a:cubicBezTo>
                <a:cubicBezTo>
                  <a:pt x="15704" y="15049"/>
                  <a:pt x="15704" y="14725"/>
                  <a:pt x="15392" y="14525"/>
                </a:cubicBezTo>
                <a:cubicBezTo>
                  <a:pt x="15236" y="14425"/>
                  <a:pt x="15032" y="14376"/>
                  <a:pt x="14827" y="14376"/>
                </a:cubicBezTo>
                <a:close/>
                <a:moveTo>
                  <a:pt x="4673" y="14441"/>
                </a:moveTo>
                <a:cubicBezTo>
                  <a:pt x="4494" y="14441"/>
                  <a:pt x="4315" y="14485"/>
                  <a:pt x="4179" y="14572"/>
                </a:cubicBezTo>
                <a:cubicBezTo>
                  <a:pt x="3907" y="14746"/>
                  <a:pt x="3907" y="15029"/>
                  <a:pt x="4179" y="15203"/>
                </a:cubicBezTo>
                <a:cubicBezTo>
                  <a:pt x="4452" y="15378"/>
                  <a:pt x="4893" y="15378"/>
                  <a:pt x="5166" y="15203"/>
                </a:cubicBezTo>
                <a:cubicBezTo>
                  <a:pt x="5438" y="15029"/>
                  <a:pt x="5438" y="14746"/>
                  <a:pt x="5166" y="14572"/>
                </a:cubicBezTo>
                <a:cubicBezTo>
                  <a:pt x="5030" y="14485"/>
                  <a:pt x="4851" y="14441"/>
                  <a:pt x="4673" y="14441"/>
                </a:cubicBezTo>
                <a:close/>
                <a:moveTo>
                  <a:pt x="16861" y="14441"/>
                </a:moveTo>
                <a:cubicBezTo>
                  <a:pt x="16683" y="14441"/>
                  <a:pt x="16504" y="14485"/>
                  <a:pt x="16368" y="14572"/>
                </a:cubicBezTo>
                <a:cubicBezTo>
                  <a:pt x="16096" y="14746"/>
                  <a:pt x="16096" y="15029"/>
                  <a:pt x="16368" y="15203"/>
                </a:cubicBezTo>
                <a:cubicBezTo>
                  <a:pt x="16641" y="15378"/>
                  <a:pt x="17082" y="15378"/>
                  <a:pt x="17355" y="15203"/>
                </a:cubicBezTo>
                <a:cubicBezTo>
                  <a:pt x="17627" y="15029"/>
                  <a:pt x="17627" y="14746"/>
                  <a:pt x="17355" y="14572"/>
                </a:cubicBezTo>
                <a:cubicBezTo>
                  <a:pt x="17219" y="14485"/>
                  <a:pt x="17040" y="14441"/>
                  <a:pt x="16861" y="14441"/>
                </a:cubicBezTo>
                <a:close/>
                <a:moveTo>
                  <a:pt x="2657" y="14489"/>
                </a:moveTo>
                <a:cubicBezTo>
                  <a:pt x="2498" y="14489"/>
                  <a:pt x="2338" y="14528"/>
                  <a:pt x="2216" y="14606"/>
                </a:cubicBezTo>
                <a:cubicBezTo>
                  <a:pt x="1973" y="14761"/>
                  <a:pt x="1973" y="15013"/>
                  <a:pt x="2216" y="15169"/>
                </a:cubicBezTo>
                <a:cubicBezTo>
                  <a:pt x="2459" y="15324"/>
                  <a:pt x="2854" y="15324"/>
                  <a:pt x="3097" y="15169"/>
                </a:cubicBezTo>
                <a:cubicBezTo>
                  <a:pt x="3340" y="15013"/>
                  <a:pt x="3340" y="14761"/>
                  <a:pt x="3097" y="14606"/>
                </a:cubicBezTo>
                <a:cubicBezTo>
                  <a:pt x="2976" y="14528"/>
                  <a:pt x="2816" y="14489"/>
                  <a:pt x="2657" y="14489"/>
                </a:cubicBezTo>
                <a:close/>
                <a:moveTo>
                  <a:pt x="18858" y="14489"/>
                </a:moveTo>
                <a:cubicBezTo>
                  <a:pt x="18699" y="14489"/>
                  <a:pt x="18540" y="14528"/>
                  <a:pt x="18418" y="14606"/>
                </a:cubicBezTo>
                <a:cubicBezTo>
                  <a:pt x="18175" y="14761"/>
                  <a:pt x="18175" y="15013"/>
                  <a:pt x="18418" y="15169"/>
                </a:cubicBezTo>
                <a:cubicBezTo>
                  <a:pt x="18661" y="15324"/>
                  <a:pt x="19056" y="15324"/>
                  <a:pt x="19299" y="15169"/>
                </a:cubicBezTo>
                <a:cubicBezTo>
                  <a:pt x="19542" y="15013"/>
                  <a:pt x="19542" y="14761"/>
                  <a:pt x="19299" y="14606"/>
                </a:cubicBezTo>
                <a:cubicBezTo>
                  <a:pt x="19177" y="14528"/>
                  <a:pt x="19018" y="14489"/>
                  <a:pt x="18858" y="14489"/>
                </a:cubicBezTo>
                <a:close/>
                <a:moveTo>
                  <a:pt x="544" y="14540"/>
                </a:moveTo>
                <a:cubicBezTo>
                  <a:pt x="405" y="14540"/>
                  <a:pt x="266" y="14573"/>
                  <a:pt x="159" y="14641"/>
                </a:cubicBezTo>
                <a:cubicBezTo>
                  <a:pt x="-53" y="14777"/>
                  <a:pt x="-53" y="14998"/>
                  <a:pt x="159" y="15134"/>
                </a:cubicBezTo>
                <a:cubicBezTo>
                  <a:pt x="372" y="15270"/>
                  <a:pt x="716" y="15270"/>
                  <a:pt x="928" y="15134"/>
                </a:cubicBezTo>
                <a:cubicBezTo>
                  <a:pt x="1141" y="14998"/>
                  <a:pt x="1141" y="14777"/>
                  <a:pt x="928" y="14641"/>
                </a:cubicBezTo>
                <a:cubicBezTo>
                  <a:pt x="822" y="14573"/>
                  <a:pt x="684" y="14540"/>
                  <a:pt x="544" y="14540"/>
                </a:cubicBezTo>
                <a:close/>
                <a:moveTo>
                  <a:pt x="20950" y="14540"/>
                </a:moveTo>
                <a:cubicBezTo>
                  <a:pt x="20810" y="14540"/>
                  <a:pt x="20671" y="14573"/>
                  <a:pt x="20565" y="14641"/>
                </a:cubicBezTo>
                <a:cubicBezTo>
                  <a:pt x="20352" y="14777"/>
                  <a:pt x="20352" y="14998"/>
                  <a:pt x="20565" y="15134"/>
                </a:cubicBezTo>
                <a:cubicBezTo>
                  <a:pt x="20777" y="15270"/>
                  <a:pt x="21122" y="15270"/>
                  <a:pt x="21335" y="15134"/>
                </a:cubicBezTo>
                <a:cubicBezTo>
                  <a:pt x="21547" y="14998"/>
                  <a:pt x="21547" y="14777"/>
                  <a:pt x="21335" y="14641"/>
                </a:cubicBezTo>
                <a:cubicBezTo>
                  <a:pt x="21228" y="14573"/>
                  <a:pt x="21089" y="14540"/>
                  <a:pt x="20950" y="14540"/>
                </a:cubicBezTo>
                <a:close/>
                <a:moveTo>
                  <a:pt x="6688" y="15593"/>
                </a:moveTo>
                <a:cubicBezTo>
                  <a:pt x="6484" y="15593"/>
                  <a:pt x="6279" y="15643"/>
                  <a:pt x="6123" y="15742"/>
                </a:cubicBezTo>
                <a:cubicBezTo>
                  <a:pt x="5811" y="15942"/>
                  <a:pt x="5811" y="16266"/>
                  <a:pt x="6123" y="16466"/>
                </a:cubicBezTo>
                <a:cubicBezTo>
                  <a:pt x="6436" y="16666"/>
                  <a:pt x="6941" y="16666"/>
                  <a:pt x="7254" y="16466"/>
                </a:cubicBezTo>
                <a:cubicBezTo>
                  <a:pt x="7566" y="16266"/>
                  <a:pt x="7566" y="15942"/>
                  <a:pt x="7254" y="15742"/>
                </a:cubicBezTo>
                <a:cubicBezTo>
                  <a:pt x="7097" y="15643"/>
                  <a:pt x="6893" y="15593"/>
                  <a:pt x="6688" y="15593"/>
                </a:cubicBezTo>
                <a:close/>
                <a:moveTo>
                  <a:pt x="8723" y="15593"/>
                </a:moveTo>
                <a:cubicBezTo>
                  <a:pt x="8518" y="15593"/>
                  <a:pt x="8314" y="15643"/>
                  <a:pt x="8158" y="15742"/>
                </a:cubicBezTo>
                <a:cubicBezTo>
                  <a:pt x="7845" y="15942"/>
                  <a:pt x="7845" y="16266"/>
                  <a:pt x="8158" y="16466"/>
                </a:cubicBezTo>
                <a:cubicBezTo>
                  <a:pt x="8470" y="16666"/>
                  <a:pt x="8976" y="16666"/>
                  <a:pt x="9288" y="16466"/>
                </a:cubicBezTo>
                <a:cubicBezTo>
                  <a:pt x="9601" y="16266"/>
                  <a:pt x="9601" y="15942"/>
                  <a:pt x="9288" y="15742"/>
                </a:cubicBezTo>
                <a:cubicBezTo>
                  <a:pt x="9132" y="15643"/>
                  <a:pt x="8928" y="15593"/>
                  <a:pt x="8723" y="15593"/>
                </a:cubicBezTo>
                <a:close/>
                <a:moveTo>
                  <a:pt x="10758" y="15593"/>
                </a:moveTo>
                <a:cubicBezTo>
                  <a:pt x="10553" y="15593"/>
                  <a:pt x="10349" y="15643"/>
                  <a:pt x="10192" y="15742"/>
                </a:cubicBezTo>
                <a:cubicBezTo>
                  <a:pt x="9880" y="15942"/>
                  <a:pt x="9880" y="16266"/>
                  <a:pt x="10192" y="16466"/>
                </a:cubicBezTo>
                <a:cubicBezTo>
                  <a:pt x="10505" y="16666"/>
                  <a:pt x="11010" y="16666"/>
                  <a:pt x="11323" y="16466"/>
                </a:cubicBezTo>
                <a:cubicBezTo>
                  <a:pt x="11635" y="16266"/>
                  <a:pt x="11635" y="15942"/>
                  <a:pt x="11323" y="15742"/>
                </a:cubicBezTo>
                <a:cubicBezTo>
                  <a:pt x="11167" y="15643"/>
                  <a:pt x="10962" y="15593"/>
                  <a:pt x="10758" y="15593"/>
                </a:cubicBezTo>
                <a:close/>
                <a:moveTo>
                  <a:pt x="12792" y="15593"/>
                </a:moveTo>
                <a:cubicBezTo>
                  <a:pt x="12588" y="15593"/>
                  <a:pt x="12383" y="15643"/>
                  <a:pt x="12227" y="15742"/>
                </a:cubicBezTo>
                <a:cubicBezTo>
                  <a:pt x="11915" y="15942"/>
                  <a:pt x="11915" y="16266"/>
                  <a:pt x="12227" y="16466"/>
                </a:cubicBezTo>
                <a:cubicBezTo>
                  <a:pt x="12539" y="16666"/>
                  <a:pt x="13045" y="16666"/>
                  <a:pt x="13357" y="16466"/>
                </a:cubicBezTo>
                <a:cubicBezTo>
                  <a:pt x="13670" y="16266"/>
                  <a:pt x="13670" y="15942"/>
                  <a:pt x="13357" y="15742"/>
                </a:cubicBezTo>
                <a:cubicBezTo>
                  <a:pt x="13201" y="15643"/>
                  <a:pt x="12997" y="15593"/>
                  <a:pt x="12792" y="15593"/>
                </a:cubicBezTo>
                <a:close/>
                <a:moveTo>
                  <a:pt x="14827" y="15593"/>
                </a:moveTo>
                <a:cubicBezTo>
                  <a:pt x="14622" y="15593"/>
                  <a:pt x="14418" y="15643"/>
                  <a:pt x="14262" y="15742"/>
                </a:cubicBezTo>
                <a:cubicBezTo>
                  <a:pt x="13949" y="15942"/>
                  <a:pt x="13949" y="16266"/>
                  <a:pt x="14262" y="16466"/>
                </a:cubicBezTo>
                <a:cubicBezTo>
                  <a:pt x="14574" y="16666"/>
                  <a:pt x="15080" y="16666"/>
                  <a:pt x="15392" y="16466"/>
                </a:cubicBezTo>
                <a:cubicBezTo>
                  <a:pt x="15704" y="16266"/>
                  <a:pt x="15704" y="15942"/>
                  <a:pt x="15392" y="15742"/>
                </a:cubicBezTo>
                <a:cubicBezTo>
                  <a:pt x="15236" y="15643"/>
                  <a:pt x="15032" y="15593"/>
                  <a:pt x="14827" y="15593"/>
                </a:cubicBezTo>
                <a:close/>
                <a:moveTo>
                  <a:pt x="4673" y="15658"/>
                </a:moveTo>
                <a:cubicBezTo>
                  <a:pt x="4494" y="15658"/>
                  <a:pt x="4315" y="15702"/>
                  <a:pt x="4179" y="15789"/>
                </a:cubicBezTo>
                <a:cubicBezTo>
                  <a:pt x="3907" y="15963"/>
                  <a:pt x="3907" y="16246"/>
                  <a:pt x="4179" y="16420"/>
                </a:cubicBezTo>
                <a:cubicBezTo>
                  <a:pt x="4452" y="16595"/>
                  <a:pt x="4893" y="16595"/>
                  <a:pt x="5166" y="16420"/>
                </a:cubicBezTo>
                <a:cubicBezTo>
                  <a:pt x="5438" y="16246"/>
                  <a:pt x="5438" y="15963"/>
                  <a:pt x="5166" y="15789"/>
                </a:cubicBezTo>
                <a:cubicBezTo>
                  <a:pt x="5030" y="15702"/>
                  <a:pt x="4851" y="15658"/>
                  <a:pt x="4673" y="15658"/>
                </a:cubicBezTo>
                <a:close/>
                <a:moveTo>
                  <a:pt x="16861" y="15658"/>
                </a:moveTo>
                <a:cubicBezTo>
                  <a:pt x="16683" y="15658"/>
                  <a:pt x="16504" y="15702"/>
                  <a:pt x="16368" y="15789"/>
                </a:cubicBezTo>
                <a:cubicBezTo>
                  <a:pt x="16096" y="15963"/>
                  <a:pt x="16096" y="16246"/>
                  <a:pt x="16368" y="16420"/>
                </a:cubicBezTo>
                <a:cubicBezTo>
                  <a:pt x="16641" y="16595"/>
                  <a:pt x="17082" y="16595"/>
                  <a:pt x="17355" y="16420"/>
                </a:cubicBezTo>
                <a:cubicBezTo>
                  <a:pt x="17627" y="16246"/>
                  <a:pt x="17627" y="15963"/>
                  <a:pt x="17355" y="15789"/>
                </a:cubicBezTo>
                <a:cubicBezTo>
                  <a:pt x="17219" y="15702"/>
                  <a:pt x="17040" y="15658"/>
                  <a:pt x="16861" y="15658"/>
                </a:cubicBezTo>
                <a:close/>
                <a:moveTo>
                  <a:pt x="2646" y="15706"/>
                </a:moveTo>
                <a:cubicBezTo>
                  <a:pt x="2487" y="15706"/>
                  <a:pt x="2327" y="15745"/>
                  <a:pt x="2206" y="15823"/>
                </a:cubicBezTo>
                <a:cubicBezTo>
                  <a:pt x="1963" y="15978"/>
                  <a:pt x="1963" y="16230"/>
                  <a:pt x="2206" y="16386"/>
                </a:cubicBezTo>
                <a:cubicBezTo>
                  <a:pt x="2329" y="16464"/>
                  <a:pt x="2491" y="16503"/>
                  <a:pt x="2652" y="16502"/>
                </a:cubicBezTo>
                <a:cubicBezTo>
                  <a:pt x="2813" y="16503"/>
                  <a:pt x="2974" y="16464"/>
                  <a:pt x="3097" y="16386"/>
                </a:cubicBezTo>
                <a:cubicBezTo>
                  <a:pt x="3340" y="16230"/>
                  <a:pt x="3340" y="15978"/>
                  <a:pt x="3097" y="15823"/>
                </a:cubicBezTo>
                <a:cubicBezTo>
                  <a:pt x="2974" y="15745"/>
                  <a:pt x="2813" y="15706"/>
                  <a:pt x="2652" y="15706"/>
                </a:cubicBezTo>
                <a:cubicBezTo>
                  <a:pt x="2650" y="15706"/>
                  <a:pt x="2648" y="15706"/>
                  <a:pt x="2646" y="15706"/>
                </a:cubicBezTo>
                <a:close/>
                <a:moveTo>
                  <a:pt x="18858" y="15706"/>
                </a:moveTo>
                <a:cubicBezTo>
                  <a:pt x="18699" y="15706"/>
                  <a:pt x="18540" y="15745"/>
                  <a:pt x="18418" y="15823"/>
                </a:cubicBezTo>
                <a:cubicBezTo>
                  <a:pt x="18175" y="15978"/>
                  <a:pt x="18175" y="16230"/>
                  <a:pt x="18418" y="16386"/>
                </a:cubicBezTo>
                <a:cubicBezTo>
                  <a:pt x="18661" y="16541"/>
                  <a:pt x="19056" y="16541"/>
                  <a:pt x="19299" y="16386"/>
                </a:cubicBezTo>
                <a:cubicBezTo>
                  <a:pt x="19542" y="16230"/>
                  <a:pt x="19542" y="15978"/>
                  <a:pt x="19299" y="15823"/>
                </a:cubicBezTo>
                <a:cubicBezTo>
                  <a:pt x="19177" y="15745"/>
                  <a:pt x="19018" y="15706"/>
                  <a:pt x="18858" y="15706"/>
                </a:cubicBezTo>
                <a:close/>
                <a:moveTo>
                  <a:pt x="6678" y="16810"/>
                </a:moveTo>
                <a:cubicBezTo>
                  <a:pt x="6473" y="16810"/>
                  <a:pt x="6268" y="16860"/>
                  <a:pt x="6111" y="16960"/>
                </a:cubicBezTo>
                <a:cubicBezTo>
                  <a:pt x="5799" y="17159"/>
                  <a:pt x="5799" y="17484"/>
                  <a:pt x="6111" y="17683"/>
                </a:cubicBezTo>
                <a:cubicBezTo>
                  <a:pt x="6424" y="17883"/>
                  <a:pt x="6931" y="17883"/>
                  <a:pt x="7243" y="17683"/>
                </a:cubicBezTo>
                <a:cubicBezTo>
                  <a:pt x="7555" y="17484"/>
                  <a:pt x="7555" y="17159"/>
                  <a:pt x="7243" y="16960"/>
                </a:cubicBezTo>
                <a:cubicBezTo>
                  <a:pt x="7087" y="16860"/>
                  <a:pt x="6882" y="16810"/>
                  <a:pt x="6678" y="16810"/>
                </a:cubicBezTo>
                <a:close/>
                <a:moveTo>
                  <a:pt x="8712" y="16810"/>
                </a:moveTo>
                <a:cubicBezTo>
                  <a:pt x="8508" y="16810"/>
                  <a:pt x="8302" y="16860"/>
                  <a:pt x="8146" y="16960"/>
                </a:cubicBezTo>
                <a:cubicBezTo>
                  <a:pt x="7834" y="17159"/>
                  <a:pt x="7834" y="17484"/>
                  <a:pt x="8146" y="17683"/>
                </a:cubicBezTo>
                <a:cubicBezTo>
                  <a:pt x="8458" y="17883"/>
                  <a:pt x="8965" y="17883"/>
                  <a:pt x="9278" y="17683"/>
                </a:cubicBezTo>
                <a:cubicBezTo>
                  <a:pt x="9590" y="17484"/>
                  <a:pt x="9590" y="17159"/>
                  <a:pt x="9278" y="16960"/>
                </a:cubicBezTo>
                <a:cubicBezTo>
                  <a:pt x="9121" y="16860"/>
                  <a:pt x="8917" y="16810"/>
                  <a:pt x="8712" y="16810"/>
                </a:cubicBezTo>
                <a:close/>
                <a:moveTo>
                  <a:pt x="10747" y="16810"/>
                </a:moveTo>
                <a:cubicBezTo>
                  <a:pt x="10542" y="16810"/>
                  <a:pt x="10337" y="16860"/>
                  <a:pt x="10181" y="16960"/>
                </a:cubicBezTo>
                <a:cubicBezTo>
                  <a:pt x="9868" y="17159"/>
                  <a:pt x="9868" y="17484"/>
                  <a:pt x="10181" y="17683"/>
                </a:cubicBezTo>
                <a:cubicBezTo>
                  <a:pt x="10493" y="17883"/>
                  <a:pt x="11000" y="17883"/>
                  <a:pt x="11312" y="17683"/>
                </a:cubicBezTo>
                <a:cubicBezTo>
                  <a:pt x="11625" y="17484"/>
                  <a:pt x="11625" y="17159"/>
                  <a:pt x="11312" y="16960"/>
                </a:cubicBezTo>
                <a:cubicBezTo>
                  <a:pt x="11156" y="16860"/>
                  <a:pt x="10952" y="16810"/>
                  <a:pt x="10747" y="16810"/>
                </a:cubicBezTo>
                <a:close/>
                <a:moveTo>
                  <a:pt x="12782" y="16810"/>
                </a:moveTo>
                <a:cubicBezTo>
                  <a:pt x="12577" y="16810"/>
                  <a:pt x="12371" y="16860"/>
                  <a:pt x="12215" y="16960"/>
                </a:cubicBezTo>
                <a:cubicBezTo>
                  <a:pt x="11903" y="17159"/>
                  <a:pt x="11903" y="17484"/>
                  <a:pt x="12215" y="17683"/>
                </a:cubicBezTo>
                <a:cubicBezTo>
                  <a:pt x="12528" y="17883"/>
                  <a:pt x="13034" y="17883"/>
                  <a:pt x="13347" y="17683"/>
                </a:cubicBezTo>
                <a:cubicBezTo>
                  <a:pt x="13659" y="17484"/>
                  <a:pt x="13659" y="17159"/>
                  <a:pt x="13347" y="16960"/>
                </a:cubicBezTo>
                <a:cubicBezTo>
                  <a:pt x="13191" y="16860"/>
                  <a:pt x="12986" y="16810"/>
                  <a:pt x="12782" y="16810"/>
                </a:cubicBezTo>
                <a:close/>
                <a:moveTo>
                  <a:pt x="14816" y="16810"/>
                </a:moveTo>
                <a:cubicBezTo>
                  <a:pt x="14612" y="16810"/>
                  <a:pt x="14406" y="16860"/>
                  <a:pt x="14250" y="16960"/>
                </a:cubicBezTo>
                <a:cubicBezTo>
                  <a:pt x="13938" y="17159"/>
                  <a:pt x="13938" y="17484"/>
                  <a:pt x="14250" y="17683"/>
                </a:cubicBezTo>
                <a:cubicBezTo>
                  <a:pt x="14562" y="17883"/>
                  <a:pt x="15069" y="17883"/>
                  <a:pt x="15381" y="17683"/>
                </a:cubicBezTo>
                <a:cubicBezTo>
                  <a:pt x="15694" y="17484"/>
                  <a:pt x="15694" y="17159"/>
                  <a:pt x="15381" y="16960"/>
                </a:cubicBezTo>
                <a:cubicBezTo>
                  <a:pt x="15225" y="16860"/>
                  <a:pt x="15021" y="16810"/>
                  <a:pt x="14816" y="16810"/>
                </a:cubicBezTo>
                <a:close/>
                <a:moveTo>
                  <a:pt x="4662" y="16875"/>
                </a:moveTo>
                <a:cubicBezTo>
                  <a:pt x="4483" y="16875"/>
                  <a:pt x="4305" y="16919"/>
                  <a:pt x="4169" y="17006"/>
                </a:cubicBezTo>
                <a:cubicBezTo>
                  <a:pt x="3896" y="17181"/>
                  <a:pt x="3896" y="17463"/>
                  <a:pt x="4169" y="17637"/>
                </a:cubicBezTo>
                <a:cubicBezTo>
                  <a:pt x="4441" y="17812"/>
                  <a:pt x="4883" y="17812"/>
                  <a:pt x="5155" y="17637"/>
                </a:cubicBezTo>
                <a:cubicBezTo>
                  <a:pt x="5428" y="17463"/>
                  <a:pt x="5428" y="17181"/>
                  <a:pt x="5155" y="17006"/>
                </a:cubicBezTo>
                <a:cubicBezTo>
                  <a:pt x="5019" y="16919"/>
                  <a:pt x="4841" y="16875"/>
                  <a:pt x="4662" y="16875"/>
                </a:cubicBezTo>
                <a:close/>
                <a:moveTo>
                  <a:pt x="16851" y="16875"/>
                </a:moveTo>
                <a:cubicBezTo>
                  <a:pt x="16672" y="16875"/>
                  <a:pt x="16494" y="16919"/>
                  <a:pt x="16358" y="17006"/>
                </a:cubicBezTo>
                <a:cubicBezTo>
                  <a:pt x="16085" y="17181"/>
                  <a:pt x="16085" y="17463"/>
                  <a:pt x="16358" y="17637"/>
                </a:cubicBezTo>
                <a:cubicBezTo>
                  <a:pt x="16630" y="17812"/>
                  <a:pt x="17072" y="17812"/>
                  <a:pt x="17344" y="17637"/>
                </a:cubicBezTo>
                <a:cubicBezTo>
                  <a:pt x="17617" y="17463"/>
                  <a:pt x="17617" y="17181"/>
                  <a:pt x="17344" y="17006"/>
                </a:cubicBezTo>
                <a:cubicBezTo>
                  <a:pt x="17208" y="16919"/>
                  <a:pt x="17029" y="16875"/>
                  <a:pt x="16851" y="16875"/>
                </a:cubicBezTo>
                <a:close/>
                <a:moveTo>
                  <a:pt x="6678" y="18092"/>
                </a:moveTo>
                <a:cubicBezTo>
                  <a:pt x="6473" y="18092"/>
                  <a:pt x="6268" y="18142"/>
                  <a:pt x="6111" y="18242"/>
                </a:cubicBezTo>
                <a:cubicBezTo>
                  <a:pt x="5799" y="18442"/>
                  <a:pt x="5799" y="18766"/>
                  <a:pt x="6111" y="18966"/>
                </a:cubicBezTo>
                <a:cubicBezTo>
                  <a:pt x="6424" y="19166"/>
                  <a:pt x="6931" y="19166"/>
                  <a:pt x="7243" y="18966"/>
                </a:cubicBezTo>
                <a:cubicBezTo>
                  <a:pt x="7555" y="18766"/>
                  <a:pt x="7555" y="18442"/>
                  <a:pt x="7243" y="18242"/>
                </a:cubicBezTo>
                <a:cubicBezTo>
                  <a:pt x="7087" y="18142"/>
                  <a:pt x="6882" y="18092"/>
                  <a:pt x="6678" y="18092"/>
                </a:cubicBezTo>
                <a:close/>
                <a:moveTo>
                  <a:pt x="8712" y="18092"/>
                </a:moveTo>
                <a:cubicBezTo>
                  <a:pt x="8508" y="18092"/>
                  <a:pt x="8302" y="18142"/>
                  <a:pt x="8146" y="18242"/>
                </a:cubicBezTo>
                <a:cubicBezTo>
                  <a:pt x="7834" y="18442"/>
                  <a:pt x="7834" y="18766"/>
                  <a:pt x="8146" y="18966"/>
                </a:cubicBezTo>
                <a:cubicBezTo>
                  <a:pt x="8458" y="19166"/>
                  <a:pt x="8965" y="19166"/>
                  <a:pt x="9278" y="18966"/>
                </a:cubicBezTo>
                <a:cubicBezTo>
                  <a:pt x="9590" y="18766"/>
                  <a:pt x="9590" y="18442"/>
                  <a:pt x="9278" y="18242"/>
                </a:cubicBezTo>
                <a:cubicBezTo>
                  <a:pt x="9121" y="18142"/>
                  <a:pt x="8917" y="18092"/>
                  <a:pt x="8712" y="18092"/>
                </a:cubicBezTo>
                <a:close/>
                <a:moveTo>
                  <a:pt x="10747" y="18092"/>
                </a:moveTo>
                <a:cubicBezTo>
                  <a:pt x="10542" y="18092"/>
                  <a:pt x="10337" y="18142"/>
                  <a:pt x="10181" y="18242"/>
                </a:cubicBezTo>
                <a:cubicBezTo>
                  <a:pt x="9868" y="18442"/>
                  <a:pt x="9868" y="18766"/>
                  <a:pt x="10181" y="18966"/>
                </a:cubicBezTo>
                <a:cubicBezTo>
                  <a:pt x="10493" y="19166"/>
                  <a:pt x="11000" y="19166"/>
                  <a:pt x="11312" y="18966"/>
                </a:cubicBezTo>
                <a:cubicBezTo>
                  <a:pt x="11625" y="18766"/>
                  <a:pt x="11625" y="18442"/>
                  <a:pt x="11312" y="18242"/>
                </a:cubicBezTo>
                <a:cubicBezTo>
                  <a:pt x="11156" y="18142"/>
                  <a:pt x="10952" y="18092"/>
                  <a:pt x="10747" y="18092"/>
                </a:cubicBezTo>
                <a:close/>
                <a:moveTo>
                  <a:pt x="12782" y="18092"/>
                </a:moveTo>
                <a:cubicBezTo>
                  <a:pt x="12577" y="18092"/>
                  <a:pt x="12371" y="18142"/>
                  <a:pt x="12215" y="18242"/>
                </a:cubicBezTo>
                <a:cubicBezTo>
                  <a:pt x="11903" y="18442"/>
                  <a:pt x="11903" y="18766"/>
                  <a:pt x="12215" y="18966"/>
                </a:cubicBezTo>
                <a:cubicBezTo>
                  <a:pt x="12528" y="19166"/>
                  <a:pt x="13034" y="19166"/>
                  <a:pt x="13347" y="18966"/>
                </a:cubicBezTo>
                <a:cubicBezTo>
                  <a:pt x="13659" y="18766"/>
                  <a:pt x="13659" y="18442"/>
                  <a:pt x="13347" y="18242"/>
                </a:cubicBezTo>
                <a:cubicBezTo>
                  <a:pt x="13191" y="18142"/>
                  <a:pt x="12986" y="18092"/>
                  <a:pt x="12782" y="18092"/>
                </a:cubicBezTo>
                <a:close/>
                <a:moveTo>
                  <a:pt x="14827" y="18092"/>
                </a:moveTo>
                <a:cubicBezTo>
                  <a:pt x="14622" y="18092"/>
                  <a:pt x="14418" y="18142"/>
                  <a:pt x="14262" y="18242"/>
                </a:cubicBezTo>
                <a:cubicBezTo>
                  <a:pt x="13949" y="18442"/>
                  <a:pt x="13949" y="18766"/>
                  <a:pt x="14262" y="18966"/>
                </a:cubicBezTo>
                <a:cubicBezTo>
                  <a:pt x="14574" y="19166"/>
                  <a:pt x="15080" y="19166"/>
                  <a:pt x="15392" y="18966"/>
                </a:cubicBezTo>
                <a:cubicBezTo>
                  <a:pt x="15704" y="18766"/>
                  <a:pt x="15704" y="18442"/>
                  <a:pt x="15392" y="18242"/>
                </a:cubicBezTo>
                <a:cubicBezTo>
                  <a:pt x="15236" y="18142"/>
                  <a:pt x="15032" y="18092"/>
                  <a:pt x="14827" y="18092"/>
                </a:cubicBezTo>
                <a:close/>
                <a:moveTo>
                  <a:pt x="8723" y="19280"/>
                </a:moveTo>
                <a:cubicBezTo>
                  <a:pt x="8518" y="19280"/>
                  <a:pt x="8314" y="19330"/>
                  <a:pt x="8158" y="19430"/>
                </a:cubicBezTo>
                <a:cubicBezTo>
                  <a:pt x="7845" y="19630"/>
                  <a:pt x="7845" y="19954"/>
                  <a:pt x="8158" y="20154"/>
                </a:cubicBezTo>
                <a:cubicBezTo>
                  <a:pt x="8470" y="20354"/>
                  <a:pt x="8976" y="20354"/>
                  <a:pt x="9288" y="20154"/>
                </a:cubicBezTo>
                <a:cubicBezTo>
                  <a:pt x="9601" y="19954"/>
                  <a:pt x="9601" y="19630"/>
                  <a:pt x="9288" y="19430"/>
                </a:cubicBezTo>
                <a:cubicBezTo>
                  <a:pt x="9132" y="19330"/>
                  <a:pt x="8928" y="19280"/>
                  <a:pt x="8723" y="19280"/>
                </a:cubicBezTo>
                <a:close/>
                <a:moveTo>
                  <a:pt x="10758" y="19280"/>
                </a:moveTo>
                <a:cubicBezTo>
                  <a:pt x="10553" y="19280"/>
                  <a:pt x="10349" y="19330"/>
                  <a:pt x="10192" y="19430"/>
                </a:cubicBezTo>
                <a:cubicBezTo>
                  <a:pt x="9880" y="19630"/>
                  <a:pt x="9880" y="19954"/>
                  <a:pt x="10192" y="20154"/>
                </a:cubicBezTo>
                <a:cubicBezTo>
                  <a:pt x="10505" y="20354"/>
                  <a:pt x="11010" y="20354"/>
                  <a:pt x="11323" y="20154"/>
                </a:cubicBezTo>
                <a:cubicBezTo>
                  <a:pt x="11635" y="19954"/>
                  <a:pt x="11635" y="19630"/>
                  <a:pt x="11323" y="19430"/>
                </a:cubicBezTo>
                <a:cubicBezTo>
                  <a:pt x="11167" y="19330"/>
                  <a:pt x="10962" y="19280"/>
                  <a:pt x="10758" y="19280"/>
                </a:cubicBezTo>
                <a:close/>
                <a:moveTo>
                  <a:pt x="12792" y="19280"/>
                </a:moveTo>
                <a:cubicBezTo>
                  <a:pt x="12588" y="19280"/>
                  <a:pt x="12383" y="19330"/>
                  <a:pt x="12227" y="19430"/>
                </a:cubicBezTo>
                <a:cubicBezTo>
                  <a:pt x="11915" y="19630"/>
                  <a:pt x="11915" y="19954"/>
                  <a:pt x="12227" y="20154"/>
                </a:cubicBezTo>
                <a:cubicBezTo>
                  <a:pt x="12539" y="20354"/>
                  <a:pt x="13045" y="20354"/>
                  <a:pt x="13357" y="20154"/>
                </a:cubicBezTo>
                <a:cubicBezTo>
                  <a:pt x="13670" y="19954"/>
                  <a:pt x="13670" y="19630"/>
                  <a:pt x="13357" y="19430"/>
                </a:cubicBezTo>
                <a:cubicBezTo>
                  <a:pt x="13201" y="19330"/>
                  <a:pt x="12997" y="19280"/>
                  <a:pt x="12792" y="19280"/>
                </a:cubicBezTo>
                <a:close/>
                <a:moveTo>
                  <a:pt x="10766" y="20527"/>
                </a:moveTo>
                <a:cubicBezTo>
                  <a:pt x="10561" y="20527"/>
                  <a:pt x="10356" y="20577"/>
                  <a:pt x="10199" y="20676"/>
                </a:cubicBezTo>
                <a:cubicBezTo>
                  <a:pt x="9887" y="20876"/>
                  <a:pt x="9887" y="21200"/>
                  <a:pt x="10199" y="21400"/>
                </a:cubicBezTo>
                <a:cubicBezTo>
                  <a:pt x="10512" y="21600"/>
                  <a:pt x="11019" y="21600"/>
                  <a:pt x="11331" y="21400"/>
                </a:cubicBezTo>
                <a:cubicBezTo>
                  <a:pt x="11643" y="21200"/>
                  <a:pt x="11643" y="20876"/>
                  <a:pt x="11331" y="20676"/>
                </a:cubicBezTo>
                <a:cubicBezTo>
                  <a:pt x="11175" y="20577"/>
                  <a:pt x="10971" y="20527"/>
                  <a:pt x="10766" y="20527"/>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grpSp>
        <p:nvGrpSpPr>
          <p:cNvPr id="76" name="Группа"/>
          <p:cNvGrpSpPr/>
          <p:nvPr/>
        </p:nvGrpSpPr>
        <p:grpSpPr>
          <a:xfrm>
            <a:off x="13121640" y="617220"/>
            <a:ext cx="10492739" cy="9486609"/>
            <a:chOff x="0" y="-634702"/>
            <a:chExt cx="7668191" cy="6010744"/>
          </a:xfrm>
        </p:grpSpPr>
        <p:sp>
          <p:nvSpPr>
            <p:cNvPr id="74" name="Title text slide"/>
            <p:cNvSpPr txBox="1"/>
            <p:nvPr/>
          </p:nvSpPr>
          <p:spPr>
            <a:xfrm>
              <a:off x="0" y="-634702"/>
              <a:ext cx="7611387" cy="25648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8000" b="0">
                  <a:solidFill>
                    <a:srgbClr val="31333D"/>
                  </a:solidFill>
                  <a:latin typeface="Maven Pro Medium"/>
                  <a:ea typeface="Maven Pro Medium"/>
                  <a:cs typeface="Maven Pro Medium"/>
                  <a:sym typeface="Maven Pro Medium"/>
                </a:defRPr>
              </a:lvl1pPr>
            </a:lstStyle>
            <a:p>
              <a:r>
                <a:rPr lang="uk-UA" dirty="0"/>
                <a:t>Ключові фактори успіху</a:t>
              </a:r>
              <a:endParaRPr lang="en-US" dirty="0"/>
            </a:p>
          </p:txBody>
        </p:sp>
        <p:sp>
          <p:nvSpPr>
            <p:cNvPr id="75" name="Lorem ipsum dolor sit amet, consectetur adipisg elit, sed do eiusmod tempor incididunt ut labore et dolore magna aliqua. Ut enim ad minim vem, quis nostrud exercitation ullamco laboris nisi ut aliquip ex ea commo consequat. Duis aute irure dolor in reprehenderit in voluptate in velit esse cillum dolore eu fugiat nulla pariatur. Excepteur sint occaecat cupidatat non proident, sunt in culpa qui officia deserunt qui mollit anim id est natus error sit voluptatem accusantium doloue"/>
            <p:cNvSpPr txBox="1"/>
            <p:nvPr/>
          </p:nvSpPr>
          <p:spPr>
            <a:xfrm>
              <a:off x="56804" y="1661218"/>
              <a:ext cx="7611387" cy="3714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dirty="0">
                  <a:solidFill>
                    <a:schemeClr val="tx1"/>
                  </a:solidFill>
                </a:rPr>
                <a:t>Зворотній зв'язок - підтримка режиму «зворотного зв'язку» з відвідувачами, швидке вирішення конфліктних ситуацій, задоволення побажань гостей.</a:t>
              </a:r>
            </a:p>
            <a:p>
              <a:r>
                <a:rPr lang="uk-UA" dirty="0">
                  <a:solidFill>
                    <a:schemeClr val="tx1"/>
                  </a:solidFill>
                </a:rPr>
                <a:t>Комплексність послуг - крім послуг тимчасового розміщення, заклад також забезпечує всіх гостей сніданком який включений у вартість проживання. Проживаючі також зможуть оцінити можливість пообідати та повечеряти в ресторані, не покидаючи меж готелю.</a:t>
              </a:r>
            </a:p>
            <a:p>
              <a:r>
                <a:rPr lang="uk-UA" dirty="0">
                  <a:solidFill>
                    <a:schemeClr val="tx1"/>
                  </a:solidFill>
                </a:rPr>
                <a:t>Показовий рівень послуг - всі послуги готелю повинні бути надані на високому рівні. Сервіс в готелі повинен відповідати міжнародним стандартам якості.</a:t>
              </a:r>
            </a:p>
          </p:txBody>
        </p:sp>
      </p:grpSp>
      <p:grpSp>
        <p:nvGrpSpPr>
          <p:cNvPr id="80" name="Группа"/>
          <p:cNvGrpSpPr/>
          <p:nvPr/>
        </p:nvGrpSpPr>
        <p:grpSpPr>
          <a:xfrm>
            <a:off x="8637685" y="6584718"/>
            <a:ext cx="2625612" cy="1688122"/>
            <a:chOff x="0" y="0"/>
            <a:chExt cx="2625610" cy="1688121"/>
          </a:xfrm>
        </p:grpSpPr>
        <p:sp>
          <p:nvSpPr>
            <p:cNvPr id="77" name="Закругленный прямоугольник"/>
            <p:cNvSpPr/>
            <p:nvPr/>
          </p:nvSpPr>
          <p:spPr>
            <a:xfrm>
              <a:off x="51210" y="0"/>
              <a:ext cx="2574400" cy="1688121"/>
            </a:xfrm>
            <a:prstGeom prst="roundRect">
              <a:avLst>
                <a:gd name="adj" fmla="val 14396"/>
              </a:avLst>
            </a:prstGeom>
            <a:solidFill>
              <a:schemeClr val="accent6"/>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78" name="+2,101"/>
            <p:cNvSpPr txBox="1"/>
            <p:nvPr/>
          </p:nvSpPr>
          <p:spPr>
            <a:xfrm>
              <a:off x="0" y="418610"/>
              <a:ext cx="2576934" cy="850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5000" b="0">
                  <a:solidFill>
                    <a:srgbClr val="31333D"/>
                  </a:solidFill>
                  <a:latin typeface="Maven Pro Medium"/>
                  <a:ea typeface="Maven Pro Medium"/>
                  <a:cs typeface="Maven Pro Medium"/>
                  <a:sym typeface="Maven Pro Medium"/>
                </a:defRPr>
              </a:lvl1pPr>
            </a:lstStyle>
            <a:p>
              <a:r>
                <a:rPr dirty="0"/>
                <a:t>+2,101</a:t>
              </a:r>
            </a:p>
          </p:txBody>
        </p:sp>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D624CAB7-4D86-A363-629F-08D7C0DA59D6}"/>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520" r="30813"/>
          <a:stretch/>
        </p:blipFill>
        <p:spPr>
          <a:xfrm>
            <a:off x="-4200525" y="2438400"/>
            <a:ext cx="8839200" cy="8839200"/>
          </a:xfrm>
          <a:prstGeom prst="ellipse">
            <a:avLst/>
          </a:prstGeom>
        </p:spPr>
      </p:pic>
      <p:sp>
        <p:nvSpPr>
          <p:cNvPr id="779" name="Закругленный прямоугольник"/>
          <p:cNvSpPr/>
          <p:nvPr/>
        </p:nvSpPr>
        <p:spPr>
          <a:xfrm>
            <a:off x="11886664" y="2438400"/>
            <a:ext cx="28171875" cy="8839200"/>
          </a:xfrm>
          <a:prstGeom prst="roundRect">
            <a:avLst>
              <a:gd name="adj" fmla="val 50000"/>
            </a:avLst>
          </a:pr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780" name="Title text slide"/>
          <p:cNvSpPr txBox="1"/>
          <p:nvPr/>
        </p:nvSpPr>
        <p:spPr>
          <a:xfrm>
            <a:off x="6176340" y="3051681"/>
            <a:ext cx="12697814"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uk-UA" dirty="0"/>
              <a:t>Маркетинговий план</a:t>
            </a:r>
            <a:endParaRPr lang="en-US" dirty="0"/>
          </a:p>
        </p:txBody>
      </p:sp>
      <p:sp>
        <p:nvSpPr>
          <p:cNvPr id="781" name="Фигура"/>
          <p:cNvSpPr/>
          <p:nvPr/>
        </p:nvSpPr>
        <p:spPr>
          <a:xfrm>
            <a:off x="6258144" y="4897454"/>
            <a:ext cx="1576918" cy="560672"/>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782" name="Ut enim ad minim veniam, quis nostrud exercitation ullamco laboris nisi ut aliquip ex ea commo consequat. Duis aute irure dolor in reprehenderit in Lorem ipsum dolor sit amet, consectetur sed adipiscing elit, sed do eiusmod tempor incididunt ut labore et dolore magna aliqua. Voluptate velit esse cillum dolore eu fugiat nulla pariatur. Excepteur sint occaecat cupidatat non proident, sunt in culpa qui officia deserunt mollit anim sed id est laborum. Sed ut perspiciatis unde omnis iste natus error sit voluptatem accusantium doloremque sed laudantium, totam rem aperi, voluptatem quia voluptas sit aspernatur Excepteur sint occaecat cupidatat non proident, sunt in culpa qui officia voluptatem accusantium doloremque sed laudantium, totam rem aperi, voluptatem quia voluptas"/>
          <p:cNvSpPr txBox="1"/>
          <p:nvPr/>
        </p:nvSpPr>
        <p:spPr>
          <a:xfrm>
            <a:off x="6233145" y="5976649"/>
            <a:ext cx="15512871" cy="53828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algn="just"/>
            <a:r>
              <a:rPr lang="uk-UA" dirty="0">
                <a:solidFill>
                  <a:schemeClr val="tx1"/>
                </a:solidFill>
              </a:rPr>
              <a:t>Маркетинговий план - це стратегічний документ, який описує всі аспекти маркетингової стратегії підприємства. Він визначає мету та завдання, які потрібно досягти, стратегії та тактику, що будуть використовуватися для досягнення цих цілей.</a:t>
            </a:r>
          </a:p>
          <a:p>
            <a:pPr algn="just"/>
            <a:r>
              <a:rPr lang="uk-UA" dirty="0">
                <a:solidFill>
                  <a:schemeClr val="tx1"/>
                </a:solidFill>
              </a:rPr>
              <a:t>Містить ретельний аналіз ринку та цільової аудиторії, інформацію про конкурентів, цінову стратегію, плани по рекламі та просуванню, а також стратегії по розробці продукту або послуги. Він також може включати календарний план дій з чітким визначенням строків та відповідальних осіб.</a:t>
            </a:r>
          </a:p>
          <a:p>
            <a:pPr algn="just"/>
            <a:r>
              <a:rPr lang="uk-UA" dirty="0">
                <a:solidFill>
                  <a:schemeClr val="tx1"/>
                </a:solidFill>
              </a:rPr>
              <a:t>Маркетинговий план є важливим інструментом для будь-якого бізнесу, оскільки він допомагає спрямувати увагу на стратегічних аспектах маркетингу, а також визначає конкретні кроки, які необхідно вжити для досягнення успіху на ринку.</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Кружок"/>
          <p:cNvSpPr/>
          <p:nvPr/>
        </p:nvSpPr>
        <p:spPr>
          <a:xfrm>
            <a:off x="-3273475" y="-73075"/>
            <a:ext cx="18942150" cy="18942150"/>
          </a:xfrm>
          <a:prstGeom prst="ellipse">
            <a:avLst/>
          </a:pr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1" name="Кружок"/>
          <p:cNvSpPr/>
          <p:nvPr/>
        </p:nvSpPr>
        <p:spPr>
          <a:xfrm>
            <a:off x="1346795" y="4547195"/>
            <a:ext cx="9701610" cy="9701610"/>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2" name="Кружок"/>
          <p:cNvSpPr/>
          <p:nvPr/>
        </p:nvSpPr>
        <p:spPr>
          <a:xfrm>
            <a:off x="3761531" y="6961931"/>
            <a:ext cx="4872138" cy="4872138"/>
          </a:xfrm>
          <a:prstGeom prst="ellipse">
            <a:avLst/>
          </a:pr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3" name="Title text slide with progress bar"/>
          <p:cNvSpPr txBox="1"/>
          <p:nvPr/>
        </p:nvSpPr>
        <p:spPr>
          <a:xfrm>
            <a:off x="662940" y="3522306"/>
            <a:ext cx="11529060" cy="4165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3000" b="0">
                <a:solidFill>
                  <a:srgbClr val="31333D"/>
                </a:solidFill>
                <a:latin typeface="Maven Pro Medium"/>
                <a:ea typeface="Maven Pro Medium"/>
                <a:cs typeface="Maven Pro Medium"/>
                <a:sym typeface="Maven Pro Medium"/>
              </a:defRPr>
            </a:lvl1pPr>
          </a:lstStyle>
          <a:p>
            <a:pPr algn="just"/>
            <a:r>
              <a:rPr lang="uk-UA" sz="8800" dirty="0"/>
              <a:t>Результати формування бізнес-плану розвитку готелю «Харків»</a:t>
            </a:r>
            <a:endParaRPr sz="8800" dirty="0"/>
          </a:p>
        </p:txBody>
      </p:sp>
      <p:grpSp>
        <p:nvGrpSpPr>
          <p:cNvPr id="56" name="Группа"/>
          <p:cNvGrpSpPr/>
          <p:nvPr/>
        </p:nvGrpSpPr>
        <p:grpSpPr>
          <a:xfrm>
            <a:off x="5684440" y="8884840"/>
            <a:ext cx="1026320" cy="1026320"/>
            <a:chOff x="0" y="0"/>
            <a:chExt cx="1026318" cy="1026318"/>
          </a:xfrm>
        </p:grpSpPr>
        <p:sp>
          <p:nvSpPr>
            <p:cNvPr id="54" name="Кружок"/>
            <p:cNvSpPr/>
            <p:nvPr/>
          </p:nvSpPr>
          <p:spPr>
            <a:xfrm>
              <a:off x="0" y="0"/>
              <a:ext cx="1026319" cy="1026319"/>
            </a:xfrm>
            <a:prstGeom prst="ellipse">
              <a:avLst/>
            </a:pr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55" name="Freeform 11"/>
            <p:cNvSpPr/>
            <p:nvPr/>
          </p:nvSpPr>
          <p:spPr>
            <a:xfrm rot="10800000">
              <a:off x="357656" y="356535"/>
              <a:ext cx="311006" cy="313248"/>
            </a:xfrm>
            <a:custGeom>
              <a:avLst/>
              <a:gdLst/>
              <a:ahLst/>
              <a:cxnLst>
                <a:cxn ang="0">
                  <a:pos x="wd2" y="hd2"/>
                </a:cxn>
                <a:cxn ang="5400000">
                  <a:pos x="wd2" y="hd2"/>
                </a:cxn>
                <a:cxn ang="10800000">
                  <a:pos x="wd2" y="hd2"/>
                </a:cxn>
                <a:cxn ang="16200000">
                  <a:pos x="wd2" y="hd2"/>
                </a:cxn>
              </a:cxnLst>
              <a:rect l="0" t="0" r="r" b="b"/>
              <a:pathLst>
                <a:path w="21600" h="21600" extrusionOk="0">
                  <a:moveTo>
                    <a:pt x="21600" y="9507"/>
                  </a:moveTo>
                  <a:lnTo>
                    <a:pt x="4949" y="9507"/>
                  </a:lnTo>
                  <a:lnTo>
                    <a:pt x="12762" y="1817"/>
                  </a:lnTo>
                  <a:lnTo>
                    <a:pt x="10676" y="0"/>
                  </a:lnTo>
                  <a:lnTo>
                    <a:pt x="0" y="10800"/>
                  </a:lnTo>
                  <a:lnTo>
                    <a:pt x="10676" y="21600"/>
                  </a:lnTo>
                  <a:lnTo>
                    <a:pt x="12762" y="19538"/>
                  </a:lnTo>
                  <a:lnTo>
                    <a:pt x="4949" y="12093"/>
                  </a:lnTo>
                  <a:lnTo>
                    <a:pt x="21600" y="12093"/>
                  </a:lnTo>
                  <a:lnTo>
                    <a:pt x="21600" y="9507"/>
                  </a:lnTo>
                </a:path>
              </a:pathLst>
            </a:custGeom>
            <a:solidFill>
              <a:srgbClr val="FFFFFF"/>
            </a:solidFill>
            <a:ln w="12700" cap="flat">
              <a:noFill/>
              <a:miter lim="400000"/>
            </a:ln>
            <a:effectLst/>
          </p:spPr>
          <p:txBody>
            <a:bodyPr wrap="square" lIns="45719" tIns="45719" rIns="45719" bIns="45719" numCol="1" anchor="ctr">
              <a:noAutofit/>
            </a:bodyPr>
            <a:lstStyle/>
            <a:p>
              <a:pPr algn="l" defTabSz="914400">
                <a:defRPr sz="1800" b="0">
                  <a:latin typeface="Roboto"/>
                  <a:ea typeface="Roboto"/>
                  <a:cs typeface="Roboto"/>
                  <a:sym typeface="Roboto"/>
                </a:defRPr>
              </a:pPr>
              <a:endParaRPr/>
            </a:p>
          </p:txBody>
        </p:sp>
      </p:grpSp>
      <p:grpSp>
        <p:nvGrpSpPr>
          <p:cNvPr id="66" name="Группа"/>
          <p:cNvGrpSpPr/>
          <p:nvPr/>
        </p:nvGrpSpPr>
        <p:grpSpPr>
          <a:xfrm>
            <a:off x="13773326" y="5569044"/>
            <a:ext cx="8620170" cy="2577912"/>
            <a:chOff x="22335" y="5572238"/>
            <a:chExt cx="8620169" cy="2577912"/>
          </a:xfrm>
        </p:grpSpPr>
        <p:sp>
          <p:nvSpPr>
            <p:cNvPr id="58" name="Закругленный прямоугольник"/>
            <p:cNvSpPr/>
            <p:nvPr/>
          </p:nvSpPr>
          <p:spPr>
            <a:xfrm>
              <a:off x="61073" y="6253980"/>
              <a:ext cx="8581431" cy="486470"/>
            </a:xfrm>
            <a:prstGeom prst="roundRect">
              <a:avLst>
                <a:gd name="adj" fmla="val 21524"/>
              </a:avLst>
            </a:prstGeom>
            <a:solidFill>
              <a:srgbClr val="D4DBE4"/>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59" name="Закругленный прямоугольник"/>
            <p:cNvSpPr/>
            <p:nvPr/>
          </p:nvSpPr>
          <p:spPr>
            <a:xfrm>
              <a:off x="61073" y="6253980"/>
              <a:ext cx="4089301" cy="486470"/>
            </a:xfrm>
            <a:prstGeom prst="roundRect">
              <a:avLst>
                <a:gd name="adj" fmla="val 21524"/>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dirty="0"/>
            </a:p>
          </p:txBody>
        </p:sp>
        <p:sp>
          <p:nvSpPr>
            <p:cNvPr id="60" name="Skill #1"/>
            <p:cNvSpPr txBox="1"/>
            <p:nvPr/>
          </p:nvSpPr>
          <p:spPr>
            <a:xfrm>
              <a:off x="22335" y="5572238"/>
              <a:ext cx="1568636" cy="482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2600" b="0" cap="all">
                  <a:solidFill>
                    <a:srgbClr val="646879"/>
                  </a:solidFill>
                  <a:latin typeface="Maven Pro Medium"/>
                  <a:ea typeface="Maven Pro Medium"/>
                  <a:cs typeface="Maven Pro Medium"/>
                  <a:sym typeface="Maven Pro Medium"/>
                </a:defRPr>
              </a:lvl1pPr>
            </a:lstStyle>
            <a:p>
              <a:r>
                <a:t>Skill #1</a:t>
              </a:r>
            </a:p>
          </p:txBody>
        </p:sp>
        <p:sp>
          <p:nvSpPr>
            <p:cNvPr id="61" name="40%"/>
            <p:cNvSpPr txBox="1"/>
            <p:nvPr/>
          </p:nvSpPr>
          <p:spPr>
            <a:xfrm>
              <a:off x="7021535" y="5572238"/>
              <a:ext cx="1568637" cy="482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r">
                <a:defRPr sz="2600" b="0" cap="all">
                  <a:solidFill>
                    <a:srgbClr val="646879"/>
                  </a:solidFill>
                  <a:latin typeface="Maven Pro Medium"/>
                  <a:ea typeface="Maven Pro Medium"/>
                  <a:cs typeface="Maven Pro Medium"/>
                  <a:sym typeface="Maven Pro Medium"/>
                </a:defRPr>
              </a:lvl1pPr>
            </a:lstStyle>
            <a:p>
              <a:r>
                <a:t>40%</a:t>
              </a:r>
            </a:p>
          </p:txBody>
        </p:sp>
        <p:sp>
          <p:nvSpPr>
            <p:cNvPr id="62" name="Закругленный прямоугольник"/>
            <p:cNvSpPr/>
            <p:nvPr/>
          </p:nvSpPr>
          <p:spPr>
            <a:xfrm>
              <a:off x="61073" y="7663680"/>
              <a:ext cx="8581431" cy="486470"/>
            </a:xfrm>
            <a:prstGeom prst="roundRect">
              <a:avLst>
                <a:gd name="adj" fmla="val 21524"/>
              </a:avLst>
            </a:prstGeom>
            <a:solidFill>
              <a:srgbClr val="D4DBE4"/>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63" name="Закругленный прямоугольник"/>
            <p:cNvSpPr/>
            <p:nvPr/>
          </p:nvSpPr>
          <p:spPr>
            <a:xfrm>
              <a:off x="61073" y="7663680"/>
              <a:ext cx="5613599" cy="486470"/>
            </a:xfrm>
            <a:prstGeom prst="roundRect">
              <a:avLst>
                <a:gd name="adj" fmla="val 21524"/>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64" name="Skill #2"/>
            <p:cNvSpPr txBox="1"/>
            <p:nvPr/>
          </p:nvSpPr>
          <p:spPr>
            <a:xfrm>
              <a:off x="22335" y="6981938"/>
              <a:ext cx="1568636" cy="482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2600" b="0" cap="all">
                  <a:solidFill>
                    <a:srgbClr val="646879"/>
                  </a:solidFill>
                  <a:latin typeface="Maven Pro Medium"/>
                  <a:ea typeface="Maven Pro Medium"/>
                  <a:cs typeface="Maven Pro Medium"/>
                  <a:sym typeface="Maven Pro Medium"/>
                </a:defRPr>
              </a:lvl1pPr>
            </a:lstStyle>
            <a:p>
              <a:r>
                <a:t>Skill #2</a:t>
              </a:r>
            </a:p>
          </p:txBody>
        </p:sp>
        <p:sp>
          <p:nvSpPr>
            <p:cNvPr id="65" name="67%"/>
            <p:cNvSpPr txBox="1"/>
            <p:nvPr/>
          </p:nvSpPr>
          <p:spPr>
            <a:xfrm>
              <a:off x="7021535" y="6981938"/>
              <a:ext cx="1568637" cy="482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r">
                <a:defRPr sz="2600" b="0" cap="all">
                  <a:solidFill>
                    <a:srgbClr val="646879"/>
                  </a:solidFill>
                  <a:latin typeface="Maven Pro Medium"/>
                  <a:ea typeface="Maven Pro Medium"/>
                  <a:cs typeface="Maven Pro Medium"/>
                  <a:sym typeface="Maven Pro Medium"/>
                </a:defRPr>
              </a:lvl1pPr>
            </a:lstStyle>
            <a:p>
              <a:r>
                <a:t>67%</a:t>
              </a:r>
            </a:p>
          </p:txBody>
        </p:sp>
      </p:gr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96" name="Закругленный прямоугольник"/>
          <p:cNvSpPr/>
          <p:nvPr/>
        </p:nvSpPr>
        <p:spPr>
          <a:xfrm>
            <a:off x="2406095" y="1573530"/>
            <a:ext cx="6229550" cy="10568940"/>
          </a:xfrm>
          <a:prstGeom prst="roundRect">
            <a:avLst>
              <a:gd name="adj" fmla="val 3496"/>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97" name="Subtitle text"/>
          <p:cNvSpPr txBox="1"/>
          <p:nvPr/>
        </p:nvSpPr>
        <p:spPr>
          <a:xfrm>
            <a:off x="2956999" y="3332556"/>
            <a:ext cx="5442915" cy="14568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uk-UA" sz="4400" dirty="0"/>
              <a:t>Загальний бізнес-план готелю «Харків»</a:t>
            </a:r>
            <a:endParaRPr sz="4400" dirty="0"/>
          </a:p>
        </p:txBody>
      </p:sp>
      <p:sp>
        <p:nvSpPr>
          <p:cNvPr id="198" name="Lorem ipsum sed dolor sit sed amet, consectetur adipiscing elit, sed do eiusmod tempor incididunt ut labore et dolore minim veniam, laboris quis nostrud exercitation ullamco"/>
          <p:cNvSpPr txBox="1"/>
          <p:nvPr/>
        </p:nvSpPr>
        <p:spPr>
          <a:xfrm>
            <a:off x="2956999" y="5126032"/>
            <a:ext cx="5194956" cy="61523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dirty="0">
                <a:solidFill>
                  <a:schemeClr val="tx1"/>
                </a:solidFill>
              </a:rPr>
              <a:t>Цілі та завдання проекту готелю «Харків»</a:t>
            </a:r>
          </a:p>
          <a:p>
            <a:r>
              <a:rPr lang="uk-UA" dirty="0">
                <a:solidFill>
                  <a:schemeClr val="tx1"/>
                </a:solidFill>
              </a:rPr>
              <a:t>Строки реалізації бізнес-плану</a:t>
            </a:r>
          </a:p>
          <a:p>
            <a:r>
              <a:rPr lang="uk-UA" dirty="0">
                <a:solidFill>
                  <a:schemeClr val="tx1"/>
                </a:solidFill>
              </a:rPr>
              <a:t>Кроки для втілення детального бізнес-плану готелю «Харків»</a:t>
            </a:r>
          </a:p>
          <a:p>
            <a:r>
              <a:rPr lang="uk-UA" dirty="0">
                <a:solidFill>
                  <a:schemeClr val="tx1"/>
                </a:solidFill>
              </a:rPr>
              <a:t>Методи</a:t>
            </a:r>
          </a:p>
          <a:p>
            <a:r>
              <a:rPr lang="uk-UA" dirty="0">
                <a:solidFill>
                  <a:schemeClr val="tx1"/>
                </a:solidFill>
              </a:rPr>
              <a:t>Актуальність та унікальність ідеї</a:t>
            </a:r>
          </a:p>
          <a:p>
            <a:r>
              <a:rPr lang="uk-UA" dirty="0">
                <a:solidFill>
                  <a:schemeClr val="tx1"/>
                </a:solidFill>
              </a:rPr>
              <a:t>Терміни окупності та рівень доходу</a:t>
            </a:r>
          </a:p>
        </p:txBody>
      </p:sp>
      <p:sp>
        <p:nvSpPr>
          <p:cNvPr id="199" name="01"/>
          <p:cNvSpPr txBox="1"/>
          <p:nvPr/>
        </p:nvSpPr>
        <p:spPr>
          <a:xfrm>
            <a:off x="2956999" y="1786194"/>
            <a:ext cx="2167657" cy="133369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8000" b="0">
                <a:solidFill>
                  <a:srgbClr val="6881DC"/>
                </a:solidFill>
                <a:latin typeface="Maven Pro Medium"/>
                <a:ea typeface="Maven Pro Medium"/>
                <a:cs typeface="Maven Pro Medium"/>
                <a:sym typeface="Maven Pro Medium"/>
              </a:defRPr>
            </a:lvl1pPr>
          </a:lstStyle>
          <a:p>
            <a:r>
              <a:rPr dirty="0">
                <a:solidFill>
                  <a:schemeClr val="accent1"/>
                </a:solidFill>
              </a:rPr>
              <a:t>01</a:t>
            </a:r>
          </a:p>
        </p:txBody>
      </p:sp>
      <p:sp>
        <p:nvSpPr>
          <p:cNvPr id="203" name="Закругленный прямоугольник"/>
          <p:cNvSpPr/>
          <p:nvPr/>
        </p:nvSpPr>
        <p:spPr>
          <a:xfrm>
            <a:off x="9055100" y="1573530"/>
            <a:ext cx="6229550" cy="10568940"/>
          </a:xfrm>
          <a:prstGeom prst="roundRect">
            <a:avLst>
              <a:gd name="adj" fmla="val 3496"/>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206" name="02"/>
          <p:cNvSpPr txBox="1"/>
          <p:nvPr/>
        </p:nvSpPr>
        <p:spPr>
          <a:xfrm>
            <a:off x="9582764" y="1786194"/>
            <a:ext cx="2167657" cy="133369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8000" b="0">
                <a:solidFill>
                  <a:srgbClr val="6881DC"/>
                </a:solidFill>
                <a:latin typeface="Maven Pro Medium"/>
                <a:ea typeface="Maven Pro Medium"/>
                <a:cs typeface="Maven Pro Medium"/>
                <a:sym typeface="Maven Pro Medium"/>
              </a:defRPr>
            </a:lvl1pPr>
          </a:lstStyle>
          <a:p>
            <a:r>
              <a:rPr dirty="0">
                <a:solidFill>
                  <a:schemeClr val="accent1"/>
                </a:solidFill>
              </a:rPr>
              <a:t>02</a:t>
            </a:r>
          </a:p>
        </p:txBody>
      </p:sp>
      <p:sp>
        <p:nvSpPr>
          <p:cNvPr id="208" name="More Information"/>
          <p:cNvSpPr txBox="1"/>
          <p:nvPr/>
        </p:nvSpPr>
        <p:spPr>
          <a:xfrm>
            <a:off x="9854561" y="9791700"/>
            <a:ext cx="3834099" cy="482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dirty="0"/>
              <a:t>More Information</a:t>
            </a:r>
          </a:p>
        </p:txBody>
      </p:sp>
      <p:sp>
        <p:nvSpPr>
          <p:cNvPr id="210" name="Закругленный прямоугольник"/>
          <p:cNvSpPr/>
          <p:nvPr/>
        </p:nvSpPr>
        <p:spPr>
          <a:xfrm>
            <a:off x="15671800" y="1573530"/>
            <a:ext cx="6229550" cy="10568940"/>
          </a:xfrm>
          <a:prstGeom prst="roundRect">
            <a:avLst>
              <a:gd name="adj" fmla="val 3496"/>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r>
              <a:rPr lang="uk-UA" sz="1800">
                <a:effectLst/>
                <a:latin typeface="Times New Roman" panose="02020603050405020304" pitchFamily="18" charset="0"/>
                <a:ea typeface="Calibri" panose="020F0502020204030204" pitchFamily="34" charset="0"/>
                <a:cs typeface="Arial" panose="020B0604020202020204" pitchFamily="34" charset="0"/>
              </a:rPr>
              <a:t>Реалізація послуг ресторану</a:t>
            </a:r>
            <a:endParaRPr/>
          </a:p>
        </p:txBody>
      </p:sp>
      <p:sp>
        <p:nvSpPr>
          <p:cNvPr id="213" name="03"/>
          <p:cNvSpPr txBox="1"/>
          <p:nvPr/>
        </p:nvSpPr>
        <p:spPr>
          <a:xfrm>
            <a:off x="16220653" y="1786194"/>
            <a:ext cx="2167657" cy="133369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8000" b="0">
                <a:solidFill>
                  <a:srgbClr val="6881DC"/>
                </a:solidFill>
                <a:latin typeface="Maven Pro Medium"/>
                <a:ea typeface="Maven Pro Medium"/>
                <a:cs typeface="Maven Pro Medium"/>
                <a:sym typeface="Maven Pro Medium"/>
              </a:defRPr>
            </a:lvl1pPr>
          </a:lstStyle>
          <a:p>
            <a:r>
              <a:rPr dirty="0">
                <a:solidFill>
                  <a:schemeClr val="accent1"/>
                </a:solidFill>
              </a:rPr>
              <a:t>03</a:t>
            </a:r>
          </a:p>
        </p:txBody>
      </p:sp>
      <p:sp>
        <p:nvSpPr>
          <p:cNvPr id="215" name="More Information"/>
          <p:cNvSpPr txBox="1"/>
          <p:nvPr/>
        </p:nvSpPr>
        <p:spPr>
          <a:xfrm>
            <a:off x="16471261" y="9791700"/>
            <a:ext cx="3834099" cy="482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t>More Information</a:t>
            </a:r>
          </a:p>
        </p:txBody>
      </p:sp>
      <p:sp>
        <p:nvSpPr>
          <p:cNvPr id="4" name="Subtitle text">
            <a:extLst>
              <a:ext uri="{FF2B5EF4-FFF2-40B4-BE49-F238E27FC236}">
                <a16:creationId xmlns:a16="http://schemas.microsoft.com/office/drawing/2014/main" id="{D65001CB-E558-9D6A-BDBE-918933138C95}"/>
              </a:ext>
            </a:extLst>
          </p:cNvPr>
          <p:cNvSpPr txBox="1"/>
          <p:nvPr/>
        </p:nvSpPr>
        <p:spPr>
          <a:xfrm>
            <a:off x="9582764" y="3332556"/>
            <a:ext cx="5667589" cy="28110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uk-UA" sz="4400" dirty="0"/>
              <a:t>Розробка маркетингового плану як важливої складової бізнес-плану розвитку</a:t>
            </a:r>
          </a:p>
        </p:txBody>
      </p:sp>
      <p:sp>
        <p:nvSpPr>
          <p:cNvPr id="6" name="Lorem ipsum sed dolor sit sed amet, consectetur adipiscing elit, sed do eiusmod tempor incididunt ut labore et dolore minim veniam, laboris quis nostrud exercitation ullamco">
            <a:extLst>
              <a:ext uri="{FF2B5EF4-FFF2-40B4-BE49-F238E27FC236}">
                <a16:creationId xmlns:a16="http://schemas.microsoft.com/office/drawing/2014/main" id="{24475AAB-BF49-51D2-373C-37B9D56A1686}"/>
              </a:ext>
            </a:extLst>
          </p:cNvPr>
          <p:cNvSpPr txBox="1"/>
          <p:nvPr/>
        </p:nvSpPr>
        <p:spPr>
          <a:xfrm>
            <a:off x="9594522" y="6361783"/>
            <a:ext cx="5194956" cy="54157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dirty="0">
                <a:solidFill>
                  <a:schemeClr val="tx1"/>
                </a:solidFill>
              </a:rPr>
              <a:t>Цілі маркетингу</a:t>
            </a:r>
          </a:p>
          <a:p>
            <a:r>
              <a:rPr lang="uk-UA" dirty="0">
                <a:solidFill>
                  <a:schemeClr val="tx1"/>
                </a:solidFill>
              </a:rPr>
              <a:t>Маркетингова стратегія</a:t>
            </a:r>
          </a:p>
          <a:p>
            <a:r>
              <a:rPr lang="uk-UA" dirty="0">
                <a:solidFill>
                  <a:schemeClr val="tx1"/>
                </a:solidFill>
              </a:rPr>
              <a:t>Запропоновані рекламні кампанії для готелю «Харків»</a:t>
            </a:r>
          </a:p>
          <a:p>
            <a:r>
              <a:rPr lang="uk-UA" dirty="0">
                <a:solidFill>
                  <a:schemeClr val="tx1"/>
                </a:solidFill>
              </a:rPr>
              <a:t>Розширення партнерських зв'язків</a:t>
            </a:r>
          </a:p>
          <a:p>
            <a:r>
              <a:rPr lang="uk-UA" dirty="0">
                <a:solidFill>
                  <a:schemeClr val="tx1"/>
                </a:solidFill>
              </a:rPr>
              <a:t>Оцінка ефективності рекомендованих змін до бізнес-плану готелю «Харків»</a:t>
            </a:r>
          </a:p>
        </p:txBody>
      </p:sp>
      <p:sp>
        <p:nvSpPr>
          <p:cNvPr id="8" name="Subtitle text">
            <a:extLst>
              <a:ext uri="{FF2B5EF4-FFF2-40B4-BE49-F238E27FC236}">
                <a16:creationId xmlns:a16="http://schemas.microsoft.com/office/drawing/2014/main" id="{ADC7F5B7-962B-7A71-7F62-43B0DA39F142}"/>
              </a:ext>
            </a:extLst>
          </p:cNvPr>
          <p:cNvSpPr txBox="1"/>
          <p:nvPr/>
        </p:nvSpPr>
        <p:spPr>
          <a:xfrm>
            <a:off x="16179321" y="3332556"/>
            <a:ext cx="5667589" cy="14568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uk-UA" sz="4400" dirty="0"/>
              <a:t>Сегментація ринку для готелю «Харків»</a:t>
            </a:r>
          </a:p>
        </p:txBody>
      </p:sp>
      <p:sp>
        <p:nvSpPr>
          <p:cNvPr id="9" name="Subtitle text">
            <a:extLst>
              <a:ext uri="{FF2B5EF4-FFF2-40B4-BE49-F238E27FC236}">
                <a16:creationId xmlns:a16="http://schemas.microsoft.com/office/drawing/2014/main" id="{8F264DBD-387D-5BC5-C052-A55D8306AA2C}"/>
              </a:ext>
            </a:extLst>
          </p:cNvPr>
          <p:cNvSpPr txBox="1"/>
          <p:nvPr/>
        </p:nvSpPr>
        <p:spPr>
          <a:xfrm>
            <a:off x="16220652" y="5791041"/>
            <a:ext cx="5667589" cy="21339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uk-UA" sz="4400" dirty="0"/>
              <a:t>Прогнозний план надання послуг за проектом</a:t>
            </a:r>
          </a:p>
        </p:txBody>
      </p:sp>
      <p:sp>
        <p:nvSpPr>
          <p:cNvPr id="12" name="Subtitle text">
            <a:extLst>
              <a:ext uri="{FF2B5EF4-FFF2-40B4-BE49-F238E27FC236}">
                <a16:creationId xmlns:a16="http://schemas.microsoft.com/office/drawing/2014/main" id="{E0DD156F-2688-CC1A-5C23-025AA794444C}"/>
              </a:ext>
            </a:extLst>
          </p:cNvPr>
          <p:cNvSpPr txBox="1"/>
          <p:nvPr/>
        </p:nvSpPr>
        <p:spPr>
          <a:xfrm>
            <a:off x="16179321" y="8926635"/>
            <a:ext cx="5667589" cy="14568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uk-UA" sz="4400" dirty="0"/>
              <a:t>Реалізація послуг ресторану</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a:extLst>
              <a:ext uri="{FF2B5EF4-FFF2-40B4-BE49-F238E27FC236}">
                <a16:creationId xmlns:a16="http://schemas.microsoft.com/office/drawing/2014/main" id="{5E341B59-F089-597B-B242-BBA079CD0090}"/>
              </a:ext>
            </a:extLst>
          </p:cNvPr>
          <p:cNvPicPr>
            <a:picLocks noGrp="1" noChangeAspect="1"/>
          </p:cNvPicPr>
          <p:nvPr>
            <p:ph type="pic" sz="quarter" idx="15"/>
          </p:nvPr>
        </p:nvPicPr>
        <p:blipFill rotWithShape="1">
          <a:blip r:embed="rId3" cstate="print">
            <a:extLst>
              <a:ext uri="{28A0092B-C50C-407E-A947-70E740481C1C}">
                <a14:useLocalDpi xmlns:a14="http://schemas.microsoft.com/office/drawing/2010/main" val="0"/>
              </a:ext>
            </a:extLst>
          </a:blip>
          <a:srcRect l="4815" t="7" r="30617" b="-7"/>
          <a:stretch/>
        </p:blipFill>
        <p:spPr>
          <a:xfrm>
            <a:off x="13352463" y="2419350"/>
            <a:ext cx="8580437" cy="8858250"/>
          </a:xfrm>
          <a:prstGeom prst="roundRect">
            <a:avLst>
              <a:gd name="adj" fmla="val 2126"/>
            </a:avLst>
          </a:prstGeom>
        </p:spPr>
      </p:pic>
      <p:sp>
        <p:nvSpPr>
          <p:cNvPr id="774" name="Title text slide"/>
          <p:cNvSpPr txBox="1"/>
          <p:nvPr/>
        </p:nvSpPr>
        <p:spPr>
          <a:xfrm>
            <a:off x="2312357" y="469452"/>
            <a:ext cx="11040105"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uk-UA" sz="6000" dirty="0"/>
              <a:t>Цілі та завдання проекту готелю «Харків»</a:t>
            </a:r>
          </a:p>
        </p:txBody>
      </p:sp>
      <p:sp>
        <p:nvSpPr>
          <p:cNvPr id="775" name="Фигура"/>
          <p:cNvSpPr/>
          <p:nvPr/>
        </p:nvSpPr>
        <p:spPr>
          <a:xfrm>
            <a:off x="2394163" y="2623000"/>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99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776" name="Ut enim ad minim veniam, quis nostrud exercitation ullamco laboris nisi ut aliquip ex ea commo consequat. Duis aute irure dolor in reprehenderit in Lorem ipsum dolor sit amet, consectetur sed adipiscing elit, sed do eiusmod tempor incididunt ut labore et dolore magna aliqua. Voluptate velit esse cillum dolore eu fugiat nulla pariatur. Excepteur sint occaecat cupidatat non proident, sunt in culpa qui officia deserunt mollit anim sed id est laborum. Sed ut perspiciatis unde omnis iste natus error sit voluptatem accusantium doloremque sed laudantium, totam rem aperi, voluptatem quia voluptas sit aspernatur"/>
          <p:cNvSpPr txBox="1"/>
          <p:nvPr/>
        </p:nvSpPr>
        <p:spPr>
          <a:xfrm>
            <a:off x="2312358" y="3387969"/>
            <a:ext cx="8998565" cy="2725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dirty="0">
                <a:solidFill>
                  <a:schemeClr val="tx1"/>
                </a:solidFill>
              </a:rPr>
              <a:t>Створення престижного готелю, який буде відомий своєю вишуканістю, комфортом та високим рівнем обслуговування, задовольняючи потреби різноманітних категорій клієнтів у Харкові.</a:t>
            </a:r>
          </a:p>
          <a:p>
            <a:endParaRPr lang="en-US" dirty="0">
              <a:solidFill>
                <a:schemeClr val="tx1"/>
              </a:solidFill>
            </a:endParaRPr>
          </a:p>
        </p:txBody>
      </p:sp>
      <p:sp>
        <p:nvSpPr>
          <p:cNvPr id="4" name="Ut enim ad minim veniam, quis nostrud exercitation ullamco laboris nisi ut aliquip ex ea commo consequat. Duis aute irure dolor in reprehenderit in Lorem ipsum dolor sit amet, consectetur sed adipiscing elit, sed do eiusmod tempor incididunt ut labore et dolore magna aliqua. Voluptate velit esse cillum dolore eu fugiat nulla pariatur. Excepteur sint occaecat cupidatat non proident, sunt in culpa qui officia deserunt mollit anim sed id est laborum. Sed ut perspiciatis unde omnis iste natus error sit voluptatem accusantium doloremque sed laudantium, totam rem aperi, voluptatem quia voluptas sit aspernatur">
            <a:extLst>
              <a:ext uri="{FF2B5EF4-FFF2-40B4-BE49-F238E27FC236}">
                <a16:creationId xmlns:a16="http://schemas.microsoft.com/office/drawing/2014/main" id="{502C5122-384A-7EAE-5B2D-BBBC8C6D8B3A}"/>
              </a:ext>
            </a:extLst>
          </p:cNvPr>
          <p:cNvSpPr txBox="1"/>
          <p:nvPr/>
        </p:nvSpPr>
        <p:spPr>
          <a:xfrm>
            <a:off x="2312356" y="7082980"/>
            <a:ext cx="8998565" cy="548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dirty="0">
                <a:solidFill>
                  <a:schemeClr val="tx1"/>
                </a:solidFill>
              </a:rPr>
              <a:t>Розширення інфраструктури та послуг</a:t>
            </a:r>
          </a:p>
        </p:txBody>
      </p:sp>
      <p:sp>
        <p:nvSpPr>
          <p:cNvPr id="5" name="Фигура">
            <a:extLst>
              <a:ext uri="{FF2B5EF4-FFF2-40B4-BE49-F238E27FC236}">
                <a16:creationId xmlns:a16="http://schemas.microsoft.com/office/drawing/2014/main" id="{78A2229A-78E7-F133-AD14-30B2ED5B99CE}"/>
              </a:ext>
            </a:extLst>
          </p:cNvPr>
          <p:cNvSpPr/>
          <p:nvPr/>
        </p:nvSpPr>
        <p:spPr>
          <a:xfrm>
            <a:off x="2394163" y="5504968"/>
            <a:ext cx="1057697" cy="280337"/>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99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6" name="Ut enim ad minim veniam, quis nostrud exercitation ullamco laboris nisi ut aliquip ex ea commo consequat. Duis aute irure dolor in reprehenderit in Lorem ipsum dolor sit amet, consectetur sed adipiscing elit, sed do eiusmod tempor incididunt ut labore et dolore magna aliqua. Voluptate velit esse cillum dolore eu fugiat nulla pariatur. Excepteur sint occaecat cupidatat non proident, sunt in culpa qui officia deserunt mollit anim sed id est laborum. Sed ut perspiciatis unde omnis iste natus error sit voluptatem accusantium doloremque sed laudantium, totam rem aperi, voluptatem quia voluptas sit aspernatur">
            <a:extLst>
              <a:ext uri="{FF2B5EF4-FFF2-40B4-BE49-F238E27FC236}">
                <a16:creationId xmlns:a16="http://schemas.microsoft.com/office/drawing/2014/main" id="{D04DB6ED-DEE4-B38F-523C-73048453A830}"/>
              </a:ext>
            </a:extLst>
          </p:cNvPr>
          <p:cNvSpPr txBox="1"/>
          <p:nvPr/>
        </p:nvSpPr>
        <p:spPr>
          <a:xfrm>
            <a:off x="2312357" y="5854088"/>
            <a:ext cx="8998565" cy="548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dirty="0">
                <a:solidFill>
                  <a:schemeClr val="tx1"/>
                </a:solidFill>
              </a:rPr>
              <a:t>Покращення обслуговування</a:t>
            </a:r>
            <a:endParaRPr lang="en-US" dirty="0">
              <a:solidFill>
                <a:schemeClr val="tx1"/>
              </a:solidFill>
            </a:endParaRPr>
          </a:p>
        </p:txBody>
      </p:sp>
      <p:sp>
        <p:nvSpPr>
          <p:cNvPr id="8" name="Фигура">
            <a:extLst>
              <a:ext uri="{FF2B5EF4-FFF2-40B4-BE49-F238E27FC236}">
                <a16:creationId xmlns:a16="http://schemas.microsoft.com/office/drawing/2014/main" id="{1DEFF31E-ADFB-7EAB-E5DB-D972CB991BFB}"/>
              </a:ext>
            </a:extLst>
          </p:cNvPr>
          <p:cNvSpPr/>
          <p:nvPr/>
        </p:nvSpPr>
        <p:spPr>
          <a:xfrm>
            <a:off x="2394162" y="6619057"/>
            <a:ext cx="1057697" cy="280337"/>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99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Ut enim ad minim veniam, quis nostrud exercitation ullamco laboris nisi ut aliquip ex ea commo consequat. Duis aute irure dolor in reprehenderit in Lorem ipsum dolor sit amet, consectetur sed adipiscing elit, sed do eiusmod tempor incididunt ut labore et dolore magna aliqua. Voluptate velit esse cillum dolore eu fugiat nulla pariatur. Excepteur sint occaecat cupidatat non proident, sunt in culpa qui officia deserunt mollit anim sed id est laborum. Sed ut perspiciatis unde omnis iste natus error sit voluptatem accusantium doloremque sed laudantium, totam rem aperi, voluptatem quia voluptas sit aspernatur">
            <a:extLst>
              <a:ext uri="{FF2B5EF4-FFF2-40B4-BE49-F238E27FC236}">
                <a16:creationId xmlns:a16="http://schemas.microsoft.com/office/drawing/2014/main" id="{3A6E44A5-42EB-FED0-187D-D1403774A644}"/>
              </a:ext>
            </a:extLst>
          </p:cNvPr>
          <p:cNvSpPr txBox="1"/>
          <p:nvPr/>
        </p:nvSpPr>
        <p:spPr>
          <a:xfrm>
            <a:off x="2312358" y="8311872"/>
            <a:ext cx="8998565" cy="548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dirty="0">
                <a:solidFill>
                  <a:schemeClr val="tx1"/>
                </a:solidFill>
              </a:rPr>
              <a:t>Маркетинг та просування</a:t>
            </a:r>
          </a:p>
        </p:txBody>
      </p:sp>
      <p:sp>
        <p:nvSpPr>
          <p:cNvPr id="10" name="Фигура">
            <a:extLst>
              <a:ext uri="{FF2B5EF4-FFF2-40B4-BE49-F238E27FC236}">
                <a16:creationId xmlns:a16="http://schemas.microsoft.com/office/drawing/2014/main" id="{EE69224D-0FC2-9D44-B07E-A4C3B193DDBD}"/>
              </a:ext>
            </a:extLst>
          </p:cNvPr>
          <p:cNvSpPr/>
          <p:nvPr/>
        </p:nvSpPr>
        <p:spPr>
          <a:xfrm>
            <a:off x="2394162" y="7847949"/>
            <a:ext cx="1057697" cy="280337"/>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99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Ut enim ad minim veniam, quis nostrud exercitation ullamco laboris nisi ut aliquip ex ea commo consequat. Duis aute irure dolor in reprehenderit in Lorem ipsum dolor sit amet, consectetur sed adipiscing elit, sed do eiusmod tempor incididunt ut labore et dolore magna aliqua. Voluptate velit esse cillum dolore eu fugiat nulla pariatur. Excepteur sint occaecat cupidatat non proident, sunt in culpa qui officia deserunt mollit anim sed id est laborum. Sed ut perspiciatis unde omnis iste natus error sit voluptatem accusantium doloremque sed laudantium, totam rem aperi, voluptatem quia voluptas sit aspernatur">
            <a:extLst>
              <a:ext uri="{FF2B5EF4-FFF2-40B4-BE49-F238E27FC236}">
                <a16:creationId xmlns:a16="http://schemas.microsoft.com/office/drawing/2014/main" id="{36496F51-0D86-6192-C1FB-C89418A43EDC}"/>
              </a:ext>
            </a:extLst>
          </p:cNvPr>
          <p:cNvSpPr txBox="1"/>
          <p:nvPr/>
        </p:nvSpPr>
        <p:spPr>
          <a:xfrm>
            <a:off x="2312355" y="9590406"/>
            <a:ext cx="8998565" cy="548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dirty="0">
                <a:solidFill>
                  <a:schemeClr val="tx1"/>
                </a:solidFill>
              </a:rPr>
              <a:t>Підвищення рівня виручки</a:t>
            </a:r>
          </a:p>
        </p:txBody>
      </p:sp>
      <p:sp>
        <p:nvSpPr>
          <p:cNvPr id="12" name="Фигура">
            <a:extLst>
              <a:ext uri="{FF2B5EF4-FFF2-40B4-BE49-F238E27FC236}">
                <a16:creationId xmlns:a16="http://schemas.microsoft.com/office/drawing/2014/main" id="{43711C49-321F-55D1-FFC3-02E70130272B}"/>
              </a:ext>
            </a:extLst>
          </p:cNvPr>
          <p:cNvSpPr/>
          <p:nvPr/>
        </p:nvSpPr>
        <p:spPr>
          <a:xfrm>
            <a:off x="2475969" y="9126483"/>
            <a:ext cx="1057697" cy="280337"/>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99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Ut enim ad minim veniam, quis nostrud exercitation ullamco laboris nisi ut aliquip ex ea commo consequat. Duis aute irure dolor in reprehenderit in Lorem ipsum dolor sit amet, consectetur sed adipiscing elit, sed do eiusmod tempor incididunt ut labore et dolore magna aliqua. Voluptate velit esse cillum dolore eu fugiat nulla pariatur. Excepteur sint occaecat cupidatat non proident, sunt in culpa qui officia deserunt mollit anim sed id est laborum. Sed ut perspiciatis unde omnis iste natus error sit voluptatem accusantium doloremque sed laudantium, totam rem aperi, voluptatem quia voluptas sit aspernatur">
            <a:extLst>
              <a:ext uri="{FF2B5EF4-FFF2-40B4-BE49-F238E27FC236}">
                <a16:creationId xmlns:a16="http://schemas.microsoft.com/office/drawing/2014/main" id="{700D294B-F49D-1513-8E77-9CC09E7380B4}"/>
              </a:ext>
            </a:extLst>
          </p:cNvPr>
          <p:cNvSpPr txBox="1"/>
          <p:nvPr/>
        </p:nvSpPr>
        <p:spPr>
          <a:xfrm>
            <a:off x="2312358" y="10792734"/>
            <a:ext cx="8998565" cy="548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dirty="0">
                <a:solidFill>
                  <a:schemeClr val="tx1"/>
                </a:solidFill>
              </a:rPr>
              <a:t>Створення унікального клімату</a:t>
            </a:r>
          </a:p>
        </p:txBody>
      </p:sp>
      <p:sp>
        <p:nvSpPr>
          <p:cNvPr id="14" name="Фигура">
            <a:extLst>
              <a:ext uri="{FF2B5EF4-FFF2-40B4-BE49-F238E27FC236}">
                <a16:creationId xmlns:a16="http://schemas.microsoft.com/office/drawing/2014/main" id="{A4ADE76A-884D-DCD4-6E49-E2C5C5F7432B}"/>
              </a:ext>
            </a:extLst>
          </p:cNvPr>
          <p:cNvSpPr/>
          <p:nvPr/>
        </p:nvSpPr>
        <p:spPr>
          <a:xfrm>
            <a:off x="2475972" y="10328811"/>
            <a:ext cx="1057697" cy="280337"/>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99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Numbered list"/>
          <p:cNvSpPr txBox="1"/>
          <p:nvPr/>
        </p:nvSpPr>
        <p:spPr>
          <a:xfrm>
            <a:off x="2476368" y="925537"/>
            <a:ext cx="21343751"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uk-UA" sz="6000" dirty="0">
                <a:solidFill>
                  <a:schemeClr val="tx1"/>
                </a:solidFill>
              </a:rPr>
              <a:t>Кроки для втілення детального бізнес-плану готелю «Харків»</a:t>
            </a:r>
          </a:p>
        </p:txBody>
      </p:sp>
      <p:sp>
        <p:nvSpPr>
          <p:cNvPr id="305" name="Фигура"/>
          <p:cNvSpPr/>
          <p:nvPr/>
        </p:nvSpPr>
        <p:spPr>
          <a:xfrm>
            <a:off x="2526510" y="2329213"/>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nvGrpSpPr>
          <p:cNvPr id="5" name="Группа 4">
            <a:extLst>
              <a:ext uri="{FF2B5EF4-FFF2-40B4-BE49-F238E27FC236}">
                <a16:creationId xmlns:a16="http://schemas.microsoft.com/office/drawing/2014/main" id="{AF55C38A-D0B7-E641-691E-E3A93C156C53}"/>
              </a:ext>
            </a:extLst>
          </p:cNvPr>
          <p:cNvGrpSpPr/>
          <p:nvPr/>
        </p:nvGrpSpPr>
        <p:grpSpPr>
          <a:xfrm>
            <a:off x="2476368" y="4411597"/>
            <a:ext cx="10298785" cy="718145"/>
            <a:chOff x="2421787" y="5604212"/>
            <a:chExt cx="10298785" cy="718145"/>
          </a:xfrm>
        </p:grpSpPr>
        <p:grpSp>
          <p:nvGrpSpPr>
            <p:cNvPr id="4" name="Группа 3">
              <a:extLst>
                <a:ext uri="{FF2B5EF4-FFF2-40B4-BE49-F238E27FC236}">
                  <a16:creationId xmlns:a16="http://schemas.microsoft.com/office/drawing/2014/main" id="{8BE6A184-3EED-7523-2F1F-0AA60998AD4E}"/>
                </a:ext>
              </a:extLst>
            </p:cNvPr>
            <p:cNvGrpSpPr/>
            <p:nvPr/>
          </p:nvGrpSpPr>
          <p:grpSpPr>
            <a:xfrm>
              <a:off x="2421787" y="5662948"/>
              <a:ext cx="642827" cy="626074"/>
              <a:chOff x="2421787" y="5662948"/>
              <a:chExt cx="642827" cy="626074"/>
            </a:xfrm>
          </p:grpSpPr>
          <p:sp>
            <p:nvSpPr>
              <p:cNvPr id="307" name="Кружок"/>
              <p:cNvSpPr/>
              <p:nvPr/>
            </p:nvSpPr>
            <p:spPr>
              <a:xfrm>
                <a:off x="2430164" y="5662948"/>
                <a:ext cx="626073" cy="626074"/>
              </a:xfrm>
              <a:prstGeom prst="ellipse">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308" name="1"/>
              <p:cNvSpPr txBox="1"/>
              <p:nvPr/>
            </p:nvSpPr>
            <p:spPr>
              <a:xfrm>
                <a:off x="2421787" y="5709283"/>
                <a:ext cx="642827" cy="48260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dirty="0"/>
                  <a:t>1</a:t>
                </a:r>
              </a:p>
            </p:txBody>
          </p:sp>
        </p:grpSp>
        <p:sp>
          <p:nvSpPr>
            <p:cNvPr id="310" name="Subtitle text about project"/>
            <p:cNvSpPr txBox="1"/>
            <p:nvPr/>
          </p:nvSpPr>
          <p:spPr>
            <a:xfrm>
              <a:off x="3303706" y="5604212"/>
              <a:ext cx="9416866" cy="7181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uk-UA" dirty="0"/>
                <a:t>Аналіз ринку та</a:t>
              </a:r>
              <a:r>
                <a:rPr lang="en-US" dirty="0"/>
                <a:t> </a:t>
              </a:r>
              <a:r>
                <a:rPr lang="uk-UA" dirty="0"/>
                <a:t>конкурентоспроможності</a:t>
              </a:r>
            </a:p>
          </p:txBody>
        </p:sp>
      </p:grpSp>
      <p:grpSp>
        <p:nvGrpSpPr>
          <p:cNvPr id="7" name="Группа 6">
            <a:extLst>
              <a:ext uri="{FF2B5EF4-FFF2-40B4-BE49-F238E27FC236}">
                <a16:creationId xmlns:a16="http://schemas.microsoft.com/office/drawing/2014/main" id="{745A8D1B-B62A-13CA-917A-F9A24C4F3DF3}"/>
              </a:ext>
            </a:extLst>
          </p:cNvPr>
          <p:cNvGrpSpPr/>
          <p:nvPr/>
        </p:nvGrpSpPr>
        <p:grpSpPr>
          <a:xfrm>
            <a:off x="2471685" y="6392813"/>
            <a:ext cx="10290408" cy="1333698"/>
            <a:chOff x="2421787" y="8598436"/>
            <a:chExt cx="10290408" cy="1333698"/>
          </a:xfrm>
        </p:grpSpPr>
        <p:grpSp>
          <p:nvGrpSpPr>
            <p:cNvPr id="6" name="Группа 5">
              <a:extLst>
                <a:ext uri="{FF2B5EF4-FFF2-40B4-BE49-F238E27FC236}">
                  <a16:creationId xmlns:a16="http://schemas.microsoft.com/office/drawing/2014/main" id="{3DEB3072-D117-4B4F-9B67-AF568B041054}"/>
                </a:ext>
              </a:extLst>
            </p:cNvPr>
            <p:cNvGrpSpPr/>
            <p:nvPr/>
          </p:nvGrpSpPr>
          <p:grpSpPr>
            <a:xfrm>
              <a:off x="2421787" y="8964948"/>
              <a:ext cx="642827" cy="626074"/>
              <a:chOff x="2421787" y="8964948"/>
              <a:chExt cx="642827" cy="626074"/>
            </a:xfrm>
          </p:grpSpPr>
          <p:sp>
            <p:nvSpPr>
              <p:cNvPr id="313" name="Кружок"/>
              <p:cNvSpPr/>
              <p:nvPr/>
            </p:nvSpPr>
            <p:spPr>
              <a:xfrm>
                <a:off x="2430164" y="8964948"/>
                <a:ext cx="626073" cy="626074"/>
              </a:xfrm>
              <a:prstGeom prst="ellipse">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314" name="2"/>
              <p:cNvSpPr txBox="1"/>
              <p:nvPr/>
            </p:nvSpPr>
            <p:spPr>
              <a:xfrm>
                <a:off x="2421787" y="9011283"/>
                <a:ext cx="642827" cy="48260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dirty="0"/>
                  <a:t>2</a:t>
                </a:r>
              </a:p>
            </p:txBody>
          </p:sp>
        </p:grpSp>
        <p:sp>
          <p:nvSpPr>
            <p:cNvPr id="316" name="Subtitle text about project"/>
            <p:cNvSpPr txBox="1"/>
            <p:nvPr/>
          </p:nvSpPr>
          <p:spPr>
            <a:xfrm>
              <a:off x="3303706" y="8598436"/>
              <a:ext cx="9408489" cy="133369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uk-UA" dirty="0"/>
                <a:t>Визначення місії готелю, його цілей та цільової аудиторії</a:t>
              </a:r>
              <a:endParaRPr lang="en-US" dirty="0"/>
            </a:p>
          </p:txBody>
        </p:sp>
      </p:grpSp>
      <p:grpSp>
        <p:nvGrpSpPr>
          <p:cNvPr id="9" name="Группа 8">
            <a:extLst>
              <a:ext uri="{FF2B5EF4-FFF2-40B4-BE49-F238E27FC236}">
                <a16:creationId xmlns:a16="http://schemas.microsoft.com/office/drawing/2014/main" id="{EF8FFE32-6B14-B8E2-270F-AB6FD63EBE76}"/>
              </a:ext>
            </a:extLst>
          </p:cNvPr>
          <p:cNvGrpSpPr/>
          <p:nvPr/>
        </p:nvGrpSpPr>
        <p:grpSpPr>
          <a:xfrm>
            <a:off x="2471685" y="8863467"/>
            <a:ext cx="10303468" cy="718145"/>
            <a:chOff x="12607187" y="5646969"/>
            <a:chExt cx="10303468" cy="718145"/>
          </a:xfrm>
        </p:grpSpPr>
        <p:grpSp>
          <p:nvGrpSpPr>
            <p:cNvPr id="8" name="Группа 7">
              <a:extLst>
                <a:ext uri="{FF2B5EF4-FFF2-40B4-BE49-F238E27FC236}">
                  <a16:creationId xmlns:a16="http://schemas.microsoft.com/office/drawing/2014/main" id="{DDC332DF-14E9-4C09-1A25-3864DE118AAE}"/>
                </a:ext>
              </a:extLst>
            </p:cNvPr>
            <p:cNvGrpSpPr/>
            <p:nvPr/>
          </p:nvGrpSpPr>
          <p:grpSpPr>
            <a:xfrm>
              <a:off x="12607187" y="5662948"/>
              <a:ext cx="642827" cy="626074"/>
              <a:chOff x="12607187" y="5662948"/>
              <a:chExt cx="642827" cy="626074"/>
            </a:xfrm>
          </p:grpSpPr>
          <p:sp>
            <p:nvSpPr>
              <p:cNvPr id="319" name="Кружок"/>
              <p:cNvSpPr/>
              <p:nvPr/>
            </p:nvSpPr>
            <p:spPr>
              <a:xfrm>
                <a:off x="12615564" y="5662948"/>
                <a:ext cx="626073" cy="626074"/>
              </a:xfrm>
              <a:prstGeom prst="ellipse">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320" name="3"/>
              <p:cNvSpPr txBox="1"/>
              <p:nvPr/>
            </p:nvSpPr>
            <p:spPr>
              <a:xfrm>
                <a:off x="12607187" y="5709283"/>
                <a:ext cx="642827" cy="48260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dirty="0"/>
                  <a:t>3</a:t>
                </a:r>
              </a:p>
            </p:txBody>
          </p:sp>
        </p:grpSp>
        <p:sp>
          <p:nvSpPr>
            <p:cNvPr id="322" name="Subtitle text about project"/>
            <p:cNvSpPr txBox="1"/>
            <p:nvPr/>
          </p:nvSpPr>
          <p:spPr>
            <a:xfrm>
              <a:off x="13480729" y="5646969"/>
              <a:ext cx="9429926" cy="7181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uk-UA" dirty="0"/>
                <a:t>Створення детального бізнес-плану</a:t>
              </a:r>
              <a:endParaRPr lang="en-US" dirty="0"/>
            </a:p>
          </p:txBody>
        </p:sp>
      </p:grpSp>
      <p:grpSp>
        <p:nvGrpSpPr>
          <p:cNvPr id="11" name="Группа 10">
            <a:extLst>
              <a:ext uri="{FF2B5EF4-FFF2-40B4-BE49-F238E27FC236}">
                <a16:creationId xmlns:a16="http://schemas.microsoft.com/office/drawing/2014/main" id="{3ECA5171-3A82-A1D2-C34B-416451181F6D}"/>
              </a:ext>
            </a:extLst>
          </p:cNvPr>
          <p:cNvGrpSpPr/>
          <p:nvPr/>
        </p:nvGrpSpPr>
        <p:grpSpPr>
          <a:xfrm>
            <a:off x="2526510" y="10712418"/>
            <a:ext cx="10282031" cy="718145"/>
            <a:chOff x="12607187" y="8906212"/>
            <a:chExt cx="10282031" cy="718145"/>
          </a:xfrm>
        </p:grpSpPr>
        <p:grpSp>
          <p:nvGrpSpPr>
            <p:cNvPr id="10" name="Группа 9">
              <a:extLst>
                <a:ext uri="{FF2B5EF4-FFF2-40B4-BE49-F238E27FC236}">
                  <a16:creationId xmlns:a16="http://schemas.microsoft.com/office/drawing/2014/main" id="{75B38E39-CFD8-D40F-6CB2-8F7EEE9D5A35}"/>
                </a:ext>
              </a:extLst>
            </p:cNvPr>
            <p:cNvGrpSpPr/>
            <p:nvPr/>
          </p:nvGrpSpPr>
          <p:grpSpPr>
            <a:xfrm>
              <a:off x="12607187" y="8964948"/>
              <a:ext cx="642827" cy="626074"/>
              <a:chOff x="12607187" y="8964948"/>
              <a:chExt cx="642827" cy="626074"/>
            </a:xfrm>
          </p:grpSpPr>
          <p:sp>
            <p:nvSpPr>
              <p:cNvPr id="325" name="Кружок"/>
              <p:cNvSpPr/>
              <p:nvPr/>
            </p:nvSpPr>
            <p:spPr>
              <a:xfrm>
                <a:off x="12615564" y="8964948"/>
                <a:ext cx="626073" cy="626074"/>
              </a:xfrm>
              <a:prstGeom prst="ellipse">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326" name="4"/>
              <p:cNvSpPr txBox="1"/>
              <p:nvPr/>
            </p:nvSpPr>
            <p:spPr>
              <a:xfrm>
                <a:off x="12607187" y="9011283"/>
                <a:ext cx="642827" cy="48260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dirty="0"/>
                  <a:t>4</a:t>
                </a:r>
              </a:p>
            </p:txBody>
          </p:sp>
        </p:grpSp>
        <p:sp>
          <p:nvSpPr>
            <p:cNvPr id="328" name="Subtitle text about project"/>
            <p:cNvSpPr txBox="1"/>
            <p:nvPr/>
          </p:nvSpPr>
          <p:spPr>
            <a:xfrm>
              <a:off x="13489106" y="8906212"/>
              <a:ext cx="9400112" cy="7181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uk-UA" dirty="0"/>
                <a:t>Опис локації та розробка концепції</a:t>
              </a:r>
            </a:p>
          </p:txBody>
        </p:sp>
      </p:grpSp>
      <p:grpSp>
        <p:nvGrpSpPr>
          <p:cNvPr id="12" name="Группа 11">
            <a:extLst>
              <a:ext uri="{FF2B5EF4-FFF2-40B4-BE49-F238E27FC236}">
                <a16:creationId xmlns:a16="http://schemas.microsoft.com/office/drawing/2014/main" id="{B65AA96B-873A-DC5C-C2F9-818ABB19A201}"/>
              </a:ext>
            </a:extLst>
          </p:cNvPr>
          <p:cNvGrpSpPr/>
          <p:nvPr/>
        </p:nvGrpSpPr>
        <p:grpSpPr>
          <a:xfrm>
            <a:off x="13682203" y="4420683"/>
            <a:ext cx="10079397" cy="718145"/>
            <a:chOff x="12607187" y="8906212"/>
            <a:chExt cx="10079397" cy="718145"/>
          </a:xfrm>
        </p:grpSpPr>
        <p:grpSp>
          <p:nvGrpSpPr>
            <p:cNvPr id="14" name="Группа 13">
              <a:extLst>
                <a:ext uri="{FF2B5EF4-FFF2-40B4-BE49-F238E27FC236}">
                  <a16:creationId xmlns:a16="http://schemas.microsoft.com/office/drawing/2014/main" id="{BFAB7F33-2CF4-E4D1-4151-F2412E7FCC32}"/>
                </a:ext>
              </a:extLst>
            </p:cNvPr>
            <p:cNvGrpSpPr/>
            <p:nvPr/>
          </p:nvGrpSpPr>
          <p:grpSpPr>
            <a:xfrm>
              <a:off x="12607187" y="8964948"/>
              <a:ext cx="642827" cy="626074"/>
              <a:chOff x="12607187" y="8964948"/>
              <a:chExt cx="642827" cy="626074"/>
            </a:xfrm>
          </p:grpSpPr>
          <p:sp>
            <p:nvSpPr>
              <p:cNvPr id="16" name="Кружок">
                <a:extLst>
                  <a:ext uri="{FF2B5EF4-FFF2-40B4-BE49-F238E27FC236}">
                    <a16:creationId xmlns:a16="http://schemas.microsoft.com/office/drawing/2014/main" id="{2CA5B0ED-2CAB-87DA-95C1-0D8A4D506A27}"/>
                  </a:ext>
                </a:extLst>
              </p:cNvPr>
              <p:cNvSpPr/>
              <p:nvPr/>
            </p:nvSpPr>
            <p:spPr>
              <a:xfrm>
                <a:off x="12615564" y="8964948"/>
                <a:ext cx="626073" cy="626074"/>
              </a:xfrm>
              <a:prstGeom prst="ellipse">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7" name="4">
                <a:extLst>
                  <a:ext uri="{FF2B5EF4-FFF2-40B4-BE49-F238E27FC236}">
                    <a16:creationId xmlns:a16="http://schemas.microsoft.com/office/drawing/2014/main" id="{803E13F9-8084-E925-E8E2-F2F409D4847A}"/>
                  </a:ext>
                </a:extLst>
              </p:cNvPr>
              <p:cNvSpPr txBox="1"/>
              <p:nvPr/>
            </p:nvSpPr>
            <p:spPr>
              <a:xfrm>
                <a:off x="12607187" y="9001234"/>
                <a:ext cx="642827" cy="50270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lang="uk-UA" dirty="0"/>
                  <a:t>5</a:t>
                </a:r>
                <a:endParaRPr dirty="0"/>
              </a:p>
            </p:txBody>
          </p:sp>
        </p:grpSp>
        <p:sp>
          <p:nvSpPr>
            <p:cNvPr id="15" name="Subtitle text about project">
              <a:extLst>
                <a:ext uri="{FF2B5EF4-FFF2-40B4-BE49-F238E27FC236}">
                  <a16:creationId xmlns:a16="http://schemas.microsoft.com/office/drawing/2014/main" id="{DAEF1A74-6B22-6F39-31CC-6D4156DCC18A}"/>
                </a:ext>
              </a:extLst>
            </p:cNvPr>
            <p:cNvSpPr txBox="1"/>
            <p:nvPr/>
          </p:nvSpPr>
          <p:spPr>
            <a:xfrm>
              <a:off x="13489106" y="8906212"/>
              <a:ext cx="9197478" cy="7181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uk-UA" dirty="0"/>
                <a:t>Фінансування та ресурси</a:t>
              </a:r>
              <a:endParaRPr lang="en-US" dirty="0"/>
            </a:p>
          </p:txBody>
        </p:sp>
      </p:grpSp>
      <p:grpSp>
        <p:nvGrpSpPr>
          <p:cNvPr id="24" name="Группа 23">
            <a:extLst>
              <a:ext uri="{FF2B5EF4-FFF2-40B4-BE49-F238E27FC236}">
                <a16:creationId xmlns:a16="http://schemas.microsoft.com/office/drawing/2014/main" id="{02BFB226-81FB-BC32-CAA2-FC0E0ACE84D9}"/>
              </a:ext>
            </a:extLst>
          </p:cNvPr>
          <p:cNvGrpSpPr/>
          <p:nvPr/>
        </p:nvGrpSpPr>
        <p:grpSpPr>
          <a:xfrm>
            <a:off x="13682203" y="6672215"/>
            <a:ext cx="10079397" cy="718145"/>
            <a:chOff x="12607187" y="5604212"/>
            <a:chExt cx="10079397" cy="718145"/>
          </a:xfrm>
        </p:grpSpPr>
        <p:grpSp>
          <p:nvGrpSpPr>
            <p:cNvPr id="26" name="Группа 25">
              <a:extLst>
                <a:ext uri="{FF2B5EF4-FFF2-40B4-BE49-F238E27FC236}">
                  <a16:creationId xmlns:a16="http://schemas.microsoft.com/office/drawing/2014/main" id="{15CDB035-1173-10EF-D930-7781D64B5240}"/>
                </a:ext>
              </a:extLst>
            </p:cNvPr>
            <p:cNvGrpSpPr/>
            <p:nvPr/>
          </p:nvGrpSpPr>
          <p:grpSpPr>
            <a:xfrm>
              <a:off x="12607187" y="5662948"/>
              <a:ext cx="642827" cy="626074"/>
              <a:chOff x="12607187" y="5662948"/>
              <a:chExt cx="642827" cy="626074"/>
            </a:xfrm>
          </p:grpSpPr>
          <p:sp>
            <p:nvSpPr>
              <p:cNvPr id="28" name="Кружок">
                <a:extLst>
                  <a:ext uri="{FF2B5EF4-FFF2-40B4-BE49-F238E27FC236}">
                    <a16:creationId xmlns:a16="http://schemas.microsoft.com/office/drawing/2014/main" id="{29E3BF3C-74C0-3310-404E-FBFCD69168F2}"/>
                  </a:ext>
                </a:extLst>
              </p:cNvPr>
              <p:cNvSpPr/>
              <p:nvPr/>
            </p:nvSpPr>
            <p:spPr>
              <a:xfrm>
                <a:off x="12615564" y="5662948"/>
                <a:ext cx="626073" cy="626074"/>
              </a:xfrm>
              <a:prstGeom prst="ellipse">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29" name="3">
                <a:extLst>
                  <a:ext uri="{FF2B5EF4-FFF2-40B4-BE49-F238E27FC236}">
                    <a16:creationId xmlns:a16="http://schemas.microsoft.com/office/drawing/2014/main" id="{1E82D5EF-CC09-C043-0273-1A3336A351DE}"/>
                  </a:ext>
                </a:extLst>
              </p:cNvPr>
              <p:cNvSpPr txBox="1"/>
              <p:nvPr/>
            </p:nvSpPr>
            <p:spPr>
              <a:xfrm>
                <a:off x="12607187" y="5699234"/>
                <a:ext cx="642827" cy="50270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lang="uk-UA" dirty="0"/>
                  <a:t>6</a:t>
                </a:r>
                <a:endParaRPr dirty="0"/>
              </a:p>
            </p:txBody>
          </p:sp>
        </p:grpSp>
        <p:sp>
          <p:nvSpPr>
            <p:cNvPr id="27" name="Subtitle text about project">
              <a:extLst>
                <a:ext uri="{FF2B5EF4-FFF2-40B4-BE49-F238E27FC236}">
                  <a16:creationId xmlns:a16="http://schemas.microsoft.com/office/drawing/2014/main" id="{9372B912-A988-7891-4958-48975A3F3097}"/>
                </a:ext>
              </a:extLst>
            </p:cNvPr>
            <p:cNvSpPr txBox="1"/>
            <p:nvPr/>
          </p:nvSpPr>
          <p:spPr>
            <a:xfrm>
              <a:off x="13489106" y="5604212"/>
              <a:ext cx="9197478" cy="7181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uk-UA" dirty="0"/>
                <a:t>Будівництво та інфраструктурні заходи</a:t>
              </a:r>
            </a:p>
          </p:txBody>
        </p:sp>
      </p:grpSp>
      <p:grpSp>
        <p:nvGrpSpPr>
          <p:cNvPr id="2" name="Группа 1">
            <a:extLst>
              <a:ext uri="{FF2B5EF4-FFF2-40B4-BE49-F238E27FC236}">
                <a16:creationId xmlns:a16="http://schemas.microsoft.com/office/drawing/2014/main" id="{4351B13B-2A2B-65A4-7F30-CD906FD5D71C}"/>
              </a:ext>
            </a:extLst>
          </p:cNvPr>
          <p:cNvGrpSpPr/>
          <p:nvPr/>
        </p:nvGrpSpPr>
        <p:grpSpPr>
          <a:xfrm>
            <a:off x="13682203" y="8863467"/>
            <a:ext cx="10079397" cy="718145"/>
            <a:chOff x="12607187" y="5604212"/>
            <a:chExt cx="10079397" cy="718145"/>
          </a:xfrm>
        </p:grpSpPr>
        <p:grpSp>
          <p:nvGrpSpPr>
            <p:cNvPr id="3" name="Группа 2">
              <a:extLst>
                <a:ext uri="{FF2B5EF4-FFF2-40B4-BE49-F238E27FC236}">
                  <a16:creationId xmlns:a16="http://schemas.microsoft.com/office/drawing/2014/main" id="{3AB30291-952C-E07A-B914-C1A654608541}"/>
                </a:ext>
              </a:extLst>
            </p:cNvPr>
            <p:cNvGrpSpPr/>
            <p:nvPr/>
          </p:nvGrpSpPr>
          <p:grpSpPr>
            <a:xfrm>
              <a:off x="12607187" y="5662948"/>
              <a:ext cx="642827" cy="626074"/>
              <a:chOff x="12607187" y="5662948"/>
              <a:chExt cx="642827" cy="626074"/>
            </a:xfrm>
          </p:grpSpPr>
          <p:sp>
            <p:nvSpPr>
              <p:cNvPr id="19" name="Кружок">
                <a:extLst>
                  <a:ext uri="{FF2B5EF4-FFF2-40B4-BE49-F238E27FC236}">
                    <a16:creationId xmlns:a16="http://schemas.microsoft.com/office/drawing/2014/main" id="{E5CF0341-3228-C88B-F49E-082C0F2E6C3A}"/>
                  </a:ext>
                </a:extLst>
              </p:cNvPr>
              <p:cNvSpPr/>
              <p:nvPr/>
            </p:nvSpPr>
            <p:spPr>
              <a:xfrm>
                <a:off x="12615564" y="5662948"/>
                <a:ext cx="626073" cy="626074"/>
              </a:xfrm>
              <a:prstGeom prst="ellipse">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20" name="3">
                <a:extLst>
                  <a:ext uri="{FF2B5EF4-FFF2-40B4-BE49-F238E27FC236}">
                    <a16:creationId xmlns:a16="http://schemas.microsoft.com/office/drawing/2014/main" id="{00FEFF57-9B3D-7540-64D6-F49E803D7B60}"/>
                  </a:ext>
                </a:extLst>
              </p:cNvPr>
              <p:cNvSpPr txBox="1"/>
              <p:nvPr/>
            </p:nvSpPr>
            <p:spPr>
              <a:xfrm>
                <a:off x="12607187" y="5699234"/>
                <a:ext cx="642827" cy="50270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lang="en-US" dirty="0"/>
                  <a:t>7</a:t>
                </a:r>
                <a:endParaRPr dirty="0"/>
              </a:p>
            </p:txBody>
          </p:sp>
        </p:grpSp>
        <p:sp>
          <p:nvSpPr>
            <p:cNvPr id="18" name="Subtitle text about project">
              <a:extLst>
                <a:ext uri="{FF2B5EF4-FFF2-40B4-BE49-F238E27FC236}">
                  <a16:creationId xmlns:a16="http://schemas.microsoft.com/office/drawing/2014/main" id="{808AA4F8-42D6-1A3A-D071-7998D6C3E2CD}"/>
                </a:ext>
              </a:extLst>
            </p:cNvPr>
            <p:cNvSpPr txBox="1"/>
            <p:nvPr/>
          </p:nvSpPr>
          <p:spPr>
            <a:xfrm>
              <a:off x="13489106" y="5604212"/>
              <a:ext cx="9197478" cy="7181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uk-UA" dirty="0"/>
                <a:t>Маркетинг та реклама</a:t>
              </a:r>
            </a:p>
          </p:txBody>
        </p:sp>
      </p:grpSp>
      <p:grpSp>
        <p:nvGrpSpPr>
          <p:cNvPr id="21" name="Группа 20">
            <a:extLst>
              <a:ext uri="{FF2B5EF4-FFF2-40B4-BE49-F238E27FC236}">
                <a16:creationId xmlns:a16="http://schemas.microsoft.com/office/drawing/2014/main" id="{917B3C1C-A002-6C08-A8FF-727AB6F518B8}"/>
              </a:ext>
            </a:extLst>
          </p:cNvPr>
          <p:cNvGrpSpPr/>
          <p:nvPr/>
        </p:nvGrpSpPr>
        <p:grpSpPr>
          <a:xfrm>
            <a:off x="13690580" y="10703582"/>
            <a:ext cx="10079397" cy="718145"/>
            <a:chOff x="12607187" y="5604212"/>
            <a:chExt cx="10079397" cy="718145"/>
          </a:xfrm>
        </p:grpSpPr>
        <p:grpSp>
          <p:nvGrpSpPr>
            <p:cNvPr id="22" name="Группа 21">
              <a:extLst>
                <a:ext uri="{FF2B5EF4-FFF2-40B4-BE49-F238E27FC236}">
                  <a16:creationId xmlns:a16="http://schemas.microsoft.com/office/drawing/2014/main" id="{8C6BF477-0F0C-C03E-8B1C-4B03FB9E5792}"/>
                </a:ext>
              </a:extLst>
            </p:cNvPr>
            <p:cNvGrpSpPr/>
            <p:nvPr/>
          </p:nvGrpSpPr>
          <p:grpSpPr>
            <a:xfrm>
              <a:off x="12607187" y="5662948"/>
              <a:ext cx="642827" cy="626074"/>
              <a:chOff x="12607187" y="5662948"/>
              <a:chExt cx="642827" cy="626074"/>
            </a:xfrm>
          </p:grpSpPr>
          <p:sp>
            <p:nvSpPr>
              <p:cNvPr id="30" name="Кружок">
                <a:extLst>
                  <a:ext uri="{FF2B5EF4-FFF2-40B4-BE49-F238E27FC236}">
                    <a16:creationId xmlns:a16="http://schemas.microsoft.com/office/drawing/2014/main" id="{F663F359-33E4-8856-F687-39045E32A69C}"/>
                  </a:ext>
                </a:extLst>
              </p:cNvPr>
              <p:cNvSpPr/>
              <p:nvPr/>
            </p:nvSpPr>
            <p:spPr>
              <a:xfrm>
                <a:off x="12615564" y="5662948"/>
                <a:ext cx="626073" cy="626074"/>
              </a:xfrm>
              <a:prstGeom prst="ellipse">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31" name="3">
                <a:extLst>
                  <a:ext uri="{FF2B5EF4-FFF2-40B4-BE49-F238E27FC236}">
                    <a16:creationId xmlns:a16="http://schemas.microsoft.com/office/drawing/2014/main" id="{C2CBB717-4FE8-4D79-7953-ED59303B79F2}"/>
                  </a:ext>
                </a:extLst>
              </p:cNvPr>
              <p:cNvSpPr txBox="1"/>
              <p:nvPr/>
            </p:nvSpPr>
            <p:spPr>
              <a:xfrm>
                <a:off x="12607187" y="5699234"/>
                <a:ext cx="642827" cy="50270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lang="en-US" dirty="0"/>
                  <a:t>8</a:t>
                </a:r>
                <a:endParaRPr dirty="0"/>
              </a:p>
            </p:txBody>
          </p:sp>
        </p:grpSp>
        <p:sp>
          <p:nvSpPr>
            <p:cNvPr id="23" name="Subtitle text about project">
              <a:extLst>
                <a:ext uri="{FF2B5EF4-FFF2-40B4-BE49-F238E27FC236}">
                  <a16:creationId xmlns:a16="http://schemas.microsoft.com/office/drawing/2014/main" id="{0FE578B5-7871-4061-3A86-D0BE386641FD}"/>
                </a:ext>
              </a:extLst>
            </p:cNvPr>
            <p:cNvSpPr txBox="1"/>
            <p:nvPr/>
          </p:nvSpPr>
          <p:spPr>
            <a:xfrm>
              <a:off x="13489106" y="5604212"/>
              <a:ext cx="9197478" cy="7181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uk-UA" dirty="0"/>
                <a:t>Запуск та підтримка</a:t>
              </a:r>
            </a:p>
          </p:txBody>
        </p:sp>
      </p:grpSp>
    </p:spTree>
    <p:extLst>
      <p:ext uri="{BB962C8B-B14F-4D97-AF65-F5344CB8AC3E}">
        <p14:creationId xmlns:p14="http://schemas.microsoft.com/office/powerpoint/2010/main" val="18499151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text slide"/>
          <p:cNvSpPr txBox="1"/>
          <p:nvPr/>
        </p:nvSpPr>
        <p:spPr>
          <a:xfrm>
            <a:off x="2394564" y="2066133"/>
            <a:ext cx="17127876"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uk-UA" dirty="0"/>
              <a:t>Терміни окупності та рівень доходу</a:t>
            </a:r>
          </a:p>
        </p:txBody>
      </p:sp>
      <p:sp>
        <p:nvSpPr>
          <p:cNvPr id="118" name="Фигура"/>
          <p:cNvSpPr/>
          <p:nvPr/>
        </p:nvSpPr>
        <p:spPr>
          <a:xfrm>
            <a:off x="2476369" y="391190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9" name="Lorem ipsum dolor sit amet, consectetur adipiscing elit, sed do eiusmod tempor incididunt ut labore et dolore magna aliqua. Ut enim ad minim veniam, quis nostrud exercitation ullamco laboris nisi ut aliquip ex ea commo consequat. Duis aute irure dolor in reprehenderit in voluptate velit esse cillum dolore eu fugiat nulla pariatur. Excepteur sint occaecat cupidatat non proident, sunt in culpa qui officia deserunt mollit anim id est laborum. Sed ut perspiciatis unde omnis iste natus error sit voluptatem accusantium doloremque laudantium, totam rem aperi, voluptatem quia voluptas sit aspernatur aut odit aut fugit"/>
          <p:cNvSpPr txBox="1"/>
          <p:nvPr/>
        </p:nvSpPr>
        <p:spPr>
          <a:xfrm>
            <a:off x="2394564" y="5599471"/>
            <a:ext cx="8998565" cy="34295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dirty="0">
                <a:solidFill>
                  <a:schemeClr val="tx1"/>
                </a:solidFill>
              </a:rPr>
              <a:t>Термін окупності для готельного бізнесу може коливатися від 3 до 7 років, залежно від величини інвестицій, обсягу поточних витрат і вартості експлуатації готелю. Прогнозування окупності повинно враховувати витрати на будівництво та реконструкцію, операційні витрати, ринкові тенденції та відмінності в попиті.</a:t>
            </a:r>
          </a:p>
        </p:txBody>
      </p:sp>
      <p:sp>
        <p:nvSpPr>
          <p:cNvPr id="120" name="Ut enim ad minim veniam, quis nostrud exercitation ullamco laboris nisi ut aliquip ex ea commo consequat. Duis aute irure dolor in reprehenderit in Lorem ipsum dolor sit amet, consectetur sed adipiscing elit, sed do eiusmod tempor incididunt ut labore et dolore magna aliqua. Voluptate velit esse cillum dolore eu fugiat nulla pariatur. Excepteur sint occaecat cupidatat non proident, sunt in culpa qui officia deserunt mollit anim sed id est laborum. Sed ut perspiciatis unde omnis iste natus error sit voluptatem accusantium doloremque sed laudantium, totam rem aperi, voluptatem quia voluptas sit aspernatur"/>
          <p:cNvSpPr txBox="1"/>
          <p:nvPr/>
        </p:nvSpPr>
        <p:spPr>
          <a:xfrm>
            <a:off x="12966969" y="4991099"/>
            <a:ext cx="8998565" cy="4646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dirty="0">
                <a:solidFill>
                  <a:schemeClr val="tx1"/>
                </a:solidFill>
              </a:rPr>
              <a:t>Прогнозування доходу готелю вимагає аналізу різних джерел прибутку, таких як прибуток від проживання гостей, доходи від ресторану та інших послуг, середні ціни номерів, витрати на маркетинг та конкурентні переваги. Рівень доходу може бути прогнозований на річну або квартальну основу.</a:t>
            </a:r>
          </a:p>
          <a:p>
            <a:r>
              <a:rPr lang="uk-UA" dirty="0">
                <a:solidFill>
                  <a:schemeClr val="tx1"/>
                </a:solidFill>
              </a:rPr>
              <a:t>Наприклад можна використовувати наступний вигляд таблиці для оцінки надходжень та затрат на 1-й рік роботи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AC0DFBB-811C-52A0-AD04-5567C0EEE6E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4983" b="34983"/>
          <a:stretch>
            <a:fillRect/>
          </a:stretch>
        </p:blipFill>
        <p:spPr>
          <a:xfrm>
            <a:off x="2781300" y="1333500"/>
            <a:ext cx="27590750" cy="11049000"/>
          </a:xfrm>
          <a:prstGeom prst="roundRect">
            <a:avLst>
              <a:gd name="adj" fmla="val 50000"/>
            </a:avLst>
          </a:prstGeom>
        </p:spPr>
      </p:pic>
      <p:sp>
        <p:nvSpPr>
          <p:cNvPr id="38" name="Кружок"/>
          <p:cNvSpPr/>
          <p:nvPr/>
        </p:nvSpPr>
        <p:spPr>
          <a:xfrm>
            <a:off x="3706961" y="2119477"/>
            <a:ext cx="9400878" cy="9400879"/>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40" name="Radiance"/>
          <p:cNvSpPr txBox="1"/>
          <p:nvPr/>
        </p:nvSpPr>
        <p:spPr>
          <a:xfrm>
            <a:off x="4027195" y="5752957"/>
            <a:ext cx="8760412"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b="0">
                <a:solidFill>
                  <a:srgbClr val="31333E"/>
                </a:solidFill>
                <a:latin typeface="Maven Pro Bold"/>
                <a:ea typeface="Maven Pro Bold"/>
                <a:cs typeface="Maven Pro Bold"/>
                <a:sym typeface="Maven Pro Bold"/>
              </a:defRPr>
            </a:lvl1pPr>
          </a:lstStyle>
          <a:p>
            <a:r>
              <a:rPr lang="uk-UA" sz="4400" dirty="0">
                <a:effectLst/>
                <a:latin typeface="Open Sans" panose="020B0606030504020204" pitchFamily="34" charset="0"/>
                <a:ea typeface="Open Sans" panose="020B0606030504020204" pitchFamily="34" charset="0"/>
                <a:cs typeface="Open Sans" panose="020B0606030504020204" pitchFamily="34" charset="0"/>
              </a:rPr>
              <a:t>Формування бізнес-плану </a:t>
            </a:r>
          </a:p>
          <a:p>
            <a:r>
              <a:rPr lang="uk-UA" sz="4400" dirty="0">
                <a:effectLst/>
                <a:latin typeface="Open Sans" panose="020B0606030504020204" pitchFamily="34" charset="0"/>
                <a:ea typeface="Open Sans" panose="020B0606030504020204" pitchFamily="34" charset="0"/>
                <a:cs typeface="Open Sans" panose="020B0606030504020204" pitchFamily="34" charset="0"/>
              </a:rPr>
              <a:t>розвитку підприємства </a:t>
            </a:r>
          </a:p>
          <a:p>
            <a:r>
              <a:rPr lang="uk-UA" sz="4400" dirty="0">
                <a:effectLst/>
                <a:latin typeface="Open Sans" panose="020B0606030504020204" pitchFamily="34" charset="0"/>
                <a:ea typeface="Open Sans" panose="020B0606030504020204" pitchFamily="34" charset="0"/>
                <a:cs typeface="Open Sans" panose="020B0606030504020204" pitchFamily="34" charset="0"/>
              </a:rPr>
              <a:t>готельно-ресторанного бізнесу</a:t>
            </a:r>
            <a:endParaRPr sz="287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4505625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Кружок"/>
          <p:cNvSpPr/>
          <p:nvPr/>
        </p:nvSpPr>
        <p:spPr>
          <a:xfrm>
            <a:off x="-3273475" y="-73075"/>
            <a:ext cx="18942150" cy="18942150"/>
          </a:xfrm>
          <a:prstGeom prst="ellipse">
            <a:avLst/>
          </a:pr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1" name="Кружок"/>
          <p:cNvSpPr/>
          <p:nvPr/>
        </p:nvSpPr>
        <p:spPr>
          <a:xfrm>
            <a:off x="1346795" y="4547195"/>
            <a:ext cx="9701610" cy="9701610"/>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2" name="Кружок"/>
          <p:cNvSpPr/>
          <p:nvPr/>
        </p:nvSpPr>
        <p:spPr>
          <a:xfrm>
            <a:off x="3761531" y="6961931"/>
            <a:ext cx="4872138" cy="4872138"/>
          </a:xfrm>
          <a:prstGeom prst="ellipse">
            <a:avLst/>
          </a:pr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4" name="Кружок"/>
          <p:cNvSpPr/>
          <p:nvPr/>
        </p:nvSpPr>
        <p:spPr>
          <a:xfrm>
            <a:off x="5684440" y="8884840"/>
            <a:ext cx="1026321" cy="1026321"/>
          </a:xfrm>
          <a:prstGeom prst="ellipse">
            <a:avLst/>
          </a:pr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aphicFrame>
        <p:nvGraphicFramePr>
          <p:cNvPr id="5" name="Таблица 4">
            <a:extLst>
              <a:ext uri="{FF2B5EF4-FFF2-40B4-BE49-F238E27FC236}">
                <a16:creationId xmlns:a16="http://schemas.microsoft.com/office/drawing/2014/main" id="{27087E6B-32CA-DA18-43A6-6E95FDBF78FF}"/>
              </a:ext>
            </a:extLst>
          </p:cNvPr>
          <p:cNvGraphicFramePr>
            <a:graphicFrameLocks noGrp="1"/>
          </p:cNvGraphicFramePr>
          <p:nvPr>
            <p:extLst>
              <p:ext uri="{D42A27DB-BD31-4B8C-83A1-F6EECF244321}">
                <p14:modId xmlns:p14="http://schemas.microsoft.com/office/powerpoint/2010/main" val="3405386661"/>
              </p:ext>
            </p:extLst>
          </p:nvPr>
        </p:nvGraphicFramePr>
        <p:xfrm>
          <a:off x="8633669" y="1381025"/>
          <a:ext cx="13324840" cy="1499544"/>
        </p:xfrm>
        <a:graphic>
          <a:graphicData uri="http://schemas.openxmlformats.org/drawingml/2006/table">
            <a:tbl>
              <a:tblPr firstRow="1" firstCol="1" bandRow="1">
                <a:tableStyleId>{5940675A-B579-460E-94D1-54222C63F5DA}</a:tableStyleId>
              </a:tblPr>
              <a:tblGrid>
                <a:gridCol w="2914039">
                  <a:extLst>
                    <a:ext uri="{9D8B030D-6E8A-4147-A177-3AD203B41FA5}">
                      <a16:colId xmlns:a16="http://schemas.microsoft.com/office/drawing/2014/main" val="118581838"/>
                    </a:ext>
                  </a:extLst>
                </a:gridCol>
                <a:gridCol w="1765959">
                  <a:extLst>
                    <a:ext uri="{9D8B030D-6E8A-4147-A177-3AD203B41FA5}">
                      <a16:colId xmlns:a16="http://schemas.microsoft.com/office/drawing/2014/main" val="2198830540"/>
                    </a:ext>
                  </a:extLst>
                </a:gridCol>
                <a:gridCol w="548009">
                  <a:extLst>
                    <a:ext uri="{9D8B030D-6E8A-4147-A177-3AD203B41FA5}">
                      <a16:colId xmlns:a16="http://schemas.microsoft.com/office/drawing/2014/main" val="330922813"/>
                    </a:ext>
                  </a:extLst>
                </a:gridCol>
                <a:gridCol w="549379">
                  <a:extLst>
                    <a:ext uri="{9D8B030D-6E8A-4147-A177-3AD203B41FA5}">
                      <a16:colId xmlns:a16="http://schemas.microsoft.com/office/drawing/2014/main" val="458867502"/>
                    </a:ext>
                  </a:extLst>
                </a:gridCol>
                <a:gridCol w="549379">
                  <a:extLst>
                    <a:ext uri="{9D8B030D-6E8A-4147-A177-3AD203B41FA5}">
                      <a16:colId xmlns:a16="http://schemas.microsoft.com/office/drawing/2014/main" val="73138119"/>
                    </a:ext>
                  </a:extLst>
                </a:gridCol>
                <a:gridCol w="549379">
                  <a:extLst>
                    <a:ext uri="{9D8B030D-6E8A-4147-A177-3AD203B41FA5}">
                      <a16:colId xmlns:a16="http://schemas.microsoft.com/office/drawing/2014/main" val="3363381110"/>
                    </a:ext>
                  </a:extLst>
                </a:gridCol>
                <a:gridCol w="549379">
                  <a:extLst>
                    <a:ext uri="{9D8B030D-6E8A-4147-A177-3AD203B41FA5}">
                      <a16:colId xmlns:a16="http://schemas.microsoft.com/office/drawing/2014/main" val="2644715489"/>
                    </a:ext>
                  </a:extLst>
                </a:gridCol>
                <a:gridCol w="548009">
                  <a:extLst>
                    <a:ext uri="{9D8B030D-6E8A-4147-A177-3AD203B41FA5}">
                      <a16:colId xmlns:a16="http://schemas.microsoft.com/office/drawing/2014/main" val="94676426"/>
                    </a:ext>
                  </a:extLst>
                </a:gridCol>
                <a:gridCol w="549379">
                  <a:extLst>
                    <a:ext uri="{9D8B030D-6E8A-4147-A177-3AD203B41FA5}">
                      <a16:colId xmlns:a16="http://schemas.microsoft.com/office/drawing/2014/main" val="184422398"/>
                    </a:ext>
                  </a:extLst>
                </a:gridCol>
                <a:gridCol w="549379">
                  <a:extLst>
                    <a:ext uri="{9D8B030D-6E8A-4147-A177-3AD203B41FA5}">
                      <a16:colId xmlns:a16="http://schemas.microsoft.com/office/drawing/2014/main" val="1649335960"/>
                    </a:ext>
                  </a:extLst>
                </a:gridCol>
                <a:gridCol w="679531">
                  <a:extLst>
                    <a:ext uri="{9D8B030D-6E8A-4147-A177-3AD203B41FA5}">
                      <a16:colId xmlns:a16="http://schemas.microsoft.com/office/drawing/2014/main" val="2035280390"/>
                    </a:ext>
                  </a:extLst>
                </a:gridCol>
                <a:gridCol w="679531">
                  <a:extLst>
                    <a:ext uri="{9D8B030D-6E8A-4147-A177-3AD203B41FA5}">
                      <a16:colId xmlns:a16="http://schemas.microsoft.com/office/drawing/2014/main" val="2520466361"/>
                    </a:ext>
                  </a:extLst>
                </a:gridCol>
                <a:gridCol w="679531">
                  <a:extLst>
                    <a:ext uri="{9D8B030D-6E8A-4147-A177-3AD203B41FA5}">
                      <a16:colId xmlns:a16="http://schemas.microsoft.com/office/drawing/2014/main" val="3440031712"/>
                    </a:ext>
                  </a:extLst>
                </a:gridCol>
                <a:gridCol w="679531">
                  <a:extLst>
                    <a:ext uri="{9D8B030D-6E8A-4147-A177-3AD203B41FA5}">
                      <a16:colId xmlns:a16="http://schemas.microsoft.com/office/drawing/2014/main" val="915060168"/>
                    </a:ext>
                  </a:extLst>
                </a:gridCol>
                <a:gridCol w="1534426">
                  <a:extLst>
                    <a:ext uri="{9D8B030D-6E8A-4147-A177-3AD203B41FA5}">
                      <a16:colId xmlns:a16="http://schemas.microsoft.com/office/drawing/2014/main" val="576343475"/>
                    </a:ext>
                  </a:extLst>
                </a:gridCol>
              </a:tblGrid>
              <a:tr h="374886">
                <a:tc rowSpan="2">
                  <a:txBody>
                    <a:bodyPr/>
                    <a:lstStyle/>
                    <a:p>
                      <a:pPr indent="0" algn="ctr">
                        <a:lnSpc>
                          <a:spcPct val="150000"/>
                        </a:lnSpc>
                      </a:pPr>
                      <a:r>
                        <a:rPr lang="uk-UA" sz="1400" dirty="0">
                          <a:effectLst/>
                        </a:rPr>
                        <a:t>Категорія</a:t>
                      </a:r>
                      <a:endParaRPr lang="uk-UA" sz="14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rowSpan="2">
                  <a:txBody>
                    <a:bodyPr/>
                    <a:lstStyle/>
                    <a:p>
                      <a:pPr indent="0" algn="ctr">
                        <a:lnSpc>
                          <a:spcPct val="150000"/>
                        </a:lnSpc>
                      </a:pPr>
                      <a:r>
                        <a:rPr lang="uk-UA" sz="1400">
                          <a:effectLst/>
                        </a:rPr>
                        <a:t>Одиниця виміру</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gridSpan="12">
                  <a:txBody>
                    <a:bodyPr/>
                    <a:lstStyle/>
                    <a:p>
                      <a:pPr indent="450215" algn="ctr">
                        <a:lnSpc>
                          <a:spcPct val="150000"/>
                        </a:lnSpc>
                      </a:pPr>
                      <a:r>
                        <a:rPr lang="uk-UA" sz="1400">
                          <a:effectLst/>
                        </a:rPr>
                        <a:t>1 рік проекту</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rowSpan="2">
                  <a:txBody>
                    <a:bodyPr/>
                    <a:lstStyle/>
                    <a:p>
                      <a:pPr indent="0" algn="ctr">
                        <a:lnSpc>
                          <a:spcPct val="150000"/>
                        </a:lnSpc>
                      </a:pPr>
                      <a:r>
                        <a:rPr lang="uk-UA" sz="1400" dirty="0">
                          <a:effectLst/>
                        </a:rPr>
                        <a:t>Всього, USD</a:t>
                      </a:r>
                      <a:endParaRPr lang="uk-UA" sz="14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43500155"/>
                  </a:ext>
                </a:extLst>
              </a:tr>
              <a:tr h="374886">
                <a:tc vMerge="1">
                  <a:txBody>
                    <a:bodyPr/>
                    <a:lstStyle/>
                    <a:p>
                      <a:endParaRPr lang="uk-UA"/>
                    </a:p>
                  </a:txBody>
                  <a:tcPr/>
                </a:tc>
                <a:tc vMerge="1">
                  <a:txBody>
                    <a:bodyPr/>
                    <a:lstStyle/>
                    <a:p>
                      <a:endParaRPr lang="uk-UA"/>
                    </a:p>
                  </a:txBody>
                  <a:tcPr/>
                </a:tc>
                <a:tc>
                  <a:txBody>
                    <a:bodyPr/>
                    <a:lstStyle/>
                    <a:p>
                      <a:pPr indent="0" algn="ctr">
                        <a:lnSpc>
                          <a:spcPct val="150000"/>
                        </a:lnSpc>
                      </a:pPr>
                      <a:r>
                        <a:rPr lang="uk-UA" sz="1400">
                          <a:effectLst/>
                        </a:rPr>
                        <a:t>1</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a:effectLst/>
                        </a:rPr>
                        <a:t>2</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a:effectLst/>
                        </a:rPr>
                        <a:t>3</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a:effectLst/>
                        </a:rPr>
                        <a:t>4</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a:effectLst/>
                        </a:rPr>
                        <a:t>5</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a:effectLst/>
                        </a:rPr>
                        <a:t>6</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a:effectLst/>
                        </a:rPr>
                        <a:t>7</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a:effectLst/>
                        </a:rPr>
                        <a:t>8</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a:effectLst/>
                        </a:rPr>
                        <a:t>9</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a:effectLst/>
                        </a:rPr>
                        <a:t>10</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a:effectLst/>
                        </a:rPr>
                        <a:t>11</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a:effectLst/>
                        </a:rPr>
                        <a:t>12</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uk-UA"/>
                    </a:p>
                  </a:txBody>
                  <a:tcPr/>
                </a:tc>
                <a:extLst>
                  <a:ext uri="{0D108BD9-81ED-4DB2-BD59-A6C34878D82A}">
                    <a16:rowId xmlns:a16="http://schemas.microsoft.com/office/drawing/2014/main" val="3745485716"/>
                  </a:ext>
                </a:extLst>
              </a:tr>
              <a:tr h="374886">
                <a:tc>
                  <a:txBody>
                    <a:bodyPr/>
                    <a:lstStyle/>
                    <a:p>
                      <a:pPr indent="0" algn="l">
                        <a:lnSpc>
                          <a:spcPct val="150000"/>
                        </a:lnSpc>
                      </a:pPr>
                      <a:r>
                        <a:rPr lang="uk-UA" sz="1400">
                          <a:effectLst/>
                        </a:rPr>
                        <a:t>Дохід</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dirty="0">
                          <a:effectLst/>
                        </a:rPr>
                        <a:t> </a:t>
                      </a:r>
                      <a:endParaRPr lang="uk-UA" sz="14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a:effectLst/>
                        </a:rPr>
                        <a:t> </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a:effectLst/>
                        </a:rPr>
                        <a:t> </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a:effectLst/>
                        </a:rPr>
                        <a:t> </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a:effectLst/>
                        </a:rPr>
                        <a:t> </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a:effectLst/>
                        </a:rPr>
                        <a:t> </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a:effectLst/>
                        </a:rPr>
                        <a:t> </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a:effectLst/>
                        </a:rPr>
                        <a:t> </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a:effectLst/>
                        </a:rPr>
                        <a:t> </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a:effectLst/>
                        </a:rPr>
                        <a:t> </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a:effectLst/>
                        </a:rPr>
                        <a:t> </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a:effectLst/>
                        </a:rPr>
                        <a:t> </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a:effectLst/>
                        </a:rPr>
                        <a:t> </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a:effectLst/>
                        </a:rPr>
                        <a:t> </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61884912"/>
                  </a:ext>
                </a:extLst>
              </a:tr>
              <a:tr h="374886">
                <a:tc>
                  <a:txBody>
                    <a:bodyPr/>
                    <a:lstStyle/>
                    <a:p>
                      <a:pPr indent="0" algn="l">
                        <a:lnSpc>
                          <a:spcPct val="150000"/>
                        </a:lnSpc>
                      </a:pPr>
                      <a:r>
                        <a:rPr lang="uk-UA" sz="1400">
                          <a:effectLst/>
                        </a:rPr>
                        <a:t>Дохід від проживання</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a:effectLst/>
                        </a:rPr>
                        <a:t>USD</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dirty="0">
                          <a:effectLst/>
                        </a:rPr>
                        <a:t> </a:t>
                      </a:r>
                      <a:endParaRPr lang="uk-UA" sz="14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a:effectLst/>
                        </a:rPr>
                        <a:t> </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a:effectLst/>
                        </a:rPr>
                        <a:t> </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dirty="0">
                          <a:effectLst/>
                        </a:rPr>
                        <a:t> </a:t>
                      </a:r>
                      <a:endParaRPr lang="uk-UA" sz="14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a:effectLst/>
                        </a:rPr>
                        <a:t> </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dirty="0">
                          <a:effectLst/>
                        </a:rPr>
                        <a:t> </a:t>
                      </a:r>
                      <a:endParaRPr lang="uk-UA" sz="14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dirty="0">
                          <a:effectLst/>
                        </a:rPr>
                        <a:t> </a:t>
                      </a:r>
                      <a:endParaRPr lang="uk-UA" sz="14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dirty="0">
                          <a:effectLst/>
                        </a:rPr>
                        <a:t> </a:t>
                      </a:r>
                      <a:endParaRPr lang="uk-UA" sz="14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a:effectLst/>
                        </a:rPr>
                        <a:t> </a:t>
                      </a:r>
                      <a:endParaRPr lang="uk-UA"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dirty="0">
                          <a:effectLst/>
                        </a:rPr>
                        <a:t> </a:t>
                      </a:r>
                      <a:endParaRPr lang="uk-UA" sz="14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dirty="0">
                          <a:effectLst/>
                        </a:rPr>
                        <a:t> </a:t>
                      </a:r>
                      <a:endParaRPr lang="uk-UA" sz="14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dirty="0">
                          <a:effectLst/>
                        </a:rPr>
                        <a:t> </a:t>
                      </a:r>
                      <a:endParaRPr lang="uk-UA" sz="14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indent="0" algn="ctr">
                        <a:lnSpc>
                          <a:spcPct val="150000"/>
                        </a:lnSpc>
                      </a:pPr>
                      <a:r>
                        <a:rPr lang="uk-UA" sz="1400" dirty="0">
                          <a:effectLst/>
                        </a:rPr>
                        <a:t> </a:t>
                      </a:r>
                      <a:endParaRPr lang="uk-UA" sz="14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75336131"/>
                  </a:ext>
                </a:extLst>
              </a:tr>
            </a:tbl>
          </a:graphicData>
        </a:graphic>
      </p:graphicFrame>
      <p:graphicFrame>
        <p:nvGraphicFramePr>
          <p:cNvPr id="6" name="Таблица 5">
            <a:extLst>
              <a:ext uri="{FF2B5EF4-FFF2-40B4-BE49-F238E27FC236}">
                <a16:creationId xmlns:a16="http://schemas.microsoft.com/office/drawing/2014/main" id="{95A6F440-829A-4D24-32F8-14CE321BEC50}"/>
              </a:ext>
            </a:extLst>
          </p:cNvPr>
          <p:cNvGraphicFramePr>
            <a:graphicFrameLocks noGrp="1"/>
          </p:cNvGraphicFramePr>
          <p:nvPr>
            <p:extLst>
              <p:ext uri="{D42A27DB-BD31-4B8C-83A1-F6EECF244321}">
                <p14:modId xmlns:p14="http://schemas.microsoft.com/office/powerpoint/2010/main" val="3632876097"/>
              </p:ext>
            </p:extLst>
          </p:nvPr>
        </p:nvGraphicFramePr>
        <p:xfrm>
          <a:off x="8633669" y="2880569"/>
          <a:ext cx="13324840" cy="9296400"/>
        </p:xfrm>
        <a:graphic>
          <a:graphicData uri="http://schemas.openxmlformats.org/drawingml/2006/table">
            <a:tbl>
              <a:tblPr firstRow="1" firstCol="1" bandRow="1">
                <a:tableStyleId>{5940675A-B579-460E-94D1-54222C63F5DA}</a:tableStyleId>
              </a:tblPr>
              <a:tblGrid>
                <a:gridCol w="2920209">
                  <a:extLst>
                    <a:ext uri="{9D8B030D-6E8A-4147-A177-3AD203B41FA5}">
                      <a16:colId xmlns:a16="http://schemas.microsoft.com/office/drawing/2014/main" val="470905957"/>
                    </a:ext>
                  </a:extLst>
                </a:gridCol>
                <a:gridCol w="1766236">
                  <a:extLst>
                    <a:ext uri="{9D8B030D-6E8A-4147-A177-3AD203B41FA5}">
                      <a16:colId xmlns:a16="http://schemas.microsoft.com/office/drawing/2014/main" val="3915143092"/>
                    </a:ext>
                  </a:extLst>
                </a:gridCol>
                <a:gridCol w="548142">
                  <a:extLst>
                    <a:ext uri="{9D8B030D-6E8A-4147-A177-3AD203B41FA5}">
                      <a16:colId xmlns:a16="http://schemas.microsoft.com/office/drawing/2014/main" val="3117995785"/>
                    </a:ext>
                  </a:extLst>
                </a:gridCol>
                <a:gridCol w="548142">
                  <a:extLst>
                    <a:ext uri="{9D8B030D-6E8A-4147-A177-3AD203B41FA5}">
                      <a16:colId xmlns:a16="http://schemas.microsoft.com/office/drawing/2014/main" val="1353433294"/>
                    </a:ext>
                  </a:extLst>
                </a:gridCol>
                <a:gridCol w="548142">
                  <a:extLst>
                    <a:ext uri="{9D8B030D-6E8A-4147-A177-3AD203B41FA5}">
                      <a16:colId xmlns:a16="http://schemas.microsoft.com/office/drawing/2014/main" val="2116939073"/>
                    </a:ext>
                  </a:extLst>
                </a:gridCol>
                <a:gridCol w="548142">
                  <a:extLst>
                    <a:ext uri="{9D8B030D-6E8A-4147-A177-3AD203B41FA5}">
                      <a16:colId xmlns:a16="http://schemas.microsoft.com/office/drawing/2014/main" val="3665032241"/>
                    </a:ext>
                  </a:extLst>
                </a:gridCol>
                <a:gridCol w="548142">
                  <a:extLst>
                    <a:ext uri="{9D8B030D-6E8A-4147-A177-3AD203B41FA5}">
                      <a16:colId xmlns:a16="http://schemas.microsoft.com/office/drawing/2014/main" val="1557356132"/>
                    </a:ext>
                  </a:extLst>
                </a:gridCol>
                <a:gridCol w="548142">
                  <a:extLst>
                    <a:ext uri="{9D8B030D-6E8A-4147-A177-3AD203B41FA5}">
                      <a16:colId xmlns:a16="http://schemas.microsoft.com/office/drawing/2014/main" val="2663093005"/>
                    </a:ext>
                  </a:extLst>
                </a:gridCol>
                <a:gridCol w="548142">
                  <a:extLst>
                    <a:ext uri="{9D8B030D-6E8A-4147-A177-3AD203B41FA5}">
                      <a16:colId xmlns:a16="http://schemas.microsoft.com/office/drawing/2014/main" val="1380993581"/>
                    </a:ext>
                  </a:extLst>
                </a:gridCol>
                <a:gridCol w="558293">
                  <a:extLst>
                    <a:ext uri="{9D8B030D-6E8A-4147-A177-3AD203B41FA5}">
                      <a16:colId xmlns:a16="http://schemas.microsoft.com/office/drawing/2014/main" val="696382055"/>
                    </a:ext>
                  </a:extLst>
                </a:gridCol>
                <a:gridCol w="669952">
                  <a:extLst>
                    <a:ext uri="{9D8B030D-6E8A-4147-A177-3AD203B41FA5}">
                      <a16:colId xmlns:a16="http://schemas.microsoft.com/office/drawing/2014/main" val="452961185"/>
                    </a:ext>
                  </a:extLst>
                </a:gridCol>
                <a:gridCol w="680102">
                  <a:extLst>
                    <a:ext uri="{9D8B030D-6E8A-4147-A177-3AD203B41FA5}">
                      <a16:colId xmlns:a16="http://schemas.microsoft.com/office/drawing/2014/main" val="4244958794"/>
                    </a:ext>
                  </a:extLst>
                </a:gridCol>
                <a:gridCol w="680102">
                  <a:extLst>
                    <a:ext uri="{9D8B030D-6E8A-4147-A177-3AD203B41FA5}">
                      <a16:colId xmlns:a16="http://schemas.microsoft.com/office/drawing/2014/main" val="1076993986"/>
                    </a:ext>
                  </a:extLst>
                </a:gridCol>
                <a:gridCol w="680102">
                  <a:extLst>
                    <a:ext uri="{9D8B030D-6E8A-4147-A177-3AD203B41FA5}">
                      <a16:colId xmlns:a16="http://schemas.microsoft.com/office/drawing/2014/main" val="379657344"/>
                    </a:ext>
                  </a:extLst>
                </a:gridCol>
                <a:gridCol w="1532850">
                  <a:extLst>
                    <a:ext uri="{9D8B030D-6E8A-4147-A177-3AD203B41FA5}">
                      <a16:colId xmlns:a16="http://schemas.microsoft.com/office/drawing/2014/main" val="3785757373"/>
                    </a:ext>
                  </a:extLst>
                </a:gridCol>
              </a:tblGrid>
              <a:tr h="828367">
                <a:tc>
                  <a:txBody>
                    <a:bodyPr/>
                    <a:lstStyle/>
                    <a:p>
                      <a:pPr indent="0" algn="l">
                        <a:lnSpc>
                          <a:spcPct val="150000"/>
                        </a:lnSpc>
                      </a:pPr>
                      <a:r>
                        <a:rPr lang="uk-UA" sz="1300" dirty="0">
                          <a:effectLst/>
                        </a:rPr>
                        <a:t>Дохід від харчування (проживаючих)</a:t>
                      </a:r>
                      <a:endParaRPr lang="uk-UA" sz="1300" dirty="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USD</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extLst>
                  <a:ext uri="{0D108BD9-81ED-4DB2-BD59-A6C34878D82A}">
                    <a16:rowId xmlns:a16="http://schemas.microsoft.com/office/drawing/2014/main" val="3756687077"/>
                  </a:ext>
                </a:extLst>
              </a:tr>
              <a:tr h="828367">
                <a:tc>
                  <a:txBody>
                    <a:bodyPr/>
                    <a:lstStyle/>
                    <a:p>
                      <a:pPr indent="0" algn="l">
                        <a:lnSpc>
                          <a:spcPct val="150000"/>
                        </a:lnSpc>
                      </a:pPr>
                      <a:r>
                        <a:rPr lang="uk-UA" sz="1300" dirty="0">
                          <a:effectLst/>
                        </a:rPr>
                        <a:t>Дохід від харчування (не проживаючих)</a:t>
                      </a:r>
                      <a:endParaRPr lang="uk-UA" sz="1300" dirty="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USD</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extLst>
                  <a:ext uri="{0D108BD9-81ED-4DB2-BD59-A6C34878D82A}">
                    <a16:rowId xmlns:a16="http://schemas.microsoft.com/office/drawing/2014/main" val="1830784620"/>
                  </a:ext>
                </a:extLst>
              </a:tr>
              <a:tr h="540775">
                <a:tc>
                  <a:txBody>
                    <a:bodyPr/>
                    <a:lstStyle/>
                    <a:p>
                      <a:pPr indent="0" algn="l">
                        <a:lnSpc>
                          <a:spcPct val="150000"/>
                        </a:lnSpc>
                      </a:pPr>
                      <a:r>
                        <a:rPr lang="uk-UA" sz="1300" dirty="0">
                          <a:effectLst/>
                        </a:rPr>
                        <a:t>Всього дохід з ПДВ</a:t>
                      </a:r>
                      <a:endParaRPr lang="uk-UA" sz="1300" dirty="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dirty="0">
                          <a:effectLst/>
                        </a:rPr>
                        <a:t>USD</a:t>
                      </a:r>
                      <a:endParaRPr lang="uk-UA" sz="1300" dirty="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extLst>
                  <a:ext uri="{0D108BD9-81ED-4DB2-BD59-A6C34878D82A}">
                    <a16:rowId xmlns:a16="http://schemas.microsoft.com/office/drawing/2014/main" val="2898405653"/>
                  </a:ext>
                </a:extLst>
              </a:tr>
              <a:tr h="540775">
                <a:tc>
                  <a:txBody>
                    <a:bodyPr/>
                    <a:lstStyle/>
                    <a:p>
                      <a:pPr indent="0" algn="l">
                        <a:lnSpc>
                          <a:spcPct val="150000"/>
                        </a:lnSpc>
                      </a:pPr>
                      <a:r>
                        <a:rPr lang="uk-UA" sz="1300" dirty="0">
                          <a:effectLst/>
                        </a:rPr>
                        <a:t>ПДВ</a:t>
                      </a:r>
                      <a:endParaRPr lang="uk-UA" sz="1300" dirty="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dirty="0">
                          <a:effectLst/>
                        </a:rPr>
                        <a:t>USD</a:t>
                      </a:r>
                      <a:endParaRPr lang="uk-UA" sz="1300" dirty="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extLst>
                  <a:ext uri="{0D108BD9-81ED-4DB2-BD59-A6C34878D82A}">
                    <a16:rowId xmlns:a16="http://schemas.microsoft.com/office/drawing/2014/main" val="3403557123"/>
                  </a:ext>
                </a:extLst>
              </a:tr>
              <a:tr h="540775">
                <a:tc>
                  <a:txBody>
                    <a:bodyPr/>
                    <a:lstStyle/>
                    <a:p>
                      <a:pPr indent="0" algn="l">
                        <a:lnSpc>
                          <a:spcPct val="150000"/>
                        </a:lnSpc>
                      </a:pPr>
                      <a:r>
                        <a:rPr lang="uk-UA" sz="1300">
                          <a:effectLst/>
                        </a:rPr>
                        <a:t>Всього дохід без ПДВ</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dirty="0">
                          <a:effectLst/>
                        </a:rPr>
                        <a:t>USD</a:t>
                      </a:r>
                      <a:endParaRPr lang="uk-UA" sz="1300" dirty="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extLst>
                  <a:ext uri="{0D108BD9-81ED-4DB2-BD59-A6C34878D82A}">
                    <a16:rowId xmlns:a16="http://schemas.microsoft.com/office/drawing/2014/main" val="333535995"/>
                  </a:ext>
                </a:extLst>
              </a:tr>
              <a:tr h="540775">
                <a:tc>
                  <a:txBody>
                    <a:bodyPr/>
                    <a:lstStyle/>
                    <a:p>
                      <a:pPr indent="0" algn="l">
                        <a:lnSpc>
                          <a:spcPct val="150000"/>
                        </a:lnSpc>
                      </a:pPr>
                      <a:r>
                        <a:rPr lang="uk-UA" sz="1300">
                          <a:effectLst/>
                        </a:rPr>
                        <a:t>Постійні витрати</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dirty="0">
                          <a:effectLst/>
                        </a:rPr>
                        <a:t> </a:t>
                      </a:r>
                      <a:endParaRPr lang="uk-UA" sz="1300" dirty="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extLst>
                  <a:ext uri="{0D108BD9-81ED-4DB2-BD59-A6C34878D82A}">
                    <a16:rowId xmlns:a16="http://schemas.microsoft.com/office/drawing/2014/main" val="520030336"/>
                  </a:ext>
                </a:extLst>
              </a:tr>
              <a:tr h="540775">
                <a:tc>
                  <a:txBody>
                    <a:bodyPr/>
                    <a:lstStyle/>
                    <a:p>
                      <a:pPr indent="0" algn="l">
                        <a:lnSpc>
                          <a:spcPct val="150000"/>
                        </a:lnSpc>
                      </a:pPr>
                      <a:r>
                        <a:rPr lang="uk-UA" sz="1300">
                          <a:effectLst/>
                        </a:rPr>
                        <a:t>Зарплата персоналу</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USD</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extLst>
                  <a:ext uri="{0D108BD9-81ED-4DB2-BD59-A6C34878D82A}">
                    <a16:rowId xmlns:a16="http://schemas.microsoft.com/office/drawing/2014/main" val="1387080770"/>
                  </a:ext>
                </a:extLst>
              </a:tr>
              <a:tr h="540775">
                <a:tc>
                  <a:txBody>
                    <a:bodyPr/>
                    <a:lstStyle/>
                    <a:p>
                      <a:pPr indent="0" algn="l">
                        <a:lnSpc>
                          <a:spcPct val="150000"/>
                        </a:lnSpc>
                      </a:pPr>
                      <a:r>
                        <a:rPr lang="uk-UA" sz="1300">
                          <a:effectLst/>
                        </a:rPr>
                        <a:t>ЄСВ</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dirty="0">
                          <a:effectLst/>
                        </a:rPr>
                        <a:t>USD</a:t>
                      </a:r>
                      <a:endParaRPr lang="uk-UA" sz="1300" dirty="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extLst>
                  <a:ext uri="{0D108BD9-81ED-4DB2-BD59-A6C34878D82A}">
                    <a16:rowId xmlns:a16="http://schemas.microsoft.com/office/drawing/2014/main" val="1278116350"/>
                  </a:ext>
                </a:extLst>
              </a:tr>
              <a:tr h="1115958">
                <a:tc>
                  <a:txBody>
                    <a:bodyPr/>
                    <a:lstStyle/>
                    <a:p>
                      <a:pPr indent="0" algn="l">
                        <a:lnSpc>
                          <a:spcPct val="150000"/>
                        </a:lnSpc>
                      </a:pPr>
                      <a:r>
                        <a:rPr lang="uk-UA" sz="1300">
                          <a:effectLst/>
                        </a:rPr>
                        <a:t>Адміністративні та непередбачені витрати</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USD</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dirty="0">
                          <a:effectLst/>
                        </a:rPr>
                        <a:t> </a:t>
                      </a:r>
                      <a:endParaRPr lang="uk-UA" sz="1300" dirty="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dirty="0">
                          <a:effectLst/>
                        </a:rPr>
                        <a:t> </a:t>
                      </a:r>
                      <a:endParaRPr lang="uk-UA" sz="1300" dirty="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dirty="0">
                          <a:effectLst/>
                        </a:rPr>
                        <a:t> </a:t>
                      </a:r>
                      <a:endParaRPr lang="uk-UA" sz="1300" dirty="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extLst>
                  <a:ext uri="{0D108BD9-81ED-4DB2-BD59-A6C34878D82A}">
                    <a16:rowId xmlns:a16="http://schemas.microsoft.com/office/drawing/2014/main" val="1214365265"/>
                  </a:ext>
                </a:extLst>
              </a:tr>
              <a:tr h="540775">
                <a:tc>
                  <a:txBody>
                    <a:bodyPr/>
                    <a:lstStyle/>
                    <a:p>
                      <a:pPr indent="0" algn="l">
                        <a:lnSpc>
                          <a:spcPct val="150000"/>
                        </a:lnSpc>
                      </a:pPr>
                      <a:r>
                        <a:rPr lang="uk-UA" sz="1300">
                          <a:effectLst/>
                        </a:rPr>
                        <a:t>Всього постійних витрат</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USD</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dirty="0">
                          <a:effectLst/>
                        </a:rPr>
                        <a:t> </a:t>
                      </a:r>
                      <a:endParaRPr lang="uk-UA" sz="1300" dirty="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extLst>
                  <a:ext uri="{0D108BD9-81ED-4DB2-BD59-A6C34878D82A}">
                    <a16:rowId xmlns:a16="http://schemas.microsoft.com/office/drawing/2014/main" val="1790578704"/>
                  </a:ext>
                </a:extLst>
              </a:tr>
              <a:tr h="540775">
                <a:tc>
                  <a:txBody>
                    <a:bodyPr/>
                    <a:lstStyle/>
                    <a:p>
                      <a:pPr indent="0" algn="l">
                        <a:lnSpc>
                          <a:spcPct val="150000"/>
                        </a:lnSpc>
                      </a:pPr>
                      <a:r>
                        <a:rPr lang="uk-UA" sz="1300">
                          <a:effectLst/>
                        </a:rPr>
                        <a:t>Змінні витрати</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dirty="0">
                          <a:effectLst/>
                        </a:rPr>
                        <a:t> </a:t>
                      </a:r>
                      <a:endParaRPr lang="uk-UA" sz="1300" dirty="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extLst>
                  <a:ext uri="{0D108BD9-81ED-4DB2-BD59-A6C34878D82A}">
                    <a16:rowId xmlns:a16="http://schemas.microsoft.com/office/drawing/2014/main" val="852273198"/>
                  </a:ext>
                </a:extLst>
              </a:tr>
              <a:tr h="540775">
                <a:tc>
                  <a:txBody>
                    <a:bodyPr/>
                    <a:lstStyle/>
                    <a:p>
                      <a:pPr indent="0" algn="l">
                        <a:lnSpc>
                          <a:spcPct val="150000"/>
                        </a:lnSpc>
                      </a:pPr>
                      <a:r>
                        <a:rPr lang="uk-UA" sz="1300">
                          <a:effectLst/>
                        </a:rPr>
                        <a:t>Комунальні витрати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tc>
                <a:tc>
                  <a:txBody>
                    <a:bodyPr/>
                    <a:lstStyle/>
                    <a:p>
                      <a:pPr indent="0" algn="ctr">
                        <a:lnSpc>
                          <a:spcPct val="150000"/>
                        </a:lnSpc>
                      </a:pPr>
                      <a:r>
                        <a:rPr lang="uk-UA" sz="1300">
                          <a:effectLst/>
                        </a:rPr>
                        <a:t>USD</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dirty="0">
                          <a:effectLst/>
                        </a:rPr>
                        <a:t> </a:t>
                      </a:r>
                      <a:endParaRPr lang="uk-UA" sz="1300" dirty="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extLst>
                  <a:ext uri="{0D108BD9-81ED-4DB2-BD59-A6C34878D82A}">
                    <a16:rowId xmlns:a16="http://schemas.microsoft.com/office/drawing/2014/main" val="2521276112"/>
                  </a:ext>
                </a:extLst>
              </a:tr>
              <a:tr h="540775">
                <a:tc>
                  <a:txBody>
                    <a:bodyPr/>
                    <a:lstStyle/>
                    <a:p>
                      <a:pPr indent="0" algn="l">
                        <a:lnSpc>
                          <a:spcPct val="150000"/>
                        </a:lnSpc>
                      </a:pPr>
                      <a:r>
                        <a:rPr lang="uk-UA" sz="1300">
                          <a:effectLst/>
                        </a:rPr>
                        <a:t>Витрати на продукти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tc>
                <a:tc>
                  <a:txBody>
                    <a:bodyPr/>
                    <a:lstStyle/>
                    <a:p>
                      <a:pPr indent="0" algn="ctr">
                        <a:lnSpc>
                          <a:spcPct val="150000"/>
                        </a:lnSpc>
                      </a:pPr>
                      <a:r>
                        <a:rPr lang="uk-UA" sz="1300">
                          <a:effectLst/>
                        </a:rPr>
                        <a:t>USD</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dirty="0">
                          <a:effectLst/>
                        </a:rPr>
                        <a:t> </a:t>
                      </a:r>
                      <a:endParaRPr lang="uk-UA" sz="1300" dirty="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dirty="0">
                          <a:effectLst/>
                        </a:rPr>
                        <a:t> </a:t>
                      </a:r>
                      <a:endParaRPr lang="uk-UA" sz="1300" dirty="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extLst>
                  <a:ext uri="{0D108BD9-81ED-4DB2-BD59-A6C34878D82A}">
                    <a16:rowId xmlns:a16="http://schemas.microsoft.com/office/drawing/2014/main" val="4135160295"/>
                  </a:ext>
                </a:extLst>
              </a:tr>
              <a:tr h="1115958">
                <a:tc>
                  <a:txBody>
                    <a:bodyPr/>
                    <a:lstStyle/>
                    <a:p>
                      <a:pPr indent="0" algn="l">
                        <a:lnSpc>
                          <a:spcPct val="150000"/>
                        </a:lnSpc>
                      </a:pPr>
                      <a:r>
                        <a:rPr lang="uk-UA" sz="1300">
                          <a:effectLst/>
                        </a:rPr>
                        <a:t>Загальновиробничі витрати та витрати господарства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tc>
                <a:tc>
                  <a:txBody>
                    <a:bodyPr/>
                    <a:lstStyle/>
                    <a:p>
                      <a:pPr indent="0" algn="ctr">
                        <a:lnSpc>
                          <a:spcPct val="150000"/>
                        </a:lnSpc>
                      </a:pPr>
                      <a:r>
                        <a:rPr lang="uk-UA" sz="1300">
                          <a:effectLst/>
                        </a:rPr>
                        <a:t>USD</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a:effectLst/>
                        </a:rPr>
                        <a:t> </a:t>
                      </a:r>
                      <a:endParaRPr lang="uk-UA" sz="130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dirty="0">
                          <a:effectLst/>
                        </a:rPr>
                        <a:t> </a:t>
                      </a:r>
                      <a:endParaRPr lang="uk-UA" sz="1300" dirty="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dirty="0">
                          <a:effectLst/>
                        </a:rPr>
                        <a:t> </a:t>
                      </a:r>
                      <a:endParaRPr lang="uk-UA" sz="1300" dirty="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dirty="0">
                          <a:effectLst/>
                        </a:rPr>
                        <a:t> </a:t>
                      </a:r>
                      <a:endParaRPr lang="uk-UA" sz="1300" dirty="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dirty="0">
                          <a:effectLst/>
                        </a:rPr>
                        <a:t> </a:t>
                      </a:r>
                      <a:endParaRPr lang="uk-UA" sz="1300" dirty="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tc>
                  <a:txBody>
                    <a:bodyPr/>
                    <a:lstStyle/>
                    <a:p>
                      <a:pPr indent="0" algn="ctr">
                        <a:lnSpc>
                          <a:spcPct val="150000"/>
                        </a:lnSpc>
                      </a:pPr>
                      <a:r>
                        <a:rPr lang="uk-UA" sz="1300" dirty="0">
                          <a:effectLst/>
                        </a:rPr>
                        <a:t> </a:t>
                      </a:r>
                      <a:endParaRPr lang="uk-UA" sz="1300" dirty="0">
                        <a:effectLst/>
                        <a:latin typeface="Times New Roman" panose="02020603050405020304" pitchFamily="18" charset="0"/>
                        <a:ea typeface="Calibri" panose="020F0502020204030204" pitchFamily="34" charset="0"/>
                        <a:cs typeface="Arial" panose="020B0604020202020204" pitchFamily="34" charset="0"/>
                      </a:endParaRPr>
                    </a:p>
                  </a:txBody>
                  <a:tcPr marL="61627" marR="61627" marT="0" marB="0" anchor="ctr"/>
                </a:tc>
                <a:extLst>
                  <a:ext uri="{0D108BD9-81ED-4DB2-BD59-A6C34878D82A}">
                    <a16:rowId xmlns:a16="http://schemas.microsoft.com/office/drawing/2014/main" val="3822293695"/>
                  </a:ext>
                </a:extLst>
              </a:tr>
            </a:tbl>
          </a:graphicData>
        </a:graphic>
      </p:graphicFrame>
    </p:spTree>
    <p:extLst>
      <p:ext uri="{BB962C8B-B14F-4D97-AF65-F5344CB8AC3E}">
        <p14:creationId xmlns:p14="http://schemas.microsoft.com/office/powerpoint/2010/main" val="51225999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Кружок"/>
          <p:cNvSpPr/>
          <p:nvPr/>
        </p:nvSpPr>
        <p:spPr>
          <a:xfrm>
            <a:off x="11830595" y="-2114005"/>
            <a:ext cx="17944010" cy="17944010"/>
          </a:xfrm>
          <a:prstGeom prst="ellipse">
            <a:avLst/>
          </a:pr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7" name="Title text slide"/>
          <p:cNvSpPr txBox="1"/>
          <p:nvPr/>
        </p:nvSpPr>
        <p:spPr>
          <a:xfrm>
            <a:off x="1775460" y="862012"/>
            <a:ext cx="23185776" cy="2564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uk-UA" dirty="0"/>
              <a:t>Розробка маркетингового плану як важливої складової бізнес-плану розвитку</a:t>
            </a:r>
          </a:p>
        </p:txBody>
      </p:sp>
      <p:sp>
        <p:nvSpPr>
          <p:cNvPr id="138" name="Фигура"/>
          <p:cNvSpPr/>
          <p:nvPr/>
        </p:nvSpPr>
        <p:spPr>
          <a:xfrm>
            <a:off x="1881550" y="391190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9" name="Lorem ipsum sed dolor sit sed amet, consectetur adipiscing elit, sed do eiusmod tempor incididunt ut labore et dolore magna aliqua. Ut enim ad minim veniam, laboris quis nostrud exercitation ullamco laboris nisi ut aliquip ex ea commo ut consequat. Duis aute irure dolor in reprehenit in voluptate velit esse cillum dolore eu fugiat nulla pariatur. Excepteur sint occaecat cupidatat non proident"/>
          <p:cNvSpPr txBox="1"/>
          <p:nvPr/>
        </p:nvSpPr>
        <p:spPr>
          <a:xfrm>
            <a:off x="1775460" y="5026658"/>
            <a:ext cx="6550270" cy="74839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sz="3200" b="1" dirty="0">
                <a:solidFill>
                  <a:schemeClr val="tx1"/>
                </a:solidFill>
              </a:rPr>
              <a:t>Цілі маркетингу зорієнтовані на:</a:t>
            </a:r>
          </a:p>
          <a:p>
            <a:r>
              <a:rPr lang="uk-UA" sz="3200" dirty="0">
                <a:solidFill>
                  <a:schemeClr val="tx1"/>
                </a:solidFill>
              </a:rPr>
              <a:t>•	досягненні прибутку, що є основною метою в сфері бізнесу;</a:t>
            </a:r>
          </a:p>
          <a:p>
            <a:r>
              <a:rPr lang="uk-UA" sz="3200" dirty="0">
                <a:solidFill>
                  <a:schemeClr val="tx1"/>
                </a:solidFill>
              </a:rPr>
              <a:t>•	задоволення попиту в сегменті готельних послуг у місті Харків;</a:t>
            </a:r>
          </a:p>
          <a:p>
            <a:r>
              <a:rPr lang="uk-UA" sz="3200" dirty="0">
                <a:solidFill>
                  <a:schemeClr val="tx1"/>
                </a:solidFill>
              </a:rPr>
              <a:t>•	розвиток та позиціонування назви компанії.</a:t>
            </a:r>
          </a:p>
          <a:p>
            <a:endParaRPr lang="en-US" dirty="0">
              <a:solidFill>
                <a:schemeClr val="tx1"/>
              </a:solidFill>
            </a:endParaRPr>
          </a:p>
        </p:txBody>
      </p:sp>
      <p:sp>
        <p:nvSpPr>
          <p:cNvPr id="2" name="Lorem ipsum sed dolor sit sed amet, consectetur adipiscing elit, sed do eiusmod tempor incididunt ut labore et dolore magna aliqua. Ut enim ad minim veniam, laboris quis nostrud exercitation ullamco laboris nisi ut aliquip ex ea commo ut consequat. Duis aute irure dolor in reprehenit in voluptate velit esse cillum dolore eu fugiat nulla pariatur. Excepteur sint occaecat cupidatat non proident">
            <a:extLst>
              <a:ext uri="{FF2B5EF4-FFF2-40B4-BE49-F238E27FC236}">
                <a16:creationId xmlns:a16="http://schemas.microsoft.com/office/drawing/2014/main" id="{C4F141A8-8109-6D57-70FD-8397841BADAA}"/>
              </a:ext>
            </a:extLst>
          </p:cNvPr>
          <p:cNvSpPr txBox="1"/>
          <p:nvPr/>
        </p:nvSpPr>
        <p:spPr>
          <a:xfrm>
            <a:off x="9001639" y="5016498"/>
            <a:ext cx="7255619" cy="68175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sz="3200" b="1" dirty="0">
                <a:solidFill>
                  <a:schemeClr val="tx1"/>
                </a:solidFill>
              </a:rPr>
              <a:t>Маркетингова стратегія</a:t>
            </a:r>
          </a:p>
          <a:p>
            <a:r>
              <a:rPr lang="uk-UA" sz="3200" dirty="0">
                <a:solidFill>
                  <a:schemeClr val="tx1"/>
                </a:solidFill>
              </a:rPr>
              <a:t>Основна мета стратегії маркетингу полягає в утвердженні позицій у сегменті готельних послуг міста Харків. Основним завданням для досягнення цієї мети є підвищення рівня обізнаності потенційних клієнтів щодо готелю, розташованого у центрі Харкова. Для цього готель повинен проводити рекламні кампанії.</a:t>
            </a:r>
            <a:endParaRPr lang="en-US" sz="3200" dirty="0">
              <a:solidFill>
                <a:schemeClr val="tx1"/>
              </a:solidFill>
            </a:endParaRPr>
          </a:p>
        </p:txBody>
      </p:sp>
      <p:sp>
        <p:nvSpPr>
          <p:cNvPr id="3" name="Lorem ipsum sed dolor sit sed amet, consectetur adipiscing elit, sed do eiusmod tempor incididunt ut labore et dolore magna aliqua. Ut enim ad minim veniam, laboris quis nostrud exercitation ullamco laboris nisi ut aliquip ex ea commo ut consequat. Duis aute irure dolor in reprehenit in voluptate velit esse cillum dolore eu fugiat nulla pariatur. Excepteur sint occaecat cupidatat non proident">
            <a:extLst>
              <a:ext uri="{FF2B5EF4-FFF2-40B4-BE49-F238E27FC236}">
                <a16:creationId xmlns:a16="http://schemas.microsoft.com/office/drawing/2014/main" id="{440654BE-A836-6FF1-51EF-4FA99F4F3252}"/>
              </a:ext>
            </a:extLst>
          </p:cNvPr>
          <p:cNvSpPr txBox="1"/>
          <p:nvPr/>
        </p:nvSpPr>
        <p:spPr>
          <a:xfrm>
            <a:off x="16933167" y="5016498"/>
            <a:ext cx="6635494" cy="799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sz="3200" b="1" dirty="0">
                <a:solidFill>
                  <a:schemeClr val="tx1"/>
                </a:solidFill>
              </a:rPr>
              <a:t>Запропоновані рекламні кампанії для готелю «Харків»:</a:t>
            </a:r>
          </a:p>
          <a:p>
            <a:pPr marL="457200" indent="-457200">
              <a:buFont typeface="Arial" panose="020B0604020202020204" pitchFamily="34" charset="0"/>
              <a:buChar char="•"/>
            </a:pPr>
            <a:r>
              <a:rPr lang="uk-UA" sz="3200" dirty="0">
                <a:solidFill>
                  <a:schemeClr val="tx1"/>
                </a:solidFill>
              </a:rPr>
              <a:t>Розміщення інформації про готель на сервісах бронювання</a:t>
            </a:r>
          </a:p>
          <a:p>
            <a:pPr marL="457200" indent="-457200">
              <a:buFont typeface="Arial" panose="020B0604020202020204" pitchFamily="34" charset="0"/>
              <a:buChar char="•"/>
            </a:pPr>
            <a:r>
              <a:rPr lang="uk-UA" sz="3200" dirty="0">
                <a:solidFill>
                  <a:schemeClr val="tx1"/>
                </a:solidFill>
              </a:rPr>
              <a:t>Внутрішня реклама (листівки, візити, буклети, подарунки)</a:t>
            </a:r>
          </a:p>
          <a:p>
            <a:pPr marL="457200" indent="-457200">
              <a:buFont typeface="Arial" panose="020B0604020202020204" pitchFamily="34" charset="0"/>
              <a:buChar char="•"/>
            </a:pPr>
            <a:r>
              <a:rPr lang="uk-UA" sz="3200" dirty="0">
                <a:solidFill>
                  <a:schemeClr val="tx1"/>
                </a:solidFill>
              </a:rPr>
              <a:t>Зовнішня реклама</a:t>
            </a:r>
          </a:p>
          <a:p>
            <a:pPr marL="457200" indent="-457200">
              <a:buFont typeface="Arial" panose="020B0604020202020204" pitchFamily="34" charset="0"/>
              <a:buChar char="•"/>
            </a:pPr>
            <a:r>
              <a:rPr lang="uk-UA" sz="3200" dirty="0">
                <a:solidFill>
                  <a:schemeClr val="tx1"/>
                </a:solidFill>
              </a:rPr>
              <a:t>Реклама в інтернеті</a:t>
            </a:r>
          </a:p>
          <a:p>
            <a:pPr marL="457200" indent="-457200">
              <a:buFont typeface="Arial" panose="020B0604020202020204" pitchFamily="34" charset="0"/>
              <a:buChar char="•"/>
            </a:pPr>
            <a:endParaRPr lang="uk-UA" sz="3200" dirty="0">
              <a:solidFill>
                <a:schemeClr val="tx1"/>
              </a:solidFill>
            </a:endParaRPr>
          </a:p>
          <a:p>
            <a:endParaRPr lang="uk-UA" dirty="0">
              <a:solidFill>
                <a:schemeClr val="tx1"/>
              </a:solidFill>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 name="Кружок"/>
          <p:cNvSpPr/>
          <p:nvPr/>
        </p:nvSpPr>
        <p:spPr>
          <a:xfrm>
            <a:off x="9467561" y="-1165622"/>
            <a:ext cx="16047245" cy="16047244"/>
          </a:xfrm>
          <a:prstGeom prst="ellipse">
            <a:avLst/>
          </a:pr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786" name="Кружок"/>
          <p:cNvSpPr/>
          <p:nvPr/>
        </p:nvSpPr>
        <p:spPr>
          <a:xfrm>
            <a:off x="12115462" y="1482278"/>
            <a:ext cx="10751444" cy="10751444"/>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 name="Рисунок 1">
            <a:extLst>
              <a:ext uri="{FF2B5EF4-FFF2-40B4-BE49-F238E27FC236}">
                <a16:creationId xmlns:a16="http://schemas.microsoft.com/office/drawing/2014/main" id="{D4664ABD-DDB5-784E-B146-A28D83AA42E6}"/>
              </a:ext>
            </a:extLst>
          </p:cNvPr>
          <p:cNvSpPr>
            <a:spLocks noGrp="1"/>
          </p:cNvSpPr>
          <p:nvPr>
            <p:ph type="pic" sz="quarter" idx="10"/>
          </p:nvPr>
        </p:nvSpPr>
        <p:spPr>
          <a:xfrm>
            <a:off x="13071581" y="2438400"/>
            <a:ext cx="8839204" cy="8839200"/>
          </a:xfrm>
          <a:prstGeom prst="ellipse">
            <a:avLst/>
          </a:prstGeom>
        </p:spPr>
      </p:sp>
      <p:sp>
        <p:nvSpPr>
          <p:cNvPr id="787" name="Title text slide"/>
          <p:cNvSpPr txBox="1"/>
          <p:nvPr/>
        </p:nvSpPr>
        <p:spPr>
          <a:xfrm>
            <a:off x="2369164" y="390978"/>
            <a:ext cx="14455974" cy="2564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uk-UA" dirty="0"/>
              <a:t>План просування готелю «Харків» у соціальних мережах</a:t>
            </a:r>
          </a:p>
        </p:txBody>
      </p:sp>
      <p:sp>
        <p:nvSpPr>
          <p:cNvPr id="788" name="Фигура"/>
          <p:cNvSpPr/>
          <p:nvPr/>
        </p:nvSpPr>
        <p:spPr>
          <a:xfrm>
            <a:off x="2442806" y="3130664"/>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791" name="Кружок"/>
          <p:cNvSpPr/>
          <p:nvPr/>
        </p:nvSpPr>
        <p:spPr>
          <a:xfrm>
            <a:off x="15060076" y="4426892"/>
            <a:ext cx="4862215" cy="4862216"/>
          </a:xfrm>
          <a:prstGeom prst="ellipse">
            <a:avLst/>
          </a:pr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792" name="Freeform 6"/>
          <p:cNvSpPr/>
          <p:nvPr/>
        </p:nvSpPr>
        <p:spPr>
          <a:xfrm>
            <a:off x="16825138" y="6057900"/>
            <a:ext cx="1382892" cy="1270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950" y="21600"/>
                </a:lnTo>
                <a:lnTo>
                  <a:pt x="3950" y="8656"/>
                </a:lnTo>
                <a:lnTo>
                  <a:pt x="0" y="8656"/>
                </a:lnTo>
                <a:lnTo>
                  <a:pt x="0" y="21600"/>
                </a:lnTo>
                <a:close/>
                <a:moveTo>
                  <a:pt x="21600" y="9649"/>
                </a:moveTo>
                <a:cubicBezTo>
                  <a:pt x="21600" y="8418"/>
                  <a:pt x="20658" y="7624"/>
                  <a:pt x="19534" y="7624"/>
                </a:cubicBezTo>
                <a:lnTo>
                  <a:pt x="13337" y="7624"/>
                </a:lnTo>
                <a:lnTo>
                  <a:pt x="14460" y="2462"/>
                </a:lnTo>
                <a:lnTo>
                  <a:pt x="14460" y="2263"/>
                </a:lnTo>
                <a:cubicBezTo>
                  <a:pt x="14460" y="1826"/>
                  <a:pt x="14279" y="1429"/>
                  <a:pt x="14098" y="1032"/>
                </a:cubicBezTo>
                <a:lnTo>
                  <a:pt x="12974" y="0"/>
                </a:lnTo>
                <a:lnTo>
                  <a:pt x="6379" y="6988"/>
                </a:lnTo>
                <a:cubicBezTo>
                  <a:pt x="6016" y="7385"/>
                  <a:pt x="5835" y="8021"/>
                  <a:pt x="5835" y="8656"/>
                </a:cubicBezTo>
                <a:lnTo>
                  <a:pt x="5835" y="19337"/>
                </a:lnTo>
                <a:cubicBezTo>
                  <a:pt x="5835" y="20568"/>
                  <a:pt x="6777" y="21600"/>
                  <a:pt x="7901" y="21600"/>
                </a:cubicBezTo>
                <a:lnTo>
                  <a:pt x="16707" y="21600"/>
                </a:lnTo>
                <a:cubicBezTo>
                  <a:pt x="17468" y="21600"/>
                  <a:pt x="18230" y="21004"/>
                  <a:pt x="18411" y="20171"/>
                </a:cubicBezTo>
                <a:lnTo>
                  <a:pt x="21419" y="12547"/>
                </a:lnTo>
                <a:cubicBezTo>
                  <a:pt x="21419" y="12349"/>
                  <a:pt x="21419" y="12150"/>
                  <a:pt x="21419" y="11713"/>
                </a:cubicBezTo>
                <a:lnTo>
                  <a:pt x="21419" y="9649"/>
                </a:lnTo>
                <a:lnTo>
                  <a:pt x="21600" y="9649"/>
                </a:lnTo>
                <a:close/>
              </a:path>
            </a:pathLst>
          </a:custGeom>
          <a:solidFill>
            <a:srgbClr val="FFFFFF"/>
          </a:solidFill>
          <a:ln w="12700">
            <a:miter lim="400000"/>
          </a:ln>
        </p:spPr>
        <p:txBody>
          <a:bodyPr lIns="45719" rIns="45719" anchor="ctr"/>
          <a:lstStyle/>
          <a:p>
            <a:pPr algn="l" defTabSz="914400">
              <a:defRPr sz="1800" b="0">
                <a:latin typeface="Roboto"/>
                <a:ea typeface="Roboto"/>
                <a:cs typeface="Roboto"/>
                <a:sym typeface="Roboto"/>
              </a:defRPr>
            </a:pPr>
            <a:endParaRPr/>
          </a:p>
        </p:txBody>
      </p:sp>
      <p:grpSp>
        <p:nvGrpSpPr>
          <p:cNvPr id="3" name="Группа 2">
            <a:extLst>
              <a:ext uri="{FF2B5EF4-FFF2-40B4-BE49-F238E27FC236}">
                <a16:creationId xmlns:a16="http://schemas.microsoft.com/office/drawing/2014/main" id="{4966F17B-7E15-FE88-9CF5-BCFB03D739D9}"/>
              </a:ext>
            </a:extLst>
          </p:cNvPr>
          <p:cNvGrpSpPr/>
          <p:nvPr/>
        </p:nvGrpSpPr>
        <p:grpSpPr>
          <a:xfrm>
            <a:off x="2370757" y="4201747"/>
            <a:ext cx="5881923" cy="8435340"/>
            <a:chOff x="0" y="0"/>
            <a:chExt cx="1988820" cy="3954780"/>
          </a:xfrm>
        </p:grpSpPr>
        <p:sp>
          <p:nvSpPr>
            <p:cNvPr id="4" name="Прямоугольник 3">
              <a:extLst>
                <a:ext uri="{FF2B5EF4-FFF2-40B4-BE49-F238E27FC236}">
                  <a16:creationId xmlns:a16="http://schemas.microsoft.com/office/drawing/2014/main" id="{61DACB76-67C3-045C-EC91-6F523DFB1B2D}"/>
                </a:ext>
              </a:extLst>
            </p:cNvPr>
            <p:cNvSpPr/>
            <p:nvPr/>
          </p:nvSpPr>
          <p:spPr>
            <a:xfrm>
              <a:off x="0" y="777240"/>
              <a:ext cx="1988820" cy="68841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uk-UA" sz="32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Створення стратегії контенту</a:t>
              </a:r>
            </a:p>
          </p:txBody>
        </p:sp>
        <p:sp>
          <p:nvSpPr>
            <p:cNvPr id="5" name="Прямоугольник 4">
              <a:extLst>
                <a:ext uri="{FF2B5EF4-FFF2-40B4-BE49-F238E27FC236}">
                  <a16:creationId xmlns:a16="http://schemas.microsoft.com/office/drawing/2014/main" id="{9CE29C31-5610-D0F7-D23E-86361EF328C9}"/>
                </a:ext>
              </a:extLst>
            </p:cNvPr>
            <p:cNvSpPr/>
            <p:nvPr/>
          </p:nvSpPr>
          <p:spPr>
            <a:xfrm>
              <a:off x="0" y="0"/>
              <a:ext cx="1988820" cy="54864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uk-UA" sz="32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Аналіз цільової аудиторії</a:t>
              </a:r>
            </a:p>
          </p:txBody>
        </p:sp>
        <p:cxnSp>
          <p:nvCxnSpPr>
            <p:cNvPr id="6" name="Прямая со стрелкой 5">
              <a:extLst>
                <a:ext uri="{FF2B5EF4-FFF2-40B4-BE49-F238E27FC236}">
                  <a16:creationId xmlns:a16="http://schemas.microsoft.com/office/drawing/2014/main" id="{12BB9007-C784-AD05-16E3-6AB7FE8014AF}"/>
                </a:ext>
              </a:extLst>
            </p:cNvPr>
            <p:cNvCxnSpPr/>
            <p:nvPr/>
          </p:nvCxnSpPr>
          <p:spPr>
            <a:xfrm>
              <a:off x="1013460" y="548640"/>
              <a:ext cx="0" cy="22860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 name="Прямоугольник 6">
              <a:extLst>
                <a:ext uri="{FF2B5EF4-FFF2-40B4-BE49-F238E27FC236}">
                  <a16:creationId xmlns:a16="http://schemas.microsoft.com/office/drawing/2014/main" id="{80D8E0D8-670A-2AE3-C211-F64963FF4EF6}"/>
                </a:ext>
              </a:extLst>
            </p:cNvPr>
            <p:cNvSpPr/>
            <p:nvPr/>
          </p:nvSpPr>
          <p:spPr>
            <a:xfrm>
              <a:off x="0" y="2377440"/>
              <a:ext cx="1988820" cy="75438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uk-UA" sz="32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Використання рекламних інструментів</a:t>
              </a:r>
            </a:p>
          </p:txBody>
        </p:sp>
        <p:sp>
          <p:nvSpPr>
            <p:cNvPr id="8" name="Прямоугольник 7">
              <a:extLst>
                <a:ext uri="{FF2B5EF4-FFF2-40B4-BE49-F238E27FC236}">
                  <a16:creationId xmlns:a16="http://schemas.microsoft.com/office/drawing/2014/main" id="{F6BE1274-312A-B3F8-EF75-EC604E5693DC}"/>
                </a:ext>
              </a:extLst>
            </p:cNvPr>
            <p:cNvSpPr/>
            <p:nvPr/>
          </p:nvSpPr>
          <p:spPr>
            <a:xfrm>
              <a:off x="0" y="1600200"/>
              <a:ext cx="1988820" cy="68841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uk-UA" sz="32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Створення і підтримка спільнот</a:t>
              </a:r>
            </a:p>
          </p:txBody>
        </p:sp>
        <p:cxnSp>
          <p:nvCxnSpPr>
            <p:cNvPr id="9" name="Прямая со стрелкой 8">
              <a:extLst>
                <a:ext uri="{FF2B5EF4-FFF2-40B4-BE49-F238E27FC236}">
                  <a16:creationId xmlns:a16="http://schemas.microsoft.com/office/drawing/2014/main" id="{76825564-1188-7891-D94A-3FE41391A456}"/>
                </a:ext>
              </a:extLst>
            </p:cNvPr>
            <p:cNvCxnSpPr>
              <a:cxnSpLocks/>
            </p:cNvCxnSpPr>
            <p:nvPr/>
          </p:nvCxnSpPr>
          <p:spPr>
            <a:xfrm>
              <a:off x="1013460" y="2288610"/>
              <a:ext cx="0" cy="8883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 name="Прямоугольник 9">
              <a:extLst>
                <a:ext uri="{FF2B5EF4-FFF2-40B4-BE49-F238E27FC236}">
                  <a16:creationId xmlns:a16="http://schemas.microsoft.com/office/drawing/2014/main" id="{D597FE82-E6E8-B61D-FECC-AABEFE2BB6DF}"/>
                </a:ext>
              </a:extLst>
            </p:cNvPr>
            <p:cNvSpPr/>
            <p:nvPr/>
          </p:nvSpPr>
          <p:spPr>
            <a:xfrm>
              <a:off x="0" y="3406140"/>
              <a:ext cx="1988820" cy="54864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uk-UA" sz="32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Аналіз результатів</a:t>
              </a:r>
            </a:p>
          </p:txBody>
        </p:sp>
        <p:cxnSp>
          <p:nvCxnSpPr>
            <p:cNvPr id="11" name="Прямая со стрелкой 10">
              <a:extLst>
                <a:ext uri="{FF2B5EF4-FFF2-40B4-BE49-F238E27FC236}">
                  <a16:creationId xmlns:a16="http://schemas.microsoft.com/office/drawing/2014/main" id="{51ADB71A-06C0-950F-2359-4AB0FA811E1D}"/>
                </a:ext>
              </a:extLst>
            </p:cNvPr>
            <p:cNvCxnSpPr>
              <a:cxnSpLocks/>
            </p:cNvCxnSpPr>
            <p:nvPr/>
          </p:nvCxnSpPr>
          <p:spPr>
            <a:xfrm>
              <a:off x="1013460" y="1465650"/>
              <a:ext cx="0" cy="13455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2" name="Прямая со стрелкой 11">
              <a:extLst>
                <a:ext uri="{FF2B5EF4-FFF2-40B4-BE49-F238E27FC236}">
                  <a16:creationId xmlns:a16="http://schemas.microsoft.com/office/drawing/2014/main" id="{3A2E76C5-1D07-5AD8-DBFD-3D51D7FFFC5A}"/>
                </a:ext>
              </a:extLst>
            </p:cNvPr>
            <p:cNvCxnSpPr/>
            <p:nvPr/>
          </p:nvCxnSpPr>
          <p:spPr>
            <a:xfrm>
              <a:off x="1005840" y="3131820"/>
              <a:ext cx="0" cy="27432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gr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text slide"/>
          <p:cNvSpPr txBox="1"/>
          <p:nvPr/>
        </p:nvSpPr>
        <p:spPr>
          <a:xfrm>
            <a:off x="2394564" y="836255"/>
            <a:ext cx="21265536" cy="2564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uk-UA" dirty="0">
                <a:solidFill>
                  <a:schemeClr val="tx1"/>
                </a:solidFill>
              </a:rPr>
              <a:t>Додаткові кроки для розвитку стратегії просування в соцмережах можуть включати:</a:t>
            </a:r>
          </a:p>
        </p:txBody>
      </p:sp>
      <p:sp>
        <p:nvSpPr>
          <p:cNvPr id="118" name="Фигура"/>
          <p:cNvSpPr/>
          <p:nvPr/>
        </p:nvSpPr>
        <p:spPr>
          <a:xfrm>
            <a:off x="2476369" y="391190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9" name="Lorem ipsum dolor sit amet, consectetur adipiscing elit, sed do eiusmod tempor incididunt ut labore et dolore magna aliqua. Ut enim ad minim veniam, quis nostrud exercitation ullamco laboris nisi ut aliquip ex ea commo consequat. Duis aute irure dolor in reprehenderit in voluptate velit esse cillum dolore eu fugiat nulla pariatur. Excepteur sint occaecat cupidatat non proident, sunt in culpa qui officia deserunt mollit anim id est laborum. Sed ut perspiciatis unde omnis iste natus error sit voluptatem accusantium doloremque laudantium, totam rem aperi, voluptatem quia voluptas sit aspernatur aut odit aut fugit"/>
          <p:cNvSpPr txBox="1"/>
          <p:nvPr/>
        </p:nvSpPr>
        <p:spPr>
          <a:xfrm>
            <a:off x="2394564" y="5303463"/>
            <a:ext cx="20991216" cy="6002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sz="2800" dirty="0">
                <a:solidFill>
                  <a:schemeClr val="tx1"/>
                </a:solidFill>
              </a:rPr>
              <a:t>1.	Співпраця з місцевими </a:t>
            </a:r>
            <a:r>
              <a:rPr lang="uk-UA" sz="2800" dirty="0" err="1">
                <a:solidFill>
                  <a:schemeClr val="tx1"/>
                </a:solidFill>
              </a:rPr>
              <a:t>інфлюенсерами</a:t>
            </a:r>
            <a:r>
              <a:rPr lang="uk-UA" sz="2800" dirty="0">
                <a:solidFill>
                  <a:schemeClr val="tx1"/>
                </a:solidFill>
              </a:rPr>
              <a:t>:</a:t>
            </a:r>
          </a:p>
          <a:p>
            <a:r>
              <a:rPr lang="uk-UA" sz="2800" dirty="0">
                <a:solidFill>
                  <a:schemeClr val="tx1"/>
                </a:solidFill>
              </a:rPr>
              <a:t>Залучення місцевих блогерів або </a:t>
            </a:r>
            <a:r>
              <a:rPr lang="uk-UA" sz="2800" dirty="0" err="1">
                <a:solidFill>
                  <a:schemeClr val="tx1"/>
                </a:solidFill>
              </a:rPr>
              <a:t>інфлюенсерів</a:t>
            </a:r>
            <a:r>
              <a:rPr lang="uk-UA" sz="2800" dirty="0">
                <a:solidFill>
                  <a:schemeClr val="tx1"/>
                </a:solidFill>
              </a:rPr>
              <a:t>, які мають активну аудиторію в місті Харків. Вони можуть публікувати відгуки, фотографії чи відео про готель, що приверне увагу підписників.</a:t>
            </a:r>
          </a:p>
          <a:p>
            <a:r>
              <a:rPr lang="uk-UA" sz="2800" dirty="0">
                <a:solidFill>
                  <a:schemeClr val="tx1"/>
                </a:solidFill>
              </a:rPr>
              <a:t>2.	Використання </a:t>
            </a:r>
            <a:r>
              <a:rPr lang="uk-UA" sz="2800" dirty="0" err="1">
                <a:solidFill>
                  <a:schemeClr val="tx1"/>
                </a:solidFill>
              </a:rPr>
              <a:t>геотаргетингу</a:t>
            </a:r>
            <a:r>
              <a:rPr lang="uk-UA" sz="2800" dirty="0">
                <a:solidFill>
                  <a:schemeClr val="tx1"/>
                </a:solidFill>
              </a:rPr>
              <a:t>:</a:t>
            </a:r>
          </a:p>
          <a:p>
            <a:r>
              <a:rPr lang="uk-UA" sz="2800" dirty="0">
                <a:solidFill>
                  <a:schemeClr val="tx1"/>
                </a:solidFill>
              </a:rPr>
              <a:t>Налаштування </a:t>
            </a:r>
            <a:r>
              <a:rPr lang="uk-UA" sz="2800" dirty="0" err="1">
                <a:solidFill>
                  <a:schemeClr val="tx1"/>
                </a:solidFill>
              </a:rPr>
              <a:t>геотаргетованих</a:t>
            </a:r>
            <a:r>
              <a:rPr lang="uk-UA" sz="2800" dirty="0">
                <a:solidFill>
                  <a:schemeClr val="tx1"/>
                </a:solidFill>
              </a:rPr>
              <a:t> рекламних кампаній, спрямованих на місцеву аудиторію, яка перебуває у Харкові або приблизних областях.</a:t>
            </a:r>
          </a:p>
          <a:p>
            <a:r>
              <a:rPr lang="uk-UA" sz="2800" dirty="0">
                <a:solidFill>
                  <a:schemeClr val="tx1"/>
                </a:solidFill>
              </a:rPr>
              <a:t>3.	Проведення рекламних акцій і конкурсів:</a:t>
            </a:r>
          </a:p>
          <a:p>
            <a:r>
              <a:rPr lang="uk-UA" sz="2800" dirty="0">
                <a:solidFill>
                  <a:schemeClr val="tx1"/>
                </a:solidFill>
              </a:rPr>
              <a:t>Організація спеціальних акцій або конкурсів для підписників сторінки готелю. Наприклад, розіграш подарункових сертифікатів на безкоштовний відпочинок, романтичний вечір в ресторані готелю тощо.</a:t>
            </a:r>
          </a:p>
        </p:txBody>
      </p:sp>
    </p:spTree>
    <p:extLst>
      <p:ext uri="{BB962C8B-B14F-4D97-AF65-F5344CB8AC3E}">
        <p14:creationId xmlns:p14="http://schemas.microsoft.com/office/powerpoint/2010/main" val="119226251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text slide"/>
          <p:cNvSpPr txBox="1"/>
          <p:nvPr/>
        </p:nvSpPr>
        <p:spPr>
          <a:xfrm>
            <a:off x="2394564" y="836255"/>
            <a:ext cx="21265536"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uk-UA" dirty="0">
                <a:solidFill>
                  <a:schemeClr val="tx1"/>
                </a:solidFill>
              </a:rPr>
              <a:t>Додаткові кроки для розвитку стратегії просування в соцмережах можуть включати:</a:t>
            </a:r>
          </a:p>
        </p:txBody>
      </p:sp>
      <p:sp>
        <p:nvSpPr>
          <p:cNvPr id="118" name="Фигура"/>
          <p:cNvSpPr/>
          <p:nvPr/>
        </p:nvSpPr>
        <p:spPr>
          <a:xfrm>
            <a:off x="2476369" y="391190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9" name="Lorem ipsum dolor sit amet, consectetur adipiscing elit, sed do eiusmod tempor incididunt ut labore et dolore magna aliqua. Ut enim ad minim veniam, quis nostrud exercitation ullamco laboris nisi ut aliquip ex ea commo consequat. Duis aute irure dolor in reprehenderit in voluptate velit esse cillum dolore eu fugiat nulla pariatur. Excepteur sint occaecat cupidatat non proident, sunt in culpa qui officia deserunt mollit anim id est laborum. Sed ut perspiciatis unde omnis iste natus error sit voluptatem accusantium doloremque laudantium, totam rem aperi, voluptatem quia voluptas sit aspernatur aut odit aut fugit"/>
          <p:cNvSpPr txBox="1"/>
          <p:nvPr/>
        </p:nvSpPr>
        <p:spPr>
          <a:xfrm>
            <a:off x="2394564" y="5303463"/>
            <a:ext cx="20991216" cy="66615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sz="3200" dirty="0">
                <a:solidFill>
                  <a:schemeClr val="tx1"/>
                </a:solidFill>
              </a:rPr>
              <a:t>4.	Використання </a:t>
            </a:r>
            <a:r>
              <a:rPr lang="en-US" sz="3200" dirty="0">
                <a:solidFill>
                  <a:schemeClr val="tx1"/>
                </a:solidFill>
              </a:rPr>
              <a:t>Stories </a:t>
            </a:r>
            <a:r>
              <a:rPr lang="uk-UA" sz="3200" dirty="0">
                <a:solidFill>
                  <a:schemeClr val="tx1"/>
                </a:solidFill>
              </a:rPr>
              <a:t>і </a:t>
            </a:r>
            <a:r>
              <a:rPr lang="en-US" sz="3200" dirty="0">
                <a:solidFill>
                  <a:schemeClr val="tx1"/>
                </a:solidFill>
              </a:rPr>
              <a:t>Live-</a:t>
            </a:r>
            <a:r>
              <a:rPr lang="uk-UA" sz="3200" dirty="0">
                <a:solidFill>
                  <a:schemeClr val="tx1"/>
                </a:solidFill>
              </a:rPr>
              <a:t>трансляцій:</a:t>
            </a:r>
          </a:p>
          <a:p>
            <a:r>
              <a:rPr lang="uk-UA" sz="3200" dirty="0">
                <a:solidFill>
                  <a:schemeClr val="tx1"/>
                </a:solidFill>
              </a:rPr>
              <a:t>Активне використання функції </a:t>
            </a:r>
            <a:r>
              <a:rPr lang="en-US" sz="3200" dirty="0">
                <a:solidFill>
                  <a:schemeClr val="tx1"/>
                </a:solidFill>
              </a:rPr>
              <a:t>Stories </a:t>
            </a:r>
            <a:r>
              <a:rPr lang="uk-UA" sz="3200" dirty="0">
                <a:solidFill>
                  <a:schemeClr val="tx1"/>
                </a:solidFill>
              </a:rPr>
              <a:t>у </a:t>
            </a:r>
            <a:r>
              <a:rPr lang="en-US" sz="3200" dirty="0">
                <a:solidFill>
                  <a:schemeClr val="tx1"/>
                </a:solidFill>
              </a:rPr>
              <a:t>Instagram </a:t>
            </a:r>
            <a:r>
              <a:rPr lang="uk-UA" sz="3200" dirty="0">
                <a:solidFill>
                  <a:schemeClr val="tx1"/>
                </a:solidFill>
              </a:rPr>
              <a:t>та </a:t>
            </a:r>
            <a:r>
              <a:rPr lang="en-US" sz="3200" dirty="0">
                <a:solidFill>
                  <a:schemeClr val="tx1"/>
                </a:solidFill>
              </a:rPr>
              <a:t>Facebook </a:t>
            </a:r>
            <a:r>
              <a:rPr lang="uk-UA" sz="3200" dirty="0">
                <a:solidFill>
                  <a:schemeClr val="tx1"/>
                </a:solidFill>
              </a:rPr>
              <a:t>для демонстрації миттєвих подій, спеціальних пропозицій, зацікавлення аудиторії.</a:t>
            </a:r>
          </a:p>
          <a:p>
            <a:r>
              <a:rPr lang="uk-UA" sz="3200" dirty="0">
                <a:solidFill>
                  <a:schemeClr val="tx1"/>
                </a:solidFill>
              </a:rPr>
              <a:t>5.	Запрошення гостей робити відгуки та публікації:</a:t>
            </a:r>
          </a:p>
          <a:p>
            <a:r>
              <a:rPr lang="uk-UA" sz="3200" dirty="0">
                <a:solidFill>
                  <a:schemeClr val="tx1"/>
                </a:solidFill>
              </a:rPr>
              <a:t>Поширення позитивних відгуків та фотографій, які публікують гості, що перебували в готелі, для залучення нових клієнтів.</a:t>
            </a:r>
          </a:p>
          <a:p>
            <a:r>
              <a:rPr lang="uk-UA" sz="3200" dirty="0">
                <a:solidFill>
                  <a:schemeClr val="tx1"/>
                </a:solidFill>
              </a:rPr>
              <a:t>6.	Підтримка клієнтів через соцмережі:</a:t>
            </a:r>
          </a:p>
          <a:p>
            <a:r>
              <a:rPr lang="uk-UA" sz="3200" dirty="0">
                <a:solidFill>
                  <a:schemeClr val="tx1"/>
                </a:solidFill>
              </a:rPr>
              <a:t>Відповіді на запитання чи відгуки користувачів у приватних повідомленнях або коментарях, що підвищить їхню лояльність.</a:t>
            </a:r>
          </a:p>
        </p:txBody>
      </p:sp>
    </p:spTree>
    <p:extLst>
      <p:ext uri="{BB962C8B-B14F-4D97-AF65-F5344CB8AC3E}">
        <p14:creationId xmlns:p14="http://schemas.microsoft.com/office/powerpoint/2010/main" val="314358523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text slide"/>
          <p:cNvSpPr txBox="1"/>
          <p:nvPr/>
        </p:nvSpPr>
        <p:spPr>
          <a:xfrm>
            <a:off x="2394564" y="836255"/>
            <a:ext cx="21265536" cy="2564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uk-UA" dirty="0">
                <a:solidFill>
                  <a:schemeClr val="tx1"/>
                </a:solidFill>
              </a:rPr>
              <a:t>Оцінка ефективності рекомендованих змін до бізнес-плану готелю «Харків»</a:t>
            </a:r>
          </a:p>
        </p:txBody>
      </p:sp>
      <p:sp>
        <p:nvSpPr>
          <p:cNvPr id="118" name="Фигура"/>
          <p:cNvSpPr/>
          <p:nvPr/>
        </p:nvSpPr>
        <p:spPr>
          <a:xfrm>
            <a:off x="2476369" y="391190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9" name="Lorem ipsum dolor sit amet, consectetur adipiscing elit, sed do eiusmod tempor incididunt ut labore et dolore magna aliqua. Ut enim ad minim veniam, quis nostrud exercitation ullamco laboris nisi ut aliquip ex ea commo consequat. Duis aute irure dolor in reprehenderit in voluptate velit esse cillum dolore eu fugiat nulla pariatur. Excepteur sint occaecat cupidatat non proident, sunt in culpa qui officia deserunt mollit anim id est laborum. Sed ut perspiciatis unde omnis iste natus error sit voluptatem accusantium doloremque laudantium, totam rem aperi, voluptatem quia voluptas sit aspernatur aut odit aut fugit"/>
          <p:cNvSpPr txBox="1"/>
          <p:nvPr/>
        </p:nvSpPr>
        <p:spPr>
          <a:xfrm>
            <a:off x="2394564" y="5303463"/>
            <a:ext cx="20991216" cy="6405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sz="3200" dirty="0">
                <a:solidFill>
                  <a:schemeClr val="tx1"/>
                </a:solidFill>
              </a:rPr>
              <a:t>Бізнес-план буде ефективним, якщо задані цілі будуть досягнуті й кількісні економічні показники відповідатимуть запланованим.</a:t>
            </a:r>
            <a:endParaRPr lang="en-US" sz="3200" dirty="0">
              <a:solidFill>
                <a:schemeClr val="tx1"/>
              </a:solidFill>
            </a:endParaRPr>
          </a:p>
          <a:p>
            <a:r>
              <a:rPr lang="uk-UA" sz="3200" dirty="0">
                <a:solidFill>
                  <a:schemeClr val="tx1"/>
                </a:solidFill>
              </a:rPr>
              <a:t>Оцінку ефективності впровадження змін до бізнес-плану проведемо за допомогою «Радіальної діаграми конкурентоспроможності». </a:t>
            </a:r>
            <a:endParaRPr lang="en-US" sz="3200" dirty="0">
              <a:solidFill>
                <a:schemeClr val="tx1"/>
              </a:solidFill>
            </a:endParaRPr>
          </a:p>
          <a:p>
            <a:r>
              <a:rPr lang="uk-UA" sz="3200" dirty="0">
                <a:solidFill>
                  <a:schemeClr val="tx1"/>
                </a:solidFill>
              </a:rPr>
              <a:t>Процедура оцінки складається з наступних етапів:</a:t>
            </a:r>
          </a:p>
          <a:p>
            <a:r>
              <a:rPr lang="uk-UA" sz="3200" dirty="0">
                <a:solidFill>
                  <a:schemeClr val="tx1"/>
                </a:solidFill>
              </a:rPr>
              <a:t>Присвоєння експертами балів кожному критерію по підприємству та конкуренту виходячи зі значущості даної інновації (максимальна кількість балів – 5). У разі відсутності у конкурентів такої інновації присвоюється 5 балів, а конкуренту 1 бал;</a:t>
            </a:r>
          </a:p>
          <a:p>
            <a:endParaRPr lang="uk-UA" sz="3200" dirty="0">
              <a:solidFill>
                <a:schemeClr val="tx1"/>
              </a:solidFill>
            </a:endParaRPr>
          </a:p>
        </p:txBody>
      </p:sp>
    </p:spTree>
    <p:extLst>
      <p:ext uri="{BB962C8B-B14F-4D97-AF65-F5344CB8AC3E}">
        <p14:creationId xmlns:p14="http://schemas.microsoft.com/office/powerpoint/2010/main" val="242474917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5CBCE68E-DAF9-685B-82CB-EED545B37485}"/>
              </a:ext>
            </a:extLst>
          </p:cNvPr>
          <p:cNvGraphicFramePr>
            <a:graphicFrameLocks noGrp="1"/>
          </p:cNvGraphicFramePr>
          <p:nvPr>
            <p:extLst>
              <p:ext uri="{D42A27DB-BD31-4B8C-83A1-F6EECF244321}">
                <p14:modId xmlns:p14="http://schemas.microsoft.com/office/powerpoint/2010/main" val="2460754046"/>
              </p:ext>
            </p:extLst>
          </p:nvPr>
        </p:nvGraphicFramePr>
        <p:xfrm>
          <a:off x="1689100" y="1035525"/>
          <a:ext cx="21005800" cy="10483850"/>
        </p:xfrm>
        <a:graphic>
          <a:graphicData uri="http://schemas.openxmlformats.org/drawingml/2006/table">
            <a:tbl>
              <a:tblPr firstRow="1" firstCol="1" lastRow="1" lastCol="1" bandRow="1" bandCol="1">
                <a:tableStyleId>{5940675A-B579-460E-94D1-54222C63F5DA}</a:tableStyleId>
              </a:tblPr>
              <a:tblGrid>
                <a:gridCol w="4138143">
                  <a:extLst>
                    <a:ext uri="{9D8B030D-6E8A-4147-A177-3AD203B41FA5}">
                      <a16:colId xmlns:a16="http://schemas.microsoft.com/office/drawing/2014/main" val="3004607362"/>
                    </a:ext>
                  </a:extLst>
                </a:gridCol>
                <a:gridCol w="7410846">
                  <a:extLst>
                    <a:ext uri="{9D8B030D-6E8A-4147-A177-3AD203B41FA5}">
                      <a16:colId xmlns:a16="http://schemas.microsoft.com/office/drawing/2014/main" val="3741894546"/>
                    </a:ext>
                  </a:extLst>
                </a:gridCol>
                <a:gridCol w="9456811">
                  <a:extLst>
                    <a:ext uri="{9D8B030D-6E8A-4147-A177-3AD203B41FA5}">
                      <a16:colId xmlns:a16="http://schemas.microsoft.com/office/drawing/2014/main" val="2421365291"/>
                    </a:ext>
                  </a:extLst>
                </a:gridCol>
              </a:tblGrid>
              <a:tr h="0">
                <a:tc>
                  <a:txBody>
                    <a:bodyPr/>
                    <a:lstStyle/>
                    <a:p>
                      <a:pPr indent="1397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Критерій конкуренто-спроможності</a:t>
                      </a:r>
                    </a:p>
                  </a:txBody>
                  <a:tcPr marL="68580" marR="68580" marT="0" marB="0" anchor="ctr"/>
                </a:tc>
                <a:tc>
                  <a:txBody>
                    <a:bodyPr/>
                    <a:lstStyle/>
                    <a:p>
                      <a:pPr indent="1397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Сутність інновації</a:t>
                      </a:r>
                    </a:p>
                  </a:txBody>
                  <a:tcPr marL="68580" marR="68580" marT="0" marB="0" anchor="ctr"/>
                </a:tc>
                <a:tc>
                  <a:txBody>
                    <a:bodyPr/>
                    <a:lstStyle/>
                    <a:p>
                      <a:pPr indent="1397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Конкурентні переваги</a:t>
                      </a:r>
                    </a:p>
                  </a:txBody>
                  <a:tcPr marL="68580" marR="68580" marT="0" marB="0" anchor="ctr"/>
                </a:tc>
                <a:extLst>
                  <a:ext uri="{0D108BD9-81ED-4DB2-BD59-A6C34878D82A}">
                    <a16:rowId xmlns:a16="http://schemas.microsoft.com/office/drawing/2014/main" val="937205687"/>
                  </a:ext>
                </a:extLst>
              </a:tr>
              <a:tr h="0">
                <a:tc>
                  <a:txBody>
                    <a:bodyPr/>
                    <a:lstStyle/>
                    <a:p>
                      <a:pPr indent="1397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К</a:t>
                      </a:r>
                      <a:r>
                        <a:rPr lang="uk-UA" sz="2800" baseline="-25000" dirty="0">
                          <a:effectLst/>
                          <a:latin typeface="Open Sans" panose="020B0606030504020204" pitchFamily="34" charset="0"/>
                          <a:ea typeface="Open Sans" panose="020B0606030504020204" pitchFamily="34" charset="0"/>
                          <a:cs typeface="Open Sans" panose="020B0606030504020204" pitchFamily="34" charset="0"/>
                        </a:rPr>
                        <a:t>1</a:t>
                      </a:r>
                      <a:endParaRPr lang="uk-UA" sz="2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indent="1397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Розміщення інформації про готель на сервісах бронювання</a:t>
                      </a:r>
                    </a:p>
                  </a:txBody>
                  <a:tcPr marL="68580" marR="68580" marT="0" marB="0" anchor="ctr"/>
                </a:tc>
                <a:tc>
                  <a:txBody>
                    <a:bodyPr/>
                    <a:lstStyle/>
                    <a:p>
                      <a:pPr indent="1397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Можливість залучити більше клієнтів, збільшити видимість готелю для широкої аудиторії, отримати позитивні відгуки користувачів, забезпечити зручність у бронюванні та привернути міжнародних гостей.</a:t>
                      </a:r>
                    </a:p>
                  </a:txBody>
                  <a:tcPr marL="68580" marR="68580" marT="0" marB="0" anchor="ctr"/>
                </a:tc>
                <a:extLst>
                  <a:ext uri="{0D108BD9-81ED-4DB2-BD59-A6C34878D82A}">
                    <a16:rowId xmlns:a16="http://schemas.microsoft.com/office/drawing/2014/main" val="1220256452"/>
                  </a:ext>
                </a:extLst>
              </a:tr>
              <a:tr h="0">
                <a:tc>
                  <a:txBody>
                    <a:bodyPr/>
                    <a:lstStyle/>
                    <a:p>
                      <a:pPr indent="1397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К</a:t>
                      </a:r>
                      <a:r>
                        <a:rPr lang="uk-UA" sz="2800" baseline="-25000">
                          <a:effectLst/>
                          <a:latin typeface="Open Sans" panose="020B0606030504020204" pitchFamily="34" charset="0"/>
                          <a:ea typeface="Open Sans" panose="020B0606030504020204" pitchFamily="34" charset="0"/>
                          <a:cs typeface="Open Sans" panose="020B0606030504020204" pitchFamily="34" charset="0"/>
                        </a:rPr>
                        <a:t>2</a:t>
                      </a:r>
                      <a:endParaRPr lang="uk-UA"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indent="1397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Сувенірна продукція</a:t>
                      </a:r>
                    </a:p>
                  </a:txBody>
                  <a:tcPr marL="68580" marR="68580" marT="0" marB="0" anchor="ctr"/>
                </a:tc>
                <a:tc>
                  <a:txBody>
                    <a:bodyPr/>
                    <a:lstStyle/>
                    <a:p>
                      <a:pPr indent="1397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Сприяє підвищенню лояльності клієнтів, створює можливість рекламувати готель через речі, які використовуються на повсякденній основі, і створює можливості для додаткового прибутку через продаж сувенірів.</a:t>
                      </a:r>
                    </a:p>
                  </a:txBody>
                  <a:tcPr marL="68580" marR="68580" marT="0" marB="0" anchor="ctr"/>
                </a:tc>
                <a:extLst>
                  <a:ext uri="{0D108BD9-81ED-4DB2-BD59-A6C34878D82A}">
                    <a16:rowId xmlns:a16="http://schemas.microsoft.com/office/drawing/2014/main" val="3177630403"/>
                  </a:ext>
                </a:extLst>
              </a:tr>
              <a:tr h="0">
                <a:tc>
                  <a:txBody>
                    <a:bodyPr/>
                    <a:lstStyle/>
                    <a:p>
                      <a:pPr indent="1397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К</a:t>
                      </a:r>
                      <a:r>
                        <a:rPr lang="uk-UA" sz="2800" baseline="-25000">
                          <a:effectLst/>
                          <a:latin typeface="Open Sans" panose="020B0606030504020204" pitchFamily="34" charset="0"/>
                          <a:ea typeface="Open Sans" panose="020B0606030504020204" pitchFamily="34" charset="0"/>
                          <a:cs typeface="Open Sans" panose="020B0606030504020204" pitchFamily="34" charset="0"/>
                        </a:rPr>
                        <a:t>3</a:t>
                      </a:r>
                      <a:endParaRPr lang="uk-UA"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indent="1397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Дисконтні картки</a:t>
                      </a:r>
                    </a:p>
                  </a:txBody>
                  <a:tcPr marL="68580" marR="68580" marT="0" marB="0" anchor="ctr"/>
                </a:tc>
                <a:tc>
                  <a:txBody>
                    <a:bodyPr/>
                    <a:lstStyle/>
                    <a:p>
                      <a:pPr indent="1397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Знижки або особливі привілеї клієнтам за відвідування готелю, що збільшує їхню лояльність та мотивує до повторного бронювання.</a:t>
                      </a:r>
                    </a:p>
                  </a:txBody>
                  <a:tcPr marL="68580" marR="68580" marT="0" marB="0" anchor="ctr"/>
                </a:tc>
                <a:extLst>
                  <a:ext uri="{0D108BD9-81ED-4DB2-BD59-A6C34878D82A}">
                    <a16:rowId xmlns:a16="http://schemas.microsoft.com/office/drawing/2014/main" val="2509381949"/>
                  </a:ext>
                </a:extLst>
              </a:tr>
              <a:tr h="0">
                <a:tc>
                  <a:txBody>
                    <a:bodyPr/>
                    <a:lstStyle/>
                    <a:p>
                      <a:pPr indent="1397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К</a:t>
                      </a:r>
                      <a:r>
                        <a:rPr lang="uk-UA" sz="2800" baseline="-25000">
                          <a:effectLst/>
                          <a:latin typeface="Open Sans" panose="020B0606030504020204" pitchFamily="34" charset="0"/>
                          <a:ea typeface="Open Sans" panose="020B0606030504020204" pitchFamily="34" charset="0"/>
                          <a:cs typeface="Open Sans" panose="020B0606030504020204" pitchFamily="34" charset="0"/>
                        </a:rPr>
                        <a:t>4</a:t>
                      </a:r>
                      <a:endParaRPr lang="uk-UA"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indent="13970" algn="ctr">
                        <a:lnSpc>
                          <a:spcPct val="150000"/>
                        </a:lnSpc>
                        <a:tabLst>
                          <a:tab pos="630555" algn="l"/>
                        </a:tabLst>
                      </a:pPr>
                      <a:r>
                        <a:rPr lang="uk-UA" sz="2800">
                          <a:effectLst/>
                          <a:latin typeface="Open Sans" panose="020B0606030504020204" pitchFamily="34" charset="0"/>
                          <a:ea typeface="Open Sans" panose="020B0606030504020204" pitchFamily="34" charset="0"/>
                          <a:cs typeface="Open Sans" panose="020B0606030504020204" pitchFamily="34" charset="0"/>
                        </a:rPr>
                        <a:t>Реклама на дорожніх знаках</a:t>
                      </a:r>
                    </a:p>
                  </a:txBody>
                  <a:tcPr marL="68580" marR="68580" marT="0" marB="0" anchor="ctr"/>
                </a:tc>
                <a:tc>
                  <a:txBody>
                    <a:bodyPr/>
                    <a:lstStyle/>
                    <a:p>
                      <a:pPr indent="1397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Забезпеч</a:t>
                      </a:r>
                      <a:r>
                        <a:rPr lang="ru-RU" sz="2800" dirty="0">
                          <a:effectLst/>
                          <a:latin typeface="Open Sans" panose="020B0606030504020204" pitchFamily="34" charset="0"/>
                          <a:ea typeface="Open Sans" panose="020B0606030504020204" pitchFamily="34" charset="0"/>
                          <a:cs typeface="Open Sans" panose="020B0606030504020204" pitchFamily="34" charset="0"/>
                        </a:rPr>
                        <a:t>у</a:t>
                      </a:r>
                      <a:r>
                        <a:rPr lang="uk-UA" sz="2800" dirty="0">
                          <a:effectLst/>
                          <a:latin typeface="Open Sans" panose="020B0606030504020204" pitchFamily="34" charset="0"/>
                          <a:ea typeface="Open Sans" panose="020B0606030504020204" pitchFamily="34" charset="0"/>
                          <a:cs typeface="Open Sans" panose="020B0606030504020204" pitchFamily="34" charset="0"/>
                        </a:rPr>
                        <a:t>є велику видимість готелю серед тих, хто пересувається в обраному напрямку, сприяючи збільшенню потоку клієнтів.</a:t>
                      </a:r>
                    </a:p>
                  </a:txBody>
                  <a:tcPr marL="68580" marR="68580" marT="0" marB="0" anchor="ctr"/>
                </a:tc>
                <a:extLst>
                  <a:ext uri="{0D108BD9-81ED-4DB2-BD59-A6C34878D82A}">
                    <a16:rowId xmlns:a16="http://schemas.microsoft.com/office/drawing/2014/main" val="3167428350"/>
                  </a:ext>
                </a:extLst>
              </a:tr>
            </a:tbl>
          </a:graphicData>
        </a:graphic>
      </p:graphicFrame>
    </p:spTree>
    <p:extLst>
      <p:ext uri="{BB962C8B-B14F-4D97-AF65-F5344CB8AC3E}">
        <p14:creationId xmlns:p14="http://schemas.microsoft.com/office/powerpoint/2010/main" val="96716232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C0809CCC-12D6-4374-8AB1-32B7D411AF47}"/>
              </a:ext>
            </a:extLst>
          </p:cNvPr>
          <p:cNvGraphicFramePr>
            <a:graphicFrameLocks noGrp="1"/>
          </p:cNvGraphicFramePr>
          <p:nvPr>
            <p:extLst>
              <p:ext uri="{D42A27DB-BD31-4B8C-83A1-F6EECF244321}">
                <p14:modId xmlns:p14="http://schemas.microsoft.com/office/powerpoint/2010/main" val="2909363523"/>
              </p:ext>
            </p:extLst>
          </p:nvPr>
        </p:nvGraphicFramePr>
        <p:xfrm>
          <a:off x="1689100" y="624045"/>
          <a:ext cx="21005800" cy="9203690"/>
        </p:xfrm>
        <a:graphic>
          <a:graphicData uri="http://schemas.openxmlformats.org/drawingml/2006/table">
            <a:tbl>
              <a:tblPr firstRow="1" firstCol="1" lastRow="1" lastCol="1" bandRow="1" bandCol="1">
                <a:tableStyleId>{5940675A-B579-460E-94D1-54222C63F5DA}</a:tableStyleId>
              </a:tblPr>
              <a:tblGrid>
                <a:gridCol w="4138143">
                  <a:extLst>
                    <a:ext uri="{9D8B030D-6E8A-4147-A177-3AD203B41FA5}">
                      <a16:colId xmlns:a16="http://schemas.microsoft.com/office/drawing/2014/main" val="3962696874"/>
                    </a:ext>
                  </a:extLst>
                </a:gridCol>
                <a:gridCol w="7410846">
                  <a:extLst>
                    <a:ext uri="{9D8B030D-6E8A-4147-A177-3AD203B41FA5}">
                      <a16:colId xmlns:a16="http://schemas.microsoft.com/office/drawing/2014/main" val="207565075"/>
                    </a:ext>
                  </a:extLst>
                </a:gridCol>
                <a:gridCol w="9456811">
                  <a:extLst>
                    <a:ext uri="{9D8B030D-6E8A-4147-A177-3AD203B41FA5}">
                      <a16:colId xmlns:a16="http://schemas.microsoft.com/office/drawing/2014/main" val="1643867074"/>
                    </a:ext>
                  </a:extLst>
                </a:gridCol>
              </a:tblGrid>
              <a:tr h="0">
                <a:tc>
                  <a:txBody>
                    <a:bodyPr/>
                    <a:lstStyle/>
                    <a:p>
                      <a:pPr indent="1397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К</a:t>
                      </a:r>
                      <a:r>
                        <a:rPr lang="uk-UA" sz="2800" baseline="-25000" dirty="0">
                          <a:effectLst/>
                          <a:latin typeface="Open Sans" panose="020B0606030504020204" pitchFamily="34" charset="0"/>
                          <a:ea typeface="Open Sans" panose="020B0606030504020204" pitchFamily="34" charset="0"/>
                          <a:cs typeface="Open Sans" panose="020B0606030504020204" pitchFamily="34" charset="0"/>
                        </a:rPr>
                        <a:t>5</a:t>
                      </a:r>
                      <a:endParaRPr lang="uk-UA" sz="2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indent="1397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Таргетовані рекламні кампанії</a:t>
                      </a:r>
                    </a:p>
                  </a:txBody>
                  <a:tcPr marL="68580" marR="68580" marT="0" marB="0" anchor="ctr"/>
                </a:tc>
                <a:tc>
                  <a:txBody>
                    <a:bodyPr/>
                    <a:lstStyle/>
                    <a:p>
                      <a:pPr indent="1397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Спрямовані на конкретні аудиторії, що дозволяє ефективно привертати цільових клієнтів до готелю.</a:t>
                      </a:r>
                    </a:p>
                  </a:txBody>
                  <a:tcPr marL="68580" marR="68580" marT="0" marB="0" anchor="ctr"/>
                </a:tc>
                <a:extLst>
                  <a:ext uri="{0D108BD9-81ED-4DB2-BD59-A6C34878D82A}">
                    <a16:rowId xmlns:a16="http://schemas.microsoft.com/office/drawing/2014/main" val="750664916"/>
                  </a:ext>
                </a:extLst>
              </a:tr>
              <a:tr h="0">
                <a:tc>
                  <a:txBody>
                    <a:bodyPr/>
                    <a:lstStyle/>
                    <a:p>
                      <a:pPr indent="1397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К</a:t>
                      </a:r>
                      <a:r>
                        <a:rPr lang="uk-UA" sz="2800" baseline="-25000" dirty="0">
                          <a:effectLst/>
                          <a:latin typeface="Open Sans" panose="020B0606030504020204" pitchFamily="34" charset="0"/>
                          <a:ea typeface="Open Sans" panose="020B0606030504020204" pitchFamily="34" charset="0"/>
                          <a:cs typeface="Open Sans" panose="020B0606030504020204" pitchFamily="34" charset="0"/>
                        </a:rPr>
                        <a:t>6</a:t>
                      </a:r>
                      <a:endParaRPr lang="uk-UA" sz="2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indent="1397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Співпраця з місцевими </a:t>
                      </a:r>
                      <a:r>
                        <a:rPr lang="uk-UA" sz="2800" dirty="0" err="1">
                          <a:effectLst/>
                          <a:latin typeface="Open Sans" panose="020B0606030504020204" pitchFamily="34" charset="0"/>
                          <a:ea typeface="Open Sans" panose="020B0606030504020204" pitchFamily="34" charset="0"/>
                          <a:cs typeface="Open Sans" panose="020B0606030504020204" pitchFamily="34" charset="0"/>
                        </a:rPr>
                        <a:t>інфлюенсерами</a:t>
                      </a:r>
                      <a:endParaRPr lang="uk-UA" sz="2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indent="1397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Дозволяє отримати більшу видимість та привернути увагу аудиторії, яка цінує їхню думку та рекомендації.</a:t>
                      </a:r>
                    </a:p>
                  </a:txBody>
                  <a:tcPr marL="68580" marR="68580" marT="0" marB="0" anchor="ctr"/>
                </a:tc>
                <a:extLst>
                  <a:ext uri="{0D108BD9-81ED-4DB2-BD59-A6C34878D82A}">
                    <a16:rowId xmlns:a16="http://schemas.microsoft.com/office/drawing/2014/main" val="1177264117"/>
                  </a:ext>
                </a:extLst>
              </a:tr>
              <a:tr h="0">
                <a:tc>
                  <a:txBody>
                    <a:bodyPr/>
                    <a:lstStyle/>
                    <a:p>
                      <a:pPr indent="1397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К</a:t>
                      </a:r>
                      <a:r>
                        <a:rPr lang="uk-UA" sz="2800" baseline="-25000" dirty="0">
                          <a:effectLst/>
                          <a:latin typeface="Open Sans" panose="020B0606030504020204" pitchFamily="34" charset="0"/>
                          <a:ea typeface="Open Sans" panose="020B0606030504020204" pitchFamily="34" charset="0"/>
                          <a:cs typeface="Open Sans" panose="020B0606030504020204" pitchFamily="34" charset="0"/>
                        </a:rPr>
                        <a:t>7</a:t>
                      </a:r>
                      <a:endParaRPr lang="uk-UA" sz="2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indent="1397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Організація спеціальних акцій або конкурсів для підписників сторінки готелю</a:t>
                      </a:r>
                    </a:p>
                  </a:txBody>
                  <a:tcPr marL="68580" marR="68580" marT="0" marB="0" anchor="ctr"/>
                </a:tc>
                <a:tc>
                  <a:txBody>
                    <a:bodyPr/>
                    <a:lstStyle/>
                    <a:p>
                      <a:pPr indent="1397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Створює додатковий інтерес до готелю серед аудиторії в соціальних мережах та сприяє залученню нових клієнтів.</a:t>
                      </a:r>
                    </a:p>
                  </a:txBody>
                  <a:tcPr marL="68580" marR="68580" marT="0" marB="0" anchor="ctr"/>
                </a:tc>
                <a:extLst>
                  <a:ext uri="{0D108BD9-81ED-4DB2-BD59-A6C34878D82A}">
                    <a16:rowId xmlns:a16="http://schemas.microsoft.com/office/drawing/2014/main" val="2601674513"/>
                  </a:ext>
                </a:extLst>
              </a:tr>
              <a:tr h="0">
                <a:tc>
                  <a:txBody>
                    <a:bodyPr/>
                    <a:lstStyle/>
                    <a:p>
                      <a:pPr indent="1397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К</a:t>
                      </a:r>
                      <a:r>
                        <a:rPr lang="ru-RU" sz="2800" baseline="-25000" dirty="0">
                          <a:effectLst/>
                          <a:latin typeface="Open Sans" panose="020B0606030504020204" pitchFamily="34" charset="0"/>
                          <a:ea typeface="Open Sans" panose="020B0606030504020204" pitchFamily="34" charset="0"/>
                          <a:cs typeface="Open Sans" panose="020B0606030504020204" pitchFamily="34" charset="0"/>
                        </a:rPr>
                        <a:t>8</a:t>
                      </a:r>
                      <a:endParaRPr lang="uk-UA" sz="2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indent="1397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Використання </a:t>
                      </a:r>
                      <a:r>
                        <a:rPr lang="uk-UA" sz="2800" dirty="0" err="1">
                          <a:effectLst/>
                          <a:latin typeface="Open Sans" panose="020B0606030504020204" pitchFamily="34" charset="0"/>
                          <a:ea typeface="Open Sans" panose="020B0606030504020204" pitchFamily="34" charset="0"/>
                          <a:cs typeface="Open Sans" panose="020B0606030504020204" pitchFamily="34" charset="0"/>
                        </a:rPr>
                        <a:t>Stories</a:t>
                      </a:r>
                      <a:r>
                        <a:rPr lang="uk-UA" sz="2800" dirty="0">
                          <a:effectLst/>
                          <a:latin typeface="Open Sans" panose="020B0606030504020204" pitchFamily="34" charset="0"/>
                          <a:ea typeface="Open Sans" panose="020B0606030504020204" pitchFamily="34" charset="0"/>
                          <a:cs typeface="Open Sans" panose="020B0606030504020204" pitchFamily="34" charset="0"/>
                        </a:rPr>
                        <a:t> і </a:t>
                      </a:r>
                      <a:r>
                        <a:rPr lang="uk-UA" sz="2800" dirty="0" err="1">
                          <a:effectLst/>
                          <a:latin typeface="Open Sans" panose="020B0606030504020204" pitchFamily="34" charset="0"/>
                          <a:ea typeface="Open Sans" panose="020B0606030504020204" pitchFamily="34" charset="0"/>
                          <a:cs typeface="Open Sans" panose="020B0606030504020204" pitchFamily="34" charset="0"/>
                        </a:rPr>
                        <a:t>Live</a:t>
                      </a:r>
                      <a:r>
                        <a:rPr lang="uk-UA" sz="2800" dirty="0">
                          <a:effectLst/>
                          <a:latin typeface="Open Sans" panose="020B0606030504020204" pitchFamily="34" charset="0"/>
                          <a:ea typeface="Open Sans" panose="020B0606030504020204" pitchFamily="34" charset="0"/>
                          <a:cs typeface="Open Sans" panose="020B0606030504020204" pitchFamily="34" charset="0"/>
                        </a:rPr>
                        <a:t>-трансляцій в соціальних мережах</a:t>
                      </a:r>
                    </a:p>
                  </a:txBody>
                  <a:tcPr marL="68580" marR="68580" marT="0" marB="0" anchor="ctr"/>
                </a:tc>
                <a:tc>
                  <a:txBody>
                    <a:bodyPr/>
                    <a:lstStyle/>
                    <a:p>
                      <a:pPr indent="1397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Дозволяє готелю створювати ближчий контакт з аудиторією, демонструвати актуальні події та подорожі гостей, а також проводити віртуальні тури та заходи, що привертають увагу нових клієнтів.</a:t>
                      </a:r>
                    </a:p>
                  </a:txBody>
                  <a:tcPr marL="68580" marR="68580" marT="0" marB="0" anchor="ctr"/>
                </a:tc>
                <a:extLst>
                  <a:ext uri="{0D108BD9-81ED-4DB2-BD59-A6C34878D82A}">
                    <a16:rowId xmlns:a16="http://schemas.microsoft.com/office/drawing/2014/main" val="3889988182"/>
                  </a:ext>
                </a:extLst>
              </a:tr>
              <a:tr h="0">
                <a:tc>
                  <a:txBody>
                    <a:bodyPr/>
                    <a:lstStyle/>
                    <a:p>
                      <a:pPr indent="1397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К</a:t>
                      </a:r>
                      <a:r>
                        <a:rPr lang="ru-RU" sz="2800" baseline="-25000">
                          <a:effectLst/>
                          <a:latin typeface="Open Sans" panose="020B0606030504020204" pitchFamily="34" charset="0"/>
                          <a:ea typeface="Open Sans" panose="020B0606030504020204" pitchFamily="34" charset="0"/>
                          <a:cs typeface="Open Sans" panose="020B0606030504020204" pitchFamily="34" charset="0"/>
                        </a:rPr>
                        <a:t>9</a:t>
                      </a:r>
                      <a:endParaRPr lang="uk-UA"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indent="1397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Підтримка клієнтів через соцмережі</a:t>
                      </a:r>
                    </a:p>
                  </a:txBody>
                  <a:tcPr marL="68580" marR="68580" marT="0" marB="0" anchor="ctr"/>
                </a:tc>
                <a:tc>
                  <a:txBody>
                    <a:bodyPr/>
                    <a:lstStyle/>
                    <a:p>
                      <a:pPr indent="1397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Надає готелю можливість </a:t>
                      </a:r>
                      <a:r>
                        <a:rPr lang="uk-UA" sz="2800" dirty="0" err="1">
                          <a:effectLst/>
                          <a:latin typeface="Open Sans" panose="020B0606030504020204" pitchFamily="34" charset="0"/>
                          <a:ea typeface="Open Sans" panose="020B0606030504020204" pitchFamily="34" charset="0"/>
                          <a:cs typeface="Open Sans" panose="020B0606030504020204" pitchFamily="34" charset="0"/>
                        </a:rPr>
                        <a:t>оперативно</a:t>
                      </a:r>
                      <a:r>
                        <a:rPr lang="uk-UA" sz="2800" dirty="0">
                          <a:effectLst/>
                          <a:latin typeface="Open Sans" panose="020B0606030504020204" pitchFamily="34" charset="0"/>
                          <a:ea typeface="Open Sans" panose="020B0606030504020204" pitchFamily="34" charset="0"/>
                          <a:cs typeface="Open Sans" panose="020B0606030504020204" pitchFamily="34" charset="0"/>
                        </a:rPr>
                        <a:t> відповідати на запитання, надавати допомогу та вирішувати проблеми, що підвищує рівень задоволеності гостей та сприяє позитивному іміджу готелю.</a:t>
                      </a:r>
                    </a:p>
                  </a:txBody>
                  <a:tcPr marL="68580" marR="68580" marT="0" marB="0" anchor="ctr"/>
                </a:tc>
                <a:extLst>
                  <a:ext uri="{0D108BD9-81ED-4DB2-BD59-A6C34878D82A}">
                    <a16:rowId xmlns:a16="http://schemas.microsoft.com/office/drawing/2014/main" val="2922722723"/>
                  </a:ext>
                </a:extLst>
              </a:tr>
            </a:tbl>
          </a:graphicData>
        </a:graphic>
      </p:graphicFrame>
      <p:graphicFrame>
        <p:nvGraphicFramePr>
          <p:cNvPr id="4" name="Таблица 3">
            <a:extLst>
              <a:ext uri="{FF2B5EF4-FFF2-40B4-BE49-F238E27FC236}">
                <a16:creationId xmlns:a16="http://schemas.microsoft.com/office/drawing/2014/main" id="{8C86E38C-A003-CBF5-0AE4-674272D49425}"/>
              </a:ext>
            </a:extLst>
          </p:cNvPr>
          <p:cNvGraphicFramePr>
            <a:graphicFrameLocks noGrp="1"/>
          </p:cNvGraphicFramePr>
          <p:nvPr>
            <p:extLst>
              <p:ext uri="{D42A27DB-BD31-4B8C-83A1-F6EECF244321}">
                <p14:modId xmlns:p14="http://schemas.microsoft.com/office/powerpoint/2010/main" val="2286467040"/>
              </p:ext>
            </p:extLst>
          </p:nvPr>
        </p:nvGraphicFramePr>
        <p:xfrm>
          <a:off x="1689100" y="9884250"/>
          <a:ext cx="21005800" cy="3120898"/>
        </p:xfrm>
        <a:graphic>
          <a:graphicData uri="http://schemas.openxmlformats.org/drawingml/2006/table">
            <a:tbl>
              <a:tblPr firstRow="1" firstCol="1" lastRow="1" lastCol="1" bandRow="1" bandCol="1">
                <a:tableStyleId>{5940675A-B579-460E-94D1-54222C63F5DA}</a:tableStyleId>
              </a:tblPr>
              <a:tblGrid>
                <a:gridCol w="4138143">
                  <a:extLst>
                    <a:ext uri="{9D8B030D-6E8A-4147-A177-3AD203B41FA5}">
                      <a16:colId xmlns:a16="http://schemas.microsoft.com/office/drawing/2014/main" val="863601863"/>
                    </a:ext>
                  </a:extLst>
                </a:gridCol>
                <a:gridCol w="7410846">
                  <a:extLst>
                    <a:ext uri="{9D8B030D-6E8A-4147-A177-3AD203B41FA5}">
                      <a16:colId xmlns:a16="http://schemas.microsoft.com/office/drawing/2014/main" val="484610312"/>
                    </a:ext>
                  </a:extLst>
                </a:gridCol>
                <a:gridCol w="9456811">
                  <a:extLst>
                    <a:ext uri="{9D8B030D-6E8A-4147-A177-3AD203B41FA5}">
                      <a16:colId xmlns:a16="http://schemas.microsoft.com/office/drawing/2014/main" val="988898920"/>
                    </a:ext>
                  </a:extLst>
                </a:gridCol>
              </a:tblGrid>
              <a:tr h="0">
                <a:tc>
                  <a:txBody>
                    <a:bodyPr/>
                    <a:lstStyle/>
                    <a:p>
                      <a:pPr indent="1397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К</a:t>
                      </a:r>
                      <a:r>
                        <a:rPr lang="ru-RU" sz="2800" baseline="-25000" dirty="0">
                          <a:effectLst/>
                          <a:latin typeface="Open Sans" panose="020B0606030504020204" pitchFamily="34" charset="0"/>
                          <a:ea typeface="Open Sans" panose="020B0606030504020204" pitchFamily="34" charset="0"/>
                          <a:cs typeface="Open Sans" panose="020B0606030504020204" pitchFamily="34" charset="0"/>
                        </a:rPr>
                        <a:t>10</a:t>
                      </a:r>
                      <a:endParaRPr lang="uk-UA" sz="2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indent="1397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Розширення партнерських зв'язків</a:t>
                      </a:r>
                    </a:p>
                  </a:txBody>
                  <a:tcPr marL="68580" marR="68580" marT="0" marB="0" anchor="ctr"/>
                </a:tc>
                <a:tc>
                  <a:txBody>
                    <a:bodyPr/>
                    <a:lstStyle/>
                    <a:p>
                      <a:pPr indent="1397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Дозволяє привертати нових клієнтів через співпрацю з туристичними агентствами, авіакомпаніями та компаніями, що дозволяє пропонувати спеціальні умови та послуги для гостей, розширюючи аудиторію готелю.</a:t>
                      </a:r>
                    </a:p>
                  </a:txBody>
                  <a:tcPr marL="68580" marR="68580" marT="0" marB="0" anchor="ctr"/>
                </a:tc>
                <a:extLst>
                  <a:ext uri="{0D108BD9-81ED-4DB2-BD59-A6C34878D82A}">
                    <a16:rowId xmlns:a16="http://schemas.microsoft.com/office/drawing/2014/main" val="2852580867"/>
                  </a:ext>
                </a:extLst>
              </a:tr>
            </a:tbl>
          </a:graphicData>
        </a:graphic>
      </p:graphicFrame>
    </p:spTree>
    <p:extLst>
      <p:ext uri="{BB962C8B-B14F-4D97-AF65-F5344CB8AC3E}">
        <p14:creationId xmlns:p14="http://schemas.microsoft.com/office/powerpoint/2010/main" val="1226506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text slide"/>
          <p:cNvSpPr txBox="1"/>
          <p:nvPr/>
        </p:nvSpPr>
        <p:spPr>
          <a:xfrm>
            <a:off x="2394564" y="1451808"/>
            <a:ext cx="21265536"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uk-UA" dirty="0">
                <a:solidFill>
                  <a:schemeClr val="tx1"/>
                </a:solidFill>
              </a:rPr>
              <a:t>Порівняльний аналіз двох готелів</a:t>
            </a:r>
          </a:p>
        </p:txBody>
      </p:sp>
      <p:sp>
        <p:nvSpPr>
          <p:cNvPr id="118" name="Фигура"/>
          <p:cNvSpPr/>
          <p:nvPr/>
        </p:nvSpPr>
        <p:spPr>
          <a:xfrm>
            <a:off x="2476369" y="391190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9" name="Lorem ipsum dolor sit amet, consectetur adipiscing elit, sed do eiusmod tempor incididunt ut labore et dolore magna aliqua. Ut enim ad minim veniam, quis nostrud exercitation ullamco laboris nisi ut aliquip ex ea commo consequat. Duis aute irure dolor in reprehenderit in voluptate velit esse cillum dolore eu fugiat nulla pariatur. Excepteur sint occaecat cupidatat non proident, sunt in culpa qui officia deserunt mollit anim id est laborum. Sed ut perspiciatis unde omnis iste natus error sit voluptatem accusantium doloremque laudantium, totam rem aperi, voluptatem quia voluptas sit aspernatur aut odit aut fugit"/>
          <p:cNvSpPr txBox="1"/>
          <p:nvPr/>
        </p:nvSpPr>
        <p:spPr>
          <a:xfrm>
            <a:off x="2394564" y="5645745"/>
            <a:ext cx="20991216" cy="24245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sz="3200" dirty="0">
                <a:solidFill>
                  <a:schemeClr val="tx1"/>
                </a:solidFill>
              </a:rPr>
              <a:t>Проведемо порівняльний аналіз двох готелів. Розрахунок середньої кількості балів за кожним із критеріїв за допомогою формули середнього арифметичного. Визначимо критерії покращення конкурентоспроможності готелю «Харків» по відношенню до конкурента, готелю «Вояж»» при впровадженні нової маркетингової стратегії у бізнес-план готелю</a:t>
            </a:r>
          </a:p>
        </p:txBody>
      </p:sp>
    </p:spTree>
    <p:extLst>
      <p:ext uri="{BB962C8B-B14F-4D97-AF65-F5344CB8AC3E}">
        <p14:creationId xmlns:p14="http://schemas.microsoft.com/office/powerpoint/2010/main" val="211048364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EECE942F-16DA-A414-10C6-14F020A7DEBA}"/>
              </a:ext>
            </a:extLst>
          </p:cNvPr>
          <p:cNvGraphicFramePr>
            <a:graphicFrameLocks noGrp="1"/>
          </p:cNvGraphicFramePr>
          <p:nvPr>
            <p:extLst>
              <p:ext uri="{D42A27DB-BD31-4B8C-83A1-F6EECF244321}">
                <p14:modId xmlns:p14="http://schemas.microsoft.com/office/powerpoint/2010/main" val="550638221"/>
              </p:ext>
            </p:extLst>
          </p:nvPr>
        </p:nvGraphicFramePr>
        <p:xfrm>
          <a:off x="1823688" y="213169"/>
          <a:ext cx="20866966" cy="13052298"/>
        </p:xfrm>
        <a:graphic>
          <a:graphicData uri="http://schemas.openxmlformats.org/drawingml/2006/table">
            <a:tbl>
              <a:tblPr firstRow="1" firstCol="1" lastRow="1" lastCol="1" bandRow="1" bandCol="1">
                <a:tableStyleId>{5940675A-B579-460E-94D1-54222C63F5DA}</a:tableStyleId>
              </a:tblPr>
              <a:tblGrid>
                <a:gridCol w="4632467">
                  <a:extLst>
                    <a:ext uri="{9D8B030D-6E8A-4147-A177-3AD203B41FA5}">
                      <a16:colId xmlns:a16="http://schemas.microsoft.com/office/drawing/2014/main" val="2723214112"/>
                    </a:ext>
                  </a:extLst>
                </a:gridCol>
                <a:gridCol w="1193590">
                  <a:extLst>
                    <a:ext uri="{9D8B030D-6E8A-4147-A177-3AD203B41FA5}">
                      <a16:colId xmlns:a16="http://schemas.microsoft.com/office/drawing/2014/main" val="2395240553"/>
                    </a:ext>
                  </a:extLst>
                </a:gridCol>
                <a:gridCol w="1427300">
                  <a:extLst>
                    <a:ext uri="{9D8B030D-6E8A-4147-A177-3AD203B41FA5}">
                      <a16:colId xmlns:a16="http://schemas.microsoft.com/office/drawing/2014/main" val="3319370542"/>
                    </a:ext>
                  </a:extLst>
                </a:gridCol>
                <a:gridCol w="1423128">
                  <a:extLst>
                    <a:ext uri="{9D8B030D-6E8A-4147-A177-3AD203B41FA5}">
                      <a16:colId xmlns:a16="http://schemas.microsoft.com/office/drawing/2014/main" val="393046835"/>
                    </a:ext>
                  </a:extLst>
                </a:gridCol>
                <a:gridCol w="1427300">
                  <a:extLst>
                    <a:ext uri="{9D8B030D-6E8A-4147-A177-3AD203B41FA5}">
                      <a16:colId xmlns:a16="http://schemas.microsoft.com/office/drawing/2014/main" val="1277394781"/>
                    </a:ext>
                  </a:extLst>
                </a:gridCol>
                <a:gridCol w="1427300">
                  <a:extLst>
                    <a:ext uri="{9D8B030D-6E8A-4147-A177-3AD203B41FA5}">
                      <a16:colId xmlns:a16="http://schemas.microsoft.com/office/drawing/2014/main" val="3220128646"/>
                    </a:ext>
                  </a:extLst>
                </a:gridCol>
                <a:gridCol w="1118470">
                  <a:extLst>
                    <a:ext uri="{9D8B030D-6E8A-4147-A177-3AD203B41FA5}">
                      <a16:colId xmlns:a16="http://schemas.microsoft.com/office/drawing/2014/main" val="4129147359"/>
                    </a:ext>
                  </a:extLst>
                </a:gridCol>
                <a:gridCol w="1427300">
                  <a:extLst>
                    <a:ext uri="{9D8B030D-6E8A-4147-A177-3AD203B41FA5}">
                      <a16:colId xmlns:a16="http://schemas.microsoft.com/office/drawing/2014/main" val="1686246465"/>
                    </a:ext>
                  </a:extLst>
                </a:gridCol>
                <a:gridCol w="1427300">
                  <a:extLst>
                    <a:ext uri="{9D8B030D-6E8A-4147-A177-3AD203B41FA5}">
                      <a16:colId xmlns:a16="http://schemas.microsoft.com/office/drawing/2014/main" val="91709360"/>
                    </a:ext>
                  </a:extLst>
                </a:gridCol>
                <a:gridCol w="1122643">
                  <a:extLst>
                    <a:ext uri="{9D8B030D-6E8A-4147-A177-3AD203B41FA5}">
                      <a16:colId xmlns:a16="http://schemas.microsoft.com/office/drawing/2014/main" val="3024871833"/>
                    </a:ext>
                  </a:extLst>
                </a:gridCol>
                <a:gridCol w="1427300">
                  <a:extLst>
                    <a:ext uri="{9D8B030D-6E8A-4147-A177-3AD203B41FA5}">
                      <a16:colId xmlns:a16="http://schemas.microsoft.com/office/drawing/2014/main" val="1757677582"/>
                    </a:ext>
                  </a:extLst>
                </a:gridCol>
                <a:gridCol w="2812868">
                  <a:extLst>
                    <a:ext uri="{9D8B030D-6E8A-4147-A177-3AD203B41FA5}">
                      <a16:colId xmlns:a16="http://schemas.microsoft.com/office/drawing/2014/main" val="826015116"/>
                    </a:ext>
                  </a:extLst>
                </a:gridCol>
              </a:tblGrid>
              <a:tr h="936684">
                <a:tc>
                  <a:txBody>
                    <a:bodyPr/>
                    <a:lstStyle/>
                    <a:p>
                      <a:pPr indent="0" algn="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 експерта</a:t>
                      </a:r>
                    </a:p>
                    <a:p>
                      <a:pPr indent="0" algn="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 </a:t>
                      </a:r>
                    </a:p>
                    <a:p>
                      <a:pPr indent="0" algn="l">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Критерій</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1</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2</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3</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6</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7</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8</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9</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10</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Середня</a:t>
                      </a:r>
                    </a:p>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кількість балів</a:t>
                      </a:r>
                    </a:p>
                  </a:txBody>
                  <a:tcPr marL="68580" marR="68580" marT="0" marB="0"/>
                </a:tc>
                <a:extLst>
                  <a:ext uri="{0D108BD9-81ED-4DB2-BD59-A6C34878D82A}">
                    <a16:rowId xmlns:a16="http://schemas.microsoft.com/office/drawing/2014/main" val="1298029290"/>
                  </a:ext>
                </a:extLst>
              </a:tr>
              <a:tr h="286111">
                <a:tc>
                  <a:txBody>
                    <a:bodyPr/>
                    <a:lstStyle/>
                    <a:p>
                      <a:pPr indent="0" algn="l">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К</a:t>
                      </a:r>
                      <a:r>
                        <a:rPr lang="uk-UA" sz="2800" baseline="-25000" dirty="0">
                          <a:effectLst/>
                          <a:latin typeface="Open Sans" panose="020B0606030504020204" pitchFamily="34" charset="0"/>
                          <a:ea typeface="Open Sans" panose="020B0606030504020204" pitchFamily="34" charset="0"/>
                          <a:cs typeface="Open Sans" panose="020B0606030504020204" pitchFamily="34" charset="0"/>
                        </a:rPr>
                        <a:t>1 Готель «Харків»</a:t>
                      </a:r>
                      <a:endParaRPr lang="uk-UA" sz="2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nchor="b"/>
                </a:tc>
                <a:extLst>
                  <a:ext uri="{0D108BD9-81ED-4DB2-BD59-A6C34878D82A}">
                    <a16:rowId xmlns:a16="http://schemas.microsoft.com/office/drawing/2014/main" val="2439588820"/>
                  </a:ext>
                </a:extLst>
              </a:tr>
              <a:tr h="286111">
                <a:tc>
                  <a:txBody>
                    <a:bodyPr/>
                    <a:lstStyle/>
                    <a:p>
                      <a:pPr indent="0" algn="l">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К</a:t>
                      </a:r>
                      <a:r>
                        <a:rPr lang="uk-UA" sz="2800" baseline="-25000">
                          <a:effectLst/>
                          <a:latin typeface="Open Sans" panose="020B0606030504020204" pitchFamily="34" charset="0"/>
                          <a:ea typeface="Open Sans" panose="020B0606030504020204" pitchFamily="34" charset="0"/>
                          <a:cs typeface="Open Sans" panose="020B0606030504020204" pitchFamily="34" charset="0"/>
                        </a:rPr>
                        <a:t>1 Готель «Вояж»</a:t>
                      </a:r>
                      <a:endParaRPr lang="uk-UA"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indent="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nchor="b"/>
                </a:tc>
                <a:extLst>
                  <a:ext uri="{0D108BD9-81ED-4DB2-BD59-A6C34878D82A}">
                    <a16:rowId xmlns:a16="http://schemas.microsoft.com/office/drawing/2014/main" val="1203333487"/>
                  </a:ext>
                </a:extLst>
              </a:tr>
              <a:tr h="286111">
                <a:tc>
                  <a:txBody>
                    <a:bodyPr/>
                    <a:lstStyle/>
                    <a:p>
                      <a:pPr indent="0" algn="l">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К</a:t>
                      </a:r>
                      <a:r>
                        <a:rPr lang="uk-UA" sz="2800" baseline="-25000" dirty="0">
                          <a:effectLst/>
                          <a:latin typeface="Open Sans" panose="020B0606030504020204" pitchFamily="34" charset="0"/>
                          <a:ea typeface="Open Sans" panose="020B0606030504020204" pitchFamily="34" charset="0"/>
                          <a:cs typeface="Open Sans" panose="020B0606030504020204" pitchFamily="34" charset="0"/>
                        </a:rPr>
                        <a:t>2 Готель «Харків»</a:t>
                      </a:r>
                      <a:endParaRPr lang="uk-UA" sz="2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4,4</a:t>
                      </a:r>
                    </a:p>
                  </a:txBody>
                  <a:tcPr marL="68580" marR="68580" marT="0" marB="0" anchor="b"/>
                </a:tc>
                <a:extLst>
                  <a:ext uri="{0D108BD9-81ED-4DB2-BD59-A6C34878D82A}">
                    <a16:rowId xmlns:a16="http://schemas.microsoft.com/office/drawing/2014/main" val="477217010"/>
                  </a:ext>
                </a:extLst>
              </a:tr>
              <a:tr h="286111">
                <a:tc>
                  <a:txBody>
                    <a:bodyPr/>
                    <a:lstStyle/>
                    <a:p>
                      <a:pPr indent="0" algn="l">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К</a:t>
                      </a:r>
                      <a:r>
                        <a:rPr lang="uk-UA" sz="2800" baseline="-25000">
                          <a:effectLst/>
                          <a:latin typeface="Open Sans" panose="020B0606030504020204" pitchFamily="34" charset="0"/>
                          <a:ea typeface="Open Sans" panose="020B0606030504020204" pitchFamily="34" charset="0"/>
                          <a:cs typeface="Open Sans" panose="020B0606030504020204" pitchFamily="34" charset="0"/>
                        </a:rPr>
                        <a:t>2 Готель «Вояж»</a:t>
                      </a:r>
                      <a:endParaRPr lang="uk-UA"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3</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4,6</a:t>
                      </a:r>
                    </a:p>
                  </a:txBody>
                  <a:tcPr marL="68580" marR="68580" marT="0" marB="0" anchor="b"/>
                </a:tc>
                <a:extLst>
                  <a:ext uri="{0D108BD9-81ED-4DB2-BD59-A6C34878D82A}">
                    <a16:rowId xmlns:a16="http://schemas.microsoft.com/office/drawing/2014/main" val="2085626400"/>
                  </a:ext>
                </a:extLst>
              </a:tr>
              <a:tr h="286111">
                <a:tc>
                  <a:txBody>
                    <a:bodyPr/>
                    <a:lstStyle/>
                    <a:p>
                      <a:pPr indent="0" algn="l">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К</a:t>
                      </a:r>
                      <a:r>
                        <a:rPr lang="uk-UA" sz="2800" baseline="-25000" dirty="0">
                          <a:effectLst/>
                          <a:latin typeface="Open Sans" panose="020B0606030504020204" pitchFamily="34" charset="0"/>
                          <a:ea typeface="Open Sans" panose="020B0606030504020204" pitchFamily="34" charset="0"/>
                          <a:cs typeface="Open Sans" panose="020B0606030504020204" pitchFamily="34" charset="0"/>
                        </a:rPr>
                        <a:t>3 Готель «Харків»</a:t>
                      </a:r>
                      <a:endParaRPr lang="uk-UA" sz="2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nchor="ctr"/>
                </a:tc>
                <a:tc>
                  <a:txBody>
                    <a:bodyPr/>
                    <a:lstStyle/>
                    <a:p>
                      <a:pPr indent="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4,6</a:t>
                      </a:r>
                    </a:p>
                  </a:txBody>
                  <a:tcPr marL="68580" marR="68580" marT="0" marB="0" anchor="b"/>
                </a:tc>
                <a:extLst>
                  <a:ext uri="{0D108BD9-81ED-4DB2-BD59-A6C34878D82A}">
                    <a16:rowId xmlns:a16="http://schemas.microsoft.com/office/drawing/2014/main" val="4089893956"/>
                  </a:ext>
                </a:extLst>
              </a:tr>
              <a:tr h="286111">
                <a:tc>
                  <a:txBody>
                    <a:bodyPr/>
                    <a:lstStyle/>
                    <a:p>
                      <a:pPr indent="0" algn="l">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К</a:t>
                      </a:r>
                      <a:r>
                        <a:rPr lang="uk-UA" sz="2800" baseline="-25000" dirty="0">
                          <a:effectLst/>
                          <a:latin typeface="Open Sans" panose="020B0606030504020204" pitchFamily="34" charset="0"/>
                          <a:ea typeface="Open Sans" panose="020B0606030504020204" pitchFamily="34" charset="0"/>
                          <a:cs typeface="Open Sans" panose="020B0606030504020204" pitchFamily="34" charset="0"/>
                        </a:rPr>
                        <a:t>3 Готель «Вояж»</a:t>
                      </a:r>
                      <a:endParaRPr lang="uk-UA" sz="2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4,4</a:t>
                      </a:r>
                    </a:p>
                  </a:txBody>
                  <a:tcPr marL="68580" marR="68580" marT="0" marB="0" anchor="b"/>
                </a:tc>
                <a:extLst>
                  <a:ext uri="{0D108BD9-81ED-4DB2-BD59-A6C34878D82A}">
                    <a16:rowId xmlns:a16="http://schemas.microsoft.com/office/drawing/2014/main" val="3915300387"/>
                  </a:ext>
                </a:extLst>
              </a:tr>
              <a:tr h="286111">
                <a:tc>
                  <a:txBody>
                    <a:bodyPr/>
                    <a:lstStyle/>
                    <a:p>
                      <a:pPr indent="0" algn="l">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К</a:t>
                      </a:r>
                      <a:r>
                        <a:rPr lang="uk-UA" sz="2800" baseline="-25000">
                          <a:effectLst/>
                          <a:latin typeface="Open Sans" panose="020B0606030504020204" pitchFamily="34" charset="0"/>
                          <a:ea typeface="Open Sans" panose="020B0606030504020204" pitchFamily="34" charset="0"/>
                          <a:cs typeface="Open Sans" panose="020B0606030504020204" pitchFamily="34" charset="0"/>
                        </a:rPr>
                        <a:t>4 Готель «Харків»</a:t>
                      </a:r>
                      <a:endParaRPr lang="uk-UA"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nchor="b"/>
                </a:tc>
                <a:extLst>
                  <a:ext uri="{0D108BD9-81ED-4DB2-BD59-A6C34878D82A}">
                    <a16:rowId xmlns:a16="http://schemas.microsoft.com/office/drawing/2014/main" val="597376937"/>
                  </a:ext>
                </a:extLst>
              </a:tr>
              <a:tr h="286111">
                <a:tc>
                  <a:txBody>
                    <a:bodyPr/>
                    <a:lstStyle/>
                    <a:p>
                      <a:pPr indent="0" algn="l">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К</a:t>
                      </a:r>
                      <a:r>
                        <a:rPr lang="uk-UA" sz="2800" baseline="-25000">
                          <a:effectLst/>
                          <a:latin typeface="Open Sans" panose="020B0606030504020204" pitchFamily="34" charset="0"/>
                          <a:ea typeface="Open Sans" panose="020B0606030504020204" pitchFamily="34" charset="0"/>
                          <a:cs typeface="Open Sans" panose="020B0606030504020204" pitchFamily="34" charset="0"/>
                        </a:rPr>
                        <a:t>4 Готель «Вояж»</a:t>
                      </a:r>
                      <a:endParaRPr lang="uk-UA"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indent="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1</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2</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1</a:t>
                      </a:r>
                    </a:p>
                  </a:txBody>
                  <a:tcPr marL="68580" marR="68580" marT="0" marB="0"/>
                </a:tc>
                <a:tc>
                  <a:txBody>
                    <a:bodyPr/>
                    <a:lstStyle/>
                    <a:p>
                      <a:pPr indent="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2</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2</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1</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2</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2</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1</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1</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1,5</a:t>
                      </a:r>
                    </a:p>
                  </a:txBody>
                  <a:tcPr marL="68580" marR="68580" marT="0" marB="0" anchor="b"/>
                </a:tc>
                <a:extLst>
                  <a:ext uri="{0D108BD9-81ED-4DB2-BD59-A6C34878D82A}">
                    <a16:rowId xmlns:a16="http://schemas.microsoft.com/office/drawing/2014/main" val="667742752"/>
                  </a:ext>
                </a:extLst>
              </a:tr>
              <a:tr h="286111">
                <a:tc>
                  <a:txBody>
                    <a:bodyPr/>
                    <a:lstStyle/>
                    <a:p>
                      <a:pPr indent="0" algn="l">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К</a:t>
                      </a:r>
                      <a:r>
                        <a:rPr lang="uk-UA" sz="2800" baseline="-25000">
                          <a:effectLst/>
                          <a:latin typeface="Open Sans" panose="020B0606030504020204" pitchFamily="34" charset="0"/>
                          <a:ea typeface="Open Sans" panose="020B0606030504020204" pitchFamily="34" charset="0"/>
                          <a:cs typeface="Open Sans" panose="020B0606030504020204" pitchFamily="34" charset="0"/>
                        </a:rPr>
                        <a:t>5 Готель «Харків»</a:t>
                      </a:r>
                      <a:endParaRPr lang="uk-UA"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nchor="b"/>
                </a:tc>
                <a:extLst>
                  <a:ext uri="{0D108BD9-81ED-4DB2-BD59-A6C34878D82A}">
                    <a16:rowId xmlns:a16="http://schemas.microsoft.com/office/drawing/2014/main" val="3109009413"/>
                  </a:ext>
                </a:extLst>
              </a:tr>
              <a:tr h="286111">
                <a:tc>
                  <a:txBody>
                    <a:bodyPr/>
                    <a:lstStyle/>
                    <a:p>
                      <a:pPr indent="0" algn="l">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К</a:t>
                      </a:r>
                      <a:r>
                        <a:rPr lang="uk-UA" sz="2800" baseline="-25000">
                          <a:effectLst/>
                          <a:latin typeface="Open Sans" panose="020B0606030504020204" pitchFamily="34" charset="0"/>
                          <a:ea typeface="Open Sans" panose="020B0606030504020204" pitchFamily="34" charset="0"/>
                          <a:cs typeface="Open Sans" panose="020B0606030504020204" pitchFamily="34" charset="0"/>
                        </a:rPr>
                        <a:t>5 Готель «Вояж»</a:t>
                      </a:r>
                      <a:endParaRPr lang="uk-UA"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nchor="b"/>
                </a:tc>
                <a:extLst>
                  <a:ext uri="{0D108BD9-81ED-4DB2-BD59-A6C34878D82A}">
                    <a16:rowId xmlns:a16="http://schemas.microsoft.com/office/drawing/2014/main" val="1281237904"/>
                  </a:ext>
                </a:extLst>
              </a:tr>
              <a:tr h="286111">
                <a:tc>
                  <a:txBody>
                    <a:bodyPr/>
                    <a:lstStyle/>
                    <a:p>
                      <a:pPr indent="0" algn="l">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К</a:t>
                      </a:r>
                      <a:r>
                        <a:rPr lang="uk-UA" sz="2800" baseline="-25000">
                          <a:effectLst/>
                          <a:latin typeface="Open Sans" panose="020B0606030504020204" pitchFamily="34" charset="0"/>
                          <a:ea typeface="Open Sans" panose="020B0606030504020204" pitchFamily="34" charset="0"/>
                          <a:cs typeface="Open Sans" panose="020B0606030504020204" pitchFamily="34" charset="0"/>
                        </a:rPr>
                        <a:t>6 Готель «Харків»</a:t>
                      </a:r>
                      <a:endParaRPr lang="uk-UA"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nchor="ctr"/>
                </a:tc>
                <a:tc>
                  <a:txBody>
                    <a:bodyPr/>
                    <a:lstStyle/>
                    <a:p>
                      <a:pPr indent="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nchor="b"/>
                </a:tc>
                <a:extLst>
                  <a:ext uri="{0D108BD9-81ED-4DB2-BD59-A6C34878D82A}">
                    <a16:rowId xmlns:a16="http://schemas.microsoft.com/office/drawing/2014/main" val="716925765"/>
                  </a:ext>
                </a:extLst>
              </a:tr>
              <a:tr h="286111">
                <a:tc>
                  <a:txBody>
                    <a:bodyPr/>
                    <a:lstStyle/>
                    <a:p>
                      <a:pPr indent="0" algn="l">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К</a:t>
                      </a:r>
                      <a:r>
                        <a:rPr lang="uk-UA" sz="2800" baseline="-25000">
                          <a:effectLst/>
                          <a:latin typeface="Open Sans" panose="020B0606030504020204" pitchFamily="34" charset="0"/>
                          <a:ea typeface="Open Sans" panose="020B0606030504020204" pitchFamily="34" charset="0"/>
                          <a:cs typeface="Open Sans" panose="020B0606030504020204" pitchFamily="34" charset="0"/>
                        </a:rPr>
                        <a:t>6 Готель «Вояж»</a:t>
                      </a:r>
                      <a:endParaRPr lang="uk-UA"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1</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1</a:t>
                      </a:r>
                    </a:p>
                  </a:txBody>
                  <a:tcPr marL="68580" marR="68580" marT="0" marB="0"/>
                </a:tc>
                <a:tc>
                  <a:txBody>
                    <a:bodyPr/>
                    <a:lstStyle/>
                    <a:p>
                      <a:pPr indent="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1</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1</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1</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1</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1</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1</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1</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1</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1</a:t>
                      </a:r>
                    </a:p>
                  </a:txBody>
                  <a:tcPr marL="68580" marR="68580" marT="0" marB="0" anchor="b"/>
                </a:tc>
                <a:extLst>
                  <a:ext uri="{0D108BD9-81ED-4DB2-BD59-A6C34878D82A}">
                    <a16:rowId xmlns:a16="http://schemas.microsoft.com/office/drawing/2014/main" val="4185497271"/>
                  </a:ext>
                </a:extLst>
              </a:tr>
              <a:tr h="286111">
                <a:tc>
                  <a:txBody>
                    <a:bodyPr/>
                    <a:lstStyle/>
                    <a:p>
                      <a:pPr indent="0" algn="l">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К</a:t>
                      </a:r>
                      <a:r>
                        <a:rPr lang="uk-UA" sz="2800" baseline="-25000">
                          <a:effectLst/>
                          <a:latin typeface="Open Sans" panose="020B0606030504020204" pitchFamily="34" charset="0"/>
                          <a:ea typeface="Open Sans" panose="020B0606030504020204" pitchFamily="34" charset="0"/>
                          <a:cs typeface="Open Sans" panose="020B0606030504020204" pitchFamily="34" charset="0"/>
                        </a:rPr>
                        <a:t>7 Готель «Харків»</a:t>
                      </a:r>
                      <a:endParaRPr lang="uk-UA"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3</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3</a:t>
                      </a:r>
                    </a:p>
                  </a:txBody>
                  <a:tcPr marL="68580" marR="68580" marT="0" marB="0"/>
                </a:tc>
                <a:tc>
                  <a:txBody>
                    <a:bodyPr/>
                    <a:lstStyle/>
                    <a:p>
                      <a:pPr indent="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4,2</a:t>
                      </a:r>
                    </a:p>
                  </a:txBody>
                  <a:tcPr marL="68580" marR="68580" marT="0" marB="0" anchor="b"/>
                </a:tc>
                <a:extLst>
                  <a:ext uri="{0D108BD9-81ED-4DB2-BD59-A6C34878D82A}">
                    <a16:rowId xmlns:a16="http://schemas.microsoft.com/office/drawing/2014/main" val="640106552"/>
                  </a:ext>
                </a:extLst>
              </a:tr>
              <a:tr h="286111">
                <a:tc>
                  <a:txBody>
                    <a:bodyPr/>
                    <a:lstStyle/>
                    <a:p>
                      <a:pPr indent="0" algn="l">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К</a:t>
                      </a:r>
                      <a:r>
                        <a:rPr lang="uk-UA" sz="2800" baseline="-25000">
                          <a:effectLst/>
                          <a:latin typeface="Open Sans" panose="020B0606030504020204" pitchFamily="34" charset="0"/>
                          <a:ea typeface="Open Sans" panose="020B0606030504020204" pitchFamily="34" charset="0"/>
                          <a:cs typeface="Open Sans" panose="020B0606030504020204" pitchFamily="34" charset="0"/>
                        </a:rPr>
                        <a:t>7 Готель «Вояж»</a:t>
                      </a:r>
                      <a:endParaRPr lang="uk-UA"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3</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3</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4,1</a:t>
                      </a:r>
                    </a:p>
                  </a:txBody>
                  <a:tcPr marL="68580" marR="68580" marT="0" marB="0" anchor="b"/>
                </a:tc>
                <a:extLst>
                  <a:ext uri="{0D108BD9-81ED-4DB2-BD59-A6C34878D82A}">
                    <a16:rowId xmlns:a16="http://schemas.microsoft.com/office/drawing/2014/main" val="1555096872"/>
                  </a:ext>
                </a:extLst>
              </a:tr>
              <a:tr h="286111">
                <a:tc>
                  <a:txBody>
                    <a:bodyPr/>
                    <a:lstStyle/>
                    <a:p>
                      <a:pPr indent="0" algn="l">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К</a:t>
                      </a:r>
                      <a:r>
                        <a:rPr lang="uk-UA" sz="2800" baseline="-25000">
                          <a:effectLst/>
                          <a:latin typeface="Open Sans" panose="020B0606030504020204" pitchFamily="34" charset="0"/>
                          <a:ea typeface="Open Sans" panose="020B0606030504020204" pitchFamily="34" charset="0"/>
                          <a:cs typeface="Open Sans" panose="020B0606030504020204" pitchFamily="34" charset="0"/>
                        </a:rPr>
                        <a:t>8 Готель «Харків»</a:t>
                      </a:r>
                      <a:endParaRPr lang="uk-UA"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nchor="b"/>
                </a:tc>
                <a:extLst>
                  <a:ext uri="{0D108BD9-81ED-4DB2-BD59-A6C34878D82A}">
                    <a16:rowId xmlns:a16="http://schemas.microsoft.com/office/drawing/2014/main" val="1909606065"/>
                  </a:ext>
                </a:extLst>
              </a:tr>
              <a:tr h="286111">
                <a:tc>
                  <a:txBody>
                    <a:bodyPr/>
                    <a:lstStyle/>
                    <a:p>
                      <a:pPr indent="0" algn="l">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К</a:t>
                      </a:r>
                      <a:r>
                        <a:rPr lang="uk-UA" sz="2800" baseline="-25000">
                          <a:effectLst/>
                          <a:latin typeface="Open Sans" panose="020B0606030504020204" pitchFamily="34" charset="0"/>
                          <a:ea typeface="Open Sans" panose="020B0606030504020204" pitchFamily="34" charset="0"/>
                          <a:cs typeface="Open Sans" panose="020B0606030504020204" pitchFamily="34" charset="0"/>
                        </a:rPr>
                        <a:t>8 Готель «Вояж»</a:t>
                      </a:r>
                      <a:endParaRPr lang="uk-UA"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nchor="b"/>
                </a:tc>
                <a:extLst>
                  <a:ext uri="{0D108BD9-81ED-4DB2-BD59-A6C34878D82A}">
                    <a16:rowId xmlns:a16="http://schemas.microsoft.com/office/drawing/2014/main" val="3618797620"/>
                  </a:ext>
                </a:extLst>
              </a:tr>
              <a:tr h="286111">
                <a:tc>
                  <a:txBody>
                    <a:bodyPr/>
                    <a:lstStyle/>
                    <a:p>
                      <a:pPr indent="0" algn="l">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К</a:t>
                      </a:r>
                      <a:r>
                        <a:rPr lang="uk-UA" sz="2800" baseline="-25000">
                          <a:effectLst/>
                          <a:latin typeface="Open Sans" panose="020B0606030504020204" pitchFamily="34" charset="0"/>
                          <a:ea typeface="Open Sans" panose="020B0606030504020204" pitchFamily="34" charset="0"/>
                          <a:cs typeface="Open Sans" panose="020B0606030504020204" pitchFamily="34" charset="0"/>
                        </a:rPr>
                        <a:t>9 Готель «Харків»</a:t>
                      </a:r>
                      <a:endParaRPr lang="uk-UA"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nchor="b"/>
                </a:tc>
                <a:extLst>
                  <a:ext uri="{0D108BD9-81ED-4DB2-BD59-A6C34878D82A}">
                    <a16:rowId xmlns:a16="http://schemas.microsoft.com/office/drawing/2014/main" val="3041534412"/>
                  </a:ext>
                </a:extLst>
              </a:tr>
              <a:tr h="286111">
                <a:tc>
                  <a:txBody>
                    <a:bodyPr/>
                    <a:lstStyle/>
                    <a:p>
                      <a:pPr indent="0" algn="l">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К</a:t>
                      </a:r>
                      <a:r>
                        <a:rPr lang="uk-UA" sz="2800" baseline="-25000">
                          <a:effectLst/>
                          <a:latin typeface="Open Sans" panose="020B0606030504020204" pitchFamily="34" charset="0"/>
                          <a:ea typeface="Open Sans" panose="020B0606030504020204" pitchFamily="34" charset="0"/>
                          <a:cs typeface="Open Sans" panose="020B0606030504020204" pitchFamily="34" charset="0"/>
                        </a:rPr>
                        <a:t>9 Готель «Вояж»</a:t>
                      </a:r>
                      <a:endParaRPr lang="uk-UA"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3</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3</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3</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3</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3</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3</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3</a:t>
                      </a:r>
                    </a:p>
                  </a:txBody>
                  <a:tcPr marL="68580" marR="68580" marT="0" marB="0"/>
                </a:tc>
                <a:tc>
                  <a:txBody>
                    <a:bodyPr/>
                    <a:lstStyle/>
                    <a:p>
                      <a:pPr indent="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3</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3</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3</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3</a:t>
                      </a:r>
                    </a:p>
                  </a:txBody>
                  <a:tcPr marL="68580" marR="68580" marT="0" marB="0" anchor="b"/>
                </a:tc>
                <a:extLst>
                  <a:ext uri="{0D108BD9-81ED-4DB2-BD59-A6C34878D82A}">
                    <a16:rowId xmlns:a16="http://schemas.microsoft.com/office/drawing/2014/main" val="127295474"/>
                  </a:ext>
                </a:extLst>
              </a:tr>
              <a:tr h="286111">
                <a:tc>
                  <a:txBody>
                    <a:bodyPr/>
                    <a:lstStyle/>
                    <a:p>
                      <a:pPr indent="0" algn="l">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К</a:t>
                      </a:r>
                      <a:r>
                        <a:rPr lang="uk-UA" sz="2800" baseline="-25000">
                          <a:effectLst/>
                          <a:latin typeface="Open Sans" panose="020B0606030504020204" pitchFamily="34" charset="0"/>
                          <a:ea typeface="Open Sans" panose="020B0606030504020204" pitchFamily="34" charset="0"/>
                          <a:cs typeface="Open Sans" panose="020B0606030504020204" pitchFamily="34" charset="0"/>
                        </a:rPr>
                        <a:t>10 Готель «Харків»</a:t>
                      </a:r>
                      <a:endParaRPr lang="uk-UA"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4,6</a:t>
                      </a:r>
                    </a:p>
                  </a:txBody>
                  <a:tcPr marL="68580" marR="68580" marT="0" marB="0" anchor="b"/>
                </a:tc>
                <a:extLst>
                  <a:ext uri="{0D108BD9-81ED-4DB2-BD59-A6C34878D82A}">
                    <a16:rowId xmlns:a16="http://schemas.microsoft.com/office/drawing/2014/main" val="3070235231"/>
                  </a:ext>
                </a:extLst>
              </a:tr>
              <a:tr h="286111">
                <a:tc>
                  <a:txBody>
                    <a:bodyPr/>
                    <a:lstStyle/>
                    <a:p>
                      <a:pPr indent="0" algn="l">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К</a:t>
                      </a:r>
                      <a:r>
                        <a:rPr lang="uk-UA" sz="2800" baseline="-25000">
                          <a:effectLst/>
                          <a:latin typeface="Open Sans" panose="020B0606030504020204" pitchFamily="34" charset="0"/>
                          <a:ea typeface="Open Sans" panose="020B0606030504020204" pitchFamily="34" charset="0"/>
                          <a:cs typeface="Open Sans" panose="020B0606030504020204" pitchFamily="34" charset="0"/>
                        </a:rPr>
                        <a:t>10 Готель «Вояж»</a:t>
                      </a:r>
                      <a:endParaRPr lang="uk-UA"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nchor="ctr"/>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tc>
                <a:tc>
                  <a:txBody>
                    <a:bodyPr/>
                    <a:lstStyle/>
                    <a:p>
                      <a:pPr indent="0" algn="ctr">
                        <a:lnSpc>
                          <a:spcPct val="150000"/>
                        </a:lnSpc>
                      </a:pPr>
                      <a:r>
                        <a:rPr lang="uk-UA" sz="280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indent="0" algn="ctr">
                        <a:lnSpc>
                          <a:spcPct val="150000"/>
                        </a:lnSpc>
                      </a:pPr>
                      <a:r>
                        <a:rPr lang="uk-UA" sz="2800" dirty="0">
                          <a:effectLst/>
                          <a:latin typeface="Open Sans" panose="020B0606030504020204" pitchFamily="34" charset="0"/>
                          <a:ea typeface="Open Sans" panose="020B0606030504020204" pitchFamily="34" charset="0"/>
                          <a:cs typeface="Open Sans" panose="020B0606030504020204" pitchFamily="34" charset="0"/>
                        </a:rPr>
                        <a:t>4,8</a:t>
                      </a:r>
                    </a:p>
                  </a:txBody>
                  <a:tcPr marL="68580" marR="68580" marT="0" marB="0" anchor="b"/>
                </a:tc>
                <a:extLst>
                  <a:ext uri="{0D108BD9-81ED-4DB2-BD59-A6C34878D82A}">
                    <a16:rowId xmlns:a16="http://schemas.microsoft.com/office/drawing/2014/main" val="3418764683"/>
                  </a:ext>
                </a:extLst>
              </a:tr>
            </a:tbl>
          </a:graphicData>
        </a:graphic>
      </p:graphicFrame>
      <p:cxnSp>
        <p:nvCxnSpPr>
          <p:cNvPr id="5" name="Прямая со стрелкой 4">
            <a:extLst>
              <a:ext uri="{FF2B5EF4-FFF2-40B4-BE49-F238E27FC236}">
                <a16:creationId xmlns:a16="http://schemas.microsoft.com/office/drawing/2014/main" id="{891BAA0E-6AB3-7F9E-6A5A-9F40D79AB502}"/>
              </a:ext>
            </a:extLst>
          </p:cNvPr>
          <p:cNvCxnSpPr>
            <a:cxnSpLocks noChangeShapeType="1"/>
          </p:cNvCxnSpPr>
          <p:nvPr/>
        </p:nvCxnSpPr>
        <p:spPr bwMode="auto">
          <a:xfrm>
            <a:off x="1823688" y="213169"/>
            <a:ext cx="4621128" cy="182137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8518739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2ECB86E2-7296-C7B9-2950-F9526744954F}"/>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16651" r="16651"/>
          <a:stretch>
            <a:fillRect/>
          </a:stretch>
        </p:blipFill>
        <p:spPr>
          <a:xfrm>
            <a:off x="5354638" y="631825"/>
            <a:ext cx="3324225" cy="3322638"/>
          </a:xfrm>
          <a:prstGeom prst="ellipse">
            <a:avLst/>
          </a:prstGeom>
        </p:spPr>
      </p:pic>
      <p:pic>
        <p:nvPicPr>
          <p:cNvPr id="4" name="Рисунок 3">
            <a:extLst>
              <a:ext uri="{FF2B5EF4-FFF2-40B4-BE49-F238E27FC236}">
                <a16:creationId xmlns:a16="http://schemas.microsoft.com/office/drawing/2014/main" id="{0EE4D49C-4E30-E6E2-B417-F8482956862C}"/>
              </a:ext>
            </a:extLst>
          </p:cNvPr>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t="9989" b="9989"/>
          <a:stretch>
            <a:fillRect/>
          </a:stretch>
        </p:blipFill>
        <p:spPr>
          <a:xfrm>
            <a:off x="633413" y="4192588"/>
            <a:ext cx="5913437" cy="5915025"/>
          </a:xfrm>
          <a:prstGeom prst="ellipse">
            <a:avLst/>
          </a:prstGeom>
        </p:spPr>
      </p:pic>
      <p:pic>
        <p:nvPicPr>
          <p:cNvPr id="11" name="Рисунок 10">
            <a:extLst>
              <a:ext uri="{FF2B5EF4-FFF2-40B4-BE49-F238E27FC236}">
                <a16:creationId xmlns:a16="http://schemas.microsoft.com/office/drawing/2014/main" id="{81F88998-0209-14B5-977F-92AA6E94B360}"/>
              </a:ext>
            </a:extLst>
          </p:cNvPr>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rcRect l="16677" r="16677"/>
          <a:stretch>
            <a:fillRect/>
          </a:stretch>
        </p:blipFill>
        <p:spPr>
          <a:xfrm>
            <a:off x="7459663" y="4800600"/>
            <a:ext cx="2093912" cy="2093913"/>
          </a:xfrm>
          <a:prstGeom prst="ellipse">
            <a:avLst/>
          </a:prstGeom>
        </p:spPr>
      </p:pic>
      <p:pic>
        <p:nvPicPr>
          <p:cNvPr id="13" name="Рисунок 12">
            <a:extLst>
              <a:ext uri="{FF2B5EF4-FFF2-40B4-BE49-F238E27FC236}">
                <a16:creationId xmlns:a16="http://schemas.microsoft.com/office/drawing/2014/main" id="{176589F6-F6CA-EEAD-51A0-4908BAD9C630}"/>
              </a:ext>
            </a:extLst>
          </p:cNvPr>
          <p:cNvPicPr>
            <a:picLocks noGrp="1" noChangeAspect="1"/>
          </p:cNvPicPr>
          <p:nvPr>
            <p:ph type="pic" sz="quarter" idx="18"/>
          </p:nvPr>
        </p:nvPicPr>
        <p:blipFill>
          <a:blip r:embed="rId5" cstate="print">
            <a:extLst>
              <a:ext uri="{28A0092B-C50C-407E-A947-70E740481C1C}">
                <a14:useLocalDpi xmlns:a14="http://schemas.microsoft.com/office/drawing/2010/main" val="0"/>
              </a:ext>
            </a:extLst>
          </a:blip>
          <a:srcRect t="16667" b="16667"/>
          <a:stretch>
            <a:fillRect/>
          </a:stretch>
        </p:blipFill>
        <p:spPr>
          <a:xfrm>
            <a:off x="7075488" y="7891463"/>
            <a:ext cx="5068887" cy="5068887"/>
          </a:xfrm>
          <a:prstGeom prst="ellipse">
            <a:avLst/>
          </a:prstGeom>
        </p:spPr>
      </p:pic>
      <p:sp>
        <p:nvSpPr>
          <p:cNvPr id="102" name="Фигура"/>
          <p:cNvSpPr/>
          <p:nvPr/>
        </p:nvSpPr>
        <p:spPr>
          <a:xfrm>
            <a:off x="-448891" y="-253839"/>
            <a:ext cx="13619769" cy="14223376"/>
          </a:xfrm>
          <a:custGeom>
            <a:avLst/>
            <a:gdLst/>
            <a:ahLst/>
            <a:cxnLst>
              <a:cxn ang="0">
                <a:pos x="wd2" y="hd2"/>
              </a:cxn>
              <a:cxn ang="5400000">
                <a:pos x="wd2" y="hd2"/>
              </a:cxn>
              <a:cxn ang="10800000">
                <a:pos x="wd2" y="hd2"/>
              </a:cxn>
              <a:cxn ang="16200000">
                <a:pos x="wd2" y="hd2"/>
              </a:cxn>
            </a:cxnLst>
            <a:rect l="0" t="0" r="r" b="b"/>
            <a:pathLst>
              <a:path w="20498" h="21087" extrusionOk="0">
                <a:moveTo>
                  <a:pt x="11229" y="0"/>
                </a:moveTo>
                <a:cubicBezTo>
                  <a:pt x="10248" y="0"/>
                  <a:pt x="9267" y="369"/>
                  <a:pt x="8519" y="1106"/>
                </a:cubicBezTo>
                <a:cubicBezTo>
                  <a:pt x="8251" y="1370"/>
                  <a:pt x="8033" y="1664"/>
                  <a:pt x="7861" y="1976"/>
                </a:cubicBezTo>
                <a:cubicBezTo>
                  <a:pt x="7804" y="1905"/>
                  <a:pt x="7745" y="1835"/>
                  <a:pt x="7678" y="1769"/>
                </a:cubicBezTo>
                <a:cubicBezTo>
                  <a:pt x="6789" y="894"/>
                  <a:pt x="5348" y="894"/>
                  <a:pt x="4459" y="1769"/>
                </a:cubicBezTo>
                <a:cubicBezTo>
                  <a:pt x="3570" y="2645"/>
                  <a:pt x="3570" y="4065"/>
                  <a:pt x="4459" y="4941"/>
                </a:cubicBezTo>
                <a:cubicBezTo>
                  <a:pt x="4539" y="5020"/>
                  <a:pt x="4626" y="5090"/>
                  <a:pt x="4715" y="5155"/>
                </a:cubicBezTo>
                <a:cubicBezTo>
                  <a:pt x="3638" y="5396"/>
                  <a:pt x="2616" y="5929"/>
                  <a:pt x="1778" y="6754"/>
                </a:cubicBezTo>
                <a:cubicBezTo>
                  <a:pt x="-592" y="9088"/>
                  <a:pt x="-592" y="12873"/>
                  <a:pt x="1778" y="15207"/>
                </a:cubicBezTo>
                <a:cubicBezTo>
                  <a:pt x="3976" y="17372"/>
                  <a:pt x="7441" y="17527"/>
                  <a:pt x="9822" y="15674"/>
                </a:cubicBezTo>
                <a:cubicBezTo>
                  <a:pt x="9780" y="17071"/>
                  <a:pt x="10298" y="18482"/>
                  <a:pt x="11381" y="19548"/>
                </a:cubicBezTo>
                <a:cubicBezTo>
                  <a:pt x="13464" y="21600"/>
                  <a:pt x="16842" y="21600"/>
                  <a:pt x="18925" y="19548"/>
                </a:cubicBezTo>
                <a:cubicBezTo>
                  <a:pt x="21008" y="17496"/>
                  <a:pt x="21008" y="14169"/>
                  <a:pt x="18925" y="12117"/>
                </a:cubicBezTo>
                <a:cubicBezTo>
                  <a:pt x="18052" y="11257"/>
                  <a:pt x="16950" y="10759"/>
                  <a:pt x="15813" y="10620"/>
                </a:cubicBezTo>
                <a:cubicBezTo>
                  <a:pt x="16584" y="9532"/>
                  <a:pt x="16479" y="8024"/>
                  <a:pt x="15493" y="7053"/>
                </a:cubicBezTo>
                <a:cubicBezTo>
                  <a:pt x="15089" y="6655"/>
                  <a:pt x="14594" y="6405"/>
                  <a:pt x="14074" y="6297"/>
                </a:cubicBezTo>
                <a:cubicBezTo>
                  <a:pt x="15430" y="4815"/>
                  <a:pt x="15388" y="2533"/>
                  <a:pt x="13939" y="1106"/>
                </a:cubicBezTo>
                <a:cubicBezTo>
                  <a:pt x="13191" y="369"/>
                  <a:pt x="12210" y="0"/>
                  <a:pt x="11229" y="0"/>
                </a:cubicBezTo>
                <a:close/>
                <a:moveTo>
                  <a:pt x="11229" y="943"/>
                </a:moveTo>
                <a:cubicBezTo>
                  <a:pt x="11965" y="943"/>
                  <a:pt x="12701" y="1219"/>
                  <a:pt x="13262" y="1772"/>
                </a:cubicBezTo>
                <a:cubicBezTo>
                  <a:pt x="14386" y="2879"/>
                  <a:pt x="14386" y="4672"/>
                  <a:pt x="13262" y="5779"/>
                </a:cubicBezTo>
                <a:cubicBezTo>
                  <a:pt x="12139" y="6885"/>
                  <a:pt x="10319" y="6885"/>
                  <a:pt x="9196" y="5779"/>
                </a:cubicBezTo>
                <a:cubicBezTo>
                  <a:pt x="8072" y="4672"/>
                  <a:pt x="8072" y="2879"/>
                  <a:pt x="9196" y="1772"/>
                </a:cubicBezTo>
                <a:cubicBezTo>
                  <a:pt x="9757" y="1219"/>
                  <a:pt x="10493" y="943"/>
                  <a:pt x="11229" y="943"/>
                </a:cubicBezTo>
                <a:close/>
                <a:moveTo>
                  <a:pt x="6069" y="1830"/>
                </a:moveTo>
                <a:cubicBezTo>
                  <a:pt x="6465" y="1830"/>
                  <a:pt x="6861" y="1979"/>
                  <a:pt x="7164" y="2277"/>
                </a:cubicBezTo>
                <a:cubicBezTo>
                  <a:pt x="7768" y="2873"/>
                  <a:pt x="7768" y="3839"/>
                  <a:pt x="7164" y="4434"/>
                </a:cubicBezTo>
                <a:cubicBezTo>
                  <a:pt x="6559" y="5030"/>
                  <a:pt x="5578" y="5030"/>
                  <a:pt x="4973" y="4434"/>
                </a:cubicBezTo>
                <a:cubicBezTo>
                  <a:pt x="4369" y="3839"/>
                  <a:pt x="4369" y="2873"/>
                  <a:pt x="4973" y="2277"/>
                </a:cubicBezTo>
                <a:cubicBezTo>
                  <a:pt x="5276" y="1979"/>
                  <a:pt x="5672" y="1830"/>
                  <a:pt x="6069" y="1830"/>
                </a:cubicBezTo>
                <a:close/>
                <a:moveTo>
                  <a:pt x="18553" y="3277"/>
                </a:moveTo>
                <a:cubicBezTo>
                  <a:pt x="18055" y="3277"/>
                  <a:pt x="17557" y="3464"/>
                  <a:pt x="17177" y="3838"/>
                </a:cubicBezTo>
                <a:cubicBezTo>
                  <a:pt x="16417" y="4586"/>
                  <a:pt x="16417" y="5800"/>
                  <a:pt x="17177" y="6548"/>
                </a:cubicBezTo>
                <a:cubicBezTo>
                  <a:pt x="17937" y="7297"/>
                  <a:pt x="19169" y="7297"/>
                  <a:pt x="19929" y="6548"/>
                </a:cubicBezTo>
                <a:cubicBezTo>
                  <a:pt x="20689" y="5800"/>
                  <a:pt x="20689" y="4586"/>
                  <a:pt x="19929" y="3838"/>
                </a:cubicBezTo>
                <a:cubicBezTo>
                  <a:pt x="19549" y="3464"/>
                  <a:pt x="19051" y="3277"/>
                  <a:pt x="18553" y="3277"/>
                </a:cubicBezTo>
                <a:close/>
                <a:moveTo>
                  <a:pt x="18553" y="3888"/>
                </a:moveTo>
                <a:cubicBezTo>
                  <a:pt x="18893" y="3888"/>
                  <a:pt x="19232" y="4015"/>
                  <a:pt x="19490" y="4270"/>
                </a:cubicBezTo>
                <a:cubicBezTo>
                  <a:pt x="20008" y="4780"/>
                  <a:pt x="20008" y="5607"/>
                  <a:pt x="19490" y="6117"/>
                </a:cubicBezTo>
                <a:cubicBezTo>
                  <a:pt x="18973" y="6626"/>
                  <a:pt x="18133" y="6626"/>
                  <a:pt x="17616" y="6117"/>
                </a:cubicBezTo>
                <a:cubicBezTo>
                  <a:pt x="17098" y="5607"/>
                  <a:pt x="17098" y="4780"/>
                  <a:pt x="17616" y="4270"/>
                </a:cubicBezTo>
                <a:cubicBezTo>
                  <a:pt x="17874" y="4015"/>
                  <a:pt x="18214" y="3888"/>
                  <a:pt x="18553" y="3888"/>
                </a:cubicBezTo>
                <a:close/>
                <a:moveTo>
                  <a:pt x="6069" y="6179"/>
                </a:moveTo>
                <a:cubicBezTo>
                  <a:pt x="7316" y="6179"/>
                  <a:pt x="8563" y="6648"/>
                  <a:pt x="9515" y="7585"/>
                </a:cubicBezTo>
                <a:cubicBezTo>
                  <a:pt x="11419" y="9461"/>
                  <a:pt x="11419" y="12501"/>
                  <a:pt x="9515" y="14376"/>
                </a:cubicBezTo>
                <a:cubicBezTo>
                  <a:pt x="7611" y="16252"/>
                  <a:pt x="4525" y="16252"/>
                  <a:pt x="2621" y="14376"/>
                </a:cubicBezTo>
                <a:cubicBezTo>
                  <a:pt x="718" y="12501"/>
                  <a:pt x="718" y="9461"/>
                  <a:pt x="2621" y="7585"/>
                </a:cubicBezTo>
                <a:cubicBezTo>
                  <a:pt x="3573" y="6648"/>
                  <a:pt x="4821" y="6179"/>
                  <a:pt x="6069" y="6179"/>
                </a:cubicBezTo>
                <a:close/>
                <a:moveTo>
                  <a:pt x="13490" y="7070"/>
                </a:moveTo>
                <a:cubicBezTo>
                  <a:pt x="13998" y="7070"/>
                  <a:pt x="14507" y="7261"/>
                  <a:pt x="14895" y="7643"/>
                </a:cubicBezTo>
                <a:cubicBezTo>
                  <a:pt x="15671" y="8407"/>
                  <a:pt x="15671" y="9647"/>
                  <a:pt x="14895" y="10412"/>
                </a:cubicBezTo>
                <a:cubicBezTo>
                  <a:pt x="14119" y="11176"/>
                  <a:pt x="12860" y="11176"/>
                  <a:pt x="12084" y="10412"/>
                </a:cubicBezTo>
                <a:cubicBezTo>
                  <a:pt x="11308" y="9647"/>
                  <a:pt x="11308" y="8407"/>
                  <a:pt x="12084" y="7643"/>
                </a:cubicBezTo>
                <a:cubicBezTo>
                  <a:pt x="12472" y="7261"/>
                  <a:pt x="12981" y="7070"/>
                  <a:pt x="13490" y="7070"/>
                </a:cubicBezTo>
                <a:close/>
                <a:moveTo>
                  <a:pt x="15153" y="11700"/>
                </a:moveTo>
                <a:cubicBezTo>
                  <a:pt x="16227" y="11700"/>
                  <a:pt x="17300" y="12104"/>
                  <a:pt x="18119" y="12911"/>
                </a:cubicBezTo>
                <a:cubicBezTo>
                  <a:pt x="19758" y="14525"/>
                  <a:pt x="19758" y="17142"/>
                  <a:pt x="18119" y="18756"/>
                </a:cubicBezTo>
                <a:cubicBezTo>
                  <a:pt x="16481" y="20369"/>
                  <a:pt x="13825" y="20369"/>
                  <a:pt x="12187" y="18756"/>
                </a:cubicBezTo>
                <a:cubicBezTo>
                  <a:pt x="10549" y="17142"/>
                  <a:pt x="10549" y="14525"/>
                  <a:pt x="12187" y="12911"/>
                </a:cubicBezTo>
                <a:cubicBezTo>
                  <a:pt x="13006" y="12104"/>
                  <a:pt x="14080" y="11700"/>
                  <a:pt x="15153" y="11700"/>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grpSp>
        <p:nvGrpSpPr>
          <p:cNvPr id="105" name="Группа"/>
          <p:cNvGrpSpPr/>
          <p:nvPr/>
        </p:nvGrpSpPr>
        <p:grpSpPr>
          <a:xfrm>
            <a:off x="14323231" y="878288"/>
            <a:ext cx="9600459" cy="12119825"/>
            <a:chOff x="0" y="279142"/>
            <a:chExt cx="7668191" cy="6698461"/>
          </a:xfrm>
        </p:grpSpPr>
        <p:sp>
          <p:nvSpPr>
            <p:cNvPr id="103" name="Title text slide"/>
            <p:cNvSpPr txBox="1"/>
            <p:nvPr/>
          </p:nvSpPr>
          <p:spPr>
            <a:xfrm>
              <a:off x="0" y="279142"/>
              <a:ext cx="7611387" cy="7371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8000" b="0">
                  <a:solidFill>
                    <a:srgbClr val="31333D"/>
                  </a:solidFill>
                  <a:latin typeface="Maven Pro Medium"/>
                  <a:ea typeface="Maven Pro Medium"/>
                  <a:cs typeface="Maven Pro Medium"/>
                  <a:sym typeface="Maven Pro Medium"/>
                </a:defRPr>
              </a:lvl1pPr>
            </a:lstStyle>
            <a:p>
              <a:r>
                <a:rPr lang="uk-UA" dirty="0">
                  <a:ea typeface="Open Sans" panose="020B0606030504020204" pitchFamily="34" charset="0"/>
                  <a:cs typeface="Open Sans" panose="020B0606030504020204" pitchFamily="34" charset="0"/>
                </a:rPr>
                <a:t>Цілі роботи</a:t>
              </a:r>
              <a:endParaRPr dirty="0">
                <a:ea typeface="Open Sans" panose="020B0606030504020204" pitchFamily="34" charset="0"/>
                <a:cs typeface="Open Sans" panose="020B0606030504020204" pitchFamily="34" charset="0"/>
              </a:endParaRPr>
            </a:p>
          </p:txBody>
        </p:sp>
        <p:sp>
          <p:nvSpPr>
            <p:cNvPr id="104" name="Lorem ipsum dolor sit amet, consectetur adipisg elit, sed do eiusmod tempor incididunt ut labore et dolore magna aliqua. Ut enim ad minim vem, quis nostrud exercitation ullamco laboris nisi ut aliquip ex ea commo consequat. Duis aute irure dolor in reprehenderit in voluptate in velit esse cillum dolore eu fugiat nulla pariatur. Excepteur sint occaecat cupidatat non proident, sunt in culpa qui officia deserunt qui mollit anim id est natus error sit voluptatem accusantium doloue"/>
            <p:cNvSpPr txBox="1"/>
            <p:nvPr/>
          </p:nvSpPr>
          <p:spPr>
            <a:xfrm>
              <a:off x="56804" y="1661218"/>
              <a:ext cx="7611387" cy="53163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sz="3600" dirty="0">
                  <a:solidFill>
                    <a:schemeClr val="tx1"/>
                  </a:solidFill>
                </a:rPr>
                <a:t>Магістерська робота присвячена вивченню та аналізу процесу формування бізнес-плану для готельно-ресторанного бізнесу з урахуванням сучасних тенденцій, викликів та можливостей. </a:t>
              </a:r>
            </a:p>
            <a:p>
              <a:r>
                <a:rPr lang="uk-UA" sz="3600" dirty="0">
                  <a:solidFill>
                    <a:schemeClr val="tx1"/>
                  </a:solidFill>
                </a:rPr>
                <a:t>Розглядаючи широкий спектр аспектів, від стратегічного планування до фінансових аспектів і соціальної відповідальності, робота спрямована на розуміння ключових факторів, які впливають на успішність готельно-ресторанного бізнесу та розробку стратегій його стійкого розвитку.</a:t>
              </a:r>
              <a:endParaRPr lang="en-US" sz="3600" dirty="0">
                <a:solidFill>
                  <a:schemeClr val="tx1"/>
                </a:solidFill>
              </a:endParaRPr>
            </a:p>
          </p:txBody>
        </p:sp>
      </p:gr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text slide"/>
          <p:cNvSpPr txBox="1"/>
          <p:nvPr/>
        </p:nvSpPr>
        <p:spPr>
          <a:xfrm>
            <a:off x="2394564" y="1451808"/>
            <a:ext cx="21265536"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uk-UA" dirty="0">
                <a:solidFill>
                  <a:schemeClr val="tx1"/>
                </a:solidFill>
              </a:rPr>
              <a:t>Діаграма </a:t>
            </a:r>
            <a:r>
              <a:rPr lang="uk-UA" dirty="0" err="1">
                <a:solidFill>
                  <a:schemeClr val="tx1"/>
                </a:solidFill>
              </a:rPr>
              <a:t>конкурентноспроможності</a:t>
            </a:r>
            <a:endParaRPr lang="uk-UA" dirty="0">
              <a:solidFill>
                <a:schemeClr val="tx1"/>
              </a:solidFill>
            </a:endParaRPr>
          </a:p>
        </p:txBody>
      </p:sp>
      <p:graphicFrame>
        <p:nvGraphicFramePr>
          <p:cNvPr id="2" name="Диаграмма 1">
            <a:extLst>
              <a:ext uri="{FF2B5EF4-FFF2-40B4-BE49-F238E27FC236}">
                <a16:creationId xmlns:a16="http://schemas.microsoft.com/office/drawing/2014/main" id="{74D6BBEB-5F52-B82C-5C50-58B1822B93BE}"/>
              </a:ext>
            </a:extLst>
          </p:cNvPr>
          <p:cNvGraphicFramePr/>
          <p:nvPr>
            <p:extLst>
              <p:ext uri="{D42A27DB-BD31-4B8C-83A1-F6EECF244321}">
                <p14:modId xmlns:p14="http://schemas.microsoft.com/office/powerpoint/2010/main" val="2979041952"/>
              </p:ext>
            </p:extLst>
          </p:nvPr>
        </p:nvGraphicFramePr>
        <p:xfrm>
          <a:off x="2394564" y="3017520"/>
          <a:ext cx="19871076" cy="10172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296541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text slide"/>
          <p:cNvSpPr txBox="1"/>
          <p:nvPr/>
        </p:nvSpPr>
        <p:spPr>
          <a:xfrm>
            <a:off x="2394564" y="1451808"/>
            <a:ext cx="21265536"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uk-UA" dirty="0">
                <a:solidFill>
                  <a:schemeClr val="tx1"/>
                </a:solidFill>
              </a:rPr>
              <a:t>Висновки до 3-го розділу магістерської роботи</a:t>
            </a:r>
          </a:p>
        </p:txBody>
      </p:sp>
      <p:sp>
        <p:nvSpPr>
          <p:cNvPr id="118" name="Фигура"/>
          <p:cNvSpPr/>
          <p:nvPr/>
        </p:nvSpPr>
        <p:spPr>
          <a:xfrm>
            <a:off x="2476369" y="391190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9" name="Lorem ipsum dolor sit amet, consectetur adipiscing elit, sed do eiusmod tempor incididunt ut labore et dolore magna aliqua. Ut enim ad minim veniam, quis nostrud exercitation ullamco laboris nisi ut aliquip ex ea commo consequat. Duis aute irure dolor in reprehenderit in voluptate velit esse cillum dolore eu fugiat nulla pariatur. Excepteur sint occaecat cupidatat non proident, sunt in culpa qui officia deserunt mollit anim id est laborum. Sed ut perspiciatis unde omnis iste natus error sit voluptatem accusantium doloremque laudantium, totam rem aperi, voluptatem quia voluptas sit aspernatur aut odit aut fugit"/>
          <p:cNvSpPr txBox="1"/>
          <p:nvPr/>
        </p:nvSpPr>
        <p:spPr>
          <a:xfrm>
            <a:off x="2394564" y="4959945"/>
            <a:ext cx="20991216" cy="5892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sz="3200" dirty="0">
                <a:solidFill>
                  <a:schemeClr val="tx1"/>
                </a:solidFill>
              </a:rPr>
              <a:t>Проект готелю «Харків» має чіткі цілі та завдання, включаючи реалізацію визначених кроків для подальшого створення детального бізнес-плану. Методи, використані для оцінки його ефективності та оцінки ризиків, дозволяють забезпечити високий рівень унікальності та актуальності цієї ідеї у готельній галузі міста.</a:t>
            </a:r>
          </a:p>
          <a:p>
            <a:r>
              <a:rPr lang="uk-UA" sz="3200" dirty="0">
                <a:solidFill>
                  <a:schemeClr val="tx1"/>
                </a:solidFill>
              </a:rPr>
              <a:t>Склад об’єму вкладень розглядає різні аспекти будівництва, обладнання та маркетингу готелю, що дає певний план розвитку і повну картину щодо фінансових зусиль, необхідних для реалізації цього проекту. Терміни окупності та рівень доходу, можуть бути чітко </a:t>
            </a:r>
            <a:r>
              <a:rPr lang="uk-UA" sz="3200" dirty="0" err="1">
                <a:solidFill>
                  <a:schemeClr val="tx1"/>
                </a:solidFill>
              </a:rPr>
              <a:t>спрогнозовані</a:t>
            </a:r>
            <a:r>
              <a:rPr lang="uk-UA" sz="3200" dirty="0">
                <a:solidFill>
                  <a:schemeClr val="tx1"/>
                </a:solidFill>
              </a:rPr>
              <a:t>.</a:t>
            </a:r>
          </a:p>
          <a:p>
            <a:r>
              <a:rPr lang="uk-UA" sz="3200" dirty="0">
                <a:solidFill>
                  <a:schemeClr val="tx1"/>
                </a:solidFill>
              </a:rPr>
              <a:t>Усе це дозволяє зробити висновок про обґрунтованість, перспективність та життєздатність бізнес-плану готелю «Харків», що потенційно може стати новим успішним проектом в галузі готельного бізнесу.</a:t>
            </a:r>
          </a:p>
        </p:txBody>
      </p:sp>
    </p:spTree>
    <p:extLst>
      <p:ext uri="{BB962C8B-B14F-4D97-AF65-F5344CB8AC3E}">
        <p14:creationId xmlns:p14="http://schemas.microsoft.com/office/powerpoint/2010/main" val="263131380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text slide"/>
          <p:cNvSpPr txBox="1"/>
          <p:nvPr/>
        </p:nvSpPr>
        <p:spPr>
          <a:xfrm>
            <a:off x="2394564" y="1451808"/>
            <a:ext cx="21265536"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uk-UA" dirty="0">
                <a:solidFill>
                  <a:schemeClr val="tx1"/>
                </a:solidFill>
              </a:rPr>
              <a:t>Висновки</a:t>
            </a:r>
          </a:p>
        </p:txBody>
      </p:sp>
      <p:sp>
        <p:nvSpPr>
          <p:cNvPr id="118" name="Фигура"/>
          <p:cNvSpPr/>
          <p:nvPr/>
        </p:nvSpPr>
        <p:spPr>
          <a:xfrm>
            <a:off x="2476369" y="307260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9" name="Lorem ipsum dolor sit amet, consectetur adipiscing elit, sed do eiusmod tempor incididunt ut labore et dolore magna aliqua. Ut enim ad minim veniam, quis nostrud exercitation ullamco laboris nisi ut aliquip ex ea commo consequat. Duis aute irure dolor in reprehenderit in voluptate velit esse cillum dolore eu fugiat nulla pariatur. Excepteur sint occaecat cupidatat non proident, sunt in culpa qui officia deserunt mollit anim id est laborum. Sed ut perspiciatis unde omnis iste natus error sit voluptatem accusantium doloremque laudantium, totam rem aperi, voluptatem quia voluptas sit aspernatur aut odit aut fugit"/>
          <p:cNvSpPr txBox="1"/>
          <p:nvPr/>
        </p:nvSpPr>
        <p:spPr>
          <a:xfrm>
            <a:off x="2394564" y="3911905"/>
            <a:ext cx="20991216" cy="8512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sz="3200" dirty="0">
                <a:solidFill>
                  <a:schemeClr val="tx1"/>
                </a:solidFill>
              </a:rPr>
              <a:t>У магістерській роботі виконано формування бізнес-плану розвитку підприємства готельно-ресторанного бізнесу готель «Харків».</a:t>
            </a:r>
          </a:p>
          <a:p>
            <a:r>
              <a:rPr lang="uk-UA" sz="3200" dirty="0">
                <a:solidFill>
                  <a:schemeClr val="tx1"/>
                </a:solidFill>
              </a:rPr>
              <a:t>Основна ідея, яку слід відзначити, полягає у тому, що без належно структурованого та чіткого бізнес-плану будь-який бізнес стає менш конкурентоспроможним. Бізнес-план є керівною основою, яка допомагає підприємству працювати за конкретними цілями та стратегіями. </a:t>
            </a:r>
          </a:p>
          <a:p>
            <a:r>
              <a:rPr lang="uk-UA" sz="3200" dirty="0">
                <a:solidFill>
                  <a:schemeClr val="tx1"/>
                </a:solidFill>
              </a:rPr>
              <a:t>Крім того, бізнес-план не лише відображає плани підприємства, а й є інструментом для приваблення інвесторів та партнерів. Він відображає глибоке розуміння бізнесу, його можливостей та потенціалу, що є ключовим для залучення фінансування та партнерських угод.</a:t>
            </a:r>
          </a:p>
          <a:p>
            <a:r>
              <a:rPr lang="uk-UA" sz="3200" dirty="0">
                <a:solidFill>
                  <a:schemeClr val="tx1"/>
                </a:solidFill>
              </a:rPr>
              <a:t>Бізнес-план готелю «Харків» сформований і спрямований на розвиток готельного бізнесу в місті. Він включає різноманітні аспекти, такі як цілі та завдання проекту готелю «Харків», строки реалізації бізнес-плану, кроки для втілення детального бізнес-плану готелю «Харків», методи, актуальність та унікальність ідеї, склад об’єму вкладень, терміни окупності та рівень доходу маркетинговий план, сегментацію ринку для готелю «Харків», прогнозний план надання послуг за проектом. </a:t>
            </a:r>
          </a:p>
        </p:txBody>
      </p:sp>
    </p:spTree>
    <p:extLst>
      <p:ext uri="{BB962C8B-B14F-4D97-AF65-F5344CB8AC3E}">
        <p14:creationId xmlns:p14="http://schemas.microsoft.com/office/powerpoint/2010/main" val="13825525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834" name="Группа"/>
          <p:cNvGrpSpPr/>
          <p:nvPr/>
        </p:nvGrpSpPr>
        <p:grpSpPr>
          <a:xfrm>
            <a:off x="1296441" y="1017041"/>
            <a:ext cx="11681919" cy="11681919"/>
            <a:chOff x="0" y="0"/>
            <a:chExt cx="11681917" cy="11681917"/>
          </a:xfrm>
        </p:grpSpPr>
        <p:sp>
          <p:nvSpPr>
            <p:cNvPr id="826" name="Кружок"/>
            <p:cNvSpPr/>
            <p:nvPr/>
          </p:nvSpPr>
          <p:spPr>
            <a:xfrm>
              <a:off x="0" y="0"/>
              <a:ext cx="11681917" cy="11681917"/>
            </a:xfrm>
            <a:prstGeom prst="ellipse">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dirty="0"/>
            </a:p>
          </p:txBody>
        </p:sp>
        <p:sp>
          <p:nvSpPr>
            <p:cNvPr id="827" name="Thank you!"/>
            <p:cNvSpPr txBox="1"/>
            <p:nvPr/>
          </p:nvSpPr>
          <p:spPr>
            <a:xfrm>
              <a:off x="675287" y="4296847"/>
              <a:ext cx="10331352" cy="19492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12000" b="0">
                  <a:solidFill>
                    <a:srgbClr val="FFFFFF"/>
                  </a:solidFill>
                  <a:latin typeface="Maven Pro Bold"/>
                  <a:ea typeface="Maven Pro Bold"/>
                  <a:cs typeface="Maven Pro Bold"/>
                  <a:sym typeface="Maven Pro Bold"/>
                </a:defRPr>
              </a:lvl1pPr>
            </a:lstStyle>
            <a:p>
              <a:r>
                <a:rPr lang="uk-UA" dirty="0"/>
                <a:t>Дякую за увагу!</a:t>
              </a:r>
              <a:endParaRPr dirty="0"/>
            </a:p>
          </p:txBody>
        </p:sp>
      </p:grpSp>
      <p:sp>
        <p:nvSpPr>
          <p:cNvPr id="835" name="Закругленный прямоугольник"/>
          <p:cNvSpPr/>
          <p:nvPr/>
        </p:nvSpPr>
        <p:spPr>
          <a:xfrm>
            <a:off x="14732000" y="1016000"/>
            <a:ext cx="18115658" cy="11684000"/>
          </a:xfrm>
          <a:prstGeom prst="roundRect">
            <a:avLst>
              <a:gd name="adj" fmla="val 50000"/>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36" name="Кружок"/>
          <p:cNvSpPr/>
          <p:nvPr/>
        </p:nvSpPr>
        <p:spPr>
          <a:xfrm>
            <a:off x="15976600" y="10906167"/>
            <a:ext cx="1031833" cy="1031834"/>
          </a:xfrm>
          <a:prstGeom prst="ellipse">
            <a:avLst/>
          </a:prstGeom>
          <a:solidFill>
            <a:schemeClr val="bg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37" name="Кружок"/>
          <p:cNvSpPr/>
          <p:nvPr/>
        </p:nvSpPr>
        <p:spPr>
          <a:xfrm>
            <a:off x="17276709" y="10906167"/>
            <a:ext cx="1031834" cy="1031834"/>
          </a:xfrm>
          <a:prstGeom prst="ellipse">
            <a:avLst/>
          </a:prstGeom>
          <a:solidFill>
            <a:schemeClr val="tx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38" name="Кружок"/>
          <p:cNvSpPr/>
          <p:nvPr/>
        </p:nvSpPr>
        <p:spPr>
          <a:xfrm>
            <a:off x="18576818" y="10906167"/>
            <a:ext cx="1031833" cy="1031834"/>
          </a:xfrm>
          <a:prstGeom prst="ellipse">
            <a:avLst/>
          </a:prstGeom>
          <a:solidFill>
            <a:schemeClr val="tx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39" name="Кружок"/>
          <p:cNvSpPr/>
          <p:nvPr/>
        </p:nvSpPr>
        <p:spPr>
          <a:xfrm>
            <a:off x="19876926" y="10906167"/>
            <a:ext cx="1031833" cy="1031834"/>
          </a:xfrm>
          <a:prstGeom prst="ellipse">
            <a:avLst/>
          </a:pr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40" name="Кружок"/>
          <p:cNvSpPr/>
          <p:nvPr/>
        </p:nvSpPr>
        <p:spPr>
          <a:xfrm>
            <a:off x="21177036" y="10906167"/>
            <a:ext cx="1031833" cy="1031834"/>
          </a:xfrm>
          <a:prstGeom prst="ellipse">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41" name="Кружок"/>
          <p:cNvSpPr/>
          <p:nvPr/>
        </p:nvSpPr>
        <p:spPr>
          <a:xfrm>
            <a:off x="22477145" y="10906167"/>
            <a:ext cx="1031834" cy="1031834"/>
          </a:xfrm>
          <a:prstGeom prst="ellipse">
            <a:avLst/>
          </a:pr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42" name="Кружок"/>
          <p:cNvSpPr/>
          <p:nvPr/>
        </p:nvSpPr>
        <p:spPr>
          <a:xfrm>
            <a:off x="23777254" y="10906167"/>
            <a:ext cx="1031833" cy="1031834"/>
          </a:xfrm>
          <a:prstGeom prst="ellipse">
            <a:avLst/>
          </a:prstGeom>
          <a:solidFill>
            <a:schemeClr val="accent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text slide"/>
          <p:cNvSpPr txBox="1"/>
          <p:nvPr/>
        </p:nvSpPr>
        <p:spPr>
          <a:xfrm>
            <a:off x="2451370" y="1495824"/>
            <a:ext cx="9112176"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uk-UA" dirty="0"/>
              <a:t>Мета дослідження</a:t>
            </a:r>
            <a:endParaRPr lang="en-US" dirty="0"/>
          </a:p>
        </p:txBody>
      </p:sp>
      <p:sp>
        <p:nvSpPr>
          <p:cNvPr id="47"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2508175" y="4433490"/>
            <a:ext cx="19227669" cy="24245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lnSpc>
                <a:spcPct val="120000"/>
              </a:lnSpc>
              <a:spcBef>
                <a:spcPts val="2000"/>
              </a:spcBef>
              <a:defRPr sz="2600" b="0">
                <a:solidFill>
                  <a:srgbClr val="646979"/>
                </a:solidFill>
                <a:latin typeface="Open Sans"/>
                <a:ea typeface="Open Sans"/>
                <a:cs typeface="Open Sans"/>
                <a:sym typeface="Open Sans"/>
              </a:defRPr>
            </a:pPr>
            <a:r>
              <a:rPr lang="uk-UA" sz="3200" dirty="0">
                <a:solidFill>
                  <a:schemeClr val="tx1"/>
                </a:solidFill>
              </a:rPr>
              <a:t>Формування бізнес-плану розвитку підприємства готельно-ресторанного бізнесу на прикладі готелю «Харків», надання комплексного погляду на процес створення бізнес-плану розвитку підприємства готельно-ресторанного бізнесу, що дозволить індивідуально адаптувати маркетингові стратегії до конкретного підприємства в умовах постійних змін у галузі.</a:t>
            </a:r>
          </a:p>
        </p:txBody>
      </p:sp>
      <p:sp>
        <p:nvSpPr>
          <p:cNvPr id="48" name="Фигура"/>
          <p:cNvSpPr/>
          <p:nvPr/>
        </p:nvSpPr>
        <p:spPr>
          <a:xfrm>
            <a:off x="2533175" y="334159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 name="Title text slide">
            <a:extLst>
              <a:ext uri="{FF2B5EF4-FFF2-40B4-BE49-F238E27FC236}">
                <a16:creationId xmlns:a16="http://schemas.microsoft.com/office/drawing/2014/main" id="{B3393B0A-AFB5-3550-BDC5-03C6683B88E4}"/>
              </a:ext>
            </a:extLst>
          </p:cNvPr>
          <p:cNvSpPr txBox="1"/>
          <p:nvPr/>
        </p:nvSpPr>
        <p:spPr>
          <a:xfrm>
            <a:off x="2451369" y="6953846"/>
            <a:ext cx="1380337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uk-UA" dirty="0"/>
              <a:t>Завдання дослідження</a:t>
            </a:r>
            <a:endParaRPr lang="en-US" dirty="0"/>
          </a:p>
        </p:txBody>
      </p:sp>
      <p:sp>
        <p:nvSpPr>
          <p:cNvPr id="3"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extLst>
              <a:ext uri="{FF2B5EF4-FFF2-40B4-BE49-F238E27FC236}">
                <a16:creationId xmlns:a16="http://schemas.microsoft.com/office/drawing/2014/main" id="{33C40191-6CBC-CAA0-0C30-38A268174148}"/>
              </a:ext>
            </a:extLst>
          </p:cNvPr>
          <p:cNvSpPr txBox="1"/>
          <p:nvPr/>
        </p:nvSpPr>
        <p:spPr>
          <a:xfrm>
            <a:off x="2508175" y="9891512"/>
            <a:ext cx="19227669" cy="12426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lnSpc>
                <a:spcPct val="120000"/>
              </a:lnSpc>
              <a:spcBef>
                <a:spcPts val="2000"/>
              </a:spcBef>
              <a:defRPr sz="2600" b="0">
                <a:solidFill>
                  <a:srgbClr val="646979"/>
                </a:solidFill>
                <a:latin typeface="Open Sans"/>
                <a:ea typeface="Open Sans"/>
                <a:cs typeface="Open Sans"/>
                <a:sym typeface="Open Sans"/>
              </a:defRPr>
            </a:pPr>
            <a:r>
              <a:rPr lang="uk-UA" sz="3200" dirty="0">
                <a:solidFill>
                  <a:schemeClr val="tx1"/>
                </a:solidFill>
              </a:rPr>
              <a:t>Формування бізнес-плану з урахуванням аналізу ринка, аналізу конкурентів, розроблення маркетингової стратегії та проведення сегментації ринку.</a:t>
            </a:r>
          </a:p>
        </p:txBody>
      </p:sp>
      <p:sp>
        <p:nvSpPr>
          <p:cNvPr id="4" name="Фигура">
            <a:extLst>
              <a:ext uri="{FF2B5EF4-FFF2-40B4-BE49-F238E27FC236}">
                <a16:creationId xmlns:a16="http://schemas.microsoft.com/office/drawing/2014/main" id="{C5D0F213-13E9-9E57-8125-8C74CC4A62EE}"/>
              </a:ext>
            </a:extLst>
          </p:cNvPr>
          <p:cNvSpPr/>
          <p:nvPr/>
        </p:nvSpPr>
        <p:spPr>
          <a:xfrm>
            <a:off x="2533175" y="8799617"/>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11" name="Кружок"/>
          <p:cNvSpPr/>
          <p:nvPr/>
        </p:nvSpPr>
        <p:spPr>
          <a:xfrm>
            <a:off x="3435480" y="1785887"/>
            <a:ext cx="10652671" cy="10652672"/>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2"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lit esse cillum dolore eu fugiat nulla pariatur. Excepteur sint occaecat c idatat non proident, sunt in culpa qui officia deserunt mollit anim id est laborum.…"/>
          <p:cNvSpPr txBox="1"/>
          <p:nvPr/>
        </p:nvSpPr>
        <p:spPr>
          <a:xfrm>
            <a:off x="10260100" y="3558738"/>
            <a:ext cx="13765759" cy="65453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l">
              <a:lnSpc>
                <a:spcPct val="120000"/>
              </a:lnSpc>
              <a:spcBef>
                <a:spcPts val="2000"/>
              </a:spcBef>
              <a:defRPr sz="2600" b="0">
                <a:solidFill>
                  <a:srgbClr val="646979"/>
                </a:solidFill>
                <a:latin typeface="Open Sans"/>
                <a:ea typeface="Open Sans"/>
                <a:cs typeface="Open Sans"/>
                <a:sym typeface="Open Sans"/>
              </a:defRPr>
            </a:pPr>
            <a:r>
              <a:rPr lang="uk-UA" sz="4400" dirty="0">
                <a:solidFill>
                  <a:schemeClr val="tx1"/>
                </a:solidFill>
              </a:rPr>
              <a:t>Це детальний документ, який описує стратегічний та операційний план дій підприємства на конкретний період часу (зазвичай від одного до п'яти років). Цей документ включає в себе опис бізнесу, маркетингову стратегію, фінансові прогнози, плани по виробництву, маркетингу та операціях, а також аналіз ризиків і можливостей.</a:t>
            </a:r>
            <a:endParaRPr lang="uk-UA" sz="3200" dirty="0">
              <a:solidFill>
                <a:schemeClr val="tx1"/>
              </a:solidFill>
            </a:endParaRPr>
          </a:p>
        </p:txBody>
      </p:sp>
      <p:grpSp>
        <p:nvGrpSpPr>
          <p:cNvPr id="115" name="Группа"/>
          <p:cNvGrpSpPr/>
          <p:nvPr/>
        </p:nvGrpSpPr>
        <p:grpSpPr>
          <a:xfrm>
            <a:off x="1297284" y="4531224"/>
            <a:ext cx="8349636" cy="4653552"/>
            <a:chOff x="0" y="-56455"/>
            <a:chExt cx="7445400" cy="4653551"/>
          </a:xfrm>
        </p:grpSpPr>
        <p:sp>
          <p:nvSpPr>
            <p:cNvPr id="113" name="Title text slide"/>
            <p:cNvSpPr txBox="1"/>
            <p:nvPr/>
          </p:nvSpPr>
          <p:spPr>
            <a:xfrm>
              <a:off x="0" y="-56455"/>
              <a:ext cx="7445400" cy="37959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12000" b="0">
                  <a:solidFill>
                    <a:srgbClr val="31333D"/>
                  </a:solidFill>
                  <a:latin typeface="Maven Pro Medium"/>
                  <a:ea typeface="Maven Pro Medium"/>
                  <a:cs typeface="Maven Pro Medium"/>
                  <a:sym typeface="Maven Pro Medium"/>
                </a:defRPr>
              </a:lvl1pPr>
            </a:lstStyle>
            <a:p>
              <a:r>
                <a:rPr lang="uk-UA" dirty="0"/>
                <a:t>Бізнес-план</a:t>
              </a:r>
              <a:endParaRPr dirty="0"/>
            </a:p>
          </p:txBody>
        </p:sp>
        <p:sp>
          <p:nvSpPr>
            <p:cNvPr id="114" name="Фигура"/>
            <p:cNvSpPr/>
            <p:nvPr/>
          </p:nvSpPr>
          <p:spPr>
            <a:xfrm>
              <a:off x="81804" y="4036423"/>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Numbered list"/>
          <p:cNvSpPr txBox="1"/>
          <p:nvPr/>
        </p:nvSpPr>
        <p:spPr>
          <a:xfrm>
            <a:off x="2476369" y="771648"/>
            <a:ext cx="15801996"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uk-UA" dirty="0">
                <a:solidFill>
                  <a:schemeClr val="tx1"/>
                </a:solidFill>
              </a:rPr>
              <a:t>Основні складові бізнес-плану</a:t>
            </a:r>
            <a:endParaRPr lang="en-US" dirty="0">
              <a:solidFill>
                <a:schemeClr val="tx1"/>
              </a:solidFill>
            </a:endParaRPr>
          </a:p>
        </p:txBody>
      </p:sp>
      <p:sp>
        <p:nvSpPr>
          <p:cNvPr id="305" name="Фигура"/>
          <p:cNvSpPr/>
          <p:nvPr/>
        </p:nvSpPr>
        <p:spPr>
          <a:xfrm>
            <a:off x="2526510" y="2329213"/>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nvGrpSpPr>
          <p:cNvPr id="5" name="Группа 4">
            <a:extLst>
              <a:ext uri="{FF2B5EF4-FFF2-40B4-BE49-F238E27FC236}">
                <a16:creationId xmlns:a16="http://schemas.microsoft.com/office/drawing/2014/main" id="{AF55C38A-D0B7-E641-691E-E3A93C156C53}"/>
              </a:ext>
            </a:extLst>
          </p:cNvPr>
          <p:cNvGrpSpPr/>
          <p:nvPr/>
        </p:nvGrpSpPr>
        <p:grpSpPr>
          <a:xfrm>
            <a:off x="2526510" y="3393736"/>
            <a:ext cx="9552519" cy="2350676"/>
            <a:chOff x="2421787" y="5604212"/>
            <a:chExt cx="9552519" cy="2350676"/>
          </a:xfrm>
        </p:grpSpPr>
        <p:sp>
          <p:nvSpPr>
            <p:cNvPr id="306" name="Lorem ipsum dolor sit amet, consectetur adipiscing elit, sed do eiusmod tempor incididunt ut labore et dolore magna aliqua. Ut enim ad minim veniam, quis nostrud"/>
            <p:cNvSpPr txBox="1"/>
            <p:nvPr/>
          </p:nvSpPr>
          <p:spPr>
            <a:xfrm>
              <a:off x="3314969" y="6445885"/>
              <a:ext cx="8659337" cy="150900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dirty="0">
                  <a:solidFill>
                    <a:schemeClr val="tx1"/>
                  </a:solidFill>
                </a:rPr>
                <a:t>Визначення цілей, місії, виділення продуктів або послуг, що пропонуються, та основні характеристики підприємства</a:t>
              </a:r>
            </a:p>
          </p:txBody>
        </p:sp>
        <p:grpSp>
          <p:nvGrpSpPr>
            <p:cNvPr id="4" name="Группа 3">
              <a:extLst>
                <a:ext uri="{FF2B5EF4-FFF2-40B4-BE49-F238E27FC236}">
                  <a16:creationId xmlns:a16="http://schemas.microsoft.com/office/drawing/2014/main" id="{8BE6A184-3EED-7523-2F1F-0AA60998AD4E}"/>
                </a:ext>
              </a:extLst>
            </p:cNvPr>
            <p:cNvGrpSpPr/>
            <p:nvPr/>
          </p:nvGrpSpPr>
          <p:grpSpPr>
            <a:xfrm>
              <a:off x="2421787" y="5662948"/>
              <a:ext cx="642827" cy="626074"/>
              <a:chOff x="2421787" y="5662948"/>
              <a:chExt cx="642827" cy="626074"/>
            </a:xfrm>
          </p:grpSpPr>
          <p:sp>
            <p:nvSpPr>
              <p:cNvPr id="307" name="Кружок"/>
              <p:cNvSpPr/>
              <p:nvPr/>
            </p:nvSpPr>
            <p:spPr>
              <a:xfrm>
                <a:off x="2430164" y="5662948"/>
                <a:ext cx="626073" cy="626074"/>
              </a:xfrm>
              <a:prstGeom prst="ellipse">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308" name="1"/>
              <p:cNvSpPr txBox="1"/>
              <p:nvPr/>
            </p:nvSpPr>
            <p:spPr>
              <a:xfrm>
                <a:off x="2421787" y="5709283"/>
                <a:ext cx="642827" cy="48260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dirty="0"/>
                  <a:t>1</a:t>
                </a:r>
              </a:p>
            </p:txBody>
          </p:sp>
        </p:grpSp>
        <p:sp>
          <p:nvSpPr>
            <p:cNvPr id="310" name="Subtitle text about project"/>
            <p:cNvSpPr txBox="1"/>
            <p:nvPr/>
          </p:nvSpPr>
          <p:spPr>
            <a:xfrm>
              <a:off x="3303706" y="5604212"/>
              <a:ext cx="6879179" cy="7181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uk-UA" dirty="0"/>
                <a:t>Опис бізнесу</a:t>
              </a:r>
              <a:endParaRPr lang="en-US" dirty="0"/>
            </a:p>
          </p:txBody>
        </p:sp>
      </p:grpSp>
      <p:grpSp>
        <p:nvGrpSpPr>
          <p:cNvPr id="7" name="Группа 6">
            <a:extLst>
              <a:ext uri="{FF2B5EF4-FFF2-40B4-BE49-F238E27FC236}">
                <a16:creationId xmlns:a16="http://schemas.microsoft.com/office/drawing/2014/main" id="{745A8D1B-B62A-13CA-917A-F9A24C4F3DF3}"/>
              </a:ext>
            </a:extLst>
          </p:cNvPr>
          <p:cNvGrpSpPr/>
          <p:nvPr/>
        </p:nvGrpSpPr>
        <p:grpSpPr>
          <a:xfrm>
            <a:off x="2534887" y="6842760"/>
            <a:ext cx="9552519" cy="1870544"/>
            <a:chOff x="2421787" y="8906212"/>
            <a:chExt cx="9552519" cy="1870544"/>
          </a:xfrm>
        </p:grpSpPr>
        <p:sp>
          <p:nvSpPr>
            <p:cNvPr id="312" name="Lorem ipsum dolor sit amet, consectetur adipiscing elit, sed do eiusmod tempor incididunt ut labore et dolore magna aliqua. Ut enim ad minim veniam, quis nostrud"/>
            <p:cNvSpPr txBox="1"/>
            <p:nvPr/>
          </p:nvSpPr>
          <p:spPr>
            <a:xfrm>
              <a:off x="3314969" y="9747885"/>
              <a:ext cx="8659337" cy="10288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dirty="0">
                  <a:solidFill>
                    <a:schemeClr val="tx1"/>
                  </a:solidFill>
                </a:rPr>
                <a:t>Аналіз ринку, цільової аудиторії, конкурентів та стратегії просування на ринку.</a:t>
              </a:r>
            </a:p>
          </p:txBody>
        </p:sp>
        <p:grpSp>
          <p:nvGrpSpPr>
            <p:cNvPr id="6" name="Группа 5">
              <a:extLst>
                <a:ext uri="{FF2B5EF4-FFF2-40B4-BE49-F238E27FC236}">
                  <a16:creationId xmlns:a16="http://schemas.microsoft.com/office/drawing/2014/main" id="{3DEB3072-D117-4B4F-9B67-AF568B041054}"/>
                </a:ext>
              </a:extLst>
            </p:cNvPr>
            <p:cNvGrpSpPr/>
            <p:nvPr/>
          </p:nvGrpSpPr>
          <p:grpSpPr>
            <a:xfrm>
              <a:off x="2421787" y="8964948"/>
              <a:ext cx="642827" cy="626074"/>
              <a:chOff x="2421787" y="8964948"/>
              <a:chExt cx="642827" cy="626074"/>
            </a:xfrm>
          </p:grpSpPr>
          <p:sp>
            <p:nvSpPr>
              <p:cNvPr id="313" name="Кружок"/>
              <p:cNvSpPr/>
              <p:nvPr/>
            </p:nvSpPr>
            <p:spPr>
              <a:xfrm>
                <a:off x="2430164" y="8964948"/>
                <a:ext cx="626073" cy="626074"/>
              </a:xfrm>
              <a:prstGeom prst="ellipse">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314" name="2"/>
              <p:cNvSpPr txBox="1"/>
              <p:nvPr/>
            </p:nvSpPr>
            <p:spPr>
              <a:xfrm>
                <a:off x="2421787" y="9011283"/>
                <a:ext cx="642827" cy="48260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dirty="0"/>
                  <a:t>2</a:t>
                </a:r>
              </a:p>
            </p:txBody>
          </p:sp>
        </p:grpSp>
        <p:sp>
          <p:nvSpPr>
            <p:cNvPr id="316" name="Subtitle text about project"/>
            <p:cNvSpPr txBox="1"/>
            <p:nvPr/>
          </p:nvSpPr>
          <p:spPr>
            <a:xfrm>
              <a:off x="3303706" y="8906212"/>
              <a:ext cx="6879179" cy="7181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uk-UA" dirty="0"/>
                <a:t>Маркетинговий план</a:t>
              </a:r>
              <a:endParaRPr lang="en-US" dirty="0"/>
            </a:p>
          </p:txBody>
        </p:sp>
      </p:grpSp>
      <p:grpSp>
        <p:nvGrpSpPr>
          <p:cNvPr id="9" name="Группа 8">
            <a:extLst>
              <a:ext uri="{FF2B5EF4-FFF2-40B4-BE49-F238E27FC236}">
                <a16:creationId xmlns:a16="http://schemas.microsoft.com/office/drawing/2014/main" id="{EF8FFE32-6B14-B8E2-270F-AB6FD63EBE76}"/>
              </a:ext>
            </a:extLst>
          </p:cNvPr>
          <p:cNvGrpSpPr/>
          <p:nvPr/>
        </p:nvGrpSpPr>
        <p:grpSpPr>
          <a:xfrm>
            <a:off x="2521827" y="9811652"/>
            <a:ext cx="9552519" cy="1870544"/>
            <a:chOff x="12607187" y="5604212"/>
            <a:chExt cx="9552519" cy="1870544"/>
          </a:xfrm>
        </p:grpSpPr>
        <p:sp>
          <p:nvSpPr>
            <p:cNvPr id="318" name="Lorem ipsum dolor sit amet, consectetur adipiscing elit, sed do eiusmod tempor incididunt ut labore et dolore magna aliqua. Ut enim ad minim veniam, quis nostrud"/>
            <p:cNvSpPr txBox="1"/>
            <p:nvPr/>
          </p:nvSpPr>
          <p:spPr>
            <a:xfrm>
              <a:off x="13500369" y="6445885"/>
              <a:ext cx="8659337" cy="10288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dirty="0">
                  <a:solidFill>
                    <a:schemeClr val="tx1"/>
                  </a:solidFill>
                </a:rPr>
                <a:t>Опис процесів виробництва, постачання, роботи з персоналом та інші операційні аспекти бізнесу</a:t>
              </a:r>
            </a:p>
          </p:txBody>
        </p:sp>
        <p:grpSp>
          <p:nvGrpSpPr>
            <p:cNvPr id="8" name="Группа 7">
              <a:extLst>
                <a:ext uri="{FF2B5EF4-FFF2-40B4-BE49-F238E27FC236}">
                  <a16:creationId xmlns:a16="http://schemas.microsoft.com/office/drawing/2014/main" id="{DDC332DF-14E9-4C09-1A25-3864DE118AAE}"/>
                </a:ext>
              </a:extLst>
            </p:cNvPr>
            <p:cNvGrpSpPr/>
            <p:nvPr/>
          </p:nvGrpSpPr>
          <p:grpSpPr>
            <a:xfrm>
              <a:off x="12607187" y="5662948"/>
              <a:ext cx="642827" cy="626074"/>
              <a:chOff x="12607187" y="5662948"/>
              <a:chExt cx="642827" cy="626074"/>
            </a:xfrm>
          </p:grpSpPr>
          <p:sp>
            <p:nvSpPr>
              <p:cNvPr id="319" name="Кружок"/>
              <p:cNvSpPr/>
              <p:nvPr/>
            </p:nvSpPr>
            <p:spPr>
              <a:xfrm>
                <a:off x="12615564" y="5662948"/>
                <a:ext cx="626073" cy="626074"/>
              </a:xfrm>
              <a:prstGeom prst="ellipse">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320" name="3"/>
              <p:cNvSpPr txBox="1"/>
              <p:nvPr/>
            </p:nvSpPr>
            <p:spPr>
              <a:xfrm>
                <a:off x="12607187" y="5709283"/>
                <a:ext cx="642827" cy="48260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dirty="0"/>
                  <a:t>3</a:t>
                </a:r>
              </a:p>
            </p:txBody>
          </p:sp>
        </p:grpSp>
        <p:sp>
          <p:nvSpPr>
            <p:cNvPr id="322" name="Subtitle text about project"/>
            <p:cNvSpPr txBox="1"/>
            <p:nvPr/>
          </p:nvSpPr>
          <p:spPr>
            <a:xfrm>
              <a:off x="13489106" y="5604212"/>
              <a:ext cx="6879179" cy="7181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uk-UA" dirty="0"/>
                <a:t>Операційний план</a:t>
              </a:r>
              <a:endParaRPr lang="en-US" dirty="0"/>
            </a:p>
          </p:txBody>
        </p:sp>
      </p:grpSp>
      <p:grpSp>
        <p:nvGrpSpPr>
          <p:cNvPr id="11" name="Группа 10">
            <a:extLst>
              <a:ext uri="{FF2B5EF4-FFF2-40B4-BE49-F238E27FC236}">
                <a16:creationId xmlns:a16="http://schemas.microsoft.com/office/drawing/2014/main" id="{3ECA5171-3A82-A1D2-C34B-416451181F6D}"/>
              </a:ext>
            </a:extLst>
          </p:cNvPr>
          <p:cNvGrpSpPr/>
          <p:nvPr/>
        </p:nvGrpSpPr>
        <p:grpSpPr>
          <a:xfrm>
            <a:off x="13072764" y="3498807"/>
            <a:ext cx="9552519" cy="2350676"/>
            <a:chOff x="12607187" y="8906212"/>
            <a:chExt cx="9552519" cy="2350676"/>
          </a:xfrm>
        </p:grpSpPr>
        <p:sp>
          <p:nvSpPr>
            <p:cNvPr id="324" name="Lorem ipsum dolor sit amet, consectetur adipiscing elit, sed do eiusmod tempor incididunt ut labore et dolore magna aliqua. Ut enim ad minim veniam, quis nostrud"/>
            <p:cNvSpPr txBox="1"/>
            <p:nvPr/>
          </p:nvSpPr>
          <p:spPr>
            <a:xfrm>
              <a:off x="13500369" y="9747885"/>
              <a:ext cx="8659337" cy="150900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dirty="0">
                  <a:solidFill>
                    <a:schemeClr val="tx1"/>
                  </a:solidFill>
                </a:rPr>
                <a:t>Прогнозування прибутків, витрат, касових потоків, бюджетування та інші фінансові аспекти діяльності підприємства</a:t>
              </a:r>
              <a:endParaRPr lang="en-US" dirty="0">
                <a:solidFill>
                  <a:schemeClr val="tx1"/>
                </a:solidFill>
              </a:endParaRPr>
            </a:p>
          </p:txBody>
        </p:sp>
        <p:grpSp>
          <p:nvGrpSpPr>
            <p:cNvPr id="10" name="Группа 9">
              <a:extLst>
                <a:ext uri="{FF2B5EF4-FFF2-40B4-BE49-F238E27FC236}">
                  <a16:creationId xmlns:a16="http://schemas.microsoft.com/office/drawing/2014/main" id="{75B38E39-CFD8-D40F-6CB2-8F7EEE9D5A35}"/>
                </a:ext>
              </a:extLst>
            </p:cNvPr>
            <p:cNvGrpSpPr/>
            <p:nvPr/>
          </p:nvGrpSpPr>
          <p:grpSpPr>
            <a:xfrm>
              <a:off x="12607187" y="8964948"/>
              <a:ext cx="642827" cy="626074"/>
              <a:chOff x="12607187" y="8964948"/>
              <a:chExt cx="642827" cy="626074"/>
            </a:xfrm>
          </p:grpSpPr>
          <p:sp>
            <p:nvSpPr>
              <p:cNvPr id="325" name="Кружок"/>
              <p:cNvSpPr/>
              <p:nvPr/>
            </p:nvSpPr>
            <p:spPr>
              <a:xfrm>
                <a:off x="12615564" y="8964948"/>
                <a:ext cx="626073" cy="626074"/>
              </a:xfrm>
              <a:prstGeom prst="ellipse">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326" name="4"/>
              <p:cNvSpPr txBox="1"/>
              <p:nvPr/>
            </p:nvSpPr>
            <p:spPr>
              <a:xfrm>
                <a:off x="12607187" y="9011283"/>
                <a:ext cx="642827" cy="48260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dirty="0"/>
                  <a:t>4</a:t>
                </a:r>
              </a:p>
            </p:txBody>
          </p:sp>
        </p:grpSp>
        <p:sp>
          <p:nvSpPr>
            <p:cNvPr id="328" name="Subtitle text about project"/>
            <p:cNvSpPr txBox="1"/>
            <p:nvPr/>
          </p:nvSpPr>
          <p:spPr>
            <a:xfrm>
              <a:off x="13489106" y="8906212"/>
              <a:ext cx="6879179" cy="7181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uk-UA" dirty="0"/>
                <a:t>Фінансовий план</a:t>
              </a:r>
              <a:endParaRPr lang="en-US" dirty="0"/>
            </a:p>
          </p:txBody>
        </p:sp>
      </p:grpSp>
      <p:grpSp>
        <p:nvGrpSpPr>
          <p:cNvPr id="12" name="Группа 11">
            <a:extLst>
              <a:ext uri="{FF2B5EF4-FFF2-40B4-BE49-F238E27FC236}">
                <a16:creationId xmlns:a16="http://schemas.microsoft.com/office/drawing/2014/main" id="{B65AA96B-873A-DC5C-C2F9-818ABB19A201}"/>
              </a:ext>
            </a:extLst>
          </p:cNvPr>
          <p:cNvGrpSpPr/>
          <p:nvPr/>
        </p:nvGrpSpPr>
        <p:grpSpPr>
          <a:xfrm>
            <a:off x="13081141" y="6899352"/>
            <a:ext cx="9552519" cy="2350676"/>
            <a:chOff x="12607187" y="8906212"/>
            <a:chExt cx="9552519" cy="2350676"/>
          </a:xfrm>
        </p:grpSpPr>
        <p:sp>
          <p:nvSpPr>
            <p:cNvPr id="13" name="Lorem ipsum dolor sit amet, consectetur adipiscing elit, sed do eiusmod tempor incididunt ut labore et dolore magna aliqua. Ut enim ad minim veniam, quis nostrud">
              <a:extLst>
                <a:ext uri="{FF2B5EF4-FFF2-40B4-BE49-F238E27FC236}">
                  <a16:creationId xmlns:a16="http://schemas.microsoft.com/office/drawing/2014/main" id="{B5A24D95-15BD-A8AF-FDA1-3638BD8E7AAC}"/>
                </a:ext>
              </a:extLst>
            </p:cNvPr>
            <p:cNvSpPr txBox="1"/>
            <p:nvPr/>
          </p:nvSpPr>
          <p:spPr>
            <a:xfrm>
              <a:off x="13500369" y="9747885"/>
              <a:ext cx="8659337" cy="150900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dirty="0">
                  <a:solidFill>
                    <a:schemeClr val="tx1"/>
                  </a:solidFill>
                </a:rPr>
                <a:t>Визначення можливих небезпек, включаючи внутрішні та зовнішні фактори, які можуть вплинути на бізнес, та стратегії їх управління.</a:t>
              </a:r>
            </a:p>
          </p:txBody>
        </p:sp>
        <p:grpSp>
          <p:nvGrpSpPr>
            <p:cNvPr id="14" name="Группа 13">
              <a:extLst>
                <a:ext uri="{FF2B5EF4-FFF2-40B4-BE49-F238E27FC236}">
                  <a16:creationId xmlns:a16="http://schemas.microsoft.com/office/drawing/2014/main" id="{BFAB7F33-2CF4-E4D1-4151-F2412E7FCC32}"/>
                </a:ext>
              </a:extLst>
            </p:cNvPr>
            <p:cNvGrpSpPr/>
            <p:nvPr/>
          </p:nvGrpSpPr>
          <p:grpSpPr>
            <a:xfrm>
              <a:off x="12607187" y="8964948"/>
              <a:ext cx="642827" cy="626074"/>
              <a:chOff x="12607187" y="8964948"/>
              <a:chExt cx="642827" cy="626074"/>
            </a:xfrm>
          </p:grpSpPr>
          <p:sp>
            <p:nvSpPr>
              <p:cNvPr id="16" name="Кружок">
                <a:extLst>
                  <a:ext uri="{FF2B5EF4-FFF2-40B4-BE49-F238E27FC236}">
                    <a16:creationId xmlns:a16="http://schemas.microsoft.com/office/drawing/2014/main" id="{2CA5B0ED-2CAB-87DA-95C1-0D8A4D506A27}"/>
                  </a:ext>
                </a:extLst>
              </p:cNvPr>
              <p:cNvSpPr/>
              <p:nvPr/>
            </p:nvSpPr>
            <p:spPr>
              <a:xfrm>
                <a:off x="12615564" y="8964948"/>
                <a:ext cx="626073" cy="626074"/>
              </a:xfrm>
              <a:prstGeom prst="ellipse">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7" name="4">
                <a:extLst>
                  <a:ext uri="{FF2B5EF4-FFF2-40B4-BE49-F238E27FC236}">
                    <a16:creationId xmlns:a16="http://schemas.microsoft.com/office/drawing/2014/main" id="{803E13F9-8084-E925-E8E2-F2F409D4847A}"/>
                  </a:ext>
                </a:extLst>
              </p:cNvPr>
              <p:cNvSpPr txBox="1"/>
              <p:nvPr/>
            </p:nvSpPr>
            <p:spPr>
              <a:xfrm>
                <a:off x="12607187" y="9001234"/>
                <a:ext cx="642827" cy="50270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lang="uk-UA" dirty="0"/>
                  <a:t>5</a:t>
                </a:r>
                <a:endParaRPr dirty="0"/>
              </a:p>
            </p:txBody>
          </p:sp>
        </p:grpSp>
        <p:sp>
          <p:nvSpPr>
            <p:cNvPr id="15" name="Subtitle text about project">
              <a:extLst>
                <a:ext uri="{FF2B5EF4-FFF2-40B4-BE49-F238E27FC236}">
                  <a16:creationId xmlns:a16="http://schemas.microsoft.com/office/drawing/2014/main" id="{DAEF1A74-6B22-6F39-31CC-6D4156DCC18A}"/>
                </a:ext>
              </a:extLst>
            </p:cNvPr>
            <p:cNvSpPr txBox="1"/>
            <p:nvPr/>
          </p:nvSpPr>
          <p:spPr>
            <a:xfrm>
              <a:off x="13489106" y="8906212"/>
              <a:ext cx="6879179" cy="7181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uk-UA" dirty="0"/>
                <a:t>Аналіз ризиків</a:t>
              </a:r>
              <a:endParaRPr lang="en-US" dirty="0"/>
            </a:p>
          </p:txBody>
        </p:sp>
      </p:grpSp>
      <p:grpSp>
        <p:nvGrpSpPr>
          <p:cNvPr id="24" name="Группа 23">
            <a:extLst>
              <a:ext uri="{FF2B5EF4-FFF2-40B4-BE49-F238E27FC236}">
                <a16:creationId xmlns:a16="http://schemas.microsoft.com/office/drawing/2014/main" id="{02BFB226-81FB-BC32-CAA2-FC0E0ACE84D9}"/>
              </a:ext>
            </a:extLst>
          </p:cNvPr>
          <p:cNvGrpSpPr/>
          <p:nvPr/>
        </p:nvGrpSpPr>
        <p:grpSpPr>
          <a:xfrm>
            <a:off x="13089518" y="9811652"/>
            <a:ext cx="9552519" cy="2350676"/>
            <a:chOff x="12607187" y="5604212"/>
            <a:chExt cx="9552519" cy="2350676"/>
          </a:xfrm>
        </p:grpSpPr>
        <p:sp>
          <p:nvSpPr>
            <p:cNvPr id="25" name="Lorem ipsum dolor sit amet, consectetur adipiscing elit, sed do eiusmod tempor incididunt ut labore et dolore magna aliqua. Ut enim ad minim veniam, quis nostrud">
              <a:extLst>
                <a:ext uri="{FF2B5EF4-FFF2-40B4-BE49-F238E27FC236}">
                  <a16:creationId xmlns:a16="http://schemas.microsoft.com/office/drawing/2014/main" id="{905A5234-594E-05C2-0ECE-2EE1FCA0F351}"/>
                </a:ext>
              </a:extLst>
            </p:cNvPr>
            <p:cNvSpPr txBox="1"/>
            <p:nvPr/>
          </p:nvSpPr>
          <p:spPr>
            <a:xfrm>
              <a:off x="13500369" y="6445885"/>
              <a:ext cx="8659337" cy="150900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dirty="0">
                  <a:solidFill>
                    <a:schemeClr val="tx1"/>
                  </a:solidFill>
                </a:rPr>
                <a:t>Плани дій для досягнення цілей, підвищення ефективності та конкурентоспроможності підприємства.</a:t>
              </a:r>
            </a:p>
          </p:txBody>
        </p:sp>
        <p:grpSp>
          <p:nvGrpSpPr>
            <p:cNvPr id="26" name="Группа 25">
              <a:extLst>
                <a:ext uri="{FF2B5EF4-FFF2-40B4-BE49-F238E27FC236}">
                  <a16:creationId xmlns:a16="http://schemas.microsoft.com/office/drawing/2014/main" id="{15CDB035-1173-10EF-D930-7781D64B5240}"/>
                </a:ext>
              </a:extLst>
            </p:cNvPr>
            <p:cNvGrpSpPr/>
            <p:nvPr/>
          </p:nvGrpSpPr>
          <p:grpSpPr>
            <a:xfrm>
              <a:off x="12607187" y="5662948"/>
              <a:ext cx="642827" cy="626074"/>
              <a:chOff x="12607187" y="5662948"/>
              <a:chExt cx="642827" cy="626074"/>
            </a:xfrm>
          </p:grpSpPr>
          <p:sp>
            <p:nvSpPr>
              <p:cNvPr id="28" name="Кружок">
                <a:extLst>
                  <a:ext uri="{FF2B5EF4-FFF2-40B4-BE49-F238E27FC236}">
                    <a16:creationId xmlns:a16="http://schemas.microsoft.com/office/drawing/2014/main" id="{29E3BF3C-74C0-3310-404E-FBFCD69168F2}"/>
                  </a:ext>
                </a:extLst>
              </p:cNvPr>
              <p:cNvSpPr/>
              <p:nvPr/>
            </p:nvSpPr>
            <p:spPr>
              <a:xfrm>
                <a:off x="12615564" y="5662948"/>
                <a:ext cx="626073" cy="626074"/>
              </a:xfrm>
              <a:prstGeom prst="ellipse">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29" name="3">
                <a:extLst>
                  <a:ext uri="{FF2B5EF4-FFF2-40B4-BE49-F238E27FC236}">
                    <a16:creationId xmlns:a16="http://schemas.microsoft.com/office/drawing/2014/main" id="{1E82D5EF-CC09-C043-0273-1A3336A351DE}"/>
                  </a:ext>
                </a:extLst>
              </p:cNvPr>
              <p:cNvSpPr txBox="1"/>
              <p:nvPr/>
            </p:nvSpPr>
            <p:spPr>
              <a:xfrm>
                <a:off x="12607187" y="5699234"/>
                <a:ext cx="642827" cy="50270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lang="uk-UA" dirty="0"/>
                  <a:t>6</a:t>
                </a:r>
                <a:endParaRPr dirty="0"/>
              </a:p>
            </p:txBody>
          </p:sp>
        </p:grpSp>
        <p:sp>
          <p:nvSpPr>
            <p:cNvPr id="27" name="Subtitle text about project">
              <a:extLst>
                <a:ext uri="{FF2B5EF4-FFF2-40B4-BE49-F238E27FC236}">
                  <a16:creationId xmlns:a16="http://schemas.microsoft.com/office/drawing/2014/main" id="{9372B912-A988-7891-4958-48975A3F3097}"/>
                </a:ext>
              </a:extLst>
            </p:cNvPr>
            <p:cNvSpPr txBox="1"/>
            <p:nvPr/>
          </p:nvSpPr>
          <p:spPr>
            <a:xfrm>
              <a:off x="13489106" y="5604212"/>
              <a:ext cx="6879179" cy="7181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uk-UA" dirty="0"/>
                <a:t>Розробка стратегій</a:t>
              </a:r>
              <a:endParaRPr lang="en-US" dirty="0"/>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Numbered list"/>
          <p:cNvSpPr txBox="1"/>
          <p:nvPr/>
        </p:nvSpPr>
        <p:spPr>
          <a:xfrm>
            <a:off x="2476369" y="771648"/>
            <a:ext cx="15801996"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uk-UA" dirty="0">
                <a:solidFill>
                  <a:schemeClr val="tx1"/>
                </a:solidFill>
              </a:rPr>
              <a:t>Загальна концепція бізнес-плану</a:t>
            </a:r>
            <a:endParaRPr lang="en-US" dirty="0">
              <a:solidFill>
                <a:schemeClr val="tx1"/>
              </a:solidFill>
            </a:endParaRPr>
          </a:p>
        </p:txBody>
      </p:sp>
      <p:sp>
        <p:nvSpPr>
          <p:cNvPr id="305" name="Фигура"/>
          <p:cNvSpPr/>
          <p:nvPr/>
        </p:nvSpPr>
        <p:spPr>
          <a:xfrm>
            <a:off x="2526510" y="2329213"/>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nvGrpSpPr>
          <p:cNvPr id="5" name="Группа 4">
            <a:extLst>
              <a:ext uri="{FF2B5EF4-FFF2-40B4-BE49-F238E27FC236}">
                <a16:creationId xmlns:a16="http://schemas.microsoft.com/office/drawing/2014/main" id="{AF55C38A-D0B7-E641-691E-E3A93C156C53}"/>
              </a:ext>
            </a:extLst>
          </p:cNvPr>
          <p:cNvGrpSpPr/>
          <p:nvPr/>
        </p:nvGrpSpPr>
        <p:grpSpPr>
          <a:xfrm>
            <a:off x="2543264" y="3351242"/>
            <a:ext cx="9552519" cy="2350676"/>
            <a:chOff x="2421787" y="5604212"/>
            <a:chExt cx="9552519" cy="2350676"/>
          </a:xfrm>
        </p:grpSpPr>
        <p:sp>
          <p:nvSpPr>
            <p:cNvPr id="306" name="Lorem ipsum dolor sit amet, consectetur adipiscing elit, sed do eiusmod tempor incididunt ut labore et dolore magna aliqua. Ut enim ad minim veniam, quis nostrud"/>
            <p:cNvSpPr txBox="1"/>
            <p:nvPr/>
          </p:nvSpPr>
          <p:spPr>
            <a:xfrm>
              <a:off x="3314969" y="6445885"/>
              <a:ext cx="8659337" cy="15090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dirty="0">
                  <a:solidFill>
                    <a:schemeClr val="tx1"/>
                  </a:solidFill>
                </a:rPr>
                <a:t>Дає інформацію про ідею та основні завдання проекту, а також про плановані обсяги діяльності та фінансові результати.</a:t>
              </a:r>
            </a:p>
          </p:txBody>
        </p:sp>
        <p:grpSp>
          <p:nvGrpSpPr>
            <p:cNvPr id="4" name="Группа 3">
              <a:extLst>
                <a:ext uri="{FF2B5EF4-FFF2-40B4-BE49-F238E27FC236}">
                  <a16:creationId xmlns:a16="http://schemas.microsoft.com/office/drawing/2014/main" id="{8BE6A184-3EED-7523-2F1F-0AA60998AD4E}"/>
                </a:ext>
              </a:extLst>
            </p:cNvPr>
            <p:cNvGrpSpPr/>
            <p:nvPr/>
          </p:nvGrpSpPr>
          <p:grpSpPr>
            <a:xfrm>
              <a:off x="2421787" y="5662948"/>
              <a:ext cx="642827" cy="626074"/>
              <a:chOff x="2421787" y="5662948"/>
              <a:chExt cx="642827" cy="626074"/>
            </a:xfrm>
          </p:grpSpPr>
          <p:sp>
            <p:nvSpPr>
              <p:cNvPr id="307" name="Кружок"/>
              <p:cNvSpPr/>
              <p:nvPr/>
            </p:nvSpPr>
            <p:spPr>
              <a:xfrm>
                <a:off x="2430164" y="5662948"/>
                <a:ext cx="626073" cy="626074"/>
              </a:xfrm>
              <a:prstGeom prst="ellipse">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308" name="1"/>
              <p:cNvSpPr txBox="1"/>
              <p:nvPr/>
            </p:nvSpPr>
            <p:spPr>
              <a:xfrm>
                <a:off x="2421787" y="5709283"/>
                <a:ext cx="642827" cy="482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dirty="0"/>
                  <a:t>1</a:t>
                </a:r>
              </a:p>
            </p:txBody>
          </p:sp>
        </p:grpSp>
        <p:sp>
          <p:nvSpPr>
            <p:cNvPr id="310" name="Subtitle text about project"/>
            <p:cNvSpPr txBox="1"/>
            <p:nvPr/>
          </p:nvSpPr>
          <p:spPr>
            <a:xfrm>
              <a:off x="3303706" y="5604212"/>
              <a:ext cx="6879179" cy="7181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uk-UA" dirty="0"/>
                <a:t>Резюме</a:t>
              </a:r>
              <a:endParaRPr lang="en-US" dirty="0"/>
            </a:p>
          </p:txBody>
        </p:sp>
      </p:grpSp>
      <p:grpSp>
        <p:nvGrpSpPr>
          <p:cNvPr id="7" name="Группа 6">
            <a:extLst>
              <a:ext uri="{FF2B5EF4-FFF2-40B4-BE49-F238E27FC236}">
                <a16:creationId xmlns:a16="http://schemas.microsoft.com/office/drawing/2014/main" id="{745A8D1B-B62A-13CA-917A-F9A24C4F3DF3}"/>
              </a:ext>
            </a:extLst>
          </p:cNvPr>
          <p:cNvGrpSpPr/>
          <p:nvPr/>
        </p:nvGrpSpPr>
        <p:grpSpPr>
          <a:xfrm>
            <a:off x="2534887" y="5844598"/>
            <a:ext cx="9992393" cy="2391137"/>
            <a:chOff x="2421787" y="8598436"/>
            <a:chExt cx="9992393" cy="2391137"/>
          </a:xfrm>
        </p:grpSpPr>
        <p:sp>
          <p:nvSpPr>
            <p:cNvPr id="312" name="Lorem ipsum dolor sit amet, consectetur adipiscing elit, sed do eiusmod tempor incididunt ut labore et dolore magna aliqua. Ut enim ad minim veniam, quis nostrud"/>
            <p:cNvSpPr txBox="1"/>
            <p:nvPr/>
          </p:nvSpPr>
          <p:spPr>
            <a:xfrm>
              <a:off x="3323346" y="9960702"/>
              <a:ext cx="8659337" cy="10288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dirty="0">
                  <a:solidFill>
                    <a:schemeClr val="tx1"/>
                  </a:solidFill>
                </a:rPr>
                <a:t>Відповідає на питання, що передбачається запропонувати споживачам</a:t>
              </a:r>
            </a:p>
          </p:txBody>
        </p:sp>
        <p:grpSp>
          <p:nvGrpSpPr>
            <p:cNvPr id="6" name="Группа 5">
              <a:extLst>
                <a:ext uri="{FF2B5EF4-FFF2-40B4-BE49-F238E27FC236}">
                  <a16:creationId xmlns:a16="http://schemas.microsoft.com/office/drawing/2014/main" id="{3DEB3072-D117-4B4F-9B67-AF568B041054}"/>
                </a:ext>
              </a:extLst>
            </p:cNvPr>
            <p:cNvGrpSpPr/>
            <p:nvPr/>
          </p:nvGrpSpPr>
          <p:grpSpPr>
            <a:xfrm>
              <a:off x="2421787" y="8964948"/>
              <a:ext cx="642827" cy="626074"/>
              <a:chOff x="2421787" y="8964948"/>
              <a:chExt cx="642827" cy="626074"/>
            </a:xfrm>
          </p:grpSpPr>
          <p:sp>
            <p:nvSpPr>
              <p:cNvPr id="313" name="Кружок"/>
              <p:cNvSpPr/>
              <p:nvPr/>
            </p:nvSpPr>
            <p:spPr>
              <a:xfrm>
                <a:off x="2430164" y="8964948"/>
                <a:ext cx="626073" cy="626074"/>
              </a:xfrm>
              <a:prstGeom prst="ellipse">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314" name="2"/>
              <p:cNvSpPr txBox="1"/>
              <p:nvPr/>
            </p:nvSpPr>
            <p:spPr>
              <a:xfrm>
                <a:off x="2421787" y="9011283"/>
                <a:ext cx="642827" cy="482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dirty="0"/>
                  <a:t>2</a:t>
                </a:r>
              </a:p>
            </p:txBody>
          </p:sp>
        </p:grpSp>
        <p:sp>
          <p:nvSpPr>
            <p:cNvPr id="316" name="Subtitle text about project"/>
            <p:cNvSpPr txBox="1"/>
            <p:nvPr/>
          </p:nvSpPr>
          <p:spPr>
            <a:xfrm>
              <a:off x="3303706" y="8598436"/>
              <a:ext cx="9110474" cy="13336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uk-UA" dirty="0"/>
                <a:t>Загальна характеристика продукції та послуг</a:t>
              </a:r>
            </a:p>
          </p:txBody>
        </p:sp>
      </p:grpSp>
      <p:grpSp>
        <p:nvGrpSpPr>
          <p:cNvPr id="9" name="Группа 8">
            <a:extLst>
              <a:ext uri="{FF2B5EF4-FFF2-40B4-BE49-F238E27FC236}">
                <a16:creationId xmlns:a16="http://schemas.microsoft.com/office/drawing/2014/main" id="{EF8FFE32-6B14-B8E2-270F-AB6FD63EBE76}"/>
              </a:ext>
            </a:extLst>
          </p:cNvPr>
          <p:cNvGrpSpPr/>
          <p:nvPr/>
        </p:nvGrpSpPr>
        <p:grpSpPr>
          <a:xfrm>
            <a:off x="2526510" y="8505840"/>
            <a:ext cx="9552519" cy="2350676"/>
            <a:chOff x="12607187" y="5604212"/>
            <a:chExt cx="9552519" cy="2350676"/>
          </a:xfrm>
        </p:grpSpPr>
        <p:sp>
          <p:nvSpPr>
            <p:cNvPr id="318" name="Lorem ipsum dolor sit amet, consectetur adipiscing elit, sed do eiusmod tempor incididunt ut labore et dolore magna aliqua. Ut enim ad minim veniam, quis nostrud"/>
            <p:cNvSpPr txBox="1"/>
            <p:nvPr/>
          </p:nvSpPr>
          <p:spPr>
            <a:xfrm>
              <a:off x="13500369" y="6445885"/>
              <a:ext cx="8659337" cy="15090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dirty="0">
                  <a:solidFill>
                    <a:schemeClr val="tx1"/>
                  </a:solidFill>
                </a:rPr>
                <a:t>Представляє результати аналізу господарського та економічного оточення, в якому передбачається здійснювати діяльність</a:t>
              </a:r>
            </a:p>
          </p:txBody>
        </p:sp>
        <p:grpSp>
          <p:nvGrpSpPr>
            <p:cNvPr id="8" name="Группа 7">
              <a:extLst>
                <a:ext uri="{FF2B5EF4-FFF2-40B4-BE49-F238E27FC236}">
                  <a16:creationId xmlns:a16="http://schemas.microsoft.com/office/drawing/2014/main" id="{DDC332DF-14E9-4C09-1A25-3864DE118AAE}"/>
                </a:ext>
              </a:extLst>
            </p:cNvPr>
            <p:cNvGrpSpPr/>
            <p:nvPr/>
          </p:nvGrpSpPr>
          <p:grpSpPr>
            <a:xfrm>
              <a:off x="12607187" y="5662948"/>
              <a:ext cx="642827" cy="626074"/>
              <a:chOff x="12607187" y="5662948"/>
              <a:chExt cx="642827" cy="626074"/>
            </a:xfrm>
          </p:grpSpPr>
          <p:sp>
            <p:nvSpPr>
              <p:cNvPr id="319" name="Кружок"/>
              <p:cNvSpPr/>
              <p:nvPr/>
            </p:nvSpPr>
            <p:spPr>
              <a:xfrm>
                <a:off x="12615564" y="5662948"/>
                <a:ext cx="626073" cy="626074"/>
              </a:xfrm>
              <a:prstGeom prst="ellipse">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320" name="3"/>
              <p:cNvSpPr txBox="1"/>
              <p:nvPr/>
            </p:nvSpPr>
            <p:spPr>
              <a:xfrm>
                <a:off x="12607187" y="5709283"/>
                <a:ext cx="642827" cy="482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dirty="0"/>
                  <a:t>3</a:t>
                </a:r>
              </a:p>
            </p:txBody>
          </p:sp>
        </p:grpSp>
        <p:sp>
          <p:nvSpPr>
            <p:cNvPr id="322" name="Subtitle text about project"/>
            <p:cNvSpPr txBox="1"/>
            <p:nvPr/>
          </p:nvSpPr>
          <p:spPr>
            <a:xfrm>
              <a:off x="13489106" y="5604212"/>
              <a:ext cx="8659337" cy="7181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uk-UA" dirty="0"/>
                <a:t>Оцінка галузі господарської діяльності</a:t>
              </a:r>
            </a:p>
          </p:txBody>
        </p:sp>
      </p:grpSp>
      <p:grpSp>
        <p:nvGrpSpPr>
          <p:cNvPr id="11" name="Группа 10">
            <a:extLst>
              <a:ext uri="{FF2B5EF4-FFF2-40B4-BE49-F238E27FC236}">
                <a16:creationId xmlns:a16="http://schemas.microsoft.com/office/drawing/2014/main" id="{3ECA5171-3A82-A1D2-C34B-416451181F6D}"/>
              </a:ext>
            </a:extLst>
          </p:cNvPr>
          <p:cNvGrpSpPr/>
          <p:nvPr/>
        </p:nvGrpSpPr>
        <p:grpSpPr>
          <a:xfrm>
            <a:off x="2534887" y="11028936"/>
            <a:ext cx="9552519" cy="1870544"/>
            <a:chOff x="12607187" y="8906212"/>
            <a:chExt cx="9552519" cy="1870544"/>
          </a:xfrm>
        </p:grpSpPr>
        <p:sp>
          <p:nvSpPr>
            <p:cNvPr id="324" name="Lorem ipsum dolor sit amet, consectetur adipiscing elit, sed do eiusmod tempor incididunt ut labore et dolore magna aliqua. Ut enim ad minim veniam, quis nostrud"/>
            <p:cNvSpPr txBox="1"/>
            <p:nvPr/>
          </p:nvSpPr>
          <p:spPr>
            <a:xfrm>
              <a:off x="13500369" y="9747885"/>
              <a:ext cx="8659337" cy="10288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dirty="0">
                  <a:solidFill>
                    <a:schemeClr val="tx1"/>
                  </a:solidFill>
                </a:rPr>
                <a:t>Описує результати проведених маркетингових досліджень цільового ринку.</a:t>
              </a:r>
            </a:p>
          </p:txBody>
        </p:sp>
        <p:grpSp>
          <p:nvGrpSpPr>
            <p:cNvPr id="10" name="Группа 9">
              <a:extLst>
                <a:ext uri="{FF2B5EF4-FFF2-40B4-BE49-F238E27FC236}">
                  <a16:creationId xmlns:a16="http://schemas.microsoft.com/office/drawing/2014/main" id="{75B38E39-CFD8-D40F-6CB2-8F7EEE9D5A35}"/>
                </a:ext>
              </a:extLst>
            </p:cNvPr>
            <p:cNvGrpSpPr/>
            <p:nvPr/>
          </p:nvGrpSpPr>
          <p:grpSpPr>
            <a:xfrm>
              <a:off x="12607187" y="8964948"/>
              <a:ext cx="642827" cy="626074"/>
              <a:chOff x="12607187" y="8964948"/>
              <a:chExt cx="642827" cy="626074"/>
            </a:xfrm>
          </p:grpSpPr>
          <p:sp>
            <p:nvSpPr>
              <p:cNvPr id="325" name="Кружок"/>
              <p:cNvSpPr/>
              <p:nvPr/>
            </p:nvSpPr>
            <p:spPr>
              <a:xfrm>
                <a:off x="12615564" y="8964948"/>
                <a:ext cx="626073" cy="626074"/>
              </a:xfrm>
              <a:prstGeom prst="ellipse">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326" name="4"/>
              <p:cNvSpPr txBox="1"/>
              <p:nvPr/>
            </p:nvSpPr>
            <p:spPr>
              <a:xfrm>
                <a:off x="12607187" y="9011283"/>
                <a:ext cx="642827" cy="482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dirty="0"/>
                  <a:t>4</a:t>
                </a:r>
              </a:p>
            </p:txBody>
          </p:sp>
        </p:grpSp>
        <p:sp>
          <p:nvSpPr>
            <p:cNvPr id="328" name="Subtitle text about project"/>
            <p:cNvSpPr txBox="1"/>
            <p:nvPr/>
          </p:nvSpPr>
          <p:spPr>
            <a:xfrm>
              <a:off x="13489106" y="8906212"/>
              <a:ext cx="6879179" cy="7181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uk-UA" dirty="0"/>
                <a:t>План маркетингу</a:t>
              </a:r>
              <a:endParaRPr lang="en-US" dirty="0"/>
            </a:p>
          </p:txBody>
        </p:sp>
      </p:grpSp>
      <p:grpSp>
        <p:nvGrpSpPr>
          <p:cNvPr id="12" name="Группа 11">
            <a:extLst>
              <a:ext uri="{FF2B5EF4-FFF2-40B4-BE49-F238E27FC236}">
                <a16:creationId xmlns:a16="http://schemas.microsoft.com/office/drawing/2014/main" id="{B65AA96B-873A-DC5C-C2F9-818ABB19A201}"/>
              </a:ext>
            </a:extLst>
          </p:cNvPr>
          <p:cNvGrpSpPr/>
          <p:nvPr/>
        </p:nvGrpSpPr>
        <p:grpSpPr>
          <a:xfrm>
            <a:off x="13097895" y="3409978"/>
            <a:ext cx="9552519" cy="2350676"/>
            <a:chOff x="12607187" y="8906212"/>
            <a:chExt cx="9552519" cy="2350676"/>
          </a:xfrm>
        </p:grpSpPr>
        <p:sp>
          <p:nvSpPr>
            <p:cNvPr id="13" name="Lorem ipsum dolor sit amet, consectetur adipiscing elit, sed do eiusmod tempor incididunt ut labore et dolore magna aliqua. Ut enim ad minim veniam, quis nostrud">
              <a:extLst>
                <a:ext uri="{FF2B5EF4-FFF2-40B4-BE49-F238E27FC236}">
                  <a16:creationId xmlns:a16="http://schemas.microsoft.com/office/drawing/2014/main" id="{B5A24D95-15BD-A8AF-FDA1-3638BD8E7AAC}"/>
                </a:ext>
              </a:extLst>
            </p:cNvPr>
            <p:cNvSpPr txBox="1"/>
            <p:nvPr/>
          </p:nvSpPr>
          <p:spPr>
            <a:xfrm>
              <a:off x="13500369" y="9747885"/>
              <a:ext cx="8659337" cy="15090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dirty="0">
                  <a:solidFill>
                    <a:schemeClr val="tx1"/>
                  </a:solidFill>
                </a:rPr>
                <a:t>Розглядає питання технології та організації виробничої діяльності підприємства, що проектується.</a:t>
              </a:r>
            </a:p>
          </p:txBody>
        </p:sp>
        <p:grpSp>
          <p:nvGrpSpPr>
            <p:cNvPr id="14" name="Группа 13">
              <a:extLst>
                <a:ext uri="{FF2B5EF4-FFF2-40B4-BE49-F238E27FC236}">
                  <a16:creationId xmlns:a16="http://schemas.microsoft.com/office/drawing/2014/main" id="{BFAB7F33-2CF4-E4D1-4151-F2412E7FCC32}"/>
                </a:ext>
              </a:extLst>
            </p:cNvPr>
            <p:cNvGrpSpPr/>
            <p:nvPr/>
          </p:nvGrpSpPr>
          <p:grpSpPr>
            <a:xfrm>
              <a:off x="12607187" y="8964948"/>
              <a:ext cx="642827" cy="626074"/>
              <a:chOff x="12607187" y="8964948"/>
              <a:chExt cx="642827" cy="626074"/>
            </a:xfrm>
          </p:grpSpPr>
          <p:sp>
            <p:nvSpPr>
              <p:cNvPr id="16" name="Кружок">
                <a:extLst>
                  <a:ext uri="{FF2B5EF4-FFF2-40B4-BE49-F238E27FC236}">
                    <a16:creationId xmlns:a16="http://schemas.microsoft.com/office/drawing/2014/main" id="{2CA5B0ED-2CAB-87DA-95C1-0D8A4D506A27}"/>
                  </a:ext>
                </a:extLst>
              </p:cNvPr>
              <p:cNvSpPr/>
              <p:nvPr/>
            </p:nvSpPr>
            <p:spPr>
              <a:xfrm>
                <a:off x="12615564" y="8964948"/>
                <a:ext cx="626073" cy="626074"/>
              </a:xfrm>
              <a:prstGeom prst="ellipse">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7" name="4">
                <a:extLst>
                  <a:ext uri="{FF2B5EF4-FFF2-40B4-BE49-F238E27FC236}">
                    <a16:creationId xmlns:a16="http://schemas.microsoft.com/office/drawing/2014/main" id="{803E13F9-8084-E925-E8E2-F2F409D4847A}"/>
                  </a:ext>
                </a:extLst>
              </p:cNvPr>
              <p:cNvSpPr txBox="1"/>
              <p:nvPr/>
            </p:nvSpPr>
            <p:spPr>
              <a:xfrm>
                <a:off x="12607187" y="9001234"/>
                <a:ext cx="642827" cy="5027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lang="uk-UA" dirty="0"/>
                  <a:t>5</a:t>
                </a:r>
                <a:endParaRPr dirty="0"/>
              </a:p>
            </p:txBody>
          </p:sp>
        </p:grpSp>
        <p:sp>
          <p:nvSpPr>
            <p:cNvPr id="15" name="Subtitle text about project">
              <a:extLst>
                <a:ext uri="{FF2B5EF4-FFF2-40B4-BE49-F238E27FC236}">
                  <a16:creationId xmlns:a16="http://schemas.microsoft.com/office/drawing/2014/main" id="{DAEF1A74-6B22-6F39-31CC-6D4156DCC18A}"/>
                </a:ext>
              </a:extLst>
            </p:cNvPr>
            <p:cNvSpPr txBox="1"/>
            <p:nvPr/>
          </p:nvSpPr>
          <p:spPr>
            <a:xfrm>
              <a:off x="13489106" y="8906212"/>
              <a:ext cx="6879179" cy="7181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uk-UA" dirty="0"/>
                <a:t>План виробництва</a:t>
              </a:r>
              <a:endParaRPr lang="en-US" dirty="0"/>
            </a:p>
          </p:txBody>
        </p:sp>
      </p:grpSp>
      <p:grpSp>
        <p:nvGrpSpPr>
          <p:cNvPr id="24" name="Группа 23">
            <a:extLst>
              <a:ext uri="{FF2B5EF4-FFF2-40B4-BE49-F238E27FC236}">
                <a16:creationId xmlns:a16="http://schemas.microsoft.com/office/drawing/2014/main" id="{02BFB226-81FB-BC32-CAA2-FC0E0ACE84D9}"/>
              </a:ext>
            </a:extLst>
          </p:cNvPr>
          <p:cNvGrpSpPr/>
          <p:nvPr/>
        </p:nvGrpSpPr>
        <p:grpSpPr>
          <a:xfrm>
            <a:off x="13106272" y="6002958"/>
            <a:ext cx="9552519" cy="2350676"/>
            <a:chOff x="12607187" y="5604212"/>
            <a:chExt cx="9552519" cy="2350676"/>
          </a:xfrm>
        </p:grpSpPr>
        <p:sp>
          <p:nvSpPr>
            <p:cNvPr id="25" name="Lorem ipsum dolor sit amet, consectetur adipiscing elit, sed do eiusmod tempor incididunt ut labore et dolore magna aliqua. Ut enim ad minim veniam, quis nostrud">
              <a:extLst>
                <a:ext uri="{FF2B5EF4-FFF2-40B4-BE49-F238E27FC236}">
                  <a16:creationId xmlns:a16="http://schemas.microsoft.com/office/drawing/2014/main" id="{905A5234-594E-05C2-0ECE-2EE1FCA0F351}"/>
                </a:ext>
              </a:extLst>
            </p:cNvPr>
            <p:cNvSpPr txBox="1"/>
            <p:nvPr/>
          </p:nvSpPr>
          <p:spPr>
            <a:xfrm>
              <a:off x="13500369" y="6445885"/>
              <a:ext cx="8659337" cy="15090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dirty="0">
                  <a:solidFill>
                    <a:schemeClr val="tx1"/>
                  </a:solidFill>
                </a:rPr>
                <a:t>Подає інформацію про постачальників товарів, сировини, комплектуючих або напівфабрикатів, а також описує особливості організації поставок.</a:t>
              </a:r>
            </a:p>
          </p:txBody>
        </p:sp>
        <p:grpSp>
          <p:nvGrpSpPr>
            <p:cNvPr id="26" name="Группа 25">
              <a:extLst>
                <a:ext uri="{FF2B5EF4-FFF2-40B4-BE49-F238E27FC236}">
                  <a16:creationId xmlns:a16="http://schemas.microsoft.com/office/drawing/2014/main" id="{15CDB035-1173-10EF-D930-7781D64B5240}"/>
                </a:ext>
              </a:extLst>
            </p:cNvPr>
            <p:cNvGrpSpPr/>
            <p:nvPr/>
          </p:nvGrpSpPr>
          <p:grpSpPr>
            <a:xfrm>
              <a:off x="12607187" y="5662948"/>
              <a:ext cx="642827" cy="626074"/>
              <a:chOff x="12607187" y="5662948"/>
              <a:chExt cx="642827" cy="626074"/>
            </a:xfrm>
          </p:grpSpPr>
          <p:sp>
            <p:nvSpPr>
              <p:cNvPr id="28" name="Кружок">
                <a:extLst>
                  <a:ext uri="{FF2B5EF4-FFF2-40B4-BE49-F238E27FC236}">
                    <a16:creationId xmlns:a16="http://schemas.microsoft.com/office/drawing/2014/main" id="{29E3BF3C-74C0-3310-404E-FBFCD69168F2}"/>
                  </a:ext>
                </a:extLst>
              </p:cNvPr>
              <p:cNvSpPr/>
              <p:nvPr/>
            </p:nvSpPr>
            <p:spPr>
              <a:xfrm>
                <a:off x="12615564" y="5662948"/>
                <a:ext cx="626073" cy="626074"/>
              </a:xfrm>
              <a:prstGeom prst="ellipse">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29" name="3">
                <a:extLst>
                  <a:ext uri="{FF2B5EF4-FFF2-40B4-BE49-F238E27FC236}">
                    <a16:creationId xmlns:a16="http://schemas.microsoft.com/office/drawing/2014/main" id="{1E82D5EF-CC09-C043-0273-1A3336A351DE}"/>
                  </a:ext>
                </a:extLst>
              </p:cNvPr>
              <p:cNvSpPr txBox="1"/>
              <p:nvPr/>
            </p:nvSpPr>
            <p:spPr>
              <a:xfrm>
                <a:off x="12607187" y="5699234"/>
                <a:ext cx="642827" cy="5027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lang="uk-UA" dirty="0"/>
                  <a:t>6</a:t>
                </a:r>
                <a:endParaRPr dirty="0"/>
              </a:p>
            </p:txBody>
          </p:sp>
        </p:grpSp>
        <p:sp>
          <p:nvSpPr>
            <p:cNvPr id="27" name="Subtitle text about project">
              <a:extLst>
                <a:ext uri="{FF2B5EF4-FFF2-40B4-BE49-F238E27FC236}">
                  <a16:creationId xmlns:a16="http://schemas.microsoft.com/office/drawing/2014/main" id="{9372B912-A988-7891-4958-48975A3F3097}"/>
                </a:ext>
              </a:extLst>
            </p:cNvPr>
            <p:cNvSpPr txBox="1"/>
            <p:nvPr/>
          </p:nvSpPr>
          <p:spPr>
            <a:xfrm>
              <a:off x="13489106" y="5604212"/>
              <a:ext cx="6879179" cy="7181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uk-UA" dirty="0"/>
                <a:t>План постачання</a:t>
              </a:r>
              <a:endParaRPr lang="en-US" dirty="0"/>
            </a:p>
          </p:txBody>
        </p:sp>
      </p:grpSp>
      <p:grpSp>
        <p:nvGrpSpPr>
          <p:cNvPr id="2" name="Группа 1">
            <a:extLst>
              <a:ext uri="{FF2B5EF4-FFF2-40B4-BE49-F238E27FC236}">
                <a16:creationId xmlns:a16="http://schemas.microsoft.com/office/drawing/2014/main" id="{A7CC581A-E1E9-2F37-FE0B-C9B77763B9A4}"/>
              </a:ext>
            </a:extLst>
          </p:cNvPr>
          <p:cNvGrpSpPr/>
          <p:nvPr/>
        </p:nvGrpSpPr>
        <p:grpSpPr>
          <a:xfrm>
            <a:off x="13114649" y="8463272"/>
            <a:ext cx="9532879" cy="1913112"/>
            <a:chOff x="12607187" y="5604212"/>
            <a:chExt cx="9532879" cy="1913112"/>
          </a:xfrm>
        </p:grpSpPr>
        <p:sp>
          <p:nvSpPr>
            <p:cNvPr id="3" name="Lorem ipsum dolor sit amet, consectetur adipiscing elit, sed do eiusmod tempor incididunt ut labore et dolore magna aliqua. Ut enim ad minim veniam, quis nostrud">
              <a:extLst>
                <a:ext uri="{FF2B5EF4-FFF2-40B4-BE49-F238E27FC236}">
                  <a16:creationId xmlns:a16="http://schemas.microsoft.com/office/drawing/2014/main" id="{B5B50CC7-BFC7-9B98-4142-C332E02F6B5D}"/>
                </a:ext>
              </a:extLst>
            </p:cNvPr>
            <p:cNvSpPr txBox="1"/>
            <p:nvPr/>
          </p:nvSpPr>
          <p:spPr>
            <a:xfrm>
              <a:off x="13480729" y="6488453"/>
              <a:ext cx="8659337" cy="10288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dirty="0">
                  <a:solidFill>
                    <a:schemeClr val="tx1"/>
                  </a:solidFill>
                </a:rPr>
                <a:t>Розрахунковим шляхом обґрунтовуються фінансові результати діяльності проектованого бізнесу</a:t>
              </a:r>
            </a:p>
          </p:txBody>
        </p:sp>
        <p:grpSp>
          <p:nvGrpSpPr>
            <p:cNvPr id="18" name="Группа 17">
              <a:extLst>
                <a:ext uri="{FF2B5EF4-FFF2-40B4-BE49-F238E27FC236}">
                  <a16:creationId xmlns:a16="http://schemas.microsoft.com/office/drawing/2014/main" id="{D5CCB91E-A4CC-3B28-007D-5487A63B081A}"/>
                </a:ext>
              </a:extLst>
            </p:cNvPr>
            <p:cNvGrpSpPr/>
            <p:nvPr/>
          </p:nvGrpSpPr>
          <p:grpSpPr>
            <a:xfrm>
              <a:off x="12607187" y="5662948"/>
              <a:ext cx="642827" cy="626074"/>
              <a:chOff x="12607187" y="5662948"/>
              <a:chExt cx="642827" cy="626074"/>
            </a:xfrm>
          </p:grpSpPr>
          <p:sp>
            <p:nvSpPr>
              <p:cNvPr id="20" name="Кружок">
                <a:extLst>
                  <a:ext uri="{FF2B5EF4-FFF2-40B4-BE49-F238E27FC236}">
                    <a16:creationId xmlns:a16="http://schemas.microsoft.com/office/drawing/2014/main" id="{BFAA3DCC-6EAA-32E5-90CA-0A581DDBEA29}"/>
                  </a:ext>
                </a:extLst>
              </p:cNvPr>
              <p:cNvSpPr/>
              <p:nvPr/>
            </p:nvSpPr>
            <p:spPr>
              <a:xfrm>
                <a:off x="12615564" y="5662948"/>
                <a:ext cx="626073" cy="626074"/>
              </a:xfrm>
              <a:prstGeom prst="ellipse">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21" name="3">
                <a:extLst>
                  <a:ext uri="{FF2B5EF4-FFF2-40B4-BE49-F238E27FC236}">
                    <a16:creationId xmlns:a16="http://schemas.microsoft.com/office/drawing/2014/main" id="{AE0694CD-24A9-02F1-9B71-6CF4CEFDAF52}"/>
                  </a:ext>
                </a:extLst>
              </p:cNvPr>
              <p:cNvSpPr txBox="1"/>
              <p:nvPr/>
            </p:nvSpPr>
            <p:spPr>
              <a:xfrm>
                <a:off x="12607187" y="5699234"/>
                <a:ext cx="642827" cy="5027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lang="uk-UA" dirty="0"/>
                  <a:t>7</a:t>
                </a:r>
                <a:endParaRPr dirty="0"/>
              </a:p>
            </p:txBody>
          </p:sp>
        </p:grpSp>
        <p:sp>
          <p:nvSpPr>
            <p:cNvPr id="19" name="Subtitle text about project">
              <a:extLst>
                <a:ext uri="{FF2B5EF4-FFF2-40B4-BE49-F238E27FC236}">
                  <a16:creationId xmlns:a16="http://schemas.microsoft.com/office/drawing/2014/main" id="{C8A62C44-1E3D-66FE-EF10-732A68EAB0F7}"/>
                </a:ext>
              </a:extLst>
            </p:cNvPr>
            <p:cNvSpPr txBox="1"/>
            <p:nvPr/>
          </p:nvSpPr>
          <p:spPr>
            <a:xfrm>
              <a:off x="13489106" y="5604212"/>
              <a:ext cx="6879179" cy="7181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uk-UA" dirty="0"/>
                <a:t>Фінансовий план</a:t>
              </a:r>
              <a:endParaRPr lang="en-US" dirty="0"/>
            </a:p>
          </p:txBody>
        </p:sp>
      </p:grpSp>
      <p:grpSp>
        <p:nvGrpSpPr>
          <p:cNvPr id="22" name="Группа 21">
            <a:extLst>
              <a:ext uri="{FF2B5EF4-FFF2-40B4-BE49-F238E27FC236}">
                <a16:creationId xmlns:a16="http://schemas.microsoft.com/office/drawing/2014/main" id="{A51F74A9-97B7-F75B-88C6-E605688EDFD9}"/>
              </a:ext>
            </a:extLst>
          </p:cNvPr>
          <p:cNvGrpSpPr/>
          <p:nvPr/>
        </p:nvGrpSpPr>
        <p:grpSpPr>
          <a:xfrm>
            <a:off x="13097895" y="10935337"/>
            <a:ext cx="9552519" cy="1870544"/>
            <a:chOff x="12607187" y="5604212"/>
            <a:chExt cx="9552519" cy="1870544"/>
          </a:xfrm>
        </p:grpSpPr>
        <p:sp>
          <p:nvSpPr>
            <p:cNvPr id="23" name="Lorem ipsum dolor sit amet, consectetur adipiscing elit, sed do eiusmod tempor incididunt ut labore et dolore magna aliqua. Ut enim ad minim veniam, quis nostrud">
              <a:extLst>
                <a:ext uri="{FF2B5EF4-FFF2-40B4-BE49-F238E27FC236}">
                  <a16:creationId xmlns:a16="http://schemas.microsoft.com/office/drawing/2014/main" id="{93CD343A-3F8E-5BF6-BE64-B135887CE467}"/>
                </a:ext>
              </a:extLst>
            </p:cNvPr>
            <p:cNvSpPr txBox="1"/>
            <p:nvPr/>
          </p:nvSpPr>
          <p:spPr>
            <a:xfrm>
              <a:off x="13500369" y="6445885"/>
              <a:ext cx="8659337" cy="10288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dirty="0">
                  <a:solidFill>
                    <a:schemeClr val="tx1"/>
                  </a:solidFill>
                </a:rPr>
                <a:t>Представляє результати аналізу ризиків проекту, передбачені шляхи їх скорочення </a:t>
              </a:r>
            </a:p>
          </p:txBody>
        </p:sp>
        <p:grpSp>
          <p:nvGrpSpPr>
            <p:cNvPr id="30" name="Группа 29">
              <a:extLst>
                <a:ext uri="{FF2B5EF4-FFF2-40B4-BE49-F238E27FC236}">
                  <a16:creationId xmlns:a16="http://schemas.microsoft.com/office/drawing/2014/main" id="{0CB3DF90-043B-A98C-0356-8BB96CF79F90}"/>
                </a:ext>
              </a:extLst>
            </p:cNvPr>
            <p:cNvGrpSpPr/>
            <p:nvPr/>
          </p:nvGrpSpPr>
          <p:grpSpPr>
            <a:xfrm>
              <a:off x="12607187" y="5662948"/>
              <a:ext cx="642827" cy="626074"/>
              <a:chOff x="12607187" y="5662948"/>
              <a:chExt cx="642827" cy="626074"/>
            </a:xfrm>
          </p:grpSpPr>
          <p:sp>
            <p:nvSpPr>
              <p:cNvPr id="288" name="Кружок">
                <a:extLst>
                  <a:ext uri="{FF2B5EF4-FFF2-40B4-BE49-F238E27FC236}">
                    <a16:creationId xmlns:a16="http://schemas.microsoft.com/office/drawing/2014/main" id="{5423157A-51BC-1301-0950-38B32B2A2DFD}"/>
                  </a:ext>
                </a:extLst>
              </p:cNvPr>
              <p:cNvSpPr/>
              <p:nvPr/>
            </p:nvSpPr>
            <p:spPr>
              <a:xfrm>
                <a:off x="12615564" y="5662948"/>
                <a:ext cx="626073" cy="626074"/>
              </a:xfrm>
              <a:prstGeom prst="ellipse">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289" name="3">
                <a:extLst>
                  <a:ext uri="{FF2B5EF4-FFF2-40B4-BE49-F238E27FC236}">
                    <a16:creationId xmlns:a16="http://schemas.microsoft.com/office/drawing/2014/main" id="{A487C76E-885C-7000-FB03-373C6AC2D9DC}"/>
                  </a:ext>
                </a:extLst>
              </p:cNvPr>
              <p:cNvSpPr txBox="1"/>
              <p:nvPr/>
            </p:nvSpPr>
            <p:spPr>
              <a:xfrm>
                <a:off x="12607187" y="5699234"/>
                <a:ext cx="642827" cy="5027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lang="uk-UA" dirty="0"/>
                  <a:t>8</a:t>
                </a:r>
                <a:endParaRPr dirty="0"/>
              </a:p>
            </p:txBody>
          </p:sp>
        </p:grpSp>
        <p:sp>
          <p:nvSpPr>
            <p:cNvPr id="31" name="Subtitle text about project">
              <a:extLst>
                <a:ext uri="{FF2B5EF4-FFF2-40B4-BE49-F238E27FC236}">
                  <a16:creationId xmlns:a16="http://schemas.microsoft.com/office/drawing/2014/main" id="{49CA2138-5270-BE2F-2F42-51946AAF9474}"/>
                </a:ext>
              </a:extLst>
            </p:cNvPr>
            <p:cNvSpPr txBox="1"/>
            <p:nvPr/>
          </p:nvSpPr>
          <p:spPr>
            <a:xfrm>
              <a:off x="13489106" y="5604212"/>
              <a:ext cx="6879179" cy="7181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4000" b="0">
                  <a:solidFill>
                    <a:srgbClr val="31333D"/>
                  </a:solidFill>
                  <a:latin typeface="Maven Pro Medium"/>
                  <a:ea typeface="Maven Pro Medium"/>
                  <a:cs typeface="Maven Pro Medium"/>
                  <a:sym typeface="Maven Pro Medium"/>
                </a:defRPr>
              </a:lvl1pPr>
            </a:lstStyle>
            <a:p>
              <a:r>
                <a:rPr lang="uk-UA" dirty="0"/>
                <a:t>Ризики</a:t>
              </a:r>
              <a:endParaRPr lang="en-US" dirty="0"/>
            </a:p>
          </p:txBody>
        </p:sp>
      </p:grpSp>
    </p:spTree>
    <p:extLst>
      <p:ext uri="{BB962C8B-B14F-4D97-AF65-F5344CB8AC3E}">
        <p14:creationId xmlns:p14="http://schemas.microsoft.com/office/powerpoint/2010/main" val="63353701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E72F4A1E-D042-BF1D-61B5-79DE42D6239F}"/>
              </a:ext>
            </a:extLst>
          </p:cNvPr>
          <p:cNvPicPr>
            <a:picLocks noGrp="1" noChangeAspect="1"/>
          </p:cNvPicPr>
          <p:nvPr>
            <p:ph type="pic" sz="quarter" idx="10"/>
          </p:nvPr>
        </p:nvPicPr>
        <p:blipFill rotWithShape="1">
          <a:blip r:embed="rId3"/>
          <a:srcRect l="117" t="1" r="-117" b="-185"/>
          <a:stretch/>
        </p:blipFill>
        <p:spPr>
          <a:xfrm>
            <a:off x="0" y="-25400"/>
            <a:ext cx="10883900" cy="13766800"/>
          </a:xfrm>
        </p:spPr>
      </p:pic>
      <p:grpSp>
        <p:nvGrpSpPr>
          <p:cNvPr id="298" name="Группа"/>
          <p:cNvGrpSpPr/>
          <p:nvPr/>
        </p:nvGrpSpPr>
        <p:grpSpPr>
          <a:xfrm>
            <a:off x="12192000" y="1334266"/>
            <a:ext cx="11856721" cy="11168177"/>
            <a:chOff x="0" y="345578"/>
            <a:chExt cx="8791151" cy="5059847"/>
          </a:xfrm>
        </p:grpSpPr>
        <p:sp>
          <p:nvSpPr>
            <p:cNvPr id="296" name="Title text slide"/>
            <p:cNvSpPr txBox="1"/>
            <p:nvPr/>
          </p:nvSpPr>
          <p:spPr>
            <a:xfrm>
              <a:off x="0" y="345578"/>
              <a:ext cx="8527777" cy="6042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8000" b="0">
                  <a:solidFill>
                    <a:srgbClr val="31333D"/>
                  </a:solidFill>
                  <a:latin typeface="Maven Pro Medium"/>
                  <a:ea typeface="Maven Pro Medium"/>
                  <a:cs typeface="Maven Pro Medium"/>
                  <a:sym typeface="Maven Pro Medium"/>
                </a:defRPr>
              </a:lvl1pPr>
            </a:lstStyle>
            <a:p>
              <a:r>
                <a:rPr lang="uk-UA" dirty="0"/>
                <a:t>Діаграма бізнес-плану</a:t>
              </a:r>
              <a:endParaRPr lang="en-US" dirty="0"/>
            </a:p>
          </p:txBody>
        </p:sp>
        <p:sp>
          <p:nvSpPr>
            <p:cNvPr id="297" name="Ut enim ad minim veniam, quis nostrud exercitation ullamco laboris nisi ut aliquip ex ea commo consequat. Duis aute irure dolor in reprehenderit in Lorem ipsum dolor sit amet, consectetur sed adipiscing elit, sed do eiusmod tempor incididunt ut labore et dolore magna aliqua. Voluptate velit esse cillum dolore eu fugiat nulla pariatur. Excepteur sint occaecat cupidatat non proiden"/>
            <p:cNvSpPr txBox="1"/>
            <p:nvPr/>
          </p:nvSpPr>
          <p:spPr>
            <a:xfrm>
              <a:off x="56805" y="1762818"/>
              <a:ext cx="8734346" cy="36426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dirty="0">
                  <a:solidFill>
                    <a:schemeClr val="tx1"/>
                  </a:solidFill>
                </a:rPr>
                <a:t>Для наочного розуміння з чого складається бізнес-план, розроблена діаграма бізнес-плану</a:t>
              </a:r>
              <a:r>
                <a:rPr lang="ru-RU" dirty="0">
                  <a:solidFill>
                    <a:schemeClr val="tx1"/>
                  </a:solidFill>
                </a:rPr>
                <a:t>.</a:t>
              </a:r>
              <a:endParaRPr lang="uk-UA" dirty="0">
                <a:solidFill>
                  <a:schemeClr val="tx1"/>
                </a:solidFill>
              </a:endParaRPr>
            </a:p>
            <a:p>
              <a:r>
                <a:rPr lang="uk-UA" dirty="0">
                  <a:solidFill>
                    <a:schemeClr val="tx1"/>
                  </a:solidFill>
                </a:rPr>
                <a:t>Хороший бізнес-план стосується всіх секторів бізнесу. Ця інформація включає дозвіл, фінансове майбутнє, приміщення, майбутні продажі, прибуток, вартість робочої сили та інше. При належному аналізі бізнес-плану витоки та діри можна знайти та усунути задовго до того, як це станеться в реальній життєвій ситуації.</a:t>
              </a:r>
            </a:p>
            <a:p>
              <a:r>
                <a:rPr lang="uk-UA" dirty="0">
                  <a:solidFill>
                    <a:schemeClr val="tx1"/>
                  </a:solidFill>
                </a:rPr>
                <a:t>Без належного бізнес-плану неможливо заснувати бізнес, і бізнес-план потрібно мати до того, як заключати першу угоду. Як можемо сказати, це основа кожного підприємця та спосіб для компанії використовувати конкретні цілі, щоб наблизитися до досягнення своїх цілей. Усі підприємці реалізовують свій бізнес-план перед відкриттям свого бізнесу, що дає розробнику бізнес-плану напрямок і мету. Бізнес-план повинен бути чітко складений, оскільки він є основою плану. </a:t>
              </a:r>
            </a:p>
            <a:p>
              <a:endParaRPr lang="en-US" dirty="0">
                <a:solidFill>
                  <a:schemeClr val="tx1"/>
                </a:solidFill>
              </a:endParaRPr>
            </a:p>
          </p:txBody>
        </p:sp>
      </p:grpSp>
      <p:grpSp>
        <p:nvGrpSpPr>
          <p:cNvPr id="302" name="Группа"/>
          <p:cNvGrpSpPr/>
          <p:nvPr/>
        </p:nvGrpSpPr>
        <p:grpSpPr>
          <a:xfrm>
            <a:off x="9669511" y="2665481"/>
            <a:ext cx="2403376" cy="2403376"/>
            <a:chOff x="0" y="0"/>
            <a:chExt cx="2403375" cy="2403375"/>
          </a:xfrm>
        </p:grpSpPr>
        <p:sp>
          <p:nvSpPr>
            <p:cNvPr id="300" name="Кружок"/>
            <p:cNvSpPr/>
            <p:nvPr/>
          </p:nvSpPr>
          <p:spPr>
            <a:xfrm>
              <a:off x="0" y="0"/>
              <a:ext cx="2403376" cy="2403376"/>
            </a:xfrm>
            <a:prstGeom prst="ellipse">
              <a:avLst/>
            </a:pr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dirty="0"/>
            </a:p>
          </p:txBody>
        </p:sp>
        <p:sp>
          <p:nvSpPr>
            <p:cNvPr id="301" name="Freeform 11"/>
            <p:cNvSpPr/>
            <p:nvPr/>
          </p:nvSpPr>
          <p:spPr>
            <a:xfrm rot="10800000">
              <a:off x="837541" y="834915"/>
              <a:ext cx="728293" cy="733545"/>
            </a:xfrm>
            <a:custGeom>
              <a:avLst/>
              <a:gdLst/>
              <a:ahLst/>
              <a:cxnLst>
                <a:cxn ang="0">
                  <a:pos x="wd2" y="hd2"/>
                </a:cxn>
                <a:cxn ang="5400000">
                  <a:pos x="wd2" y="hd2"/>
                </a:cxn>
                <a:cxn ang="10800000">
                  <a:pos x="wd2" y="hd2"/>
                </a:cxn>
                <a:cxn ang="16200000">
                  <a:pos x="wd2" y="hd2"/>
                </a:cxn>
              </a:cxnLst>
              <a:rect l="0" t="0" r="r" b="b"/>
              <a:pathLst>
                <a:path w="21600" h="21600" extrusionOk="0">
                  <a:moveTo>
                    <a:pt x="21600" y="9507"/>
                  </a:moveTo>
                  <a:lnTo>
                    <a:pt x="4949" y="9507"/>
                  </a:lnTo>
                  <a:lnTo>
                    <a:pt x="12762" y="1817"/>
                  </a:lnTo>
                  <a:lnTo>
                    <a:pt x="10676" y="0"/>
                  </a:lnTo>
                  <a:lnTo>
                    <a:pt x="0" y="10800"/>
                  </a:lnTo>
                  <a:lnTo>
                    <a:pt x="10676" y="21600"/>
                  </a:lnTo>
                  <a:lnTo>
                    <a:pt x="12762" y="19538"/>
                  </a:lnTo>
                  <a:lnTo>
                    <a:pt x="4949" y="12093"/>
                  </a:lnTo>
                  <a:lnTo>
                    <a:pt x="21600" y="12093"/>
                  </a:lnTo>
                  <a:lnTo>
                    <a:pt x="21600" y="9507"/>
                  </a:lnTo>
                </a:path>
              </a:pathLst>
            </a:custGeom>
            <a:solidFill>
              <a:srgbClr val="FFFFFF"/>
            </a:solidFill>
            <a:ln w="12700" cap="flat">
              <a:noFill/>
              <a:miter lim="400000"/>
            </a:ln>
            <a:effectLst/>
          </p:spPr>
          <p:txBody>
            <a:bodyPr wrap="square" lIns="45719" tIns="45719" rIns="45719" bIns="45719" numCol="1" anchor="ctr">
              <a:noAutofit/>
            </a:bodyPr>
            <a:lstStyle/>
            <a:p>
              <a:pPr algn="l" defTabSz="914400">
                <a:defRPr sz="1800" b="0">
                  <a:latin typeface="Roboto"/>
                  <a:ea typeface="Roboto"/>
                  <a:cs typeface="Roboto"/>
                  <a:sym typeface="Roboto"/>
                </a:defRPr>
              </a:pPr>
              <a:endParaRPr/>
            </a:p>
          </p:txBody>
        </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Title text slide"/>
          <p:cNvSpPr txBox="1"/>
          <p:nvPr/>
        </p:nvSpPr>
        <p:spPr>
          <a:xfrm>
            <a:off x="2394564" y="2066134"/>
            <a:ext cx="9112176"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uk-UA" dirty="0"/>
              <a:t>Об’єкт дослідження</a:t>
            </a:r>
            <a:endParaRPr lang="en-US" dirty="0"/>
          </a:p>
        </p:txBody>
      </p:sp>
      <p:sp>
        <p:nvSpPr>
          <p:cNvPr id="657" name="Фигура"/>
          <p:cNvSpPr/>
          <p:nvPr/>
        </p:nvSpPr>
        <p:spPr>
          <a:xfrm>
            <a:off x="2476369" y="391190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658" name="Lorem ipsum dolor sit amet, consectetur adipiscing elit, sed do eiusmod tempor incididunt ut labore et dolore magna aliqua. Ut enim ad minim veniam, quis nostrud exercitation ullamco laboris nisi ut aliquip ex ea commo consequat. Duis aute irure perspis dolor in reprehenderit in voluptate velit esse cillum dolore eu fugiat nulla pariatur. Excepteur sint perspis occaecat cupidatat non proident, sunt qui in culpa qui officia deserunt mollit anim id est laborum. Sed ut perspis unde omnis iste natus error sit voluptatem accusanm doloremque laudantium, totam rem aperi, volptatem"/>
          <p:cNvSpPr txBox="1"/>
          <p:nvPr/>
        </p:nvSpPr>
        <p:spPr>
          <a:xfrm>
            <a:off x="2451368" y="4991100"/>
            <a:ext cx="9055371" cy="68232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uk-UA" dirty="0">
                <a:solidFill>
                  <a:schemeClr val="tx1"/>
                </a:solidFill>
              </a:rPr>
              <a:t>Об’єктом дослідження було вибрано підприємство готельно-ресторанного бізнесу готель «Харків» яке знаходиться за адресою м. Харків, майдан Свободи, 7</a:t>
            </a:r>
          </a:p>
          <a:p>
            <a:r>
              <a:rPr lang="uk-UA" dirty="0">
                <a:solidFill>
                  <a:schemeClr val="tx1"/>
                </a:solidFill>
              </a:rPr>
              <a:t>Готельний комплекс «Харків» належить до готелів середнього рівня сервісу міста Харків і розташований у центрі міста. Зручно поєднаний транспортними засобами з усіма районами міста, знаходиться у 5 км від залізничного вокзалу та у 18 км від аеропорту.</a:t>
            </a:r>
          </a:p>
          <a:p>
            <a:r>
              <a:rPr lang="uk-UA" dirty="0">
                <a:solidFill>
                  <a:schemeClr val="tx1"/>
                </a:solidFill>
              </a:rPr>
              <a:t>Якщо загалом казати про бізнес-план або бізнес-стратегію готелю то, головною метою готелю «Харків» є надання послуг по прийому, розміщенню і харчуванню для задоволення потреб споживачів та отримання максимального прибутку.</a:t>
            </a:r>
          </a:p>
        </p:txBody>
      </p:sp>
      <p:pic>
        <p:nvPicPr>
          <p:cNvPr id="2052" name="Picture 4" descr="Гостиница &quot;Харьков&quot;. Адрес Гостиница &quot;Харьков&quot; - пл. Свободы, 7. Гостиницы  - Харьков Vgorode.ua">
            <a:extLst>
              <a:ext uri="{FF2B5EF4-FFF2-40B4-BE49-F238E27FC236}">
                <a16:creationId xmlns:a16="http://schemas.microsoft.com/office/drawing/2014/main" id="{DAACBCD1-64EB-78ED-2737-BAD47F25FC35}"/>
              </a:ext>
            </a:extLst>
          </p:cNvPr>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l="37734" r="37734"/>
          <a:stretch>
            <a:fillRect/>
          </a:stretch>
        </p:blipFill>
        <p:spPr bwMode="auto">
          <a:xfrm>
            <a:off x="15482888" y="2438400"/>
            <a:ext cx="3097212" cy="937597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Гостиница &quot;Харьков&quot;. Адрес Гостиница &quot;Харьков&quot; - пл. Свободы, 7. Гостиницы  - Харьков Vgorode.ua">
            <a:extLst>
              <a:ext uri="{FF2B5EF4-FFF2-40B4-BE49-F238E27FC236}">
                <a16:creationId xmlns:a16="http://schemas.microsoft.com/office/drawing/2014/main" id="{60F60760-20A1-63B5-B3BA-1D4DE908DE1B}"/>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l="11378" r="64102"/>
          <a:stretch/>
        </p:blipFill>
        <p:spPr bwMode="auto">
          <a:xfrm>
            <a:off x="12155488" y="2438400"/>
            <a:ext cx="3095625" cy="937597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Гостиница &quot;Харьков&quot;. Адрес Гостиница &quot;Харьков&quot; - пл. Свободы, 7. Гостиницы  - Харьков Vgorode.ua">
            <a:extLst>
              <a:ext uri="{FF2B5EF4-FFF2-40B4-BE49-F238E27FC236}">
                <a16:creationId xmlns:a16="http://schemas.microsoft.com/office/drawing/2014/main" id="{30D9C262-E320-EF3C-E089-C6EC98AC934F}"/>
              </a:ext>
            </a:extLst>
          </p:cNvPr>
          <p:cNvPicPr>
            <a:picLocks noGrp="1" noChangeAspect="1" noChangeArrowheads="1"/>
          </p:cNvPicPr>
          <p:nvPr>
            <p:ph type="pic" sz="quarter" idx="12"/>
          </p:nvPr>
        </p:nvPicPr>
        <p:blipFill rotWithShape="1">
          <a:blip r:embed="rId2">
            <a:extLst>
              <a:ext uri="{28A0092B-C50C-407E-A947-70E740481C1C}">
                <a14:useLocalDpi xmlns:a14="http://schemas.microsoft.com/office/drawing/2010/main" val="0"/>
              </a:ext>
            </a:extLst>
          </a:blip>
          <a:srcRect l="64102" r="11378"/>
          <a:stretch/>
        </p:blipFill>
        <p:spPr bwMode="auto">
          <a:xfrm>
            <a:off x="18811875" y="2438400"/>
            <a:ext cx="3095625" cy="93759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theme/theme1.xml><?xml version="1.0" encoding="utf-8"?>
<a:theme xmlns:a="http://schemas.openxmlformats.org/drawingml/2006/main" name="White">
  <a:themeElements>
    <a:clrScheme name="Radiance - base color">
      <a:dk1>
        <a:srgbClr val="2F313F"/>
      </a:dk1>
      <a:lt1>
        <a:srgbClr val="FFFFFF"/>
      </a:lt1>
      <a:dk2>
        <a:srgbClr val="454752"/>
      </a:dk2>
      <a:lt2>
        <a:srgbClr val="646779"/>
      </a:lt2>
      <a:accent1>
        <a:srgbClr val="635ED6"/>
      </a:accent1>
      <a:accent2>
        <a:srgbClr val="5E9EEE"/>
      </a:accent2>
      <a:accent3>
        <a:srgbClr val="635ED5"/>
      </a:accent3>
      <a:accent4>
        <a:srgbClr val="5E9EEF"/>
      </a:accent4>
      <a:accent5>
        <a:srgbClr val="D3DBE4"/>
      </a:accent5>
      <a:accent6>
        <a:srgbClr val="EDF4FD"/>
      </a:accent6>
      <a:hlink>
        <a:srgbClr val="635ED5"/>
      </a:hlink>
      <a:folHlink>
        <a:srgbClr val="5E9DEE"/>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1081</TotalTime>
  <Words>4169</Words>
  <Application>Microsoft Office PowerPoint</Application>
  <PresentationFormat>Произвольный</PresentationFormat>
  <Paragraphs>857</Paragraphs>
  <Slides>33</Slides>
  <Notes>18</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33</vt:i4>
      </vt:variant>
    </vt:vector>
  </HeadingPairs>
  <TitlesOfParts>
    <vt:vector size="44" baseType="lpstr">
      <vt:lpstr>Arial</vt:lpstr>
      <vt:lpstr>Helvetica Neue</vt:lpstr>
      <vt:lpstr>Helvetica Neue Light</vt:lpstr>
      <vt:lpstr>Helvetica Neue Medium</vt:lpstr>
      <vt:lpstr>Maven Pro Bold</vt:lpstr>
      <vt:lpstr>Maven Pro Medium</vt:lpstr>
      <vt:lpstr>Open Sans</vt:lpstr>
      <vt:lpstr>Roboto</vt:lpstr>
      <vt:lpstr>Symbol</vt:lpstr>
      <vt:lpstr>Times New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Ksusha</dc:creator>
  <cp:lastModifiedBy>Оксана Давыдова</cp:lastModifiedBy>
  <cp:revision>22</cp:revision>
  <dcterms:modified xsi:type="dcterms:W3CDTF">2023-12-20T09:37:01Z</dcterms:modified>
</cp:coreProperties>
</file>