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9" r:id="rId4"/>
    <p:sldId id="261" r:id="rId5"/>
    <p:sldId id="262" r:id="rId6"/>
    <p:sldId id="263" r:id="rId7"/>
    <p:sldId id="264" r:id="rId8"/>
    <p:sldId id="265" r:id="rId9"/>
    <p:sldId id="266" r:id="rId10"/>
    <p:sldId id="260" r:id="rId11"/>
    <p:sldId id="267" r:id="rId12"/>
    <p:sldId id="268" r:id="rId13"/>
    <p:sldId id="271" r:id="rId14"/>
    <p:sldId id="270" r:id="rId15"/>
    <p:sldId id="269" r:id="rId16"/>
    <p:sldId id="273" r:id="rId17"/>
    <p:sldId id="272" r:id="rId18"/>
    <p:sldId id="25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2D6A63-3B80-4A22-A3DE-B116EF4D5CFF}" type="doc">
      <dgm:prSet loTypeId="urn:microsoft.com/office/officeart/2005/8/layout/vList2" loCatId="list" qsTypeId="urn:microsoft.com/office/officeart/2005/8/quickstyle/simple3" qsCatId="simple" csTypeId="urn:microsoft.com/office/officeart/2005/8/colors/accent1_2" csCatId="accent1" phldr="1"/>
      <dgm:spPr/>
      <dgm:t>
        <a:bodyPr/>
        <a:lstStyle/>
        <a:p>
          <a:endParaRPr lang="ru-RU"/>
        </a:p>
      </dgm:t>
    </dgm:pt>
    <dgm:pt modelId="{9AD45D3B-31AC-4F0B-9BAF-E8EBADD0FCB5}">
      <dgm:prSet phldrT="[Текст]"/>
      <dgm:spPr/>
      <dgm:t>
        <a:bodyPr/>
        <a:lstStyle/>
        <a:p>
          <a:r>
            <a:rPr lang="uk-UA" b="1" dirty="0" smtClean="0"/>
            <a:t>1. Визначити пріоритетні для клієнтів процеси, що характеризуються низькими рейтингами задоволеності.</a:t>
          </a:r>
          <a:endParaRPr lang="ru-RU" b="1" dirty="0"/>
        </a:p>
      </dgm:t>
    </dgm:pt>
    <dgm:pt modelId="{44B1A1DC-892C-4F0B-87BD-978EF1D201F6}" type="parTrans" cxnId="{EED47498-9286-4953-9C58-CF92E2656814}">
      <dgm:prSet/>
      <dgm:spPr/>
      <dgm:t>
        <a:bodyPr/>
        <a:lstStyle/>
        <a:p>
          <a:endParaRPr lang="ru-RU" b="1"/>
        </a:p>
      </dgm:t>
    </dgm:pt>
    <dgm:pt modelId="{75ABA6F6-F624-482F-8126-F2933A3EF104}" type="sibTrans" cxnId="{EED47498-9286-4953-9C58-CF92E2656814}">
      <dgm:prSet/>
      <dgm:spPr/>
      <dgm:t>
        <a:bodyPr/>
        <a:lstStyle/>
        <a:p>
          <a:endParaRPr lang="ru-RU" b="1"/>
        </a:p>
      </dgm:t>
    </dgm:pt>
    <dgm:pt modelId="{A11451CC-BC3F-4557-852F-50FBD0E0B6C9}">
      <dgm:prSet/>
      <dgm:spPr/>
      <dgm:t>
        <a:bodyPr/>
        <a:lstStyle/>
        <a:p>
          <a:r>
            <a:rPr lang="uk-UA" b="1" dirty="0" smtClean="0"/>
            <a:t>2. Виявити важливі для клієнтів фактори та </a:t>
          </a:r>
          <a:r>
            <a:rPr lang="uk-UA" b="1" dirty="0" err="1" smtClean="0"/>
            <a:t>ранжувати</a:t>
          </a:r>
          <a:r>
            <a:rPr lang="uk-UA" b="1" dirty="0" smtClean="0"/>
            <a:t> їх за значимістю; визначити первинні процеси та можливості готелю щодо задоволення існуючих потреб.</a:t>
          </a:r>
          <a:endParaRPr lang="en-US" b="1" dirty="0"/>
        </a:p>
      </dgm:t>
    </dgm:pt>
    <dgm:pt modelId="{57126D4E-4D43-4E4E-8FF6-EB087A28C1EF}" type="parTrans" cxnId="{352C6A6A-FB06-46C0-91EA-4CF112426D2F}">
      <dgm:prSet/>
      <dgm:spPr/>
      <dgm:t>
        <a:bodyPr/>
        <a:lstStyle/>
        <a:p>
          <a:endParaRPr lang="ru-RU" b="1"/>
        </a:p>
      </dgm:t>
    </dgm:pt>
    <dgm:pt modelId="{EC2227B9-1939-4193-849C-DE7FBD62B2D1}" type="sibTrans" cxnId="{352C6A6A-FB06-46C0-91EA-4CF112426D2F}">
      <dgm:prSet/>
      <dgm:spPr/>
      <dgm:t>
        <a:bodyPr/>
        <a:lstStyle/>
        <a:p>
          <a:endParaRPr lang="ru-RU" b="1"/>
        </a:p>
      </dgm:t>
    </dgm:pt>
    <dgm:pt modelId="{1D997AD8-21F6-4ED8-9793-BA58B856EDD6}">
      <dgm:prSet/>
      <dgm:spPr/>
      <dgm:t>
        <a:bodyPr/>
        <a:lstStyle/>
        <a:p>
          <a:r>
            <a:rPr lang="uk-UA" b="1" dirty="0" smtClean="0"/>
            <a:t>3. Провести дослідження системи ведення готельного господарства, націлене на створення надійного та захищеного від помилок процесу, який може бути стандартизований усередині готельного підприємства.</a:t>
          </a:r>
          <a:endParaRPr lang="en-US" b="1" dirty="0"/>
        </a:p>
      </dgm:t>
    </dgm:pt>
    <dgm:pt modelId="{EA997A9D-9945-4FAA-87D5-07575210C4E8}" type="parTrans" cxnId="{C1F48E29-FF8D-4485-8927-78B14CD1AEE3}">
      <dgm:prSet/>
      <dgm:spPr/>
      <dgm:t>
        <a:bodyPr/>
        <a:lstStyle/>
        <a:p>
          <a:endParaRPr lang="ru-RU" b="1"/>
        </a:p>
      </dgm:t>
    </dgm:pt>
    <dgm:pt modelId="{6619A402-746B-49F2-AEB5-91E51F99EFA4}" type="sibTrans" cxnId="{C1F48E29-FF8D-4485-8927-78B14CD1AEE3}">
      <dgm:prSet/>
      <dgm:spPr/>
      <dgm:t>
        <a:bodyPr/>
        <a:lstStyle/>
        <a:p>
          <a:endParaRPr lang="ru-RU" b="1"/>
        </a:p>
      </dgm:t>
    </dgm:pt>
    <dgm:pt modelId="{DB44BD6A-1F93-468E-B03B-FD862E763186}">
      <dgm:prSet/>
      <dgm:spPr/>
      <dgm:t>
        <a:bodyPr/>
        <a:lstStyle/>
        <a:p>
          <a:r>
            <a:rPr lang="uk-UA" b="1" dirty="0" smtClean="0"/>
            <a:t>4. Ідентифікувати та скоротити непотрібні витрати, проаналізувавши процес шляхом спрощення, виключення та об’єднання етапів системи господарювання.</a:t>
          </a:r>
          <a:endParaRPr lang="en-US" b="1" dirty="0"/>
        </a:p>
      </dgm:t>
    </dgm:pt>
    <dgm:pt modelId="{504EFC02-7B06-4756-A962-BFBE8399E120}" type="parTrans" cxnId="{3E716C12-F4DD-4B15-8110-E93E3A11E4F8}">
      <dgm:prSet/>
      <dgm:spPr/>
      <dgm:t>
        <a:bodyPr/>
        <a:lstStyle/>
        <a:p>
          <a:endParaRPr lang="ru-RU" b="1"/>
        </a:p>
      </dgm:t>
    </dgm:pt>
    <dgm:pt modelId="{59871F63-B674-4D9C-A371-A93B1A5D7F90}" type="sibTrans" cxnId="{3E716C12-F4DD-4B15-8110-E93E3A11E4F8}">
      <dgm:prSet/>
      <dgm:spPr/>
      <dgm:t>
        <a:bodyPr/>
        <a:lstStyle/>
        <a:p>
          <a:endParaRPr lang="ru-RU" b="1"/>
        </a:p>
      </dgm:t>
    </dgm:pt>
    <dgm:pt modelId="{E92A950C-E250-4BBD-B171-C5262C2348C8}">
      <dgm:prSet/>
      <dgm:spPr/>
      <dgm:t>
        <a:bodyPr/>
        <a:lstStyle/>
        <a:p>
          <a:r>
            <a:rPr lang="uk-UA" b="1" dirty="0" smtClean="0"/>
            <a:t>5. Для здійснення інноваційних змін щодо створення якісної готельної послуги пропонується створення певної організаційної структури управління, за допомогою якої відбувається впровадження цього підходу до культури організації.</a:t>
          </a:r>
          <a:endParaRPr lang="en-US" b="1" dirty="0"/>
        </a:p>
      </dgm:t>
    </dgm:pt>
    <dgm:pt modelId="{AAA5BD18-A047-4FB0-9892-67825406B413}" type="parTrans" cxnId="{4E73A665-4DDC-407E-BC1A-2074D01EAD70}">
      <dgm:prSet/>
      <dgm:spPr/>
      <dgm:t>
        <a:bodyPr/>
        <a:lstStyle/>
        <a:p>
          <a:endParaRPr lang="ru-RU" b="1"/>
        </a:p>
      </dgm:t>
    </dgm:pt>
    <dgm:pt modelId="{67B4C0B4-9D03-469F-8957-363C17067908}" type="sibTrans" cxnId="{4E73A665-4DDC-407E-BC1A-2074D01EAD70}">
      <dgm:prSet/>
      <dgm:spPr/>
      <dgm:t>
        <a:bodyPr/>
        <a:lstStyle/>
        <a:p>
          <a:endParaRPr lang="ru-RU" b="1"/>
        </a:p>
      </dgm:t>
    </dgm:pt>
    <dgm:pt modelId="{7E0C4A83-0C56-4909-B64C-2CE7764D7C08}" type="pres">
      <dgm:prSet presAssocID="{642D6A63-3B80-4A22-A3DE-B116EF4D5CFF}" presName="linear" presStyleCnt="0">
        <dgm:presLayoutVars>
          <dgm:animLvl val="lvl"/>
          <dgm:resizeHandles val="exact"/>
        </dgm:presLayoutVars>
      </dgm:prSet>
      <dgm:spPr/>
      <dgm:t>
        <a:bodyPr/>
        <a:lstStyle/>
        <a:p>
          <a:endParaRPr lang="ru-RU"/>
        </a:p>
      </dgm:t>
    </dgm:pt>
    <dgm:pt modelId="{5089AD88-A6D3-4BBD-91A8-A56616C62D80}" type="pres">
      <dgm:prSet presAssocID="{9AD45D3B-31AC-4F0B-9BAF-E8EBADD0FCB5}" presName="parentText" presStyleLbl="node1" presStyleIdx="0" presStyleCnt="5">
        <dgm:presLayoutVars>
          <dgm:chMax val="0"/>
          <dgm:bulletEnabled val="1"/>
        </dgm:presLayoutVars>
      </dgm:prSet>
      <dgm:spPr/>
      <dgm:t>
        <a:bodyPr/>
        <a:lstStyle/>
        <a:p>
          <a:endParaRPr lang="ru-RU"/>
        </a:p>
      </dgm:t>
    </dgm:pt>
    <dgm:pt modelId="{BB499477-5BE6-40F2-86E9-3E72CB4DF717}" type="pres">
      <dgm:prSet presAssocID="{75ABA6F6-F624-482F-8126-F2933A3EF104}" presName="spacer" presStyleCnt="0"/>
      <dgm:spPr/>
    </dgm:pt>
    <dgm:pt modelId="{5D6CDD8F-527E-4477-A124-7F68FE93F998}" type="pres">
      <dgm:prSet presAssocID="{A11451CC-BC3F-4557-852F-50FBD0E0B6C9}" presName="parentText" presStyleLbl="node1" presStyleIdx="1" presStyleCnt="5">
        <dgm:presLayoutVars>
          <dgm:chMax val="0"/>
          <dgm:bulletEnabled val="1"/>
        </dgm:presLayoutVars>
      </dgm:prSet>
      <dgm:spPr/>
      <dgm:t>
        <a:bodyPr/>
        <a:lstStyle/>
        <a:p>
          <a:endParaRPr lang="ru-RU"/>
        </a:p>
      </dgm:t>
    </dgm:pt>
    <dgm:pt modelId="{0F40BCFD-0792-42C6-AA43-CCA54BD95A85}" type="pres">
      <dgm:prSet presAssocID="{EC2227B9-1939-4193-849C-DE7FBD62B2D1}" presName="spacer" presStyleCnt="0"/>
      <dgm:spPr/>
    </dgm:pt>
    <dgm:pt modelId="{5297641A-B7F6-44CB-BEA8-A3C25A0F36E2}" type="pres">
      <dgm:prSet presAssocID="{1D997AD8-21F6-4ED8-9793-BA58B856EDD6}" presName="parentText" presStyleLbl="node1" presStyleIdx="2" presStyleCnt="5">
        <dgm:presLayoutVars>
          <dgm:chMax val="0"/>
          <dgm:bulletEnabled val="1"/>
        </dgm:presLayoutVars>
      </dgm:prSet>
      <dgm:spPr/>
      <dgm:t>
        <a:bodyPr/>
        <a:lstStyle/>
        <a:p>
          <a:endParaRPr lang="ru-RU"/>
        </a:p>
      </dgm:t>
    </dgm:pt>
    <dgm:pt modelId="{3C30130E-1CCA-4F89-B4E1-2EB7C09B5AF5}" type="pres">
      <dgm:prSet presAssocID="{6619A402-746B-49F2-AEB5-91E51F99EFA4}" presName="spacer" presStyleCnt="0"/>
      <dgm:spPr/>
    </dgm:pt>
    <dgm:pt modelId="{3CD99433-3C1E-408F-8D44-EF335AAA84F2}" type="pres">
      <dgm:prSet presAssocID="{DB44BD6A-1F93-468E-B03B-FD862E763186}" presName="parentText" presStyleLbl="node1" presStyleIdx="3" presStyleCnt="5">
        <dgm:presLayoutVars>
          <dgm:chMax val="0"/>
          <dgm:bulletEnabled val="1"/>
        </dgm:presLayoutVars>
      </dgm:prSet>
      <dgm:spPr/>
      <dgm:t>
        <a:bodyPr/>
        <a:lstStyle/>
        <a:p>
          <a:endParaRPr lang="ru-RU"/>
        </a:p>
      </dgm:t>
    </dgm:pt>
    <dgm:pt modelId="{AFC326EA-267C-4997-A4DA-688E8101CAE1}" type="pres">
      <dgm:prSet presAssocID="{59871F63-B674-4D9C-A371-A93B1A5D7F90}" presName="spacer" presStyleCnt="0"/>
      <dgm:spPr/>
    </dgm:pt>
    <dgm:pt modelId="{44F8EBB1-F163-451B-B519-EFABCFCDA729}" type="pres">
      <dgm:prSet presAssocID="{E92A950C-E250-4BBD-B171-C5262C2348C8}" presName="parentText" presStyleLbl="node1" presStyleIdx="4" presStyleCnt="5">
        <dgm:presLayoutVars>
          <dgm:chMax val="0"/>
          <dgm:bulletEnabled val="1"/>
        </dgm:presLayoutVars>
      </dgm:prSet>
      <dgm:spPr/>
      <dgm:t>
        <a:bodyPr/>
        <a:lstStyle/>
        <a:p>
          <a:endParaRPr lang="ru-RU"/>
        </a:p>
      </dgm:t>
    </dgm:pt>
  </dgm:ptLst>
  <dgm:cxnLst>
    <dgm:cxn modelId="{3E4BE208-BAC4-4D35-84EE-B00F72CF2F43}" type="presOf" srcId="{642D6A63-3B80-4A22-A3DE-B116EF4D5CFF}" destId="{7E0C4A83-0C56-4909-B64C-2CE7764D7C08}" srcOrd="0" destOrd="0" presId="urn:microsoft.com/office/officeart/2005/8/layout/vList2"/>
    <dgm:cxn modelId="{C1F48E29-FF8D-4485-8927-78B14CD1AEE3}" srcId="{642D6A63-3B80-4A22-A3DE-B116EF4D5CFF}" destId="{1D997AD8-21F6-4ED8-9793-BA58B856EDD6}" srcOrd="2" destOrd="0" parTransId="{EA997A9D-9945-4FAA-87D5-07575210C4E8}" sibTransId="{6619A402-746B-49F2-AEB5-91E51F99EFA4}"/>
    <dgm:cxn modelId="{337DE06E-C7E8-4C79-A2DB-5221F807D7FB}" type="presOf" srcId="{E92A950C-E250-4BBD-B171-C5262C2348C8}" destId="{44F8EBB1-F163-451B-B519-EFABCFCDA729}" srcOrd="0" destOrd="0" presId="urn:microsoft.com/office/officeart/2005/8/layout/vList2"/>
    <dgm:cxn modelId="{18FE384B-3DE4-4E92-BD50-8F6AD17C771E}" type="presOf" srcId="{A11451CC-BC3F-4557-852F-50FBD0E0B6C9}" destId="{5D6CDD8F-527E-4477-A124-7F68FE93F998}" srcOrd="0" destOrd="0" presId="urn:microsoft.com/office/officeart/2005/8/layout/vList2"/>
    <dgm:cxn modelId="{3E716C12-F4DD-4B15-8110-E93E3A11E4F8}" srcId="{642D6A63-3B80-4A22-A3DE-B116EF4D5CFF}" destId="{DB44BD6A-1F93-468E-B03B-FD862E763186}" srcOrd="3" destOrd="0" parTransId="{504EFC02-7B06-4756-A962-BFBE8399E120}" sibTransId="{59871F63-B674-4D9C-A371-A93B1A5D7F90}"/>
    <dgm:cxn modelId="{4EEDECD5-991D-4B27-B31B-7392E4318344}" type="presOf" srcId="{DB44BD6A-1F93-468E-B03B-FD862E763186}" destId="{3CD99433-3C1E-408F-8D44-EF335AAA84F2}" srcOrd="0" destOrd="0" presId="urn:microsoft.com/office/officeart/2005/8/layout/vList2"/>
    <dgm:cxn modelId="{EED47498-9286-4953-9C58-CF92E2656814}" srcId="{642D6A63-3B80-4A22-A3DE-B116EF4D5CFF}" destId="{9AD45D3B-31AC-4F0B-9BAF-E8EBADD0FCB5}" srcOrd="0" destOrd="0" parTransId="{44B1A1DC-892C-4F0B-87BD-978EF1D201F6}" sibTransId="{75ABA6F6-F624-482F-8126-F2933A3EF104}"/>
    <dgm:cxn modelId="{7374B2C7-76F4-46D8-AADF-423D5730A0CB}" type="presOf" srcId="{1D997AD8-21F6-4ED8-9793-BA58B856EDD6}" destId="{5297641A-B7F6-44CB-BEA8-A3C25A0F36E2}" srcOrd="0" destOrd="0" presId="urn:microsoft.com/office/officeart/2005/8/layout/vList2"/>
    <dgm:cxn modelId="{352C6A6A-FB06-46C0-91EA-4CF112426D2F}" srcId="{642D6A63-3B80-4A22-A3DE-B116EF4D5CFF}" destId="{A11451CC-BC3F-4557-852F-50FBD0E0B6C9}" srcOrd="1" destOrd="0" parTransId="{57126D4E-4D43-4E4E-8FF6-EB087A28C1EF}" sibTransId="{EC2227B9-1939-4193-849C-DE7FBD62B2D1}"/>
    <dgm:cxn modelId="{4E73A665-4DDC-407E-BC1A-2074D01EAD70}" srcId="{642D6A63-3B80-4A22-A3DE-B116EF4D5CFF}" destId="{E92A950C-E250-4BBD-B171-C5262C2348C8}" srcOrd="4" destOrd="0" parTransId="{AAA5BD18-A047-4FB0-9892-67825406B413}" sibTransId="{67B4C0B4-9D03-469F-8957-363C17067908}"/>
    <dgm:cxn modelId="{FA66D377-5BB0-4352-BD19-CF8A17502176}" type="presOf" srcId="{9AD45D3B-31AC-4F0B-9BAF-E8EBADD0FCB5}" destId="{5089AD88-A6D3-4BBD-91A8-A56616C62D80}" srcOrd="0" destOrd="0" presId="urn:microsoft.com/office/officeart/2005/8/layout/vList2"/>
    <dgm:cxn modelId="{21CE7FF9-2A60-4FB4-8C21-FF70FA5EEA6A}" type="presParOf" srcId="{7E0C4A83-0C56-4909-B64C-2CE7764D7C08}" destId="{5089AD88-A6D3-4BBD-91A8-A56616C62D80}" srcOrd="0" destOrd="0" presId="urn:microsoft.com/office/officeart/2005/8/layout/vList2"/>
    <dgm:cxn modelId="{A92E49E1-A9FB-4821-89D9-D45DF9A36059}" type="presParOf" srcId="{7E0C4A83-0C56-4909-B64C-2CE7764D7C08}" destId="{BB499477-5BE6-40F2-86E9-3E72CB4DF717}" srcOrd="1" destOrd="0" presId="urn:microsoft.com/office/officeart/2005/8/layout/vList2"/>
    <dgm:cxn modelId="{B7D48CCE-B5E4-44F6-933F-E4C38373EE70}" type="presParOf" srcId="{7E0C4A83-0C56-4909-B64C-2CE7764D7C08}" destId="{5D6CDD8F-527E-4477-A124-7F68FE93F998}" srcOrd="2" destOrd="0" presId="urn:microsoft.com/office/officeart/2005/8/layout/vList2"/>
    <dgm:cxn modelId="{7713BE08-E7BF-4D51-9D22-173AE47F6B31}" type="presParOf" srcId="{7E0C4A83-0C56-4909-B64C-2CE7764D7C08}" destId="{0F40BCFD-0792-42C6-AA43-CCA54BD95A85}" srcOrd="3" destOrd="0" presId="urn:microsoft.com/office/officeart/2005/8/layout/vList2"/>
    <dgm:cxn modelId="{38C4EDA9-40A8-4D99-95F5-FA1D3656ED48}" type="presParOf" srcId="{7E0C4A83-0C56-4909-B64C-2CE7764D7C08}" destId="{5297641A-B7F6-44CB-BEA8-A3C25A0F36E2}" srcOrd="4" destOrd="0" presId="urn:microsoft.com/office/officeart/2005/8/layout/vList2"/>
    <dgm:cxn modelId="{11740657-64EB-4885-8E02-8765AEFE6619}" type="presParOf" srcId="{7E0C4A83-0C56-4909-B64C-2CE7764D7C08}" destId="{3C30130E-1CCA-4F89-B4E1-2EB7C09B5AF5}" srcOrd="5" destOrd="0" presId="urn:microsoft.com/office/officeart/2005/8/layout/vList2"/>
    <dgm:cxn modelId="{64285EC3-E5CD-4016-B083-B96F0812C4AF}" type="presParOf" srcId="{7E0C4A83-0C56-4909-B64C-2CE7764D7C08}" destId="{3CD99433-3C1E-408F-8D44-EF335AAA84F2}" srcOrd="6" destOrd="0" presId="urn:microsoft.com/office/officeart/2005/8/layout/vList2"/>
    <dgm:cxn modelId="{B4A76C43-4A84-40BB-A8E2-27DC3685DB5C}" type="presParOf" srcId="{7E0C4A83-0C56-4909-B64C-2CE7764D7C08}" destId="{AFC326EA-267C-4997-A4DA-688E8101CAE1}" srcOrd="7" destOrd="0" presId="urn:microsoft.com/office/officeart/2005/8/layout/vList2"/>
    <dgm:cxn modelId="{4758F934-821A-42E5-931C-D0EC5F063FBD}" type="presParOf" srcId="{7E0C4A83-0C56-4909-B64C-2CE7764D7C08}" destId="{44F8EBB1-F163-451B-B519-EFABCFCDA72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E7896AF-C9E1-455B-9988-68F8F1574CDD}"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83F20-7582-48BC-AD7D-525146DB6D5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4284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E7896AF-C9E1-455B-9988-68F8F1574CDD}"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83F20-7582-48BC-AD7D-525146DB6D53}" type="slidenum">
              <a:rPr lang="en-US" smtClean="0"/>
              <a:t>‹#›</a:t>
            </a:fld>
            <a:endParaRPr lang="en-US"/>
          </a:p>
        </p:txBody>
      </p:sp>
    </p:spTree>
    <p:extLst>
      <p:ext uri="{BB962C8B-B14F-4D97-AF65-F5344CB8AC3E}">
        <p14:creationId xmlns:p14="http://schemas.microsoft.com/office/powerpoint/2010/main" val="2252027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E7896AF-C9E1-455B-9988-68F8F1574CDD}"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83F20-7582-48BC-AD7D-525146DB6D53}" type="slidenum">
              <a:rPr lang="en-US" smtClean="0"/>
              <a:t>‹#›</a:t>
            </a:fld>
            <a:endParaRPr lang="en-US"/>
          </a:p>
        </p:txBody>
      </p:sp>
    </p:spTree>
    <p:extLst>
      <p:ext uri="{BB962C8B-B14F-4D97-AF65-F5344CB8AC3E}">
        <p14:creationId xmlns:p14="http://schemas.microsoft.com/office/powerpoint/2010/main" val="2752944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E7896AF-C9E1-455B-9988-68F8F1574CDD}"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83F20-7582-48BC-AD7D-525146DB6D53}" type="slidenum">
              <a:rPr lang="en-US" smtClean="0"/>
              <a:t>‹#›</a:t>
            </a:fld>
            <a:endParaRPr lang="en-US"/>
          </a:p>
        </p:txBody>
      </p:sp>
    </p:spTree>
    <p:extLst>
      <p:ext uri="{BB962C8B-B14F-4D97-AF65-F5344CB8AC3E}">
        <p14:creationId xmlns:p14="http://schemas.microsoft.com/office/powerpoint/2010/main" val="1993292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ru-RU" smtClean="0"/>
              <a:t>Образец заголовка</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E7896AF-C9E1-455B-9988-68F8F1574CDD}" type="datetimeFigureOut">
              <a:rPr lang="en-US" smtClean="0"/>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A83F20-7582-48BC-AD7D-525146DB6D53}"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370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E7896AF-C9E1-455B-9988-68F8F1574CDD}"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83F20-7582-48BC-AD7D-525146DB6D53}" type="slidenum">
              <a:rPr lang="en-US" smtClean="0"/>
              <a:t>‹#›</a:t>
            </a:fld>
            <a:endParaRPr lang="en-US"/>
          </a:p>
        </p:txBody>
      </p:sp>
    </p:spTree>
    <p:extLst>
      <p:ext uri="{BB962C8B-B14F-4D97-AF65-F5344CB8AC3E}">
        <p14:creationId xmlns:p14="http://schemas.microsoft.com/office/powerpoint/2010/main" val="3499135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9728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217920" y="2582334"/>
            <a:ext cx="4937760" cy="3378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E7896AF-C9E1-455B-9988-68F8F1574CDD}" type="datetimeFigureOut">
              <a:rPr lang="en-US" smtClean="0"/>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A83F20-7582-48BC-AD7D-525146DB6D53}" type="slidenum">
              <a:rPr lang="en-US" smtClean="0"/>
              <a:t>‹#›</a:t>
            </a:fld>
            <a:endParaRPr lang="en-US"/>
          </a:p>
        </p:txBody>
      </p:sp>
    </p:spTree>
    <p:extLst>
      <p:ext uri="{BB962C8B-B14F-4D97-AF65-F5344CB8AC3E}">
        <p14:creationId xmlns:p14="http://schemas.microsoft.com/office/powerpoint/2010/main" val="3967746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EE7896AF-C9E1-455B-9988-68F8F1574CDD}" type="datetimeFigureOut">
              <a:rPr lang="en-US" smtClean="0"/>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A83F20-7582-48BC-AD7D-525146DB6D53}" type="slidenum">
              <a:rPr lang="en-US" smtClean="0"/>
              <a:t>‹#›</a:t>
            </a:fld>
            <a:endParaRPr lang="en-US"/>
          </a:p>
        </p:txBody>
      </p:sp>
    </p:spTree>
    <p:extLst>
      <p:ext uri="{BB962C8B-B14F-4D97-AF65-F5344CB8AC3E}">
        <p14:creationId xmlns:p14="http://schemas.microsoft.com/office/powerpoint/2010/main" val="3817305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EE7896AF-C9E1-455B-9988-68F8F1574CDD}" type="datetimeFigureOut">
              <a:rPr lang="en-US" smtClean="0"/>
              <a:t>12/19/2023</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CAA83F20-7582-48BC-AD7D-525146DB6D53}" type="slidenum">
              <a:rPr lang="en-US" smtClean="0"/>
              <a:t>‹#›</a:t>
            </a:fld>
            <a:endParaRPr lang="en-US"/>
          </a:p>
        </p:txBody>
      </p:sp>
    </p:spTree>
    <p:extLst>
      <p:ext uri="{BB962C8B-B14F-4D97-AF65-F5344CB8AC3E}">
        <p14:creationId xmlns:p14="http://schemas.microsoft.com/office/powerpoint/2010/main" val="1486968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E7896AF-C9E1-455B-9988-68F8F1574CDD}" type="datetimeFigureOut">
              <a:rPr lang="en-US" smtClean="0"/>
              <a:t>12/19/2023</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CAA83F20-7582-48BC-AD7D-525146DB6D53}" type="slidenum">
              <a:rPr lang="en-US" smtClean="0"/>
              <a:t>‹#›</a:t>
            </a:fld>
            <a:endParaRPr lang="en-US"/>
          </a:p>
        </p:txBody>
      </p:sp>
    </p:spTree>
    <p:extLst>
      <p:ext uri="{BB962C8B-B14F-4D97-AF65-F5344CB8AC3E}">
        <p14:creationId xmlns:p14="http://schemas.microsoft.com/office/powerpoint/2010/main" val="2720039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E7896AF-C9E1-455B-9988-68F8F1574CDD}" type="datetimeFigureOut">
              <a:rPr lang="en-US" smtClean="0"/>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A83F20-7582-48BC-AD7D-525146DB6D53}" type="slidenum">
              <a:rPr lang="en-US" smtClean="0"/>
              <a:t>‹#›</a:t>
            </a:fld>
            <a:endParaRPr lang="en-US"/>
          </a:p>
        </p:txBody>
      </p:sp>
    </p:spTree>
    <p:extLst>
      <p:ext uri="{BB962C8B-B14F-4D97-AF65-F5344CB8AC3E}">
        <p14:creationId xmlns:p14="http://schemas.microsoft.com/office/powerpoint/2010/main" val="4082147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E7896AF-C9E1-455B-9988-68F8F1574CDD}" type="datetimeFigureOut">
              <a:rPr lang="en-US" smtClean="0"/>
              <a:t>12/19/2023</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CAA83F20-7582-48BC-AD7D-525146DB6D53}"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08177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5"/>
          <p:cNvSpPr>
            <a:spLocks noChangeArrowheads="1"/>
          </p:cNvSpPr>
          <p:nvPr/>
        </p:nvSpPr>
        <p:spPr bwMode="auto">
          <a:xfrm>
            <a:off x="781396" y="118875"/>
            <a:ext cx="953972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fontAlgn="t"/>
            <a:r>
              <a:rPr lang="uk-UA" sz="1400" b="1" dirty="0"/>
              <a:t>ХАРКІВСЬКИЙ НАЦІОНАЛЬНИЙ ЕКОНОМІЧНИЙ УНІВЕРСИТЕТ</a:t>
            </a:r>
            <a:endParaRPr lang="ru-RU" sz="1400" b="1" dirty="0"/>
          </a:p>
          <a:p>
            <a:pPr algn="ctr"/>
            <a:r>
              <a:rPr lang="uk-UA" sz="1400" b="1" dirty="0"/>
              <a:t>ІМЕНІ СЕМЕНА КУЗНЕЦЯ</a:t>
            </a:r>
            <a:endParaRPr lang="uk-UA" altLang="ru-RU" sz="1400" b="1" dirty="0">
              <a:latin typeface="Gill Sans MT" panose="020B0502020104020203" pitchFamily="34" charset="0"/>
            </a:endParaRPr>
          </a:p>
        </p:txBody>
      </p:sp>
      <p:sp>
        <p:nvSpPr>
          <p:cNvPr id="5" name="Прямоугольник 6"/>
          <p:cNvSpPr>
            <a:spLocks noChangeArrowheads="1"/>
          </p:cNvSpPr>
          <p:nvPr/>
        </p:nvSpPr>
        <p:spPr bwMode="auto">
          <a:xfrm>
            <a:off x="2502131" y="497076"/>
            <a:ext cx="73998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endParaRPr lang="uk-UA" altLang="ru-RU" dirty="0" smtClean="0">
              <a:latin typeface="Times New Roman" panose="02020603050405020304" pitchFamily="18" charset="0"/>
              <a:cs typeface="Times New Roman" panose="02020603050405020304" pitchFamily="18" charset="0"/>
            </a:endParaRPr>
          </a:p>
          <a:p>
            <a:pPr algn="ctr"/>
            <a:r>
              <a:rPr lang="uk-UA" altLang="ru-RU" b="1" dirty="0" smtClean="0">
                <a:latin typeface="Times New Roman" panose="02020603050405020304" pitchFamily="18" charset="0"/>
                <a:cs typeface="Times New Roman" panose="02020603050405020304" pitchFamily="18" charset="0"/>
              </a:rPr>
              <a:t>Факультет</a:t>
            </a:r>
            <a:r>
              <a:rPr lang="uk-UA" altLang="ru-RU" dirty="0" smtClean="0">
                <a:latin typeface="Times New Roman" panose="02020603050405020304" pitchFamily="18" charset="0"/>
                <a:cs typeface="Times New Roman" panose="02020603050405020304" pitchFamily="18" charset="0"/>
              </a:rPr>
              <a:t> </a:t>
            </a:r>
            <a:r>
              <a:rPr lang="uk-UA" b="1" dirty="0" smtClean="0"/>
              <a:t>міжнародної </a:t>
            </a:r>
            <a:r>
              <a:rPr lang="uk-UA" b="1" dirty="0"/>
              <a:t>економіки і </a:t>
            </a:r>
            <a:r>
              <a:rPr lang="uk-UA" b="1" dirty="0" smtClean="0"/>
              <a:t>менеджменту</a:t>
            </a:r>
            <a:endParaRPr lang="uk-UA" altLang="ru-RU" dirty="0">
              <a:latin typeface="Times New Roman" panose="02020603050405020304" pitchFamily="18" charset="0"/>
              <a:cs typeface="Times New Roman" panose="02020603050405020304" pitchFamily="18" charset="0"/>
            </a:endParaRPr>
          </a:p>
        </p:txBody>
      </p:sp>
      <p:sp>
        <p:nvSpPr>
          <p:cNvPr id="6" name="Прямоугольник 7"/>
          <p:cNvSpPr>
            <a:spLocks noChangeArrowheads="1"/>
          </p:cNvSpPr>
          <p:nvPr/>
        </p:nvSpPr>
        <p:spPr bwMode="auto">
          <a:xfrm>
            <a:off x="2396318" y="865376"/>
            <a:ext cx="75872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endParaRPr lang="uk-UA" altLang="ru-RU" dirty="0" smtClean="0">
              <a:latin typeface="Times New Roman" panose="02020603050405020304" pitchFamily="18" charset="0"/>
              <a:cs typeface="Times New Roman" panose="02020603050405020304" pitchFamily="18" charset="0"/>
            </a:endParaRPr>
          </a:p>
          <a:p>
            <a:pPr algn="ctr"/>
            <a:r>
              <a:rPr lang="uk-UA" altLang="ru-RU" b="1" dirty="0" smtClean="0">
                <a:latin typeface="Times New Roman" panose="02020603050405020304" pitchFamily="18" charset="0"/>
                <a:cs typeface="Times New Roman" panose="02020603050405020304" pitchFamily="18" charset="0"/>
              </a:rPr>
              <a:t>Кафедра  готельного і ресторанного бізнесу</a:t>
            </a:r>
            <a:endParaRPr lang="uk-UA" altLang="ru-RU" b="1" dirty="0">
              <a:latin typeface="Times New Roman" panose="02020603050405020304" pitchFamily="18" charset="0"/>
              <a:cs typeface="Times New Roman" panose="02020603050405020304" pitchFamily="18" charset="0"/>
            </a:endParaRPr>
          </a:p>
        </p:txBody>
      </p:sp>
      <p:sp>
        <p:nvSpPr>
          <p:cNvPr id="7" name="Прямоугольник 8"/>
          <p:cNvSpPr>
            <a:spLocks noChangeArrowheads="1"/>
          </p:cNvSpPr>
          <p:nvPr/>
        </p:nvSpPr>
        <p:spPr bwMode="auto">
          <a:xfrm>
            <a:off x="2047164" y="2065196"/>
            <a:ext cx="82739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ru-RU" sz="2400" b="1" i="1" dirty="0">
                <a:latin typeface="Times New Roman" panose="02020603050405020304" pitchFamily="18" charset="0"/>
                <a:cs typeface="Times New Roman" panose="02020603050405020304" pitchFamily="18" charset="0"/>
              </a:rPr>
              <a:t>Візуальний супровід до кваліфікаційної роботи магістра</a:t>
            </a:r>
          </a:p>
        </p:txBody>
      </p:sp>
      <p:sp>
        <p:nvSpPr>
          <p:cNvPr id="8" name="Прямоугольник 9"/>
          <p:cNvSpPr>
            <a:spLocks noChangeArrowheads="1"/>
          </p:cNvSpPr>
          <p:nvPr/>
        </p:nvSpPr>
        <p:spPr bwMode="auto">
          <a:xfrm>
            <a:off x="1606143" y="2710405"/>
            <a:ext cx="914295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ru-RU" sz="2800" b="1" dirty="0">
                <a:latin typeface="Gill Sans MT" panose="020B0502020104020203" pitchFamily="34" charset="0"/>
              </a:rPr>
              <a:t>на тему</a:t>
            </a:r>
            <a:r>
              <a:rPr lang="uk-UA" altLang="ru-RU" sz="2800" b="1" dirty="0" smtClean="0">
                <a:latin typeface="Gill Sans MT" panose="020B0502020104020203" pitchFamily="34" charset="0"/>
              </a:rPr>
              <a:t>:</a:t>
            </a:r>
          </a:p>
          <a:p>
            <a:pPr algn="ctr"/>
            <a:r>
              <a:rPr lang="uk-UA" altLang="ru-RU" sz="2800" dirty="0" smtClean="0">
                <a:latin typeface="Gill Sans MT" panose="020B0502020104020203" pitchFamily="34" charset="0"/>
              </a:rPr>
              <a:t>«</a:t>
            </a:r>
            <a:r>
              <a:rPr lang="uk-UA" sz="2800" dirty="0" smtClean="0"/>
              <a:t>Управління </a:t>
            </a:r>
            <a:r>
              <a:rPr lang="uk-UA" sz="2800" dirty="0"/>
              <a:t>інноваційною діяльністю підприємства </a:t>
            </a:r>
            <a:r>
              <a:rPr lang="uk-UA" sz="2800" dirty="0" err="1"/>
              <a:t>готельно</a:t>
            </a:r>
            <a:r>
              <a:rPr lang="uk-UA" sz="2800" dirty="0"/>
              <a:t> - ресторанного </a:t>
            </a:r>
            <a:r>
              <a:rPr lang="uk-UA" sz="2800" dirty="0" smtClean="0"/>
              <a:t>бізнесу</a:t>
            </a:r>
            <a:r>
              <a:rPr lang="uk-UA" altLang="ru-RU" sz="2800" dirty="0" smtClean="0">
                <a:latin typeface="Gill Sans MT" panose="020B0502020104020203" pitchFamily="34" charset="0"/>
              </a:rPr>
              <a:t>»</a:t>
            </a:r>
            <a:endParaRPr lang="uk-UA" altLang="ru-RU" sz="2800" dirty="0">
              <a:latin typeface="Gill Sans MT" panose="020B0502020104020203" pitchFamily="34" charset="0"/>
            </a:endParaRPr>
          </a:p>
        </p:txBody>
      </p:sp>
      <p:sp>
        <p:nvSpPr>
          <p:cNvPr id="9" name="Прямоугольник 10"/>
          <p:cNvSpPr>
            <a:spLocks noChangeArrowheads="1"/>
          </p:cNvSpPr>
          <p:nvPr/>
        </p:nvSpPr>
        <p:spPr bwMode="auto">
          <a:xfrm>
            <a:off x="7311788" y="4371336"/>
            <a:ext cx="50292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r>
              <a:rPr lang="uk-UA" altLang="ru-RU" dirty="0">
                <a:latin typeface="Gill Sans MT" panose="020B0502020104020203" pitchFamily="34" charset="0"/>
              </a:rPr>
              <a:t>Виконав: студент 2 курсу, </a:t>
            </a:r>
          </a:p>
          <a:p>
            <a:r>
              <a:rPr lang="uk-UA" altLang="ru-RU" dirty="0">
                <a:latin typeface="Gill Sans MT" panose="020B0502020104020203" pitchFamily="34" charset="0"/>
              </a:rPr>
              <a:t>ОПП 241 «</a:t>
            </a:r>
            <a:r>
              <a:rPr lang="uk-UA" altLang="ru-RU" dirty="0" err="1">
                <a:latin typeface="Gill Sans MT" panose="020B0502020104020203" pitchFamily="34" charset="0"/>
              </a:rPr>
              <a:t>Готельно</a:t>
            </a:r>
            <a:r>
              <a:rPr lang="uk-UA" altLang="ru-RU" dirty="0">
                <a:latin typeface="Gill Sans MT" panose="020B0502020104020203" pitchFamily="34" charset="0"/>
              </a:rPr>
              <a:t>-ресторанна справа</a:t>
            </a:r>
            <a:r>
              <a:rPr lang="uk-UA" altLang="ru-RU" dirty="0" smtClean="0">
                <a:latin typeface="Gill Sans MT" panose="020B0502020104020203" pitchFamily="34" charset="0"/>
              </a:rPr>
              <a:t>»</a:t>
            </a:r>
          </a:p>
          <a:p>
            <a:r>
              <a:rPr lang="uk-UA" dirty="0" smtClean="0"/>
              <a:t>Погорілий Ян </a:t>
            </a:r>
            <a:r>
              <a:rPr lang="uk-UA" dirty="0" err="1" smtClean="0"/>
              <a:t>Романоваич</a:t>
            </a:r>
            <a:endParaRPr lang="uk-UA" altLang="ru-RU" dirty="0">
              <a:latin typeface="Gill Sans MT" panose="020B0502020104020203" pitchFamily="34" charset="0"/>
            </a:endParaRPr>
          </a:p>
        </p:txBody>
      </p:sp>
      <p:sp>
        <p:nvSpPr>
          <p:cNvPr id="10" name="Прямоугольник 11"/>
          <p:cNvSpPr>
            <a:spLocks noChangeArrowheads="1"/>
          </p:cNvSpPr>
          <p:nvPr/>
        </p:nvSpPr>
        <p:spPr bwMode="auto">
          <a:xfrm>
            <a:off x="7318138" y="5366698"/>
            <a:ext cx="4572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r>
              <a:rPr lang="uk-UA" altLang="ru-RU" dirty="0">
                <a:latin typeface="Gill Sans MT" panose="020B0502020104020203" pitchFamily="34" charset="0"/>
              </a:rPr>
              <a:t>Керівник:</a:t>
            </a:r>
          </a:p>
          <a:p>
            <a:r>
              <a:rPr lang="uk-UA" altLang="ru-RU" dirty="0" err="1" smtClean="0">
                <a:latin typeface="Gill Sans MT" panose="020B0502020104020203" pitchFamily="34" charset="0"/>
              </a:rPr>
              <a:t>канд</a:t>
            </a:r>
            <a:r>
              <a:rPr lang="uk-UA" altLang="ru-RU" dirty="0" smtClean="0">
                <a:latin typeface="Gill Sans MT" panose="020B0502020104020203" pitchFamily="34" charset="0"/>
              </a:rPr>
              <a:t>. </a:t>
            </a:r>
            <a:r>
              <a:rPr lang="uk-UA" altLang="ru-RU" dirty="0" err="1" smtClean="0">
                <a:latin typeface="Gill Sans MT" panose="020B0502020104020203" pitchFamily="34" charset="0"/>
              </a:rPr>
              <a:t>екон</a:t>
            </a:r>
            <a:r>
              <a:rPr lang="uk-UA" altLang="ru-RU" dirty="0" smtClean="0">
                <a:latin typeface="Gill Sans MT" panose="020B0502020104020203" pitchFamily="34" charset="0"/>
              </a:rPr>
              <a:t>. наук, </a:t>
            </a:r>
            <a:r>
              <a:rPr lang="uk-UA" altLang="ru-RU" dirty="0">
                <a:latin typeface="Gill Sans MT" panose="020B0502020104020203" pitchFamily="34" charset="0"/>
              </a:rPr>
              <a:t>доцент </a:t>
            </a:r>
            <a:r>
              <a:rPr lang="uk-UA" altLang="ru-RU" dirty="0" smtClean="0">
                <a:latin typeface="Gill Sans MT" panose="020B0502020104020203" pitchFamily="34" charset="0"/>
              </a:rPr>
              <a:t>В</a:t>
            </a:r>
            <a:r>
              <a:rPr lang="uk-UA" altLang="en-US" dirty="0" smtClean="0">
                <a:latin typeface="Gill Sans MT" panose="020B0502020104020203" pitchFamily="34" charset="0"/>
              </a:rPr>
              <a:t>.В. Жуков В.В.</a:t>
            </a:r>
            <a:endParaRPr lang="uk-UA" altLang="ru-RU" dirty="0">
              <a:latin typeface="Gill Sans MT" panose="020B0502020104020203" pitchFamily="34" charset="0"/>
            </a:endParaRPr>
          </a:p>
        </p:txBody>
      </p:sp>
      <p:sp>
        <p:nvSpPr>
          <p:cNvPr id="11" name="Прямоугольник 12"/>
          <p:cNvSpPr>
            <a:spLocks noChangeArrowheads="1"/>
          </p:cNvSpPr>
          <p:nvPr/>
        </p:nvSpPr>
        <p:spPr bwMode="auto">
          <a:xfrm>
            <a:off x="5230812" y="6434116"/>
            <a:ext cx="1895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r>
              <a:rPr lang="uk-UA" altLang="ru-RU" dirty="0">
                <a:latin typeface="Times New Roman" panose="02020603050405020304" pitchFamily="18" charset="0"/>
                <a:cs typeface="Times New Roman" panose="02020603050405020304" pitchFamily="18" charset="0"/>
              </a:rPr>
              <a:t>Харків – </a:t>
            </a:r>
            <a:r>
              <a:rPr lang="uk-UA" altLang="ru-RU" dirty="0" smtClean="0">
                <a:latin typeface="Times New Roman" panose="02020603050405020304" pitchFamily="18" charset="0"/>
                <a:cs typeface="Times New Roman" panose="02020603050405020304" pitchFamily="18" charset="0"/>
              </a:rPr>
              <a:t>2022 </a:t>
            </a:r>
            <a:r>
              <a:rPr lang="uk-UA" altLang="ru-RU" dirty="0">
                <a:latin typeface="Times New Roman" panose="02020603050405020304" pitchFamily="18" charset="0"/>
                <a:cs typeface="Times New Roman" panose="02020603050405020304" pitchFamily="18" charset="0"/>
              </a:rPr>
              <a:t>рік</a:t>
            </a:r>
            <a:endParaRPr lang="uk-UA" altLang="ru-RU" dirty="0">
              <a:latin typeface="Gill Sans MT" panose="020B0502020104020203" pitchFamily="34" charset="0"/>
            </a:endParaRPr>
          </a:p>
        </p:txBody>
      </p:sp>
      <p:pic>
        <p:nvPicPr>
          <p:cNvPr id="14" name="Рисунок 13" descr="IMG-5597.PNG"/>
          <p:cNvPicPr/>
          <p:nvPr/>
        </p:nvPicPr>
        <p:blipFill>
          <a:blip r:embed="rId2"/>
          <a:stretch>
            <a:fillRect/>
          </a:stretch>
        </p:blipFill>
        <p:spPr>
          <a:xfrm>
            <a:off x="461319" y="209076"/>
            <a:ext cx="1001721" cy="979465"/>
          </a:xfrm>
          <a:prstGeom prst="rect">
            <a:avLst/>
          </a:prstGeom>
        </p:spPr>
      </p:pic>
      <p:pic>
        <p:nvPicPr>
          <p:cNvPr id="15" name="Рисунок 14" descr="IMG-7644 (1).PNG"/>
          <p:cNvPicPr/>
          <p:nvPr/>
        </p:nvPicPr>
        <p:blipFill>
          <a:blip r:embed="rId3"/>
          <a:stretch>
            <a:fillRect/>
          </a:stretch>
        </p:blipFill>
        <p:spPr>
          <a:xfrm>
            <a:off x="10749100" y="134083"/>
            <a:ext cx="1141038" cy="1054458"/>
          </a:xfrm>
          <a:prstGeom prst="rect">
            <a:avLst/>
          </a:prstGeom>
        </p:spPr>
      </p:pic>
    </p:spTree>
    <p:extLst>
      <p:ext uri="{BB962C8B-B14F-4D97-AF65-F5344CB8AC3E}">
        <p14:creationId xmlns:p14="http://schemas.microsoft.com/office/powerpoint/2010/main" val="3121040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1255" y="0"/>
            <a:ext cx="11698516" cy="492443"/>
          </a:xfrm>
          <a:prstGeom prst="rect">
            <a:avLst/>
          </a:prstGeom>
        </p:spPr>
        <p:txBody>
          <a:bodyPr wrap="square">
            <a:spAutoFit/>
          </a:bodyPr>
          <a:lstStyle/>
          <a:p>
            <a:r>
              <a:rPr lang="ru-RU" sz="2600" b="1" dirty="0" err="1">
                <a:latin typeface="Times New Roman" panose="02020603050405020304" pitchFamily="18" charset="0"/>
                <a:ea typeface="Times New Roman" panose="02020603050405020304" pitchFamily="18" charset="0"/>
              </a:rPr>
              <a:t>Бальна</a:t>
            </a:r>
            <a:r>
              <a:rPr lang="ru-RU" sz="2600" b="1" dirty="0">
                <a:latin typeface="Times New Roman" panose="02020603050405020304" pitchFamily="18" charset="0"/>
                <a:ea typeface="Times New Roman" panose="02020603050405020304" pitchFamily="18" charset="0"/>
              </a:rPr>
              <a:t> </a:t>
            </a:r>
            <a:r>
              <a:rPr lang="ru-RU" sz="2600" b="1" dirty="0" err="1">
                <a:latin typeface="Times New Roman" panose="02020603050405020304" pitchFamily="18" charset="0"/>
                <a:ea typeface="Times New Roman" panose="02020603050405020304" pitchFamily="18" charset="0"/>
              </a:rPr>
              <a:t>оцінка</a:t>
            </a:r>
            <a:r>
              <a:rPr lang="ru-RU" sz="2600" b="1" dirty="0">
                <a:latin typeface="Times New Roman" panose="02020603050405020304" pitchFamily="18" charset="0"/>
                <a:ea typeface="Times New Roman" panose="02020603050405020304" pitchFamily="18" charset="0"/>
              </a:rPr>
              <a:t> конкурентного </a:t>
            </a:r>
            <a:r>
              <a:rPr lang="ru-RU" sz="2600" b="1" dirty="0" err="1">
                <a:latin typeface="Times New Roman" panose="02020603050405020304" pitchFamily="18" charset="0"/>
                <a:ea typeface="Times New Roman" panose="02020603050405020304" pitchFamily="18" charset="0"/>
              </a:rPr>
              <a:t>середовища</a:t>
            </a:r>
            <a:r>
              <a:rPr lang="ru-RU" sz="2600" b="1" dirty="0">
                <a:latin typeface="Times New Roman" panose="02020603050405020304" pitchFamily="18" charset="0"/>
                <a:ea typeface="Times New Roman" panose="02020603050405020304" pitchFamily="18" charset="0"/>
              </a:rPr>
              <a:t> </a:t>
            </a:r>
            <a:r>
              <a:rPr lang="ru-RU" sz="2600" b="1" dirty="0" err="1" smtClean="0">
                <a:latin typeface="Times New Roman" panose="02020603050405020304" pitchFamily="18" charset="0"/>
                <a:ea typeface="Times New Roman" panose="02020603050405020304" pitchFamily="18" charset="0"/>
              </a:rPr>
              <a:t>закладів</a:t>
            </a:r>
            <a:r>
              <a:rPr lang="ru-RU" sz="2600" b="1" dirty="0" smtClean="0">
                <a:latin typeface="Times New Roman" panose="02020603050405020304" pitchFamily="18" charset="0"/>
                <a:ea typeface="Times New Roman" panose="02020603050405020304" pitchFamily="18" charset="0"/>
              </a:rPr>
              <a:t> </a:t>
            </a:r>
            <a:r>
              <a:rPr lang="ru-RU" sz="2600" b="1" dirty="0" err="1">
                <a:latin typeface="Times New Roman" panose="02020603050405020304" pitchFamily="18" charset="0"/>
                <a:ea typeface="Times New Roman" panose="02020603050405020304" pitchFamily="18" charset="0"/>
              </a:rPr>
              <a:t>готельного</a:t>
            </a:r>
            <a:r>
              <a:rPr lang="ru-RU" sz="2600" b="1" dirty="0">
                <a:latin typeface="Times New Roman" panose="02020603050405020304" pitchFamily="18" charset="0"/>
                <a:ea typeface="Times New Roman" panose="02020603050405020304" pitchFamily="18" charset="0"/>
              </a:rPr>
              <a:t> </a:t>
            </a:r>
            <a:r>
              <a:rPr lang="ru-RU" sz="2600" b="1" dirty="0" err="1">
                <a:latin typeface="Times New Roman" panose="02020603050405020304" pitchFamily="18" charset="0"/>
                <a:ea typeface="Times New Roman" panose="02020603050405020304" pitchFamily="18" charset="0"/>
              </a:rPr>
              <a:t>господарства</a:t>
            </a:r>
            <a:endParaRPr lang="ru-RU" sz="2600" b="1" dirty="0">
              <a:latin typeface="Times New Roman" panose="02020603050405020304" pitchFamily="18" charset="0"/>
              <a:ea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445445873"/>
              </p:ext>
            </p:extLst>
          </p:nvPr>
        </p:nvGraphicFramePr>
        <p:xfrm>
          <a:off x="130623" y="491400"/>
          <a:ext cx="11959776" cy="4188974"/>
        </p:xfrm>
        <a:graphic>
          <a:graphicData uri="http://schemas.openxmlformats.org/drawingml/2006/table">
            <a:tbl>
              <a:tblPr>
                <a:tableStyleId>{5C22544A-7EE6-4342-B048-85BDC9FD1C3A}</a:tableStyleId>
              </a:tblPr>
              <a:tblGrid>
                <a:gridCol w="2465731">
                  <a:extLst>
                    <a:ext uri="{9D8B030D-6E8A-4147-A177-3AD203B41FA5}">
                      <a16:colId xmlns:a16="http://schemas.microsoft.com/office/drawing/2014/main" xmlns="" val="3623954599"/>
                    </a:ext>
                  </a:extLst>
                </a:gridCol>
                <a:gridCol w="1724758">
                  <a:extLst>
                    <a:ext uri="{9D8B030D-6E8A-4147-A177-3AD203B41FA5}">
                      <a16:colId xmlns:a16="http://schemas.microsoft.com/office/drawing/2014/main" xmlns="" val="471645415"/>
                    </a:ext>
                  </a:extLst>
                </a:gridCol>
                <a:gridCol w="1454588">
                  <a:extLst>
                    <a:ext uri="{9D8B030D-6E8A-4147-A177-3AD203B41FA5}">
                      <a16:colId xmlns:a16="http://schemas.microsoft.com/office/drawing/2014/main" xmlns="" val="2662480868"/>
                    </a:ext>
                  </a:extLst>
                </a:gridCol>
                <a:gridCol w="1454588">
                  <a:extLst>
                    <a:ext uri="{9D8B030D-6E8A-4147-A177-3AD203B41FA5}">
                      <a16:colId xmlns:a16="http://schemas.microsoft.com/office/drawing/2014/main" xmlns="" val="141845250"/>
                    </a:ext>
                  </a:extLst>
                </a:gridCol>
                <a:gridCol w="1713359">
                  <a:extLst>
                    <a:ext uri="{9D8B030D-6E8A-4147-A177-3AD203B41FA5}">
                      <a16:colId xmlns:a16="http://schemas.microsoft.com/office/drawing/2014/main" xmlns="" val="864937079"/>
                    </a:ext>
                  </a:extLst>
                </a:gridCol>
                <a:gridCol w="1713359">
                  <a:extLst>
                    <a:ext uri="{9D8B030D-6E8A-4147-A177-3AD203B41FA5}">
                      <a16:colId xmlns:a16="http://schemas.microsoft.com/office/drawing/2014/main" xmlns="" val="2640213602"/>
                    </a:ext>
                  </a:extLst>
                </a:gridCol>
                <a:gridCol w="1357689">
                  <a:extLst>
                    <a:ext uri="{9D8B030D-6E8A-4147-A177-3AD203B41FA5}">
                      <a16:colId xmlns:a16="http://schemas.microsoft.com/office/drawing/2014/main" xmlns="" val="2762252144"/>
                    </a:ext>
                  </a:extLst>
                </a:gridCol>
                <a:gridCol w="75704">
                  <a:extLst>
                    <a:ext uri="{9D8B030D-6E8A-4147-A177-3AD203B41FA5}">
                      <a16:colId xmlns:a16="http://schemas.microsoft.com/office/drawing/2014/main" xmlns="" val="2087520178"/>
                    </a:ext>
                  </a:extLst>
                </a:gridCol>
              </a:tblGrid>
              <a:tr h="219335">
                <a:tc rowSpan="2">
                  <a:txBody>
                    <a:bodyPr/>
                    <a:lstStyle/>
                    <a:p>
                      <a:pPr algn="ctr">
                        <a:lnSpc>
                          <a:spcPct val="107000"/>
                        </a:lnSpc>
                        <a:spcAft>
                          <a:spcPts val="0"/>
                        </a:spcAft>
                        <a:tabLst>
                          <a:tab pos="540385" algn="l"/>
                        </a:tabLst>
                      </a:pPr>
                      <a:r>
                        <a:rPr lang="uk-UA" sz="1400" b="1" dirty="0">
                          <a:effectLst/>
                        </a:rPr>
                        <a:t>Показники</a:t>
                      </a:r>
                      <a:endParaRPr lang="en-US" sz="140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tc rowSpan="2">
                  <a:txBody>
                    <a:bodyPr/>
                    <a:lstStyle/>
                    <a:p>
                      <a:pPr algn="ctr">
                        <a:lnSpc>
                          <a:spcPct val="107000"/>
                        </a:lnSpc>
                        <a:spcAft>
                          <a:spcPts val="0"/>
                        </a:spcAft>
                        <a:tabLst>
                          <a:tab pos="540385" algn="l"/>
                        </a:tabLst>
                      </a:pPr>
                      <a:r>
                        <a:rPr lang="uk-UA" sz="1400" b="1" dirty="0">
                          <a:effectLst/>
                        </a:rPr>
                        <a:t>Коефіцієнт вагомості якісного показника</a:t>
                      </a:r>
                      <a:endParaRPr lang="en-US" sz="1400" b="1" dirty="0">
                        <a:effectLst/>
                        <a:latin typeface="Calibri" panose="020F0502020204030204" pitchFamily="34" charset="0"/>
                        <a:cs typeface="Times New Roman" panose="02020603050405020304" pitchFamily="18" charset="0"/>
                      </a:endParaRPr>
                    </a:p>
                  </a:txBody>
                  <a:tcPr marL="0" marR="0" marT="0" marB="0">
                    <a:solidFill>
                      <a:schemeClr val="accent1">
                        <a:lumMod val="60000"/>
                        <a:lumOff val="40000"/>
                      </a:schemeClr>
                    </a:solidFill>
                  </a:tcPr>
                </a:tc>
                <a:tc gridSpan="6">
                  <a:txBody>
                    <a:bodyPr/>
                    <a:lstStyle/>
                    <a:p>
                      <a:pPr algn="ctr">
                        <a:lnSpc>
                          <a:spcPct val="107000"/>
                        </a:lnSpc>
                        <a:spcAft>
                          <a:spcPts val="0"/>
                        </a:spcAft>
                        <a:tabLst>
                          <a:tab pos="540385" algn="l"/>
                        </a:tabLst>
                      </a:pPr>
                      <a:r>
                        <a:rPr lang="uk-UA" sz="1400" b="1" dirty="0">
                          <a:effectLst/>
                        </a:rPr>
                        <a:t>Заклади готельного господарства у с. </a:t>
                      </a:r>
                      <a:r>
                        <a:rPr lang="uk-UA" sz="1400" b="1" dirty="0" err="1">
                          <a:effectLst/>
                        </a:rPr>
                        <a:t>Татарів</a:t>
                      </a:r>
                      <a:r>
                        <a:rPr lang="uk-UA" sz="1400" b="1" dirty="0">
                          <a:effectLst/>
                        </a:rPr>
                        <a:t> </a:t>
                      </a:r>
                      <a:r>
                        <a:rPr lang="uk-UA" sz="1400" b="1" dirty="0" err="1">
                          <a:effectLst/>
                        </a:rPr>
                        <a:t>Надвірнянського</a:t>
                      </a:r>
                      <a:r>
                        <a:rPr lang="uk-UA" sz="1400" b="1" dirty="0">
                          <a:effectLst/>
                        </a:rPr>
                        <a:t> району Івано-Франківської області</a:t>
                      </a:r>
                      <a:endParaRPr lang="en-US" sz="140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16022439"/>
                  </a:ext>
                </a:extLst>
              </a:tr>
              <a:tr h="230251">
                <a:tc vMerge="1">
                  <a:txBody>
                    <a:bodyPr/>
                    <a:lstStyle/>
                    <a:p>
                      <a:endParaRPr lang="en-US"/>
                    </a:p>
                  </a:txBody>
                  <a:tcPr/>
                </a:tc>
                <a:tc vMerge="1">
                  <a:txBody>
                    <a:bodyPr/>
                    <a:lstStyle/>
                    <a:p>
                      <a:endParaRPr lang="en-US"/>
                    </a:p>
                  </a:txBody>
                  <a:tcPr/>
                </a:tc>
                <a:tc>
                  <a:txBody>
                    <a:bodyPr/>
                    <a:lstStyle/>
                    <a:p>
                      <a:pPr algn="ctr">
                        <a:lnSpc>
                          <a:spcPct val="107000"/>
                        </a:lnSpc>
                        <a:spcAft>
                          <a:spcPts val="0"/>
                        </a:spcAft>
                        <a:tabLst>
                          <a:tab pos="540385" algn="l"/>
                        </a:tabLst>
                      </a:pPr>
                      <a:r>
                        <a:rPr lang="uk-UA" sz="1400" b="1" dirty="0">
                          <a:effectLst/>
                        </a:rPr>
                        <a:t>Дикий мед</a:t>
                      </a:r>
                      <a:endParaRPr lang="en-US" sz="140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tc>
                  <a:txBody>
                    <a:bodyPr/>
                    <a:lstStyle/>
                    <a:p>
                      <a:pPr algn="ctr">
                        <a:lnSpc>
                          <a:spcPct val="107000"/>
                        </a:lnSpc>
                        <a:spcAft>
                          <a:spcPts val="0"/>
                        </a:spcAft>
                        <a:tabLst>
                          <a:tab pos="540385" algn="l"/>
                        </a:tabLst>
                      </a:pPr>
                      <a:r>
                        <a:rPr lang="uk-UA" sz="1400" b="1" dirty="0" err="1">
                          <a:effectLst/>
                        </a:rPr>
                        <a:t>Wood-House</a:t>
                      </a:r>
                      <a:endParaRPr lang="en-US" sz="140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tc>
                  <a:txBody>
                    <a:bodyPr/>
                    <a:lstStyle/>
                    <a:p>
                      <a:pPr algn="ctr">
                        <a:lnSpc>
                          <a:spcPct val="107000"/>
                        </a:lnSpc>
                        <a:spcAft>
                          <a:spcPts val="0"/>
                        </a:spcAft>
                        <a:tabLst>
                          <a:tab pos="540385" algn="l"/>
                        </a:tabLst>
                      </a:pPr>
                      <a:r>
                        <a:rPr lang="uk-UA" sz="1400" b="1" dirty="0" err="1">
                          <a:effectLst/>
                        </a:rPr>
                        <a:t>Коруна</a:t>
                      </a:r>
                      <a:endParaRPr lang="en-US" sz="140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tc>
                  <a:txBody>
                    <a:bodyPr/>
                    <a:lstStyle/>
                    <a:p>
                      <a:pPr algn="ctr">
                        <a:lnSpc>
                          <a:spcPct val="107000"/>
                        </a:lnSpc>
                        <a:spcAft>
                          <a:spcPts val="0"/>
                        </a:spcAft>
                        <a:tabLst>
                          <a:tab pos="540385" algn="l"/>
                        </a:tabLst>
                      </a:pPr>
                      <a:r>
                        <a:rPr lang="uk-UA" sz="1400" b="1" dirty="0">
                          <a:effectLst/>
                        </a:rPr>
                        <a:t>Шале резиденція</a:t>
                      </a:r>
                      <a:endParaRPr lang="en-US" sz="140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tc>
                  <a:txBody>
                    <a:bodyPr/>
                    <a:lstStyle/>
                    <a:p>
                      <a:pPr algn="ctr">
                        <a:lnSpc>
                          <a:spcPct val="107000"/>
                        </a:lnSpc>
                        <a:spcAft>
                          <a:spcPts val="0"/>
                        </a:spcAft>
                        <a:tabLst>
                          <a:tab pos="540385" algn="l"/>
                        </a:tabLst>
                      </a:pPr>
                      <a:r>
                        <a:rPr lang="uk-UA" sz="1400" b="1" dirty="0" err="1">
                          <a:effectLst/>
                        </a:rPr>
                        <a:t>Geldberg</a:t>
                      </a:r>
                      <a:endParaRPr lang="en-US" sz="140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tc>
                  <a:txBody>
                    <a:bodyPr/>
                    <a:lstStyle/>
                    <a:p>
                      <a:pPr>
                        <a:lnSpc>
                          <a:spcPct val="107000"/>
                        </a:lnSpc>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784066628"/>
                  </a:ext>
                </a:extLst>
              </a:tr>
              <a:tr h="680438">
                <a:tc>
                  <a:txBody>
                    <a:bodyPr/>
                    <a:lstStyle/>
                    <a:p>
                      <a:pPr>
                        <a:lnSpc>
                          <a:spcPct val="107000"/>
                        </a:lnSpc>
                        <a:spcAft>
                          <a:spcPts val="0"/>
                        </a:spcAft>
                        <a:tabLst>
                          <a:tab pos="540385" algn="l"/>
                        </a:tabLst>
                      </a:pPr>
                      <a:r>
                        <a:rPr lang="uk-UA" sz="1400">
                          <a:effectLst/>
                        </a:rPr>
                        <a:t>Відносний показник </a:t>
                      </a:r>
                      <a:r>
                        <a:rPr lang="en-US" sz="1400">
                          <a:effectLst/>
                        </a:rPr>
                        <a:t>min</a:t>
                      </a:r>
                      <a:r>
                        <a:rPr lang="uk-UA" sz="1400">
                          <a:effectLst/>
                        </a:rPr>
                        <a:t> вартості двомісного розміщення</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a:effectLst/>
                        </a:rPr>
                        <a:t>-</a:t>
                      </a:r>
                      <a:endParaRPr lang="en-US" sz="1400">
                        <a:effectLst/>
                        <a:latin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0"/>
                        </a:spcAft>
                        <a:tabLst>
                          <a:tab pos="540385" algn="l"/>
                        </a:tabLst>
                      </a:pPr>
                      <a:r>
                        <a:rPr lang="uk-UA" sz="1400">
                          <a:effectLst/>
                        </a:rPr>
                        <a:t>1,000</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dirty="0">
                          <a:effectLst/>
                        </a:rPr>
                        <a:t>0,533</a:t>
                      </a:r>
                      <a:endParaRPr lang="en-US" sz="1400" dirty="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dirty="0">
                          <a:effectLst/>
                        </a:rPr>
                        <a:t>0,473</a:t>
                      </a:r>
                      <a:endParaRPr lang="en-US" sz="1400" dirty="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dirty="0">
                          <a:effectLst/>
                        </a:rPr>
                        <a:t>0,727</a:t>
                      </a:r>
                      <a:endParaRPr lang="en-US" sz="1400" dirty="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dirty="0">
                          <a:effectLst/>
                        </a:rPr>
                        <a:t>0,889</a:t>
                      </a:r>
                      <a:endParaRPr lang="en-US" sz="1400" dirty="0">
                        <a:effectLst/>
                        <a:latin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2800196182"/>
                  </a:ext>
                </a:extLst>
              </a:tr>
              <a:tr h="680438">
                <a:tc>
                  <a:txBody>
                    <a:bodyPr/>
                    <a:lstStyle/>
                    <a:p>
                      <a:pPr>
                        <a:lnSpc>
                          <a:spcPct val="107000"/>
                        </a:lnSpc>
                        <a:spcAft>
                          <a:spcPts val="0"/>
                        </a:spcAft>
                        <a:tabLst>
                          <a:tab pos="540385" algn="l"/>
                        </a:tabLst>
                      </a:pPr>
                      <a:r>
                        <a:rPr lang="uk-UA" sz="1400">
                          <a:effectLst/>
                        </a:rPr>
                        <a:t>Відносний показник </a:t>
                      </a:r>
                      <a:r>
                        <a:rPr lang="en-US" sz="1400">
                          <a:effectLst/>
                        </a:rPr>
                        <a:t>max</a:t>
                      </a:r>
                      <a:r>
                        <a:rPr lang="uk-UA" sz="1400">
                          <a:effectLst/>
                        </a:rPr>
                        <a:t> вартості двомісного розміщення</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a:effectLst/>
                        </a:rPr>
                        <a:t>-</a:t>
                      </a:r>
                      <a:endParaRPr lang="en-US" sz="1400">
                        <a:effectLst/>
                        <a:latin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0"/>
                        </a:spcAft>
                        <a:tabLst>
                          <a:tab pos="540385" algn="l"/>
                        </a:tabLst>
                      </a:pPr>
                      <a:r>
                        <a:rPr lang="uk-UA" sz="1400">
                          <a:effectLst/>
                        </a:rPr>
                        <a:t>0,455</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a:effectLst/>
                        </a:rPr>
                        <a:t>0,588</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a:effectLst/>
                        </a:rPr>
                        <a:t>0,313</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a:effectLst/>
                        </a:rPr>
                        <a:t>0,741</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a:effectLst/>
                        </a:rPr>
                        <a:t>1,000</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951039089"/>
                  </a:ext>
                </a:extLst>
              </a:tr>
              <a:tr h="448819">
                <a:tc>
                  <a:txBody>
                    <a:bodyPr/>
                    <a:lstStyle/>
                    <a:p>
                      <a:pPr algn="r">
                        <a:lnSpc>
                          <a:spcPct val="107000"/>
                        </a:lnSpc>
                        <a:spcAft>
                          <a:spcPts val="0"/>
                        </a:spcAft>
                        <a:tabLst>
                          <a:tab pos="540385" algn="l"/>
                        </a:tabLst>
                      </a:pPr>
                      <a:r>
                        <a:rPr lang="uk-UA" sz="1400" i="1" dirty="0">
                          <a:effectLst/>
                        </a:rPr>
                        <a:t>Результат: кількісних показників</a:t>
                      </a:r>
                      <a:endParaRPr lang="en-US" sz="1400" i="1" dirty="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a:effectLst/>
                        </a:rPr>
                        <a:t> </a:t>
                      </a:r>
                      <a:endParaRPr lang="en-US" sz="1400">
                        <a:effectLst/>
                        <a:latin typeface="Calibri" panose="020F0502020204030204" pitchFamily="34" charset="0"/>
                        <a:cs typeface="Times New Roman" panose="02020603050405020304" pitchFamily="18" charset="0"/>
                      </a:endParaRPr>
                    </a:p>
                  </a:txBody>
                  <a:tcPr marL="0" marR="0" marT="0" marB="0"/>
                </a:tc>
                <a:tc>
                  <a:txBody>
                    <a:bodyPr/>
                    <a:lstStyle/>
                    <a:p>
                      <a:pPr algn="ctr">
                        <a:lnSpc>
                          <a:spcPct val="107000"/>
                        </a:lnSpc>
                        <a:spcAft>
                          <a:spcPts val="0"/>
                        </a:spcAft>
                        <a:tabLst>
                          <a:tab pos="540385" algn="l"/>
                        </a:tabLst>
                      </a:pPr>
                      <a:r>
                        <a:rPr lang="uk-UA" sz="1400">
                          <a:effectLst/>
                        </a:rPr>
                        <a:t>1,455</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a:effectLst/>
                        </a:rPr>
                        <a:t>1,121</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a:effectLst/>
                        </a:rPr>
                        <a:t>0,786</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a:effectLst/>
                        </a:rPr>
                        <a:t>1,468</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400">
                          <a:effectLst/>
                        </a:rPr>
                        <a:t>1,889</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2930777802"/>
                  </a:ext>
                </a:extLst>
              </a:tr>
              <a:tr h="226813">
                <a:tc>
                  <a:txBody>
                    <a:bodyPr/>
                    <a:lstStyle/>
                    <a:p>
                      <a:pPr>
                        <a:lnSpc>
                          <a:spcPct val="107000"/>
                        </a:lnSpc>
                        <a:spcAft>
                          <a:spcPts val="0"/>
                        </a:spcAft>
                        <a:tabLst>
                          <a:tab pos="540385" algn="l"/>
                        </a:tabLst>
                      </a:pPr>
                      <a:r>
                        <a:rPr lang="uk-UA" sz="1400">
                          <a:effectLst/>
                        </a:rPr>
                        <a:t>Персонал</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uk-UA" sz="1400">
                          <a:effectLst/>
                        </a:rPr>
                        <a:t>0,15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1,38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1,365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1,455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3192194736"/>
                  </a:ext>
                </a:extLst>
              </a:tr>
              <a:tr h="226813">
                <a:tc>
                  <a:txBody>
                    <a:bodyPr/>
                    <a:lstStyle/>
                    <a:p>
                      <a:pPr>
                        <a:lnSpc>
                          <a:spcPct val="107000"/>
                        </a:lnSpc>
                        <a:spcAft>
                          <a:spcPts val="0"/>
                        </a:spcAft>
                        <a:tabLst>
                          <a:tab pos="540385" algn="l"/>
                        </a:tabLst>
                      </a:pPr>
                      <a:r>
                        <a:rPr lang="uk-UA" sz="1400">
                          <a:effectLst/>
                        </a:rPr>
                        <a:t>Зручності</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uk-UA" sz="1400">
                          <a:effectLst/>
                        </a:rPr>
                        <a:t>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1,82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1,78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1,86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266561268"/>
                  </a:ext>
                </a:extLst>
              </a:tr>
              <a:tr h="226813">
                <a:tc>
                  <a:txBody>
                    <a:bodyPr/>
                    <a:lstStyle/>
                    <a:p>
                      <a:pPr>
                        <a:lnSpc>
                          <a:spcPct val="107000"/>
                        </a:lnSpc>
                        <a:spcAft>
                          <a:spcPts val="0"/>
                        </a:spcAft>
                        <a:tabLst>
                          <a:tab pos="540385" algn="l"/>
                        </a:tabLst>
                      </a:pPr>
                      <a:r>
                        <a:rPr lang="uk-UA" sz="1400">
                          <a:effectLst/>
                        </a:rPr>
                        <a:t>Чистота</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uk-UA" sz="1400">
                          <a:effectLst/>
                        </a:rPr>
                        <a:t>0,1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0,9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0,93</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0,91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0,97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0,94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4179048120"/>
                  </a:ext>
                </a:extLst>
              </a:tr>
              <a:tr h="226813">
                <a:tc>
                  <a:txBody>
                    <a:bodyPr/>
                    <a:lstStyle/>
                    <a:p>
                      <a:pPr>
                        <a:lnSpc>
                          <a:spcPct val="107000"/>
                        </a:lnSpc>
                        <a:spcAft>
                          <a:spcPts val="0"/>
                        </a:spcAft>
                        <a:tabLst>
                          <a:tab pos="540385" algn="l"/>
                        </a:tabLst>
                      </a:pPr>
                      <a:r>
                        <a:rPr lang="uk-UA" sz="1400">
                          <a:effectLst/>
                        </a:rPr>
                        <a:t>Комфорт</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uk-UA" sz="1400">
                          <a:effectLst/>
                        </a:rPr>
                        <a:t>0,15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1,32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1,38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1,47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1,41</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4092250349"/>
                  </a:ext>
                </a:extLst>
              </a:tr>
              <a:tr h="226813">
                <a:tc>
                  <a:txBody>
                    <a:bodyPr/>
                    <a:lstStyle/>
                    <a:p>
                      <a:pPr>
                        <a:lnSpc>
                          <a:spcPct val="107000"/>
                        </a:lnSpc>
                        <a:spcAft>
                          <a:spcPts val="0"/>
                        </a:spcAft>
                        <a:tabLst>
                          <a:tab pos="540385" algn="l"/>
                        </a:tabLst>
                      </a:pPr>
                      <a:r>
                        <a:rPr lang="uk-UA" sz="1400">
                          <a:effectLst/>
                        </a:rPr>
                        <a:t>Співвідношення ціна/якість</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uk-UA" sz="1400">
                          <a:effectLst/>
                        </a:rPr>
                        <a:t>0,2</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1,74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1,68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1,88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1,86</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068942932"/>
                  </a:ext>
                </a:extLst>
              </a:tr>
              <a:tr h="226813">
                <a:tc>
                  <a:txBody>
                    <a:bodyPr/>
                    <a:lstStyle/>
                    <a:p>
                      <a:pPr>
                        <a:lnSpc>
                          <a:spcPct val="107000"/>
                        </a:lnSpc>
                        <a:spcAft>
                          <a:spcPts val="0"/>
                        </a:spcAft>
                        <a:tabLst>
                          <a:tab pos="540385" algn="l"/>
                        </a:tabLst>
                      </a:pPr>
                      <a:r>
                        <a:rPr lang="uk-UA" sz="1400">
                          <a:effectLst/>
                        </a:rPr>
                        <a:t>Розташування</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uk-UA" sz="1400">
                          <a:effectLst/>
                        </a:rPr>
                        <a:t>0,15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1,395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1,425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1,425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1,29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666442576"/>
                  </a:ext>
                </a:extLst>
              </a:tr>
              <a:tr h="226813">
                <a:tc>
                  <a:txBody>
                    <a:bodyPr/>
                    <a:lstStyle/>
                    <a:p>
                      <a:pPr>
                        <a:lnSpc>
                          <a:spcPct val="107000"/>
                        </a:lnSpc>
                        <a:spcAft>
                          <a:spcPts val="0"/>
                        </a:spcAft>
                        <a:tabLst>
                          <a:tab pos="540385" algn="l"/>
                        </a:tabLst>
                      </a:pPr>
                      <a:r>
                        <a:rPr lang="uk-UA" sz="1400">
                          <a:effectLst/>
                        </a:rPr>
                        <a:t>Безкоштовний Wi-Fi</a:t>
                      </a:r>
                      <a:endParaRPr lang="en-US" sz="14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uk-UA" sz="1400">
                          <a:effectLst/>
                        </a:rPr>
                        <a:t>0,05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0,435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0,44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0,39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0,44</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0,45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en-US" sz="1400">
                          <a:effectLst/>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2952399430"/>
                  </a:ext>
                </a:extLst>
              </a:tr>
              <a:tr h="306198">
                <a:tc>
                  <a:txBody>
                    <a:bodyPr/>
                    <a:lstStyle/>
                    <a:p>
                      <a:pPr algn="r">
                        <a:lnSpc>
                          <a:spcPct val="107000"/>
                        </a:lnSpc>
                        <a:spcAft>
                          <a:spcPts val="0"/>
                        </a:spcAft>
                        <a:tabLst>
                          <a:tab pos="540385" algn="l"/>
                        </a:tabLst>
                      </a:pPr>
                      <a:r>
                        <a:rPr lang="uk-UA" sz="1400" i="1" dirty="0">
                          <a:effectLst/>
                        </a:rPr>
                        <a:t>Результат: якісних показників</a:t>
                      </a:r>
                      <a:endParaRPr lang="en-US" sz="1400" i="1" dirty="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uk-UA" sz="1400">
                          <a:effectLst/>
                        </a:rPr>
                        <a:t>1,0</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8,955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9,335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8,9</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9,535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en-US" sz="1400">
                          <a:effectLst/>
                        </a:rPr>
                        <a:t>9,265</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nSpc>
                          <a:spcPct val="107000"/>
                        </a:lnSpc>
                        <a:spcAft>
                          <a:spcPts val="800"/>
                        </a:spcAft>
                      </a:pP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148825854"/>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2675201032"/>
              </p:ext>
            </p:extLst>
          </p:nvPr>
        </p:nvGraphicFramePr>
        <p:xfrm>
          <a:off x="130623" y="5323241"/>
          <a:ext cx="11959776" cy="1541841"/>
        </p:xfrm>
        <a:graphic>
          <a:graphicData uri="http://schemas.openxmlformats.org/drawingml/2006/table">
            <a:tbl>
              <a:tblPr>
                <a:tableStyleId>{5C22544A-7EE6-4342-B048-85BDC9FD1C3A}</a:tableStyleId>
              </a:tblPr>
              <a:tblGrid>
                <a:gridCol w="2669659">
                  <a:extLst>
                    <a:ext uri="{9D8B030D-6E8A-4147-A177-3AD203B41FA5}">
                      <a16:colId xmlns:a16="http://schemas.microsoft.com/office/drawing/2014/main" xmlns="" val="1810901587"/>
                    </a:ext>
                  </a:extLst>
                </a:gridCol>
                <a:gridCol w="1855061">
                  <a:extLst>
                    <a:ext uri="{9D8B030D-6E8A-4147-A177-3AD203B41FA5}">
                      <a16:colId xmlns:a16="http://schemas.microsoft.com/office/drawing/2014/main" xmlns="" val="729990516"/>
                    </a:ext>
                  </a:extLst>
                </a:gridCol>
                <a:gridCol w="1855061">
                  <a:extLst>
                    <a:ext uri="{9D8B030D-6E8A-4147-A177-3AD203B41FA5}">
                      <a16:colId xmlns:a16="http://schemas.microsoft.com/office/drawing/2014/main" xmlns="" val="2599958551"/>
                    </a:ext>
                  </a:extLst>
                </a:gridCol>
                <a:gridCol w="1855061">
                  <a:extLst>
                    <a:ext uri="{9D8B030D-6E8A-4147-A177-3AD203B41FA5}">
                      <a16:colId xmlns:a16="http://schemas.microsoft.com/office/drawing/2014/main" xmlns="" val="3958871206"/>
                    </a:ext>
                  </a:extLst>
                </a:gridCol>
                <a:gridCol w="1862467">
                  <a:extLst>
                    <a:ext uri="{9D8B030D-6E8A-4147-A177-3AD203B41FA5}">
                      <a16:colId xmlns:a16="http://schemas.microsoft.com/office/drawing/2014/main" xmlns="" val="2510829252"/>
                    </a:ext>
                  </a:extLst>
                </a:gridCol>
                <a:gridCol w="1862467">
                  <a:extLst>
                    <a:ext uri="{9D8B030D-6E8A-4147-A177-3AD203B41FA5}">
                      <a16:colId xmlns:a16="http://schemas.microsoft.com/office/drawing/2014/main" xmlns="" val="1605155881"/>
                    </a:ext>
                  </a:extLst>
                </a:gridCol>
              </a:tblGrid>
              <a:tr h="189263">
                <a:tc rowSpan="2">
                  <a:txBody>
                    <a:bodyPr/>
                    <a:lstStyle/>
                    <a:p>
                      <a:pPr algn="ctr">
                        <a:lnSpc>
                          <a:spcPct val="107000"/>
                        </a:lnSpc>
                        <a:spcAft>
                          <a:spcPts val="0"/>
                        </a:spcAft>
                        <a:tabLst>
                          <a:tab pos="540385" algn="l"/>
                        </a:tabLst>
                      </a:pPr>
                      <a:r>
                        <a:rPr lang="uk-UA" sz="1400" b="1" dirty="0">
                          <a:effectLst/>
                        </a:rPr>
                        <a:t>Відносні показники</a:t>
                      </a:r>
                      <a:endParaRPr lang="en-US" sz="110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75000"/>
                      </a:schemeClr>
                    </a:solidFill>
                  </a:tcPr>
                </a:tc>
                <a:tc gridSpan="5">
                  <a:txBody>
                    <a:bodyPr/>
                    <a:lstStyle/>
                    <a:p>
                      <a:pPr algn="ctr">
                        <a:lnSpc>
                          <a:spcPct val="107000"/>
                        </a:lnSpc>
                        <a:spcAft>
                          <a:spcPts val="0"/>
                        </a:spcAft>
                        <a:tabLst>
                          <a:tab pos="540385" algn="l"/>
                        </a:tabLst>
                      </a:pPr>
                      <a:r>
                        <a:rPr lang="uk-UA" sz="1400" b="1" dirty="0">
                          <a:effectLst/>
                        </a:rPr>
                        <a:t>Заклади готельного господарства у с. </a:t>
                      </a:r>
                      <a:r>
                        <a:rPr lang="uk-UA" sz="1400" b="1" dirty="0" err="1">
                          <a:effectLst/>
                        </a:rPr>
                        <a:t>Татарів</a:t>
                      </a:r>
                      <a:r>
                        <a:rPr lang="uk-UA" sz="1400" b="1" dirty="0">
                          <a:effectLst/>
                        </a:rPr>
                        <a:t> </a:t>
                      </a:r>
                      <a:r>
                        <a:rPr lang="uk-UA" sz="1400" b="1" dirty="0" err="1">
                          <a:effectLst/>
                        </a:rPr>
                        <a:t>Надвірнянського</a:t>
                      </a:r>
                      <a:r>
                        <a:rPr lang="uk-UA" sz="1400" b="1" dirty="0">
                          <a:effectLst/>
                        </a:rPr>
                        <a:t> району Івано-Франківської області</a:t>
                      </a:r>
                      <a:endParaRPr lang="en-US" sz="110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775703039"/>
                  </a:ext>
                </a:extLst>
              </a:tr>
              <a:tr h="353438">
                <a:tc vMerge="1">
                  <a:txBody>
                    <a:bodyPr/>
                    <a:lstStyle/>
                    <a:p>
                      <a:endParaRPr lang="en-US"/>
                    </a:p>
                  </a:txBody>
                  <a:tcPr/>
                </a:tc>
                <a:tc>
                  <a:txBody>
                    <a:bodyPr/>
                    <a:lstStyle/>
                    <a:p>
                      <a:pPr algn="ctr">
                        <a:lnSpc>
                          <a:spcPct val="107000"/>
                        </a:lnSpc>
                        <a:spcAft>
                          <a:spcPts val="0"/>
                        </a:spcAft>
                        <a:tabLst>
                          <a:tab pos="540385" algn="l"/>
                        </a:tabLst>
                      </a:pPr>
                      <a:r>
                        <a:rPr lang="uk-UA" sz="1400" b="1" dirty="0">
                          <a:effectLst/>
                        </a:rPr>
                        <a:t>Дикий мед</a:t>
                      </a:r>
                      <a:endParaRPr lang="en-US" sz="110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75000"/>
                      </a:schemeClr>
                    </a:solidFill>
                  </a:tcPr>
                </a:tc>
                <a:tc>
                  <a:txBody>
                    <a:bodyPr/>
                    <a:lstStyle/>
                    <a:p>
                      <a:pPr algn="ctr">
                        <a:lnSpc>
                          <a:spcPct val="107000"/>
                        </a:lnSpc>
                        <a:spcAft>
                          <a:spcPts val="0"/>
                        </a:spcAft>
                        <a:tabLst>
                          <a:tab pos="540385" algn="l"/>
                        </a:tabLst>
                      </a:pPr>
                      <a:r>
                        <a:rPr lang="uk-UA" sz="1400" b="1">
                          <a:effectLst/>
                        </a:rPr>
                        <a:t>Wood-House</a:t>
                      </a:r>
                      <a:endParaRPr lang="en-US" sz="1100" b="1">
                        <a:effectLst/>
                        <a:latin typeface="Calibri" panose="020F0502020204030204" pitchFamily="34" charset="0"/>
                        <a:cs typeface="Times New Roman" panose="02020603050405020304" pitchFamily="18" charset="0"/>
                      </a:endParaRPr>
                    </a:p>
                  </a:txBody>
                  <a:tcPr marL="0" marR="0" marT="0" marB="0" anchor="ctr">
                    <a:solidFill>
                      <a:schemeClr val="accent1">
                        <a:lumMod val="75000"/>
                      </a:schemeClr>
                    </a:solidFill>
                  </a:tcPr>
                </a:tc>
                <a:tc>
                  <a:txBody>
                    <a:bodyPr/>
                    <a:lstStyle/>
                    <a:p>
                      <a:pPr algn="ctr">
                        <a:lnSpc>
                          <a:spcPct val="107000"/>
                        </a:lnSpc>
                        <a:spcAft>
                          <a:spcPts val="0"/>
                        </a:spcAft>
                        <a:tabLst>
                          <a:tab pos="540385" algn="l"/>
                        </a:tabLst>
                      </a:pPr>
                      <a:r>
                        <a:rPr lang="uk-UA" sz="1400" b="1" dirty="0" err="1">
                          <a:effectLst/>
                        </a:rPr>
                        <a:t>Коруна</a:t>
                      </a:r>
                      <a:endParaRPr lang="en-US" sz="110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75000"/>
                      </a:schemeClr>
                    </a:solidFill>
                  </a:tcPr>
                </a:tc>
                <a:tc>
                  <a:txBody>
                    <a:bodyPr/>
                    <a:lstStyle/>
                    <a:p>
                      <a:pPr algn="ctr">
                        <a:lnSpc>
                          <a:spcPct val="107000"/>
                        </a:lnSpc>
                        <a:spcAft>
                          <a:spcPts val="0"/>
                        </a:spcAft>
                        <a:tabLst>
                          <a:tab pos="540385" algn="l"/>
                        </a:tabLst>
                      </a:pPr>
                      <a:r>
                        <a:rPr lang="uk-UA" sz="1400" b="1" dirty="0">
                          <a:effectLst/>
                        </a:rPr>
                        <a:t>Шале резиденція</a:t>
                      </a:r>
                      <a:endParaRPr lang="en-US" sz="110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75000"/>
                      </a:schemeClr>
                    </a:solidFill>
                  </a:tcPr>
                </a:tc>
                <a:tc>
                  <a:txBody>
                    <a:bodyPr/>
                    <a:lstStyle/>
                    <a:p>
                      <a:pPr algn="ctr">
                        <a:lnSpc>
                          <a:spcPct val="107000"/>
                        </a:lnSpc>
                        <a:spcAft>
                          <a:spcPts val="0"/>
                        </a:spcAft>
                        <a:tabLst>
                          <a:tab pos="540385" algn="l"/>
                        </a:tabLst>
                      </a:pPr>
                      <a:r>
                        <a:rPr lang="uk-UA" sz="1400" b="1" dirty="0" err="1">
                          <a:effectLst/>
                        </a:rPr>
                        <a:t>Geldberg</a:t>
                      </a:r>
                      <a:endParaRPr lang="en-US" sz="110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75000"/>
                      </a:schemeClr>
                    </a:solidFill>
                  </a:tcPr>
                </a:tc>
                <a:extLst>
                  <a:ext uri="{0D108BD9-81ED-4DB2-BD59-A6C34878D82A}">
                    <a16:rowId xmlns:a16="http://schemas.microsoft.com/office/drawing/2014/main" xmlns="" val="2415297782"/>
                  </a:ext>
                </a:extLst>
              </a:tr>
              <a:tr h="184154">
                <a:tc>
                  <a:txBody>
                    <a:bodyPr/>
                    <a:lstStyle/>
                    <a:p>
                      <a:pPr algn="ctr">
                        <a:lnSpc>
                          <a:spcPct val="150000"/>
                        </a:lnSpc>
                        <a:spcAft>
                          <a:spcPts val="0"/>
                        </a:spcAft>
                        <a:tabLst>
                          <a:tab pos="540385" algn="l"/>
                        </a:tabLst>
                      </a:pPr>
                      <a:r>
                        <a:rPr lang="uk-UA" sz="1400">
                          <a:effectLst/>
                        </a:rPr>
                        <a:t>Кількісний</a:t>
                      </a:r>
                      <a:endParaRPr lang="en-US" sz="11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dirty="0">
                          <a:effectLst/>
                        </a:rPr>
                        <a:t>0,770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dirty="0">
                          <a:effectLst/>
                        </a:rPr>
                        <a:t>0,593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dirty="0">
                          <a:effectLst/>
                        </a:rPr>
                        <a:t>0,416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a:effectLst/>
                        </a:rPr>
                        <a:t>0,777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a:effectLst/>
                        </a:rPr>
                        <a:t>1,000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4287957959"/>
                  </a:ext>
                </a:extLst>
              </a:tr>
              <a:tr h="184154">
                <a:tc>
                  <a:txBody>
                    <a:bodyPr/>
                    <a:lstStyle/>
                    <a:p>
                      <a:pPr algn="ctr">
                        <a:lnSpc>
                          <a:spcPct val="150000"/>
                        </a:lnSpc>
                        <a:spcAft>
                          <a:spcPts val="0"/>
                        </a:spcAft>
                        <a:tabLst>
                          <a:tab pos="540385" algn="l"/>
                        </a:tabLst>
                      </a:pPr>
                      <a:r>
                        <a:rPr lang="uk-UA" sz="1400">
                          <a:effectLst/>
                        </a:rPr>
                        <a:t>Якісний</a:t>
                      </a:r>
                      <a:endParaRPr lang="en-US" sz="110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a:effectLst/>
                        </a:rPr>
                        <a:t>0,939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a:effectLst/>
                        </a:rPr>
                        <a:t>0,979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dirty="0">
                          <a:effectLst/>
                        </a:rPr>
                        <a:t>0,933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a:effectLst/>
                        </a:rPr>
                        <a:t>1,000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dirty="0">
                          <a:effectLst/>
                        </a:rPr>
                        <a:t>0,972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3520722057"/>
                  </a:ext>
                </a:extLst>
              </a:tr>
              <a:tr h="184154">
                <a:tc>
                  <a:txBody>
                    <a:bodyPr/>
                    <a:lstStyle/>
                    <a:p>
                      <a:pPr algn="ctr">
                        <a:lnSpc>
                          <a:spcPct val="150000"/>
                        </a:lnSpc>
                        <a:spcAft>
                          <a:spcPts val="0"/>
                        </a:spcAft>
                        <a:tabLst>
                          <a:tab pos="540385" algn="l"/>
                        </a:tabLst>
                      </a:pPr>
                      <a:r>
                        <a:rPr lang="uk-UA" sz="1400" dirty="0">
                          <a:effectLst/>
                        </a:rPr>
                        <a:t>Інтегральний</a:t>
                      </a:r>
                      <a:endParaRPr lang="en-US" sz="1100" dirty="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b="1" dirty="0">
                          <a:effectLst/>
                        </a:rPr>
                        <a:t>0,850</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a:effectLst/>
                        </a:rPr>
                        <a:t>0,762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a:effectLst/>
                        </a:rPr>
                        <a:t>0,623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b="1" dirty="0">
                          <a:effectLst/>
                        </a:rPr>
                        <a:t>0,881</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pPr>
                      <a:r>
                        <a:rPr lang="ru-RU" sz="1400" b="1" dirty="0">
                          <a:effectLst/>
                        </a:rPr>
                        <a:t>0,986</a:t>
                      </a: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3772301528"/>
                  </a:ext>
                </a:extLst>
              </a:tr>
            </a:tbl>
          </a:graphicData>
        </a:graphic>
      </p:graphicFrame>
      <p:sp>
        <p:nvSpPr>
          <p:cNvPr id="5" name="Прямоугольник 4"/>
          <p:cNvSpPr/>
          <p:nvPr/>
        </p:nvSpPr>
        <p:spPr>
          <a:xfrm>
            <a:off x="130622" y="4746826"/>
            <a:ext cx="11959777" cy="492443"/>
          </a:xfrm>
          <a:prstGeom prst="rect">
            <a:avLst/>
          </a:prstGeom>
        </p:spPr>
        <p:txBody>
          <a:bodyPr wrap="square">
            <a:spAutoFit/>
          </a:bodyPr>
          <a:lstStyle/>
          <a:p>
            <a:pPr algn="ctr"/>
            <a:r>
              <a:rPr lang="ru-RU" sz="2500" b="1" dirty="0" err="1">
                <a:latin typeface="Times New Roman" panose="02020603050405020304" pitchFamily="18" charset="0"/>
                <a:ea typeface="Times New Roman" panose="02020603050405020304" pitchFamily="18" charset="0"/>
              </a:rPr>
              <a:t>Інтегральна</a:t>
            </a:r>
            <a:r>
              <a:rPr lang="ru-RU" sz="2500" b="1" dirty="0">
                <a:latin typeface="Times New Roman" panose="02020603050405020304" pitchFamily="18" charset="0"/>
                <a:ea typeface="Times New Roman" panose="02020603050405020304" pitchFamily="18" charset="0"/>
              </a:rPr>
              <a:t> </a:t>
            </a:r>
            <a:r>
              <a:rPr lang="ru-RU" sz="2500" b="1" dirty="0" err="1">
                <a:latin typeface="Times New Roman" panose="02020603050405020304" pitchFamily="18" charset="0"/>
                <a:ea typeface="Times New Roman" panose="02020603050405020304" pitchFamily="18" charset="0"/>
              </a:rPr>
              <a:t>оцінка</a:t>
            </a:r>
            <a:r>
              <a:rPr lang="ru-RU" sz="2500" b="1" dirty="0">
                <a:latin typeface="Times New Roman" panose="02020603050405020304" pitchFamily="18" charset="0"/>
                <a:ea typeface="Times New Roman" panose="02020603050405020304" pitchFamily="18" charset="0"/>
              </a:rPr>
              <a:t> конкурентного </a:t>
            </a:r>
            <a:r>
              <a:rPr lang="ru-RU" sz="2500" b="1" dirty="0" err="1">
                <a:latin typeface="Times New Roman" panose="02020603050405020304" pitchFamily="18" charset="0"/>
                <a:ea typeface="Times New Roman" panose="02020603050405020304" pitchFamily="18" charset="0"/>
              </a:rPr>
              <a:t>середовища</a:t>
            </a:r>
            <a:r>
              <a:rPr lang="ru-RU" sz="2500" b="1" dirty="0">
                <a:latin typeface="Times New Roman" panose="02020603050405020304" pitchFamily="18" charset="0"/>
                <a:ea typeface="Times New Roman" panose="02020603050405020304" pitchFamily="18" charset="0"/>
              </a:rPr>
              <a:t> </a:t>
            </a:r>
            <a:r>
              <a:rPr lang="ru-RU" sz="2500" b="1" dirty="0" err="1">
                <a:latin typeface="Times New Roman" panose="02020603050405020304" pitchFamily="18" charset="0"/>
                <a:ea typeface="Times New Roman" panose="02020603050405020304" pitchFamily="18" charset="0"/>
              </a:rPr>
              <a:t>закладів</a:t>
            </a:r>
            <a:r>
              <a:rPr lang="ru-RU" sz="2500" b="1" dirty="0">
                <a:latin typeface="Times New Roman" panose="02020603050405020304" pitchFamily="18" charset="0"/>
                <a:ea typeface="Times New Roman" panose="02020603050405020304" pitchFamily="18" charset="0"/>
              </a:rPr>
              <a:t> </a:t>
            </a:r>
            <a:r>
              <a:rPr lang="ru-RU" sz="2500" b="1" dirty="0" err="1">
                <a:latin typeface="Times New Roman" panose="02020603050405020304" pitchFamily="18" charset="0"/>
                <a:ea typeface="Times New Roman" panose="02020603050405020304" pitchFamily="18" charset="0"/>
              </a:rPr>
              <a:t>готельного</a:t>
            </a:r>
            <a:r>
              <a:rPr lang="ru-RU" sz="2500" b="1" dirty="0">
                <a:latin typeface="Times New Roman" panose="02020603050405020304" pitchFamily="18" charset="0"/>
                <a:ea typeface="Times New Roman" panose="02020603050405020304" pitchFamily="18" charset="0"/>
              </a:rPr>
              <a:t> </a:t>
            </a:r>
            <a:r>
              <a:rPr lang="ru-RU" sz="2500" b="1" dirty="0" err="1">
                <a:latin typeface="Times New Roman" panose="02020603050405020304" pitchFamily="18" charset="0"/>
                <a:ea typeface="Times New Roman" panose="02020603050405020304" pitchFamily="18" charset="0"/>
              </a:rPr>
              <a:t>господарства</a:t>
            </a:r>
            <a:endParaRPr lang="en-US" sz="2500" b="1" dirty="0">
              <a:latin typeface="Times New Roman" panose="02020603050405020304" pitchFamily="18" charset="0"/>
              <a:ea typeface="Times New Roman" panose="02020603050405020304" pitchFamily="18" charset="0"/>
            </a:endParaRPr>
          </a:p>
        </p:txBody>
      </p:sp>
      <p:sp>
        <p:nvSpPr>
          <p:cNvPr id="6"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9</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38406302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2229" y="130406"/>
            <a:ext cx="11800114" cy="492443"/>
          </a:xfrm>
          <a:prstGeom prst="rect">
            <a:avLst/>
          </a:prstGeom>
        </p:spPr>
        <p:txBody>
          <a:bodyPr wrap="square">
            <a:spAutoFit/>
          </a:bodyPr>
          <a:lstStyle/>
          <a:p>
            <a:pPr algn="ctr"/>
            <a:r>
              <a:rPr lang="ru-RU" sz="2600" b="1" dirty="0" err="1">
                <a:latin typeface="Times New Roman" panose="02020603050405020304" pitchFamily="18" charset="0"/>
                <a:ea typeface="Times New Roman" panose="02020603050405020304" pitchFamily="18" charset="0"/>
              </a:rPr>
              <a:t>Матриця</a:t>
            </a:r>
            <a:r>
              <a:rPr lang="ru-RU" sz="2600" b="1" dirty="0">
                <a:latin typeface="Times New Roman" panose="02020603050405020304" pitchFamily="18" charset="0"/>
                <a:ea typeface="Times New Roman" panose="02020603050405020304" pitchFamily="18" charset="0"/>
              </a:rPr>
              <a:t> </a:t>
            </a:r>
            <a:r>
              <a:rPr lang="ru-RU" sz="2600" b="1" dirty="0" smtClean="0">
                <a:latin typeface="Times New Roman" panose="02020603050405020304" pitchFamily="18" charset="0"/>
                <a:ea typeface="Times New Roman" panose="02020603050405020304" pitchFamily="18" charset="0"/>
              </a:rPr>
              <a:t>SWOT-</a:t>
            </a:r>
            <a:r>
              <a:rPr lang="ru-RU" sz="2600" b="1" dirty="0" err="1" smtClean="0">
                <a:latin typeface="Times New Roman" panose="02020603050405020304" pitchFamily="18" charset="0"/>
                <a:ea typeface="Times New Roman" panose="02020603050405020304" pitchFamily="18" charset="0"/>
              </a:rPr>
              <a:t>аналізу</a:t>
            </a:r>
            <a:r>
              <a:rPr lang="ru-RU" sz="2600" b="1" dirty="0" smtClean="0">
                <a:latin typeface="Times New Roman" panose="02020603050405020304" pitchFamily="18" charset="0"/>
                <a:ea typeface="Times New Roman" panose="02020603050405020304" pitchFamily="18" charset="0"/>
              </a:rPr>
              <a:t> </a:t>
            </a:r>
            <a:r>
              <a:rPr lang="ru-RU" sz="2600" b="1" dirty="0" err="1" smtClean="0">
                <a:latin typeface="Times New Roman" panose="02020603050405020304" pitchFamily="18" charset="0"/>
                <a:ea typeface="Times New Roman" panose="02020603050405020304" pitchFamily="18" charset="0"/>
              </a:rPr>
              <a:t>готельного</a:t>
            </a:r>
            <a:r>
              <a:rPr lang="ru-RU" sz="2600" b="1" dirty="0" smtClean="0">
                <a:latin typeface="Times New Roman" panose="02020603050405020304" pitchFamily="18" charset="0"/>
                <a:ea typeface="Times New Roman" panose="02020603050405020304" pitchFamily="18" charset="0"/>
              </a:rPr>
              <a:t> </a:t>
            </a:r>
            <a:r>
              <a:rPr lang="ru-RU" sz="2600" b="1" dirty="0">
                <a:latin typeface="Times New Roman" panose="02020603050405020304" pitchFamily="18" charset="0"/>
                <a:ea typeface="Times New Roman" panose="02020603050405020304" pitchFamily="18" charset="0"/>
              </a:rPr>
              <a:t>комплексу «Дикий мед» (с. </a:t>
            </a:r>
            <a:r>
              <a:rPr lang="ru-RU" sz="2600" b="1" dirty="0" err="1">
                <a:latin typeface="Times New Roman" panose="02020603050405020304" pitchFamily="18" charset="0"/>
                <a:ea typeface="Times New Roman" panose="02020603050405020304" pitchFamily="18" charset="0"/>
              </a:rPr>
              <a:t>Татарів</a:t>
            </a:r>
            <a:r>
              <a:rPr lang="ru-RU" sz="2600" b="1" dirty="0">
                <a:latin typeface="Times New Roman" panose="02020603050405020304" pitchFamily="18" charset="0"/>
                <a:ea typeface="Times New Roman" panose="02020603050405020304" pitchFamily="18" charset="0"/>
              </a:rPr>
              <a:t>)</a:t>
            </a:r>
          </a:p>
        </p:txBody>
      </p:sp>
      <p:graphicFrame>
        <p:nvGraphicFramePr>
          <p:cNvPr id="3" name="Таблица 2"/>
          <p:cNvGraphicFramePr>
            <a:graphicFrameLocks noGrp="1"/>
          </p:cNvGraphicFramePr>
          <p:nvPr>
            <p:extLst>
              <p:ext uri="{D42A27DB-BD31-4B8C-83A1-F6EECF244321}">
                <p14:modId xmlns:p14="http://schemas.microsoft.com/office/powerpoint/2010/main" val="2093665187"/>
              </p:ext>
            </p:extLst>
          </p:nvPr>
        </p:nvGraphicFramePr>
        <p:xfrm>
          <a:off x="604878" y="844777"/>
          <a:ext cx="11054815" cy="5771688"/>
        </p:xfrm>
        <a:graphic>
          <a:graphicData uri="http://schemas.openxmlformats.org/drawingml/2006/table">
            <a:tbl>
              <a:tblPr firstRow="1">
                <a:tableStyleId>{5C22544A-7EE6-4342-B048-85BDC9FD1C3A}</a:tableStyleId>
              </a:tblPr>
              <a:tblGrid>
                <a:gridCol w="5561100">
                  <a:extLst>
                    <a:ext uri="{9D8B030D-6E8A-4147-A177-3AD203B41FA5}">
                      <a16:colId xmlns:a16="http://schemas.microsoft.com/office/drawing/2014/main" xmlns="" val="943959872"/>
                    </a:ext>
                  </a:extLst>
                </a:gridCol>
                <a:gridCol w="5493715">
                  <a:extLst>
                    <a:ext uri="{9D8B030D-6E8A-4147-A177-3AD203B41FA5}">
                      <a16:colId xmlns:a16="http://schemas.microsoft.com/office/drawing/2014/main" xmlns="" val="3392433324"/>
                    </a:ext>
                  </a:extLst>
                </a:gridCol>
              </a:tblGrid>
              <a:tr h="247984">
                <a:tc>
                  <a:txBody>
                    <a:bodyPr/>
                    <a:lstStyle/>
                    <a:p>
                      <a:pPr algn="ctr">
                        <a:lnSpc>
                          <a:spcPct val="150000"/>
                        </a:lnSpc>
                        <a:spcAft>
                          <a:spcPts val="0"/>
                        </a:spcAft>
                        <a:tabLst>
                          <a:tab pos="540385" algn="l"/>
                        </a:tabLst>
                      </a:pPr>
                      <a:r>
                        <a:rPr lang="uk-UA" sz="1800" dirty="0">
                          <a:effectLst/>
                        </a:rPr>
                        <a:t>Сильні сторони</a:t>
                      </a:r>
                      <a:endParaRPr lang="en-US" sz="1800" dirty="0">
                        <a:effectLst/>
                        <a:latin typeface="Calibri" panose="020F0502020204030204" pitchFamily="34" charset="0"/>
                        <a:cs typeface="Times New Roman" panose="02020603050405020304" pitchFamily="18" charset="0"/>
                      </a:endParaRPr>
                    </a:p>
                  </a:txBody>
                  <a:tcPr marL="41048" marR="41048" marT="0" marB="0"/>
                </a:tc>
                <a:tc>
                  <a:txBody>
                    <a:bodyPr/>
                    <a:lstStyle/>
                    <a:p>
                      <a:pPr algn="ctr">
                        <a:lnSpc>
                          <a:spcPct val="150000"/>
                        </a:lnSpc>
                        <a:spcAft>
                          <a:spcPts val="0"/>
                        </a:spcAft>
                        <a:tabLst>
                          <a:tab pos="540385" algn="l"/>
                        </a:tabLst>
                      </a:pPr>
                      <a:r>
                        <a:rPr lang="uk-UA" sz="1800" dirty="0">
                          <a:effectLst/>
                        </a:rPr>
                        <a:t>Слабкі сторони</a:t>
                      </a:r>
                      <a:endParaRPr lang="en-US" sz="1800" dirty="0">
                        <a:effectLst/>
                        <a:latin typeface="Calibri" panose="020F0502020204030204" pitchFamily="34" charset="0"/>
                        <a:cs typeface="Times New Roman" panose="02020603050405020304" pitchFamily="18" charset="0"/>
                      </a:endParaRPr>
                    </a:p>
                  </a:txBody>
                  <a:tcPr marL="41048" marR="41048" marT="0" marB="0"/>
                </a:tc>
                <a:extLst>
                  <a:ext uri="{0D108BD9-81ED-4DB2-BD59-A6C34878D82A}">
                    <a16:rowId xmlns:a16="http://schemas.microsoft.com/office/drawing/2014/main" xmlns="" val="2983594013"/>
                  </a:ext>
                </a:extLst>
              </a:tr>
              <a:tr h="2479848">
                <a:tc>
                  <a:txBody>
                    <a:bodyPr/>
                    <a:lstStyle/>
                    <a:p>
                      <a:pPr marL="342900" lvl="0" indent="-342900" algn="just">
                        <a:lnSpc>
                          <a:spcPct val="150000"/>
                        </a:lnSpc>
                        <a:spcAft>
                          <a:spcPts val="0"/>
                        </a:spcAft>
                        <a:buFont typeface="+mj-lt"/>
                        <a:buAutoNum type="arabicPeriod"/>
                        <a:tabLst>
                          <a:tab pos="540385" algn="l"/>
                        </a:tabLst>
                      </a:pPr>
                      <a:r>
                        <a:rPr lang="uk-UA" sz="1800" dirty="0">
                          <a:effectLst/>
                        </a:rPr>
                        <a:t>Зручність розташування, в тому числі до гірськолижного комплексу Буковель</a:t>
                      </a:r>
                      <a:endParaRPr lang="en-US" sz="1800" dirty="0">
                        <a:effectLst/>
                      </a:endParaRPr>
                    </a:p>
                    <a:p>
                      <a:pPr marL="342900" lvl="0" indent="-342900" algn="just">
                        <a:lnSpc>
                          <a:spcPct val="150000"/>
                        </a:lnSpc>
                        <a:spcAft>
                          <a:spcPts val="0"/>
                        </a:spcAft>
                        <a:buFont typeface="+mj-lt"/>
                        <a:buAutoNum type="arabicPeriod"/>
                        <a:tabLst>
                          <a:tab pos="540385" algn="l"/>
                        </a:tabLst>
                      </a:pPr>
                      <a:r>
                        <a:rPr lang="uk-UA" sz="1800" dirty="0">
                          <a:effectLst/>
                        </a:rPr>
                        <a:t>Інфраструктура готельного комплексу</a:t>
                      </a:r>
                      <a:endParaRPr lang="en-US" sz="1800" dirty="0">
                        <a:effectLst/>
                      </a:endParaRPr>
                    </a:p>
                    <a:p>
                      <a:pPr marL="342900" lvl="0" indent="-342900" algn="just">
                        <a:lnSpc>
                          <a:spcPct val="150000"/>
                        </a:lnSpc>
                        <a:spcAft>
                          <a:spcPts val="0"/>
                        </a:spcAft>
                        <a:buFont typeface="+mj-lt"/>
                        <a:buAutoNum type="arabicPeriod"/>
                        <a:tabLst>
                          <a:tab pos="540385" algn="l"/>
                        </a:tabLst>
                      </a:pPr>
                      <a:r>
                        <a:rPr lang="uk-UA" sz="1800" dirty="0">
                          <a:effectLst/>
                        </a:rPr>
                        <a:t>Наявність двох закладів ресторанного господарства на території</a:t>
                      </a:r>
                      <a:endParaRPr lang="en-US" sz="1800" dirty="0">
                        <a:effectLst/>
                      </a:endParaRPr>
                    </a:p>
                    <a:p>
                      <a:pPr marL="342900" lvl="0" indent="-342900" algn="just">
                        <a:lnSpc>
                          <a:spcPct val="150000"/>
                        </a:lnSpc>
                        <a:spcAft>
                          <a:spcPts val="0"/>
                        </a:spcAft>
                        <a:buFont typeface="+mj-lt"/>
                        <a:buAutoNum type="arabicPeriod"/>
                        <a:tabLst>
                          <a:tab pos="540385" algn="l"/>
                        </a:tabLst>
                      </a:pPr>
                      <a:r>
                        <a:rPr lang="uk-UA" sz="1800" dirty="0">
                          <a:effectLst/>
                        </a:rPr>
                        <a:t>Широкий спектр додаткових послуг</a:t>
                      </a:r>
                      <a:endParaRPr lang="en-US" sz="1800" dirty="0">
                        <a:effectLst/>
                        <a:latin typeface="Calibri" panose="020F0502020204030204" pitchFamily="34" charset="0"/>
                        <a:cs typeface="Times New Roman" panose="02020603050405020304" pitchFamily="18" charset="0"/>
                      </a:endParaRPr>
                    </a:p>
                  </a:txBody>
                  <a:tcPr marL="41048" marR="41048" marT="0" marB="0"/>
                </a:tc>
                <a:tc>
                  <a:txBody>
                    <a:bodyPr/>
                    <a:lstStyle/>
                    <a:p>
                      <a:pPr marL="342900" lvl="0" indent="-342900" algn="just">
                        <a:lnSpc>
                          <a:spcPct val="150000"/>
                        </a:lnSpc>
                        <a:spcAft>
                          <a:spcPts val="0"/>
                        </a:spcAft>
                        <a:buFont typeface="+mj-lt"/>
                        <a:buAutoNum type="arabicPeriod"/>
                        <a:tabLst>
                          <a:tab pos="540385" algn="l"/>
                        </a:tabLst>
                      </a:pPr>
                      <a:r>
                        <a:rPr lang="uk-UA" sz="1800" dirty="0">
                          <a:effectLst/>
                        </a:rPr>
                        <a:t>Відсутність гнучкої цінової політики</a:t>
                      </a:r>
                      <a:endParaRPr lang="en-US" sz="1800" dirty="0">
                        <a:effectLst/>
                      </a:endParaRPr>
                    </a:p>
                    <a:p>
                      <a:pPr marL="342900" lvl="0" indent="-342900" algn="just">
                        <a:lnSpc>
                          <a:spcPct val="150000"/>
                        </a:lnSpc>
                        <a:spcAft>
                          <a:spcPts val="0"/>
                        </a:spcAft>
                        <a:buFont typeface="+mj-lt"/>
                        <a:buAutoNum type="arabicPeriod"/>
                        <a:tabLst>
                          <a:tab pos="540385" algn="l"/>
                        </a:tabLst>
                      </a:pPr>
                      <a:r>
                        <a:rPr lang="uk-UA" sz="1800" dirty="0">
                          <a:effectLst/>
                        </a:rPr>
                        <a:t>Кадрова проблема</a:t>
                      </a:r>
                      <a:endParaRPr lang="en-US" sz="1800" dirty="0">
                        <a:effectLst/>
                      </a:endParaRPr>
                    </a:p>
                    <a:p>
                      <a:pPr marL="342900" lvl="0" indent="-342900" algn="just">
                        <a:lnSpc>
                          <a:spcPct val="150000"/>
                        </a:lnSpc>
                        <a:spcAft>
                          <a:spcPts val="0"/>
                        </a:spcAft>
                        <a:buFont typeface="+mj-lt"/>
                        <a:buAutoNum type="arabicPeriod"/>
                        <a:tabLst>
                          <a:tab pos="540385" algn="l"/>
                        </a:tabLst>
                      </a:pPr>
                      <a:r>
                        <a:rPr lang="uk-UA" sz="1800" dirty="0">
                          <a:effectLst/>
                        </a:rPr>
                        <a:t>Відсутність активної рекламної компанії</a:t>
                      </a:r>
                      <a:endParaRPr lang="en-US" sz="1800" dirty="0">
                        <a:effectLst/>
                      </a:endParaRPr>
                    </a:p>
                    <a:p>
                      <a:pPr algn="just">
                        <a:lnSpc>
                          <a:spcPct val="150000"/>
                        </a:lnSpc>
                        <a:spcAft>
                          <a:spcPts val="0"/>
                        </a:spcAft>
                        <a:tabLst>
                          <a:tab pos="540385" algn="l"/>
                        </a:tabLst>
                      </a:pPr>
                      <a:r>
                        <a:rPr lang="uk-UA" sz="1800" dirty="0">
                          <a:effectLst/>
                        </a:rPr>
                        <a:t> </a:t>
                      </a:r>
                      <a:endParaRPr lang="en-US" sz="1800" dirty="0">
                        <a:effectLst/>
                        <a:latin typeface="Calibri" panose="020F0502020204030204" pitchFamily="34" charset="0"/>
                        <a:cs typeface="Times New Roman" panose="02020603050405020304" pitchFamily="18" charset="0"/>
                      </a:endParaRPr>
                    </a:p>
                  </a:txBody>
                  <a:tcPr marL="41048" marR="41048" marT="0" marB="0"/>
                </a:tc>
                <a:extLst>
                  <a:ext uri="{0D108BD9-81ED-4DB2-BD59-A6C34878D82A}">
                    <a16:rowId xmlns:a16="http://schemas.microsoft.com/office/drawing/2014/main" xmlns="" val="754353378"/>
                  </a:ext>
                </a:extLst>
              </a:tr>
              <a:tr h="247984">
                <a:tc>
                  <a:txBody>
                    <a:bodyPr/>
                    <a:lstStyle/>
                    <a:p>
                      <a:pPr algn="ctr">
                        <a:lnSpc>
                          <a:spcPct val="150000"/>
                        </a:lnSpc>
                        <a:spcAft>
                          <a:spcPts val="0"/>
                        </a:spcAft>
                        <a:tabLst>
                          <a:tab pos="540385" algn="l"/>
                        </a:tabLst>
                      </a:pPr>
                      <a:r>
                        <a:rPr lang="uk-UA" sz="1800" b="1" kern="1200" dirty="0">
                          <a:solidFill>
                            <a:schemeClr val="lt1"/>
                          </a:solidFill>
                          <a:effectLst/>
                          <a:latin typeface="+mn-lt"/>
                          <a:ea typeface="+mn-ea"/>
                          <a:cs typeface="+mn-cs"/>
                        </a:rPr>
                        <a:t>Можливості</a:t>
                      </a:r>
                      <a:endParaRPr lang="en-US" sz="1800" b="1" kern="1200" dirty="0">
                        <a:solidFill>
                          <a:schemeClr val="lt1"/>
                        </a:solidFill>
                        <a:effectLst/>
                        <a:latin typeface="+mn-lt"/>
                        <a:ea typeface="+mn-ea"/>
                        <a:cs typeface="+mn-cs"/>
                      </a:endParaRPr>
                    </a:p>
                  </a:txBody>
                  <a:tcPr marL="41048" marR="41048" marT="0" marB="0">
                    <a:solidFill>
                      <a:schemeClr val="accent1"/>
                    </a:solidFill>
                  </a:tcPr>
                </a:tc>
                <a:tc>
                  <a:txBody>
                    <a:bodyPr/>
                    <a:lstStyle/>
                    <a:p>
                      <a:pPr algn="ctr">
                        <a:lnSpc>
                          <a:spcPct val="150000"/>
                        </a:lnSpc>
                        <a:spcAft>
                          <a:spcPts val="0"/>
                        </a:spcAft>
                        <a:tabLst>
                          <a:tab pos="540385" algn="l"/>
                        </a:tabLst>
                      </a:pPr>
                      <a:r>
                        <a:rPr lang="uk-UA" sz="1800" b="1" kern="1200" dirty="0">
                          <a:solidFill>
                            <a:schemeClr val="lt1"/>
                          </a:solidFill>
                          <a:effectLst/>
                          <a:latin typeface="+mn-lt"/>
                          <a:ea typeface="+mn-ea"/>
                          <a:cs typeface="+mn-cs"/>
                        </a:rPr>
                        <a:t>Ризики</a:t>
                      </a:r>
                      <a:endParaRPr lang="en-US" sz="1800" b="1" kern="1200" dirty="0">
                        <a:solidFill>
                          <a:schemeClr val="lt1"/>
                        </a:solidFill>
                        <a:effectLst/>
                        <a:latin typeface="+mn-lt"/>
                        <a:ea typeface="+mn-ea"/>
                        <a:cs typeface="+mn-cs"/>
                      </a:endParaRPr>
                    </a:p>
                  </a:txBody>
                  <a:tcPr marL="41048" marR="41048" marT="0" marB="0">
                    <a:solidFill>
                      <a:schemeClr val="accent1"/>
                    </a:solidFill>
                  </a:tcPr>
                </a:tc>
                <a:extLst>
                  <a:ext uri="{0D108BD9-81ED-4DB2-BD59-A6C34878D82A}">
                    <a16:rowId xmlns:a16="http://schemas.microsoft.com/office/drawing/2014/main" xmlns="" val="1482476509"/>
                  </a:ext>
                </a:extLst>
              </a:tr>
              <a:tr h="2231863">
                <a:tc>
                  <a:txBody>
                    <a:bodyPr/>
                    <a:lstStyle/>
                    <a:p>
                      <a:pPr marL="342900" lvl="0" indent="-342900" algn="just">
                        <a:lnSpc>
                          <a:spcPct val="150000"/>
                        </a:lnSpc>
                        <a:spcAft>
                          <a:spcPts val="0"/>
                        </a:spcAft>
                        <a:buFont typeface="+mj-lt"/>
                        <a:buAutoNum type="arabicPeriod"/>
                        <a:tabLst>
                          <a:tab pos="540385" algn="l"/>
                        </a:tabLst>
                      </a:pPr>
                      <a:r>
                        <a:rPr lang="uk-UA" sz="1800" dirty="0">
                          <a:effectLst/>
                        </a:rPr>
                        <a:t>Лідер на місцевому ринку готельних послуг (за кількістю відгуків)</a:t>
                      </a:r>
                      <a:endParaRPr lang="en-US" sz="1800" dirty="0">
                        <a:effectLst/>
                      </a:endParaRPr>
                    </a:p>
                    <a:p>
                      <a:pPr marL="342900" lvl="0" indent="-342900" algn="just">
                        <a:lnSpc>
                          <a:spcPct val="150000"/>
                        </a:lnSpc>
                        <a:spcAft>
                          <a:spcPts val="0"/>
                        </a:spcAft>
                        <a:buFont typeface="+mj-lt"/>
                        <a:buAutoNum type="arabicPeriod"/>
                        <a:tabLst>
                          <a:tab pos="540385" algn="l"/>
                        </a:tabLst>
                      </a:pPr>
                      <a:r>
                        <a:rPr lang="uk-UA" sz="1800" dirty="0">
                          <a:effectLst/>
                        </a:rPr>
                        <a:t>Істотне збільшення туристичного потоку</a:t>
                      </a:r>
                      <a:endParaRPr lang="en-US" sz="1800" dirty="0">
                        <a:effectLst/>
                      </a:endParaRPr>
                    </a:p>
                    <a:p>
                      <a:pPr marL="342900" lvl="0" indent="-342900" algn="just">
                        <a:lnSpc>
                          <a:spcPct val="150000"/>
                        </a:lnSpc>
                        <a:spcAft>
                          <a:spcPts val="0"/>
                        </a:spcAft>
                        <a:buFont typeface="+mj-lt"/>
                        <a:buAutoNum type="arabicPeriod"/>
                        <a:tabLst>
                          <a:tab pos="540385" algn="l"/>
                        </a:tabLst>
                      </a:pPr>
                      <a:r>
                        <a:rPr lang="uk-UA" sz="1800" dirty="0">
                          <a:effectLst/>
                        </a:rPr>
                        <a:t>Залучення різних цільових аудиторій завдяки широкому спектру варіантів розміщення (різна ціна номерів)</a:t>
                      </a:r>
                      <a:endParaRPr lang="en-US" sz="1800" dirty="0">
                        <a:effectLst/>
                        <a:latin typeface="Calibri" panose="020F0502020204030204" pitchFamily="34" charset="0"/>
                        <a:cs typeface="Times New Roman" panose="02020603050405020304" pitchFamily="18" charset="0"/>
                      </a:endParaRPr>
                    </a:p>
                  </a:txBody>
                  <a:tcPr marL="41048" marR="41048" marT="0" marB="0"/>
                </a:tc>
                <a:tc>
                  <a:txBody>
                    <a:bodyPr/>
                    <a:lstStyle/>
                    <a:p>
                      <a:pPr marL="342900" lvl="0" indent="-342900" algn="just">
                        <a:lnSpc>
                          <a:spcPct val="150000"/>
                        </a:lnSpc>
                        <a:spcAft>
                          <a:spcPts val="0"/>
                        </a:spcAft>
                        <a:buFont typeface="+mj-lt"/>
                        <a:buAutoNum type="arabicPeriod"/>
                        <a:tabLst>
                          <a:tab pos="540385" algn="l"/>
                        </a:tabLst>
                      </a:pPr>
                      <a:r>
                        <a:rPr lang="uk-UA" sz="1800" dirty="0">
                          <a:effectLst/>
                        </a:rPr>
                        <a:t>Висока конкуренція на місцевому ринку</a:t>
                      </a:r>
                      <a:endParaRPr lang="en-US" sz="1800" dirty="0">
                        <a:effectLst/>
                      </a:endParaRPr>
                    </a:p>
                    <a:p>
                      <a:pPr marL="342900" lvl="0" indent="-342900" algn="just">
                        <a:lnSpc>
                          <a:spcPct val="150000"/>
                        </a:lnSpc>
                        <a:spcAft>
                          <a:spcPts val="0"/>
                        </a:spcAft>
                        <a:buFont typeface="+mj-lt"/>
                        <a:buAutoNum type="arabicPeriod" startAt="2"/>
                        <a:tabLst>
                          <a:tab pos="540385" algn="l"/>
                        </a:tabLst>
                      </a:pPr>
                      <a:r>
                        <a:rPr lang="uk-UA" sz="1800" dirty="0">
                          <a:effectLst/>
                        </a:rPr>
                        <a:t>Урахування змін потреб цільової аудиторії</a:t>
                      </a:r>
                      <a:endParaRPr lang="en-US" sz="1800" dirty="0">
                        <a:effectLst/>
                      </a:endParaRPr>
                    </a:p>
                    <a:p>
                      <a:pPr marL="342900" lvl="0" indent="-342900" algn="just">
                        <a:lnSpc>
                          <a:spcPct val="150000"/>
                        </a:lnSpc>
                        <a:spcAft>
                          <a:spcPts val="0"/>
                        </a:spcAft>
                        <a:buFont typeface="+mj-lt"/>
                        <a:buAutoNum type="arabicPeriod" startAt="2"/>
                        <a:tabLst>
                          <a:tab pos="540385" algn="l"/>
                        </a:tabLst>
                      </a:pPr>
                      <a:r>
                        <a:rPr lang="uk-UA" sz="1800" dirty="0">
                          <a:effectLst/>
                        </a:rPr>
                        <a:t>Низький бар’єр для виходу на місцевий ринок конкурентів</a:t>
                      </a:r>
                      <a:endParaRPr lang="en-US" sz="1800" dirty="0">
                        <a:effectLst/>
                        <a:latin typeface="Calibri" panose="020F0502020204030204" pitchFamily="34" charset="0"/>
                        <a:cs typeface="Times New Roman" panose="02020603050405020304" pitchFamily="18" charset="0"/>
                      </a:endParaRPr>
                    </a:p>
                  </a:txBody>
                  <a:tcPr marL="41048" marR="41048" marT="0" marB="0"/>
                </a:tc>
                <a:extLst>
                  <a:ext uri="{0D108BD9-81ED-4DB2-BD59-A6C34878D82A}">
                    <a16:rowId xmlns:a16="http://schemas.microsoft.com/office/drawing/2014/main" xmlns="" val="558222870"/>
                  </a:ext>
                </a:extLst>
              </a:tr>
            </a:tbl>
          </a:graphicData>
        </a:graphic>
      </p:graphicFrame>
      <p:sp>
        <p:nvSpPr>
          <p:cNvPr id="4"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10</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361151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048000" y="492443"/>
            <a:ext cx="6848155" cy="6365557"/>
          </a:xfrm>
          <a:prstGeom prst="rect">
            <a:avLst/>
          </a:prstGeom>
        </p:spPr>
      </p:pic>
      <p:sp>
        <p:nvSpPr>
          <p:cNvPr id="3" name="Прямоугольник 2"/>
          <p:cNvSpPr/>
          <p:nvPr/>
        </p:nvSpPr>
        <p:spPr>
          <a:xfrm>
            <a:off x="217715" y="0"/>
            <a:ext cx="11829142" cy="492443"/>
          </a:xfrm>
          <a:prstGeom prst="rect">
            <a:avLst/>
          </a:prstGeom>
        </p:spPr>
        <p:txBody>
          <a:bodyPr wrap="square">
            <a:spAutoFit/>
          </a:bodyPr>
          <a:lstStyle/>
          <a:p>
            <a:pPr algn="ctr"/>
            <a:r>
              <a:rPr lang="uk-UA" sz="2600" b="1" dirty="0" smtClean="0">
                <a:latin typeface="Times New Roman" panose="02020603050405020304" pitchFamily="18" charset="0"/>
                <a:ea typeface="Times New Roman" panose="02020603050405020304" pitchFamily="18" charset="0"/>
              </a:rPr>
              <a:t>Організаційна структура управління готельним комплексом «Дикий мед»</a:t>
            </a:r>
            <a:endParaRPr lang="uk-UA" sz="2600" b="1" dirty="0">
              <a:latin typeface="Times New Roman" panose="02020603050405020304" pitchFamily="18" charset="0"/>
              <a:ea typeface="Times New Roman" panose="02020603050405020304" pitchFamily="18" charset="0"/>
            </a:endParaRPr>
          </a:p>
        </p:txBody>
      </p:sp>
      <p:sp>
        <p:nvSpPr>
          <p:cNvPr id="4"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11</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2993277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892552"/>
            <a:ext cx="5822902" cy="4766236"/>
          </a:xfrm>
          <a:prstGeom prst="rect">
            <a:avLst/>
          </a:prstGeom>
        </p:spPr>
      </p:pic>
      <p:sp>
        <p:nvSpPr>
          <p:cNvPr id="3" name="Прямоугольник 2"/>
          <p:cNvSpPr/>
          <p:nvPr/>
        </p:nvSpPr>
        <p:spPr>
          <a:xfrm>
            <a:off x="0" y="0"/>
            <a:ext cx="12192000" cy="892552"/>
          </a:xfrm>
          <a:prstGeom prst="rect">
            <a:avLst/>
          </a:prstGeom>
        </p:spPr>
        <p:txBody>
          <a:bodyPr wrap="square">
            <a:spAutoFit/>
          </a:bodyPr>
          <a:lstStyle/>
          <a:p>
            <a:pPr algn="ctr"/>
            <a:r>
              <a:rPr lang="uk-UA" sz="2600" b="1" dirty="0" smtClean="0">
                <a:latin typeface="Times New Roman" panose="02020603050405020304" pitchFamily="18" charset="0"/>
                <a:ea typeface="Times New Roman" panose="02020603050405020304" pitchFamily="18" charset="0"/>
              </a:rPr>
              <a:t>Пропозиції щодо удосконалення процесу управління інноваціями готельного комплексу «Дикий мед»</a:t>
            </a:r>
            <a:endParaRPr lang="uk-UA" sz="2600" b="1" dirty="0">
              <a:latin typeface="Times New Roman" panose="02020603050405020304" pitchFamily="18" charset="0"/>
              <a:ea typeface="Times New Roman" panose="02020603050405020304" pitchFamily="18" charset="0"/>
            </a:endParaRPr>
          </a:p>
        </p:txBody>
      </p:sp>
      <p:sp>
        <p:nvSpPr>
          <p:cNvPr id="4" name="Прямоугольник 3"/>
          <p:cNvSpPr/>
          <p:nvPr/>
        </p:nvSpPr>
        <p:spPr>
          <a:xfrm>
            <a:off x="1404925" y="2683359"/>
            <a:ext cx="3013051" cy="1477328"/>
          </a:xfrm>
          <a:prstGeom prst="rect">
            <a:avLst/>
          </a:prstGeom>
        </p:spPr>
        <p:txBody>
          <a:bodyPr wrap="square">
            <a:spAutoFit/>
          </a:bodyPr>
          <a:lstStyle/>
          <a:p>
            <a:pPr algn="ctr"/>
            <a:r>
              <a:rPr lang="uk-UA" b="1" dirty="0" smtClean="0"/>
              <a:t>Моделювання впровадження інноваційних процесів у закладі готельного господарства</a:t>
            </a:r>
            <a:endParaRPr lang="uk-UA" b="1" dirty="0"/>
          </a:p>
        </p:txBody>
      </p:sp>
      <p:pic>
        <p:nvPicPr>
          <p:cNvPr id="5" name="Рисунок 4"/>
          <p:cNvPicPr>
            <a:picLocks noChangeAspect="1"/>
          </p:cNvPicPr>
          <p:nvPr/>
        </p:nvPicPr>
        <p:blipFill rotWithShape="1">
          <a:blip r:embed="rId3"/>
          <a:srcRect l="1525" r="54951"/>
          <a:stretch/>
        </p:blipFill>
        <p:spPr>
          <a:xfrm>
            <a:off x="5679054" y="2964176"/>
            <a:ext cx="2409373" cy="3200677"/>
          </a:xfrm>
          <a:prstGeom prst="rect">
            <a:avLst/>
          </a:prstGeom>
        </p:spPr>
      </p:pic>
      <p:sp>
        <p:nvSpPr>
          <p:cNvPr id="6" name="Прямоугольник 5"/>
          <p:cNvSpPr/>
          <p:nvPr/>
        </p:nvSpPr>
        <p:spPr>
          <a:xfrm>
            <a:off x="5522895" y="1598266"/>
            <a:ext cx="2565532" cy="942570"/>
          </a:xfrm>
          <a:prstGeom prst="rect">
            <a:avLst/>
          </a:prstGeom>
        </p:spPr>
        <p:txBody>
          <a:bodyPr wrap="square">
            <a:spAutoFit/>
          </a:bodyPr>
          <a:lstStyle/>
          <a:p>
            <a:pPr algn="ctr"/>
            <a:r>
              <a:rPr lang="uk-UA" b="1" dirty="0" smtClean="0"/>
              <a:t>Види функціональності інноваційних рішень для закладу</a:t>
            </a:r>
            <a:endParaRPr lang="uk-UA" b="1" dirty="0"/>
          </a:p>
        </p:txBody>
      </p:sp>
      <p:pic>
        <p:nvPicPr>
          <p:cNvPr id="7" name="Рисунок 6"/>
          <p:cNvPicPr>
            <a:picLocks noChangeAspect="1"/>
          </p:cNvPicPr>
          <p:nvPr/>
        </p:nvPicPr>
        <p:blipFill rotWithShape="1">
          <a:blip r:embed="rId4"/>
          <a:srcRect t="12177" b="12086"/>
          <a:stretch/>
        </p:blipFill>
        <p:spPr>
          <a:xfrm>
            <a:off x="7213313" y="4753427"/>
            <a:ext cx="4858976" cy="2104573"/>
          </a:xfrm>
          <a:prstGeom prst="rect">
            <a:avLst/>
          </a:prstGeom>
        </p:spPr>
      </p:pic>
      <p:sp>
        <p:nvSpPr>
          <p:cNvPr id="8" name="Прямоугольник 7"/>
          <p:cNvSpPr/>
          <p:nvPr/>
        </p:nvSpPr>
        <p:spPr>
          <a:xfrm>
            <a:off x="8203613" y="3991206"/>
            <a:ext cx="3988387" cy="646331"/>
          </a:xfrm>
          <a:prstGeom prst="rect">
            <a:avLst/>
          </a:prstGeom>
        </p:spPr>
        <p:txBody>
          <a:bodyPr wrap="square">
            <a:spAutoFit/>
          </a:bodyPr>
          <a:lstStyle/>
          <a:p>
            <a:pPr algn="ctr"/>
            <a:r>
              <a:rPr lang="uk-UA" b="1" dirty="0" smtClean="0"/>
              <a:t>Типізація факторів, що впливають на обрання виду інновацій у закладі</a:t>
            </a:r>
            <a:endParaRPr lang="uk-UA" b="1" dirty="0"/>
          </a:p>
        </p:txBody>
      </p:sp>
      <p:pic>
        <p:nvPicPr>
          <p:cNvPr id="9" name="Рисунок 8"/>
          <p:cNvPicPr>
            <a:picLocks noChangeAspect="1"/>
          </p:cNvPicPr>
          <p:nvPr/>
        </p:nvPicPr>
        <p:blipFill>
          <a:blip r:embed="rId5"/>
          <a:stretch>
            <a:fillRect/>
          </a:stretch>
        </p:blipFill>
        <p:spPr>
          <a:xfrm>
            <a:off x="8322207" y="1577077"/>
            <a:ext cx="3752756" cy="2209451"/>
          </a:xfrm>
          <a:prstGeom prst="rect">
            <a:avLst/>
          </a:prstGeom>
        </p:spPr>
      </p:pic>
      <p:sp>
        <p:nvSpPr>
          <p:cNvPr id="10" name="Прямоугольник 9"/>
          <p:cNvSpPr/>
          <p:nvPr/>
        </p:nvSpPr>
        <p:spPr>
          <a:xfrm>
            <a:off x="8242907" y="1105406"/>
            <a:ext cx="3829382" cy="369332"/>
          </a:xfrm>
          <a:prstGeom prst="rect">
            <a:avLst/>
          </a:prstGeom>
        </p:spPr>
        <p:txBody>
          <a:bodyPr wrap="none">
            <a:spAutoFit/>
          </a:bodyPr>
          <a:lstStyle/>
          <a:p>
            <a:r>
              <a:rPr lang="uk-UA" b="1" dirty="0"/>
              <a:t>Оцінка стадії інноваційного процесу</a:t>
            </a:r>
            <a:endParaRPr lang="en-US" b="1" dirty="0"/>
          </a:p>
        </p:txBody>
      </p:sp>
      <p:sp>
        <p:nvSpPr>
          <p:cNvPr id="11"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12</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109201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 r="-3254" b="47921"/>
          <a:stretch/>
        </p:blipFill>
        <p:spPr>
          <a:xfrm>
            <a:off x="267422" y="1389273"/>
            <a:ext cx="6044230" cy="4489012"/>
          </a:xfrm>
          <a:prstGeom prst="rect">
            <a:avLst/>
          </a:prstGeom>
        </p:spPr>
      </p:pic>
      <p:pic>
        <p:nvPicPr>
          <p:cNvPr id="3" name="Рисунок 2"/>
          <p:cNvPicPr>
            <a:picLocks noChangeAspect="1"/>
          </p:cNvPicPr>
          <p:nvPr/>
        </p:nvPicPr>
        <p:blipFill rotWithShape="1">
          <a:blip r:embed="rId2"/>
          <a:srcRect t="52079"/>
          <a:stretch/>
        </p:blipFill>
        <p:spPr>
          <a:xfrm>
            <a:off x="6311653" y="1621502"/>
            <a:ext cx="5703489" cy="4024555"/>
          </a:xfrm>
          <a:prstGeom prst="rect">
            <a:avLst/>
          </a:prstGeom>
        </p:spPr>
      </p:pic>
      <p:sp>
        <p:nvSpPr>
          <p:cNvPr id="4" name="Прямоугольник 3"/>
          <p:cNvSpPr/>
          <p:nvPr/>
        </p:nvSpPr>
        <p:spPr>
          <a:xfrm>
            <a:off x="536310" y="166560"/>
            <a:ext cx="11550685" cy="892552"/>
          </a:xfrm>
          <a:prstGeom prst="rect">
            <a:avLst/>
          </a:prstGeom>
        </p:spPr>
        <p:txBody>
          <a:bodyPr wrap="square">
            <a:spAutoFit/>
          </a:bodyPr>
          <a:lstStyle/>
          <a:p>
            <a:pPr algn="ctr"/>
            <a:r>
              <a:rPr lang="uk-UA" sz="2600" b="1" dirty="0">
                <a:latin typeface="Times New Roman" panose="02020603050405020304" pitchFamily="18" charset="0"/>
                <a:ea typeface="Times New Roman" panose="02020603050405020304" pitchFamily="18" charset="0"/>
              </a:rPr>
              <a:t>Матриця інноваційних рішень підвищення конкурентоспроможності закладу готельного господарства «Дикий мед»</a:t>
            </a:r>
            <a:endParaRPr lang="en-US" sz="2600" b="1" dirty="0">
              <a:latin typeface="Times New Roman" panose="02020603050405020304" pitchFamily="18" charset="0"/>
              <a:ea typeface="Times New Roman" panose="02020603050405020304" pitchFamily="18" charset="0"/>
            </a:endParaRPr>
          </a:p>
        </p:txBody>
      </p:sp>
      <p:sp>
        <p:nvSpPr>
          <p:cNvPr id="5"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13</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2742948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075886" cy="892552"/>
          </a:xfrm>
          <a:prstGeom prst="rect">
            <a:avLst/>
          </a:prstGeom>
        </p:spPr>
        <p:txBody>
          <a:bodyPr wrap="square">
            <a:spAutoFit/>
          </a:bodyPr>
          <a:lstStyle/>
          <a:p>
            <a:pPr algn="ctr"/>
            <a:r>
              <a:rPr lang="uk-UA" sz="2600" b="1" dirty="0" smtClean="0">
                <a:latin typeface="Times New Roman" panose="02020603050405020304" pitchFamily="18" charset="0"/>
                <a:ea typeface="Times New Roman" panose="02020603050405020304" pitchFamily="18" charset="0"/>
              </a:rPr>
              <a:t>Удосконалення процесу управління інноваціями в закладі за рахунок впровадження системи HOTELMATRIX</a:t>
            </a:r>
            <a:endParaRPr lang="uk-UA" sz="2600" b="1" dirty="0">
              <a:latin typeface="Times New Roman" panose="02020603050405020304" pitchFamily="18" charset="0"/>
              <a:ea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453931" y="1047525"/>
            <a:ext cx="5076011" cy="2812180"/>
          </a:xfrm>
          <a:prstGeom prst="rect">
            <a:avLst/>
          </a:prstGeom>
        </p:spPr>
      </p:pic>
      <p:pic>
        <p:nvPicPr>
          <p:cNvPr id="4" name="Рисунок 3"/>
          <p:cNvPicPr>
            <a:picLocks noChangeAspect="1"/>
          </p:cNvPicPr>
          <p:nvPr/>
        </p:nvPicPr>
        <p:blipFill>
          <a:blip r:embed="rId3"/>
          <a:stretch>
            <a:fillRect/>
          </a:stretch>
        </p:blipFill>
        <p:spPr>
          <a:xfrm>
            <a:off x="6256987" y="892552"/>
            <a:ext cx="5368956" cy="2953192"/>
          </a:xfrm>
          <a:prstGeom prst="rect">
            <a:avLst/>
          </a:prstGeom>
        </p:spPr>
      </p:pic>
      <p:pic>
        <p:nvPicPr>
          <p:cNvPr id="6" name="Рисунок 5"/>
          <p:cNvPicPr>
            <a:picLocks noChangeAspect="1"/>
          </p:cNvPicPr>
          <p:nvPr/>
        </p:nvPicPr>
        <p:blipFill>
          <a:blip r:embed="rId4"/>
          <a:stretch>
            <a:fillRect/>
          </a:stretch>
        </p:blipFill>
        <p:spPr>
          <a:xfrm>
            <a:off x="453932" y="3839248"/>
            <a:ext cx="5177612" cy="2919784"/>
          </a:xfrm>
          <a:prstGeom prst="rect">
            <a:avLst/>
          </a:prstGeom>
        </p:spPr>
      </p:pic>
      <p:pic>
        <p:nvPicPr>
          <p:cNvPr id="7" name="Рисунок 6"/>
          <p:cNvPicPr>
            <a:picLocks noChangeAspect="1"/>
          </p:cNvPicPr>
          <p:nvPr/>
        </p:nvPicPr>
        <p:blipFill>
          <a:blip r:embed="rId5"/>
          <a:stretch>
            <a:fillRect/>
          </a:stretch>
        </p:blipFill>
        <p:spPr>
          <a:xfrm>
            <a:off x="6256987" y="3839248"/>
            <a:ext cx="5470556" cy="2906063"/>
          </a:xfrm>
          <a:prstGeom prst="rect">
            <a:avLst/>
          </a:prstGeom>
        </p:spPr>
      </p:pic>
      <p:sp>
        <p:nvSpPr>
          <p:cNvPr id="8"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14</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2672864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71162" y="875080"/>
            <a:ext cx="5967699" cy="2927663"/>
          </a:xfrm>
          <a:prstGeom prst="rect">
            <a:avLst/>
          </a:prstGeom>
        </p:spPr>
      </p:pic>
      <p:sp>
        <p:nvSpPr>
          <p:cNvPr id="3" name="Прямоугольник 2"/>
          <p:cNvSpPr/>
          <p:nvPr/>
        </p:nvSpPr>
        <p:spPr>
          <a:xfrm>
            <a:off x="0" y="0"/>
            <a:ext cx="12075886" cy="892552"/>
          </a:xfrm>
          <a:prstGeom prst="rect">
            <a:avLst/>
          </a:prstGeom>
        </p:spPr>
        <p:txBody>
          <a:bodyPr wrap="square">
            <a:spAutoFit/>
          </a:bodyPr>
          <a:lstStyle/>
          <a:p>
            <a:pPr algn="ctr"/>
            <a:r>
              <a:rPr lang="uk-UA" sz="2600" b="1" dirty="0" smtClean="0">
                <a:latin typeface="Times New Roman" panose="02020603050405020304" pitchFamily="18" charset="0"/>
                <a:ea typeface="Times New Roman" panose="02020603050405020304" pitchFamily="18" charset="0"/>
              </a:rPr>
              <a:t>Удосконалення процесу управління інноваціями в закладі за рахунок впровадження системи HOTELMATRIX</a:t>
            </a:r>
            <a:endParaRPr lang="uk-UA" sz="2600" b="1" dirty="0">
              <a:latin typeface="Times New Roman" panose="02020603050405020304" pitchFamily="18" charset="0"/>
              <a:ea typeface="Times New Roman" panose="02020603050405020304" pitchFamily="18" charset="0"/>
            </a:endParaRPr>
          </a:p>
        </p:txBody>
      </p:sp>
      <p:pic>
        <p:nvPicPr>
          <p:cNvPr id="4" name="Рисунок 3"/>
          <p:cNvPicPr>
            <a:picLocks noChangeAspect="1"/>
          </p:cNvPicPr>
          <p:nvPr/>
        </p:nvPicPr>
        <p:blipFill>
          <a:blip r:embed="rId3"/>
          <a:stretch>
            <a:fillRect/>
          </a:stretch>
        </p:blipFill>
        <p:spPr>
          <a:xfrm>
            <a:off x="6142203" y="875080"/>
            <a:ext cx="5769384" cy="3053370"/>
          </a:xfrm>
          <a:prstGeom prst="rect">
            <a:avLst/>
          </a:prstGeom>
        </p:spPr>
      </p:pic>
      <p:pic>
        <p:nvPicPr>
          <p:cNvPr id="5" name="Рисунок 4"/>
          <p:cNvPicPr>
            <a:picLocks noChangeAspect="1"/>
          </p:cNvPicPr>
          <p:nvPr/>
        </p:nvPicPr>
        <p:blipFill>
          <a:blip r:embed="rId4"/>
          <a:stretch>
            <a:fillRect/>
          </a:stretch>
        </p:blipFill>
        <p:spPr>
          <a:xfrm>
            <a:off x="3405681" y="3928450"/>
            <a:ext cx="5794208" cy="2859777"/>
          </a:xfrm>
          <a:prstGeom prst="rect">
            <a:avLst/>
          </a:prstGeom>
        </p:spPr>
      </p:pic>
      <p:sp>
        <p:nvSpPr>
          <p:cNvPr id="6"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15</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2755536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0285" y="0"/>
            <a:ext cx="11727543" cy="892552"/>
          </a:xfrm>
          <a:prstGeom prst="rect">
            <a:avLst/>
          </a:prstGeom>
        </p:spPr>
        <p:txBody>
          <a:bodyPr wrap="square">
            <a:spAutoFit/>
          </a:bodyPr>
          <a:lstStyle/>
          <a:p>
            <a:pPr algn="ctr"/>
            <a:r>
              <a:rPr lang="uk-UA" sz="2600" b="1" dirty="0">
                <a:latin typeface="Times New Roman" panose="02020603050405020304" pitchFamily="18" charset="0"/>
                <a:ea typeface="Times New Roman" panose="02020603050405020304" pitchFamily="18" charset="0"/>
              </a:rPr>
              <a:t>Методологія розрахунку підсумкових показників оцінки ефективності діяльності готелю закладу готельного господарства «Дикий мед»</a:t>
            </a:r>
            <a:endParaRPr lang="en-US" sz="2600" b="1" dirty="0">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3" name="Таблица 2"/>
              <p:cNvGraphicFramePr>
                <a:graphicFrameLocks noGrp="1"/>
              </p:cNvGraphicFramePr>
              <p:nvPr>
                <p:extLst>
                  <p:ext uri="{D42A27DB-BD31-4B8C-83A1-F6EECF244321}">
                    <p14:modId xmlns:p14="http://schemas.microsoft.com/office/powerpoint/2010/main" val="3318726717"/>
                  </p:ext>
                </p:extLst>
              </p:nvPr>
            </p:nvGraphicFramePr>
            <p:xfrm>
              <a:off x="439676" y="870858"/>
              <a:ext cx="11578152" cy="6031023"/>
            </p:xfrm>
            <a:graphic>
              <a:graphicData uri="http://schemas.openxmlformats.org/drawingml/2006/table">
                <a:tbl>
                  <a:tblPr firstRow="1" firstCol="1" bandRow="1">
                    <a:tableStyleId>{5C22544A-7EE6-4342-B048-85BDC9FD1C3A}</a:tableStyleId>
                  </a:tblPr>
                  <a:tblGrid>
                    <a:gridCol w="1127868">
                      <a:extLst>
                        <a:ext uri="{9D8B030D-6E8A-4147-A177-3AD203B41FA5}">
                          <a16:colId xmlns:a16="http://schemas.microsoft.com/office/drawing/2014/main" xmlns="" val="3213533816"/>
                        </a:ext>
                      </a:extLst>
                    </a:gridCol>
                    <a:gridCol w="3077027">
                      <a:extLst>
                        <a:ext uri="{9D8B030D-6E8A-4147-A177-3AD203B41FA5}">
                          <a16:colId xmlns:a16="http://schemas.microsoft.com/office/drawing/2014/main" xmlns="" val="4288962234"/>
                        </a:ext>
                      </a:extLst>
                    </a:gridCol>
                    <a:gridCol w="2801258">
                      <a:extLst>
                        <a:ext uri="{9D8B030D-6E8A-4147-A177-3AD203B41FA5}">
                          <a16:colId xmlns:a16="http://schemas.microsoft.com/office/drawing/2014/main" xmlns="" val="1049618117"/>
                        </a:ext>
                      </a:extLst>
                    </a:gridCol>
                    <a:gridCol w="4571999">
                      <a:extLst>
                        <a:ext uri="{9D8B030D-6E8A-4147-A177-3AD203B41FA5}">
                          <a16:colId xmlns:a16="http://schemas.microsoft.com/office/drawing/2014/main" xmlns="" val="2324933964"/>
                        </a:ext>
                      </a:extLst>
                    </a:gridCol>
                  </a:tblGrid>
                  <a:tr h="622958">
                    <a:tc>
                      <a:txBody>
                        <a:bodyPr/>
                        <a:lstStyle/>
                        <a:p>
                          <a:pPr algn="ctr">
                            <a:lnSpc>
                              <a:spcPct val="150000"/>
                            </a:lnSpc>
                            <a:spcAft>
                              <a:spcPts val="0"/>
                            </a:spcAft>
                          </a:pPr>
                          <a:r>
                            <a:rPr lang="uk-UA" sz="1400" dirty="0">
                              <a:effectLst/>
                            </a:rPr>
                            <a:t>Група показників</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indent="190500" algn="ctr">
                            <a:lnSpc>
                              <a:spcPct val="150000"/>
                            </a:lnSpc>
                            <a:spcAft>
                              <a:spcPts val="0"/>
                            </a:spcAft>
                          </a:pPr>
                          <a:r>
                            <a:rPr lang="uk-UA" sz="1400" dirty="0">
                              <a:effectLst/>
                            </a:rPr>
                            <a:t>Показник</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indent="177800" algn="ctr">
                            <a:lnSpc>
                              <a:spcPct val="150000"/>
                            </a:lnSpc>
                            <a:spcAft>
                              <a:spcPts val="0"/>
                            </a:spcAft>
                          </a:pPr>
                          <a:r>
                            <a:rPr lang="uk-UA" sz="1400" dirty="0">
                              <a:effectLst/>
                            </a:rPr>
                            <a:t>Позначення</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gn="ctr">
                            <a:lnSpc>
                              <a:spcPct val="150000"/>
                            </a:lnSpc>
                            <a:spcAft>
                              <a:spcPts val="0"/>
                            </a:spcAft>
                          </a:pPr>
                          <a:r>
                            <a:rPr lang="uk-UA" sz="1400" dirty="0">
                              <a:effectLst/>
                            </a:rPr>
                            <a:t>Особливості розрахунку</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extLst>
                      <a:ext uri="{0D108BD9-81ED-4DB2-BD59-A6C34878D82A}">
                        <a16:rowId xmlns:a16="http://schemas.microsoft.com/office/drawing/2014/main" xmlns="" val="3982498337"/>
                      </a:ext>
                    </a:extLst>
                  </a:tr>
                  <a:tr h="1116756">
                    <a:tc rowSpan="3">
                      <a:txBody>
                        <a:bodyPr/>
                        <a:lstStyle/>
                        <a:p>
                          <a:pPr algn="ctr">
                            <a:lnSpc>
                              <a:spcPct val="150000"/>
                            </a:lnSpc>
                            <a:spcAft>
                              <a:spcPts val="0"/>
                            </a:spcAft>
                          </a:pPr>
                          <a:r>
                            <a:rPr lang="uk-UA" sz="1400" dirty="0">
                              <a:effectLst/>
                            </a:rPr>
                            <a:t>Абсолютні</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vert="vert270" anchor="ctr"/>
                    </a:tc>
                    <a:tc>
                      <a:txBody>
                        <a:bodyPr/>
                        <a:lstStyle/>
                        <a:p>
                          <a:pPr>
                            <a:lnSpc>
                              <a:spcPct val="150000"/>
                            </a:lnSpc>
                            <a:spcAft>
                              <a:spcPts val="0"/>
                            </a:spcAft>
                          </a:pPr>
                          <a:r>
                            <a:rPr lang="uk-UA" sz="1400" dirty="0">
                              <a:effectLst/>
                            </a:rPr>
                            <a:t>Середня ціна за номера за день з урахуванням заповнюваності закладу</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gn="ctr">
                            <a:lnSpc>
                              <a:spcPct val="150000"/>
                            </a:lnSpc>
                            <a:spcAft>
                              <a:spcPts val="0"/>
                            </a:spcAft>
                          </a:pPr>
                          <a:r>
                            <a:rPr lang="en-US" sz="1400" dirty="0">
                              <a:effectLst/>
                            </a:rPr>
                            <a:t>ADR</a:t>
                          </a:r>
                        </a:p>
                        <a:p>
                          <a:pPr algn="ctr">
                            <a:lnSpc>
                              <a:spcPct val="150000"/>
                            </a:lnSpc>
                            <a:spcAft>
                              <a:spcPts val="0"/>
                            </a:spcAft>
                          </a:pPr>
                          <a:r>
                            <a:rPr lang="en-US" sz="1400" dirty="0">
                              <a:effectLst/>
                            </a:rPr>
                            <a:t>(Average daily room rate)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nSpc>
                              <a:spcPct val="150000"/>
                            </a:lnSpc>
                            <a:spcAft>
                              <a:spcPts val="0"/>
                            </a:spcAft>
                          </a:pPr>
                          <a:r>
                            <a:rPr lang="uk-UA" sz="1400" dirty="0">
                              <a:effectLst/>
                            </a:rPr>
                            <a:t>Відношення виторгу від продажу номерного фонду до кількості проданих номерів за звітний період</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extLst>
                      <a:ext uri="{0D108BD9-81ED-4DB2-BD59-A6C34878D82A}">
                        <a16:rowId xmlns:a16="http://schemas.microsoft.com/office/drawing/2014/main" xmlns="" val="2751710409"/>
                      </a:ext>
                    </a:extLst>
                  </a:tr>
                  <a:tr h="670053">
                    <a:tc vMerge="1">
                      <a:txBody>
                        <a:bodyPr/>
                        <a:lstStyle/>
                        <a:p>
                          <a:endParaRPr lang="en-US"/>
                        </a:p>
                      </a:txBody>
                      <a:tcPr/>
                    </a:tc>
                    <a:tc>
                      <a:txBody>
                        <a:bodyPr/>
                        <a:lstStyle/>
                        <a:p>
                          <a:pPr>
                            <a:lnSpc>
                              <a:spcPct val="150000"/>
                            </a:lnSpc>
                            <a:spcAft>
                              <a:spcPts val="0"/>
                            </a:spcAft>
                          </a:pPr>
                          <a:r>
                            <a:rPr lang="uk-UA" sz="1400">
                              <a:effectLst/>
                            </a:rPr>
                            <a:t>Дохід з одного доступного місця</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gn="ctr">
                            <a:lnSpc>
                              <a:spcPct val="150000"/>
                            </a:lnSpc>
                            <a:spcAft>
                              <a:spcPts val="0"/>
                            </a:spcAft>
                          </a:pPr>
                          <a:r>
                            <a:rPr lang="en-US" sz="1400" dirty="0">
                              <a:effectLst/>
                            </a:rPr>
                            <a:t>RevPAR</a:t>
                          </a:r>
                        </a:p>
                        <a:p>
                          <a:pPr algn="ctr">
                            <a:lnSpc>
                              <a:spcPct val="150000"/>
                            </a:lnSpc>
                            <a:spcAft>
                              <a:spcPts val="0"/>
                            </a:spcAft>
                          </a:pPr>
                          <a:r>
                            <a:rPr lang="en-US" sz="1400" dirty="0">
                              <a:effectLst/>
                            </a:rPr>
                            <a:t>(Revenue per available room per day)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nSpc>
                              <a:spcPct val="150000"/>
                            </a:lnSpc>
                            <a:spcAft>
                              <a:spcPts val="0"/>
                            </a:spcAft>
                          </a:pPr>
                          <a:r>
                            <a:rPr lang="uk-UA" sz="1400" dirty="0">
                              <a:effectLst/>
                            </a:rPr>
                            <a:t>Відношення виручки від продажу номерного фонду до загальної кількості номерів</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extLst>
                      <a:ext uri="{0D108BD9-81ED-4DB2-BD59-A6C34878D82A}">
                        <a16:rowId xmlns:a16="http://schemas.microsoft.com/office/drawing/2014/main" xmlns="" val="2327364708"/>
                      </a:ext>
                    </a:extLst>
                  </a:tr>
                  <a:tr h="951364">
                    <a:tc vMerge="1">
                      <a:txBody>
                        <a:bodyPr/>
                        <a:lstStyle/>
                        <a:p>
                          <a:endParaRPr lang="en-US"/>
                        </a:p>
                      </a:txBody>
                      <a:tcPr/>
                    </a:tc>
                    <a:tc>
                      <a:txBody>
                        <a:bodyPr/>
                        <a:lstStyle/>
                        <a:p>
                          <a:pPr>
                            <a:lnSpc>
                              <a:spcPct val="150000"/>
                            </a:lnSpc>
                            <a:spcAft>
                              <a:spcPts val="0"/>
                            </a:spcAft>
                          </a:pPr>
                          <a:r>
                            <a:rPr lang="uk-UA" sz="1400">
                              <a:effectLst/>
                            </a:rPr>
                            <a:t>Валовий прибуток на один доступний номер за день</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gn="ctr">
                            <a:lnSpc>
                              <a:spcPct val="150000"/>
                            </a:lnSpc>
                            <a:spcAft>
                              <a:spcPts val="0"/>
                            </a:spcAft>
                          </a:pPr>
                          <a:r>
                            <a:rPr lang="en-US" sz="1400" dirty="0" err="1">
                              <a:effectLst/>
                            </a:rPr>
                            <a:t>GopPAR</a:t>
                          </a:r>
                          <a:endParaRPr lang="en-US" sz="1400" dirty="0">
                            <a:effectLst/>
                          </a:endParaRPr>
                        </a:p>
                        <a:p>
                          <a:pPr algn="ctr">
                            <a:lnSpc>
                              <a:spcPct val="150000"/>
                            </a:lnSpc>
                            <a:spcAft>
                              <a:spcPts val="0"/>
                            </a:spcAft>
                          </a:pPr>
                          <a:r>
                            <a:rPr lang="en-US" sz="1400" dirty="0">
                              <a:effectLst/>
                            </a:rPr>
                            <a:t>(Gross operating profit </a:t>
                          </a:r>
                          <a:endParaRPr lang="uk-UA" sz="1400" dirty="0" smtClean="0">
                            <a:effectLst/>
                          </a:endParaRPr>
                        </a:p>
                        <a:p>
                          <a:pPr algn="ctr">
                            <a:lnSpc>
                              <a:spcPct val="150000"/>
                            </a:lnSpc>
                            <a:spcAft>
                              <a:spcPts val="0"/>
                            </a:spcAft>
                          </a:pPr>
                          <a:r>
                            <a:rPr lang="en-US" sz="1400" dirty="0" smtClean="0">
                              <a:effectLst/>
                            </a:rPr>
                            <a:t>per </a:t>
                          </a:r>
                          <a:r>
                            <a:rPr lang="en-US" sz="1400" dirty="0">
                              <a:effectLst/>
                            </a:rPr>
                            <a:t>available room)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nSpc>
                              <a:spcPct val="150000"/>
                            </a:lnSpc>
                            <a:spcAft>
                              <a:spcPts val="0"/>
                            </a:spcAft>
                          </a:pPr>
                          <a:r>
                            <a:rPr lang="uk-UA" sz="1400" dirty="0">
                              <a:effectLst/>
                            </a:rPr>
                            <a:t>Відношення валового прибутку до загальної кількості номерів за день</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extLst>
                      <a:ext uri="{0D108BD9-81ED-4DB2-BD59-A6C34878D82A}">
                        <a16:rowId xmlns:a16="http://schemas.microsoft.com/office/drawing/2014/main" xmlns="" val="1480094120"/>
                      </a:ext>
                    </a:extLst>
                  </a:tr>
                  <a:tr h="670053">
                    <a:tc rowSpan="2">
                      <a:txBody>
                        <a:bodyPr/>
                        <a:lstStyle/>
                        <a:p>
                          <a:pPr algn="ctr">
                            <a:lnSpc>
                              <a:spcPct val="150000"/>
                            </a:lnSpc>
                            <a:spcAft>
                              <a:spcPts val="0"/>
                            </a:spcAft>
                          </a:pPr>
                          <a:r>
                            <a:rPr lang="uk-UA" sz="1400" dirty="0">
                              <a:effectLst/>
                            </a:rPr>
                            <a:t>Відносні</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vert="vert270" anchor="ctr"/>
                    </a:tc>
                    <a:tc>
                      <a:txBody>
                        <a:bodyPr/>
                        <a:lstStyle/>
                        <a:p>
                          <a:pPr>
                            <a:lnSpc>
                              <a:spcPct val="150000"/>
                            </a:lnSpc>
                            <a:spcAft>
                              <a:spcPts val="0"/>
                            </a:spcAft>
                          </a:pPr>
                          <a:r>
                            <a:rPr lang="uk-UA" sz="1400">
                              <a:effectLst/>
                            </a:rPr>
                            <a:t>Коефіцієнт заповнюваності готелю</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gn="ctr">
                            <a:lnSpc>
                              <a:spcPct val="150000"/>
                            </a:lnSpc>
                            <a:spcAft>
                              <a:spcPts val="0"/>
                            </a:spcAft>
                          </a:pPr>
                          <a:r>
                            <a:rPr lang="en-US" sz="1400" dirty="0">
                              <a:effectLst/>
                            </a:rPr>
                            <a:t>Occupancy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nSpc>
                              <a:spcPct val="150000"/>
                            </a:lnSpc>
                            <a:spcAft>
                              <a:spcPts val="0"/>
                            </a:spcAft>
                          </a:pPr>
                          <a:r>
                            <a:rPr lang="uk-UA" sz="1400" dirty="0">
                              <a:effectLst/>
                            </a:rPr>
                            <a:t>Відношення проданих номерів на всі вільні номери за звітний період</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extLst>
                      <a:ext uri="{0D108BD9-81ED-4DB2-BD59-A6C34878D82A}">
                        <a16:rowId xmlns:a16="http://schemas.microsoft.com/office/drawing/2014/main" xmlns="" val="1791178851"/>
                      </a:ext>
                    </a:extLst>
                  </a:tr>
                  <a:tr h="1955958">
                    <a:tc vMerge="1">
                      <a:txBody>
                        <a:bodyPr/>
                        <a:lstStyle/>
                        <a:p>
                          <a:endParaRPr lang="en-US"/>
                        </a:p>
                      </a:txBody>
                      <a:tcPr/>
                    </a:tc>
                    <a:tc>
                      <a:txBody>
                        <a:bodyPr/>
                        <a:lstStyle/>
                        <a:p>
                          <a:pPr>
                            <a:lnSpc>
                              <a:spcPct val="150000"/>
                            </a:lnSpc>
                            <a:spcAft>
                              <a:spcPts val="0"/>
                            </a:spcAft>
                          </a:pPr>
                          <a:r>
                            <a:rPr lang="uk-UA" sz="1400" dirty="0">
                              <a:effectLst/>
                            </a:rPr>
                            <a:t>Показники динаміки ефективності</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gn="ctr">
                            <a:lnSpc>
                              <a:spcPct val="150000"/>
                            </a:lnSpc>
                            <a:spcAft>
                              <a:spcPts val="0"/>
                            </a:spcAft>
                          </a:pPr>
                          <a:endParaRPr lang="uk-UA" sz="1400" dirty="0" smtClean="0">
                            <a:effectLst/>
                          </a:endParaRPr>
                        </a:p>
                        <a:p>
                          <a:pPr algn="ctr">
                            <a:lnSpc>
                              <a:spcPct val="150000"/>
                            </a:lnSpc>
                            <a:spcAft>
                              <a:spcPts val="0"/>
                            </a:spcAft>
                          </a:pPr>
                          <a:r>
                            <a:rPr lang="en-US" sz="1400" dirty="0" err="1" smtClean="0">
                              <a:effectLst/>
                            </a:rPr>
                            <a:t>IGopPar</a:t>
                          </a:r>
                          <a:endParaRPr lang="uk-UA" sz="1400" dirty="0" smtClean="0">
                            <a:effectLst/>
                          </a:endParaRPr>
                        </a:p>
                        <a:p>
                          <a:pPr algn="ctr">
                            <a:lnSpc>
                              <a:spcPct val="150000"/>
                            </a:lnSpc>
                            <a:spcAft>
                              <a:spcPts val="0"/>
                            </a:spcAft>
                          </a:pPr>
                          <a:endParaRPr lang="en-US" sz="1400" dirty="0">
                            <a:effectLst/>
                          </a:endParaRPr>
                        </a:p>
                        <a:p>
                          <a:pPr algn="ctr">
                            <a:lnSpc>
                              <a:spcPct val="150000"/>
                            </a:lnSpc>
                            <a:spcAft>
                              <a:spcPts val="0"/>
                            </a:spcAft>
                          </a:pPr>
                          <a:r>
                            <a:rPr lang="en-US" sz="1400" dirty="0" err="1" smtClean="0">
                              <a:effectLst/>
                            </a:rPr>
                            <a:t>IRevPar</a:t>
                          </a:r>
                          <a:endParaRPr lang="uk-UA" sz="1400" dirty="0" smtClean="0">
                            <a:effectLst/>
                          </a:endParaRPr>
                        </a:p>
                        <a:p>
                          <a:pPr algn="ctr">
                            <a:lnSpc>
                              <a:spcPct val="150000"/>
                            </a:lnSpc>
                            <a:spcAft>
                              <a:spcPts val="0"/>
                            </a:spcAft>
                          </a:pPr>
                          <a:endParaRPr lang="en-US" sz="1400" dirty="0">
                            <a:effectLst/>
                          </a:endParaRPr>
                        </a:p>
                        <a:p>
                          <a:pPr algn="ctr">
                            <a:lnSpc>
                              <a:spcPct val="150000"/>
                            </a:lnSpc>
                            <a:spcAft>
                              <a:spcPts val="0"/>
                            </a:spcAft>
                          </a:pPr>
                          <a:r>
                            <a:rPr lang="en-US" sz="1400" dirty="0">
                              <a:effectLst/>
                            </a:rPr>
                            <a:t>IADR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tc>
                    <a:tc>
                      <a:txBody>
                        <a:bodyPr/>
                        <a:lstStyle/>
                        <a:p>
                          <a:pPr algn="just">
                            <a:lnSpc>
                              <a:spcPct val="150000"/>
                            </a:lnSpc>
                            <a:spcAft>
                              <a:spcPts val="0"/>
                            </a:spcAft>
                          </a:pPr>
                          <a14:m>
                            <m:oMathPara xmlns:m="http://schemas.openxmlformats.org/officeDocument/2006/math">
                              <m:oMathParaPr>
                                <m:jc m:val="centerGroup"/>
                              </m:oMathParaPr>
                              <m:oMath xmlns:m="http://schemas.openxmlformats.org/officeDocument/2006/math">
                                <m:r>
                                  <a:rPr lang="uk-UA" sz="1400">
                                    <a:effectLst/>
                                    <a:latin typeface="Cambria Math" panose="02040503050406030204" pitchFamily="18" charset="0"/>
                                  </a:rPr>
                                  <m:t>𝐼𝐺𝑜𝑝𝑃𝑎𝑟</m:t>
                                </m:r>
                                <m:r>
                                  <a:rPr lang="uk-UA" sz="1400">
                                    <a:effectLst/>
                                    <a:latin typeface="Cambria Math" panose="02040503050406030204" pitchFamily="18" charset="0"/>
                                  </a:rPr>
                                  <m:t>=</m:t>
                                </m:r>
                                <m:f>
                                  <m:fPr>
                                    <m:ctrlPr>
                                      <a:rPr lang="en-US" sz="1400" i="1">
                                        <a:effectLst/>
                                        <a:latin typeface="Cambria Math" panose="02040503050406030204" pitchFamily="18" charset="0"/>
                                      </a:rPr>
                                    </m:ctrlPr>
                                  </m:fPr>
                                  <m:num>
                                    <m:r>
                                      <a:rPr lang="uk-UA" sz="1400">
                                        <a:effectLst/>
                                        <a:latin typeface="Cambria Math" panose="02040503050406030204" pitchFamily="18" charset="0"/>
                                      </a:rPr>
                                      <m:t>∆</m:t>
                                    </m:r>
                                    <m:r>
                                      <a:rPr lang="uk-UA" sz="1400">
                                        <a:effectLst/>
                                        <a:latin typeface="Cambria Math" panose="02040503050406030204" pitchFamily="18" charset="0"/>
                                      </a:rPr>
                                      <m:t>𝐺𝑜𝑝𝑃𝑎𝑟</m:t>
                                    </m:r>
                                  </m:num>
                                  <m:den>
                                    <m:r>
                                      <a:rPr lang="uk-UA" sz="1400">
                                        <a:effectLst/>
                                        <a:latin typeface="Cambria Math" panose="02040503050406030204" pitchFamily="18" charset="0"/>
                                      </a:rPr>
                                      <m:t>𝐺𝑜𝑝𝑃𝑎𝑟</m:t>
                                    </m:r>
                                    <m:r>
                                      <a:rPr lang="uk-UA" sz="1400">
                                        <a:effectLst/>
                                        <a:latin typeface="Cambria Math" panose="02040503050406030204" pitchFamily="18" charset="0"/>
                                      </a:rPr>
                                      <m:t>(</m:t>
                                    </m:r>
                                    <m:r>
                                      <a:rPr lang="uk-UA" sz="1400">
                                        <a:effectLst/>
                                        <a:latin typeface="Cambria Math" panose="02040503050406030204" pitchFamily="18" charset="0"/>
                                      </a:rPr>
                                      <m:t>𝑏</m:t>
                                    </m:r>
                                    <m:r>
                                      <a:rPr lang="uk-UA" sz="1400">
                                        <a:effectLst/>
                                        <a:latin typeface="Cambria Math" panose="02040503050406030204" pitchFamily="18" charset="0"/>
                                      </a:rPr>
                                      <m:t>)</m:t>
                                    </m:r>
                                  </m:den>
                                </m:f>
                              </m:oMath>
                            </m:oMathPara>
                          </a14:m>
                          <a:endParaRPr lang="en-US" sz="1400" dirty="0">
                            <a:effectLst/>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uk-UA" sz="1400">
                                    <a:effectLst/>
                                    <a:latin typeface="Cambria Math" panose="02040503050406030204" pitchFamily="18" charset="0"/>
                                  </a:rPr>
                                  <m:t>𝐼𝑅𝑒𝑣𝑃𝑎𝑟</m:t>
                                </m:r>
                                <m:r>
                                  <a:rPr lang="uk-UA" sz="1400">
                                    <a:effectLst/>
                                    <a:latin typeface="Cambria Math" panose="02040503050406030204" pitchFamily="18" charset="0"/>
                                  </a:rPr>
                                  <m:t>=</m:t>
                                </m:r>
                                <m:f>
                                  <m:fPr>
                                    <m:ctrlPr>
                                      <a:rPr lang="en-US" sz="1400" i="1">
                                        <a:effectLst/>
                                        <a:latin typeface="Cambria Math" panose="02040503050406030204" pitchFamily="18" charset="0"/>
                                      </a:rPr>
                                    </m:ctrlPr>
                                  </m:fPr>
                                  <m:num>
                                    <m:r>
                                      <a:rPr lang="uk-UA" sz="1400">
                                        <a:effectLst/>
                                        <a:latin typeface="Cambria Math" panose="02040503050406030204" pitchFamily="18" charset="0"/>
                                      </a:rPr>
                                      <m:t>∆</m:t>
                                    </m:r>
                                    <m:r>
                                      <a:rPr lang="uk-UA" sz="1400">
                                        <a:effectLst/>
                                        <a:latin typeface="Cambria Math" panose="02040503050406030204" pitchFamily="18" charset="0"/>
                                      </a:rPr>
                                      <m:t>𝑅𝑒𝑣𝑃𝑎𝑟</m:t>
                                    </m:r>
                                  </m:num>
                                  <m:den>
                                    <m:r>
                                      <a:rPr lang="uk-UA" sz="1400">
                                        <a:effectLst/>
                                        <a:latin typeface="Cambria Math" panose="02040503050406030204" pitchFamily="18" charset="0"/>
                                      </a:rPr>
                                      <m:t>𝑅𝑒𝑣𝑃𝑎𝑟</m:t>
                                    </m:r>
                                    <m:r>
                                      <a:rPr lang="uk-UA" sz="1400">
                                        <a:effectLst/>
                                        <a:latin typeface="Cambria Math" panose="02040503050406030204" pitchFamily="18" charset="0"/>
                                      </a:rPr>
                                      <m:t>(</m:t>
                                    </m:r>
                                    <m:r>
                                      <a:rPr lang="uk-UA" sz="1400">
                                        <a:effectLst/>
                                        <a:latin typeface="Cambria Math" panose="02040503050406030204" pitchFamily="18" charset="0"/>
                                      </a:rPr>
                                      <m:t>𝑏</m:t>
                                    </m:r>
                                    <m:r>
                                      <a:rPr lang="uk-UA" sz="1400">
                                        <a:effectLst/>
                                        <a:latin typeface="Cambria Math" panose="02040503050406030204" pitchFamily="18" charset="0"/>
                                      </a:rPr>
                                      <m:t>)</m:t>
                                    </m:r>
                                  </m:den>
                                </m:f>
                              </m:oMath>
                            </m:oMathPara>
                          </a14:m>
                          <a:endParaRPr lang="en-US" sz="1400" dirty="0">
                            <a:effectLst/>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r>
                                  <a:rPr lang="uk-UA" sz="1400">
                                    <a:effectLst/>
                                    <a:latin typeface="Cambria Math" panose="02040503050406030204" pitchFamily="18" charset="0"/>
                                  </a:rPr>
                                  <m:t>𝐼𝐴𝐷𝑅</m:t>
                                </m:r>
                                <m:r>
                                  <a:rPr lang="uk-UA" sz="1400">
                                    <a:effectLst/>
                                    <a:latin typeface="Cambria Math" panose="02040503050406030204" pitchFamily="18" charset="0"/>
                                  </a:rPr>
                                  <m:t>=</m:t>
                                </m:r>
                                <m:f>
                                  <m:fPr>
                                    <m:ctrlPr>
                                      <a:rPr lang="en-US" sz="1400" i="1">
                                        <a:effectLst/>
                                        <a:latin typeface="Cambria Math" panose="02040503050406030204" pitchFamily="18" charset="0"/>
                                      </a:rPr>
                                    </m:ctrlPr>
                                  </m:fPr>
                                  <m:num>
                                    <m:r>
                                      <a:rPr lang="uk-UA" sz="1400">
                                        <a:effectLst/>
                                        <a:latin typeface="Cambria Math" panose="02040503050406030204" pitchFamily="18" charset="0"/>
                                      </a:rPr>
                                      <m:t>∆</m:t>
                                    </m:r>
                                    <m:r>
                                      <a:rPr lang="uk-UA" sz="1400">
                                        <a:effectLst/>
                                        <a:latin typeface="Cambria Math" panose="02040503050406030204" pitchFamily="18" charset="0"/>
                                      </a:rPr>
                                      <m:t>𝐴𝐷𝑅</m:t>
                                    </m:r>
                                  </m:num>
                                  <m:den>
                                    <m:r>
                                      <a:rPr lang="uk-UA" sz="1400">
                                        <a:effectLst/>
                                        <a:latin typeface="Cambria Math" panose="02040503050406030204" pitchFamily="18" charset="0"/>
                                      </a:rPr>
                                      <m:t>𝐴𝐷𝑅</m:t>
                                    </m:r>
                                    <m:r>
                                      <a:rPr lang="uk-UA" sz="1400">
                                        <a:effectLst/>
                                        <a:latin typeface="Cambria Math" panose="02040503050406030204" pitchFamily="18" charset="0"/>
                                      </a:rPr>
                                      <m:t>(</m:t>
                                    </m:r>
                                    <m:r>
                                      <a:rPr lang="uk-UA" sz="1400">
                                        <a:effectLst/>
                                        <a:latin typeface="Cambria Math" panose="02040503050406030204" pitchFamily="18" charset="0"/>
                                      </a:rPr>
                                      <m:t>𝑏</m:t>
                                    </m:r>
                                    <m:r>
                                      <a:rPr lang="uk-UA" sz="1400">
                                        <a:effectLst/>
                                        <a:latin typeface="Cambria Math" panose="02040503050406030204" pitchFamily="18" charset="0"/>
                                      </a:rPr>
                                      <m:t>)</m:t>
                                    </m:r>
                                  </m:den>
                                </m:f>
                              </m:oMath>
                            </m:oMathPara>
                          </a14:m>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tc>
                    <a:extLst>
                      <a:ext uri="{0D108BD9-81ED-4DB2-BD59-A6C34878D82A}">
                        <a16:rowId xmlns:a16="http://schemas.microsoft.com/office/drawing/2014/main" xmlns="" val="2170500712"/>
                      </a:ext>
                    </a:extLst>
                  </a:tr>
                </a:tbl>
              </a:graphicData>
            </a:graphic>
          </p:graphicFrame>
        </mc:Choice>
        <mc:Fallback xmlns="">
          <p:graphicFrame>
            <p:nvGraphicFramePr>
              <p:cNvPr id="3" name="Таблица 2"/>
              <p:cNvGraphicFramePr>
                <a:graphicFrameLocks noGrp="1"/>
              </p:cNvGraphicFramePr>
              <p:nvPr>
                <p:extLst>
                  <p:ext uri="{D42A27DB-BD31-4B8C-83A1-F6EECF244321}">
                    <p14:modId xmlns:p14="http://schemas.microsoft.com/office/powerpoint/2010/main" val="3318726717"/>
                  </p:ext>
                </p:extLst>
              </p:nvPr>
            </p:nvGraphicFramePr>
            <p:xfrm>
              <a:off x="439676" y="870858"/>
              <a:ext cx="11578152" cy="6005145"/>
            </p:xfrm>
            <a:graphic>
              <a:graphicData uri="http://schemas.openxmlformats.org/drawingml/2006/table">
                <a:tbl>
                  <a:tblPr firstRow="1" firstCol="1" bandRow="1">
                    <a:tableStyleId>{5C22544A-7EE6-4342-B048-85BDC9FD1C3A}</a:tableStyleId>
                  </a:tblPr>
                  <a:tblGrid>
                    <a:gridCol w="1127868">
                      <a:extLst>
                        <a:ext uri="{9D8B030D-6E8A-4147-A177-3AD203B41FA5}">
                          <a16:colId xmlns:a16="http://schemas.microsoft.com/office/drawing/2014/main" val="3213533816"/>
                        </a:ext>
                      </a:extLst>
                    </a:gridCol>
                    <a:gridCol w="3077027">
                      <a:extLst>
                        <a:ext uri="{9D8B030D-6E8A-4147-A177-3AD203B41FA5}">
                          <a16:colId xmlns:a16="http://schemas.microsoft.com/office/drawing/2014/main" val="4288962234"/>
                        </a:ext>
                      </a:extLst>
                    </a:gridCol>
                    <a:gridCol w="2801258">
                      <a:extLst>
                        <a:ext uri="{9D8B030D-6E8A-4147-A177-3AD203B41FA5}">
                          <a16:colId xmlns:a16="http://schemas.microsoft.com/office/drawing/2014/main" val="1049618117"/>
                        </a:ext>
                      </a:extLst>
                    </a:gridCol>
                    <a:gridCol w="4571999">
                      <a:extLst>
                        <a:ext uri="{9D8B030D-6E8A-4147-A177-3AD203B41FA5}">
                          <a16:colId xmlns:a16="http://schemas.microsoft.com/office/drawing/2014/main" val="2324933964"/>
                        </a:ext>
                      </a:extLst>
                    </a:gridCol>
                  </a:tblGrid>
                  <a:tr h="622958">
                    <a:tc>
                      <a:txBody>
                        <a:bodyPr/>
                        <a:lstStyle/>
                        <a:p>
                          <a:pPr algn="ctr">
                            <a:lnSpc>
                              <a:spcPct val="150000"/>
                            </a:lnSpc>
                            <a:spcAft>
                              <a:spcPts val="0"/>
                            </a:spcAft>
                          </a:pPr>
                          <a:r>
                            <a:rPr lang="uk-UA" sz="1400" dirty="0">
                              <a:effectLst/>
                            </a:rPr>
                            <a:t>Група показників</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indent="190500" algn="ctr">
                            <a:lnSpc>
                              <a:spcPct val="150000"/>
                            </a:lnSpc>
                            <a:spcAft>
                              <a:spcPts val="0"/>
                            </a:spcAft>
                          </a:pPr>
                          <a:r>
                            <a:rPr lang="uk-UA" sz="1400" dirty="0">
                              <a:effectLst/>
                            </a:rPr>
                            <a:t>Показник</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indent="177800" algn="ctr">
                            <a:lnSpc>
                              <a:spcPct val="150000"/>
                            </a:lnSpc>
                            <a:spcAft>
                              <a:spcPts val="0"/>
                            </a:spcAft>
                          </a:pPr>
                          <a:r>
                            <a:rPr lang="uk-UA" sz="1400" dirty="0">
                              <a:effectLst/>
                            </a:rPr>
                            <a:t>Позначення</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gn="ctr">
                            <a:lnSpc>
                              <a:spcPct val="150000"/>
                            </a:lnSpc>
                            <a:spcAft>
                              <a:spcPts val="0"/>
                            </a:spcAft>
                          </a:pPr>
                          <a:r>
                            <a:rPr lang="uk-UA" sz="1400" dirty="0">
                              <a:effectLst/>
                            </a:rPr>
                            <a:t>Особливості розрахунку</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extLst>
                      <a:ext uri="{0D108BD9-81ED-4DB2-BD59-A6C34878D82A}">
                        <a16:rowId xmlns:a16="http://schemas.microsoft.com/office/drawing/2014/main" val="3982498337"/>
                      </a:ext>
                    </a:extLst>
                  </a:tr>
                  <a:tr h="1116756">
                    <a:tc rowSpan="3">
                      <a:txBody>
                        <a:bodyPr/>
                        <a:lstStyle/>
                        <a:p>
                          <a:pPr algn="ctr">
                            <a:lnSpc>
                              <a:spcPct val="150000"/>
                            </a:lnSpc>
                            <a:spcAft>
                              <a:spcPts val="0"/>
                            </a:spcAft>
                          </a:pPr>
                          <a:r>
                            <a:rPr lang="uk-UA" sz="1400" dirty="0">
                              <a:effectLst/>
                            </a:rPr>
                            <a:t>Абсолютні</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vert="vert270" anchor="ctr"/>
                    </a:tc>
                    <a:tc>
                      <a:txBody>
                        <a:bodyPr/>
                        <a:lstStyle/>
                        <a:p>
                          <a:pPr>
                            <a:lnSpc>
                              <a:spcPct val="150000"/>
                            </a:lnSpc>
                            <a:spcAft>
                              <a:spcPts val="0"/>
                            </a:spcAft>
                          </a:pPr>
                          <a:r>
                            <a:rPr lang="uk-UA" sz="1400" dirty="0">
                              <a:effectLst/>
                            </a:rPr>
                            <a:t>Середня ціна за номера за день з урахуванням заповнюваності закладу</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gn="ctr">
                            <a:lnSpc>
                              <a:spcPct val="150000"/>
                            </a:lnSpc>
                            <a:spcAft>
                              <a:spcPts val="0"/>
                            </a:spcAft>
                          </a:pPr>
                          <a:r>
                            <a:rPr lang="en-US" sz="1400" dirty="0">
                              <a:effectLst/>
                            </a:rPr>
                            <a:t>ADR</a:t>
                          </a:r>
                        </a:p>
                        <a:p>
                          <a:pPr algn="ctr">
                            <a:lnSpc>
                              <a:spcPct val="150000"/>
                            </a:lnSpc>
                            <a:spcAft>
                              <a:spcPts val="0"/>
                            </a:spcAft>
                          </a:pPr>
                          <a:r>
                            <a:rPr lang="en-US" sz="1400" dirty="0">
                              <a:effectLst/>
                            </a:rPr>
                            <a:t>(Average daily room rate)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nSpc>
                              <a:spcPct val="150000"/>
                            </a:lnSpc>
                            <a:spcAft>
                              <a:spcPts val="0"/>
                            </a:spcAft>
                          </a:pPr>
                          <a:r>
                            <a:rPr lang="uk-UA" sz="1400" dirty="0">
                              <a:effectLst/>
                            </a:rPr>
                            <a:t>Відношення виторгу від продажу номерного фонду до кількості проданих номерів за звітний період</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extLst>
                      <a:ext uri="{0D108BD9-81ED-4DB2-BD59-A6C34878D82A}">
                        <a16:rowId xmlns:a16="http://schemas.microsoft.com/office/drawing/2014/main" val="2751710409"/>
                      </a:ext>
                    </a:extLst>
                  </a:tr>
                  <a:tr h="670053">
                    <a:tc vMerge="1">
                      <a:txBody>
                        <a:bodyPr/>
                        <a:lstStyle/>
                        <a:p>
                          <a:endParaRPr lang="en-US"/>
                        </a:p>
                      </a:txBody>
                      <a:tcPr/>
                    </a:tc>
                    <a:tc>
                      <a:txBody>
                        <a:bodyPr/>
                        <a:lstStyle/>
                        <a:p>
                          <a:pPr>
                            <a:lnSpc>
                              <a:spcPct val="150000"/>
                            </a:lnSpc>
                            <a:spcAft>
                              <a:spcPts val="0"/>
                            </a:spcAft>
                          </a:pPr>
                          <a:r>
                            <a:rPr lang="uk-UA" sz="1400">
                              <a:effectLst/>
                            </a:rPr>
                            <a:t>Дохід з одного доступного місця</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gn="ctr">
                            <a:lnSpc>
                              <a:spcPct val="150000"/>
                            </a:lnSpc>
                            <a:spcAft>
                              <a:spcPts val="0"/>
                            </a:spcAft>
                          </a:pPr>
                          <a:r>
                            <a:rPr lang="en-US" sz="1400" dirty="0">
                              <a:effectLst/>
                            </a:rPr>
                            <a:t>RevPAR</a:t>
                          </a:r>
                        </a:p>
                        <a:p>
                          <a:pPr algn="ctr">
                            <a:lnSpc>
                              <a:spcPct val="150000"/>
                            </a:lnSpc>
                            <a:spcAft>
                              <a:spcPts val="0"/>
                            </a:spcAft>
                          </a:pPr>
                          <a:r>
                            <a:rPr lang="en-US" sz="1400" dirty="0">
                              <a:effectLst/>
                            </a:rPr>
                            <a:t>(Revenue per available room per day)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nSpc>
                              <a:spcPct val="150000"/>
                            </a:lnSpc>
                            <a:spcAft>
                              <a:spcPts val="0"/>
                            </a:spcAft>
                          </a:pPr>
                          <a:r>
                            <a:rPr lang="uk-UA" sz="1400" dirty="0">
                              <a:effectLst/>
                            </a:rPr>
                            <a:t>Відношення виручки від продажу номерного фонду до загальної кількості номерів</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extLst>
                      <a:ext uri="{0D108BD9-81ED-4DB2-BD59-A6C34878D82A}">
                        <a16:rowId xmlns:a16="http://schemas.microsoft.com/office/drawing/2014/main" val="2327364708"/>
                      </a:ext>
                    </a:extLst>
                  </a:tr>
                  <a:tr h="951364">
                    <a:tc vMerge="1">
                      <a:txBody>
                        <a:bodyPr/>
                        <a:lstStyle/>
                        <a:p>
                          <a:endParaRPr lang="en-US"/>
                        </a:p>
                      </a:txBody>
                      <a:tcPr/>
                    </a:tc>
                    <a:tc>
                      <a:txBody>
                        <a:bodyPr/>
                        <a:lstStyle/>
                        <a:p>
                          <a:pPr>
                            <a:lnSpc>
                              <a:spcPct val="150000"/>
                            </a:lnSpc>
                            <a:spcAft>
                              <a:spcPts val="0"/>
                            </a:spcAft>
                          </a:pPr>
                          <a:r>
                            <a:rPr lang="uk-UA" sz="1400">
                              <a:effectLst/>
                            </a:rPr>
                            <a:t>Валовий прибуток на один доступний номер за день</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gn="ctr">
                            <a:lnSpc>
                              <a:spcPct val="150000"/>
                            </a:lnSpc>
                            <a:spcAft>
                              <a:spcPts val="0"/>
                            </a:spcAft>
                          </a:pPr>
                          <a:r>
                            <a:rPr lang="en-US" sz="1400" dirty="0" err="1">
                              <a:effectLst/>
                            </a:rPr>
                            <a:t>GopPAR</a:t>
                          </a:r>
                          <a:endParaRPr lang="en-US" sz="1400" dirty="0">
                            <a:effectLst/>
                          </a:endParaRPr>
                        </a:p>
                        <a:p>
                          <a:pPr algn="ctr">
                            <a:lnSpc>
                              <a:spcPct val="150000"/>
                            </a:lnSpc>
                            <a:spcAft>
                              <a:spcPts val="0"/>
                            </a:spcAft>
                          </a:pPr>
                          <a:r>
                            <a:rPr lang="en-US" sz="1400" dirty="0">
                              <a:effectLst/>
                            </a:rPr>
                            <a:t>(Gross operating profit </a:t>
                          </a:r>
                          <a:endParaRPr lang="uk-UA" sz="1400" dirty="0" smtClean="0">
                            <a:effectLst/>
                          </a:endParaRPr>
                        </a:p>
                        <a:p>
                          <a:pPr algn="ctr">
                            <a:lnSpc>
                              <a:spcPct val="150000"/>
                            </a:lnSpc>
                            <a:spcAft>
                              <a:spcPts val="0"/>
                            </a:spcAft>
                          </a:pPr>
                          <a:r>
                            <a:rPr lang="en-US" sz="1400" dirty="0" smtClean="0">
                              <a:effectLst/>
                            </a:rPr>
                            <a:t>per </a:t>
                          </a:r>
                          <a:r>
                            <a:rPr lang="en-US" sz="1400" dirty="0">
                              <a:effectLst/>
                            </a:rPr>
                            <a:t>available room)</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nSpc>
                              <a:spcPct val="150000"/>
                            </a:lnSpc>
                            <a:spcAft>
                              <a:spcPts val="0"/>
                            </a:spcAft>
                          </a:pPr>
                          <a:r>
                            <a:rPr lang="uk-UA" sz="1400" dirty="0">
                              <a:effectLst/>
                            </a:rPr>
                            <a:t>Відношення валового прибутку до загальної кількості номерів за день</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extLst>
                      <a:ext uri="{0D108BD9-81ED-4DB2-BD59-A6C34878D82A}">
                        <a16:rowId xmlns:a16="http://schemas.microsoft.com/office/drawing/2014/main" val="1480094120"/>
                      </a:ext>
                    </a:extLst>
                  </a:tr>
                  <a:tr h="670053">
                    <a:tc rowSpan="2">
                      <a:txBody>
                        <a:bodyPr/>
                        <a:lstStyle/>
                        <a:p>
                          <a:pPr algn="ctr">
                            <a:lnSpc>
                              <a:spcPct val="150000"/>
                            </a:lnSpc>
                            <a:spcAft>
                              <a:spcPts val="0"/>
                            </a:spcAft>
                          </a:pPr>
                          <a:r>
                            <a:rPr lang="uk-UA" sz="1400" dirty="0">
                              <a:effectLst/>
                            </a:rPr>
                            <a:t>Відносні</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vert="vert270" anchor="ctr"/>
                    </a:tc>
                    <a:tc>
                      <a:txBody>
                        <a:bodyPr/>
                        <a:lstStyle/>
                        <a:p>
                          <a:pPr>
                            <a:lnSpc>
                              <a:spcPct val="150000"/>
                            </a:lnSpc>
                            <a:spcAft>
                              <a:spcPts val="0"/>
                            </a:spcAft>
                          </a:pPr>
                          <a:r>
                            <a:rPr lang="uk-UA" sz="1400">
                              <a:effectLst/>
                            </a:rPr>
                            <a:t>Коефіцієнт заповнюваності готелю</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gn="ctr">
                            <a:lnSpc>
                              <a:spcPct val="150000"/>
                            </a:lnSpc>
                            <a:spcAft>
                              <a:spcPts val="0"/>
                            </a:spcAft>
                          </a:pPr>
                          <a:r>
                            <a:rPr lang="en-US" sz="1400" dirty="0">
                              <a:effectLst/>
                            </a:rPr>
                            <a:t>Occupancy</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nSpc>
                              <a:spcPct val="150000"/>
                            </a:lnSpc>
                            <a:spcAft>
                              <a:spcPts val="0"/>
                            </a:spcAft>
                          </a:pPr>
                          <a:r>
                            <a:rPr lang="uk-UA" sz="1400" dirty="0">
                              <a:effectLst/>
                            </a:rPr>
                            <a:t>Відношення проданих номерів на всі вільні номери за звітний період</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extLst>
                      <a:ext uri="{0D108BD9-81ED-4DB2-BD59-A6C34878D82A}">
                        <a16:rowId xmlns:a16="http://schemas.microsoft.com/office/drawing/2014/main" val="1791178851"/>
                      </a:ext>
                    </a:extLst>
                  </a:tr>
                  <a:tr h="1973961">
                    <a:tc vMerge="1">
                      <a:txBody>
                        <a:bodyPr/>
                        <a:lstStyle/>
                        <a:p>
                          <a:endParaRPr lang="en-US"/>
                        </a:p>
                      </a:txBody>
                      <a:tcPr/>
                    </a:tc>
                    <a:tc>
                      <a:txBody>
                        <a:bodyPr/>
                        <a:lstStyle/>
                        <a:p>
                          <a:pPr>
                            <a:lnSpc>
                              <a:spcPct val="150000"/>
                            </a:lnSpc>
                            <a:spcAft>
                              <a:spcPts val="0"/>
                            </a:spcAft>
                          </a:pPr>
                          <a:r>
                            <a:rPr lang="uk-UA" sz="1400" dirty="0">
                              <a:effectLst/>
                            </a:rPr>
                            <a:t>Показники динаміки ефективності</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nchor="ctr"/>
                    </a:tc>
                    <a:tc>
                      <a:txBody>
                        <a:bodyPr/>
                        <a:lstStyle/>
                        <a:p>
                          <a:pPr algn="ctr">
                            <a:lnSpc>
                              <a:spcPct val="150000"/>
                            </a:lnSpc>
                            <a:spcAft>
                              <a:spcPts val="0"/>
                            </a:spcAft>
                          </a:pPr>
                          <a:endParaRPr lang="uk-UA" sz="1400" dirty="0" smtClean="0">
                            <a:effectLst/>
                          </a:endParaRPr>
                        </a:p>
                        <a:p>
                          <a:pPr algn="ctr">
                            <a:lnSpc>
                              <a:spcPct val="150000"/>
                            </a:lnSpc>
                            <a:spcAft>
                              <a:spcPts val="0"/>
                            </a:spcAft>
                          </a:pPr>
                          <a:r>
                            <a:rPr lang="en-US" sz="1400" dirty="0" err="1" smtClean="0">
                              <a:effectLst/>
                            </a:rPr>
                            <a:t>IGopPar</a:t>
                          </a:r>
                          <a:endParaRPr lang="uk-UA" sz="1400" dirty="0" smtClean="0">
                            <a:effectLst/>
                          </a:endParaRPr>
                        </a:p>
                        <a:p>
                          <a:pPr algn="ctr">
                            <a:lnSpc>
                              <a:spcPct val="150000"/>
                            </a:lnSpc>
                            <a:spcAft>
                              <a:spcPts val="0"/>
                            </a:spcAft>
                          </a:pPr>
                          <a:endParaRPr lang="en-US" sz="1400" dirty="0">
                            <a:effectLst/>
                          </a:endParaRPr>
                        </a:p>
                        <a:p>
                          <a:pPr algn="ctr">
                            <a:lnSpc>
                              <a:spcPct val="150000"/>
                            </a:lnSpc>
                            <a:spcAft>
                              <a:spcPts val="0"/>
                            </a:spcAft>
                          </a:pPr>
                          <a:r>
                            <a:rPr lang="en-US" sz="1400" dirty="0" err="1" smtClean="0">
                              <a:effectLst/>
                            </a:rPr>
                            <a:t>IRevPar</a:t>
                          </a:r>
                          <a:endParaRPr lang="uk-UA" sz="1400" dirty="0" smtClean="0">
                            <a:effectLst/>
                          </a:endParaRPr>
                        </a:p>
                        <a:p>
                          <a:pPr algn="ctr">
                            <a:lnSpc>
                              <a:spcPct val="150000"/>
                            </a:lnSpc>
                            <a:spcAft>
                              <a:spcPts val="0"/>
                            </a:spcAft>
                          </a:pPr>
                          <a:endParaRPr lang="en-US" sz="1400" dirty="0">
                            <a:effectLst/>
                          </a:endParaRPr>
                        </a:p>
                        <a:p>
                          <a:pPr algn="ctr">
                            <a:lnSpc>
                              <a:spcPct val="150000"/>
                            </a:lnSpc>
                            <a:spcAft>
                              <a:spcPts val="0"/>
                            </a:spcAft>
                          </a:pPr>
                          <a:r>
                            <a:rPr lang="en-US" sz="1400" dirty="0">
                              <a:effectLst/>
                            </a:rPr>
                            <a:t>IADR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35668" marR="35668" marT="0" marB="0"/>
                    </a:tc>
                    <a:tc>
                      <a:txBody>
                        <a:bodyPr/>
                        <a:lstStyle/>
                        <a:p>
                          <a:endParaRPr lang="en-US"/>
                        </a:p>
                      </a:txBody>
                      <a:tcPr marL="35668" marR="35668" marT="0" marB="0">
                        <a:blipFill>
                          <a:blip r:embed="rId2"/>
                          <a:stretch>
                            <a:fillRect l="-153467" t="-204630" r="-533" b="-1235"/>
                          </a:stretch>
                        </a:blipFill>
                      </a:tcPr>
                    </a:tc>
                    <a:extLst>
                      <a:ext uri="{0D108BD9-81ED-4DB2-BD59-A6C34878D82A}">
                        <a16:rowId xmlns:a16="http://schemas.microsoft.com/office/drawing/2014/main" val="2170500712"/>
                      </a:ext>
                    </a:extLst>
                  </a:tr>
                </a:tbl>
              </a:graphicData>
            </a:graphic>
          </p:graphicFrame>
        </mc:Fallback>
      </mc:AlternateContent>
      <p:sp>
        <p:nvSpPr>
          <p:cNvPr id="4"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16</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13936943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95869" y="245660"/>
            <a:ext cx="10058400" cy="795029"/>
          </a:xfrm>
        </p:spPr>
        <p:txBody>
          <a:bodyPr/>
          <a:lstStyle/>
          <a:p>
            <a:r>
              <a:rPr lang="uk-UA" dirty="0" smtClean="0"/>
              <a:t>Висновки</a:t>
            </a:r>
            <a:endParaRPr lang="en-US" dirty="0"/>
          </a:p>
        </p:txBody>
      </p:sp>
      <p:sp>
        <p:nvSpPr>
          <p:cNvPr id="4" name="Прямоугольник 3"/>
          <p:cNvSpPr/>
          <p:nvPr/>
        </p:nvSpPr>
        <p:spPr>
          <a:xfrm>
            <a:off x="272955" y="1040689"/>
            <a:ext cx="11546006" cy="5262979"/>
          </a:xfrm>
          <a:prstGeom prst="rect">
            <a:avLst/>
          </a:prstGeom>
        </p:spPr>
        <p:txBody>
          <a:bodyPr wrap="square">
            <a:spAutoFit/>
          </a:bodyPr>
          <a:lstStyle/>
          <a:p>
            <a:pPr indent="457200" algn="just"/>
            <a:r>
              <a:rPr lang="uk-UA" sz="1600" dirty="0"/>
              <a:t>1.	Під час виконання кваліфікаційної роботи магістра було виявлено, що готельним підприємствам для підвищення стійкості та адаптаційної спроможності до змін споживчої поведінки в умовах фінансової кризи необхідно цілеспрямовано проводити організаційні зміни, які неможливі без управлінських інновацій, що виступають у світовій практиці господарювання джерелом конкурентних переваг.</a:t>
            </a:r>
          </a:p>
          <a:p>
            <a:pPr indent="457200" algn="just"/>
            <a:r>
              <a:rPr lang="uk-UA" sz="1600" dirty="0"/>
              <a:t>На підставі літературного огляду наукових джерел та дослідження стратегій розвитку міжнародних готельних мереж були визначені перспективні напрямки впровадження інновацій та особливості їх організаційно-управлінських рішень в індустрії </a:t>
            </a:r>
            <a:r>
              <a:rPr lang="en-US" sz="1600" dirty="0"/>
              <a:t>HORECA, </a:t>
            </a:r>
            <a:r>
              <a:rPr lang="uk-UA" sz="1600" dirty="0"/>
              <a:t>а саме удосконалення бізнес-процесів управління та інновації у ринковій поведінці готельного підприємства.</a:t>
            </a:r>
          </a:p>
          <a:p>
            <a:pPr indent="457200" algn="just"/>
            <a:r>
              <a:rPr lang="uk-UA" sz="1600" dirty="0"/>
              <a:t>2.	Розглянуто особливості впровадження їх у роботі готельного комплексу «Дикий мед» (с. </a:t>
            </a:r>
            <a:r>
              <a:rPr lang="uk-UA" sz="1600" dirty="0" err="1"/>
              <a:t>Татарів</a:t>
            </a:r>
            <a:r>
              <a:rPr lang="uk-UA" sz="1600" dirty="0"/>
              <a:t>). Одним з важливих факторів ефективної діяльності цього закладу є перелік основних та додаткових послуг, їх якість та рівень професіоналізму персоналу. Перелік послуг у такому випадку можна розглядати як певну комплексну послугу, яка має певний рівень унікальності, що для розглядається на конкурентному ринку як відносна інновація. Але цього може бути замало, тому проведені дослідження механізмів та видів впровадження додаткових інновацій</a:t>
            </a:r>
            <a:r>
              <a:rPr lang="uk-UA" sz="1600" dirty="0" smtClean="0"/>
              <a:t>. В </a:t>
            </a:r>
            <a:r>
              <a:rPr lang="uk-UA" sz="1600" dirty="0"/>
              <a:t>роботі проведено функціональну оцінку закладу готельного господарства «Дикий мед», розглянуто конкурентну ситуацію, проведені оцінки конкурентного середовища, оцінено систему керування в закладі.</a:t>
            </a:r>
          </a:p>
          <a:p>
            <a:pPr indent="457200" algn="just"/>
            <a:r>
              <a:rPr lang="uk-UA" sz="1600" dirty="0"/>
              <a:t>3.	Для удосконалення системи управління інноваціями розглянуто особливості моделювання процесу управління інноваціями готельного підприємства.</a:t>
            </a:r>
          </a:p>
          <a:p>
            <a:pPr indent="457200" algn="just"/>
            <a:r>
              <a:rPr lang="uk-UA" sz="1600" dirty="0"/>
              <a:t>4.	За результатами проведеної роботи запропоновано впровадження у роботу закладу механізму поглибленої оцінки конкурентного середовища з використанням системи аналізу </a:t>
            </a:r>
            <a:r>
              <a:rPr lang="en-US" sz="1600" dirty="0"/>
              <a:t>Big Data «Hotel Matrix» </a:t>
            </a:r>
          </a:p>
          <a:p>
            <a:pPr indent="457200" algn="just"/>
            <a:r>
              <a:rPr lang="en-US" sz="1600" dirty="0"/>
              <a:t>5.	</a:t>
            </a:r>
            <a:r>
              <a:rPr lang="uk-UA" sz="1600" dirty="0"/>
              <a:t>Розроблено методології оцінки ефективності запропонованих заходів. Як критерій ефективності готельного підприємства «Дикий мед» було  запропоновано оцінювати показники, що встановлюють залежність доходу та прибутку закладу готельного господарства від рівня його завантаження та наведені до одного номеру дня.</a:t>
            </a:r>
          </a:p>
        </p:txBody>
      </p:sp>
    </p:spTree>
    <p:extLst>
      <p:ext uri="{BB962C8B-B14F-4D97-AF65-F5344CB8AC3E}">
        <p14:creationId xmlns:p14="http://schemas.microsoft.com/office/powerpoint/2010/main" val="3448691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2"/>
          <p:cNvSpPr txBox="1">
            <a:spLocks/>
          </p:cNvSpPr>
          <p:nvPr/>
        </p:nvSpPr>
        <p:spPr>
          <a:xfrm>
            <a:off x="323850" y="188913"/>
            <a:ext cx="11658884" cy="640873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uk-UA" altLang="en-US" b="1" dirty="0"/>
              <a:t>ПРЕДМЕТ ДОСЛІДЖЕННЯ: </a:t>
            </a:r>
            <a:r>
              <a:rPr lang="uk-UA" dirty="0"/>
              <a:t>механізми формування інноваційних рішень в закладі готельного господарства «Дикий мед» (с. </a:t>
            </a:r>
            <a:r>
              <a:rPr lang="uk-UA" dirty="0" err="1"/>
              <a:t>Татарів</a:t>
            </a:r>
            <a:r>
              <a:rPr lang="uk-UA" dirty="0"/>
              <a:t>) та моделі удосконалення їх управлінських рішень</a:t>
            </a:r>
            <a:r>
              <a:rPr lang="uk-UA" altLang="en-US" dirty="0"/>
              <a:t>.</a:t>
            </a:r>
          </a:p>
          <a:p>
            <a:pPr algn="just"/>
            <a:r>
              <a:rPr lang="uk-UA" altLang="en-US" b="1" dirty="0"/>
              <a:t>ОБ’ЄКТ ДОСЛІДЖЕННЯ: </a:t>
            </a:r>
            <a:r>
              <a:rPr lang="uk-UA" dirty="0"/>
              <a:t>індустрія </a:t>
            </a:r>
            <a:r>
              <a:rPr lang="en-US" dirty="0"/>
              <a:t>HORECA</a:t>
            </a:r>
            <a:r>
              <a:rPr lang="uk-UA" dirty="0"/>
              <a:t>, зокрема заклади </a:t>
            </a:r>
            <a:r>
              <a:rPr lang="uk-UA" dirty="0" err="1"/>
              <a:t>готельно</a:t>
            </a:r>
            <a:r>
              <a:rPr lang="ru-RU" dirty="0" err="1"/>
              <a:t>го</a:t>
            </a:r>
            <a:r>
              <a:rPr lang="uk-UA" dirty="0"/>
              <a:t> господарства, що пропонують споживачам базові послуги з розміщення та харчування</a:t>
            </a:r>
            <a:r>
              <a:rPr lang="uk-UA" altLang="en-US" dirty="0"/>
              <a:t>.</a:t>
            </a:r>
          </a:p>
          <a:p>
            <a:pPr algn="just"/>
            <a:r>
              <a:rPr lang="uk-UA" altLang="en-US" b="1" dirty="0"/>
              <a:t>МЕТА РОБОТИ: </a:t>
            </a:r>
            <a:r>
              <a:rPr lang="uk-UA" dirty="0"/>
              <a:t>розробка моделі впровадження інноваційних процесів та технологій в закладі готельного господарства з метою удосконалення подальшого управління</a:t>
            </a:r>
            <a:r>
              <a:rPr lang="uk-UA" altLang="en-US" dirty="0" smtClean="0">
                <a:solidFill>
                  <a:srgbClr val="FF0000"/>
                </a:solidFill>
                <a:latin typeface="Corbel" panose="020B0503020204020204" pitchFamily="34" charset="0"/>
              </a:rPr>
              <a:t>.</a:t>
            </a:r>
          </a:p>
          <a:p>
            <a:pPr algn="just"/>
            <a:r>
              <a:rPr lang="uk-UA" altLang="en-US" b="1" dirty="0"/>
              <a:t>ЗАВДАННЯ РОБОТИ:</a:t>
            </a:r>
          </a:p>
          <a:p>
            <a:pPr algn="just">
              <a:buFont typeface="Arial" panose="020B0604020202020204" pitchFamily="34" charset="0"/>
              <a:buChar char="•"/>
            </a:pPr>
            <a:r>
              <a:rPr lang="uk-UA" altLang="en-US" dirty="0"/>
              <a:t>проаналізувати сучасний стан розвитку готельної </a:t>
            </a:r>
            <a:r>
              <a:rPr lang="uk-UA" altLang="en-US" dirty="0" smtClean="0"/>
              <a:t>індустрії;</a:t>
            </a:r>
            <a:endParaRPr lang="uk-UA" altLang="en-US" dirty="0"/>
          </a:p>
          <a:p>
            <a:pPr algn="just">
              <a:buFont typeface="Arial" panose="020B0604020202020204" pitchFamily="34" charset="0"/>
              <a:buChar char="•"/>
            </a:pPr>
            <a:r>
              <a:rPr lang="uk-UA" altLang="en-US" dirty="0"/>
              <a:t>розглянути </a:t>
            </a:r>
            <a:r>
              <a:rPr lang="uk-UA" dirty="0"/>
              <a:t>модель процесу створення якісної готельної </a:t>
            </a:r>
            <a:r>
              <a:rPr lang="uk-UA" dirty="0" smtClean="0"/>
              <a:t>послуги;</a:t>
            </a:r>
            <a:endParaRPr lang="uk-UA" dirty="0"/>
          </a:p>
          <a:p>
            <a:pPr algn="just">
              <a:buFont typeface="Arial" panose="020B0604020202020204" pitchFamily="34" charset="0"/>
              <a:buChar char="•"/>
            </a:pPr>
            <a:r>
              <a:rPr lang="uk-UA" altLang="en-US" dirty="0"/>
              <a:t>надати характеристику готельного комплексу, що розглядається, описати його </a:t>
            </a:r>
            <a:r>
              <a:rPr lang="uk-UA" altLang="en-US" dirty="0" smtClean="0"/>
              <a:t>інфраструктуру;</a:t>
            </a:r>
            <a:endParaRPr lang="uk-UA" altLang="en-US" dirty="0"/>
          </a:p>
          <a:p>
            <a:pPr algn="just">
              <a:buFont typeface="Arial" panose="020B0604020202020204" pitchFamily="34" charset="0"/>
              <a:buChar char="•"/>
            </a:pPr>
            <a:r>
              <a:rPr lang="uk-UA" dirty="0"/>
              <a:t>провести оцінку конкурентного середовища закладів готельного </a:t>
            </a:r>
            <a:r>
              <a:rPr lang="uk-UA" dirty="0" smtClean="0"/>
              <a:t>господарства;</a:t>
            </a:r>
            <a:endParaRPr lang="uk-UA" dirty="0"/>
          </a:p>
          <a:p>
            <a:pPr algn="just">
              <a:buFont typeface="Arial" panose="020B0604020202020204" pitchFamily="34" charset="0"/>
              <a:buChar char="•"/>
            </a:pPr>
            <a:r>
              <a:rPr lang="uk-UA" altLang="en-US" dirty="0"/>
              <a:t>дослідити організаційну структуру управління готельного комплексу, що </a:t>
            </a:r>
            <a:r>
              <a:rPr lang="uk-UA" altLang="en-US" dirty="0" smtClean="0"/>
              <a:t>розглядається;</a:t>
            </a:r>
            <a:endParaRPr lang="uk-UA" altLang="en-US" dirty="0"/>
          </a:p>
          <a:p>
            <a:pPr algn="just">
              <a:buFont typeface="Arial" panose="020B0604020202020204" pitchFamily="34" charset="0"/>
              <a:buChar char="•"/>
            </a:pPr>
            <a:r>
              <a:rPr lang="uk-UA" dirty="0"/>
              <a:t>провести моделювання процесу управління інноваціями готельного </a:t>
            </a:r>
            <a:r>
              <a:rPr lang="uk-UA" dirty="0" smtClean="0"/>
              <a:t>підприємства;</a:t>
            </a:r>
            <a:endParaRPr lang="uk-UA" dirty="0"/>
          </a:p>
          <a:p>
            <a:pPr algn="just">
              <a:buFont typeface="Arial" panose="020B0604020202020204" pitchFamily="34" charset="0"/>
              <a:buChar char="•"/>
            </a:pPr>
            <a:r>
              <a:rPr lang="uk-UA" dirty="0" smtClean="0"/>
              <a:t>запропонувати шляхи удосконалення </a:t>
            </a:r>
            <a:r>
              <a:rPr lang="uk-UA" dirty="0"/>
              <a:t>процесу управління інноваціями в </a:t>
            </a:r>
            <a:r>
              <a:rPr lang="uk-UA" dirty="0" smtClean="0"/>
              <a:t>закладі та методику оцінки ефективності впроваджених рішень.</a:t>
            </a:r>
            <a:endParaRPr lang="uk-UA" altLang="en-US" sz="2400" dirty="0" smtClean="0">
              <a:solidFill>
                <a:srgbClr val="FF0000"/>
              </a:solidFill>
              <a:latin typeface="Corbel" panose="020B0503020204020204" pitchFamily="34" charset="0"/>
            </a:endParaRPr>
          </a:p>
        </p:txBody>
      </p:sp>
      <p:sp>
        <p:nvSpPr>
          <p:cNvPr id="3"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a:latin typeface="Arial" panose="020B0604020202020204" pitchFamily="34" charset="0"/>
              </a:rPr>
              <a:t>1</a:t>
            </a:r>
            <a:endParaRPr lang="en-US" altLang="en-US" sz="1400">
              <a:latin typeface="Arial" panose="020B0604020202020204" pitchFamily="34" charset="0"/>
            </a:endParaRPr>
          </a:p>
        </p:txBody>
      </p:sp>
    </p:spTree>
    <p:extLst>
      <p:ext uri="{BB962C8B-B14F-4D97-AF65-F5344CB8AC3E}">
        <p14:creationId xmlns:p14="http://schemas.microsoft.com/office/powerpoint/2010/main" val="8183703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3944" y="98385"/>
            <a:ext cx="8655767" cy="523220"/>
          </a:xfrm>
          <a:prstGeom prst="rect">
            <a:avLst/>
          </a:prstGeom>
        </p:spPr>
        <p:txBody>
          <a:bodyPr wrap="none">
            <a:spAutoFit/>
          </a:bodyPr>
          <a:lstStyle/>
          <a:p>
            <a:r>
              <a:rPr lang="uk-UA" sz="2800" b="1" dirty="0">
                <a:latin typeface="Times New Roman" panose="02020603050405020304" pitchFamily="18" charset="0"/>
                <a:ea typeface="Times New Roman" panose="02020603050405020304" pitchFamily="18" charset="0"/>
              </a:rPr>
              <a:t>Аналіз найбільших готельних груп світу в 2021 році</a:t>
            </a:r>
            <a:endParaRPr lang="en-US" sz="2800" b="1" dirty="0"/>
          </a:p>
        </p:txBody>
      </p:sp>
      <p:graphicFrame>
        <p:nvGraphicFramePr>
          <p:cNvPr id="4" name="Таблица 3"/>
          <p:cNvGraphicFramePr>
            <a:graphicFrameLocks noGrp="1"/>
          </p:cNvGraphicFramePr>
          <p:nvPr>
            <p:extLst>
              <p:ext uri="{D42A27DB-BD31-4B8C-83A1-F6EECF244321}">
                <p14:modId xmlns:p14="http://schemas.microsoft.com/office/powerpoint/2010/main" val="3870970502"/>
              </p:ext>
            </p:extLst>
          </p:nvPr>
        </p:nvGraphicFramePr>
        <p:xfrm>
          <a:off x="218279" y="621605"/>
          <a:ext cx="11843093" cy="6186471"/>
        </p:xfrm>
        <a:graphic>
          <a:graphicData uri="http://schemas.openxmlformats.org/drawingml/2006/table">
            <a:tbl>
              <a:tblPr>
                <a:tableStyleId>{5C22544A-7EE6-4342-B048-85BDC9FD1C3A}</a:tableStyleId>
              </a:tblPr>
              <a:tblGrid>
                <a:gridCol w="493570">
                  <a:extLst>
                    <a:ext uri="{9D8B030D-6E8A-4147-A177-3AD203B41FA5}">
                      <a16:colId xmlns:a16="http://schemas.microsoft.com/office/drawing/2014/main" xmlns="" val="2660061830"/>
                    </a:ext>
                  </a:extLst>
                </a:gridCol>
                <a:gridCol w="2329794">
                  <a:extLst>
                    <a:ext uri="{9D8B030D-6E8A-4147-A177-3AD203B41FA5}">
                      <a16:colId xmlns:a16="http://schemas.microsoft.com/office/drawing/2014/main" xmlns="" val="3292807962"/>
                    </a:ext>
                  </a:extLst>
                </a:gridCol>
                <a:gridCol w="1301520">
                  <a:extLst>
                    <a:ext uri="{9D8B030D-6E8A-4147-A177-3AD203B41FA5}">
                      <a16:colId xmlns:a16="http://schemas.microsoft.com/office/drawing/2014/main" xmlns="" val="3615800204"/>
                    </a:ext>
                  </a:extLst>
                </a:gridCol>
                <a:gridCol w="1036321">
                  <a:extLst>
                    <a:ext uri="{9D8B030D-6E8A-4147-A177-3AD203B41FA5}">
                      <a16:colId xmlns:a16="http://schemas.microsoft.com/office/drawing/2014/main" xmlns="" val="1438528731"/>
                    </a:ext>
                  </a:extLst>
                </a:gridCol>
                <a:gridCol w="1300502">
                  <a:extLst>
                    <a:ext uri="{9D8B030D-6E8A-4147-A177-3AD203B41FA5}">
                      <a16:colId xmlns:a16="http://schemas.microsoft.com/office/drawing/2014/main" xmlns="" val="2698134781"/>
                    </a:ext>
                  </a:extLst>
                </a:gridCol>
                <a:gridCol w="1301520">
                  <a:extLst>
                    <a:ext uri="{9D8B030D-6E8A-4147-A177-3AD203B41FA5}">
                      <a16:colId xmlns:a16="http://schemas.microsoft.com/office/drawing/2014/main" xmlns="" val="4276127671"/>
                    </a:ext>
                  </a:extLst>
                </a:gridCol>
                <a:gridCol w="1326000">
                  <a:extLst>
                    <a:ext uri="{9D8B030D-6E8A-4147-A177-3AD203B41FA5}">
                      <a16:colId xmlns:a16="http://schemas.microsoft.com/office/drawing/2014/main" xmlns="" val="3906973646"/>
                    </a:ext>
                  </a:extLst>
                </a:gridCol>
                <a:gridCol w="1326000">
                  <a:extLst>
                    <a:ext uri="{9D8B030D-6E8A-4147-A177-3AD203B41FA5}">
                      <a16:colId xmlns:a16="http://schemas.microsoft.com/office/drawing/2014/main" xmlns="" val="2559188892"/>
                    </a:ext>
                  </a:extLst>
                </a:gridCol>
                <a:gridCol w="1220942">
                  <a:extLst>
                    <a:ext uri="{9D8B030D-6E8A-4147-A177-3AD203B41FA5}">
                      <a16:colId xmlns:a16="http://schemas.microsoft.com/office/drawing/2014/main" xmlns="" val="3345948067"/>
                    </a:ext>
                  </a:extLst>
                </a:gridCol>
                <a:gridCol w="206924">
                  <a:extLst>
                    <a:ext uri="{9D8B030D-6E8A-4147-A177-3AD203B41FA5}">
                      <a16:colId xmlns:a16="http://schemas.microsoft.com/office/drawing/2014/main" xmlns="" val="660084664"/>
                    </a:ext>
                  </a:extLst>
                </a:gridCol>
              </a:tblGrid>
              <a:tr h="615767">
                <a:tc rowSpan="2">
                  <a:txBody>
                    <a:bodyPr/>
                    <a:lstStyle/>
                    <a:p>
                      <a:pPr algn="ctr">
                        <a:lnSpc>
                          <a:spcPct val="107000"/>
                        </a:lnSpc>
                        <a:spcAft>
                          <a:spcPts val="0"/>
                        </a:spcAft>
                      </a:pPr>
                      <a:r>
                        <a:rPr lang="uk-UA" sz="2000" b="1" dirty="0">
                          <a:effectLst/>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solidFill>
                      <a:schemeClr val="accent1">
                        <a:lumMod val="60000"/>
                        <a:lumOff val="40000"/>
                      </a:schemeClr>
                    </a:solidFill>
                  </a:tcPr>
                </a:tc>
                <a:tc rowSpan="2">
                  <a:txBody>
                    <a:bodyPr/>
                    <a:lstStyle/>
                    <a:p>
                      <a:pPr algn="ctr">
                        <a:lnSpc>
                          <a:spcPct val="107000"/>
                        </a:lnSpc>
                        <a:spcAft>
                          <a:spcPts val="0"/>
                        </a:spcAft>
                      </a:pPr>
                      <a:r>
                        <a:rPr lang="uk-UA" sz="2000" b="1" noProof="0" dirty="0" smtClean="0">
                          <a:effectLst/>
                        </a:rPr>
                        <a:t>Назва готельної групи</a:t>
                      </a:r>
                      <a:endParaRPr lang="uk-UA" sz="20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solidFill>
                      <a:schemeClr val="accent1">
                        <a:lumMod val="60000"/>
                        <a:lumOff val="40000"/>
                      </a:schemeClr>
                    </a:solidFill>
                  </a:tcPr>
                </a:tc>
                <a:tc rowSpan="2">
                  <a:txBody>
                    <a:bodyPr/>
                    <a:lstStyle/>
                    <a:p>
                      <a:pPr algn="ctr">
                        <a:lnSpc>
                          <a:spcPct val="107000"/>
                        </a:lnSpc>
                        <a:spcAft>
                          <a:spcPts val="0"/>
                        </a:spcAft>
                      </a:pPr>
                      <a:r>
                        <a:rPr lang="uk-UA" sz="2000" b="1" noProof="0" dirty="0" smtClean="0">
                          <a:effectLst/>
                        </a:rPr>
                        <a:t>Країна</a:t>
                      </a:r>
                      <a:endParaRPr lang="uk-UA" sz="20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solidFill>
                      <a:schemeClr val="accent1">
                        <a:lumMod val="60000"/>
                        <a:lumOff val="40000"/>
                      </a:schemeClr>
                    </a:solidFill>
                  </a:tcPr>
                </a:tc>
                <a:tc gridSpan="2">
                  <a:txBody>
                    <a:bodyPr/>
                    <a:lstStyle/>
                    <a:p>
                      <a:pPr algn="ctr">
                        <a:lnSpc>
                          <a:spcPct val="107000"/>
                        </a:lnSpc>
                        <a:spcAft>
                          <a:spcPts val="0"/>
                        </a:spcAft>
                      </a:pPr>
                      <a:r>
                        <a:rPr lang="uk-UA" sz="2000" b="1">
                          <a:effectLst/>
                        </a:rPr>
                        <a:t>Кількість закладів мережі</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solidFill>
                      <a:schemeClr val="accent1">
                        <a:lumMod val="60000"/>
                        <a:lumOff val="40000"/>
                      </a:schemeClr>
                    </a:solidFill>
                  </a:tcPr>
                </a:tc>
                <a:tc hMerge="1">
                  <a:txBody>
                    <a:bodyPr/>
                    <a:lstStyle/>
                    <a:p>
                      <a:endParaRPr lang="en-US"/>
                    </a:p>
                  </a:txBody>
                  <a:tcPr/>
                </a:tc>
                <a:tc gridSpan="2">
                  <a:txBody>
                    <a:bodyPr/>
                    <a:lstStyle/>
                    <a:p>
                      <a:pPr algn="ctr">
                        <a:lnSpc>
                          <a:spcPct val="107000"/>
                        </a:lnSpc>
                        <a:spcAft>
                          <a:spcPts val="0"/>
                        </a:spcAft>
                      </a:pPr>
                      <a:r>
                        <a:rPr lang="uk-UA" sz="2000" b="1" dirty="0">
                          <a:effectLst/>
                        </a:rPr>
                        <a:t>Кількість номерів</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solidFill>
                      <a:schemeClr val="accent1">
                        <a:lumMod val="60000"/>
                        <a:lumOff val="40000"/>
                      </a:schemeClr>
                    </a:solidFill>
                  </a:tcPr>
                </a:tc>
                <a:tc hMerge="1">
                  <a:txBody>
                    <a:bodyPr/>
                    <a:lstStyle/>
                    <a:p>
                      <a:endParaRPr lang="en-US"/>
                    </a:p>
                  </a:txBody>
                  <a:tcPr/>
                </a:tc>
                <a:tc gridSpan="3">
                  <a:txBody>
                    <a:bodyPr/>
                    <a:lstStyle/>
                    <a:p>
                      <a:pPr algn="ctr">
                        <a:lnSpc>
                          <a:spcPct val="107000"/>
                        </a:lnSpc>
                        <a:spcAft>
                          <a:spcPts val="0"/>
                        </a:spcAft>
                      </a:pPr>
                      <a:r>
                        <a:rPr lang="uk-UA" sz="2000" b="1" dirty="0">
                          <a:effectLst/>
                        </a:rPr>
                        <a:t>Річна динаміка зміни кількості номерів,</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solidFill>
                      <a:schemeClr val="accent1">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967989298"/>
                  </a:ext>
                </a:extLst>
              </a:tr>
              <a:tr h="423088">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a:lnSpc>
                          <a:spcPct val="107000"/>
                        </a:lnSpc>
                        <a:spcAft>
                          <a:spcPts val="0"/>
                        </a:spcAft>
                      </a:pPr>
                      <a:r>
                        <a:rPr lang="en-US" sz="2000" b="1" dirty="0">
                          <a:effectLst/>
                        </a:rPr>
                        <a:t>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solidFill>
                      <a:schemeClr val="accent1">
                        <a:lumMod val="60000"/>
                        <a:lumOff val="40000"/>
                      </a:schemeClr>
                    </a:solidFill>
                  </a:tcPr>
                </a:tc>
                <a:tc>
                  <a:txBody>
                    <a:bodyPr/>
                    <a:lstStyle/>
                    <a:p>
                      <a:pPr algn="ctr">
                        <a:lnSpc>
                          <a:spcPct val="107000"/>
                        </a:lnSpc>
                        <a:spcAft>
                          <a:spcPts val="0"/>
                        </a:spcAft>
                      </a:pPr>
                      <a:r>
                        <a:rPr lang="en-US" sz="2000" b="1" dirty="0">
                          <a:effectLst/>
                        </a:rPr>
                        <a:t>2020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solidFill>
                      <a:schemeClr val="accent1">
                        <a:lumMod val="60000"/>
                        <a:lumOff val="40000"/>
                      </a:schemeClr>
                    </a:solidFill>
                  </a:tcPr>
                </a:tc>
                <a:tc>
                  <a:txBody>
                    <a:bodyPr/>
                    <a:lstStyle/>
                    <a:p>
                      <a:pPr algn="ctr">
                        <a:lnSpc>
                          <a:spcPct val="107000"/>
                        </a:lnSpc>
                        <a:spcAft>
                          <a:spcPts val="0"/>
                        </a:spcAft>
                      </a:pPr>
                      <a:r>
                        <a:rPr lang="en-US" sz="2000" b="1" dirty="0">
                          <a:effectLst/>
                        </a:rPr>
                        <a:t>2021</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solidFill>
                      <a:schemeClr val="accent1">
                        <a:lumMod val="60000"/>
                        <a:lumOff val="40000"/>
                      </a:schemeClr>
                    </a:solidFill>
                  </a:tcPr>
                </a:tc>
                <a:tc>
                  <a:txBody>
                    <a:bodyPr/>
                    <a:lstStyle/>
                    <a:p>
                      <a:pPr algn="ctr">
                        <a:lnSpc>
                          <a:spcPct val="107000"/>
                        </a:lnSpc>
                        <a:spcAft>
                          <a:spcPts val="0"/>
                        </a:spcAft>
                      </a:pPr>
                      <a:r>
                        <a:rPr lang="en-US" sz="2000" b="1" dirty="0">
                          <a:effectLst/>
                        </a:rPr>
                        <a:t>2020</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solidFill>
                      <a:schemeClr val="accent1">
                        <a:lumMod val="60000"/>
                        <a:lumOff val="40000"/>
                      </a:schemeClr>
                    </a:solidFill>
                  </a:tcPr>
                </a:tc>
                <a:tc>
                  <a:txBody>
                    <a:bodyPr/>
                    <a:lstStyle/>
                    <a:p>
                      <a:pPr algn="ctr">
                        <a:lnSpc>
                          <a:spcPct val="107000"/>
                        </a:lnSpc>
                        <a:spcAft>
                          <a:spcPts val="0"/>
                        </a:spcAft>
                      </a:pPr>
                      <a:r>
                        <a:rPr lang="uk-UA" sz="2000" b="1" dirty="0">
                          <a:effectLst/>
                        </a:rPr>
                        <a:t>од.</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solidFill>
                      <a:schemeClr val="accent1">
                        <a:lumMod val="60000"/>
                        <a:lumOff val="40000"/>
                      </a:schemeClr>
                    </a:solidFill>
                  </a:tcPr>
                </a:tc>
                <a:tc>
                  <a:txBody>
                    <a:bodyPr/>
                    <a:lstStyle/>
                    <a:p>
                      <a:pPr algn="ctr">
                        <a:lnSpc>
                          <a:spcPct val="107000"/>
                        </a:lnSpc>
                        <a:spcAft>
                          <a:spcPts val="0"/>
                        </a:spcAft>
                      </a:pPr>
                      <a:r>
                        <a:rPr lang="uk-UA" sz="2000" b="1" dirty="0">
                          <a:effectLst/>
                        </a:rPr>
                        <a:t>%</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solidFill>
                      <a:schemeClr val="accent1">
                        <a:lumMod val="60000"/>
                        <a:lumOff val="40000"/>
                      </a:schemeClr>
                    </a:solidFill>
                  </a:tcPr>
                </a:tc>
                <a:tc>
                  <a:txBody>
                    <a:bodyPr/>
                    <a:lstStyle/>
                    <a:p>
                      <a:pPr>
                        <a:lnSpc>
                          <a:spcPct val="107000"/>
                        </a:lnSpc>
                        <a:spcAft>
                          <a:spcPts val="800"/>
                        </a:spcAft>
                      </a:pPr>
                      <a:r>
                        <a:rPr lang="en-US" sz="2000" b="1" dirty="0">
                          <a:effectLst/>
                        </a:rPr>
                        <a:t>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extLst>
                  <a:ext uri="{0D108BD9-81ED-4DB2-BD59-A6C34878D82A}">
                    <a16:rowId xmlns:a16="http://schemas.microsoft.com/office/drawing/2014/main" xmlns="" val="2511195897"/>
                  </a:ext>
                </a:extLst>
              </a:tr>
              <a:tr h="615767">
                <a:tc>
                  <a:txBody>
                    <a:bodyPr/>
                    <a:lstStyle/>
                    <a:p>
                      <a:pPr algn="ctr">
                        <a:lnSpc>
                          <a:spcPct val="107000"/>
                        </a:lnSpc>
                        <a:spcAft>
                          <a:spcPts val="0"/>
                        </a:spcAft>
                      </a:pPr>
                      <a:r>
                        <a:rPr lang="en-US" sz="2000" dirty="0">
                          <a:effectLst/>
                        </a:rPr>
                        <a:t>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dirty="0">
                          <a:effectLst/>
                        </a:rPr>
                        <a:t>MARRIOTT </a:t>
                      </a:r>
                      <a:r>
                        <a:rPr lang="en-US" sz="2000" dirty="0" smtClean="0">
                          <a:effectLst/>
                        </a:rPr>
                        <a:t>INTERNATIONAL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uk-UA" sz="2000" dirty="0">
                          <a:effectLst/>
                        </a:rPr>
                        <a:t>США</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dirty="0">
                          <a:effectLst/>
                        </a:rPr>
                        <a:t>7551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dirty="0">
                          <a:effectLst/>
                        </a:rPr>
                        <a:t>7351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dirty="0">
                          <a:effectLst/>
                        </a:rPr>
                        <a:t>1400289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dirty="0">
                          <a:effectLst/>
                        </a:rPr>
                        <a:t>1358400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a:effectLst/>
                        </a:rPr>
                        <a:t>+</a:t>
                      </a:r>
                      <a:r>
                        <a:rPr lang="en-US" sz="2000">
                          <a:effectLst/>
                        </a:rPr>
                        <a:t>41889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a:effectLst/>
                        </a:rPr>
                        <a:t>+</a:t>
                      </a:r>
                      <a:r>
                        <a:rPr lang="en-US" sz="2000">
                          <a:effectLst/>
                        </a:rPr>
                        <a:t>3</a:t>
                      </a:r>
                      <a:r>
                        <a:rPr lang="uk-UA" sz="2000">
                          <a:effectLst/>
                        </a:rPr>
                        <a:t>,</a:t>
                      </a: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2992351399"/>
                  </a:ext>
                </a:extLst>
              </a:tr>
              <a:tr h="423088">
                <a:tc>
                  <a:txBody>
                    <a:bodyPr/>
                    <a:lstStyle/>
                    <a:p>
                      <a:pPr algn="ctr">
                        <a:lnSpc>
                          <a:spcPct val="107000"/>
                        </a:lnSpc>
                        <a:spcAft>
                          <a:spcPts val="0"/>
                        </a:spcAft>
                      </a:pP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dirty="0" smtClean="0">
                          <a:effectLst/>
                        </a:rPr>
                        <a:t>JIN</a:t>
                      </a:r>
                      <a:r>
                        <a:rPr lang="uk-UA" sz="2000" dirty="0" smtClean="0">
                          <a:effectLst/>
                        </a:rPr>
                        <a:t> </a:t>
                      </a:r>
                      <a:r>
                        <a:rPr lang="en-US" sz="2000" dirty="0" smtClean="0">
                          <a:effectLst/>
                        </a:rPr>
                        <a:t>JIANG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uk-UA" sz="2000" dirty="0">
                          <a:effectLst/>
                        </a:rPr>
                        <a:t>Китай</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10304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9518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1087994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1020036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a:effectLst/>
                        </a:rPr>
                        <a:t>+</a:t>
                      </a:r>
                      <a:r>
                        <a:rPr lang="en-US" sz="2000">
                          <a:effectLst/>
                        </a:rPr>
                        <a:t>67958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dirty="0">
                          <a:effectLst/>
                        </a:rPr>
                        <a:t>+</a:t>
                      </a:r>
                      <a:r>
                        <a:rPr lang="en-US" sz="2000" dirty="0">
                          <a:effectLst/>
                        </a:rPr>
                        <a:t>6</a:t>
                      </a:r>
                      <a:r>
                        <a:rPr lang="uk-UA" sz="2000" dirty="0">
                          <a:effectLst/>
                        </a:rPr>
                        <a:t>,</a:t>
                      </a:r>
                      <a:r>
                        <a:rPr lang="en-US" sz="2000" dirty="0">
                          <a:effectLst/>
                        </a:rPr>
                        <a:t>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887747312"/>
                  </a:ext>
                </a:extLst>
              </a:tr>
              <a:tr h="615767">
                <a:tc>
                  <a:txBody>
                    <a:bodyPr/>
                    <a:lstStyle/>
                    <a:p>
                      <a:pPr algn="ctr">
                        <a:lnSpc>
                          <a:spcPct val="107000"/>
                        </a:lnSpc>
                        <a:spcAft>
                          <a:spcPts val="0"/>
                        </a:spcAft>
                      </a:pP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dirty="0" smtClean="0">
                          <a:effectLst/>
                        </a:rPr>
                        <a:t>HILTON</a:t>
                      </a:r>
                      <a:r>
                        <a:rPr lang="uk-UA" sz="2000" dirty="0" smtClean="0">
                          <a:effectLst/>
                        </a:rPr>
                        <a:t> </a:t>
                      </a:r>
                      <a:r>
                        <a:rPr lang="en-US" sz="2000" dirty="0" smtClean="0">
                          <a:effectLst/>
                        </a:rPr>
                        <a:t>WORLDWIDE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uk-UA" sz="2000" dirty="0">
                          <a:effectLst/>
                        </a:rPr>
                        <a:t>США</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6422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6055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1010257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962864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a:effectLst/>
                        </a:rPr>
                        <a:t>+</a:t>
                      </a:r>
                      <a:r>
                        <a:rPr lang="en-US" sz="2000">
                          <a:effectLst/>
                        </a:rPr>
                        <a:t>47393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a:effectLst/>
                        </a:rPr>
                        <a:t>+</a:t>
                      </a:r>
                      <a:r>
                        <a:rPr lang="en-US" sz="2000">
                          <a:effectLst/>
                        </a:rPr>
                        <a:t>4</a:t>
                      </a:r>
                      <a:r>
                        <a:rPr lang="uk-UA" sz="2000">
                          <a:effectLst/>
                        </a:rPr>
                        <a:t>,</a:t>
                      </a:r>
                      <a:r>
                        <a:rPr lang="en-US" sz="2000">
                          <a:effectLst/>
                        </a:rPr>
                        <a:t>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3084823494"/>
                  </a:ext>
                </a:extLst>
              </a:tr>
              <a:tr h="615767">
                <a:tc>
                  <a:txBody>
                    <a:bodyPr/>
                    <a:lstStyle/>
                    <a:p>
                      <a:pPr algn="ctr">
                        <a:lnSpc>
                          <a:spcPct val="107000"/>
                        </a:lnSpc>
                        <a:spcAft>
                          <a:spcPts val="0"/>
                        </a:spcAft>
                      </a:pPr>
                      <a:r>
                        <a:rPr lang="en-US" sz="2000">
                          <a:effectLst/>
                        </a:rPr>
                        <a:t>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a:effectLst/>
                        </a:rPr>
                        <a:t>IHG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uk-UA" sz="2000">
                          <a:effectLst/>
                        </a:rPr>
                        <a:t>Велико-британія</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5964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5903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dirty="0">
                          <a:effectLst/>
                        </a:rPr>
                        <a:t>886036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883563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a:effectLst/>
                        </a:rPr>
                        <a:t>+</a:t>
                      </a:r>
                      <a:r>
                        <a:rPr lang="en-US" sz="2000">
                          <a:effectLst/>
                        </a:rPr>
                        <a:t>2473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a:effectLst/>
                        </a:rPr>
                        <a:t>+</a:t>
                      </a:r>
                      <a:r>
                        <a:rPr lang="en-US" sz="2000">
                          <a:effectLst/>
                        </a:rPr>
                        <a:t>0</a:t>
                      </a:r>
                      <a:r>
                        <a:rPr lang="uk-UA" sz="2000">
                          <a:effectLst/>
                        </a:rPr>
                        <a:t>,</a:t>
                      </a: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000085009"/>
                  </a:ext>
                </a:extLst>
              </a:tr>
              <a:tr h="615767">
                <a:tc>
                  <a:txBody>
                    <a:bodyPr/>
                    <a:lstStyle/>
                    <a:p>
                      <a:pPr algn="ctr">
                        <a:lnSpc>
                          <a:spcPct val="107000"/>
                        </a:lnSpc>
                        <a:spcAft>
                          <a:spcPts val="0"/>
                        </a:spcAft>
                      </a:pPr>
                      <a:r>
                        <a:rPr lang="en-US" sz="2000" dirty="0">
                          <a:effectLst/>
                        </a:rPr>
                        <a:t>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dirty="0">
                          <a:effectLst/>
                        </a:rPr>
                        <a:t>WYNDHAM</a:t>
                      </a:r>
                    </a:p>
                    <a:p>
                      <a:pPr>
                        <a:lnSpc>
                          <a:spcPct val="107000"/>
                        </a:lnSpc>
                        <a:spcAft>
                          <a:spcPts val="0"/>
                        </a:spcAft>
                      </a:pPr>
                      <a:r>
                        <a:rPr lang="en-US" sz="2000" dirty="0" smtClean="0">
                          <a:effectLst/>
                        </a:rPr>
                        <a:t>HOTEL</a:t>
                      </a:r>
                      <a:r>
                        <a:rPr lang="uk-UA" sz="2000" dirty="0" smtClean="0">
                          <a:effectLst/>
                        </a:rPr>
                        <a:t> </a:t>
                      </a:r>
                      <a:r>
                        <a:rPr lang="en-US" sz="2000" dirty="0" smtClean="0">
                          <a:effectLst/>
                        </a:rPr>
                        <a:t>GROUP</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dirty="0">
                          <a:effectLst/>
                        </a:rPr>
                        <a:t>США</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8941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9280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dirty="0">
                          <a:effectLst/>
                        </a:rPr>
                        <a:t>795909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dirty="0">
                          <a:effectLst/>
                        </a:rPr>
                        <a:t>831025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a:effectLst/>
                        </a:rPr>
                        <a:t>-</a:t>
                      </a:r>
                      <a:r>
                        <a:rPr lang="en-US" sz="2000">
                          <a:effectLst/>
                        </a:rPr>
                        <a:t>35116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-4</a:t>
                      </a:r>
                      <a:r>
                        <a:rPr lang="uk-UA" sz="2000">
                          <a:effectLst/>
                        </a:rPr>
                        <a:t>,</a:t>
                      </a: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241823274"/>
                  </a:ext>
                </a:extLst>
              </a:tr>
              <a:tr h="423088">
                <a:tc>
                  <a:txBody>
                    <a:bodyPr/>
                    <a:lstStyle/>
                    <a:p>
                      <a:pPr algn="ctr">
                        <a:lnSpc>
                          <a:spcPct val="107000"/>
                        </a:lnSpc>
                        <a:spcAft>
                          <a:spcPts val="0"/>
                        </a:spcAft>
                      </a:pPr>
                      <a:r>
                        <a:rPr lang="en-US" sz="2000">
                          <a:effectLst/>
                        </a:rPr>
                        <a:t>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a:effectLst/>
                        </a:rPr>
                        <a:t>ACCOR</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ru-RU" sz="2000">
                          <a:effectLst/>
                        </a:rPr>
                        <a:t>Франція</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5139</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5036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753344</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dirty="0">
                          <a:effectLst/>
                        </a:rPr>
                        <a:t>730886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a:effectLst/>
                        </a:rPr>
                        <a:t>+</a:t>
                      </a:r>
                      <a:r>
                        <a:rPr lang="en-US" sz="2000">
                          <a:effectLst/>
                        </a:rPr>
                        <a:t>22458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a:effectLst/>
                        </a:rPr>
                        <a:t>+</a:t>
                      </a:r>
                      <a:r>
                        <a:rPr lang="en-US" sz="2000">
                          <a:effectLst/>
                        </a:rPr>
                        <a:t>3</a:t>
                      </a:r>
                      <a:r>
                        <a:rPr lang="uk-UA" sz="2000">
                          <a:effectLst/>
                        </a:rPr>
                        <a:t>,</a:t>
                      </a:r>
                      <a:r>
                        <a:rPr lang="en-US" sz="2000">
                          <a:effectLst/>
                        </a:rPr>
                        <a:t>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213442132"/>
                  </a:ext>
                </a:extLst>
              </a:tr>
              <a:tr h="423088">
                <a:tc>
                  <a:txBody>
                    <a:bodyPr/>
                    <a:lstStyle/>
                    <a:p>
                      <a:pPr algn="ctr">
                        <a:lnSpc>
                          <a:spcPct val="107000"/>
                        </a:lnSpc>
                        <a:spcAft>
                          <a:spcPts val="0"/>
                        </a:spcAft>
                      </a:pPr>
                      <a:r>
                        <a:rPr lang="en-US" sz="2000">
                          <a:effectLst/>
                        </a:rPr>
                        <a:t>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dirty="0">
                          <a:effectLst/>
                        </a:rPr>
                        <a:t>HUAZHU</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dirty="0" err="1">
                          <a:effectLst/>
                        </a:rPr>
                        <a:t>Китай</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6802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5295</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607137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dirty="0">
                          <a:effectLst/>
                        </a:rPr>
                        <a:t>492936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dirty="0">
                          <a:effectLst/>
                        </a:rPr>
                        <a:t>+</a:t>
                      </a:r>
                      <a:r>
                        <a:rPr lang="en-US" sz="2000" dirty="0">
                          <a:effectLst/>
                        </a:rPr>
                        <a:t>114201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a:effectLst/>
                        </a:rPr>
                        <a:t>+</a:t>
                      </a:r>
                      <a:r>
                        <a:rPr lang="en-US" sz="2000">
                          <a:effectLst/>
                        </a:rPr>
                        <a:t>23</a:t>
                      </a:r>
                      <a:r>
                        <a:rPr lang="uk-UA" sz="2000">
                          <a:effectLst/>
                        </a:rPr>
                        <a:t>,</a:t>
                      </a: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597265697"/>
                  </a:ext>
                </a:extLst>
              </a:tr>
              <a:tr h="423088">
                <a:tc>
                  <a:txBody>
                    <a:bodyPr/>
                    <a:lstStyle/>
                    <a:p>
                      <a:pPr algn="ctr">
                        <a:lnSpc>
                          <a:spcPct val="107000"/>
                        </a:lnSpc>
                        <a:spcAft>
                          <a:spcPts val="0"/>
                        </a:spcAft>
                      </a:pPr>
                      <a:r>
                        <a:rPr lang="en-US" sz="2000">
                          <a:effectLst/>
                        </a:rPr>
                        <a:t>8</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a:effectLst/>
                        </a:rPr>
                        <a:t>CHOICE HOTELS</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dirty="0">
                          <a:effectLst/>
                        </a:rPr>
                        <a:t>США</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7147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7153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597977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590897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dirty="0">
                          <a:effectLst/>
                        </a:rPr>
                        <a:t>+</a:t>
                      </a:r>
                      <a:r>
                        <a:rPr lang="en-US" sz="2000" dirty="0">
                          <a:effectLst/>
                        </a:rPr>
                        <a:t>7080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a:effectLst/>
                        </a:rPr>
                        <a:t>+</a:t>
                      </a:r>
                      <a:r>
                        <a:rPr lang="en-US" sz="2000">
                          <a:effectLst/>
                        </a:rPr>
                        <a:t>1</a:t>
                      </a:r>
                      <a:r>
                        <a:rPr lang="uk-UA" sz="2000">
                          <a:effectLst/>
                        </a:rPr>
                        <a:t>,</a:t>
                      </a:r>
                      <a:r>
                        <a:rPr lang="en-US" sz="2000">
                          <a:effectLst/>
                        </a:rPr>
                        <a:t>2%</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4224525404"/>
                  </a:ext>
                </a:extLst>
              </a:tr>
              <a:tr h="423088">
                <a:tc>
                  <a:txBody>
                    <a:bodyPr/>
                    <a:lstStyle/>
                    <a:p>
                      <a:pPr algn="ctr">
                        <a:lnSpc>
                          <a:spcPct val="107000"/>
                        </a:lnSpc>
                        <a:spcAft>
                          <a:spcPts val="0"/>
                        </a:spcAft>
                      </a:pPr>
                      <a:r>
                        <a:rPr lang="en-US" sz="2000" dirty="0">
                          <a:effectLst/>
                        </a:rPr>
                        <a:t>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dirty="0">
                          <a:effectLst/>
                        </a:rPr>
                        <a:t>OYО</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uk-UA" sz="2000" dirty="0">
                          <a:effectLst/>
                        </a:rPr>
                        <a:t>Індія</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20591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43000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549000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1200000</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dirty="0">
                          <a:effectLst/>
                        </a:rPr>
                        <a:t>-651000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-54</a:t>
                      </a:r>
                      <a:r>
                        <a:rPr lang="uk-UA" sz="2000">
                          <a:effectLst/>
                        </a:rPr>
                        <a:t>,</a:t>
                      </a:r>
                      <a:r>
                        <a:rPr lang="en-US" sz="2000">
                          <a:effectLst/>
                        </a:rPr>
                        <a:t>3%</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800"/>
                        </a:spcAft>
                      </a:pPr>
                      <a:r>
                        <a:rPr lang="en-US" sz="2000">
                          <a:effectLst/>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871236304"/>
                  </a:ext>
                </a:extLst>
              </a:tr>
              <a:tr h="423088">
                <a:tc>
                  <a:txBody>
                    <a:bodyPr/>
                    <a:lstStyle/>
                    <a:p>
                      <a:pPr algn="ctr">
                        <a:lnSpc>
                          <a:spcPct val="107000"/>
                        </a:lnSpc>
                        <a:spcAft>
                          <a:spcPts val="0"/>
                        </a:spcAft>
                      </a:pPr>
                      <a:r>
                        <a:rPr lang="en-US" sz="2000" dirty="0">
                          <a:effectLst/>
                        </a:rPr>
                        <a:t>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dirty="0">
                          <a:effectLst/>
                        </a:rPr>
                        <a:t>BTH HOTELS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0"/>
                        </a:spcAft>
                      </a:pPr>
                      <a:r>
                        <a:rPr lang="en-US" sz="2000" dirty="0" err="1">
                          <a:effectLst/>
                        </a:rPr>
                        <a:t>Китай</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4701</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4216</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dirty="0">
                          <a:effectLst/>
                        </a:rPr>
                        <a:t>430224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en-US" sz="2000">
                          <a:effectLst/>
                        </a:rPr>
                        <a:t>403757</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dirty="0">
                          <a:effectLst/>
                        </a:rPr>
                        <a:t>+</a:t>
                      </a:r>
                      <a:r>
                        <a:rPr lang="en-US" sz="2000" dirty="0">
                          <a:effectLst/>
                        </a:rPr>
                        <a:t>26467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gn="ctr">
                        <a:lnSpc>
                          <a:spcPct val="107000"/>
                        </a:lnSpc>
                        <a:spcAft>
                          <a:spcPts val="0"/>
                        </a:spcAft>
                      </a:pPr>
                      <a:r>
                        <a:rPr lang="uk-UA" sz="2000" dirty="0">
                          <a:effectLst/>
                        </a:rPr>
                        <a:t>+</a:t>
                      </a:r>
                      <a:r>
                        <a:rPr lang="en-US" sz="2000" dirty="0">
                          <a:effectLst/>
                        </a:rPr>
                        <a:t>6</a:t>
                      </a:r>
                      <a:r>
                        <a:rPr lang="uk-UA" sz="2000" dirty="0">
                          <a:effectLst/>
                        </a:rPr>
                        <a:t>,</a:t>
                      </a:r>
                      <a:r>
                        <a:rPr lang="en-US" sz="2000" dirty="0">
                          <a:effectLst/>
                        </a:rPr>
                        <a:t>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48464" marR="48464" marT="0" marB="0" anchor="ctr"/>
                </a:tc>
                <a:tc>
                  <a:txBody>
                    <a:bodyPr/>
                    <a:lstStyle/>
                    <a:p>
                      <a:pPr>
                        <a:lnSpc>
                          <a:spcPct val="107000"/>
                        </a:lnSpc>
                        <a:spcAft>
                          <a:spcPts val="80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3975720573"/>
                  </a:ext>
                </a:extLst>
              </a:tr>
            </a:tbl>
          </a:graphicData>
        </a:graphic>
      </p:graphicFrame>
      <p:sp>
        <p:nvSpPr>
          <p:cNvPr id="5"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2</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3040905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9424" y="0"/>
            <a:ext cx="2842462" cy="6789358"/>
          </a:xfrm>
          <a:prstGeom prst="rect">
            <a:avLst/>
          </a:prstGeom>
        </p:spPr>
      </p:pic>
      <p:sp>
        <p:nvSpPr>
          <p:cNvPr id="3" name="Прямоугольник 2"/>
          <p:cNvSpPr/>
          <p:nvPr/>
        </p:nvSpPr>
        <p:spPr>
          <a:xfrm>
            <a:off x="3106057" y="243597"/>
            <a:ext cx="8812541" cy="523220"/>
          </a:xfrm>
          <a:prstGeom prst="rect">
            <a:avLst/>
          </a:prstGeom>
        </p:spPr>
        <p:txBody>
          <a:bodyPr wrap="none">
            <a:spAutoFit/>
          </a:bodyPr>
          <a:lstStyle/>
          <a:p>
            <a:r>
              <a:rPr lang="uk-UA" sz="2800" b="1" dirty="0" smtClean="0">
                <a:latin typeface="Times New Roman" panose="02020603050405020304" pitchFamily="18" charset="0"/>
                <a:ea typeface="Times New Roman" panose="02020603050405020304" pitchFamily="18" charset="0"/>
              </a:rPr>
              <a:t>Модель процесу створення якісної готельної послуги</a:t>
            </a:r>
            <a:endParaRPr lang="uk-UA" sz="2800" b="1" dirty="0">
              <a:latin typeface="Times New Roman" panose="02020603050405020304" pitchFamily="18" charset="0"/>
              <a:ea typeface="Times New Roman" panose="02020603050405020304" pitchFamily="18" charset="0"/>
            </a:endParaRPr>
          </a:p>
        </p:txBody>
      </p:sp>
      <p:graphicFrame>
        <p:nvGraphicFramePr>
          <p:cNvPr id="4" name="Схема 3"/>
          <p:cNvGraphicFramePr/>
          <p:nvPr>
            <p:extLst>
              <p:ext uri="{D42A27DB-BD31-4B8C-83A1-F6EECF244321}">
                <p14:modId xmlns:p14="http://schemas.microsoft.com/office/powerpoint/2010/main" val="347322907"/>
              </p:ext>
            </p:extLst>
          </p:nvPr>
        </p:nvGraphicFramePr>
        <p:xfrm>
          <a:off x="3106057" y="505207"/>
          <a:ext cx="8810172" cy="6352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3</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5854534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83354" y="2510246"/>
            <a:ext cx="5755123" cy="3346994"/>
          </a:xfrm>
          <a:prstGeom prst="rect">
            <a:avLst/>
          </a:prstGeom>
        </p:spPr>
      </p:pic>
      <p:sp>
        <p:nvSpPr>
          <p:cNvPr id="3" name="Прямоугольник 2"/>
          <p:cNvSpPr/>
          <p:nvPr/>
        </p:nvSpPr>
        <p:spPr>
          <a:xfrm>
            <a:off x="14514" y="441849"/>
            <a:ext cx="5823963" cy="1384995"/>
          </a:xfrm>
          <a:prstGeom prst="rect">
            <a:avLst/>
          </a:prstGeom>
        </p:spPr>
        <p:txBody>
          <a:bodyPr wrap="square">
            <a:spAutoFit/>
          </a:bodyPr>
          <a:lstStyle/>
          <a:p>
            <a:pPr algn="ctr"/>
            <a:r>
              <a:rPr lang="uk-UA" sz="2800" b="1" dirty="0" smtClean="0">
                <a:latin typeface="Times New Roman" panose="02020603050405020304" pitchFamily="18" charset="0"/>
                <a:ea typeface="Times New Roman" panose="02020603050405020304" pitchFamily="18" charset="0"/>
              </a:rPr>
              <a:t>Готельна інфраструктура </a:t>
            </a:r>
          </a:p>
          <a:p>
            <a:pPr algn="ctr"/>
            <a:r>
              <a:rPr lang="uk-UA" sz="2800" b="1" dirty="0" smtClean="0">
                <a:latin typeface="Times New Roman" panose="02020603050405020304" pitchFamily="18" charset="0"/>
                <a:ea typeface="Times New Roman" panose="02020603050405020304" pitchFamily="18" charset="0"/>
              </a:rPr>
              <a:t>агломерату</a:t>
            </a:r>
          </a:p>
          <a:p>
            <a:pPr algn="ctr"/>
            <a:r>
              <a:rPr lang="uk-UA" sz="2800" b="1" dirty="0" smtClean="0">
                <a:latin typeface="Times New Roman" panose="02020603050405020304" pitchFamily="18" charset="0"/>
                <a:ea typeface="Times New Roman" panose="02020603050405020304" pitchFamily="18" charset="0"/>
              </a:rPr>
              <a:t>«Яремча-</a:t>
            </a:r>
            <a:r>
              <a:rPr lang="uk-UA" sz="2800" b="1" dirty="0" err="1" smtClean="0">
                <a:latin typeface="Times New Roman" panose="02020603050405020304" pitchFamily="18" charset="0"/>
                <a:ea typeface="Times New Roman" panose="02020603050405020304" pitchFamily="18" charset="0"/>
              </a:rPr>
              <a:t>Татрів</a:t>
            </a:r>
            <a:r>
              <a:rPr lang="uk-UA" sz="2800" b="1" dirty="0" smtClean="0">
                <a:latin typeface="Times New Roman" panose="02020603050405020304" pitchFamily="18" charset="0"/>
                <a:ea typeface="Times New Roman" panose="02020603050405020304" pitchFamily="18" charset="0"/>
              </a:rPr>
              <a:t>-Буковель»</a:t>
            </a:r>
            <a:endParaRPr lang="uk-UA" sz="2800" b="1" dirty="0">
              <a:latin typeface="Times New Roman" panose="02020603050405020304" pitchFamily="18" charset="0"/>
              <a:ea typeface="Times New Roman" panose="02020603050405020304" pitchFamily="18" charset="0"/>
            </a:endParaRPr>
          </a:p>
        </p:txBody>
      </p:sp>
      <p:pic>
        <p:nvPicPr>
          <p:cNvPr id="6" name="Рисунок 5"/>
          <p:cNvPicPr>
            <a:picLocks noChangeAspect="1"/>
          </p:cNvPicPr>
          <p:nvPr/>
        </p:nvPicPr>
        <p:blipFill>
          <a:blip r:embed="rId4"/>
          <a:stretch>
            <a:fillRect/>
          </a:stretch>
        </p:blipFill>
        <p:spPr>
          <a:xfrm>
            <a:off x="5911047" y="2046182"/>
            <a:ext cx="6151397" cy="4304149"/>
          </a:xfrm>
          <a:prstGeom prst="rect">
            <a:avLst/>
          </a:prstGeom>
        </p:spPr>
      </p:pic>
      <p:sp>
        <p:nvSpPr>
          <p:cNvPr id="7" name="Прямоугольник 6"/>
          <p:cNvSpPr/>
          <p:nvPr/>
        </p:nvSpPr>
        <p:spPr>
          <a:xfrm>
            <a:off x="6459238" y="470877"/>
            <a:ext cx="5442477" cy="954107"/>
          </a:xfrm>
          <a:prstGeom prst="rect">
            <a:avLst/>
          </a:prstGeom>
        </p:spPr>
        <p:txBody>
          <a:bodyPr wrap="square">
            <a:spAutoFit/>
          </a:bodyPr>
          <a:lstStyle/>
          <a:p>
            <a:pPr algn="ctr"/>
            <a:r>
              <a:rPr lang="uk-UA" sz="2800" b="1" dirty="0" smtClean="0">
                <a:latin typeface="Times New Roman" panose="02020603050405020304" pitchFamily="18" charset="0"/>
                <a:ea typeface="Times New Roman" panose="02020603050405020304" pitchFamily="18" charset="0"/>
              </a:rPr>
              <a:t>Котедж готельного комплексу «Дикий мед» (с. </a:t>
            </a:r>
            <a:r>
              <a:rPr lang="uk-UA" sz="2800" b="1" dirty="0" err="1" smtClean="0">
                <a:latin typeface="Times New Roman" panose="02020603050405020304" pitchFamily="18" charset="0"/>
                <a:ea typeface="Times New Roman" panose="02020603050405020304" pitchFamily="18" charset="0"/>
              </a:rPr>
              <a:t>Татарів</a:t>
            </a:r>
            <a:r>
              <a:rPr lang="uk-UA" sz="2800" b="1" dirty="0" smtClean="0">
                <a:latin typeface="Times New Roman" panose="02020603050405020304" pitchFamily="18" charset="0"/>
                <a:ea typeface="Times New Roman" panose="02020603050405020304" pitchFamily="18" charset="0"/>
              </a:rPr>
              <a:t>)</a:t>
            </a:r>
            <a:endParaRPr lang="uk-UA" sz="2800" b="1" dirty="0">
              <a:latin typeface="Times New Roman" panose="02020603050405020304" pitchFamily="18" charset="0"/>
              <a:ea typeface="Times New Roman" panose="02020603050405020304" pitchFamily="18" charset="0"/>
            </a:endParaRPr>
          </a:p>
        </p:txBody>
      </p:sp>
      <p:pic>
        <p:nvPicPr>
          <p:cNvPr id="8" name="Рисунок 7"/>
          <p:cNvPicPr>
            <a:picLocks noChangeAspect="1"/>
          </p:cNvPicPr>
          <p:nvPr/>
        </p:nvPicPr>
        <p:blipFill>
          <a:blip r:embed="rId5"/>
          <a:stretch>
            <a:fillRect/>
          </a:stretch>
        </p:blipFill>
        <p:spPr>
          <a:xfrm>
            <a:off x="6012648" y="2002307"/>
            <a:ext cx="1650896" cy="892376"/>
          </a:xfrm>
          <a:prstGeom prst="rect">
            <a:avLst/>
          </a:prstGeom>
        </p:spPr>
      </p:pic>
      <p:sp>
        <p:nvSpPr>
          <p:cNvPr id="9"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4</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19636160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84598" y="0"/>
            <a:ext cx="8768747" cy="523220"/>
          </a:xfrm>
          <a:prstGeom prst="rect">
            <a:avLst/>
          </a:prstGeom>
        </p:spPr>
        <p:txBody>
          <a:bodyPr wrap="none">
            <a:spAutoFit/>
          </a:bodyPr>
          <a:lstStyle/>
          <a:p>
            <a:r>
              <a:rPr lang="uk-UA" sz="2800" b="1" dirty="0" smtClean="0">
                <a:latin typeface="Times New Roman" panose="02020603050405020304" pitchFamily="18" charset="0"/>
                <a:ea typeface="Times New Roman" panose="02020603050405020304" pitchFamily="18" charset="0"/>
              </a:rPr>
              <a:t>Інфраструктура готельного комплексу «Дикий мед» </a:t>
            </a:r>
            <a:endParaRPr lang="uk-UA" sz="2800" b="1" dirty="0">
              <a:latin typeface="Times New Roman" panose="02020603050405020304" pitchFamily="18" charset="0"/>
              <a:ea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447815" y="589005"/>
            <a:ext cx="3483033" cy="2437589"/>
          </a:xfrm>
          <a:prstGeom prst="rect">
            <a:avLst/>
          </a:prstGeom>
        </p:spPr>
      </p:pic>
      <p:sp>
        <p:nvSpPr>
          <p:cNvPr id="4" name="Прямоугольник 3"/>
          <p:cNvSpPr/>
          <p:nvPr/>
        </p:nvSpPr>
        <p:spPr>
          <a:xfrm>
            <a:off x="37798" y="3009006"/>
            <a:ext cx="4168834" cy="369332"/>
          </a:xfrm>
          <a:prstGeom prst="rect">
            <a:avLst/>
          </a:prstGeom>
        </p:spPr>
        <p:txBody>
          <a:bodyPr wrap="none">
            <a:spAutoFit/>
          </a:bodyPr>
          <a:lstStyle/>
          <a:p>
            <a:r>
              <a:rPr lang="uk-UA" b="1" dirty="0"/>
              <a:t>Інфраструктура навколишньої території</a:t>
            </a:r>
            <a:endParaRPr lang="en-US" b="1" dirty="0"/>
          </a:p>
        </p:txBody>
      </p:sp>
      <p:pic>
        <p:nvPicPr>
          <p:cNvPr id="5" name="Рисунок 4"/>
          <p:cNvPicPr>
            <a:picLocks noChangeAspect="1"/>
          </p:cNvPicPr>
          <p:nvPr/>
        </p:nvPicPr>
        <p:blipFill>
          <a:blip r:embed="rId3"/>
          <a:stretch>
            <a:fillRect/>
          </a:stretch>
        </p:blipFill>
        <p:spPr>
          <a:xfrm>
            <a:off x="4584886" y="589005"/>
            <a:ext cx="3568169" cy="2496118"/>
          </a:xfrm>
          <a:prstGeom prst="rect">
            <a:avLst/>
          </a:prstGeom>
        </p:spPr>
      </p:pic>
      <p:sp>
        <p:nvSpPr>
          <p:cNvPr id="6" name="Прямоугольник 5"/>
          <p:cNvSpPr/>
          <p:nvPr/>
        </p:nvSpPr>
        <p:spPr>
          <a:xfrm>
            <a:off x="4717040" y="3021159"/>
            <a:ext cx="3057760" cy="369332"/>
          </a:xfrm>
          <a:prstGeom prst="rect">
            <a:avLst/>
          </a:prstGeom>
        </p:spPr>
        <p:txBody>
          <a:bodyPr wrap="none">
            <a:spAutoFit/>
          </a:bodyPr>
          <a:lstStyle/>
          <a:p>
            <a:r>
              <a:rPr lang="uk-UA" b="1" dirty="0"/>
              <a:t>Екстер’єр закладу «Колиба» </a:t>
            </a:r>
            <a:endParaRPr lang="en-US" b="1" dirty="0"/>
          </a:p>
        </p:txBody>
      </p:sp>
      <p:pic>
        <p:nvPicPr>
          <p:cNvPr id="7" name="Рисунок 6"/>
          <p:cNvPicPr>
            <a:picLocks noChangeAspect="1"/>
          </p:cNvPicPr>
          <p:nvPr/>
        </p:nvPicPr>
        <p:blipFill>
          <a:blip r:embed="rId4"/>
          <a:stretch>
            <a:fillRect/>
          </a:stretch>
        </p:blipFill>
        <p:spPr>
          <a:xfrm>
            <a:off x="5217676" y="3499712"/>
            <a:ext cx="2302588" cy="2712491"/>
          </a:xfrm>
          <a:prstGeom prst="rect">
            <a:avLst/>
          </a:prstGeom>
        </p:spPr>
      </p:pic>
      <p:sp>
        <p:nvSpPr>
          <p:cNvPr id="8" name="Прямоугольник 7"/>
          <p:cNvSpPr/>
          <p:nvPr/>
        </p:nvSpPr>
        <p:spPr>
          <a:xfrm>
            <a:off x="4326447" y="6502347"/>
            <a:ext cx="3987117" cy="369332"/>
          </a:xfrm>
          <a:prstGeom prst="rect">
            <a:avLst/>
          </a:prstGeom>
        </p:spPr>
        <p:txBody>
          <a:bodyPr wrap="none">
            <a:spAutoFit/>
          </a:bodyPr>
          <a:lstStyle/>
          <a:p>
            <a:r>
              <a:rPr lang="uk-UA" b="1" dirty="0"/>
              <a:t>Екстер’єр кафе готельного комплексу </a:t>
            </a:r>
            <a:endParaRPr lang="en-US" b="1" dirty="0"/>
          </a:p>
        </p:txBody>
      </p:sp>
      <p:pic>
        <p:nvPicPr>
          <p:cNvPr id="9" name="Рисунок 8"/>
          <p:cNvPicPr>
            <a:picLocks noChangeAspect="1"/>
          </p:cNvPicPr>
          <p:nvPr/>
        </p:nvPicPr>
        <p:blipFill>
          <a:blip r:embed="rId5"/>
          <a:stretch>
            <a:fillRect/>
          </a:stretch>
        </p:blipFill>
        <p:spPr>
          <a:xfrm>
            <a:off x="8424435" y="1015575"/>
            <a:ext cx="3526816" cy="4697333"/>
          </a:xfrm>
          <a:prstGeom prst="rect">
            <a:avLst/>
          </a:prstGeom>
        </p:spPr>
      </p:pic>
      <p:sp>
        <p:nvSpPr>
          <p:cNvPr id="10" name="Прямоугольник 9"/>
          <p:cNvSpPr/>
          <p:nvPr/>
        </p:nvSpPr>
        <p:spPr>
          <a:xfrm>
            <a:off x="8867733" y="5712908"/>
            <a:ext cx="3026919" cy="369332"/>
          </a:xfrm>
          <a:prstGeom prst="rect">
            <a:avLst/>
          </a:prstGeom>
        </p:spPr>
        <p:txBody>
          <a:bodyPr wrap="none">
            <a:spAutoFit/>
          </a:bodyPr>
          <a:lstStyle/>
          <a:p>
            <a:r>
              <a:rPr lang="uk-UA" b="1" dirty="0"/>
              <a:t>Інтер’єр закладу «Колиба» </a:t>
            </a:r>
            <a:endParaRPr lang="en-US" b="1" dirty="0"/>
          </a:p>
        </p:txBody>
      </p:sp>
      <p:pic>
        <p:nvPicPr>
          <p:cNvPr id="11" name="Рисунок 10"/>
          <p:cNvPicPr>
            <a:picLocks noChangeAspect="1"/>
          </p:cNvPicPr>
          <p:nvPr/>
        </p:nvPicPr>
        <p:blipFill>
          <a:blip r:embed="rId6"/>
          <a:stretch>
            <a:fillRect/>
          </a:stretch>
        </p:blipFill>
        <p:spPr>
          <a:xfrm>
            <a:off x="447815" y="3806372"/>
            <a:ext cx="3438362" cy="2405831"/>
          </a:xfrm>
          <a:prstGeom prst="rect">
            <a:avLst/>
          </a:prstGeom>
        </p:spPr>
      </p:pic>
      <p:sp>
        <p:nvSpPr>
          <p:cNvPr id="12" name="Прямоугольник 11"/>
          <p:cNvSpPr/>
          <p:nvPr/>
        </p:nvSpPr>
        <p:spPr>
          <a:xfrm>
            <a:off x="343067" y="6380311"/>
            <a:ext cx="3647858" cy="369332"/>
          </a:xfrm>
          <a:prstGeom prst="rect">
            <a:avLst/>
          </a:prstGeom>
        </p:spPr>
        <p:txBody>
          <a:bodyPr wrap="none">
            <a:spAutoFit/>
          </a:bodyPr>
          <a:lstStyle/>
          <a:p>
            <a:r>
              <a:rPr lang="uk-UA" b="1" dirty="0"/>
              <a:t>Дитяча спортивно-оздоровча зона</a:t>
            </a:r>
            <a:endParaRPr lang="en-US" b="1" dirty="0"/>
          </a:p>
        </p:txBody>
      </p:sp>
      <p:sp>
        <p:nvSpPr>
          <p:cNvPr id="13"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5</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26213881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61258" y="144921"/>
            <a:ext cx="11742056" cy="523220"/>
          </a:xfrm>
          <a:prstGeom prst="rect">
            <a:avLst/>
          </a:prstGeom>
        </p:spPr>
        <p:txBody>
          <a:bodyPr wrap="square">
            <a:spAutoFit/>
          </a:bodyPr>
          <a:lstStyle/>
          <a:p>
            <a:pPr algn="ctr"/>
            <a:r>
              <a:rPr lang="uk-UA" sz="2800" b="1" dirty="0" smtClean="0">
                <a:latin typeface="Times New Roman" panose="02020603050405020304" pitchFamily="18" charset="0"/>
                <a:ea typeface="Times New Roman" panose="02020603050405020304" pitchFamily="18" charset="0"/>
              </a:rPr>
              <a:t>Характеристика послуг готельного комплексу «Дикий мед»</a:t>
            </a:r>
            <a:endParaRPr lang="uk-UA" sz="2800" b="1" dirty="0">
              <a:latin typeface="Times New Roman" panose="02020603050405020304" pitchFamily="18" charset="0"/>
              <a:ea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241192152"/>
              </p:ext>
            </p:extLst>
          </p:nvPr>
        </p:nvGraphicFramePr>
        <p:xfrm>
          <a:off x="159658" y="1335315"/>
          <a:ext cx="4470399" cy="4673601"/>
        </p:xfrm>
        <a:graphic>
          <a:graphicData uri="http://schemas.openxmlformats.org/drawingml/2006/table">
            <a:tbl>
              <a:tblPr firstRow="1" firstCol="1" bandRow="1">
                <a:tableStyleId>{5C22544A-7EE6-4342-B048-85BDC9FD1C3A}</a:tableStyleId>
              </a:tblPr>
              <a:tblGrid>
                <a:gridCol w="2237831">
                  <a:extLst>
                    <a:ext uri="{9D8B030D-6E8A-4147-A177-3AD203B41FA5}">
                      <a16:colId xmlns:a16="http://schemas.microsoft.com/office/drawing/2014/main" xmlns="" val="851559537"/>
                    </a:ext>
                  </a:extLst>
                </a:gridCol>
                <a:gridCol w="2232568">
                  <a:extLst>
                    <a:ext uri="{9D8B030D-6E8A-4147-A177-3AD203B41FA5}">
                      <a16:colId xmlns:a16="http://schemas.microsoft.com/office/drawing/2014/main" xmlns="" val="2727332731"/>
                    </a:ext>
                  </a:extLst>
                </a:gridCol>
              </a:tblGrid>
              <a:tr h="563560">
                <a:tc>
                  <a:txBody>
                    <a:bodyPr/>
                    <a:lstStyle/>
                    <a:p>
                      <a:pPr algn="ctr">
                        <a:lnSpc>
                          <a:spcPct val="107000"/>
                        </a:lnSpc>
                        <a:spcAft>
                          <a:spcPts val="800"/>
                        </a:spcAft>
                      </a:pPr>
                      <a:r>
                        <a:rPr lang="uk-UA" sz="1800">
                          <a:effectLst/>
                        </a:rPr>
                        <a:t>Послуги</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uk-UA" sz="1800" dirty="0">
                          <a:effectLst/>
                        </a:rPr>
                        <a:t>Характеристика</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385112597"/>
                  </a:ext>
                </a:extLst>
              </a:tr>
              <a:tr h="1377934">
                <a:tc>
                  <a:txBody>
                    <a:bodyPr/>
                    <a:lstStyle/>
                    <a:p>
                      <a:pPr>
                        <a:lnSpc>
                          <a:spcPct val="107000"/>
                        </a:lnSpc>
                        <a:spcAft>
                          <a:spcPts val="800"/>
                        </a:spcAft>
                      </a:pPr>
                      <a:r>
                        <a:rPr lang="uk-UA" sz="1800">
                          <a:effectLst/>
                        </a:rPr>
                        <a:t>Розміщення</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uk-UA" sz="1800" dirty="0">
                          <a:effectLst/>
                        </a:rPr>
                        <a:t>в котеджах</a:t>
                      </a:r>
                      <a:endParaRPr lang="en-US" sz="1800" dirty="0">
                        <a:effectLst/>
                      </a:endParaRPr>
                    </a:p>
                    <a:p>
                      <a:pPr>
                        <a:lnSpc>
                          <a:spcPct val="107000"/>
                        </a:lnSpc>
                        <a:spcAft>
                          <a:spcPts val="800"/>
                        </a:spcAft>
                      </a:pPr>
                      <a:r>
                        <a:rPr lang="uk-UA" sz="1800" dirty="0">
                          <a:effectLst/>
                        </a:rPr>
                        <a:t>кількість номерів - 22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667262990"/>
                  </a:ext>
                </a:extLst>
              </a:tr>
              <a:tr h="2732107">
                <a:tc>
                  <a:txBody>
                    <a:bodyPr/>
                    <a:lstStyle/>
                    <a:p>
                      <a:pPr>
                        <a:lnSpc>
                          <a:spcPct val="107000"/>
                        </a:lnSpc>
                        <a:spcAft>
                          <a:spcPts val="800"/>
                        </a:spcAft>
                      </a:pPr>
                      <a:r>
                        <a:rPr lang="uk-UA" sz="1800">
                          <a:effectLst/>
                        </a:rPr>
                        <a:t>Харчування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uk-UA" sz="1800" dirty="0">
                          <a:effectLst/>
                        </a:rPr>
                        <a:t>Сніданки (з 08.00 до 10.30)</a:t>
                      </a:r>
                      <a:endParaRPr lang="en-US" sz="1800" dirty="0">
                        <a:effectLst/>
                      </a:endParaRPr>
                    </a:p>
                    <a:p>
                      <a:pPr>
                        <a:lnSpc>
                          <a:spcPct val="107000"/>
                        </a:lnSpc>
                        <a:spcAft>
                          <a:spcPts val="800"/>
                        </a:spcAft>
                      </a:pPr>
                      <a:r>
                        <a:rPr lang="uk-UA" sz="1800" dirty="0">
                          <a:effectLst/>
                        </a:rPr>
                        <a:t>Колиба «</a:t>
                      </a:r>
                      <a:r>
                        <a:rPr lang="uk-UA" sz="1800" dirty="0" err="1">
                          <a:effectLst/>
                        </a:rPr>
                        <a:t>Диий</a:t>
                      </a:r>
                      <a:r>
                        <a:rPr lang="uk-UA" sz="1800" dirty="0">
                          <a:effectLst/>
                        </a:rPr>
                        <a:t> мед» на 20 місць;</a:t>
                      </a:r>
                      <a:endParaRPr lang="en-US" sz="1800" dirty="0">
                        <a:effectLst/>
                      </a:endParaRPr>
                    </a:p>
                    <a:p>
                      <a:pPr>
                        <a:lnSpc>
                          <a:spcPct val="107000"/>
                        </a:lnSpc>
                        <a:spcAft>
                          <a:spcPts val="800"/>
                        </a:spcAft>
                      </a:pPr>
                      <a:r>
                        <a:rPr lang="uk-UA" sz="1800" dirty="0">
                          <a:effectLst/>
                        </a:rPr>
                        <a:t>Кафе «Дикий мед» на 40 місць ( в тому числі 16 місць на відкритій терасі)</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973975469"/>
                  </a:ext>
                </a:extLst>
              </a:tr>
            </a:tbl>
          </a:graphicData>
        </a:graphic>
      </p:graphicFrame>
      <p:sp>
        <p:nvSpPr>
          <p:cNvPr id="4" name="Прямоугольник 3"/>
          <p:cNvSpPr/>
          <p:nvPr/>
        </p:nvSpPr>
        <p:spPr>
          <a:xfrm>
            <a:off x="1920498" y="824319"/>
            <a:ext cx="1572482" cy="369332"/>
          </a:xfrm>
          <a:prstGeom prst="rect">
            <a:avLst/>
          </a:prstGeom>
        </p:spPr>
        <p:txBody>
          <a:bodyPr wrap="none">
            <a:spAutoFit/>
          </a:bodyPr>
          <a:lstStyle/>
          <a:p>
            <a:r>
              <a:rPr lang="ru-RU" b="1" dirty="0" smtClean="0">
                <a:latin typeface="Times New Roman" panose="02020603050405020304" pitchFamily="18" charset="0"/>
                <a:ea typeface="Times New Roman" panose="02020603050405020304" pitchFamily="18" charset="0"/>
              </a:rPr>
              <a:t>ОСНОВНИХ</a:t>
            </a:r>
            <a:endParaRPr lang="en-US" dirty="0"/>
          </a:p>
        </p:txBody>
      </p:sp>
      <p:graphicFrame>
        <p:nvGraphicFramePr>
          <p:cNvPr id="5" name="Таблица 4"/>
          <p:cNvGraphicFramePr>
            <a:graphicFrameLocks noGrp="1"/>
          </p:cNvGraphicFramePr>
          <p:nvPr>
            <p:extLst>
              <p:ext uri="{D42A27DB-BD31-4B8C-83A1-F6EECF244321}">
                <p14:modId xmlns:p14="http://schemas.microsoft.com/office/powerpoint/2010/main" val="1900428951"/>
              </p:ext>
            </p:extLst>
          </p:nvPr>
        </p:nvGraphicFramePr>
        <p:xfrm>
          <a:off x="5114472" y="1335315"/>
          <a:ext cx="6888842" cy="5405299"/>
        </p:xfrm>
        <a:graphic>
          <a:graphicData uri="http://schemas.openxmlformats.org/drawingml/2006/table">
            <a:tbl>
              <a:tblPr firstRow="1" firstCol="1" bandRow="1">
                <a:tableStyleId>{5C22544A-7EE6-4342-B048-85BDC9FD1C3A}</a:tableStyleId>
              </a:tblPr>
              <a:tblGrid>
                <a:gridCol w="3166990">
                  <a:extLst>
                    <a:ext uri="{9D8B030D-6E8A-4147-A177-3AD203B41FA5}">
                      <a16:colId xmlns:a16="http://schemas.microsoft.com/office/drawing/2014/main" xmlns="" val="3085065290"/>
                    </a:ext>
                  </a:extLst>
                </a:gridCol>
                <a:gridCol w="3721852">
                  <a:extLst>
                    <a:ext uri="{9D8B030D-6E8A-4147-A177-3AD203B41FA5}">
                      <a16:colId xmlns:a16="http://schemas.microsoft.com/office/drawing/2014/main" xmlns="" val="528047061"/>
                    </a:ext>
                  </a:extLst>
                </a:gridCol>
              </a:tblGrid>
              <a:tr h="253494">
                <a:tc>
                  <a:txBody>
                    <a:bodyPr/>
                    <a:lstStyle/>
                    <a:p>
                      <a:pPr algn="ctr">
                        <a:lnSpc>
                          <a:spcPct val="107000"/>
                        </a:lnSpc>
                        <a:spcAft>
                          <a:spcPts val="0"/>
                        </a:spcAft>
                      </a:pPr>
                      <a:r>
                        <a:rPr lang="uk-UA" sz="1800">
                          <a:effectLst/>
                        </a:rPr>
                        <a:t>Платні</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49530" marR="49530" marT="9525" marB="0"/>
                </a:tc>
                <a:tc>
                  <a:txBody>
                    <a:bodyPr/>
                    <a:lstStyle/>
                    <a:p>
                      <a:pPr algn="ctr">
                        <a:lnSpc>
                          <a:spcPct val="107000"/>
                        </a:lnSpc>
                        <a:spcAft>
                          <a:spcPts val="0"/>
                        </a:spcAft>
                      </a:pPr>
                      <a:r>
                        <a:rPr lang="uk-UA" sz="1800">
                          <a:effectLst/>
                        </a:rPr>
                        <a:t>Безкоштовні</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49530" marR="49530" marT="9525" marB="0"/>
                </a:tc>
                <a:extLst>
                  <a:ext uri="{0D108BD9-81ED-4DB2-BD59-A6C34878D82A}">
                    <a16:rowId xmlns:a16="http://schemas.microsoft.com/office/drawing/2014/main" xmlns="" val="734242499"/>
                  </a:ext>
                </a:extLst>
              </a:tr>
              <a:tr h="5102277">
                <a:tc>
                  <a:txBody>
                    <a:bodyPr/>
                    <a:lstStyle/>
                    <a:p>
                      <a:pPr marL="342900" lvl="0" indent="-342900">
                        <a:lnSpc>
                          <a:spcPct val="107000"/>
                        </a:lnSpc>
                        <a:spcAft>
                          <a:spcPts val="0"/>
                        </a:spcAft>
                        <a:buFont typeface="Wingdings" panose="05000000000000000000" pitchFamily="2" charset="2"/>
                        <a:buChar char=""/>
                        <a:tabLst>
                          <a:tab pos="457200" algn="l"/>
                        </a:tabLst>
                      </a:pPr>
                      <a:r>
                        <a:rPr lang="uk-UA" sz="1800" dirty="0">
                          <a:effectLst/>
                        </a:rPr>
                        <a:t>Сауна</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Організація екскурсій</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Прокат велосипедів</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Альтанка, мангал, дрова</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Прання</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Прасування</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en-US" sz="1800" dirty="0">
                          <a:effectLst/>
                        </a:rPr>
                        <a:t>Room-service</a:t>
                      </a: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Трансфер</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Масаж</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530" marR="49530" marT="9525" marB="0"/>
                </a:tc>
                <a:tc>
                  <a:txBody>
                    <a:bodyPr/>
                    <a:lstStyle/>
                    <a:p>
                      <a:pPr marL="342900" lvl="0" indent="-342900">
                        <a:lnSpc>
                          <a:spcPct val="107000"/>
                        </a:lnSpc>
                        <a:spcAft>
                          <a:spcPts val="0"/>
                        </a:spcAft>
                        <a:buFont typeface="Wingdings" panose="05000000000000000000" pitchFamily="2" charset="2"/>
                        <a:buChar char=""/>
                        <a:tabLst>
                          <a:tab pos="457200" algn="l"/>
                        </a:tabLst>
                      </a:pPr>
                      <a:r>
                        <a:rPr lang="uk-UA" sz="1800" dirty="0">
                          <a:effectLst/>
                        </a:rPr>
                        <a:t>Бронювання</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Зберігання речей в камерах схову</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Виклик швидкої допомоги</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Доставка в номер медикаментів</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Послуга «Будильник»</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Надання сувенірної реклами</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Надання довідкової інформації послуг</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Автостоянка та стоянка для велосипедів</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err="1">
                          <a:effectLst/>
                        </a:rPr>
                        <a:t>Wi-Fi</a:t>
                      </a:r>
                      <a:r>
                        <a:rPr lang="uk-UA" sz="1800" dirty="0">
                          <a:effectLst/>
                        </a:rPr>
                        <a:t> на території</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теніс, бадмінтон, настільні ігри</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Lst>
                      </a:pPr>
                      <a:r>
                        <a:rPr lang="uk-UA" sz="1800" dirty="0">
                          <a:effectLst/>
                        </a:rPr>
                        <a:t>місце для сушіння гірськолижного спорядження</a:t>
                      </a:r>
                      <a:endParaRPr lang="en-US" sz="1800" dirty="0">
                        <a:effectLst/>
                      </a:endParaRPr>
                    </a:p>
                    <a:p>
                      <a:pPr marL="342900" lvl="0" indent="-342900">
                        <a:lnSpc>
                          <a:spcPct val="107000"/>
                        </a:lnSpc>
                        <a:spcAft>
                          <a:spcPts val="0"/>
                        </a:spcAft>
                        <a:buFont typeface="Wingdings" panose="05000000000000000000" pitchFamily="2" charset="2"/>
                        <a:buChar char=""/>
                        <a:tabLst>
                          <a:tab pos="457200" algn="l"/>
                          <a:tab pos="1743710" algn="l"/>
                        </a:tabLst>
                      </a:pPr>
                      <a:r>
                        <a:rPr lang="uk-UA" sz="1800" dirty="0">
                          <a:effectLst/>
                        </a:rPr>
                        <a:t>дитячий майданчик</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49530" marR="49530" marT="9525" marB="0"/>
                </a:tc>
                <a:extLst>
                  <a:ext uri="{0D108BD9-81ED-4DB2-BD59-A6C34878D82A}">
                    <a16:rowId xmlns:a16="http://schemas.microsoft.com/office/drawing/2014/main" xmlns="" val="883945714"/>
                  </a:ext>
                </a:extLst>
              </a:tr>
            </a:tbl>
          </a:graphicData>
        </a:graphic>
      </p:graphicFrame>
      <p:sp>
        <p:nvSpPr>
          <p:cNvPr id="6" name="Прямоугольник 5"/>
          <p:cNvSpPr/>
          <p:nvPr/>
        </p:nvSpPr>
        <p:spPr>
          <a:xfrm>
            <a:off x="7772652" y="824319"/>
            <a:ext cx="1811073" cy="369332"/>
          </a:xfrm>
          <a:prstGeom prst="rect">
            <a:avLst/>
          </a:prstGeom>
        </p:spPr>
        <p:txBody>
          <a:bodyPr wrap="none">
            <a:spAutoFit/>
          </a:bodyPr>
          <a:lstStyle/>
          <a:p>
            <a:r>
              <a:rPr lang="ru-RU" b="1" dirty="0" smtClean="0">
                <a:latin typeface="Times New Roman" panose="02020603050405020304" pitchFamily="18" charset="0"/>
                <a:ea typeface="Times New Roman" panose="02020603050405020304" pitchFamily="18" charset="0"/>
              </a:rPr>
              <a:t>ДОДАТКОВИХ</a:t>
            </a:r>
            <a:endParaRPr lang="en-US" dirty="0"/>
          </a:p>
        </p:txBody>
      </p:sp>
      <p:sp>
        <p:nvSpPr>
          <p:cNvPr id="7"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6</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31520579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4247" y="90976"/>
            <a:ext cx="11698514" cy="523220"/>
          </a:xfrm>
          <a:prstGeom prst="rect">
            <a:avLst/>
          </a:prstGeom>
        </p:spPr>
        <p:txBody>
          <a:bodyPr wrap="square">
            <a:spAutoFit/>
          </a:bodyPr>
          <a:lstStyle/>
          <a:p>
            <a:pPr algn="ctr"/>
            <a:r>
              <a:rPr lang="uk-UA" sz="2800" b="1" dirty="0">
                <a:latin typeface="Times New Roman" panose="02020603050405020304" pitchFamily="18" charset="0"/>
                <a:ea typeface="Times New Roman" panose="02020603050405020304" pitchFamily="18" charset="0"/>
              </a:rPr>
              <a:t>Приклади інтер’єру номерів </a:t>
            </a:r>
            <a:r>
              <a:rPr lang="uk-UA" sz="2800" b="1" dirty="0" smtClean="0">
                <a:latin typeface="Times New Roman" panose="02020603050405020304" pitchFamily="18" charset="0"/>
                <a:ea typeface="Times New Roman" panose="02020603050405020304" pitchFamily="18" charset="0"/>
              </a:rPr>
              <a:t>готельного </a:t>
            </a:r>
            <a:r>
              <a:rPr lang="uk-UA" sz="2800" b="1" dirty="0">
                <a:latin typeface="Times New Roman" panose="02020603050405020304" pitchFamily="18" charset="0"/>
                <a:ea typeface="Times New Roman" panose="02020603050405020304" pitchFamily="18" charset="0"/>
              </a:rPr>
              <a:t>комплексу «Дикий мед»</a:t>
            </a:r>
            <a:endParaRPr lang="en-US" sz="2800" b="1" dirty="0">
              <a:latin typeface="Times New Roman" panose="02020603050405020304" pitchFamily="18" charset="0"/>
              <a:ea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564190" y="614196"/>
            <a:ext cx="4007810" cy="2683195"/>
          </a:xfrm>
          <a:prstGeom prst="rect">
            <a:avLst/>
          </a:prstGeom>
        </p:spPr>
      </p:pic>
      <p:pic>
        <p:nvPicPr>
          <p:cNvPr id="4" name="Рисунок 3"/>
          <p:cNvPicPr>
            <a:picLocks noChangeAspect="1"/>
          </p:cNvPicPr>
          <p:nvPr/>
        </p:nvPicPr>
        <p:blipFill>
          <a:blip r:embed="rId3"/>
          <a:stretch>
            <a:fillRect/>
          </a:stretch>
        </p:blipFill>
        <p:spPr>
          <a:xfrm>
            <a:off x="6413036" y="614195"/>
            <a:ext cx="4007810" cy="2683195"/>
          </a:xfrm>
          <a:prstGeom prst="rect">
            <a:avLst/>
          </a:prstGeom>
        </p:spPr>
      </p:pic>
      <p:pic>
        <p:nvPicPr>
          <p:cNvPr id="5" name="Рисунок 4"/>
          <p:cNvPicPr>
            <a:picLocks noChangeAspect="1"/>
          </p:cNvPicPr>
          <p:nvPr/>
        </p:nvPicPr>
        <p:blipFill>
          <a:blip r:embed="rId4"/>
          <a:stretch>
            <a:fillRect/>
          </a:stretch>
        </p:blipFill>
        <p:spPr>
          <a:xfrm>
            <a:off x="1275390" y="3697501"/>
            <a:ext cx="4007810" cy="2683195"/>
          </a:xfrm>
          <a:prstGeom prst="rect">
            <a:avLst/>
          </a:prstGeom>
        </p:spPr>
      </p:pic>
      <p:pic>
        <p:nvPicPr>
          <p:cNvPr id="6" name="Рисунок 5"/>
          <p:cNvPicPr>
            <a:picLocks noChangeAspect="1"/>
          </p:cNvPicPr>
          <p:nvPr/>
        </p:nvPicPr>
        <p:blipFill>
          <a:blip r:embed="rId5"/>
          <a:stretch>
            <a:fillRect/>
          </a:stretch>
        </p:blipFill>
        <p:spPr>
          <a:xfrm>
            <a:off x="7905207" y="3681237"/>
            <a:ext cx="4007810" cy="2683195"/>
          </a:xfrm>
          <a:prstGeom prst="rect">
            <a:avLst/>
          </a:prstGeom>
        </p:spPr>
      </p:pic>
      <p:sp>
        <p:nvSpPr>
          <p:cNvPr id="7" name="Прямоугольник 6"/>
          <p:cNvSpPr/>
          <p:nvPr/>
        </p:nvSpPr>
        <p:spPr>
          <a:xfrm>
            <a:off x="2089635" y="3297391"/>
            <a:ext cx="799642" cy="400110"/>
          </a:xfrm>
          <a:prstGeom prst="rect">
            <a:avLst/>
          </a:prstGeom>
        </p:spPr>
        <p:txBody>
          <a:bodyPr wrap="none">
            <a:spAutoFit/>
          </a:bodyPr>
          <a:lstStyle/>
          <a:p>
            <a:r>
              <a:rPr lang="uk-UA" sz="2000" b="1" dirty="0" smtClean="0"/>
              <a:t>люкс </a:t>
            </a:r>
            <a:endParaRPr lang="en-US" sz="2000" b="1" dirty="0"/>
          </a:p>
        </p:txBody>
      </p:sp>
      <p:sp>
        <p:nvSpPr>
          <p:cNvPr id="8" name="Прямоугольник 7"/>
          <p:cNvSpPr/>
          <p:nvPr/>
        </p:nvSpPr>
        <p:spPr>
          <a:xfrm>
            <a:off x="7751021" y="3281127"/>
            <a:ext cx="1331839" cy="400110"/>
          </a:xfrm>
          <a:prstGeom prst="rect">
            <a:avLst/>
          </a:prstGeom>
        </p:spPr>
        <p:txBody>
          <a:bodyPr wrap="none">
            <a:spAutoFit/>
          </a:bodyPr>
          <a:lstStyle/>
          <a:p>
            <a:r>
              <a:rPr lang="uk-UA" sz="2000" b="1" dirty="0" err="1"/>
              <a:t>напівлюкс</a:t>
            </a:r>
            <a:endParaRPr lang="en-US" sz="2000" b="1" dirty="0"/>
          </a:p>
        </p:txBody>
      </p:sp>
      <p:sp>
        <p:nvSpPr>
          <p:cNvPr id="9" name="Прямоугольник 8"/>
          <p:cNvSpPr/>
          <p:nvPr/>
        </p:nvSpPr>
        <p:spPr>
          <a:xfrm>
            <a:off x="2665184" y="6400635"/>
            <a:ext cx="1228221" cy="400110"/>
          </a:xfrm>
          <a:prstGeom prst="rect">
            <a:avLst/>
          </a:prstGeom>
        </p:spPr>
        <p:txBody>
          <a:bodyPr wrap="none">
            <a:spAutoFit/>
          </a:bodyPr>
          <a:lstStyle/>
          <a:p>
            <a:r>
              <a:rPr lang="uk-UA" sz="2000" b="1" dirty="0" smtClean="0"/>
              <a:t>стандарт </a:t>
            </a:r>
            <a:endParaRPr lang="en-US" sz="2000" b="1" dirty="0"/>
          </a:p>
        </p:txBody>
      </p:sp>
      <p:sp>
        <p:nvSpPr>
          <p:cNvPr id="10" name="Прямоугольник 9"/>
          <p:cNvSpPr/>
          <p:nvPr/>
        </p:nvSpPr>
        <p:spPr>
          <a:xfrm>
            <a:off x="9058334" y="6380696"/>
            <a:ext cx="1701556" cy="400110"/>
          </a:xfrm>
          <a:prstGeom prst="rect">
            <a:avLst/>
          </a:prstGeom>
        </p:spPr>
        <p:txBody>
          <a:bodyPr wrap="none">
            <a:spAutoFit/>
          </a:bodyPr>
          <a:lstStyle/>
          <a:p>
            <a:r>
              <a:rPr lang="uk-UA" sz="2000" b="1" dirty="0"/>
              <a:t>комфорт-міні</a:t>
            </a:r>
            <a:endParaRPr lang="en-US" sz="2000" b="1" dirty="0"/>
          </a:p>
        </p:txBody>
      </p:sp>
      <p:sp>
        <p:nvSpPr>
          <p:cNvPr id="11"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7</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2164796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91999" cy="492443"/>
          </a:xfrm>
          <a:prstGeom prst="rect">
            <a:avLst/>
          </a:prstGeom>
        </p:spPr>
        <p:txBody>
          <a:bodyPr wrap="square">
            <a:spAutoFit/>
          </a:bodyPr>
          <a:lstStyle/>
          <a:p>
            <a:r>
              <a:rPr lang="uk-UA" sz="2600" b="1" dirty="0" smtClean="0">
                <a:latin typeface="Times New Roman" panose="02020603050405020304" pitchFamily="18" charset="0"/>
                <a:ea typeface="Times New Roman" panose="02020603050405020304" pitchFamily="18" charset="0"/>
              </a:rPr>
              <a:t>Експертна оцінка конкурентного середовища закладів готельного господарства</a:t>
            </a:r>
            <a:endParaRPr lang="uk-UA" sz="2600" b="1" dirty="0">
              <a:latin typeface="Times New Roman" panose="02020603050405020304" pitchFamily="18" charset="0"/>
              <a:ea typeface="Times New Roman" panose="02020603050405020304"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708608102"/>
              </p:ext>
            </p:extLst>
          </p:nvPr>
        </p:nvGraphicFramePr>
        <p:xfrm>
          <a:off x="43047" y="499762"/>
          <a:ext cx="6853426" cy="5393037"/>
        </p:xfrm>
        <a:graphic>
          <a:graphicData uri="http://schemas.openxmlformats.org/drawingml/2006/table">
            <a:tbl>
              <a:tblPr>
                <a:tableStyleId>{5C22544A-7EE6-4342-B048-85BDC9FD1C3A}</a:tableStyleId>
              </a:tblPr>
              <a:tblGrid>
                <a:gridCol w="1529823">
                  <a:extLst>
                    <a:ext uri="{9D8B030D-6E8A-4147-A177-3AD203B41FA5}">
                      <a16:colId xmlns:a16="http://schemas.microsoft.com/office/drawing/2014/main" xmlns="" val="4082109124"/>
                    </a:ext>
                  </a:extLst>
                </a:gridCol>
                <a:gridCol w="1063023">
                  <a:extLst>
                    <a:ext uri="{9D8B030D-6E8A-4147-A177-3AD203B41FA5}">
                      <a16:colId xmlns:a16="http://schemas.microsoft.com/office/drawing/2014/main" xmlns="" val="1879418960"/>
                    </a:ext>
                  </a:extLst>
                </a:gridCol>
                <a:gridCol w="1063023">
                  <a:extLst>
                    <a:ext uri="{9D8B030D-6E8A-4147-A177-3AD203B41FA5}">
                      <a16:colId xmlns:a16="http://schemas.microsoft.com/office/drawing/2014/main" xmlns="" val="2814893956"/>
                    </a:ext>
                  </a:extLst>
                </a:gridCol>
                <a:gridCol w="1063023">
                  <a:extLst>
                    <a:ext uri="{9D8B030D-6E8A-4147-A177-3AD203B41FA5}">
                      <a16:colId xmlns:a16="http://schemas.microsoft.com/office/drawing/2014/main" xmlns="" val="2850790515"/>
                    </a:ext>
                  </a:extLst>
                </a:gridCol>
                <a:gridCol w="1067267">
                  <a:extLst>
                    <a:ext uri="{9D8B030D-6E8A-4147-A177-3AD203B41FA5}">
                      <a16:colId xmlns:a16="http://schemas.microsoft.com/office/drawing/2014/main" xmlns="" val="2210818923"/>
                    </a:ext>
                  </a:extLst>
                </a:gridCol>
                <a:gridCol w="1067267">
                  <a:extLst>
                    <a:ext uri="{9D8B030D-6E8A-4147-A177-3AD203B41FA5}">
                      <a16:colId xmlns:a16="http://schemas.microsoft.com/office/drawing/2014/main" xmlns="" val="947163109"/>
                    </a:ext>
                  </a:extLst>
                </a:gridCol>
              </a:tblGrid>
              <a:tr h="528994">
                <a:tc rowSpan="2">
                  <a:txBody>
                    <a:bodyPr/>
                    <a:lstStyle/>
                    <a:p>
                      <a:pPr algn="ctr">
                        <a:lnSpc>
                          <a:spcPct val="107000"/>
                        </a:lnSpc>
                        <a:spcAft>
                          <a:spcPts val="0"/>
                        </a:spcAft>
                        <a:tabLst>
                          <a:tab pos="540385" algn="l"/>
                        </a:tabLst>
                      </a:pPr>
                      <a:r>
                        <a:rPr lang="uk-UA" sz="1600" b="1" dirty="0">
                          <a:effectLst/>
                        </a:rPr>
                        <a:t>Показники</a:t>
                      </a:r>
                      <a:endParaRPr lang="en-US" sz="105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tc gridSpan="5">
                  <a:txBody>
                    <a:bodyPr/>
                    <a:lstStyle/>
                    <a:p>
                      <a:pPr algn="ctr">
                        <a:lnSpc>
                          <a:spcPct val="107000"/>
                        </a:lnSpc>
                        <a:spcAft>
                          <a:spcPts val="0"/>
                        </a:spcAft>
                        <a:tabLst>
                          <a:tab pos="540385" algn="l"/>
                        </a:tabLst>
                      </a:pPr>
                      <a:r>
                        <a:rPr lang="uk-UA" sz="1600" b="1" dirty="0" smtClean="0">
                          <a:effectLst/>
                        </a:rPr>
                        <a:t>Заклади готельного господарства у с. </a:t>
                      </a:r>
                      <a:r>
                        <a:rPr lang="uk-UA" sz="1600" b="1" dirty="0" err="1" smtClean="0">
                          <a:effectLst/>
                        </a:rPr>
                        <a:t>Татарів</a:t>
                      </a:r>
                      <a:r>
                        <a:rPr lang="uk-UA" sz="1600" b="1" dirty="0" smtClean="0">
                          <a:effectLst/>
                        </a:rPr>
                        <a:t> </a:t>
                      </a:r>
                      <a:r>
                        <a:rPr lang="uk-UA" sz="1600" b="1" dirty="0" err="1" smtClean="0">
                          <a:effectLst/>
                        </a:rPr>
                        <a:t>Надвірнянського</a:t>
                      </a:r>
                      <a:r>
                        <a:rPr lang="uk-UA" sz="1600" b="1" dirty="0" smtClean="0">
                          <a:effectLst/>
                        </a:rPr>
                        <a:t> району Івано-Франківської області</a:t>
                      </a:r>
                      <a:endParaRPr lang="en-US" sz="105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40958766"/>
                  </a:ext>
                </a:extLst>
              </a:tr>
              <a:tr h="896583">
                <a:tc vMerge="1">
                  <a:txBody>
                    <a:bodyPr/>
                    <a:lstStyle/>
                    <a:p>
                      <a:endParaRPr lang="en-US"/>
                    </a:p>
                  </a:txBody>
                  <a:tcPr/>
                </a:tc>
                <a:tc>
                  <a:txBody>
                    <a:bodyPr/>
                    <a:lstStyle/>
                    <a:p>
                      <a:pPr algn="ctr">
                        <a:lnSpc>
                          <a:spcPct val="107000"/>
                        </a:lnSpc>
                        <a:spcAft>
                          <a:spcPts val="0"/>
                        </a:spcAft>
                        <a:tabLst>
                          <a:tab pos="540385" algn="l"/>
                        </a:tabLst>
                      </a:pPr>
                      <a:r>
                        <a:rPr lang="uk-UA" sz="1600" b="1" dirty="0">
                          <a:effectLst/>
                        </a:rPr>
                        <a:t>Дикий мед</a:t>
                      </a:r>
                      <a:r>
                        <a:rPr lang="uk-UA" sz="1600" b="1" baseline="30000" dirty="0">
                          <a:effectLst/>
                        </a:rPr>
                        <a:t>1</a:t>
                      </a:r>
                      <a:endParaRPr lang="en-US" sz="105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tc>
                  <a:txBody>
                    <a:bodyPr/>
                    <a:lstStyle/>
                    <a:p>
                      <a:pPr algn="ctr">
                        <a:lnSpc>
                          <a:spcPct val="107000"/>
                        </a:lnSpc>
                        <a:spcAft>
                          <a:spcPts val="0"/>
                        </a:spcAft>
                        <a:tabLst>
                          <a:tab pos="540385" algn="l"/>
                        </a:tabLst>
                      </a:pPr>
                      <a:r>
                        <a:rPr lang="uk-UA" sz="1600" b="1" dirty="0">
                          <a:effectLst/>
                        </a:rPr>
                        <a:t>Wood-House</a:t>
                      </a:r>
                      <a:r>
                        <a:rPr lang="uk-UA" sz="1600" b="1" baseline="30000" dirty="0">
                          <a:effectLst/>
                        </a:rPr>
                        <a:t>2</a:t>
                      </a:r>
                      <a:endParaRPr lang="en-US" sz="105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tc>
                  <a:txBody>
                    <a:bodyPr/>
                    <a:lstStyle/>
                    <a:p>
                      <a:pPr algn="ctr">
                        <a:lnSpc>
                          <a:spcPct val="107000"/>
                        </a:lnSpc>
                        <a:spcAft>
                          <a:spcPts val="0"/>
                        </a:spcAft>
                        <a:tabLst>
                          <a:tab pos="540385" algn="l"/>
                        </a:tabLst>
                      </a:pPr>
                      <a:r>
                        <a:rPr lang="uk-UA" sz="1600" b="1" dirty="0">
                          <a:effectLst/>
                        </a:rPr>
                        <a:t>Коруна</a:t>
                      </a:r>
                      <a:r>
                        <a:rPr lang="uk-UA" sz="1600" b="1" baseline="30000" dirty="0">
                          <a:effectLst/>
                        </a:rPr>
                        <a:t>3</a:t>
                      </a:r>
                      <a:endParaRPr lang="en-US" sz="105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tc>
                  <a:txBody>
                    <a:bodyPr/>
                    <a:lstStyle/>
                    <a:p>
                      <a:pPr algn="ctr">
                        <a:lnSpc>
                          <a:spcPct val="107000"/>
                        </a:lnSpc>
                        <a:spcAft>
                          <a:spcPts val="0"/>
                        </a:spcAft>
                        <a:tabLst>
                          <a:tab pos="540385" algn="l"/>
                        </a:tabLst>
                      </a:pPr>
                      <a:r>
                        <a:rPr lang="uk-UA" sz="1600" b="1" dirty="0">
                          <a:effectLst/>
                        </a:rPr>
                        <a:t>Шале </a:t>
                      </a:r>
                      <a:r>
                        <a:rPr lang="uk-UA" sz="1600" b="1" dirty="0" smtClean="0">
                          <a:effectLst/>
                        </a:rPr>
                        <a:t>резиден-ція</a:t>
                      </a:r>
                      <a:r>
                        <a:rPr lang="uk-UA" sz="1600" b="1" baseline="30000" dirty="0" smtClean="0">
                          <a:effectLst/>
                        </a:rPr>
                        <a:t>4</a:t>
                      </a:r>
                      <a:endParaRPr lang="en-US" sz="105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tc>
                  <a:txBody>
                    <a:bodyPr/>
                    <a:lstStyle/>
                    <a:p>
                      <a:pPr algn="ctr">
                        <a:lnSpc>
                          <a:spcPct val="107000"/>
                        </a:lnSpc>
                        <a:spcAft>
                          <a:spcPts val="0"/>
                        </a:spcAft>
                        <a:tabLst>
                          <a:tab pos="540385" algn="l"/>
                        </a:tabLst>
                      </a:pPr>
                      <a:r>
                        <a:rPr lang="uk-UA" sz="1600" b="1" dirty="0">
                          <a:effectLst/>
                        </a:rPr>
                        <a:t>Geldberg</a:t>
                      </a:r>
                      <a:r>
                        <a:rPr lang="uk-UA" sz="1600" b="1" baseline="30000" dirty="0">
                          <a:effectLst/>
                        </a:rPr>
                        <a:t>5</a:t>
                      </a:r>
                      <a:endParaRPr lang="en-US" sz="1050" b="1" dirty="0">
                        <a:effectLst/>
                        <a:latin typeface="Calibri" panose="020F0502020204030204" pitchFamily="34" charset="0"/>
                        <a:cs typeface="Times New Roman" panose="02020603050405020304" pitchFamily="18" charset="0"/>
                      </a:endParaRPr>
                    </a:p>
                  </a:txBody>
                  <a:tcPr marL="0" marR="0" marT="0" marB="0" anchor="ctr">
                    <a:solidFill>
                      <a:schemeClr val="accent1">
                        <a:lumMod val="60000"/>
                        <a:lumOff val="40000"/>
                      </a:schemeClr>
                    </a:solidFill>
                  </a:tcPr>
                </a:tc>
                <a:extLst>
                  <a:ext uri="{0D108BD9-81ED-4DB2-BD59-A6C34878D82A}">
                    <a16:rowId xmlns:a16="http://schemas.microsoft.com/office/drawing/2014/main" xmlns="" val="674898226"/>
                  </a:ext>
                </a:extLst>
              </a:tr>
              <a:tr h="793491">
                <a:tc>
                  <a:txBody>
                    <a:bodyPr/>
                    <a:lstStyle/>
                    <a:p>
                      <a:pPr>
                        <a:lnSpc>
                          <a:spcPct val="107000"/>
                        </a:lnSpc>
                        <a:spcAft>
                          <a:spcPts val="0"/>
                        </a:spcAft>
                        <a:tabLst>
                          <a:tab pos="540385" algn="l"/>
                        </a:tabLst>
                      </a:pPr>
                      <a:r>
                        <a:rPr lang="en-US" sz="1600" dirty="0">
                          <a:effectLst/>
                        </a:rPr>
                        <a:t>Min</a:t>
                      </a:r>
                      <a:r>
                        <a:rPr lang="uk-UA" sz="1600" dirty="0">
                          <a:effectLst/>
                        </a:rPr>
                        <a:t> вартість двомісного </a:t>
                      </a:r>
                      <a:r>
                        <a:rPr lang="uk-UA" sz="1600" dirty="0" smtClean="0">
                          <a:effectLst/>
                        </a:rPr>
                        <a:t>розміщення, грн</a:t>
                      </a:r>
                      <a:endParaRPr lang="en-US" sz="1050" dirty="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800</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1500</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1690</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1100</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dirty="0">
                          <a:effectLst/>
                        </a:rPr>
                        <a:t>900</a:t>
                      </a:r>
                      <a:endParaRPr lang="en-US" sz="1050" dirty="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2066436017"/>
                  </a:ext>
                </a:extLst>
              </a:tr>
              <a:tr h="793491">
                <a:tc>
                  <a:txBody>
                    <a:bodyPr/>
                    <a:lstStyle/>
                    <a:p>
                      <a:pPr>
                        <a:lnSpc>
                          <a:spcPct val="107000"/>
                        </a:lnSpc>
                        <a:spcAft>
                          <a:spcPts val="0"/>
                        </a:spcAft>
                        <a:tabLst>
                          <a:tab pos="540385" algn="l"/>
                        </a:tabLst>
                      </a:pPr>
                      <a:r>
                        <a:rPr lang="en-US" sz="1600" dirty="0">
                          <a:effectLst/>
                        </a:rPr>
                        <a:t>Max</a:t>
                      </a:r>
                      <a:r>
                        <a:rPr lang="uk-UA" sz="1600" dirty="0">
                          <a:effectLst/>
                        </a:rPr>
                        <a:t> вартість двомісного </a:t>
                      </a:r>
                      <a:r>
                        <a:rPr lang="uk-UA" sz="1600" dirty="0" smtClean="0">
                          <a:effectLst/>
                        </a:rPr>
                        <a:t>розміщення, грн</a:t>
                      </a:r>
                      <a:endParaRPr lang="en-US" sz="1050" dirty="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2200</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1700</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3190</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1350</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dirty="0">
                          <a:effectLst/>
                        </a:rPr>
                        <a:t>1000</a:t>
                      </a:r>
                      <a:endParaRPr lang="en-US" sz="1050" dirty="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78686245"/>
                  </a:ext>
                </a:extLst>
              </a:tr>
              <a:tr h="264498">
                <a:tc>
                  <a:txBody>
                    <a:bodyPr/>
                    <a:lstStyle/>
                    <a:p>
                      <a:pPr>
                        <a:lnSpc>
                          <a:spcPct val="107000"/>
                        </a:lnSpc>
                        <a:spcAft>
                          <a:spcPts val="0"/>
                        </a:spcAft>
                        <a:tabLst>
                          <a:tab pos="540385" algn="l"/>
                        </a:tabLst>
                      </a:pPr>
                      <a:r>
                        <a:rPr lang="uk-UA" sz="1600">
                          <a:effectLst/>
                        </a:rPr>
                        <a:t>Персонал</a:t>
                      </a:r>
                      <a:r>
                        <a:rPr lang="en-US" sz="1600">
                          <a:effectLst/>
                        </a:rPr>
                        <a:t>*</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9,2</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9,8</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9,1</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9,8</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9,7</a:t>
                      </a:r>
                      <a:endParaRPr lang="en-US" sz="105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556664966"/>
                  </a:ext>
                </a:extLst>
              </a:tr>
              <a:tr h="264498">
                <a:tc>
                  <a:txBody>
                    <a:bodyPr/>
                    <a:lstStyle/>
                    <a:p>
                      <a:pPr>
                        <a:lnSpc>
                          <a:spcPct val="107000"/>
                        </a:lnSpc>
                        <a:spcAft>
                          <a:spcPts val="0"/>
                        </a:spcAft>
                        <a:tabLst>
                          <a:tab pos="540385" algn="l"/>
                        </a:tabLst>
                      </a:pPr>
                      <a:r>
                        <a:rPr lang="uk-UA" sz="1600">
                          <a:effectLst/>
                        </a:rPr>
                        <a:t>Зручності</a:t>
                      </a:r>
                      <a:r>
                        <a:rPr lang="en-US" sz="1600">
                          <a:effectLst/>
                        </a:rPr>
                        <a:t>*</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8,7</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9,1</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8,9</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9,4</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9,3</a:t>
                      </a:r>
                      <a:endParaRPr lang="en-US" sz="105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2420836634"/>
                  </a:ext>
                </a:extLst>
              </a:tr>
              <a:tr h="264498">
                <a:tc>
                  <a:txBody>
                    <a:bodyPr/>
                    <a:lstStyle/>
                    <a:p>
                      <a:pPr>
                        <a:lnSpc>
                          <a:spcPct val="107000"/>
                        </a:lnSpc>
                        <a:spcAft>
                          <a:spcPts val="0"/>
                        </a:spcAft>
                        <a:tabLst>
                          <a:tab pos="540385" algn="l"/>
                        </a:tabLst>
                      </a:pPr>
                      <a:r>
                        <a:rPr lang="uk-UA" sz="1600">
                          <a:effectLst/>
                        </a:rPr>
                        <a:t>Чистота</a:t>
                      </a:r>
                      <a:r>
                        <a:rPr lang="en-US" sz="1600">
                          <a:effectLst/>
                        </a:rPr>
                        <a:t>*</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9,0</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9,3</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9,1</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9,7</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9,4</a:t>
                      </a:r>
                      <a:endParaRPr lang="en-US" sz="105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2959360695"/>
                  </a:ext>
                </a:extLst>
              </a:tr>
              <a:tr h="264498">
                <a:tc>
                  <a:txBody>
                    <a:bodyPr/>
                    <a:lstStyle/>
                    <a:p>
                      <a:pPr>
                        <a:lnSpc>
                          <a:spcPct val="107000"/>
                        </a:lnSpc>
                        <a:spcAft>
                          <a:spcPts val="0"/>
                        </a:spcAft>
                        <a:tabLst>
                          <a:tab pos="540385" algn="l"/>
                        </a:tabLst>
                      </a:pPr>
                      <a:r>
                        <a:rPr lang="uk-UA" sz="1600">
                          <a:effectLst/>
                        </a:rPr>
                        <a:t>Комфорт</a:t>
                      </a:r>
                      <a:r>
                        <a:rPr lang="en-US" sz="1600">
                          <a:effectLst/>
                        </a:rPr>
                        <a:t>*</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8,8</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9,2</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9,0</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9,8</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9,4</a:t>
                      </a:r>
                      <a:endParaRPr lang="en-US" sz="105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00021542"/>
                  </a:ext>
                </a:extLst>
              </a:tr>
              <a:tr h="528994">
                <a:tc>
                  <a:txBody>
                    <a:bodyPr/>
                    <a:lstStyle/>
                    <a:p>
                      <a:pPr>
                        <a:lnSpc>
                          <a:spcPct val="107000"/>
                        </a:lnSpc>
                        <a:spcAft>
                          <a:spcPts val="0"/>
                        </a:spcAft>
                        <a:tabLst>
                          <a:tab pos="540385" algn="l"/>
                        </a:tabLst>
                      </a:pPr>
                      <a:r>
                        <a:rPr lang="uk-UA" sz="1600">
                          <a:effectLst/>
                        </a:rPr>
                        <a:t>Співвідношення ціна/якість</a:t>
                      </a:r>
                      <a:r>
                        <a:rPr lang="en-US" sz="1600">
                          <a:effectLst/>
                        </a:rPr>
                        <a:t>*</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8,7</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9,5</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8,4</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9,4</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9,3</a:t>
                      </a:r>
                      <a:endParaRPr lang="en-US" sz="105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2798095767"/>
                  </a:ext>
                </a:extLst>
              </a:tr>
              <a:tr h="264498">
                <a:tc>
                  <a:txBody>
                    <a:bodyPr/>
                    <a:lstStyle/>
                    <a:p>
                      <a:pPr>
                        <a:lnSpc>
                          <a:spcPct val="107000"/>
                        </a:lnSpc>
                        <a:spcAft>
                          <a:spcPts val="0"/>
                        </a:spcAft>
                        <a:tabLst>
                          <a:tab pos="540385" algn="l"/>
                        </a:tabLst>
                      </a:pPr>
                      <a:r>
                        <a:rPr lang="uk-UA" sz="1600">
                          <a:effectLst/>
                        </a:rPr>
                        <a:t>Розташування</a:t>
                      </a:r>
                      <a:r>
                        <a:rPr lang="en-US" sz="1600">
                          <a:effectLst/>
                        </a:rPr>
                        <a:t>*</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9,6</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9,3</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9,5</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9,5</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8,6</a:t>
                      </a:r>
                      <a:endParaRPr lang="en-US" sz="105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1787956866"/>
                  </a:ext>
                </a:extLst>
              </a:tr>
              <a:tr h="528994">
                <a:tc>
                  <a:txBody>
                    <a:bodyPr/>
                    <a:lstStyle/>
                    <a:p>
                      <a:pPr>
                        <a:lnSpc>
                          <a:spcPct val="107000"/>
                        </a:lnSpc>
                        <a:spcAft>
                          <a:spcPts val="0"/>
                        </a:spcAft>
                        <a:tabLst>
                          <a:tab pos="540385" algn="l"/>
                        </a:tabLst>
                      </a:pPr>
                      <a:r>
                        <a:rPr lang="uk-UA" sz="1600">
                          <a:effectLst/>
                        </a:rPr>
                        <a:t>Безкоштовний Wi-Fi</a:t>
                      </a:r>
                      <a:r>
                        <a:rPr lang="en-US" sz="1600">
                          <a:effectLst/>
                        </a:rPr>
                        <a:t>*</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8,7</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dirty="0">
                          <a:effectLst/>
                        </a:rPr>
                        <a:t>8,8</a:t>
                      </a:r>
                      <a:endParaRPr lang="en-US" sz="1050" dirty="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7,8</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a:effectLst/>
                        </a:rPr>
                        <a:t>8,8</a:t>
                      </a:r>
                      <a:endParaRPr lang="en-US" sz="1050">
                        <a:effectLst/>
                        <a:latin typeface="Calibri" panose="020F0502020204030204" pitchFamily="34" charset="0"/>
                        <a:cs typeface="Times New Roman" panose="02020603050405020304" pitchFamily="18" charset="0"/>
                      </a:endParaRPr>
                    </a:p>
                  </a:txBody>
                  <a:tcPr marL="0" marR="0" marT="0" marB="0" anchor="ctr"/>
                </a:tc>
                <a:tc>
                  <a:txBody>
                    <a:bodyPr/>
                    <a:lstStyle/>
                    <a:p>
                      <a:pPr algn="ctr">
                        <a:lnSpc>
                          <a:spcPct val="107000"/>
                        </a:lnSpc>
                        <a:spcAft>
                          <a:spcPts val="0"/>
                        </a:spcAft>
                        <a:tabLst>
                          <a:tab pos="540385" algn="l"/>
                        </a:tabLst>
                      </a:pPr>
                      <a:r>
                        <a:rPr lang="uk-UA" sz="1600" dirty="0">
                          <a:effectLst/>
                        </a:rPr>
                        <a:t>9,0</a:t>
                      </a:r>
                      <a:endParaRPr lang="en-US" sz="1050" dirty="0">
                        <a:effectLst/>
                        <a:latin typeface="Calibri" panose="020F0502020204030204" pitchFamily="34" charset="0"/>
                        <a:cs typeface="Times New Roman" panose="02020603050405020304" pitchFamily="18" charset="0"/>
                      </a:endParaRPr>
                    </a:p>
                  </a:txBody>
                  <a:tcPr marL="0" marR="0" marT="0" marB="0" anchor="ctr"/>
                </a:tc>
                <a:extLst>
                  <a:ext uri="{0D108BD9-81ED-4DB2-BD59-A6C34878D82A}">
                    <a16:rowId xmlns:a16="http://schemas.microsoft.com/office/drawing/2014/main" xmlns="" val="941602464"/>
                  </a:ext>
                </a:extLst>
              </a:tr>
            </a:tbl>
          </a:graphicData>
        </a:graphic>
      </p:graphicFrame>
      <p:sp>
        <p:nvSpPr>
          <p:cNvPr id="4" name="Прямоугольник 3"/>
          <p:cNvSpPr/>
          <p:nvPr/>
        </p:nvSpPr>
        <p:spPr>
          <a:xfrm>
            <a:off x="-1" y="5892799"/>
            <a:ext cx="6749079" cy="954107"/>
          </a:xfrm>
          <a:prstGeom prst="rect">
            <a:avLst/>
          </a:prstGeom>
        </p:spPr>
        <p:txBody>
          <a:bodyPr wrap="square">
            <a:spAutoFit/>
          </a:bodyPr>
          <a:lstStyle/>
          <a:p>
            <a:pPr algn="just"/>
            <a:r>
              <a:rPr lang="uk-UA" sz="1400" dirty="0"/>
              <a:t>Примітки: * – на основі відгуків на сайті </a:t>
            </a:r>
            <a:r>
              <a:rPr lang="en-US" sz="1400" dirty="0"/>
              <a:t>booking.com, 1 – </a:t>
            </a:r>
            <a:r>
              <a:rPr lang="uk-UA" sz="1400" dirty="0"/>
              <a:t>на основі 775 відгуків на сайті </a:t>
            </a:r>
            <a:r>
              <a:rPr lang="en-US" sz="1400" dirty="0"/>
              <a:t>booking.com, 2 – </a:t>
            </a:r>
            <a:r>
              <a:rPr lang="uk-UA" sz="1400" dirty="0"/>
              <a:t>на основі 106 відгуків на сайті </a:t>
            </a:r>
            <a:r>
              <a:rPr lang="en-US" sz="1400" dirty="0"/>
              <a:t>booking.com, 3 – </a:t>
            </a:r>
            <a:r>
              <a:rPr lang="uk-UA" sz="1400" dirty="0"/>
              <a:t>на основі 352 відгуків на сайті </a:t>
            </a:r>
            <a:r>
              <a:rPr lang="en-US" sz="1400" dirty="0"/>
              <a:t>booking.com, 4 – </a:t>
            </a:r>
            <a:r>
              <a:rPr lang="uk-UA" sz="1400" dirty="0"/>
              <a:t>на основі 592 відгуків на сайті </a:t>
            </a:r>
            <a:r>
              <a:rPr lang="en-US" sz="1400" dirty="0"/>
              <a:t>booking.com, 5– </a:t>
            </a:r>
            <a:r>
              <a:rPr lang="uk-UA" sz="1400" dirty="0"/>
              <a:t>на основі 392 відгуків на сайті </a:t>
            </a:r>
            <a:r>
              <a:rPr lang="en-US" sz="1400" dirty="0"/>
              <a:t>booking.com</a:t>
            </a:r>
          </a:p>
        </p:txBody>
      </p:sp>
      <p:pic>
        <p:nvPicPr>
          <p:cNvPr id="5" name="Рисунок 4"/>
          <p:cNvPicPr>
            <a:picLocks noChangeAspect="1"/>
          </p:cNvPicPr>
          <p:nvPr/>
        </p:nvPicPr>
        <p:blipFill rotWithShape="1">
          <a:blip r:embed="rId2"/>
          <a:srcRect l="5389" t="2314" r="27508" b="3106"/>
          <a:stretch/>
        </p:blipFill>
        <p:spPr>
          <a:xfrm>
            <a:off x="7010524" y="1468244"/>
            <a:ext cx="5007304" cy="3976916"/>
          </a:xfrm>
          <a:prstGeom prst="rect">
            <a:avLst/>
          </a:prstGeom>
        </p:spPr>
      </p:pic>
      <p:sp>
        <p:nvSpPr>
          <p:cNvPr id="6" name="Прямоугольник 5"/>
          <p:cNvSpPr/>
          <p:nvPr/>
        </p:nvSpPr>
        <p:spPr>
          <a:xfrm>
            <a:off x="6836105" y="575692"/>
            <a:ext cx="5181723" cy="892552"/>
          </a:xfrm>
          <a:prstGeom prst="rect">
            <a:avLst/>
          </a:prstGeom>
        </p:spPr>
        <p:txBody>
          <a:bodyPr wrap="square">
            <a:spAutoFit/>
          </a:bodyPr>
          <a:lstStyle/>
          <a:p>
            <a:pPr algn="ctr"/>
            <a:r>
              <a:rPr lang="uk-UA" sz="2600" b="1" i="1" dirty="0">
                <a:latin typeface="Times New Roman" panose="02020603050405020304" pitchFamily="18" charset="0"/>
                <a:ea typeface="Times New Roman" panose="02020603050405020304" pitchFamily="18" charset="0"/>
              </a:rPr>
              <a:t>Оцінка якісних </a:t>
            </a:r>
            <a:r>
              <a:rPr lang="uk-UA" sz="2600" b="1" i="1" dirty="0" smtClean="0">
                <a:latin typeface="Times New Roman" panose="02020603050405020304" pitchFamily="18" charset="0"/>
                <a:ea typeface="Times New Roman" panose="02020603050405020304" pitchFamily="18" charset="0"/>
              </a:rPr>
              <a:t>показників</a:t>
            </a:r>
          </a:p>
          <a:p>
            <a:pPr algn="ctr"/>
            <a:r>
              <a:rPr lang="uk-UA" sz="2600" b="1" i="1" dirty="0" smtClean="0">
                <a:latin typeface="Times New Roman" panose="02020603050405020304" pitchFamily="18" charset="0"/>
                <a:ea typeface="Times New Roman" panose="02020603050405020304" pitchFamily="18" charset="0"/>
              </a:rPr>
              <a:t>конкурентоспроможності</a:t>
            </a:r>
            <a:endParaRPr lang="en-US" sz="2600" b="1" i="1" dirty="0">
              <a:latin typeface="Times New Roman" panose="02020603050405020304" pitchFamily="18" charset="0"/>
              <a:ea typeface="Times New Roman" panose="02020603050405020304" pitchFamily="18" charset="0"/>
            </a:endParaRPr>
          </a:p>
        </p:txBody>
      </p:sp>
      <p:pic>
        <p:nvPicPr>
          <p:cNvPr id="7" name="Рисунок 6"/>
          <p:cNvPicPr>
            <a:picLocks noChangeAspect="1"/>
          </p:cNvPicPr>
          <p:nvPr/>
        </p:nvPicPr>
        <p:blipFill rotWithShape="1">
          <a:blip r:embed="rId2"/>
          <a:srcRect l="76854" t="20277" r="2334" b="59110"/>
          <a:stretch/>
        </p:blipFill>
        <p:spPr>
          <a:xfrm>
            <a:off x="7068456" y="5392789"/>
            <a:ext cx="1553029" cy="866740"/>
          </a:xfrm>
          <a:prstGeom prst="rect">
            <a:avLst/>
          </a:prstGeom>
        </p:spPr>
      </p:pic>
      <p:pic>
        <p:nvPicPr>
          <p:cNvPr id="8" name="Рисунок 7"/>
          <p:cNvPicPr>
            <a:picLocks noChangeAspect="1"/>
          </p:cNvPicPr>
          <p:nvPr/>
        </p:nvPicPr>
        <p:blipFill rotWithShape="1">
          <a:blip r:embed="rId2"/>
          <a:srcRect l="76854" t="47232" r="2334" b="33740"/>
          <a:stretch/>
        </p:blipFill>
        <p:spPr>
          <a:xfrm>
            <a:off x="8679417" y="5426109"/>
            <a:ext cx="1553029" cy="800100"/>
          </a:xfrm>
          <a:prstGeom prst="rect">
            <a:avLst/>
          </a:prstGeom>
        </p:spPr>
      </p:pic>
      <p:pic>
        <p:nvPicPr>
          <p:cNvPr id="9" name="Рисунок 8"/>
          <p:cNvPicPr>
            <a:picLocks noChangeAspect="1"/>
          </p:cNvPicPr>
          <p:nvPr/>
        </p:nvPicPr>
        <p:blipFill rotWithShape="1">
          <a:blip r:embed="rId2"/>
          <a:srcRect l="76854" t="71309" r="2334" b="20007"/>
          <a:stretch/>
        </p:blipFill>
        <p:spPr>
          <a:xfrm>
            <a:off x="10578849" y="5359469"/>
            <a:ext cx="1553029" cy="365159"/>
          </a:xfrm>
          <a:prstGeom prst="rect">
            <a:avLst/>
          </a:prstGeom>
        </p:spPr>
      </p:pic>
      <p:sp>
        <p:nvSpPr>
          <p:cNvPr id="10" name="TextBox 3"/>
          <p:cNvSpPr txBox="1">
            <a:spLocks noChangeArrowheads="1"/>
          </p:cNvSpPr>
          <p:nvPr/>
        </p:nvSpPr>
        <p:spPr bwMode="auto">
          <a:xfrm>
            <a:off x="11645900" y="0"/>
            <a:ext cx="5461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Franklin Gothic Book" panose="020B0503020102020204" pitchFamily="34" charset="0"/>
                <a:cs typeface="Arial" panose="020B0604020202020204" pitchFamily="34" charset="0"/>
              </a:defRPr>
            </a:lvl1pPr>
            <a:lvl2pPr marL="742950" indent="-285750">
              <a:defRPr>
                <a:solidFill>
                  <a:schemeClr val="tx1"/>
                </a:solidFill>
                <a:latin typeface="Franklin Gothic Book" panose="020B0503020102020204" pitchFamily="34" charset="0"/>
                <a:cs typeface="Arial" panose="020B0604020202020204" pitchFamily="34" charset="0"/>
              </a:defRPr>
            </a:lvl2pPr>
            <a:lvl3pPr marL="1143000" indent="-228600">
              <a:defRPr>
                <a:solidFill>
                  <a:schemeClr val="tx1"/>
                </a:solidFill>
                <a:latin typeface="Franklin Gothic Book" panose="020B0503020102020204" pitchFamily="34" charset="0"/>
                <a:cs typeface="Arial" panose="020B0604020202020204" pitchFamily="34" charset="0"/>
              </a:defRPr>
            </a:lvl3pPr>
            <a:lvl4pPr marL="1600200" indent="-228600">
              <a:defRPr>
                <a:solidFill>
                  <a:schemeClr val="tx1"/>
                </a:solidFill>
                <a:latin typeface="Franklin Gothic Book" panose="020B0503020102020204" pitchFamily="34" charset="0"/>
                <a:cs typeface="Arial" panose="020B0604020202020204" pitchFamily="34" charset="0"/>
              </a:defRPr>
            </a:lvl4pPr>
            <a:lvl5pPr marL="2057400" indent="-228600">
              <a:defRPr>
                <a:solidFill>
                  <a:schemeClr val="tx1"/>
                </a:solidFill>
                <a:latin typeface="Franklin Gothic Book" panose="020B05030201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Franklin Gothic Book" panose="020B0503020102020204" pitchFamily="34" charset="0"/>
                <a:cs typeface="Arial" panose="020B0604020202020204" pitchFamily="34" charset="0"/>
              </a:defRPr>
            </a:lvl9pPr>
          </a:lstStyle>
          <a:p>
            <a:pPr algn="ctr"/>
            <a:r>
              <a:rPr lang="uk-UA" altLang="en-US" sz="1400" dirty="0" smtClean="0">
                <a:latin typeface="Arial" panose="020B0604020202020204" pitchFamily="34" charset="0"/>
              </a:rPr>
              <a:t>8</a:t>
            </a:r>
            <a:endParaRPr lang="en-US" altLang="en-US" sz="1400" dirty="0">
              <a:latin typeface="Arial" panose="020B0604020202020204" pitchFamily="34" charset="0"/>
            </a:endParaRPr>
          </a:p>
        </p:txBody>
      </p:sp>
    </p:spTree>
    <p:extLst>
      <p:ext uri="{BB962C8B-B14F-4D97-AF65-F5344CB8AC3E}">
        <p14:creationId xmlns:p14="http://schemas.microsoft.com/office/powerpoint/2010/main" val="787154764"/>
      </p:ext>
    </p:extLst>
  </p:cSld>
  <p:clrMapOvr>
    <a:masterClrMapping/>
  </p:clrMapOvr>
  <p:timing>
    <p:tnLst>
      <p:par>
        <p:cTn id="1" dur="indefinite" restart="never" nodeType="tmRoot"/>
      </p:par>
    </p:tnLst>
  </p:timing>
</p:sld>
</file>

<file path=ppt/theme/theme1.xml><?xml version="1.0" encoding="utf-8"?>
<a:theme xmlns:a="http://schemas.openxmlformats.org/drawingml/2006/main" name="Ретро">
  <a:themeElements>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Ретро">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Ретр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Override1.xml><?xml version="1.0" encoding="utf-8"?>
<a:themeOverride xmlns:a="http://schemas.openxmlformats.org/drawingml/2006/main">
  <a:clrScheme name="Ретр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themeOverride>
</file>

<file path=docProps/app.xml><?xml version="1.0" encoding="utf-8"?>
<Properties xmlns="http://schemas.openxmlformats.org/officeDocument/2006/extended-properties" xmlns:vt="http://schemas.openxmlformats.org/officeDocument/2006/docPropsVTypes">
  <Template/>
  <TotalTime>248</TotalTime>
  <Words>1341</Words>
  <Application>Microsoft Office PowerPoint</Application>
  <PresentationFormat>Широкоэкранный</PresentationFormat>
  <Paragraphs>470</Paragraphs>
  <Slides>18</Slides>
  <Notes>0</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18</vt:i4>
      </vt:variant>
    </vt:vector>
  </HeadingPairs>
  <TitlesOfParts>
    <vt:vector size="28" baseType="lpstr">
      <vt:lpstr>Arial</vt:lpstr>
      <vt:lpstr>Calibri</vt:lpstr>
      <vt:lpstr>Calibri Light</vt:lpstr>
      <vt:lpstr>Cambria Math</vt:lpstr>
      <vt:lpstr>Corbel</vt:lpstr>
      <vt:lpstr>Franklin Gothic Book</vt:lpstr>
      <vt:lpstr>Gill Sans MT</vt:lpstr>
      <vt:lpstr>Times New Roman</vt:lpstr>
      <vt:lpstr>Wingdings</vt:lpstr>
      <vt:lpstr>Ретро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Висновки</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Systema</cp:lastModifiedBy>
  <cp:revision>28</cp:revision>
  <dcterms:created xsi:type="dcterms:W3CDTF">2022-11-28T01:31:40Z</dcterms:created>
  <dcterms:modified xsi:type="dcterms:W3CDTF">2023-12-19T06:40:08Z</dcterms:modified>
</cp:coreProperties>
</file>