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62" r:id="rId4"/>
    <p:sldId id="260" r:id="rId5"/>
    <p:sldId id="263" r:id="rId6"/>
    <p:sldId id="264" r:id="rId7"/>
    <p:sldId id="265" r:id="rId8"/>
    <p:sldId id="266" r:id="rId9"/>
    <p:sldId id="267" r:id="rId10"/>
    <p:sldId id="268" r:id="rId11"/>
    <p:sldId id="269" r:id="rId12"/>
    <p:sldId id="270" r:id="rId13"/>
    <p:sldId id="271" r:id="rId14"/>
    <p:sldId id="272" r:id="rId15"/>
    <p:sldId id="273"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532"/>
    <a:srgbClr val="986F38"/>
    <a:srgbClr val="4FD165"/>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36" y="114"/>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C4EDC-6916-438D-8050-E019C24DC51F}" type="datetimeFigureOut">
              <a:rPr lang="ru-RU" smtClean="0"/>
              <a:t>19.12.2023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781DE-B4AB-4ECB-8A93-AFED1371ABF8}" type="slidenum">
              <a:rPr lang="ru-RU" smtClean="0"/>
              <a:t>‹#›</a:t>
            </a:fld>
            <a:endParaRPr lang="ru-RU"/>
          </a:p>
        </p:txBody>
      </p:sp>
    </p:spTree>
    <p:extLst>
      <p:ext uri="{BB962C8B-B14F-4D97-AF65-F5344CB8AC3E}">
        <p14:creationId xmlns:p14="http://schemas.microsoft.com/office/powerpoint/2010/main" val="14675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7B0781DE-B4AB-4ECB-8A93-AFED1371ABF8}" type="slidenum">
              <a:rPr lang="ru-RU" smtClean="0"/>
              <a:t>10</a:t>
            </a:fld>
            <a:endParaRPr lang="ru-RU"/>
          </a:p>
        </p:txBody>
      </p:sp>
    </p:spTree>
    <p:extLst>
      <p:ext uri="{BB962C8B-B14F-4D97-AF65-F5344CB8AC3E}">
        <p14:creationId xmlns:p14="http://schemas.microsoft.com/office/powerpoint/2010/main" val="400101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1138425"/>
            <a:ext cx="7772400" cy="1527050"/>
          </a:xfrm>
          <a:effectLst/>
        </p:spPr>
        <p:txBody>
          <a:bodyPr>
            <a:normAutofit/>
          </a:bodyPr>
          <a:lstStyle>
            <a:lvl1pPr algn="r">
              <a:defRPr sz="3600">
                <a:solidFill>
                  <a:srgbClr val="FF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434130" y="2818180"/>
            <a:ext cx="6400800" cy="610820"/>
          </a:xfrm>
        </p:spPr>
        <p:txBody>
          <a:bodyPr>
            <a:normAutofit/>
          </a:bodyPr>
          <a:lstStyle>
            <a:lvl1pPr marL="0" indent="0" algn="r">
              <a:buNone/>
              <a:defRPr sz="26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75" y="833015"/>
            <a:ext cx="8229600" cy="684885"/>
          </a:xfrm>
        </p:spPr>
        <p:txBody>
          <a:bodyPr>
            <a:normAutofit/>
          </a:bodyPr>
          <a:lstStyle>
            <a:lvl1pPr algn="r">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770845" y="1596539"/>
            <a:ext cx="8229600" cy="4733855"/>
          </a:xfrm>
        </p:spPr>
        <p:txBody>
          <a:bodyPr/>
          <a:lstStyle>
            <a:lvl1pPr>
              <a:defRPr sz="2800">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4375" y="833015"/>
            <a:ext cx="8229600" cy="684885"/>
          </a:xfrm>
        </p:spPr>
        <p:txBody>
          <a:bodyPr>
            <a:normAutofit/>
          </a:bodyPr>
          <a:lstStyle>
            <a:lvl1pPr algn="r">
              <a:defRPr sz="3600">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754375" y="1577497"/>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54375" y="2207360"/>
            <a:ext cx="4040188" cy="3035058"/>
          </a:xfrm>
        </p:spPr>
        <p:txBody>
          <a:bodyPr/>
          <a:lstStyle>
            <a:lvl1pPr>
              <a:defRPr sz="240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42200" y="1577497"/>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42200" y="2207360"/>
            <a:ext cx="4041775" cy="3035058"/>
          </a:xfrm>
        </p:spPr>
        <p:txBody>
          <a:bodyPr/>
          <a:lstStyle>
            <a:lvl1pPr>
              <a:defRPr sz="240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7080" y="0"/>
            <a:ext cx="7772400" cy="763525"/>
          </a:xfrm>
        </p:spPr>
        <p:txBody>
          <a:bodyPr>
            <a:normAutofit fontScale="90000"/>
          </a:bodyPr>
          <a:lstStyle/>
          <a:p>
            <a:pPr algn="ctr"/>
            <a:r>
              <a:rPr lang="uk-UA" sz="1600" b="1">
                <a:solidFill>
                  <a:schemeClr val="tx1"/>
                </a:solidFill>
              </a:rPr>
              <a:t>МІНІСТЕРСТВО ОСВІТИ І НАУКИ УКРАЇНИ</a:t>
            </a:r>
            <a:br>
              <a:rPr lang="ru-RU" sz="1600">
                <a:solidFill>
                  <a:schemeClr val="tx1"/>
                </a:solidFill>
              </a:rPr>
            </a:br>
            <a:r>
              <a:rPr lang="uk-UA" sz="1600" b="1">
                <a:solidFill>
                  <a:schemeClr val="tx1"/>
                </a:solidFill>
              </a:rPr>
              <a:t>ХАРКІВСЬКИЙ НАЦІОНАЛЬНИЙ ЕКОНОМІЧНИЙ УНІВЕРСИТЕТ</a:t>
            </a:r>
            <a:br>
              <a:rPr lang="ru-RU" sz="1600">
                <a:solidFill>
                  <a:schemeClr val="tx1"/>
                </a:solidFill>
              </a:rPr>
            </a:br>
            <a:r>
              <a:rPr lang="uk-UA" sz="1600" b="1">
                <a:solidFill>
                  <a:schemeClr val="tx1"/>
                </a:solidFill>
              </a:rPr>
              <a:t>ІМЕНІ СЕМЕНА КУЗНЕЦЯ</a:t>
            </a:r>
            <a:endParaRPr lang="ru-RU" sz="1600">
              <a:solidFill>
                <a:schemeClr val="tx1"/>
              </a:solidFill>
            </a:endParaRPr>
          </a:p>
        </p:txBody>
      </p:sp>
      <p:sp>
        <p:nvSpPr>
          <p:cNvPr id="3" name="Subtitle 2"/>
          <p:cNvSpPr>
            <a:spLocks noGrp="1"/>
          </p:cNvSpPr>
          <p:nvPr>
            <p:ph type="subTitle" idx="1"/>
          </p:nvPr>
        </p:nvSpPr>
        <p:spPr>
          <a:xfrm>
            <a:off x="2393215" y="1925576"/>
            <a:ext cx="6400800" cy="610820"/>
          </a:xfrm>
        </p:spPr>
        <p:txBody>
          <a:bodyPr>
            <a:noAutofit/>
          </a:bodyPr>
          <a:lstStyle/>
          <a:p>
            <a:pPr algn="ctr"/>
            <a:r>
              <a:rPr lang="uk-UA" sz="2800" b="1">
                <a:solidFill>
                  <a:schemeClr val="tx1"/>
                </a:solidFill>
              </a:rPr>
              <a:t>ДИПЛОМНА РОБОТА</a:t>
            </a:r>
            <a:endParaRPr lang="ru-RU" sz="2800">
              <a:solidFill>
                <a:schemeClr val="tx1"/>
              </a:solidFill>
            </a:endParaRPr>
          </a:p>
          <a:p>
            <a:r>
              <a:rPr lang="uk-UA" sz="2400"/>
              <a:t>на тему: </a:t>
            </a:r>
            <a:r>
              <a:rPr lang="uk-UA" sz="2400" b="1"/>
              <a:t>«Розробка та впровадження технологічних інновацій у ресторані при готелі»</a:t>
            </a:r>
            <a:endParaRPr lang="ru-RU" sz="2400"/>
          </a:p>
        </p:txBody>
      </p:sp>
      <p:sp>
        <p:nvSpPr>
          <p:cNvPr id="4" name="Прямоугольник 3">
            <a:extLst>
              <a:ext uri="{FF2B5EF4-FFF2-40B4-BE49-F238E27FC236}">
                <a16:creationId xmlns:a16="http://schemas.microsoft.com/office/drawing/2014/main" id="{4A4AE643-2C1D-4768-A728-7DE784C34478}"/>
              </a:ext>
            </a:extLst>
          </p:cNvPr>
          <p:cNvSpPr/>
          <p:nvPr/>
        </p:nvSpPr>
        <p:spPr>
          <a:xfrm>
            <a:off x="513880" y="544357"/>
            <a:ext cx="8246070" cy="830997"/>
          </a:xfrm>
          <a:prstGeom prst="rect">
            <a:avLst/>
          </a:prstGeom>
          <a:effectLst/>
        </p:spPr>
        <p:txBody>
          <a:bodyPr vert="horz" lIns="91440" tIns="45720" rIns="91440" bIns="45720" rtlCol="0" anchor="ctr">
            <a:normAutofit fontScale="97500"/>
          </a:bodyPr>
          <a:lstStyle/>
          <a:p>
            <a:pPr algn="ctr">
              <a:spcBef>
                <a:spcPct val="0"/>
              </a:spcBef>
            </a:pPr>
            <a:r>
              <a:rPr lang="uk-UA" sz="1600" b="1">
                <a:latin typeface="+mj-lt"/>
                <a:ea typeface="+mj-ea"/>
                <a:cs typeface="+mj-cs"/>
              </a:rPr>
              <a:t>ФАКУЛЬТЕТ МІЖНАРОДНОЇ ЕКОНОМІКИ І ПІДПРИЄМНИЦТВА</a:t>
            </a:r>
            <a:endParaRPr lang="ru-RU" sz="1600" b="1">
              <a:latin typeface="+mj-lt"/>
              <a:ea typeface="+mj-ea"/>
              <a:cs typeface="+mj-cs"/>
            </a:endParaRPr>
          </a:p>
          <a:p>
            <a:pPr algn="ctr">
              <a:spcBef>
                <a:spcPct val="0"/>
              </a:spcBef>
            </a:pPr>
            <a:r>
              <a:rPr lang="uk-UA" sz="1600" b="1">
                <a:latin typeface="+mj-lt"/>
                <a:ea typeface="+mj-ea"/>
                <a:cs typeface="+mj-cs"/>
              </a:rPr>
              <a:t>КАФЕДРА ГОТЕЛЬНОГО І РЕСТОРАННОГО БІЗНЕСУ</a:t>
            </a:r>
            <a:endParaRPr lang="ru-RU" sz="1600" b="1">
              <a:latin typeface="+mj-lt"/>
              <a:ea typeface="+mj-ea"/>
              <a:cs typeface="+mj-cs"/>
            </a:endParaRPr>
          </a:p>
        </p:txBody>
      </p:sp>
      <p:sp>
        <p:nvSpPr>
          <p:cNvPr id="5" name="Прямоугольник 4">
            <a:extLst>
              <a:ext uri="{FF2B5EF4-FFF2-40B4-BE49-F238E27FC236}">
                <a16:creationId xmlns:a16="http://schemas.microsoft.com/office/drawing/2014/main" id="{C3D95A3F-04E3-4139-9602-3AEBA74AAC15}"/>
              </a:ext>
            </a:extLst>
          </p:cNvPr>
          <p:cNvSpPr/>
          <p:nvPr/>
        </p:nvSpPr>
        <p:spPr>
          <a:xfrm>
            <a:off x="16915" y="4321605"/>
            <a:ext cx="4016932" cy="769441"/>
          </a:xfrm>
          <a:prstGeom prst="rect">
            <a:avLst/>
          </a:prstGeom>
        </p:spPr>
        <p:txBody>
          <a:bodyPr wrap="none">
            <a:spAutoFit/>
          </a:bodyPr>
          <a:lstStyle/>
          <a:p>
            <a:pPr algn="l"/>
            <a:r>
              <a:rPr lang="uk-UA" sz="2000" b="1" i="1">
                <a:solidFill>
                  <a:srgbClr val="643200"/>
                </a:solidFill>
                <a:ea typeface="宋体" pitchFamily="2" charset="-122"/>
              </a:rPr>
              <a:t>МАГІСТРАНТ</a:t>
            </a:r>
            <a:r>
              <a:rPr lang="uk-UA">
                <a:solidFill>
                  <a:srgbClr val="643200"/>
                </a:solidFill>
                <a:ea typeface="宋体" pitchFamily="2" charset="-122"/>
              </a:rPr>
              <a:t>: </a:t>
            </a:r>
          </a:p>
          <a:p>
            <a:pPr algn="l"/>
            <a:r>
              <a:rPr lang="uk-UA" sz="2000">
                <a:solidFill>
                  <a:srgbClr val="643200"/>
                </a:solidFill>
                <a:ea typeface="宋体" pitchFamily="2" charset="-122"/>
              </a:rPr>
              <a:t>ПАТАЛАХА Ярослав Сергійович</a:t>
            </a:r>
            <a:endParaRPr lang="ru-RU" sz="2000"/>
          </a:p>
        </p:txBody>
      </p:sp>
      <p:sp>
        <p:nvSpPr>
          <p:cNvPr id="6" name="Прямоугольник 5">
            <a:extLst>
              <a:ext uri="{FF2B5EF4-FFF2-40B4-BE49-F238E27FC236}">
                <a16:creationId xmlns:a16="http://schemas.microsoft.com/office/drawing/2014/main" id="{B465C66C-23EA-4A0D-A726-D39DBB053C60}"/>
              </a:ext>
            </a:extLst>
          </p:cNvPr>
          <p:cNvSpPr/>
          <p:nvPr/>
        </p:nvSpPr>
        <p:spPr>
          <a:xfrm>
            <a:off x="0" y="5928922"/>
            <a:ext cx="5392630" cy="769441"/>
          </a:xfrm>
          <a:prstGeom prst="rect">
            <a:avLst/>
          </a:prstGeom>
        </p:spPr>
        <p:txBody>
          <a:bodyPr wrap="none">
            <a:spAutoFit/>
          </a:bodyPr>
          <a:lstStyle/>
          <a:p>
            <a:pPr algn="l"/>
            <a:r>
              <a:rPr lang="uk-UA" sz="2000" b="1" i="1">
                <a:solidFill>
                  <a:srgbClr val="643200"/>
                </a:solidFill>
                <a:ea typeface="宋体" pitchFamily="2" charset="-122"/>
              </a:rPr>
              <a:t>КЕРІВНИК</a:t>
            </a:r>
            <a:r>
              <a:rPr lang="uk-UA">
                <a:solidFill>
                  <a:srgbClr val="643200"/>
                </a:solidFill>
                <a:ea typeface="宋体" pitchFamily="2" charset="-122"/>
              </a:rPr>
              <a:t>: </a:t>
            </a:r>
          </a:p>
          <a:p>
            <a:pPr algn="l"/>
            <a:r>
              <a:rPr lang="uk-UA" sz="2000">
                <a:solidFill>
                  <a:srgbClr val="643200"/>
                </a:solidFill>
                <a:ea typeface="宋体" pitchFamily="2" charset="-122"/>
              </a:rPr>
              <a:t>к.т.н., доц. КРАМАРЕНКО Дмитро Павлович</a:t>
            </a:r>
            <a:endParaRPr lang="ru-RU" sz="2000"/>
          </a:p>
        </p:txBody>
      </p:sp>
      <p:sp>
        <p:nvSpPr>
          <p:cNvPr id="7" name="Прямоугольник 6">
            <a:extLst>
              <a:ext uri="{FF2B5EF4-FFF2-40B4-BE49-F238E27FC236}">
                <a16:creationId xmlns:a16="http://schemas.microsoft.com/office/drawing/2014/main" id="{692502EB-8543-43F5-9C28-9264AC5E2B47}"/>
              </a:ext>
            </a:extLst>
          </p:cNvPr>
          <p:cNvSpPr/>
          <p:nvPr/>
        </p:nvSpPr>
        <p:spPr>
          <a:xfrm>
            <a:off x="16915" y="5111432"/>
            <a:ext cx="3801746" cy="707886"/>
          </a:xfrm>
          <a:prstGeom prst="rect">
            <a:avLst/>
          </a:prstGeom>
        </p:spPr>
        <p:txBody>
          <a:bodyPr wrap="none">
            <a:spAutoFit/>
          </a:bodyPr>
          <a:lstStyle/>
          <a:p>
            <a:r>
              <a:rPr lang="uk-UA" sz="2000" b="1" i="1">
                <a:solidFill>
                  <a:srgbClr val="643200"/>
                </a:solidFill>
                <a:ea typeface="宋体" pitchFamily="2" charset="-122"/>
              </a:rPr>
              <a:t>Рецензент: </a:t>
            </a:r>
          </a:p>
          <a:p>
            <a:r>
              <a:rPr lang="uk-UA" sz="2000">
                <a:solidFill>
                  <a:srgbClr val="643200"/>
                </a:solidFill>
                <a:ea typeface="宋体" pitchFamily="2" charset="-122"/>
              </a:rPr>
              <a:t>д-р вет. наук, проф. Марія ПАСКА</a:t>
            </a:r>
            <a:endParaRPr lang="ru-RU" sz="2000">
              <a:solidFill>
                <a:srgbClr val="643200"/>
              </a:solidFill>
              <a:ea typeface="宋体" pitchFamily="2" charset="-122"/>
            </a:endParaRPr>
          </a:p>
        </p:txBody>
      </p:sp>
      <p:pic>
        <p:nvPicPr>
          <p:cNvPr id="8" name="Рисунок 7">
            <a:extLst>
              <a:ext uri="{FF2B5EF4-FFF2-40B4-BE49-F238E27FC236}">
                <a16:creationId xmlns:a16="http://schemas.microsoft.com/office/drawing/2014/main" id="{AD0280CC-F22B-4818-8DD0-CA4D9D927A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42" y="96760"/>
            <a:ext cx="1512275" cy="152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E91ED2B-28C7-4D2E-9A5A-25FC4C362F94}"/>
              </a:ext>
            </a:extLst>
          </p:cNvPr>
          <p:cNvPicPr>
            <a:picLocks noChangeAspect="1"/>
          </p:cNvPicPr>
          <p:nvPr/>
        </p:nvPicPr>
        <p:blipFill>
          <a:blip r:embed="rId3"/>
          <a:stretch>
            <a:fillRect/>
          </a:stretch>
        </p:blipFill>
        <p:spPr>
          <a:xfrm>
            <a:off x="29185" y="1443835"/>
            <a:ext cx="6698660" cy="1985165"/>
          </a:xfrm>
          <a:prstGeom prst="rect">
            <a:avLst/>
          </a:prstGeom>
        </p:spPr>
      </p:pic>
      <p:pic>
        <p:nvPicPr>
          <p:cNvPr id="5" name="Рисунок 4">
            <a:extLst>
              <a:ext uri="{FF2B5EF4-FFF2-40B4-BE49-F238E27FC236}">
                <a16:creationId xmlns:a16="http://schemas.microsoft.com/office/drawing/2014/main" id="{C4EAF282-4BA1-4B67-B0F7-92BE5EFAE089}"/>
              </a:ext>
            </a:extLst>
          </p:cNvPr>
          <p:cNvPicPr>
            <a:picLocks noChangeAspect="1"/>
          </p:cNvPicPr>
          <p:nvPr/>
        </p:nvPicPr>
        <p:blipFill>
          <a:blip r:embed="rId4"/>
          <a:stretch>
            <a:fillRect/>
          </a:stretch>
        </p:blipFill>
        <p:spPr>
          <a:xfrm>
            <a:off x="2586835" y="3581705"/>
            <a:ext cx="6248400" cy="2905125"/>
          </a:xfrm>
          <a:prstGeom prst="rect">
            <a:avLst/>
          </a:prstGeom>
        </p:spPr>
      </p:pic>
    </p:spTree>
    <p:extLst>
      <p:ext uri="{BB962C8B-B14F-4D97-AF65-F5344CB8AC3E}">
        <p14:creationId xmlns:p14="http://schemas.microsoft.com/office/powerpoint/2010/main" val="3264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6247777-1796-4239-A56C-B68E75A791F9}"/>
              </a:ext>
            </a:extLst>
          </p:cNvPr>
          <p:cNvPicPr>
            <a:picLocks noChangeAspect="1"/>
          </p:cNvPicPr>
          <p:nvPr/>
        </p:nvPicPr>
        <p:blipFill>
          <a:blip r:embed="rId2"/>
          <a:stretch>
            <a:fillRect/>
          </a:stretch>
        </p:blipFill>
        <p:spPr>
          <a:xfrm>
            <a:off x="1288843" y="364346"/>
            <a:ext cx="6566314" cy="6129307"/>
          </a:xfrm>
          <a:prstGeom prst="rect">
            <a:avLst/>
          </a:prstGeom>
        </p:spPr>
      </p:pic>
    </p:spTree>
    <p:extLst>
      <p:ext uri="{BB962C8B-B14F-4D97-AF65-F5344CB8AC3E}">
        <p14:creationId xmlns:p14="http://schemas.microsoft.com/office/powerpoint/2010/main" val="361766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EBB4742-9D26-41F0-A6EA-A502161D6B2F}"/>
              </a:ext>
            </a:extLst>
          </p:cNvPr>
          <p:cNvPicPr>
            <a:picLocks noChangeAspect="1"/>
          </p:cNvPicPr>
          <p:nvPr/>
        </p:nvPicPr>
        <p:blipFill>
          <a:blip r:embed="rId2"/>
          <a:stretch>
            <a:fillRect/>
          </a:stretch>
        </p:blipFill>
        <p:spPr>
          <a:xfrm>
            <a:off x="4017734" y="101163"/>
            <a:ext cx="5126266" cy="2116075"/>
          </a:xfrm>
          <a:prstGeom prst="rect">
            <a:avLst/>
          </a:prstGeom>
        </p:spPr>
      </p:pic>
      <p:pic>
        <p:nvPicPr>
          <p:cNvPr id="5122" name="Рисунок 1">
            <a:extLst>
              <a:ext uri="{FF2B5EF4-FFF2-40B4-BE49-F238E27FC236}">
                <a16:creationId xmlns:a16="http://schemas.microsoft.com/office/drawing/2014/main" id="{25DBC97B-C434-4638-B9B1-3298F5A0A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0" y="2237508"/>
            <a:ext cx="61150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id="{D9D3CAC1-13CC-42A6-A1F1-5ADC6CB74BB1}"/>
              </a:ext>
            </a:extLst>
          </p:cNvPr>
          <p:cNvSpPr/>
          <p:nvPr/>
        </p:nvSpPr>
        <p:spPr>
          <a:xfrm>
            <a:off x="907080" y="6128893"/>
            <a:ext cx="4572000" cy="646331"/>
          </a:xfrm>
          <a:prstGeom prst="rect">
            <a:avLst/>
          </a:prstGeom>
        </p:spPr>
        <p:txBody>
          <a:bodyPr>
            <a:spAutoFit/>
          </a:bodyPr>
          <a:lstStyle/>
          <a:p>
            <a:pPr algn="ctr"/>
            <a:r>
              <a:rPr lang="uk-UA">
                <a:latin typeface="Times New Roman" panose="02020603050405020304" pitchFamily="18" charset="0"/>
                <a:ea typeface="Times New Roman" panose="02020603050405020304" pitchFamily="18" charset="0"/>
              </a:rPr>
              <a:t>Технологічна схема виробництва капсульованого гарніру для солодких страв</a:t>
            </a:r>
            <a:endParaRPr lang="ru-RU"/>
          </a:p>
        </p:txBody>
      </p:sp>
    </p:spTree>
    <p:extLst>
      <p:ext uri="{BB962C8B-B14F-4D97-AF65-F5344CB8AC3E}">
        <p14:creationId xmlns:p14="http://schemas.microsoft.com/office/powerpoint/2010/main" val="330110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CE9B250-7485-4339-AE49-47EF77C77B03}"/>
              </a:ext>
            </a:extLst>
          </p:cNvPr>
          <p:cNvPicPr>
            <a:picLocks noChangeAspect="1"/>
          </p:cNvPicPr>
          <p:nvPr/>
        </p:nvPicPr>
        <p:blipFill>
          <a:blip r:embed="rId2"/>
          <a:stretch>
            <a:fillRect/>
          </a:stretch>
        </p:blipFill>
        <p:spPr>
          <a:xfrm>
            <a:off x="296260" y="222195"/>
            <a:ext cx="5981700" cy="2886075"/>
          </a:xfrm>
          <a:prstGeom prst="rect">
            <a:avLst/>
          </a:prstGeom>
        </p:spPr>
      </p:pic>
      <p:pic>
        <p:nvPicPr>
          <p:cNvPr id="6" name="Рисунок 5">
            <a:extLst>
              <a:ext uri="{FF2B5EF4-FFF2-40B4-BE49-F238E27FC236}">
                <a16:creationId xmlns:a16="http://schemas.microsoft.com/office/drawing/2014/main" id="{55BAA93B-5033-4EA2-8AE3-CD7FC5C02487}"/>
              </a:ext>
            </a:extLst>
          </p:cNvPr>
          <p:cNvPicPr>
            <a:picLocks noChangeAspect="1"/>
          </p:cNvPicPr>
          <p:nvPr/>
        </p:nvPicPr>
        <p:blipFill>
          <a:blip r:embed="rId3"/>
          <a:stretch>
            <a:fillRect/>
          </a:stretch>
        </p:blipFill>
        <p:spPr>
          <a:xfrm>
            <a:off x="2586835" y="3429000"/>
            <a:ext cx="6162675" cy="3019425"/>
          </a:xfrm>
          <a:prstGeom prst="rect">
            <a:avLst/>
          </a:prstGeom>
        </p:spPr>
      </p:pic>
    </p:spTree>
    <p:extLst>
      <p:ext uri="{BB962C8B-B14F-4D97-AF65-F5344CB8AC3E}">
        <p14:creationId xmlns:p14="http://schemas.microsoft.com/office/powerpoint/2010/main" val="58689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4A8204-89D7-4BEF-AA09-7AAEDD208DC0}"/>
              </a:ext>
            </a:extLst>
          </p:cNvPr>
          <p:cNvSpPr>
            <a:spLocks noGrp="1"/>
          </p:cNvSpPr>
          <p:nvPr>
            <p:ph type="title"/>
          </p:nvPr>
        </p:nvSpPr>
        <p:spPr>
          <a:xfrm>
            <a:off x="724135" y="911654"/>
            <a:ext cx="8229600" cy="684885"/>
          </a:xfrm>
        </p:spPr>
        <p:txBody>
          <a:bodyPr>
            <a:normAutofit fontScale="90000"/>
          </a:bodyPr>
          <a:lstStyle/>
          <a:p>
            <a:r>
              <a:rPr lang="uk-UA" b="1" i="1"/>
              <a:t>Використання капсульованих ганирів для оформлення і подачі напоїв</a:t>
            </a:r>
            <a:br>
              <a:rPr lang="ru-RU"/>
            </a:br>
            <a:endParaRPr lang="ru-RU"/>
          </a:p>
        </p:txBody>
      </p:sp>
      <p:pic>
        <p:nvPicPr>
          <p:cNvPr id="4" name="Рисунок 3">
            <a:extLst>
              <a:ext uri="{FF2B5EF4-FFF2-40B4-BE49-F238E27FC236}">
                <a16:creationId xmlns:a16="http://schemas.microsoft.com/office/drawing/2014/main" id="{E9CFF37E-BE45-4BD8-9249-327DEA389D95}"/>
              </a:ext>
            </a:extLst>
          </p:cNvPr>
          <p:cNvPicPr>
            <a:picLocks noChangeAspect="1"/>
          </p:cNvPicPr>
          <p:nvPr/>
        </p:nvPicPr>
        <p:blipFill>
          <a:blip r:embed="rId2"/>
          <a:stretch>
            <a:fillRect/>
          </a:stretch>
        </p:blipFill>
        <p:spPr>
          <a:xfrm>
            <a:off x="1365195" y="1603014"/>
            <a:ext cx="6181725" cy="4676775"/>
          </a:xfrm>
          <a:prstGeom prst="rect">
            <a:avLst/>
          </a:prstGeom>
        </p:spPr>
      </p:pic>
    </p:spTree>
    <p:extLst>
      <p:ext uri="{BB962C8B-B14F-4D97-AF65-F5344CB8AC3E}">
        <p14:creationId xmlns:p14="http://schemas.microsoft.com/office/powerpoint/2010/main" val="211877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0C665D6-52D5-43AE-9199-70BD566DCB6B}"/>
              </a:ext>
            </a:extLst>
          </p:cNvPr>
          <p:cNvPicPr>
            <a:picLocks noChangeAspect="1"/>
          </p:cNvPicPr>
          <p:nvPr/>
        </p:nvPicPr>
        <p:blipFill>
          <a:blip r:embed="rId2"/>
          <a:stretch>
            <a:fillRect/>
          </a:stretch>
        </p:blipFill>
        <p:spPr>
          <a:xfrm>
            <a:off x="4113884" y="3162057"/>
            <a:ext cx="4711825" cy="3416973"/>
          </a:xfrm>
          <a:prstGeom prst="rect">
            <a:avLst/>
          </a:prstGeom>
        </p:spPr>
      </p:pic>
      <p:pic>
        <p:nvPicPr>
          <p:cNvPr id="5" name="Рисунок 4">
            <a:extLst>
              <a:ext uri="{FF2B5EF4-FFF2-40B4-BE49-F238E27FC236}">
                <a16:creationId xmlns:a16="http://schemas.microsoft.com/office/drawing/2014/main" id="{B32339B8-E6B5-467B-A0A1-C2AA49BFF082}"/>
              </a:ext>
            </a:extLst>
          </p:cNvPr>
          <p:cNvPicPr>
            <a:picLocks noChangeAspect="1"/>
          </p:cNvPicPr>
          <p:nvPr/>
        </p:nvPicPr>
        <p:blipFill>
          <a:blip r:embed="rId3"/>
          <a:stretch>
            <a:fillRect/>
          </a:stretch>
        </p:blipFill>
        <p:spPr>
          <a:xfrm>
            <a:off x="71930" y="374900"/>
            <a:ext cx="4375545" cy="2901395"/>
          </a:xfrm>
          <a:prstGeom prst="rect">
            <a:avLst/>
          </a:prstGeom>
        </p:spPr>
      </p:pic>
    </p:spTree>
    <p:extLst>
      <p:ext uri="{BB962C8B-B14F-4D97-AF65-F5344CB8AC3E}">
        <p14:creationId xmlns:p14="http://schemas.microsoft.com/office/powerpoint/2010/main" val="1849223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3B8FC8EC-2F76-4F5C-8E85-739DCB819D95}"/>
              </a:ext>
            </a:extLst>
          </p:cNvPr>
          <p:cNvSpPr/>
          <p:nvPr/>
        </p:nvSpPr>
        <p:spPr>
          <a:xfrm>
            <a:off x="2434130" y="2512770"/>
            <a:ext cx="5955495" cy="1466555"/>
          </a:xfrm>
          <a:prstGeom prst="rect">
            <a:avLst/>
          </a:prstGeom>
        </p:spPr>
        <p:txBody>
          <a:bodyPr wrap="square">
            <a:spAutoFit/>
          </a:bodyPr>
          <a:lstStyle/>
          <a:p>
            <a:pPr algn="ctr">
              <a:lnSpc>
                <a:spcPct val="115000"/>
              </a:lnSpc>
            </a:pPr>
            <a:r>
              <a:rPr lang="uk-UA" sz="4000" b="1" i="1">
                <a:solidFill>
                  <a:srgbClr val="FF0000"/>
                </a:solidFill>
              </a:rPr>
              <a:t>Доповідь закінчено! </a:t>
            </a:r>
          </a:p>
          <a:p>
            <a:pPr algn="ctr">
              <a:lnSpc>
                <a:spcPct val="115000"/>
              </a:lnSpc>
            </a:pPr>
            <a:r>
              <a:rPr lang="uk-UA" sz="4000" b="1" i="1">
                <a:solidFill>
                  <a:srgbClr val="FF0000"/>
                </a:solidFill>
              </a:rPr>
              <a:t>Дякую за увагу!</a:t>
            </a:r>
            <a:endParaRPr lang="uk-UA" sz="4000" b="1" i="1" dirty="0">
              <a:solidFill>
                <a:srgbClr val="FF0000"/>
              </a:solidFill>
            </a:endParaRPr>
          </a:p>
        </p:txBody>
      </p:sp>
    </p:spTree>
    <p:extLst>
      <p:ext uri="{BB962C8B-B14F-4D97-AF65-F5344CB8AC3E}">
        <p14:creationId xmlns:p14="http://schemas.microsoft.com/office/powerpoint/2010/main" val="110163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259" y="1901950"/>
            <a:ext cx="8551480" cy="4223298"/>
          </a:xfrm>
        </p:spPr>
        <p:txBody>
          <a:bodyPr/>
          <a:lstStyle/>
          <a:p>
            <a:pPr marL="0" indent="0">
              <a:buNone/>
            </a:pPr>
            <a:r>
              <a:rPr lang="uk-UA" i="1" u="sng"/>
              <a:t>Мета</a:t>
            </a:r>
            <a:r>
              <a:rPr lang="uk-UA" i="1"/>
              <a:t> </a:t>
            </a:r>
            <a:r>
              <a:rPr lang="uk-UA"/>
              <a:t>дослідження полягає у розробці технологічних інновацій у ресторані при готелі у вигляді солодких страв з підвищеною харчовою цінністю. </a:t>
            </a:r>
          </a:p>
          <a:p>
            <a:pPr marL="0" indent="0">
              <a:buNone/>
            </a:pPr>
            <a:r>
              <a:rPr lang="uk-UA" i="1" u="sng"/>
              <a:t>Об’єкт дослідження </a:t>
            </a:r>
            <a:r>
              <a:rPr lang="uk-UA"/>
              <a:t>– технологічні інновації у закладах ресторанного господарства, що працюють  при готелі.</a:t>
            </a:r>
            <a:endParaRPr lang="ru-RU"/>
          </a:p>
          <a:p>
            <a:pPr marL="0" indent="0">
              <a:buNone/>
            </a:pPr>
            <a:r>
              <a:rPr lang="uk-UA" i="1" u="sng"/>
              <a:t>Предмет дослідження </a:t>
            </a:r>
            <a:r>
              <a:rPr lang="uk-UA"/>
              <a:t>– технологія, рецептурний склад, оцінка якості солодких страв  з підвищеною харчовою цінністю.</a:t>
            </a:r>
            <a:endParaRPr lang="ru-RU"/>
          </a:p>
          <a:p>
            <a:pPr marL="0" indent="0">
              <a:buNone/>
            </a:pPr>
            <a:endParaRPr lang="ru-RU"/>
          </a:p>
        </p:txBody>
      </p:sp>
    </p:spTree>
    <p:extLst>
      <p:ext uri="{BB962C8B-B14F-4D97-AF65-F5344CB8AC3E}">
        <p14:creationId xmlns:p14="http://schemas.microsoft.com/office/powerpoint/2010/main" val="261616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259" y="1901950"/>
            <a:ext cx="8551480" cy="4223298"/>
          </a:xfrm>
        </p:spPr>
        <p:txBody>
          <a:bodyPr>
            <a:normAutofit fontScale="85000" lnSpcReduction="20000"/>
          </a:bodyPr>
          <a:lstStyle/>
          <a:p>
            <a:pPr marL="0" indent="542925" algn="just">
              <a:buNone/>
              <a:tabLst>
                <a:tab pos="542925" algn="l"/>
              </a:tabLst>
            </a:pPr>
            <a:r>
              <a:rPr lang="uk-UA" b="1" u="sng"/>
              <a:t>Наукова новизна отриманих результатів </a:t>
            </a:r>
            <a:r>
              <a:rPr lang="uk-UA"/>
              <a:t>полягає у теоретичному обґрунтуванні та експериментальному підтвердженні доцільності використання альгінату натрію в технології солодких страв з позицій поліпшення процесів гелеутворення та підвищення харчової цінності готових виробів за рахунок надання їм протекторних властивостей.</a:t>
            </a:r>
          </a:p>
          <a:p>
            <a:pPr marL="0" indent="542925" algn="just">
              <a:buNone/>
              <a:tabLst>
                <a:tab pos="542925" algn="l"/>
              </a:tabLst>
            </a:pPr>
            <a:r>
              <a:rPr lang="uk-UA"/>
              <a:t>Отримано рівняння регресії, що описують залежність сполучної здатності альгінату натрію по відношенню до іонів важких металів від різних технологічних факторів, таких як рН середовища, температура процесу та концентрація структуроутворювача. Зв'язування альгінатом натрію іонів важких металів варіює в межах: по відношенню до іонів свинцю від 20,58 % до 53,00 %, до іонів нікелю – від 11,25 % до 38 75%.</a:t>
            </a:r>
            <a:endParaRPr lang="ru-RU"/>
          </a:p>
          <a:p>
            <a:pPr marL="0" indent="0">
              <a:buNone/>
            </a:pPr>
            <a:endParaRPr lang="ru-RU"/>
          </a:p>
        </p:txBody>
      </p:sp>
    </p:spTree>
    <p:extLst>
      <p:ext uri="{BB962C8B-B14F-4D97-AF65-F5344CB8AC3E}">
        <p14:creationId xmlns:p14="http://schemas.microsoft.com/office/powerpoint/2010/main" val="139398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60116D-E143-411B-84F9-CA540B093C8F}"/>
              </a:ext>
            </a:extLst>
          </p:cNvPr>
          <p:cNvSpPr>
            <a:spLocks noGrp="1"/>
          </p:cNvSpPr>
          <p:nvPr>
            <p:ph type="title"/>
          </p:nvPr>
        </p:nvSpPr>
        <p:spPr>
          <a:xfrm>
            <a:off x="601670" y="1749245"/>
            <a:ext cx="8229600" cy="684885"/>
          </a:xfrm>
        </p:spPr>
        <p:txBody>
          <a:bodyPr>
            <a:normAutofit fontScale="90000"/>
          </a:bodyPr>
          <a:lstStyle/>
          <a:p>
            <a:r>
              <a:rPr lang="uk-UA"/>
              <a:t>"Молекулярна гастрономія" акцентує увагу на унікальних органолептичних властивостях того чи іншого продукту.</a:t>
            </a:r>
            <a:endParaRPr lang="ru-RU"/>
          </a:p>
        </p:txBody>
      </p:sp>
      <p:sp>
        <p:nvSpPr>
          <p:cNvPr id="3" name="Объект 2">
            <a:extLst>
              <a:ext uri="{FF2B5EF4-FFF2-40B4-BE49-F238E27FC236}">
                <a16:creationId xmlns:a16="http://schemas.microsoft.com/office/drawing/2014/main" id="{93FCD2E0-F0D6-49E5-B39C-2D91B9CB81D2}"/>
              </a:ext>
            </a:extLst>
          </p:cNvPr>
          <p:cNvSpPr>
            <a:spLocks noGrp="1"/>
          </p:cNvSpPr>
          <p:nvPr>
            <p:ph idx="1"/>
          </p:nvPr>
        </p:nvSpPr>
        <p:spPr>
          <a:xfrm>
            <a:off x="546045" y="2512770"/>
            <a:ext cx="8229600" cy="3970330"/>
          </a:xfrm>
        </p:spPr>
        <p:txBody>
          <a:bodyPr/>
          <a:lstStyle/>
          <a:p>
            <a:r>
              <a:rPr lang="uk-UA"/>
              <a:t>Капсулювання</a:t>
            </a:r>
          </a:p>
          <a:p>
            <a:r>
              <a:rPr lang="uk-UA"/>
              <a:t>Газування та еспумізація</a:t>
            </a:r>
          </a:p>
          <a:p>
            <a:r>
              <a:rPr lang="uk-UA"/>
              <a:t>Кріогенна кухня</a:t>
            </a:r>
          </a:p>
          <a:p>
            <a:r>
              <a:rPr lang="uk-UA"/>
              <a:t>Желювання та згущування</a:t>
            </a:r>
          </a:p>
          <a:p>
            <a:r>
              <a:rPr lang="uk-UA"/>
              <a:t>Су-від (Sous-Vide) </a:t>
            </a:r>
            <a:endParaRPr lang="ru-RU"/>
          </a:p>
        </p:txBody>
      </p:sp>
    </p:spTree>
    <p:extLst>
      <p:ext uri="{BB962C8B-B14F-4D97-AF65-F5344CB8AC3E}">
        <p14:creationId xmlns:p14="http://schemas.microsoft.com/office/powerpoint/2010/main" val="125504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559F03-BCB0-41AF-A81E-A5490E5618BA}"/>
              </a:ext>
            </a:extLst>
          </p:cNvPr>
          <p:cNvSpPr>
            <a:spLocks noGrp="1"/>
          </p:cNvSpPr>
          <p:nvPr>
            <p:ph type="title"/>
          </p:nvPr>
        </p:nvSpPr>
        <p:spPr>
          <a:xfrm>
            <a:off x="728100" y="1291130"/>
            <a:ext cx="8229600" cy="684885"/>
          </a:xfrm>
        </p:spPr>
        <p:txBody>
          <a:bodyPr>
            <a:normAutofit fontScale="90000"/>
          </a:bodyPr>
          <a:lstStyle/>
          <a:p>
            <a:r>
              <a:rPr lang="uk-UA" b="1"/>
              <a:t>Гелеутворюючі добавки</a:t>
            </a:r>
            <a:br>
              <a:rPr lang="ru-RU"/>
            </a:br>
            <a:endParaRPr lang="ru-RU"/>
          </a:p>
        </p:txBody>
      </p:sp>
      <p:graphicFrame>
        <p:nvGraphicFramePr>
          <p:cNvPr id="4" name="Объект 3">
            <a:extLst>
              <a:ext uri="{FF2B5EF4-FFF2-40B4-BE49-F238E27FC236}">
                <a16:creationId xmlns:a16="http://schemas.microsoft.com/office/drawing/2014/main" id="{C62083B1-576B-4FB7-987F-F1524822EA26}"/>
              </a:ext>
            </a:extLst>
          </p:cNvPr>
          <p:cNvGraphicFramePr>
            <a:graphicFrameLocks noGrp="1"/>
          </p:cNvGraphicFramePr>
          <p:nvPr>
            <p:ph idx="1"/>
            <p:extLst>
              <p:ext uri="{D42A27DB-BD31-4B8C-83A1-F6EECF244321}">
                <p14:modId xmlns:p14="http://schemas.microsoft.com/office/powerpoint/2010/main" val="2077434665"/>
              </p:ext>
            </p:extLst>
          </p:nvPr>
        </p:nvGraphicFramePr>
        <p:xfrm>
          <a:off x="698655" y="1749245"/>
          <a:ext cx="7717245" cy="4144010"/>
        </p:xfrm>
        <a:graphic>
          <a:graphicData uri="http://schemas.openxmlformats.org/drawingml/2006/table">
            <a:tbl>
              <a:tblPr>
                <a:tableStyleId>{5C22544A-7EE6-4342-B048-85BDC9FD1C3A}</a:tableStyleId>
              </a:tblPr>
              <a:tblGrid>
                <a:gridCol w="1926384">
                  <a:extLst>
                    <a:ext uri="{9D8B030D-6E8A-4147-A177-3AD203B41FA5}">
                      <a16:colId xmlns:a16="http://schemas.microsoft.com/office/drawing/2014/main" val="1185521779"/>
                    </a:ext>
                  </a:extLst>
                </a:gridCol>
                <a:gridCol w="5790861">
                  <a:extLst>
                    <a:ext uri="{9D8B030D-6E8A-4147-A177-3AD203B41FA5}">
                      <a16:colId xmlns:a16="http://schemas.microsoft.com/office/drawing/2014/main" val="4232078762"/>
                    </a:ext>
                  </a:extLst>
                </a:gridCol>
              </a:tblGrid>
              <a:tr h="328930">
                <a:tc>
                  <a:txBody>
                    <a:bodyPr/>
                    <a:lstStyle/>
                    <a:p>
                      <a:pPr indent="228600" algn="ctr">
                        <a:spcAft>
                          <a:spcPts val="0"/>
                        </a:spcAft>
                      </a:pPr>
                      <a:r>
                        <a:rPr lang="uk-UA" sz="1400">
                          <a:effectLst/>
                        </a:rPr>
                        <a:t>Гелеутворювач</a:t>
                      </a:r>
                      <a:endParaRPr lang="ru-RU"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indent="228600" algn="ctr">
                        <a:spcAft>
                          <a:spcPts val="0"/>
                        </a:spcAft>
                      </a:pPr>
                      <a:r>
                        <a:rPr lang="uk-UA" sz="1400">
                          <a:effectLst/>
                        </a:rPr>
                        <a:t>Опис</a:t>
                      </a:r>
                      <a:endParaRPr lang="ru-RU"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702641417"/>
                  </a:ext>
                </a:extLst>
              </a:tr>
              <a:tr h="542925">
                <a:tc>
                  <a:txBody>
                    <a:bodyPr/>
                    <a:lstStyle/>
                    <a:p>
                      <a:pPr>
                        <a:spcAft>
                          <a:spcPts val="0"/>
                        </a:spcAft>
                      </a:pPr>
                      <a:r>
                        <a:rPr lang="uk-UA" sz="1400">
                          <a:effectLst/>
                        </a:rPr>
                        <a:t>Гуар</a:t>
                      </a:r>
                      <a:endParaRPr lang="ru-RU"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uk-UA" sz="1400">
                          <a:effectLst/>
                        </a:rPr>
                        <a:t>Натуральний полісахарид, отриманий з насіння бобів гуара.</a:t>
                      </a:r>
                      <a:endParaRPr lang="ru-RU" sz="1200">
                        <a:effectLst/>
                      </a:endParaRPr>
                    </a:p>
                    <a:p>
                      <a:pPr>
                        <a:spcAft>
                          <a:spcPts val="0"/>
                        </a:spcAft>
                      </a:pPr>
                      <a:r>
                        <a:rPr lang="uk-UA" sz="1400">
                          <a:effectLst/>
                        </a:rPr>
                        <a:t>Використовується як загусник і стабілізатор.</a:t>
                      </a:r>
                      <a:endParaRPr lang="ru-RU"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981870267"/>
                  </a:ext>
                </a:extLst>
              </a:tr>
              <a:tr h="542925">
                <a:tc>
                  <a:txBody>
                    <a:bodyPr/>
                    <a:lstStyle/>
                    <a:p>
                      <a:pPr>
                        <a:spcAft>
                          <a:spcPts val="0"/>
                        </a:spcAft>
                      </a:pPr>
                      <a:r>
                        <a:rPr lang="uk-UA" sz="1400">
                          <a:effectLst/>
                        </a:rPr>
                        <a:t>Камедь ріжкового дерева</a:t>
                      </a:r>
                      <a:endParaRPr lang="ru-RU"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uk-UA" sz="1400">
                          <a:effectLst/>
                        </a:rPr>
                        <a:t>Виготовляється з насіння ріжкового дерева, ефективний загусник і стабілізатор, часто використовується у безглютенових продуктах.</a:t>
                      </a:r>
                      <a:endParaRPr lang="ru-RU"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462924777"/>
                  </a:ext>
                </a:extLst>
              </a:tr>
              <a:tr h="542925">
                <a:tc>
                  <a:txBody>
                    <a:bodyPr/>
                    <a:lstStyle/>
                    <a:p>
                      <a:pPr>
                        <a:spcAft>
                          <a:spcPts val="0"/>
                        </a:spcAft>
                      </a:pPr>
                      <a:r>
                        <a:rPr lang="uk-UA" sz="1400">
                          <a:effectLst/>
                        </a:rPr>
                        <a:t>Пектини</a:t>
                      </a:r>
                      <a:endParaRPr lang="ru-RU"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uk-UA" sz="1400">
                          <a:effectLst/>
                        </a:rPr>
                        <a:t>Комплексні полісахариди, зазвичай отримані з фруктів.</a:t>
                      </a:r>
                      <a:endParaRPr lang="ru-RU" sz="1200">
                        <a:effectLst/>
                      </a:endParaRPr>
                    </a:p>
                    <a:p>
                      <a:pPr>
                        <a:spcAft>
                          <a:spcPts val="0"/>
                        </a:spcAft>
                      </a:pPr>
                      <a:r>
                        <a:rPr lang="uk-UA" sz="1400">
                          <a:effectLst/>
                        </a:rPr>
                        <a:t>Використовуються для желювання в джемах та желе.</a:t>
                      </a:r>
                      <a:endParaRPr lang="ru-RU"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676328574"/>
                  </a:ext>
                </a:extLst>
              </a:tr>
              <a:tr h="542925">
                <a:tc>
                  <a:txBody>
                    <a:bodyPr/>
                    <a:lstStyle/>
                    <a:p>
                      <a:pPr>
                        <a:spcAft>
                          <a:spcPts val="0"/>
                        </a:spcAft>
                      </a:pPr>
                      <a:r>
                        <a:rPr lang="uk-UA" sz="1400">
                          <a:effectLst/>
                        </a:rPr>
                        <a:t>Альгінати</a:t>
                      </a:r>
                      <a:endParaRPr lang="ru-RU"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uk-UA" sz="1400">
                          <a:effectLst/>
                        </a:rPr>
                        <a:t>Полісахариди з бурих водоростей, використовуються як загусники і стабілізатори, формують гелі при взаємодії з кальцієм.</a:t>
                      </a:r>
                      <a:endParaRPr lang="ru-RU"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220710624"/>
                  </a:ext>
                </a:extLst>
              </a:tr>
              <a:tr h="542925">
                <a:tc>
                  <a:txBody>
                    <a:bodyPr/>
                    <a:lstStyle/>
                    <a:p>
                      <a:pPr>
                        <a:spcAft>
                          <a:spcPts val="0"/>
                        </a:spcAft>
                      </a:pPr>
                      <a:r>
                        <a:rPr lang="uk-UA" sz="1400">
                          <a:effectLst/>
                        </a:rPr>
                        <a:t>Карагенани</a:t>
                      </a:r>
                      <a:endParaRPr lang="ru-RU"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uk-UA" sz="1400">
                          <a:effectLst/>
                        </a:rPr>
                        <a:t>Сульфатовані полісахариди з червоних водоростей, використовуються для загущення, желювання та стабілізації.</a:t>
                      </a:r>
                      <a:endParaRPr lang="ru-RU"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98666690"/>
                  </a:ext>
                </a:extLst>
              </a:tr>
              <a:tr h="542925">
                <a:tc>
                  <a:txBody>
                    <a:bodyPr/>
                    <a:lstStyle/>
                    <a:p>
                      <a:pPr>
                        <a:spcAft>
                          <a:spcPts val="0"/>
                        </a:spcAft>
                      </a:pPr>
                      <a:r>
                        <a:rPr lang="uk-UA" sz="1400">
                          <a:effectLst/>
                        </a:rPr>
                        <a:t>Ксантан</a:t>
                      </a:r>
                      <a:endParaRPr lang="ru-RU"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uk-UA" sz="1400">
                          <a:effectLst/>
                        </a:rPr>
                        <a:t>Мікробіальний полісахарид, потужний загусник і стабілізатор, часто використовується в харчових продуктах.</a:t>
                      </a:r>
                      <a:endParaRPr lang="ru-RU"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477825653"/>
                  </a:ext>
                </a:extLst>
              </a:tr>
              <a:tr h="557530">
                <a:tc>
                  <a:txBody>
                    <a:bodyPr/>
                    <a:lstStyle/>
                    <a:p>
                      <a:pPr>
                        <a:spcAft>
                          <a:spcPts val="0"/>
                        </a:spcAft>
                      </a:pPr>
                      <a:r>
                        <a:rPr lang="uk-UA" sz="1400">
                          <a:effectLst/>
                        </a:rPr>
                        <a:t>Желатин</a:t>
                      </a:r>
                      <a:endParaRPr lang="ru-RU"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uk-UA" sz="1400">
                          <a:effectLst/>
                        </a:rPr>
                        <a:t>Білок, отриманий з колагену тварин, широко використовується як гелеутворювач.</a:t>
                      </a:r>
                      <a:endParaRPr lang="ru-RU"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771466872"/>
                  </a:ext>
                </a:extLst>
              </a:tr>
            </a:tbl>
          </a:graphicData>
        </a:graphic>
      </p:graphicFrame>
    </p:spTree>
    <p:extLst>
      <p:ext uri="{BB962C8B-B14F-4D97-AF65-F5344CB8AC3E}">
        <p14:creationId xmlns:p14="http://schemas.microsoft.com/office/powerpoint/2010/main" val="413327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1F08E47-9A17-4167-B115-5D7AD79F287F}"/>
              </a:ext>
            </a:extLst>
          </p:cNvPr>
          <p:cNvSpPr>
            <a:spLocks noGrp="1"/>
          </p:cNvSpPr>
          <p:nvPr>
            <p:ph type="title"/>
          </p:nvPr>
        </p:nvSpPr>
        <p:spPr/>
        <p:txBody>
          <a:bodyPr/>
          <a:lstStyle/>
          <a:p>
            <a:r>
              <a:rPr lang="uk-UA" b="1" i="1"/>
              <a:t>Готельний комплекс «Харків» </a:t>
            </a:r>
            <a:endParaRPr lang="ru-RU" b="1" i="1"/>
          </a:p>
        </p:txBody>
      </p:sp>
      <p:pic>
        <p:nvPicPr>
          <p:cNvPr id="6" name="Рисунок 5">
            <a:extLst>
              <a:ext uri="{FF2B5EF4-FFF2-40B4-BE49-F238E27FC236}">
                <a16:creationId xmlns:a16="http://schemas.microsoft.com/office/drawing/2014/main" id="{160FF653-204F-4D6E-BB6D-D6F0F5C8FAFB}"/>
              </a:ext>
            </a:extLst>
          </p:cNvPr>
          <p:cNvPicPr>
            <a:picLocks noChangeAspect="1"/>
          </p:cNvPicPr>
          <p:nvPr/>
        </p:nvPicPr>
        <p:blipFill>
          <a:blip r:embed="rId2"/>
          <a:stretch>
            <a:fillRect/>
          </a:stretch>
        </p:blipFill>
        <p:spPr>
          <a:xfrm>
            <a:off x="1365195" y="1517900"/>
            <a:ext cx="6209524" cy="1990476"/>
          </a:xfrm>
          <a:prstGeom prst="rect">
            <a:avLst/>
          </a:prstGeom>
        </p:spPr>
      </p:pic>
      <p:pic>
        <p:nvPicPr>
          <p:cNvPr id="8" name="Рисунок 7">
            <a:extLst>
              <a:ext uri="{FF2B5EF4-FFF2-40B4-BE49-F238E27FC236}">
                <a16:creationId xmlns:a16="http://schemas.microsoft.com/office/drawing/2014/main" id="{B958BD27-EABF-41EF-A800-D45C10062DC5}"/>
              </a:ext>
            </a:extLst>
          </p:cNvPr>
          <p:cNvPicPr>
            <a:picLocks noChangeAspect="1"/>
          </p:cNvPicPr>
          <p:nvPr/>
        </p:nvPicPr>
        <p:blipFill>
          <a:blip r:embed="rId3"/>
          <a:stretch>
            <a:fillRect/>
          </a:stretch>
        </p:blipFill>
        <p:spPr>
          <a:xfrm>
            <a:off x="184045" y="3665225"/>
            <a:ext cx="4114496" cy="2744337"/>
          </a:xfrm>
          <a:prstGeom prst="rect">
            <a:avLst/>
          </a:prstGeom>
        </p:spPr>
      </p:pic>
      <p:pic>
        <p:nvPicPr>
          <p:cNvPr id="10" name="Рисунок 9">
            <a:extLst>
              <a:ext uri="{FF2B5EF4-FFF2-40B4-BE49-F238E27FC236}">
                <a16:creationId xmlns:a16="http://schemas.microsoft.com/office/drawing/2014/main" id="{DEB6BC0A-906E-432D-A3AF-CCA1D024A6D6}"/>
              </a:ext>
            </a:extLst>
          </p:cNvPr>
          <p:cNvPicPr>
            <a:picLocks noChangeAspect="1"/>
          </p:cNvPicPr>
          <p:nvPr/>
        </p:nvPicPr>
        <p:blipFill>
          <a:blip r:embed="rId4"/>
          <a:stretch>
            <a:fillRect/>
          </a:stretch>
        </p:blipFill>
        <p:spPr>
          <a:xfrm>
            <a:off x="4845461" y="3638095"/>
            <a:ext cx="4114494" cy="2748710"/>
          </a:xfrm>
          <a:prstGeom prst="rect">
            <a:avLst/>
          </a:prstGeom>
        </p:spPr>
      </p:pic>
    </p:spTree>
    <p:extLst>
      <p:ext uri="{BB962C8B-B14F-4D97-AF65-F5344CB8AC3E}">
        <p14:creationId xmlns:p14="http://schemas.microsoft.com/office/powerpoint/2010/main" val="10357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D1A0EA1-D806-406E-A87A-5BC059EEB402}"/>
              </a:ext>
            </a:extLst>
          </p:cNvPr>
          <p:cNvPicPr>
            <a:picLocks noChangeAspect="1"/>
          </p:cNvPicPr>
          <p:nvPr/>
        </p:nvPicPr>
        <p:blipFill>
          <a:blip r:embed="rId2"/>
          <a:stretch>
            <a:fillRect/>
          </a:stretch>
        </p:blipFill>
        <p:spPr>
          <a:xfrm>
            <a:off x="296260" y="1596540"/>
            <a:ext cx="6248400" cy="2000250"/>
          </a:xfrm>
          <a:prstGeom prst="rect">
            <a:avLst/>
          </a:prstGeom>
        </p:spPr>
      </p:pic>
      <p:pic>
        <p:nvPicPr>
          <p:cNvPr id="5" name="Рисунок 4">
            <a:extLst>
              <a:ext uri="{FF2B5EF4-FFF2-40B4-BE49-F238E27FC236}">
                <a16:creationId xmlns:a16="http://schemas.microsoft.com/office/drawing/2014/main" id="{619B9753-BC85-4109-97C9-FEEFE5098FC9}"/>
              </a:ext>
            </a:extLst>
          </p:cNvPr>
          <p:cNvPicPr>
            <a:picLocks noChangeAspect="1"/>
          </p:cNvPicPr>
          <p:nvPr/>
        </p:nvPicPr>
        <p:blipFill>
          <a:blip r:embed="rId3"/>
          <a:stretch>
            <a:fillRect/>
          </a:stretch>
        </p:blipFill>
        <p:spPr>
          <a:xfrm>
            <a:off x="2128720" y="3887115"/>
            <a:ext cx="6553200" cy="1952625"/>
          </a:xfrm>
          <a:prstGeom prst="rect">
            <a:avLst/>
          </a:prstGeom>
        </p:spPr>
      </p:pic>
    </p:spTree>
    <p:extLst>
      <p:ext uri="{BB962C8B-B14F-4D97-AF65-F5344CB8AC3E}">
        <p14:creationId xmlns:p14="http://schemas.microsoft.com/office/powerpoint/2010/main" val="375246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BC6CD-5C1E-4788-AAED-924B91256A1A}"/>
              </a:ext>
            </a:extLst>
          </p:cNvPr>
          <p:cNvSpPr>
            <a:spLocks noGrp="1"/>
          </p:cNvSpPr>
          <p:nvPr>
            <p:ph type="title"/>
          </p:nvPr>
        </p:nvSpPr>
        <p:spPr>
          <a:xfrm>
            <a:off x="601670" y="1443835"/>
            <a:ext cx="8840420" cy="684885"/>
          </a:xfrm>
        </p:spPr>
        <p:txBody>
          <a:bodyPr vert="horz" lIns="91440" tIns="45720" rIns="91440" bIns="45720" rtlCol="0">
            <a:noAutofit/>
          </a:bodyPr>
          <a:lstStyle/>
          <a:p>
            <a:pPr algn="l">
              <a:spcBef>
                <a:spcPct val="20000"/>
              </a:spcBef>
            </a:pPr>
            <a:r>
              <a:rPr lang="uk-UA" sz="2400" b="1" i="1">
                <a:solidFill>
                  <a:schemeClr val="accent3">
                    <a:lumMod val="75000"/>
                  </a:schemeClr>
                </a:solidFill>
                <a:latin typeface="+mn-lt"/>
                <a:ea typeface="+mn-ea"/>
                <a:cs typeface="+mn-cs"/>
              </a:rPr>
              <a:t>Технологічна схема виробництва лимонного кисілю з додаванням альгінату натрію</a:t>
            </a:r>
            <a:br>
              <a:rPr lang="ru-RU" sz="2400" i="1">
                <a:solidFill>
                  <a:schemeClr val="accent3">
                    <a:lumMod val="75000"/>
                  </a:schemeClr>
                </a:solidFill>
                <a:latin typeface="+mn-lt"/>
                <a:ea typeface="+mn-ea"/>
                <a:cs typeface="+mn-cs"/>
              </a:rPr>
            </a:br>
            <a:endParaRPr lang="ru-RU" sz="2400" i="1">
              <a:solidFill>
                <a:schemeClr val="accent3">
                  <a:lumMod val="75000"/>
                </a:schemeClr>
              </a:solidFill>
              <a:latin typeface="+mn-lt"/>
              <a:ea typeface="+mn-ea"/>
              <a:cs typeface="+mn-cs"/>
            </a:endParaRPr>
          </a:p>
        </p:txBody>
      </p:sp>
      <p:pic>
        <p:nvPicPr>
          <p:cNvPr id="3074" name="Рисунок 1">
            <a:extLst>
              <a:ext uri="{FF2B5EF4-FFF2-40B4-BE49-F238E27FC236}">
                <a16:creationId xmlns:a16="http://schemas.microsoft.com/office/drawing/2014/main" id="{3D9B1D2E-121B-4A18-946F-AD98816B0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55" y="1901950"/>
            <a:ext cx="4916848" cy="473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Рисунок 1">
            <a:extLst>
              <a:ext uri="{FF2B5EF4-FFF2-40B4-BE49-F238E27FC236}">
                <a16:creationId xmlns:a16="http://schemas.microsoft.com/office/drawing/2014/main" id="{1589771F-9FBA-47C4-A853-977655762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688" y="1901950"/>
            <a:ext cx="33909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85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016F01B-22EA-488D-918A-F8197E16057E}"/>
              </a:ext>
            </a:extLst>
          </p:cNvPr>
          <p:cNvSpPr/>
          <p:nvPr/>
        </p:nvSpPr>
        <p:spPr>
          <a:xfrm>
            <a:off x="-54148" y="6037702"/>
            <a:ext cx="4626148" cy="830997"/>
          </a:xfrm>
          <a:prstGeom prst="rect">
            <a:avLst/>
          </a:prstGeom>
        </p:spPr>
        <p:txBody>
          <a:bodyPr wrap="square">
            <a:spAutoFit/>
          </a:bodyPr>
          <a:lstStyle/>
          <a:p>
            <a:pPr indent="450215" algn="ctr">
              <a:spcAft>
                <a:spcPts val="0"/>
              </a:spcAft>
            </a:pPr>
            <a:r>
              <a:rPr lang="uk-UA" sz="1600" b="1">
                <a:latin typeface="Times New Roman" panose="02020603050405020304" pitchFamily="18" charset="0"/>
                <a:ea typeface="Arial Unicode MS" panose="020B0604020202020204" pitchFamily="34" charset="-128"/>
              </a:rPr>
              <a:t>Залежність зв'язування свинцю від концентрації альгінату натрію та рН середовища</a:t>
            </a:r>
            <a:endParaRPr lang="ru-RU" sz="1600" b="1">
              <a:effectLst/>
              <a:latin typeface="Times New Roman" panose="02020603050405020304" pitchFamily="18" charset="0"/>
              <a:ea typeface="Times New Roman" panose="02020603050405020304" pitchFamily="18" charset="0"/>
            </a:endParaRPr>
          </a:p>
        </p:txBody>
      </p:sp>
      <p:sp>
        <p:nvSpPr>
          <p:cNvPr id="5" name="Прямоугольник 4">
            <a:extLst>
              <a:ext uri="{FF2B5EF4-FFF2-40B4-BE49-F238E27FC236}">
                <a16:creationId xmlns:a16="http://schemas.microsoft.com/office/drawing/2014/main" id="{38535E06-F472-4281-850C-911C17D5216C}"/>
              </a:ext>
            </a:extLst>
          </p:cNvPr>
          <p:cNvSpPr/>
          <p:nvPr/>
        </p:nvSpPr>
        <p:spPr>
          <a:xfrm>
            <a:off x="4572000" y="6062242"/>
            <a:ext cx="4724705" cy="830997"/>
          </a:xfrm>
          <a:prstGeom prst="rect">
            <a:avLst/>
          </a:prstGeom>
        </p:spPr>
        <p:txBody>
          <a:bodyPr wrap="square">
            <a:spAutoFit/>
          </a:bodyPr>
          <a:lstStyle/>
          <a:p>
            <a:pPr indent="450215" algn="ctr">
              <a:spcAft>
                <a:spcPts val="0"/>
              </a:spcAft>
            </a:pPr>
            <a:r>
              <a:rPr lang="uk-UA" sz="1600" b="1">
                <a:latin typeface="Times New Roman" panose="02020603050405020304" pitchFamily="18" charset="0"/>
                <a:ea typeface="Arial Unicode MS" panose="020B0604020202020204" pitchFamily="34" charset="-128"/>
              </a:rPr>
              <a:t>Залежність зв'язування нікелю від концентрації альгінату натрію та рН середовища</a:t>
            </a:r>
            <a:endParaRPr lang="ru-RU" sz="1600" b="1">
              <a:effectLst/>
              <a:latin typeface="Times New Roman" panose="02020603050405020304" pitchFamily="18" charset="0"/>
              <a:ea typeface="Times New Roman" panose="02020603050405020304" pitchFamily="18" charset="0"/>
            </a:endParaRPr>
          </a:p>
        </p:txBody>
      </p:sp>
      <p:pic>
        <p:nvPicPr>
          <p:cNvPr id="4098" name="Рисунок 4">
            <a:extLst>
              <a:ext uri="{FF2B5EF4-FFF2-40B4-BE49-F238E27FC236}">
                <a16:creationId xmlns:a16="http://schemas.microsoft.com/office/drawing/2014/main" id="{6A481B25-2D33-4A1A-A042-2DA884B39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65" y="222195"/>
            <a:ext cx="3817625" cy="585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Рисунок 8">
            <a:extLst>
              <a:ext uri="{FF2B5EF4-FFF2-40B4-BE49-F238E27FC236}">
                <a16:creationId xmlns:a16="http://schemas.microsoft.com/office/drawing/2014/main" id="{9D90ED44-4F3F-45AF-8445-DFF04890C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666" y="263517"/>
            <a:ext cx="3862539" cy="585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575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431</Words>
  <Application>Microsoft Office PowerPoint</Application>
  <PresentationFormat>Экран (4:3)</PresentationFormat>
  <Paragraphs>50</Paragraphs>
  <Slides>16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Office Theme</vt:lpstr>
      <vt:lpstr>МІНІСТЕРСТВО ОСВІТИ І НАУКИ УКРАЇНИ ХАРКІВСЬКИЙ НАЦІОНАЛЬНИЙ ЕКОНОМІЧНИЙ УНІВЕРСИТЕТ ІМЕНІ СЕМЕНА КУЗНЕЦЯ</vt:lpstr>
      <vt:lpstr>Презентация PowerPoint</vt:lpstr>
      <vt:lpstr>Презентация PowerPoint</vt:lpstr>
      <vt:lpstr>"Молекулярна гастрономія" акцентує увагу на унікальних органолептичних властивостях того чи іншого продукту.</vt:lpstr>
      <vt:lpstr>Гелеутворюючі добавки </vt:lpstr>
      <vt:lpstr>Готельний комплекс «Харків» </vt:lpstr>
      <vt:lpstr>Презентация PowerPoint</vt:lpstr>
      <vt:lpstr>Технологічна схема виробництва лимонного кисілю з додаванням альгінату натрію </vt:lpstr>
      <vt:lpstr>Презентация PowerPoint</vt:lpstr>
      <vt:lpstr>Презентация PowerPoint</vt:lpstr>
      <vt:lpstr>Презентация PowerPoint</vt:lpstr>
      <vt:lpstr>Презентация PowerPoint</vt:lpstr>
      <vt:lpstr>Презентация PowerPoint</vt:lpstr>
      <vt:lpstr>Використання капсульованих ганирів для оформлення і подачі напоїв </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PIRATE</cp:lastModifiedBy>
  <cp:revision>41</cp:revision>
  <dcterms:created xsi:type="dcterms:W3CDTF">2013-08-21T19:17:07Z</dcterms:created>
  <dcterms:modified xsi:type="dcterms:W3CDTF">2023-12-19T09:07:21Z</dcterms:modified>
</cp:coreProperties>
</file>