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3"/>
  </p:notesMasterIdLst>
  <p:sldIdLst>
    <p:sldId id="259" r:id="rId2"/>
    <p:sldId id="316" r:id="rId3"/>
    <p:sldId id="317" r:id="rId4"/>
    <p:sldId id="319" r:id="rId5"/>
    <p:sldId id="331" r:id="rId6"/>
    <p:sldId id="335" r:id="rId7"/>
    <p:sldId id="336" r:id="rId8"/>
    <p:sldId id="337" r:id="rId9"/>
    <p:sldId id="338" r:id="rId10"/>
    <p:sldId id="339" r:id="rId11"/>
    <p:sldId id="340" r:id="rId12"/>
    <p:sldId id="329" r:id="rId13"/>
    <p:sldId id="297" r:id="rId14"/>
    <p:sldId id="294" r:id="rId15"/>
    <p:sldId id="328" r:id="rId16"/>
    <p:sldId id="313" r:id="rId17"/>
    <p:sldId id="314" r:id="rId18"/>
    <p:sldId id="326" r:id="rId19"/>
    <p:sldId id="324" r:id="rId20"/>
    <p:sldId id="342" r:id="rId21"/>
    <p:sldId id="299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6699"/>
    <a:srgbClr val="FF0066"/>
    <a:srgbClr val="66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46" autoAdjust="0"/>
  </p:normalViewPr>
  <p:slideViewPr>
    <p:cSldViewPr>
      <p:cViewPr varScale="1">
        <p:scale>
          <a:sx n="60" d="100"/>
          <a:sy n="60" d="100"/>
        </p:scale>
        <p:origin x="14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329566854990579E-2"/>
          <c:y val="2.6477275601776998E-2"/>
          <c:w val="0.7344632768361582"/>
          <c:h val="0.947045448796446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Двомісні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%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8-478C-8A68-3E93523940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Одномісні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8-478C-8A68-3E93523940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Люкс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2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8-478C-8A68-3E93523940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6126000"/>
        <c:axId val="1"/>
        <c:axId val="0"/>
      </c:bar3DChart>
      <c:catAx>
        <c:axId val="21612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216126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384254760966124"/>
          <c:y val="0.35321100917431192"/>
          <c:w val="0.17862443907018657"/>
          <c:h val="0.54418395488886573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 Cyr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5384615384615386E-2"/>
          <c:y val="4.3689320388349516E-2"/>
          <c:w val="0.65538461538461534"/>
          <c:h val="0.601941747572815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Відвідувачі ресторанного комплексу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від 18 до 23 років</c:v>
                </c:pt>
                <c:pt idx="1">
                  <c:v>від 24 до 28 років</c:v>
                </c:pt>
                <c:pt idx="2">
                  <c:v>від 29 до 35 років</c:v>
                </c:pt>
                <c:pt idx="3">
                  <c:v>від 36 до 45 років</c:v>
                </c:pt>
                <c:pt idx="4">
                  <c:v>від 46 до 60 років</c:v>
                </c:pt>
                <c:pt idx="5">
                  <c:v>від 60 років та старше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0.06</c:v>
                </c:pt>
                <c:pt idx="1">
                  <c:v>0.17</c:v>
                </c:pt>
                <c:pt idx="2">
                  <c:v>0.32</c:v>
                </c:pt>
                <c:pt idx="3">
                  <c:v>0.21</c:v>
                </c:pt>
                <c:pt idx="4">
                  <c:v>0.15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9-4FEE-A8B0-0DE0A98E8A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Проживаючі у готелі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від 18 до 23 років</c:v>
                </c:pt>
                <c:pt idx="1">
                  <c:v>від 24 до 28 років</c:v>
                </c:pt>
                <c:pt idx="2">
                  <c:v>від 29 до 35 років</c:v>
                </c:pt>
                <c:pt idx="3">
                  <c:v>від 36 до 45 років</c:v>
                </c:pt>
                <c:pt idx="4">
                  <c:v>від 46 до 60 років</c:v>
                </c:pt>
                <c:pt idx="5">
                  <c:v>від 60 років та старше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0.08</c:v>
                </c:pt>
                <c:pt idx="1">
                  <c:v>0.15</c:v>
                </c:pt>
                <c:pt idx="2">
                  <c:v>0.28000000000000003</c:v>
                </c:pt>
                <c:pt idx="3">
                  <c:v>0.35</c:v>
                </c:pt>
                <c:pt idx="4">
                  <c:v>0.1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69-4FEE-A8B0-0DE0A98E8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8423376"/>
        <c:axId val="1"/>
        <c:axId val="0"/>
      </c:bar3DChart>
      <c:catAx>
        <c:axId val="2184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Cyr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Cyr"/>
              </a:defRPr>
            </a:pPr>
            <a:endParaRPr lang="en-US"/>
          </a:p>
        </c:txPr>
        <c:crossAx val="218423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Cyr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Cyr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579378311643003"/>
          <c:y val="0.23338775850302348"/>
          <c:w val="0.26153846153846155"/>
          <c:h val="0.74778992810322664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 Cyr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1222030981067126E-2"/>
          <c:y val="6.6878980891719744E-2"/>
          <c:w val="0.56970740103270223"/>
          <c:h val="0.85668789808917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Звикли до харчування у готелі, в якому проживають (14%)     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D-43F0-BB1D-A11D81D24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Звикли користуватися послугами ресторанного комплексу (8%)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0%</c:formatCode>
                <c:ptCount val="6"/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D-43F0-BB1D-A11D81D24D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Подобається якість наданого харчування (25%)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2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BD-43F0-BB1D-A11D81D24D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Харчування було включене в оплату номера (22%)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3" formatCode="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BD-43F0-BB1D-A11D81D24D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Підходить такий режим харчування (27%)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4" formatCode="0%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D-43F0-BB1D-A11D81D24D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Просто вирішили спробувати (4%)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5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BD-43F0-BB1D-A11D81D24D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6125600"/>
        <c:axId val="1"/>
        <c:axId val="0"/>
      </c:bar3DChart>
      <c:catAx>
        <c:axId val="21612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Cyr"/>
              </a:defRPr>
            </a:pPr>
            <a:endParaRPr lang="en-US"/>
          </a:p>
        </c:txPr>
        <c:crossAx val="216125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Cyr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729648652252226"/>
          <c:y val="1.6723598333773866E-3"/>
          <c:w val="0.33413696273280613"/>
          <c:h val="0.99832764016662257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 Cyr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08474576271186"/>
          <c:y val="7.9166666666666663E-2"/>
          <c:w val="0.55084745762711862"/>
          <c:h val="0.82916666666666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Вартість послуги (3,5%)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 formatCode="#,000%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4-4778-B0AD-BE1AD02F33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Якість наданої послуги (49,0%)</c:v>
                </c:pt>
              </c:strCache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#,000%</c:formatCode>
                <c:ptCount val="6"/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64-4778-B0AD-BE1AD02F33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Облік індивідуальних особливостей (8,0%)</c:v>
                </c:pt>
              </c:strCache>
            </c:strRef>
          </c:tx>
          <c:spPr>
            <a:solidFill>
              <a:srgbClr val="FFFFCC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2" formatCode="#,00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64-4778-B0AD-BE1AD02F333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Швидкість надання послуги (13,0%)</c:v>
                </c:pt>
              </c:strCache>
            </c:strRef>
          </c:tx>
          <c:spPr>
            <a:solidFill>
              <a:srgbClr val="CCFFFF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3" formatCode="#,00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64-4778-B0AD-BE1AD02F333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Рівень обслуговування (26,5%)</c:v>
                </c:pt>
              </c:strCache>
            </c:strRef>
          </c:tx>
          <c:spPr>
            <a:solidFill>
              <a:srgbClr val="660066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4" formatCode="#,000%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64-4778-B0AD-BE1AD02F33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1485008"/>
        <c:axId val="1"/>
        <c:axId val="0"/>
      </c:bar3DChart>
      <c:catAx>
        <c:axId val="22148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0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Cyr"/>
              </a:defRPr>
            </a:pPr>
            <a:endParaRPr lang="en-US"/>
          </a:p>
        </c:txPr>
        <c:crossAx val="221485008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745762711864407"/>
          <c:y val="0"/>
          <c:w val="0.31864406779661014"/>
          <c:h val="0.99900782808639399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 Cyr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A1CE6A-892B-4AF4-B35F-4A3C6E701B6E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1BD3D8-F316-43FD-B0E9-0248EDC02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C380-9627-42FA-846F-AFE4261116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70C3-321C-4A87-8BA3-297721E1D4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8F0A-EFF8-4F47-881E-400347DEFD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7744-657C-4EC4-84FC-A7A2FF5FD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BEAF-0D88-42A9-9D84-0C82CF6B9F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D305-9002-4AA9-ACF3-E1805EA375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043B-67F5-4AA0-94FC-355AEBE4A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6D84-F78E-48FB-8261-F0C64AB6E0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9001-7E14-4C21-B22C-4887A961D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77C4-DC81-4654-A4C6-F2E358F6DF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5572-9A07-40B7-81B7-688357EEE7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E170-679B-40D8-8C42-4986C5953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B6E95B-4AF2-41AC-A00A-2C44E3D4D4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ъект 1"/>
          <p:cNvSpPr>
            <a:spLocks noGrp="1"/>
          </p:cNvSpPr>
          <p:nvPr>
            <p:ph/>
          </p:nvPr>
        </p:nvSpPr>
        <p:spPr>
          <a:xfrm>
            <a:off x="179512" y="116632"/>
            <a:ext cx="8784976" cy="6552728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МІНІСТЕРСТВО ОСВІТИ І НАУКИ УКРАЇНИ        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             Харківський національний економічний університет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імені Семена </a:t>
            </a:r>
            <a:r>
              <a:rPr lang="uk-UA" sz="2400" b="1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Кузнеця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 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b="1" cap="small" dirty="0">
                <a:solidFill>
                  <a:schemeClr val="accent6">
                    <a:lumMod val="50000"/>
                  </a:schemeClr>
                </a:solidFill>
              </a:rPr>
              <a:t>ФАКУЛЬТЕТ МІЖНАРОДНОЇ ЕКОНОМІКИ І ПІДПРИЄМНИЦТВА</a:t>
            </a:r>
            <a:endParaRPr lang="uk-UA" sz="16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</a:rPr>
              <a:t>Кафедра готельного і ресторанного бізнесу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sz="2400" b="1" i="1" dirty="0">
              <a:solidFill>
                <a:schemeClr val="accent6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uk-UA" sz="2400" b="1" dirty="0">
                <a:solidFill>
                  <a:srgbClr val="002060"/>
                </a:solidFill>
              </a:rPr>
              <a:t>Магістерська дипломна  робота на тему:</a:t>
            </a:r>
            <a:endParaRPr lang="ru-RU" sz="240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bg1"/>
                </a:solidFill>
              </a:rPr>
              <a:t>«</a:t>
            </a:r>
            <a:r>
              <a:rPr lang="uk-UA" sz="3600" dirty="0"/>
              <a:t>Розробка та впровадження інноваційних технологій у заклад готельно-ресторанного бізнесу</a:t>
            </a:r>
            <a:r>
              <a:rPr lang="uk-UA" b="1" dirty="0">
                <a:solidFill>
                  <a:schemeClr val="bg1"/>
                </a:solidFill>
              </a:rPr>
              <a:t>»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400" b="1" dirty="0">
                <a:solidFill>
                  <a:srgbClr val="002060"/>
                </a:solidFill>
              </a:rPr>
              <a:t>Виконавець : </a:t>
            </a:r>
            <a:r>
              <a:rPr lang="uk-UA" sz="2400" dirty="0"/>
              <a:t>Раїна Олександр Олександрович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000" dirty="0"/>
              <a:t>ОП «Готельно-ресторанний бізнес», ГРБ 8.06.241.010.22.1</a:t>
            </a:r>
            <a:endParaRPr lang="uk-UA" sz="2000" dirty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400" b="1" dirty="0">
                <a:solidFill>
                  <a:srgbClr val="002060"/>
                </a:solidFill>
              </a:rPr>
              <a:t>Керівник : </a:t>
            </a:r>
            <a:r>
              <a:rPr lang="uk-UA" sz="2400" dirty="0" err="1"/>
              <a:t>д.е.н</a:t>
            </a:r>
            <a:r>
              <a:rPr lang="uk-UA" sz="2400" dirty="0"/>
              <a:t>., професор Давидова Оксана Юріївна</a:t>
            </a:r>
            <a:endParaRPr lang="ru-RU" sz="24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dirty="0"/>
          </a:p>
        </p:txBody>
      </p:sp>
      <p:pic>
        <p:nvPicPr>
          <p:cNvPr id="3" name="Рисунок 6" descr="IMG-5597.PNG">
            <a:extLst>
              <a:ext uri="{FF2B5EF4-FFF2-40B4-BE49-F238E27FC236}">
                <a16:creationId xmlns:a16="http://schemas.microsoft.com/office/drawing/2014/main" id="{9BBA9D54-ED3F-4F00-A7C9-4B87052FB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7" y="332656"/>
            <a:ext cx="1440793" cy="14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0DCD70-BE36-4256-A949-00033BB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F4B60-AE1E-403F-95C3-569A20E22CF4}"/>
              </a:ext>
            </a:extLst>
          </p:cNvPr>
          <p:cNvSpPr txBox="1">
            <a:spLocks/>
          </p:cNvSpPr>
          <p:nvPr/>
        </p:nvSpPr>
        <p:spPr bwMode="auto">
          <a:xfrm>
            <a:off x="53752" y="116632"/>
            <a:ext cx="9036496" cy="1152128"/>
          </a:xfrm>
          <a:prstGeom prst="rect">
            <a:avLst/>
          </a:prstGeom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  <a:tabLst>
                <a:tab pos="6515100" algn="l"/>
              </a:tabLst>
            </a:pPr>
            <a:r>
              <a:rPr lang="uk-UA" sz="3200" b="1" dirty="0"/>
              <a:t>Фактори, що впливають на вибір ресторану «Золотий </a:t>
            </a:r>
            <a:r>
              <a:rPr lang="uk-UA" sz="3200" b="1" dirty="0" err="1"/>
              <a:t>лів</a:t>
            </a:r>
            <a:r>
              <a:rPr lang="uk-UA" sz="3200" b="1" dirty="0"/>
              <a:t>» 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84">
            <a:extLst>
              <a:ext uri="{FF2B5EF4-FFF2-40B4-BE49-F238E27FC236}">
                <a16:creationId xmlns:a16="http://schemas.microsoft.com/office/drawing/2014/main" id="{0B14CA26-ECEF-48C4-A536-65F14CC3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6217" y="2834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Объект 10">
            <a:extLst>
              <a:ext uri="{FF2B5EF4-FFF2-40B4-BE49-F238E27FC236}">
                <a16:creationId xmlns:a16="http://schemas.microsoft.com/office/drawing/2014/main" id="{55B46044-6BAD-451A-9F39-695E75640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46433"/>
              </p:ext>
            </p:extLst>
          </p:nvPr>
        </p:nvGraphicFramePr>
        <p:xfrm>
          <a:off x="-108520" y="1435605"/>
          <a:ext cx="9286578" cy="514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99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0DCD70-BE36-4256-A949-00033BB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F4B60-AE1E-403F-95C3-569A20E22CF4}"/>
              </a:ext>
            </a:extLst>
          </p:cNvPr>
          <p:cNvSpPr txBox="1">
            <a:spLocks/>
          </p:cNvSpPr>
          <p:nvPr/>
        </p:nvSpPr>
        <p:spPr bwMode="auto">
          <a:xfrm>
            <a:off x="53752" y="116632"/>
            <a:ext cx="9036496" cy="1152128"/>
          </a:xfrm>
          <a:prstGeom prst="rect">
            <a:avLst/>
          </a:prstGeom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  <a:tabLst>
                <a:tab pos="6515100" algn="l"/>
              </a:tabLst>
            </a:pPr>
            <a:r>
              <a:rPr lang="uk-UA" sz="3200" dirty="0"/>
              <a:t>Структура управління персоналом у ресторані  «Золотий лев»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grpSp>
        <p:nvGrpSpPr>
          <p:cNvPr id="5" name="Полотно 1317">
            <a:extLst>
              <a:ext uri="{FF2B5EF4-FFF2-40B4-BE49-F238E27FC236}">
                <a16:creationId xmlns:a16="http://schemas.microsoft.com/office/drawing/2014/main" id="{8092BE2C-4D53-4385-A8ED-0079FCBB83EF}"/>
              </a:ext>
            </a:extLst>
          </p:cNvPr>
          <p:cNvGrpSpPr/>
          <p:nvPr/>
        </p:nvGrpSpPr>
        <p:grpSpPr>
          <a:xfrm>
            <a:off x="53752" y="1428749"/>
            <a:ext cx="9036496" cy="5312619"/>
            <a:chOff x="0" y="0"/>
            <a:chExt cx="6286500" cy="40005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2CB4B8B-8184-4824-96D4-368A916C4595}"/>
                </a:ext>
              </a:extLst>
            </p:cNvPr>
            <p:cNvSpPr/>
            <p:nvPr/>
          </p:nvSpPr>
          <p:spPr>
            <a:xfrm>
              <a:off x="0" y="0"/>
              <a:ext cx="6286500" cy="40005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8" name="Rectangle 1319">
              <a:extLst>
                <a:ext uri="{FF2B5EF4-FFF2-40B4-BE49-F238E27FC236}">
                  <a16:creationId xmlns:a16="http://schemas.microsoft.com/office/drawing/2014/main" id="{21961AA7-BC7C-4314-AEEB-AA951B20A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606" y="0"/>
              <a:ext cx="2743715" cy="4568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Директор ресторану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320">
              <a:extLst>
                <a:ext uri="{FF2B5EF4-FFF2-40B4-BE49-F238E27FC236}">
                  <a16:creationId xmlns:a16="http://schemas.microsoft.com/office/drawing/2014/main" id="{8FFC39A8-6B58-4BF4-BBEF-936A6478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85613"/>
              <a:ext cx="0" cy="113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1321">
              <a:extLst>
                <a:ext uri="{FF2B5EF4-FFF2-40B4-BE49-F238E27FC236}">
                  <a16:creationId xmlns:a16="http://schemas.microsoft.com/office/drawing/2014/main" id="{253064CA-3B43-4930-AAB9-7F7F6C613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6" y="685612"/>
              <a:ext cx="1372262" cy="546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Менеджер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персоналу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322">
              <a:extLst>
                <a:ext uri="{FF2B5EF4-FFF2-40B4-BE49-F238E27FC236}">
                  <a16:creationId xmlns:a16="http://schemas.microsoft.com/office/drawing/2014/main" id="{B0EAAA11-E0AE-40C9-A28F-2DD693471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74" y="685613"/>
              <a:ext cx="1485606" cy="546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Зам. директора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ресторану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323">
              <a:extLst>
                <a:ext uri="{FF2B5EF4-FFF2-40B4-BE49-F238E27FC236}">
                  <a16:creationId xmlns:a16="http://schemas.microsoft.com/office/drawing/2014/main" id="{4B5E4A52-786F-4046-A19C-388E28878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632" y="685613"/>
              <a:ext cx="1257300" cy="457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Бухгалтерія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324">
              <a:extLst>
                <a:ext uri="{FF2B5EF4-FFF2-40B4-BE49-F238E27FC236}">
                  <a16:creationId xmlns:a16="http://schemas.microsoft.com/office/drawing/2014/main" id="{015F0811-39BC-47D2-A5DB-4F05ABCE8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047" y="685613"/>
              <a:ext cx="1371453" cy="512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Інженер-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uk-UA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механік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25">
              <a:extLst>
                <a:ext uri="{FF2B5EF4-FFF2-40B4-BE49-F238E27FC236}">
                  <a16:creationId xmlns:a16="http://schemas.microsoft.com/office/drawing/2014/main" id="{77D27F62-8FFC-46E9-8FC6-67C0C1BE2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606" y="1371225"/>
              <a:ext cx="1372262" cy="3436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Метрдотель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326">
              <a:extLst>
                <a:ext uri="{FF2B5EF4-FFF2-40B4-BE49-F238E27FC236}">
                  <a16:creationId xmlns:a16="http://schemas.microsoft.com/office/drawing/2014/main" id="{5421C64F-FB90-47E1-B791-F5755E67B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606" y="1942842"/>
              <a:ext cx="1372262" cy="571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Гардеробники,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щвейцари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327">
              <a:extLst>
                <a:ext uri="{FF2B5EF4-FFF2-40B4-BE49-F238E27FC236}">
                  <a16:creationId xmlns:a16="http://schemas.microsoft.com/office/drawing/2014/main" id="{F58E6EA7-1B1F-4237-A4EC-8ABCDAE7C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606" y="2628455"/>
              <a:ext cx="1486415" cy="571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Прибиральники 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залу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328">
              <a:extLst>
                <a:ext uri="{FF2B5EF4-FFF2-40B4-BE49-F238E27FC236}">
                  <a16:creationId xmlns:a16="http://schemas.microsoft.com/office/drawing/2014/main" id="{305BEC0D-587A-4EAA-A7B0-2D9FBF26D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606" y="3314067"/>
              <a:ext cx="1600568" cy="571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Мийники столового посуду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329">
              <a:extLst>
                <a:ext uri="{FF2B5EF4-FFF2-40B4-BE49-F238E27FC236}">
                  <a16:creationId xmlns:a16="http://schemas.microsoft.com/office/drawing/2014/main" id="{FFD92C72-06D2-4E88-A297-34E08E17F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326" y="1942842"/>
              <a:ext cx="1143147" cy="4568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Шеф-</a:t>
              </a:r>
              <a:r>
                <a:rPr lang="ru-RU" sz="1400" dirty="0" err="1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кухар</a:t>
              </a:r>
              <a:endParaRPr lang="en-GB" sz="14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330">
              <a:extLst>
                <a:ext uri="{FF2B5EF4-FFF2-40B4-BE49-F238E27FC236}">
                  <a16:creationId xmlns:a16="http://schemas.microsoft.com/office/drawing/2014/main" id="{07D6C394-6C86-401A-912D-263BEC99B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326" y="2514459"/>
              <a:ext cx="1143147" cy="342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Кухарі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331">
              <a:extLst>
                <a:ext uri="{FF2B5EF4-FFF2-40B4-BE49-F238E27FC236}">
                  <a16:creationId xmlns:a16="http://schemas.microsoft.com/office/drawing/2014/main" id="{72A22684-618B-4D83-B7A0-8FF30E347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932" y="1371225"/>
              <a:ext cx="1600568" cy="342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Кладовщик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332">
              <a:extLst>
                <a:ext uri="{FF2B5EF4-FFF2-40B4-BE49-F238E27FC236}">
                  <a16:creationId xmlns:a16="http://schemas.microsoft.com/office/drawing/2014/main" id="{E3DC1A68-0955-45F6-B1F4-FF100123F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932" y="1942842"/>
              <a:ext cx="1600568" cy="342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Експедитор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333">
              <a:extLst>
                <a:ext uri="{FF2B5EF4-FFF2-40B4-BE49-F238E27FC236}">
                  <a16:creationId xmlns:a16="http://schemas.microsoft.com/office/drawing/2014/main" id="{2D2884DB-9ECD-4AA2-9E4E-37131BE5A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932" y="2514459"/>
              <a:ext cx="1600568" cy="342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Грузчики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Line 1334">
              <a:extLst>
                <a:ext uri="{FF2B5EF4-FFF2-40B4-BE49-F238E27FC236}">
                  <a16:creationId xmlns:a16="http://schemas.microsoft.com/office/drawing/2014/main" id="{91CDB97E-82BB-49DC-9D94-62DAF1BDCC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421" y="571617"/>
              <a:ext cx="5029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335">
              <a:extLst>
                <a:ext uri="{FF2B5EF4-FFF2-40B4-BE49-F238E27FC236}">
                  <a16:creationId xmlns:a16="http://schemas.microsoft.com/office/drawing/2014/main" id="{7E2CA0AE-81C5-4C6C-9A69-9A6975EFAF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421" y="571617"/>
              <a:ext cx="0" cy="113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336">
              <a:extLst>
                <a:ext uri="{FF2B5EF4-FFF2-40B4-BE49-F238E27FC236}">
                  <a16:creationId xmlns:a16="http://schemas.microsoft.com/office/drawing/2014/main" id="{21629E08-5947-4540-BAB5-BA2057A25B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621" y="571617"/>
              <a:ext cx="0" cy="113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337">
              <a:extLst>
                <a:ext uri="{FF2B5EF4-FFF2-40B4-BE49-F238E27FC236}">
                  <a16:creationId xmlns:a16="http://schemas.microsoft.com/office/drawing/2014/main" id="{D51370D6-9C1D-4880-AC56-284593E565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57868" y="456802"/>
              <a:ext cx="0" cy="1148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338">
              <a:extLst>
                <a:ext uri="{FF2B5EF4-FFF2-40B4-BE49-F238E27FC236}">
                  <a16:creationId xmlns:a16="http://schemas.microsoft.com/office/drawing/2014/main" id="{EDECF62A-7FDB-4BC3-A448-0ECBD13297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3026" y="571617"/>
              <a:ext cx="0" cy="113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339">
              <a:extLst>
                <a:ext uri="{FF2B5EF4-FFF2-40B4-BE49-F238E27FC236}">
                  <a16:creationId xmlns:a16="http://schemas.microsoft.com/office/drawing/2014/main" id="{84409756-2BDB-474B-A83A-00230A9EE0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900" y="571617"/>
              <a:ext cx="0" cy="113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340">
              <a:extLst>
                <a:ext uri="{FF2B5EF4-FFF2-40B4-BE49-F238E27FC236}">
                  <a16:creationId xmlns:a16="http://schemas.microsoft.com/office/drawing/2014/main" id="{998FB034-98D6-46AC-85C8-F6C1595873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621" y="1257230"/>
              <a:ext cx="0" cy="113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341">
              <a:extLst>
                <a:ext uri="{FF2B5EF4-FFF2-40B4-BE49-F238E27FC236}">
                  <a16:creationId xmlns:a16="http://schemas.microsoft.com/office/drawing/2014/main" id="{E3B35B63-4002-4DB2-90C1-3C5F037039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3026" y="1143234"/>
              <a:ext cx="810" cy="227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42">
              <a:extLst>
                <a:ext uri="{FF2B5EF4-FFF2-40B4-BE49-F238E27FC236}">
                  <a16:creationId xmlns:a16="http://schemas.microsoft.com/office/drawing/2014/main" id="{9E78D286-10EA-495B-B3FA-7076CC7445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453" y="1486041"/>
              <a:ext cx="0" cy="1942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343">
              <a:extLst>
                <a:ext uri="{FF2B5EF4-FFF2-40B4-BE49-F238E27FC236}">
                  <a16:creationId xmlns:a16="http://schemas.microsoft.com/office/drawing/2014/main" id="{647FA161-3F08-44A9-AF4A-90104A1965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453" y="1486041"/>
              <a:ext cx="114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344">
              <a:extLst>
                <a:ext uri="{FF2B5EF4-FFF2-40B4-BE49-F238E27FC236}">
                  <a16:creationId xmlns:a16="http://schemas.microsoft.com/office/drawing/2014/main" id="{A916D8E4-D0BE-4263-B0E8-F0420FF46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453" y="2171653"/>
              <a:ext cx="114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345">
              <a:extLst>
                <a:ext uri="{FF2B5EF4-FFF2-40B4-BE49-F238E27FC236}">
                  <a16:creationId xmlns:a16="http://schemas.microsoft.com/office/drawing/2014/main" id="{B45AD54B-9115-4B81-A26B-BBFE0B9E35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453" y="2628455"/>
              <a:ext cx="114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346">
              <a:extLst>
                <a:ext uri="{FF2B5EF4-FFF2-40B4-BE49-F238E27FC236}">
                  <a16:creationId xmlns:a16="http://schemas.microsoft.com/office/drawing/2014/main" id="{1A4D4071-86E7-4D02-9DE0-02B139CE20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453" y="3428883"/>
              <a:ext cx="114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347">
              <a:extLst>
                <a:ext uri="{FF2B5EF4-FFF2-40B4-BE49-F238E27FC236}">
                  <a16:creationId xmlns:a16="http://schemas.microsoft.com/office/drawing/2014/main" id="{E714E3EA-F6DC-49E3-AAAC-9E1B10895F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453" y="1828847"/>
              <a:ext cx="24004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1348">
              <a:extLst>
                <a:ext uri="{FF2B5EF4-FFF2-40B4-BE49-F238E27FC236}">
                  <a16:creationId xmlns:a16="http://schemas.microsoft.com/office/drawing/2014/main" id="{A75B7CC0-F70D-455C-8DD8-56E27397EA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900" y="1828847"/>
              <a:ext cx="0" cy="113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349">
              <a:extLst>
                <a:ext uri="{FF2B5EF4-FFF2-40B4-BE49-F238E27FC236}">
                  <a16:creationId xmlns:a16="http://schemas.microsoft.com/office/drawing/2014/main" id="{D706EE4D-A183-4421-9B44-626D92BE36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621" y="1714031"/>
              <a:ext cx="0" cy="2288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1350">
              <a:extLst>
                <a:ext uri="{FF2B5EF4-FFF2-40B4-BE49-F238E27FC236}">
                  <a16:creationId xmlns:a16="http://schemas.microsoft.com/office/drawing/2014/main" id="{5BEA99ED-078E-462B-BC96-22C1427D0E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621" y="2285649"/>
              <a:ext cx="0" cy="2288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1351">
              <a:extLst>
                <a:ext uri="{FF2B5EF4-FFF2-40B4-BE49-F238E27FC236}">
                  <a16:creationId xmlns:a16="http://schemas.microsoft.com/office/drawing/2014/main" id="{AD72132D-0156-4272-9AEF-D4140B590D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3026" y="1257230"/>
              <a:ext cx="35435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1352">
              <a:extLst>
                <a:ext uri="{FF2B5EF4-FFF2-40B4-BE49-F238E27FC236}">
                  <a16:creationId xmlns:a16="http://schemas.microsoft.com/office/drawing/2014/main" id="{C9E04AAF-92A4-47C0-A04A-21FD1A5FC3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900" y="2399644"/>
              <a:ext cx="0" cy="1148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1353">
              <a:extLst>
                <a:ext uri="{FF2B5EF4-FFF2-40B4-BE49-F238E27FC236}">
                  <a16:creationId xmlns:a16="http://schemas.microsoft.com/office/drawing/2014/main" id="{B8F139DE-CD64-44FA-9638-0E85C8907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326" y="2971261"/>
              <a:ext cx="1257300" cy="571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Помічники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кухаря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1354">
              <a:extLst>
                <a:ext uri="{FF2B5EF4-FFF2-40B4-BE49-F238E27FC236}">
                  <a16:creationId xmlns:a16="http://schemas.microsoft.com/office/drawing/2014/main" id="{8ACD78EF-E76C-4CFC-A956-60156CFDD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6" y="2056838"/>
              <a:ext cx="1028994" cy="571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Офіціанти,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бармени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Line 1355">
              <a:extLst>
                <a:ext uri="{FF2B5EF4-FFF2-40B4-BE49-F238E27FC236}">
                  <a16:creationId xmlns:a16="http://schemas.microsoft.com/office/drawing/2014/main" id="{75475371-D1BF-41C3-9112-064E4176AE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5726" y="1828847"/>
              <a:ext cx="6857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1356">
              <a:extLst>
                <a:ext uri="{FF2B5EF4-FFF2-40B4-BE49-F238E27FC236}">
                  <a16:creationId xmlns:a16="http://schemas.microsoft.com/office/drawing/2014/main" id="{7AE019B0-3B56-4923-8E97-BC59759FBC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726" y="1828847"/>
              <a:ext cx="0" cy="2279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335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</a:rPr>
              <a:t>ВИРОБНИЧО-ТОРГОВЕЛЬНА СТРУКТУРА</a:t>
            </a:r>
            <a:br>
              <a:rPr lang="uk-UA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2400" dirty="0">
                <a:solidFill>
                  <a:srgbClr val="002060"/>
                </a:solidFill>
                <a:latin typeface="Times New Roman" pitchFamily="18" charset="0"/>
              </a:rPr>
              <a:t>ЗАКЛАДУ РЕСТОРАННОГО ГОСПОДАРСТВА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-32654" y="1185862"/>
            <a:ext cx="9144000" cy="5672138"/>
            <a:chOff x="1152" y="1440"/>
            <a:chExt cx="14551" cy="881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52" y="3312"/>
              <a:ext cx="5617" cy="433"/>
              <a:chOff x="0" y="0"/>
              <a:chExt cx="20000" cy="20000"/>
            </a:xfrm>
          </p:grpSpPr>
          <p:sp>
            <p:nvSpPr>
              <p:cNvPr id="9338" name="Freeform 6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54 h 20000"/>
                  <a:gd name="T4" fmla="*/ 19996 w 20000"/>
                  <a:gd name="T5" fmla="*/ 19954 h 20000"/>
                  <a:gd name="T6" fmla="*/ 19996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54"/>
                    </a:lnTo>
                    <a:lnTo>
                      <a:pt x="19996" y="19954"/>
                    </a:lnTo>
                    <a:lnTo>
                      <a:pt x="19996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55" name="Rectangle 7"/>
              <p:cNvSpPr>
                <a:spLocks noChangeArrowheads="1"/>
              </p:cNvSpPr>
              <p:nvPr/>
            </p:nvSpPr>
            <p:spPr bwMode="auto">
              <a:xfrm>
                <a:off x="0" y="15"/>
                <a:ext cx="19996" cy="199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Охолоджувані камери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158" y="4081"/>
              <a:ext cx="1441" cy="1153"/>
              <a:chOff x="0" y="0"/>
              <a:chExt cx="20000" cy="20000"/>
            </a:xfrm>
          </p:grpSpPr>
          <p:sp>
            <p:nvSpPr>
              <p:cNvPr id="9336" name="Freeform 9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86 w 20000"/>
                  <a:gd name="T5" fmla="*/ 19983 h 20000"/>
                  <a:gd name="T6" fmla="*/ 19986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86" y="19983"/>
                    </a:lnTo>
                    <a:lnTo>
                      <a:pt x="19986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53" name="Rectangle 10"/>
              <p:cNvSpPr>
                <a:spLocks noChangeArrowheads="1"/>
              </p:cNvSpPr>
              <p:nvPr/>
            </p:nvSpPr>
            <p:spPr bwMode="auto">
              <a:xfrm>
                <a:off x="-13" y="17"/>
                <a:ext cx="20020" cy="199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Фруктів,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зелені та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напоїв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742" y="4081"/>
              <a:ext cx="2593" cy="1153"/>
              <a:chOff x="0" y="0"/>
              <a:chExt cx="20000" cy="20000"/>
            </a:xfrm>
          </p:grpSpPr>
          <p:sp>
            <p:nvSpPr>
              <p:cNvPr id="9334" name="Freeform 12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92 w 20000"/>
                  <a:gd name="T5" fmla="*/ 19983 h 20000"/>
                  <a:gd name="T6" fmla="*/ 19992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92" y="19983"/>
                    </a:lnTo>
                    <a:lnTo>
                      <a:pt x="19992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51" name="Rectangle 13"/>
              <p:cNvSpPr>
                <a:spLocks noChangeArrowheads="1"/>
              </p:cNvSpPr>
              <p:nvPr/>
            </p:nvSpPr>
            <p:spPr bwMode="auto">
              <a:xfrm>
                <a:off x="-8" y="17"/>
                <a:ext cx="20011" cy="199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Молочно-жирових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продуктів та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гастрономії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5478" y="4081"/>
              <a:ext cx="1297" cy="1153"/>
              <a:chOff x="0" y="0"/>
              <a:chExt cx="20000" cy="20000"/>
            </a:xfrm>
          </p:grpSpPr>
          <p:sp>
            <p:nvSpPr>
              <p:cNvPr id="9332" name="Freeform 15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85 w 20000"/>
                  <a:gd name="T5" fmla="*/ 19983 h 20000"/>
                  <a:gd name="T6" fmla="*/ 19985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85" y="19983"/>
                    </a:lnTo>
                    <a:lnTo>
                      <a:pt x="19985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49" name="Rectangle 16"/>
              <p:cNvSpPr>
                <a:spLocks noChangeArrowheads="1"/>
              </p:cNvSpPr>
              <p:nvPr/>
            </p:nvSpPr>
            <p:spPr bwMode="auto">
              <a:xfrm>
                <a:off x="-17" y="17"/>
                <a:ext cx="20023" cy="199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М’ясо - рибна</a:t>
                </a: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7206" y="4081"/>
              <a:ext cx="1297" cy="1153"/>
              <a:chOff x="0" y="0"/>
              <a:chExt cx="20000" cy="20000"/>
            </a:xfrm>
          </p:grpSpPr>
          <p:sp>
            <p:nvSpPr>
              <p:cNvPr id="9330" name="Freeform 18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85 w 20000"/>
                  <a:gd name="T5" fmla="*/ 19983 h 20000"/>
                  <a:gd name="T6" fmla="*/ 19985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85" y="19983"/>
                    </a:lnTo>
                    <a:lnTo>
                      <a:pt x="19985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47" name="Rectangle 19"/>
              <p:cNvSpPr>
                <a:spLocks noChangeArrowheads="1"/>
              </p:cNvSpPr>
              <p:nvPr/>
            </p:nvSpPr>
            <p:spPr bwMode="auto">
              <a:xfrm>
                <a:off x="-18" y="17"/>
                <a:ext cx="20023" cy="199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1000"/>
                  </a:spcAft>
                  <a:defRPr/>
                </a:pPr>
                <a:endParaRPr lang="ru-RU" sz="11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Овочів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0230" y="4081"/>
              <a:ext cx="1585" cy="1153"/>
              <a:chOff x="0" y="0"/>
              <a:chExt cx="20000" cy="20000"/>
            </a:xfrm>
          </p:grpSpPr>
          <p:sp>
            <p:nvSpPr>
              <p:cNvPr id="9328" name="Freeform 21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87 w 20000"/>
                  <a:gd name="T5" fmla="*/ 19983 h 20000"/>
                  <a:gd name="T6" fmla="*/ 19987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87" y="19983"/>
                    </a:lnTo>
                    <a:lnTo>
                      <a:pt x="19987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45" name="Rectangle 22"/>
              <p:cNvSpPr>
                <a:spLocks noChangeArrowheads="1"/>
              </p:cNvSpPr>
              <p:nvPr/>
            </p:nvSpPr>
            <p:spPr bwMode="auto">
              <a:xfrm>
                <a:off x="15" y="17"/>
                <a:ext cx="19987" cy="199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Вино -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горілчаних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виробів</a:t>
                </a:r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2672" y="3341"/>
              <a:ext cx="3026" cy="578"/>
              <a:chOff x="0" y="0"/>
              <a:chExt cx="20000" cy="20000"/>
            </a:xfrm>
          </p:grpSpPr>
          <p:sp>
            <p:nvSpPr>
              <p:cNvPr id="9326" name="Freeform 24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65 h 20000"/>
                  <a:gd name="T4" fmla="*/ 19993 w 20000"/>
                  <a:gd name="T5" fmla="*/ 19965 h 20000"/>
                  <a:gd name="T6" fmla="*/ 19993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65"/>
                    </a:lnTo>
                    <a:lnTo>
                      <a:pt x="19993" y="19965"/>
                    </a:lnTo>
                    <a:lnTo>
                      <a:pt x="19993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43" name="Rectangle 25"/>
              <p:cNvSpPr>
                <a:spLocks noChangeArrowheads="1"/>
              </p:cNvSpPr>
              <p:nvPr/>
            </p:nvSpPr>
            <p:spPr bwMode="auto">
              <a:xfrm>
                <a:off x="-3" y="32"/>
                <a:ext cx="20003" cy="1997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Заготівельні цехи</a:t>
                </a:r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2672" y="3909"/>
              <a:ext cx="1441" cy="1154"/>
              <a:chOff x="0" y="0"/>
              <a:chExt cx="20000" cy="20000"/>
            </a:xfrm>
          </p:grpSpPr>
          <p:sp>
            <p:nvSpPr>
              <p:cNvPr id="9324" name="Freeform 27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86 w 20000"/>
                  <a:gd name="T5" fmla="*/ 19983 h 20000"/>
                  <a:gd name="T6" fmla="*/ 19986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86" y="19983"/>
                    </a:lnTo>
                    <a:lnTo>
                      <a:pt x="19986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41" name="Rectangle 28"/>
              <p:cNvSpPr>
                <a:spLocks noChangeArrowheads="1"/>
              </p:cNvSpPr>
              <p:nvPr/>
            </p:nvSpPr>
            <p:spPr bwMode="auto">
              <a:xfrm>
                <a:off x="-6" y="5"/>
                <a:ext cx="20020" cy="2000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1000"/>
                  </a:spcAft>
                  <a:defRPr/>
                </a:pPr>
                <a:endParaRPr lang="ru-RU" sz="11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Овочевий</a:t>
                </a:r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4112" y="3889"/>
              <a:ext cx="1586" cy="1154"/>
              <a:chOff x="0" y="0"/>
              <a:chExt cx="20000" cy="20000"/>
            </a:xfrm>
          </p:grpSpPr>
          <p:sp>
            <p:nvSpPr>
              <p:cNvPr id="9322" name="Freeform 30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87 w 20000"/>
                  <a:gd name="T5" fmla="*/ 19983 h 20000"/>
                  <a:gd name="T6" fmla="*/ 19987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87" y="19983"/>
                    </a:lnTo>
                    <a:lnTo>
                      <a:pt x="19987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39" name="Rectangle 31"/>
              <p:cNvSpPr>
                <a:spLocks noChangeArrowheads="1"/>
              </p:cNvSpPr>
              <p:nvPr/>
            </p:nvSpPr>
            <p:spPr bwMode="auto">
              <a:xfrm>
                <a:off x="-7" y="10"/>
                <a:ext cx="20006" cy="2000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>
                  <a:spcAft>
                    <a:spcPts val="0"/>
                  </a:spcAft>
                  <a:defRPr/>
                </a:pPr>
                <a:endParaRPr lang="uk-UA" sz="1400" dirty="0">
                  <a:latin typeface="+mn-lt"/>
                </a:endParaRP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М’ясо-рибний</a:t>
                </a:r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1302" y="5777"/>
              <a:ext cx="2594" cy="686"/>
              <a:chOff x="0" y="0"/>
              <a:chExt cx="20000" cy="20000"/>
            </a:xfrm>
          </p:grpSpPr>
          <p:sp>
            <p:nvSpPr>
              <p:cNvPr id="9320" name="Freeform 33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71 h 20000"/>
                  <a:gd name="T4" fmla="*/ 19992 w 20000"/>
                  <a:gd name="T5" fmla="*/ 19971 h 20000"/>
                  <a:gd name="T6" fmla="*/ 19992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71"/>
                    </a:lnTo>
                    <a:lnTo>
                      <a:pt x="19992" y="19971"/>
                    </a:lnTo>
                    <a:lnTo>
                      <a:pt x="19992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37" name="Rectangle 34"/>
              <p:cNvSpPr>
                <a:spLocks noChangeArrowheads="1"/>
              </p:cNvSpPr>
              <p:nvPr/>
            </p:nvSpPr>
            <p:spPr bwMode="auto">
              <a:xfrm>
                <a:off x="-7" y="-9"/>
                <a:ext cx="20003" cy="199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i="1" dirty="0">
                    <a:latin typeface="+mn-lt"/>
                  </a:rPr>
                  <a:t>Технічні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i="1" dirty="0">
                    <a:latin typeface="+mn-lt"/>
                  </a:rPr>
                  <a:t>приміщення</a:t>
                </a:r>
                <a:endParaRPr lang="uk-UA" sz="1400" dirty="0">
                  <a:latin typeface="+mn-lt"/>
                </a:endParaRPr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267" y="6587"/>
              <a:ext cx="2623" cy="1043"/>
              <a:chOff x="-227" y="-671"/>
              <a:chExt cx="20227" cy="20671"/>
            </a:xfrm>
          </p:grpSpPr>
          <p:sp>
            <p:nvSpPr>
              <p:cNvPr id="9318" name="Freeform 36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0 h 20000"/>
                  <a:gd name="T4" fmla="*/ 19992 w 20000"/>
                  <a:gd name="T5" fmla="*/ 19980 h 20000"/>
                  <a:gd name="T6" fmla="*/ 19992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0"/>
                    </a:lnTo>
                    <a:lnTo>
                      <a:pt x="19992" y="19980"/>
                    </a:lnTo>
                    <a:lnTo>
                      <a:pt x="19992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35" name="Rectangle 37"/>
              <p:cNvSpPr>
                <a:spLocks noChangeArrowheads="1"/>
              </p:cNvSpPr>
              <p:nvPr/>
            </p:nvSpPr>
            <p:spPr bwMode="auto">
              <a:xfrm>
                <a:off x="-227" y="-671"/>
                <a:ext cx="20003" cy="199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i="1" dirty="0">
                    <a:latin typeface="+mn-lt"/>
                  </a:rPr>
                  <a:t>Адміністративно-побутові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i="1" dirty="0">
                    <a:latin typeface="+mn-lt"/>
                  </a:rPr>
                  <a:t>приміщення</a:t>
                </a:r>
                <a:endParaRPr lang="uk-UA" sz="1400" dirty="0">
                  <a:latin typeface="+mn-lt"/>
                </a:endParaRP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5448" y="5329"/>
              <a:ext cx="3769" cy="922"/>
              <a:chOff x="-127" y="0"/>
              <a:chExt cx="20127" cy="22223"/>
            </a:xfrm>
          </p:grpSpPr>
          <p:sp>
            <p:nvSpPr>
              <p:cNvPr id="9316" name="Freeform 39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76 h 20000"/>
                  <a:gd name="T4" fmla="*/ 19995 w 20000"/>
                  <a:gd name="T5" fmla="*/ 19976 h 20000"/>
                  <a:gd name="T6" fmla="*/ 19995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76"/>
                    </a:lnTo>
                    <a:lnTo>
                      <a:pt x="19995" y="19976"/>
                    </a:lnTo>
                    <a:lnTo>
                      <a:pt x="19995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33" name="Rectangle 40"/>
              <p:cNvSpPr>
                <a:spLocks noChangeArrowheads="1"/>
              </p:cNvSpPr>
              <p:nvPr/>
            </p:nvSpPr>
            <p:spPr bwMode="auto">
              <a:xfrm>
                <a:off x="-121" y="2288"/>
                <a:ext cx="20006" cy="1991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i="1" dirty="0" err="1">
                    <a:latin typeface="+mn-lt"/>
                  </a:rPr>
                  <a:t>Доготівельні</a:t>
                </a:r>
                <a:r>
                  <a:rPr lang="uk-UA" sz="1400" i="1" dirty="0">
                    <a:latin typeface="+mn-lt"/>
                  </a:rPr>
                  <a:t> цехи</a:t>
                </a:r>
                <a:endParaRPr lang="uk-UA" sz="1400" dirty="0">
                  <a:latin typeface="+mn-lt"/>
                </a:endParaRPr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5478" y="6237"/>
              <a:ext cx="1874" cy="819"/>
              <a:chOff x="0" y="0"/>
              <a:chExt cx="20000" cy="20000"/>
            </a:xfrm>
          </p:grpSpPr>
          <p:sp>
            <p:nvSpPr>
              <p:cNvPr id="9314" name="Freeform 42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89 w 20000"/>
                  <a:gd name="T5" fmla="*/ 19983 h 20000"/>
                  <a:gd name="T6" fmla="*/ 19989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89" y="19983"/>
                    </a:lnTo>
                    <a:lnTo>
                      <a:pt x="19989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31" name="Rectangle 43"/>
              <p:cNvSpPr>
                <a:spLocks noChangeArrowheads="1"/>
              </p:cNvSpPr>
              <p:nvPr/>
            </p:nvSpPr>
            <p:spPr bwMode="auto">
              <a:xfrm>
                <a:off x="-12" y="24"/>
                <a:ext cx="20005" cy="20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Гарячий</a:t>
                </a:r>
              </a:p>
            </p:txBody>
          </p:sp>
        </p:grp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7350" y="6237"/>
              <a:ext cx="1874" cy="819"/>
              <a:chOff x="0" y="0"/>
              <a:chExt cx="20000" cy="20000"/>
            </a:xfrm>
          </p:grpSpPr>
          <p:sp>
            <p:nvSpPr>
              <p:cNvPr id="9312" name="Freeform 45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3 h 20000"/>
                  <a:gd name="T4" fmla="*/ 19989 w 20000"/>
                  <a:gd name="T5" fmla="*/ 19983 h 20000"/>
                  <a:gd name="T6" fmla="*/ 19989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3"/>
                    </a:lnTo>
                    <a:lnTo>
                      <a:pt x="19989" y="19983"/>
                    </a:lnTo>
                    <a:lnTo>
                      <a:pt x="19989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29" name="Rectangle 46"/>
              <p:cNvSpPr>
                <a:spLocks noChangeArrowheads="1"/>
              </p:cNvSpPr>
              <p:nvPr/>
            </p:nvSpPr>
            <p:spPr bwMode="auto">
              <a:xfrm>
                <a:off x="-13" y="24"/>
                <a:ext cx="20005" cy="20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Холодний</a:t>
                </a:r>
              </a:p>
            </p:txBody>
          </p:sp>
        </p:grpSp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10368" y="5764"/>
              <a:ext cx="2018" cy="1297"/>
              <a:chOff x="0" y="0"/>
              <a:chExt cx="20000" cy="20000"/>
            </a:xfrm>
          </p:grpSpPr>
          <p:sp>
            <p:nvSpPr>
              <p:cNvPr id="9310" name="Freeform 48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5 h 20000"/>
                  <a:gd name="T4" fmla="*/ 19990 w 20000"/>
                  <a:gd name="T5" fmla="*/ 19985 h 20000"/>
                  <a:gd name="T6" fmla="*/ 1999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5"/>
                    </a:lnTo>
                    <a:lnTo>
                      <a:pt x="19990" y="19985"/>
                    </a:lnTo>
                    <a:lnTo>
                      <a:pt x="19990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27" name="Rectangle 49"/>
              <p:cNvSpPr>
                <a:spLocks noChangeArrowheads="1"/>
              </p:cNvSpPr>
              <p:nvPr/>
            </p:nvSpPr>
            <p:spPr bwMode="auto">
              <a:xfrm>
                <a:off x="-4" y="6"/>
                <a:ext cx="20004" cy="2000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Мийна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кухонного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посуду</a:t>
                </a:r>
              </a:p>
            </p:txBody>
          </p:sp>
        </p:grpSp>
        <p:grpSp>
          <p:nvGrpSpPr>
            <p:cNvPr id="18" name="Group 50"/>
            <p:cNvGrpSpPr>
              <a:grpSpLocks/>
            </p:cNvGrpSpPr>
            <p:nvPr/>
          </p:nvGrpSpPr>
          <p:grpSpPr bwMode="auto">
            <a:xfrm>
              <a:off x="12816" y="5624"/>
              <a:ext cx="2881" cy="1297"/>
              <a:chOff x="0" y="0"/>
              <a:chExt cx="20000" cy="20000"/>
            </a:xfrm>
          </p:grpSpPr>
          <p:sp>
            <p:nvSpPr>
              <p:cNvPr id="9308" name="Freeform 51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85 h 20000"/>
                  <a:gd name="T4" fmla="*/ 19993 w 20000"/>
                  <a:gd name="T5" fmla="*/ 19985 h 20000"/>
                  <a:gd name="T6" fmla="*/ 19993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85"/>
                    </a:lnTo>
                    <a:lnTo>
                      <a:pt x="19993" y="19985"/>
                    </a:lnTo>
                    <a:lnTo>
                      <a:pt x="19993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25" name="Rectangle 52"/>
              <p:cNvSpPr>
                <a:spLocks noChangeArrowheads="1"/>
              </p:cNvSpPr>
              <p:nvPr/>
            </p:nvSpPr>
            <p:spPr bwMode="auto">
              <a:xfrm>
                <a:off x="-3" y="-4"/>
                <a:ext cx="20010" cy="2000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Охолоджувана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камера харчових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відходів</a:t>
                </a:r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1296" y="7765"/>
              <a:ext cx="2593" cy="721"/>
              <a:chOff x="0" y="0"/>
              <a:chExt cx="20000" cy="20000"/>
            </a:xfrm>
          </p:grpSpPr>
          <p:sp>
            <p:nvSpPr>
              <p:cNvPr id="9306" name="Freeform 54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72 h 20000"/>
                  <a:gd name="T4" fmla="*/ 19992 w 20000"/>
                  <a:gd name="T5" fmla="*/ 19972 h 20000"/>
                  <a:gd name="T6" fmla="*/ 19992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72"/>
                    </a:lnTo>
                    <a:lnTo>
                      <a:pt x="19992" y="19972"/>
                    </a:lnTo>
                    <a:lnTo>
                      <a:pt x="19992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23" name="Rectangle 55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19991" cy="199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Буфет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Хліборізка</a:t>
                </a:r>
              </a:p>
            </p:txBody>
          </p:sp>
        </p:grpSp>
        <p:grpSp>
          <p:nvGrpSpPr>
            <p:cNvPr id="20" name="Group 56"/>
            <p:cNvGrpSpPr>
              <a:grpSpLocks/>
            </p:cNvGrpSpPr>
            <p:nvPr/>
          </p:nvGrpSpPr>
          <p:grpSpPr bwMode="auto">
            <a:xfrm>
              <a:off x="4464" y="9649"/>
              <a:ext cx="7778" cy="605"/>
              <a:chOff x="0" y="0"/>
              <a:chExt cx="20000" cy="20000"/>
            </a:xfrm>
          </p:grpSpPr>
          <p:sp>
            <p:nvSpPr>
              <p:cNvPr id="9304" name="Freeform 57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67 h 20000"/>
                  <a:gd name="T4" fmla="*/ 19997 w 20000"/>
                  <a:gd name="T5" fmla="*/ 19967 h 20000"/>
                  <a:gd name="T6" fmla="*/ 19997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67"/>
                    </a:lnTo>
                    <a:lnTo>
                      <a:pt x="19997" y="19967"/>
                    </a:lnTo>
                    <a:lnTo>
                      <a:pt x="19997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21" name="Rectangle 58"/>
              <p:cNvSpPr>
                <a:spLocks noChangeArrowheads="1"/>
              </p:cNvSpPr>
              <p:nvPr/>
            </p:nvSpPr>
            <p:spPr bwMode="auto">
              <a:xfrm>
                <a:off x="0" y="21"/>
                <a:ext cx="20001" cy="1997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lnSpc>
                    <a:spcPct val="112000"/>
                  </a:lnSpc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Вестибюль з гардеробом та туалетними кімнатами</a:t>
                </a:r>
              </a:p>
            </p:txBody>
          </p:sp>
        </p:grpSp>
        <p:grpSp>
          <p:nvGrpSpPr>
            <p:cNvPr id="21" name="Group 59"/>
            <p:cNvGrpSpPr>
              <a:grpSpLocks/>
            </p:cNvGrpSpPr>
            <p:nvPr/>
          </p:nvGrpSpPr>
          <p:grpSpPr bwMode="auto">
            <a:xfrm>
              <a:off x="4464" y="8621"/>
              <a:ext cx="2015" cy="741"/>
              <a:chOff x="-2" y="-2"/>
              <a:chExt cx="15547" cy="20002"/>
            </a:xfrm>
          </p:grpSpPr>
          <p:sp>
            <p:nvSpPr>
              <p:cNvPr id="9302" name="Freeform 60"/>
              <p:cNvSpPr>
                <a:spLocks/>
              </p:cNvSpPr>
              <p:nvPr/>
            </p:nvSpPr>
            <p:spPr bwMode="auto">
              <a:xfrm>
                <a:off x="-2" y="-2"/>
                <a:ext cx="15547" cy="2000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73 h 20000"/>
                  <a:gd name="T4" fmla="*/ 19992 w 20000"/>
                  <a:gd name="T5" fmla="*/ 19973 h 20000"/>
                  <a:gd name="T6" fmla="*/ 19992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73"/>
                    </a:lnTo>
                    <a:lnTo>
                      <a:pt x="19992" y="19973"/>
                    </a:lnTo>
                    <a:lnTo>
                      <a:pt x="19992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19" name="Rectangle 61"/>
              <p:cNvSpPr>
                <a:spLocks noChangeArrowheads="1"/>
              </p:cNvSpPr>
              <p:nvPr/>
            </p:nvSpPr>
            <p:spPr bwMode="auto">
              <a:xfrm>
                <a:off x="-2" y="-2"/>
                <a:ext cx="13780" cy="199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uk-UA" sz="1400" dirty="0">
                    <a:latin typeface="+mn-lt"/>
                  </a:rPr>
                  <a:t>Зал ресторану</a:t>
                </a:r>
              </a:p>
            </p:txBody>
          </p:sp>
        </p:grpSp>
        <p:grpSp>
          <p:nvGrpSpPr>
            <p:cNvPr id="22" name="Group 62"/>
            <p:cNvGrpSpPr>
              <a:grpSpLocks/>
            </p:cNvGrpSpPr>
            <p:nvPr/>
          </p:nvGrpSpPr>
          <p:grpSpPr bwMode="auto">
            <a:xfrm>
              <a:off x="12816" y="7337"/>
              <a:ext cx="2881" cy="866"/>
              <a:chOff x="0" y="0"/>
              <a:chExt cx="20000" cy="20000"/>
            </a:xfrm>
          </p:grpSpPr>
          <p:sp>
            <p:nvSpPr>
              <p:cNvPr id="9300" name="Freeform 63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77 h 20000"/>
                  <a:gd name="T4" fmla="*/ 19993 w 20000"/>
                  <a:gd name="T5" fmla="*/ 19977 h 20000"/>
                  <a:gd name="T6" fmla="*/ 19993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9977"/>
                    </a:lnTo>
                    <a:lnTo>
                      <a:pt x="19993" y="19977"/>
                    </a:lnTo>
                    <a:lnTo>
                      <a:pt x="19993" y="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517" name="Rectangle 64"/>
              <p:cNvSpPr>
                <a:spLocks noChangeArrowheads="1"/>
              </p:cNvSpPr>
              <p:nvPr/>
            </p:nvSpPr>
            <p:spPr bwMode="auto">
              <a:xfrm>
                <a:off x="-3" y="28"/>
                <a:ext cx="20010" cy="1999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2700" tIns="12700" rIns="12700" bIns="1270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Мийна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uk-UA" sz="1400" dirty="0">
                    <a:latin typeface="+mn-lt"/>
                  </a:rPr>
                  <a:t>столового посуду</a:t>
                </a:r>
              </a:p>
            </p:txBody>
          </p:sp>
        </p:grpSp>
        <p:sp>
          <p:nvSpPr>
            <p:cNvPr id="18457" name="Rectangle 68"/>
            <p:cNvSpPr>
              <a:spLocks noChangeArrowheads="1"/>
            </p:cNvSpPr>
            <p:nvPr/>
          </p:nvSpPr>
          <p:spPr bwMode="auto">
            <a:xfrm>
              <a:off x="8645" y="4082"/>
              <a:ext cx="1442" cy="11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0"/>
                </a:spcAft>
                <a:defRPr/>
              </a:pPr>
              <a:r>
                <a:rPr lang="uk-UA" sz="1400" dirty="0">
                  <a:latin typeface="+mn-lt"/>
                </a:rPr>
                <a:t>Сухих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uk-UA" sz="1400" dirty="0">
                  <a:latin typeface="+mn-lt"/>
                </a:rPr>
                <a:t>продуктів</a:t>
              </a:r>
            </a:p>
          </p:txBody>
        </p:sp>
        <p:sp>
          <p:nvSpPr>
            <p:cNvPr id="18458" name="Rectangle 69"/>
            <p:cNvSpPr>
              <a:spLocks noChangeArrowheads="1"/>
            </p:cNvSpPr>
            <p:nvPr/>
          </p:nvSpPr>
          <p:spPr bwMode="auto">
            <a:xfrm>
              <a:off x="5472" y="7765"/>
              <a:ext cx="3746" cy="5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400" dirty="0">
                  <a:latin typeface="+mn-lt"/>
                </a:rPr>
                <a:t>Роздавальна</a:t>
              </a:r>
            </a:p>
          </p:txBody>
        </p:sp>
        <p:sp>
          <p:nvSpPr>
            <p:cNvPr id="18459" name="Rectangle 70"/>
            <p:cNvSpPr>
              <a:spLocks noChangeArrowheads="1"/>
            </p:cNvSpPr>
            <p:nvPr/>
          </p:nvSpPr>
          <p:spPr bwMode="auto">
            <a:xfrm>
              <a:off x="1296" y="8670"/>
              <a:ext cx="2592" cy="15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0"/>
                </a:spcAft>
                <a:defRPr/>
              </a:pPr>
              <a:r>
                <a:rPr lang="uk-UA" sz="1400" dirty="0">
                  <a:latin typeface="+mn-lt"/>
                </a:rPr>
                <a:t>Приміщення для надання інформаційно-консультативних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uk-UA" sz="1400" dirty="0">
                  <a:latin typeface="+mn-lt"/>
                </a:rPr>
                <a:t>послуг</a:t>
              </a:r>
            </a:p>
          </p:txBody>
        </p:sp>
        <p:sp>
          <p:nvSpPr>
            <p:cNvPr id="18460" name="Rectangle 71"/>
            <p:cNvSpPr>
              <a:spLocks noChangeArrowheads="1"/>
            </p:cNvSpPr>
            <p:nvPr/>
          </p:nvSpPr>
          <p:spPr bwMode="auto">
            <a:xfrm>
              <a:off x="10368" y="7632"/>
              <a:ext cx="2018" cy="5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400" dirty="0">
                  <a:latin typeface="+mn-lt"/>
                </a:rPr>
                <a:t>Сервізна</a:t>
              </a:r>
            </a:p>
          </p:txBody>
        </p:sp>
        <p:sp>
          <p:nvSpPr>
            <p:cNvPr id="18461" name="Rectangle 72"/>
            <p:cNvSpPr>
              <a:spLocks noChangeArrowheads="1"/>
            </p:cNvSpPr>
            <p:nvPr/>
          </p:nvSpPr>
          <p:spPr bwMode="auto">
            <a:xfrm>
              <a:off x="12672" y="1586"/>
              <a:ext cx="3026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0"/>
                </a:spcAft>
                <a:defRPr/>
              </a:pPr>
              <a:r>
                <a:rPr lang="uk-UA" sz="1400" dirty="0">
                  <a:latin typeface="+mn-lt"/>
                </a:rPr>
                <a:t>Комора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uk-UA" sz="1400" dirty="0">
                  <a:latin typeface="+mn-lt"/>
                </a:rPr>
                <a:t>та мийна тари</a:t>
              </a:r>
            </a:p>
          </p:txBody>
        </p:sp>
        <p:sp>
          <p:nvSpPr>
            <p:cNvPr id="18462" name="Rectangle 73"/>
            <p:cNvSpPr>
              <a:spLocks noChangeArrowheads="1"/>
            </p:cNvSpPr>
            <p:nvPr/>
          </p:nvSpPr>
          <p:spPr bwMode="auto">
            <a:xfrm>
              <a:off x="12679" y="2555"/>
              <a:ext cx="3024" cy="5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400" dirty="0">
                  <a:latin typeface="+mn-lt"/>
                </a:rPr>
                <a:t>Комора інвентарю</a:t>
              </a:r>
            </a:p>
          </p:txBody>
        </p:sp>
        <p:sp>
          <p:nvSpPr>
            <p:cNvPr id="18463" name="Rectangle 74"/>
            <p:cNvSpPr>
              <a:spLocks noChangeArrowheads="1"/>
            </p:cNvSpPr>
            <p:nvPr/>
          </p:nvSpPr>
          <p:spPr bwMode="auto">
            <a:xfrm>
              <a:off x="7200" y="3312"/>
              <a:ext cx="4610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400" dirty="0" err="1">
                  <a:latin typeface="+mn-lt"/>
                </a:rPr>
                <a:t>Неохолоджувані</a:t>
              </a:r>
              <a:r>
                <a:rPr lang="uk-UA" sz="1400" dirty="0">
                  <a:latin typeface="+mn-lt"/>
                </a:rPr>
                <a:t> комори</a:t>
              </a:r>
            </a:p>
          </p:txBody>
        </p:sp>
        <p:sp>
          <p:nvSpPr>
            <p:cNvPr id="18465" name="AutoShape 76"/>
            <p:cNvSpPr>
              <a:spLocks noChangeArrowheads="1"/>
            </p:cNvSpPr>
            <p:nvPr/>
          </p:nvSpPr>
          <p:spPr bwMode="auto">
            <a:xfrm>
              <a:off x="1152" y="2624"/>
              <a:ext cx="10658" cy="543"/>
            </a:xfrm>
            <a:prstGeom prst="hexagon">
              <a:avLst>
                <a:gd name="adj" fmla="val 490654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400" dirty="0">
                  <a:latin typeface="+mn-lt"/>
                </a:rPr>
                <a:t>Складські приміщення</a:t>
              </a:r>
            </a:p>
          </p:txBody>
        </p:sp>
        <p:sp>
          <p:nvSpPr>
            <p:cNvPr id="9250" name="Line 77"/>
            <p:cNvSpPr>
              <a:spLocks noChangeShapeType="1"/>
            </p:cNvSpPr>
            <p:nvPr/>
          </p:nvSpPr>
          <p:spPr bwMode="auto">
            <a:xfrm>
              <a:off x="10224" y="1873"/>
              <a:ext cx="2449" cy="1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1" name="Line 78"/>
            <p:cNvSpPr>
              <a:spLocks noChangeShapeType="1"/>
            </p:cNvSpPr>
            <p:nvPr/>
          </p:nvSpPr>
          <p:spPr bwMode="auto">
            <a:xfrm>
              <a:off x="3744" y="3024"/>
              <a:ext cx="7" cy="282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2" name="Line 79"/>
            <p:cNvSpPr>
              <a:spLocks noChangeShapeType="1"/>
            </p:cNvSpPr>
            <p:nvPr/>
          </p:nvSpPr>
          <p:spPr bwMode="auto">
            <a:xfrm>
              <a:off x="9504" y="3024"/>
              <a:ext cx="7" cy="282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3" name="Line 80"/>
            <p:cNvSpPr>
              <a:spLocks noChangeShapeType="1"/>
            </p:cNvSpPr>
            <p:nvPr/>
          </p:nvSpPr>
          <p:spPr bwMode="auto">
            <a:xfrm>
              <a:off x="1878" y="3765"/>
              <a:ext cx="1" cy="289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4" name="Line 81"/>
            <p:cNvSpPr>
              <a:spLocks noChangeShapeType="1"/>
            </p:cNvSpPr>
            <p:nvPr/>
          </p:nvSpPr>
          <p:spPr bwMode="auto">
            <a:xfrm>
              <a:off x="3894" y="3765"/>
              <a:ext cx="1" cy="289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5" name="Line 82"/>
            <p:cNvSpPr>
              <a:spLocks noChangeShapeType="1"/>
            </p:cNvSpPr>
            <p:nvPr/>
          </p:nvSpPr>
          <p:spPr bwMode="auto">
            <a:xfrm>
              <a:off x="6198" y="3765"/>
              <a:ext cx="1" cy="289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6" name="Line 83"/>
            <p:cNvSpPr>
              <a:spLocks noChangeShapeType="1"/>
            </p:cNvSpPr>
            <p:nvPr/>
          </p:nvSpPr>
          <p:spPr bwMode="auto">
            <a:xfrm>
              <a:off x="7926" y="3765"/>
              <a:ext cx="1" cy="289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7" name="Line 84"/>
            <p:cNvSpPr>
              <a:spLocks noChangeShapeType="1"/>
            </p:cNvSpPr>
            <p:nvPr/>
          </p:nvSpPr>
          <p:spPr bwMode="auto">
            <a:xfrm>
              <a:off x="9366" y="3765"/>
              <a:ext cx="1" cy="289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8" name="Line 85"/>
            <p:cNvSpPr>
              <a:spLocks noChangeShapeType="1"/>
            </p:cNvSpPr>
            <p:nvPr/>
          </p:nvSpPr>
          <p:spPr bwMode="auto">
            <a:xfrm>
              <a:off x="10950" y="3765"/>
              <a:ext cx="1" cy="289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59" name="Line 86"/>
            <p:cNvSpPr>
              <a:spLocks noChangeShapeType="1"/>
            </p:cNvSpPr>
            <p:nvPr/>
          </p:nvSpPr>
          <p:spPr bwMode="auto">
            <a:xfrm flipH="1">
              <a:off x="12240" y="2845"/>
              <a:ext cx="7" cy="756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0" name="Line 87"/>
            <p:cNvSpPr>
              <a:spLocks noChangeShapeType="1"/>
            </p:cNvSpPr>
            <p:nvPr/>
          </p:nvSpPr>
          <p:spPr bwMode="auto">
            <a:xfrm>
              <a:off x="12240" y="3600"/>
              <a:ext cx="433" cy="1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1" name="Line 88"/>
            <p:cNvSpPr>
              <a:spLocks noChangeShapeType="1"/>
            </p:cNvSpPr>
            <p:nvPr/>
          </p:nvSpPr>
          <p:spPr bwMode="auto">
            <a:xfrm flipH="1">
              <a:off x="12240" y="3769"/>
              <a:ext cx="433" cy="1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2" name="Line 89"/>
            <p:cNvSpPr>
              <a:spLocks noChangeShapeType="1"/>
            </p:cNvSpPr>
            <p:nvPr/>
          </p:nvSpPr>
          <p:spPr bwMode="auto">
            <a:xfrm>
              <a:off x="12240" y="3769"/>
              <a:ext cx="1" cy="1873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3" name="Line 90"/>
            <p:cNvSpPr>
              <a:spLocks noChangeShapeType="1"/>
            </p:cNvSpPr>
            <p:nvPr/>
          </p:nvSpPr>
          <p:spPr bwMode="auto">
            <a:xfrm flipH="1">
              <a:off x="9216" y="5624"/>
              <a:ext cx="3025" cy="1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4" name="Line 91"/>
            <p:cNvSpPr>
              <a:spLocks noChangeShapeType="1"/>
            </p:cNvSpPr>
            <p:nvPr/>
          </p:nvSpPr>
          <p:spPr bwMode="auto">
            <a:xfrm>
              <a:off x="9792" y="6337"/>
              <a:ext cx="577" cy="1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5" name="Line 92"/>
            <p:cNvSpPr>
              <a:spLocks noChangeShapeType="1"/>
            </p:cNvSpPr>
            <p:nvPr/>
          </p:nvSpPr>
          <p:spPr bwMode="auto">
            <a:xfrm>
              <a:off x="12384" y="6337"/>
              <a:ext cx="433" cy="1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6" name="Line 93"/>
            <p:cNvSpPr>
              <a:spLocks noChangeShapeType="1"/>
            </p:cNvSpPr>
            <p:nvPr/>
          </p:nvSpPr>
          <p:spPr bwMode="auto">
            <a:xfrm>
              <a:off x="9216" y="5764"/>
              <a:ext cx="577" cy="1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7" name="Line 94"/>
            <p:cNvSpPr>
              <a:spLocks noChangeShapeType="1"/>
            </p:cNvSpPr>
            <p:nvPr/>
          </p:nvSpPr>
          <p:spPr bwMode="auto">
            <a:xfrm>
              <a:off x="9792" y="5764"/>
              <a:ext cx="1" cy="577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8" name="Line 95"/>
            <p:cNvSpPr>
              <a:spLocks noChangeShapeType="1"/>
            </p:cNvSpPr>
            <p:nvPr/>
          </p:nvSpPr>
          <p:spPr bwMode="auto">
            <a:xfrm>
              <a:off x="1872" y="5185"/>
              <a:ext cx="1" cy="433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69" name="Line 96"/>
            <p:cNvSpPr>
              <a:spLocks noChangeShapeType="1"/>
            </p:cNvSpPr>
            <p:nvPr/>
          </p:nvSpPr>
          <p:spPr bwMode="auto">
            <a:xfrm>
              <a:off x="1872" y="5617"/>
              <a:ext cx="3601" cy="1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0" name="Line 97"/>
            <p:cNvSpPr>
              <a:spLocks noChangeShapeType="1"/>
            </p:cNvSpPr>
            <p:nvPr/>
          </p:nvSpPr>
          <p:spPr bwMode="auto">
            <a:xfrm>
              <a:off x="3888" y="5185"/>
              <a:ext cx="1" cy="433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1" name="Line 98"/>
            <p:cNvSpPr>
              <a:spLocks noChangeShapeType="1"/>
            </p:cNvSpPr>
            <p:nvPr/>
          </p:nvSpPr>
          <p:spPr bwMode="auto">
            <a:xfrm>
              <a:off x="14112" y="5053"/>
              <a:ext cx="1" cy="577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2" name="Line 99"/>
            <p:cNvSpPr>
              <a:spLocks noChangeShapeType="1"/>
            </p:cNvSpPr>
            <p:nvPr/>
          </p:nvSpPr>
          <p:spPr bwMode="auto">
            <a:xfrm>
              <a:off x="9216" y="7905"/>
              <a:ext cx="1153" cy="1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3" name="Line 100"/>
            <p:cNvSpPr>
              <a:spLocks noChangeShapeType="1"/>
            </p:cNvSpPr>
            <p:nvPr/>
          </p:nvSpPr>
          <p:spPr bwMode="auto">
            <a:xfrm>
              <a:off x="12384" y="7765"/>
              <a:ext cx="433" cy="1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4" name="Line 101"/>
            <p:cNvSpPr>
              <a:spLocks noChangeShapeType="1"/>
            </p:cNvSpPr>
            <p:nvPr/>
          </p:nvSpPr>
          <p:spPr bwMode="auto">
            <a:xfrm flipV="1">
              <a:off x="14256" y="6909"/>
              <a:ext cx="1" cy="433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5" name="Line 102"/>
            <p:cNvSpPr>
              <a:spLocks noChangeShapeType="1"/>
            </p:cNvSpPr>
            <p:nvPr/>
          </p:nvSpPr>
          <p:spPr bwMode="auto">
            <a:xfrm>
              <a:off x="3888" y="8049"/>
              <a:ext cx="1585" cy="1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6" name="Line 103"/>
            <p:cNvSpPr>
              <a:spLocks noChangeShapeType="1"/>
            </p:cNvSpPr>
            <p:nvPr/>
          </p:nvSpPr>
          <p:spPr bwMode="auto">
            <a:xfrm>
              <a:off x="2592" y="6481"/>
              <a:ext cx="1" cy="145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7" name="Line 104"/>
            <p:cNvSpPr>
              <a:spLocks noChangeShapeType="1"/>
            </p:cNvSpPr>
            <p:nvPr/>
          </p:nvSpPr>
          <p:spPr bwMode="auto">
            <a:xfrm>
              <a:off x="3888" y="9937"/>
              <a:ext cx="577" cy="1"/>
            </a:xfrm>
            <a:prstGeom prst="line">
              <a:avLst/>
            </a:prstGeom>
            <a:ln>
              <a:headEnd type="triangl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8" name="Line 105"/>
            <p:cNvSpPr>
              <a:spLocks noChangeShapeType="1"/>
            </p:cNvSpPr>
            <p:nvPr/>
          </p:nvSpPr>
          <p:spPr bwMode="auto">
            <a:xfrm>
              <a:off x="5760" y="8337"/>
              <a:ext cx="1" cy="289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79" name="Line 106"/>
            <p:cNvSpPr>
              <a:spLocks noChangeShapeType="1"/>
            </p:cNvSpPr>
            <p:nvPr/>
          </p:nvSpPr>
          <p:spPr bwMode="auto">
            <a:xfrm>
              <a:off x="8928" y="8337"/>
              <a:ext cx="1" cy="145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0" name="Line 107"/>
            <p:cNvSpPr>
              <a:spLocks noChangeShapeType="1"/>
            </p:cNvSpPr>
            <p:nvPr/>
          </p:nvSpPr>
          <p:spPr bwMode="auto">
            <a:xfrm>
              <a:off x="8928" y="8477"/>
              <a:ext cx="1873" cy="1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1" name="Line 108"/>
            <p:cNvSpPr>
              <a:spLocks noChangeShapeType="1"/>
            </p:cNvSpPr>
            <p:nvPr/>
          </p:nvSpPr>
          <p:spPr bwMode="auto">
            <a:xfrm>
              <a:off x="10800" y="8477"/>
              <a:ext cx="1" cy="145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2" name="Line 109"/>
            <p:cNvSpPr>
              <a:spLocks noChangeShapeType="1"/>
            </p:cNvSpPr>
            <p:nvPr/>
          </p:nvSpPr>
          <p:spPr bwMode="auto">
            <a:xfrm>
              <a:off x="8352" y="9361"/>
              <a:ext cx="1" cy="289"/>
            </a:xfrm>
            <a:prstGeom prst="line">
              <a:avLst/>
            </a:prstGeom>
            <a:ln>
              <a:headEnd type="triangl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3" name="Line 110"/>
            <p:cNvSpPr>
              <a:spLocks noChangeShapeType="1"/>
            </p:cNvSpPr>
            <p:nvPr/>
          </p:nvSpPr>
          <p:spPr bwMode="auto">
            <a:xfrm>
              <a:off x="9504" y="5197"/>
              <a:ext cx="1" cy="289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4" name="Line 111"/>
            <p:cNvSpPr>
              <a:spLocks noChangeShapeType="1"/>
            </p:cNvSpPr>
            <p:nvPr/>
          </p:nvSpPr>
          <p:spPr bwMode="auto">
            <a:xfrm flipH="1">
              <a:off x="9216" y="5480"/>
              <a:ext cx="289" cy="1"/>
            </a:xfrm>
            <a:prstGeom prst="line">
              <a:avLst/>
            </a:prstGeom>
            <a:ln>
              <a:headEnd type="none" w="sm" len="lg"/>
              <a:tailEnd type="triangl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5" name="Line 112"/>
            <p:cNvSpPr>
              <a:spLocks noChangeShapeType="1"/>
            </p:cNvSpPr>
            <p:nvPr/>
          </p:nvSpPr>
          <p:spPr bwMode="auto">
            <a:xfrm>
              <a:off x="11088" y="5197"/>
              <a:ext cx="1" cy="289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6" name="Line 113"/>
            <p:cNvSpPr>
              <a:spLocks noChangeShapeType="1"/>
            </p:cNvSpPr>
            <p:nvPr/>
          </p:nvSpPr>
          <p:spPr bwMode="auto">
            <a:xfrm flipH="1">
              <a:off x="9504" y="5480"/>
              <a:ext cx="1585" cy="1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7" name="Line 114"/>
            <p:cNvSpPr>
              <a:spLocks noChangeShapeType="1"/>
            </p:cNvSpPr>
            <p:nvPr/>
          </p:nvSpPr>
          <p:spPr bwMode="auto">
            <a:xfrm>
              <a:off x="3888" y="6912"/>
              <a:ext cx="1585" cy="1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88" name="Line 115"/>
            <p:cNvSpPr>
              <a:spLocks noChangeShapeType="1"/>
            </p:cNvSpPr>
            <p:nvPr/>
          </p:nvSpPr>
          <p:spPr bwMode="auto">
            <a:xfrm>
              <a:off x="7920" y="5185"/>
              <a:ext cx="1" cy="145"/>
            </a:xfrm>
            <a:prstGeom prst="line">
              <a:avLst/>
            </a:prstGeom>
            <a:ln>
              <a:headEnd type="none" w="sm" len="lg"/>
              <a:tailEnd type="none" w="sm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505" name="Rectangle 116"/>
            <p:cNvSpPr>
              <a:spLocks noChangeArrowheads="1"/>
            </p:cNvSpPr>
            <p:nvPr/>
          </p:nvSpPr>
          <p:spPr bwMode="auto">
            <a:xfrm>
              <a:off x="12528" y="9504"/>
              <a:ext cx="317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>
                <a:spcAft>
                  <a:spcPts val="0"/>
                </a:spcAft>
                <a:defRPr/>
              </a:pPr>
              <a:r>
                <a:rPr lang="uk-UA" sz="1400" dirty="0">
                  <a:latin typeface="+mn-lt"/>
                </a:rPr>
                <a:t>Приміщення для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uk-UA" sz="1400" dirty="0">
                  <a:latin typeface="+mn-lt"/>
                </a:rPr>
                <a:t>відпускання страв на дім</a:t>
              </a:r>
            </a:p>
          </p:txBody>
        </p:sp>
        <p:sp>
          <p:nvSpPr>
            <p:cNvPr id="9290" name="Line 117"/>
            <p:cNvSpPr>
              <a:spLocks noChangeShapeType="1"/>
            </p:cNvSpPr>
            <p:nvPr/>
          </p:nvSpPr>
          <p:spPr bwMode="auto">
            <a:xfrm>
              <a:off x="12240" y="9937"/>
              <a:ext cx="289" cy="1"/>
            </a:xfrm>
            <a:prstGeom prst="line">
              <a:avLst/>
            </a:prstGeom>
            <a:ln>
              <a:headEnd type="none" w="sm" len="med"/>
              <a:tailEnd type="triangle" w="sm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526" name="Oval 118"/>
            <p:cNvSpPr>
              <a:spLocks noChangeArrowheads="1"/>
            </p:cNvSpPr>
            <p:nvPr/>
          </p:nvSpPr>
          <p:spPr bwMode="auto">
            <a:xfrm>
              <a:off x="4032" y="1440"/>
              <a:ext cx="6192" cy="8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1400" dirty="0">
                  <a:latin typeface="Times New Roman" pitchFamily="18" charset="0"/>
                </a:rPr>
                <a:t>ЗАВАНТАЖУВАЛЬНА</a:t>
              </a:r>
              <a:endParaRPr lang="uk-UA" dirty="0">
                <a:latin typeface="Arial" pitchFamily="34" charset="0"/>
              </a:endParaRPr>
            </a:p>
          </p:txBody>
        </p:sp>
        <p:sp>
          <p:nvSpPr>
            <p:cNvPr id="9292" name="AutoShape 119"/>
            <p:cNvSpPr>
              <a:spLocks noChangeArrowheads="1"/>
            </p:cNvSpPr>
            <p:nvPr/>
          </p:nvSpPr>
          <p:spPr bwMode="auto">
            <a:xfrm>
              <a:off x="6768" y="2304"/>
              <a:ext cx="432" cy="288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93" name="Line 120"/>
            <p:cNvSpPr>
              <a:spLocks noChangeShapeType="1"/>
            </p:cNvSpPr>
            <p:nvPr/>
          </p:nvSpPr>
          <p:spPr bwMode="auto">
            <a:xfrm>
              <a:off x="10512" y="2736"/>
              <a:ext cx="216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294" name="Line 121"/>
            <p:cNvSpPr>
              <a:spLocks noChangeShapeType="1"/>
            </p:cNvSpPr>
            <p:nvPr/>
          </p:nvSpPr>
          <p:spPr bwMode="auto">
            <a:xfrm>
              <a:off x="11808" y="2880"/>
              <a:ext cx="4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grpSp>
          <p:nvGrpSpPr>
            <p:cNvPr id="23" name="Group 122"/>
            <p:cNvGrpSpPr>
              <a:grpSpLocks/>
            </p:cNvGrpSpPr>
            <p:nvPr/>
          </p:nvGrpSpPr>
          <p:grpSpPr bwMode="auto">
            <a:xfrm>
              <a:off x="4176" y="7056"/>
              <a:ext cx="8928" cy="576"/>
              <a:chOff x="0" y="0"/>
              <a:chExt cx="20000" cy="20000"/>
            </a:xfrm>
          </p:grpSpPr>
          <p:sp>
            <p:nvSpPr>
              <p:cNvPr id="9296" name="Freeform 123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0 h 20000"/>
                  <a:gd name="T2" fmla="*/ 20000 w 20000"/>
                  <a:gd name="T3" fmla="*/ 0 h 20000"/>
                  <a:gd name="T4" fmla="*/ 20000 w 20000"/>
                  <a:gd name="T5" fmla="*/ 13333 h 20000"/>
                  <a:gd name="T6" fmla="*/ 11154 w 20000"/>
                  <a:gd name="T7" fmla="*/ 13333 h 20000"/>
                  <a:gd name="T8" fmla="*/ 11154 w 20000"/>
                  <a:gd name="T9" fmla="*/ 16285 h 20000"/>
                  <a:gd name="T10" fmla="*/ 12446 w 20000"/>
                  <a:gd name="T11" fmla="*/ 16285 h 20000"/>
                  <a:gd name="T12" fmla="*/ 10000 w 20000"/>
                  <a:gd name="T13" fmla="*/ 20000 h 20000"/>
                  <a:gd name="T14" fmla="*/ 7552 w 20000"/>
                  <a:gd name="T15" fmla="*/ 16285 h 20000"/>
                  <a:gd name="T16" fmla="*/ 8844 w 20000"/>
                  <a:gd name="T17" fmla="*/ 16285 h 20000"/>
                  <a:gd name="T18" fmla="*/ 8844 w 20000"/>
                  <a:gd name="T19" fmla="*/ 13333 h 20000"/>
                  <a:gd name="T20" fmla="*/ 0 w 20000"/>
                  <a:gd name="T21" fmla="*/ 13333 h 20000"/>
                  <a:gd name="T22" fmla="*/ 0 w 20000"/>
                  <a:gd name="T23" fmla="*/ 0 h 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00"/>
                  <a:gd name="T37" fmla="*/ 0 h 20000"/>
                  <a:gd name="T38" fmla="*/ 20000 w 20000"/>
                  <a:gd name="T39" fmla="*/ 20000 h 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00" h="20000">
                    <a:moveTo>
                      <a:pt x="0" y="0"/>
                    </a:moveTo>
                    <a:lnTo>
                      <a:pt x="20000" y="0"/>
                    </a:lnTo>
                    <a:lnTo>
                      <a:pt x="20000" y="13333"/>
                    </a:lnTo>
                    <a:lnTo>
                      <a:pt x="11154" y="13333"/>
                    </a:lnTo>
                    <a:lnTo>
                      <a:pt x="11154" y="16285"/>
                    </a:lnTo>
                    <a:lnTo>
                      <a:pt x="12446" y="16285"/>
                    </a:lnTo>
                    <a:lnTo>
                      <a:pt x="10000" y="20000"/>
                    </a:lnTo>
                    <a:lnTo>
                      <a:pt x="7552" y="16285"/>
                    </a:lnTo>
                    <a:lnTo>
                      <a:pt x="8844" y="16285"/>
                    </a:lnTo>
                    <a:lnTo>
                      <a:pt x="8844" y="13333"/>
                    </a:lnTo>
                    <a:lnTo>
                      <a:pt x="0" y="13333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9297" name="Rectangle 1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1333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22860" tIns="22860" rIns="22860" bIns="22860"/>
              <a:lstStyle/>
              <a:p>
                <a:pPr lvl="1" algn="ctr"/>
                <a:r>
                  <a:rPr lang="uk-UA" sz="1400" i="1">
                    <a:latin typeface="Times New Roman" pitchFamily="18" charset="0"/>
                  </a:rPr>
                  <a:t>Торговельні приміщення</a:t>
                </a:r>
                <a:endParaRPr lang="ru-RU"/>
              </a:p>
            </p:txBody>
          </p:sp>
        </p:grpSp>
      </p:grpSp>
      <p:sp>
        <p:nvSpPr>
          <p:cNvPr id="272" name="Rectangle 67"/>
          <p:cNvSpPr>
            <a:spLocks noChangeArrowheads="1"/>
          </p:cNvSpPr>
          <p:nvPr/>
        </p:nvSpPr>
        <p:spPr bwMode="auto">
          <a:xfrm>
            <a:off x="4355976" y="5805264"/>
            <a:ext cx="1800200" cy="4762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700" tIns="12700" rIns="12700" bIns="12700"/>
          <a:lstStyle/>
          <a:p>
            <a:pPr algn="ctr">
              <a:lnSpc>
                <a:spcPts val="1500"/>
              </a:lnSpc>
              <a:spcAft>
                <a:spcPts val="0"/>
              </a:spcAft>
              <a:defRPr/>
            </a:pPr>
            <a:r>
              <a:rPr lang="uk-UA" sz="1400" dirty="0">
                <a:latin typeface="+mn-lt"/>
              </a:rPr>
              <a:t>Зал лобі-бару з </a:t>
            </a:r>
            <a:r>
              <a:rPr lang="uk-UA" sz="1400" dirty="0" err="1">
                <a:latin typeface="+mn-lt"/>
              </a:rPr>
              <a:t>барною</a:t>
            </a:r>
            <a:r>
              <a:rPr lang="uk-UA" sz="1400" dirty="0">
                <a:latin typeface="+mn-lt"/>
              </a:rPr>
              <a:t> стійкою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2628900" y="-228600"/>
            <a:ext cx="6515100" cy="7086600"/>
            <a:chOff x="908" y="1438"/>
            <a:chExt cx="7892" cy="864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908" y="1438"/>
              <a:ext cx="7892" cy="86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1046" y="5479"/>
              <a:ext cx="2223" cy="1575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1461" y="1856"/>
              <a:ext cx="3046" cy="697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1600" y="2135"/>
              <a:ext cx="2632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>
                  <a:solidFill>
                    <a:srgbClr val="000000"/>
                  </a:solidFill>
                </a:rPr>
                <a:t>Харчування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2984" y="2971"/>
              <a:ext cx="5120" cy="975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3123" y="3250"/>
              <a:ext cx="4707" cy="6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>
                  <a:solidFill>
                    <a:srgbClr val="000000"/>
                  </a:solidFill>
                </a:rPr>
                <a:t>з виготовлення кулінарної продукції та кондитерських виробів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4092" y="4225"/>
              <a:ext cx="4425" cy="976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4092" y="4504"/>
              <a:ext cx="4154" cy="6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>
                  <a:solidFill>
                    <a:srgbClr val="000000"/>
                  </a:solidFill>
                </a:rPr>
                <a:t>з організації споживання та обслуговування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1046" y="5897"/>
              <a:ext cx="1801" cy="9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uk-UA" sz="1600" dirty="0">
                  <a:solidFill>
                    <a:schemeClr val="tx1"/>
                  </a:solidFill>
                </a:rPr>
                <a:t>Послуги ресторанного господарства</a:t>
              </a:r>
            </a:p>
            <a:p>
              <a:endParaRPr lang="ru-RU" dirty="0"/>
            </a:p>
          </p:txBody>
        </p:sp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4784" y="5479"/>
              <a:ext cx="3742" cy="837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4784" y="5758"/>
              <a:ext cx="3462" cy="4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>
                  <a:solidFill>
                    <a:srgbClr val="000000"/>
                  </a:solidFill>
                </a:rPr>
                <a:t>з реалізації кулінарної продукції</a:t>
              </a:r>
            </a:p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4092" y="6594"/>
              <a:ext cx="4431" cy="835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4646" y="6873"/>
              <a:ext cx="3046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>
                  <a:solidFill>
                    <a:srgbClr val="000000"/>
                  </a:solidFill>
                </a:rPr>
                <a:t>з організації дозвілля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2" name="AutoShape 18"/>
            <p:cNvSpPr>
              <a:spLocks noChangeArrowheads="1"/>
            </p:cNvSpPr>
            <p:nvPr/>
          </p:nvSpPr>
          <p:spPr bwMode="auto">
            <a:xfrm>
              <a:off x="2984" y="7848"/>
              <a:ext cx="4709" cy="697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2984" y="8127"/>
              <a:ext cx="4431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>
                  <a:solidFill>
                    <a:srgbClr val="000000"/>
                  </a:solidFill>
                </a:rPr>
                <a:t>інформаційно-консультативна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1461" y="8963"/>
              <a:ext cx="3185" cy="697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1600" y="9242"/>
              <a:ext cx="2769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>
                  <a:solidFill>
                    <a:srgbClr val="000000"/>
                  </a:solidFill>
                </a:rPr>
                <a:t>інші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V="1">
              <a:off x="1877" y="2553"/>
              <a:ext cx="0" cy="292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V="1">
              <a:off x="2431" y="3946"/>
              <a:ext cx="692" cy="153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flipV="1">
              <a:off x="3261" y="5061"/>
              <a:ext cx="831" cy="55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3261" y="6037"/>
              <a:ext cx="152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3123" y="6594"/>
              <a:ext cx="969" cy="41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2431" y="6873"/>
              <a:ext cx="692" cy="111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1738" y="7012"/>
              <a:ext cx="0" cy="195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0509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0" y="990600"/>
            <a:ext cx="3124200" cy="129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</a:rPr>
              <a:t>Послуги ресторанного господарства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0" y="188640"/>
            <a:ext cx="9468543" cy="6408999"/>
            <a:chOff x="1230" y="2105"/>
            <a:chExt cx="15344" cy="8278"/>
          </a:xfrm>
        </p:grpSpPr>
        <p:sp>
          <p:nvSpPr>
            <p:cNvPr id="31747" name="Выноска со стрелкой вниз 28"/>
            <p:cNvSpPr>
              <a:spLocks noChangeArrowheads="1"/>
            </p:cNvSpPr>
            <p:nvPr/>
          </p:nvSpPr>
          <p:spPr bwMode="auto">
            <a:xfrm>
              <a:off x="5592" y="2105"/>
              <a:ext cx="6120" cy="979"/>
            </a:xfrm>
            <a:prstGeom prst="downArrowCallout">
              <a:avLst>
                <a:gd name="adj1" fmla="val 119411"/>
                <a:gd name="adj2" fmla="val 119382"/>
                <a:gd name="adj3" fmla="val 16667"/>
                <a:gd name="adj4" fmla="val 6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cs typeface="Times New Roman" pitchFamily="18" charset="0"/>
                </a:rPr>
                <a:t>ПОСЛУГИ ГОТЕЛЮ</a:t>
              </a:r>
            </a:p>
          </p:txBody>
        </p:sp>
        <p:sp>
          <p:nvSpPr>
            <p:cNvPr id="31748" name="Поле 19"/>
            <p:cNvSpPr txBox="1">
              <a:spLocks noChangeArrowheads="1"/>
            </p:cNvSpPr>
            <p:nvPr/>
          </p:nvSpPr>
          <p:spPr bwMode="auto">
            <a:xfrm>
              <a:off x="1770" y="3455"/>
              <a:ext cx="2880" cy="7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Готельні послуги</a:t>
              </a:r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4816" y="3352"/>
              <a:ext cx="3434" cy="97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Послуги ресторанного господарства</a:t>
              </a: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8461" y="3351"/>
              <a:ext cx="3014" cy="8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Автотранспортні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послуги</a:t>
              </a:r>
            </a:p>
          </p:txBody>
        </p:sp>
        <p:sp>
          <p:nvSpPr>
            <p:cNvPr id="31751" name="Поле 22"/>
            <p:cNvSpPr txBox="1">
              <a:spLocks noChangeArrowheads="1"/>
            </p:cNvSpPr>
            <p:nvPr/>
          </p:nvSpPr>
          <p:spPr bwMode="auto">
            <a:xfrm>
              <a:off x="11850" y="3306"/>
              <a:ext cx="3825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Інші додаткові послуги</a:t>
              </a:r>
            </a:p>
          </p:txBody>
        </p:sp>
        <p:sp>
          <p:nvSpPr>
            <p:cNvPr id="5139" name="Line 8"/>
            <p:cNvSpPr>
              <a:spLocks noChangeShapeType="1"/>
            </p:cNvSpPr>
            <p:nvPr/>
          </p:nvSpPr>
          <p:spPr bwMode="auto">
            <a:xfrm>
              <a:off x="3204" y="2993"/>
              <a:ext cx="113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40" name="Прямая соединительная линия 24"/>
            <p:cNvSpPr>
              <a:spLocks noChangeShapeType="1"/>
            </p:cNvSpPr>
            <p:nvPr/>
          </p:nvSpPr>
          <p:spPr bwMode="auto">
            <a:xfrm>
              <a:off x="3204" y="2993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41" name="Прямая соединительная линия 25"/>
            <p:cNvSpPr>
              <a:spLocks noChangeShapeType="1"/>
            </p:cNvSpPr>
            <p:nvPr/>
          </p:nvSpPr>
          <p:spPr bwMode="auto">
            <a:xfrm>
              <a:off x="6804" y="2993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42" name="Line 11"/>
            <p:cNvSpPr>
              <a:spLocks noChangeShapeType="1"/>
            </p:cNvSpPr>
            <p:nvPr/>
          </p:nvSpPr>
          <p:spPr bwMode="auto">
            <a:xfrm>
              <a:off x="10404" y="2993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43" name="Line 12"/>
            <p:cNvSpPr>
              <a:spLocks noChangeShapeType="1"/>
            </p:cNvSpPr>
            <p:nvPr/>
          </p:nvSpPr>
          <p:spPr bwMode="auto">
            <a:xfrm>
              <a:off x="14544" y="2993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757" name="Вертикальный свиток 17"/>
            <p:cNvSpPr>
              <a:spLocks noChangeArrowheads="1"/>
            </p:cNvSpPr>
            <p:nvPr/>
          </p:nvSpPr>
          <p:spPr bwMode="auto">
            <a:xfrm>
              <a:off x="1230" y="4250"/>
              <a:ext cx="3629" cy="6019"/>
            </a:xfrm>
            <a:prstGeom prst="vertic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надання номерів для проживання;</a:t>
              </a:r>
            </a:p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бронювання готельних місць;</a:t>
              </a:r>
            </a:p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прибирання номерів і санвузлів;</a:t>
              </a:r>
            </a:p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заправка ліжок покоївкою;</a:t>
              </a:r>
            </a:p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заміна білизни;</a:t>
              </a:r>
            </a:p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заміна рушників;</a:t>
              </a:r>
            </a:p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кондиціювання;</a:t>
              </a:r>
            </a:p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кольоровий телевізор</a:t>
              </a:r>
            </a:p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прямий  телефон</a:t>
              </a:r>
            </a:p>
          </p:txBody>
        </p:sp>
        <p:sp>
          <p:nvSpPr>
            <p:cNvPr id="31758" name="Вертикальный свиток 16"/>
            <p:cNvSpPr>
              <a:spLocks noChangeArrowheads="1"/>
            </p:cNvSpPr>
            <p:nvPr/>
          </p:nvSpPr>
          <p:spPr bwMode="auto">
            <a:xfrm>
              <a:off x="4266" y="4323"/>
              <a:ext cx="4778" cy="5946"/>
            </a:xfrm>
            <a:prstGeom prst="vertic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послуги харчування;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послуги з виготовлення кулінарної продукції;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послуги з реалізації кулінарної продукції;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послуги з організації дозвілля;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послуги з організації споживання та обслуговування;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надання сніданку;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доставка продукції ресторану до номеру</a:t>
              </a:r>
            </a:p>
            <a:p>
              <a:pPr>
                <a:defRPr/>
              </a:pPr>
              <a:endParaRPr lang="ru-RU" sz="16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1759" name="Вертикальный свиток 15"/>
            <p:cNvSpPr>
              <a:spLocks noChangeArrowheads="1"/>
            </p:cNvSpPr>
            <p:nvPr/>
          </p:nvSpPr>
          <p:spPr bwMode="auto">
            <a:xfrm>
              <a:off x="8400" y="4250"/>
              <a:ext cx="3150" cy="6019"/>
            </a:xfrm>
            <a:prstGeom prst="vertic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автостоянка;</a:t>
              </a:r>
            </a:p>
            <a:p>
              <a:pPr>
                <a:spcAft>
                  <a:spcPts val="0"/>
                </a:spcAft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оренда </a:t>
              </a:r>
            </a:p>
            <a:p>
              <a:pPr marL="0" lvl="1">
                <a:spcAft>
                  <a:spcPts val="0"/>
                </a:spcAft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автомобілів;</a:t>
              </a:r>
            </a:p>
            <a:p>
              <a:pPr>
                <a:spcAft>
                  <a:spcPts val="0"/>
                </a:spcAft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паркування </a:t>
              </a:r>
            </a:p>
            <a:p>
              <a:pPr marL="0" lvl="1">
                <a:spcAft>
                  <a:spcPts val="0"/>
                </a:spcAft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автомобілі</a:t>
              </a:r>
              <a:r>
                <a:rPr lang="ru-RU" sz="1600" dirty="0">
                  <a:solidFill>
                    <a:schemeClr val="tx1"/>
                  </a:solidFill>
                  <a:latin typeface="Calibri" pitchFamily="34" charset="0"/>
                </a:rPr>
                <a:t>в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1760" name="Вертикальный свиток 18"/>
            <p:cNvSpPr>
              <a:spLocks noChangeArrowheads="1"/>
            </p:cNvSpPr>
            <p:nvPr/>
          </p:nvSpPr>
          <p:spPr bwMode="auto">
            <a:xfrm>
              <a:off x="10920" y="4143"/>
              <a:ext cx="5654" cy="6240"/>
            </a:xfrm>
            <a:prstGeom prst="verticalScroll">
              <a:avLst>
                <a:gd name="adj" fmla="val 898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бронювання місць у готелі та ресторані;</a:t>
              </a:r>
            </a:p>
            <a:p>
              <a:pPr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зал для проведення культурних і ділових заходів;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відео канали;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виклик таксі;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вечірнє підготування номеру;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виклик швидкої допомоги;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прасування одягу;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копіювання документів;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дрібний ремонт одягу;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прасування білизни;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чищення взуття;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торговельний кіоск;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туристська інформація та інші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504" y="188640"/>
            <a:ext cx="8859088" cy="6500946"/>
            <a:chOff x="1788" y="1151"/>
            <a:chExt cx="9388" cy="13999"/>
          </a:xfrm>
        </p:grpSpPr>
        <p:sp>
          <p:nvSpPr>
            <p:cNvPr id="35" name="AutoShape 3"/>
            <p:cNvSpPr>
              <a:spLocks noChangeArrowheads="1"/>
            </p:cNvSpPr>
            <p:nvPr/>
          </p:nvSpPr>
          <p:spPr bwMode="auto">
            <a:xfrm>
              <a:off x="1788" y="3322"/>
              <a:ext cx="4579" cy="87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Бізнес-центр</a:t>
              </a:r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2322" y="2081"/>
              <a:ext cx="2824" cy="1241"/>
            </a:xfrm>
            <a:prstGeom prst="downArrowCallout">
              <a:avLst>
                <a:gd name="adj1" fmla="val 78795"/>
                <a:gd name="adj2" fmla="val 78795"/>
                <a:gd name="adj3" fmla="val 16667"/>
                <a:gd name="adj4" fmla="val 66667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Платні</a:t>
              </a: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7435" y="2236"/>
              <a:ext cx="2856" cy="1051"/>
            </a:xfrm>
            <a:prstGeom prst="downArrowCallout">
              <a:avLst>
                <a:gd name="adj1" fmla="val 79688"/>
                <a:gd name="adj2" fmla="val 79688"/>
                <a:gd name="adj3" fmla="val 16667"/>
                <a:gd name="adj4" fmla="val 66667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Безкоштовні</a:t>
              </a: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3300" y="1151"/>
              <a:ext cx="5897" cy="1085"/>
            </a:xfrm>
            <a:prstGeom prst="bevel">
              <a:avLst>
                <a:gd name="adj" fmla="val 125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ПОСЛУГИ  БІЗНЕС-ГОТЕЛЮ</a:t>
              </a:r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1788" y="4355"/>
              <a:ext cx="4579" cy="775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Міні-бар в усіх номерах</a:t>
              </a: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1788" y="6215"/>
              <a:ext cx="4579" cy="775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Тренажерний зал</a:t>
              </a:r>
            </a:p>
          </p:txBody>
        </p:sp>
        <p:sp>
          <p:nvSpPr>
            <p:cNvPr id="41" name="AutoShape 9"/>
            <p:cNvSpPr>
              <a:spLocks noChangeArrowheads="1"/>
            </p:cNvSpPr>
            <p:nvPr/>
          </p:nvSpPr>
          <p:spPr bwMode="auto">
            <a:xfrm>
              <a:off x="6596" y="3263"/>
              <a:ext cx="4428" cy="93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Room</a:t>
              </a: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-</a:t>
              </a:r>
              <a:r>
                <a:rPr lang="en-US" sz="1600" dirty="0">
                  <a:latin typeface="+mn-lt"/>
                  <a:cs typeface="Arial" pitchFamily="34" charset="0"/>
                </a:rPr>
                <a:t>serves </a:t>
              </a:r>
              <a:r>
                <a:rPr lang="uk-UA" sz="1600" dirty="0">
                  <a:latin typeface="+mn-lt"/>
                  <a:cs typeface="Arial" pitchFamily="34" charset="0"/>
                </a:rPr>
                <a:t>ц</a:t>
              </a: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ілодобово</a:t>
              </a: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>
              <a:off x="6595" y="4355"/>
              <a:ext cx="4428" cy="93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Доставка продукції ресторану до номеру</a:t>
              </a: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>
              <a:off x="6596" y="5279"/>
              <a:ext cx="4428" cy="781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Міні-сейф в номерах класу люкс</a:t>
              </a:r>
            </a:p>
          </p:txBody>
        </p:sp>
        <p:sp>
          <p:nvSpPr>
            <p:cNvPr id="44" name="AutoShape 14"/>
            <p:cNvSpPr>
              <a:spLocks noChangeArrowheads="1"/>
            </p:cNvSpPr>
            <p:nvPr/>
          </p:nvSpPr>
          <p:spPr bwMode="auto">
            <a:xfrm>
              <a:off x="6596" y="7560"/>
              <a:ext cx="4476" cy="1034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Прибирання номеру покоївкою (щоденне) і санітарних вузлів</a:t>
              </a:r>
            </a:p>
          </p:txBody>
        </p: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6596" y="9369"/>
              <a:ext cx="4502" cy="112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Замінювання рушників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(щоденно або за бажанням споживача)</a:t>
              </a:r>
              <a:endPara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6" name="AutoShape 17"/>
            <p:cNvSpPr>
              <a:spLocks noChangeArrowheads="1"/>
            </p:cNvSpPr>
            <p:nvPr/>
          </p:nvSpPr>
          <p:spPr bwMode="auto">
            <a:xfrm>
              <a:off x="1788" y="8076"/>
              <a:ext cx="4579" cy="775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Салон краси</a:t>
              </a:r>
            </a:p>
          </p:txBody>
        </p:sp>
        <p:sp>
          <p:nvSpPr>
            <p:cNvPr id="47" name="AutoShape 18"/>
            <p:cNvSpPr>
              <a:spLocks noChangeArrowheads="1"/>
            </p:cNvSpPr>
            <p:nvPr/>
          </p:nvSpPr>
          <p:spPr bwMode="auto">
            <a:xfrm>
              <a:off x="1788" y="11953"/>
              <a:ext cx="4578" cy="85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Послуги секретаря, перекладача, посильного</a:t>
              </a:r>
            </a:p>
          </p:txBody>
        </p:sp>
        <p:sp>
          <p:nvSpPr>
            <p:cNvPr id="48" name="AutoShape 20"/>
            <p:cNvSpPr>
              <a:spLocks noChangeArrowheads="1"/>
            </p:cNvSpPr>
            <p:nvPr/>
          </p:nvSpPr>
          <p:spPr bwMode="auto">
            <a:xfrm>
              <a:off x="1788" y="9937"/>
              <a:ext cx="4591" cy="775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Організація зустрічі та проводжання</a:t>
              </a:r>
            </a:p>
          </p:txBody>
        </p:sp>
        <p:sp>
          <p:nvSpPr>
            <p:cNvPr id="49" name="AutoShape 21"/>
            <p:cNvSpPr>
              <a:spLocks noChangeArrowheads="1"/>
            </p:cNvSpPr>
            <p:nvPr/>
          </p:nvSpPr>
          <p:spPr bwMode="auto">
            <a:xfrm>
              <a:off x="1788" y="10867"/>
              <a:ext cx="4591" cy="93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Чищення одягу (хімчистка)</a:t>
              </a:r>
            </a:p>
          </p:txBody>
        </p:sp>
        <p:sp>
          <p:nvSpPr>
            <p:cNvPr id="50" name="AutoShape 22"/>
            <p:cNvSpPr>
              <a:spLocks noChangeArrowheads="1"/>
            </p:cNvSpPr>
            <p:nvPr/>
          </p:nvSpPr>
          <p:spPr bwMode="auto">
            <a:xfrm>
              <a:off x="1788" y="13032"/>
              <a:ext cx="4591" cy="123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Торговельний кіоск із продажу сувенірів, журналів,</a:t>
              </a:r>
              <a:r>
                <a:rPr kumimoji="0" lang="uk-UA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 квітів</a:t>
              </a:r>
              <a:endPara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" name="AutoShape 23"/>
            <p:cNvSpPr>
              <a:spLocks noChangeArrowheads="1"/>
            </p:cNvSpPr>
            <p:nvPr/>
          </p:nvSpPr>
          <p:spPr bwMode="auto">
            <a:xfrm>
              <a:off x="6596" y="6054"/>
              <a:ext cx="4428" cy="62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Прання та прасування білизни</a:t>
              </a:r>
            </a:p>
          </p:txBody>
        </p:sp>
        <p:sp>
          <p:nvSpPr>
            <p:cNvPr id="52" name="AutoShape 25"/>
            <p:cNvSpPr>
              <a:spLocks noChangeArrowheads="1"/>
            </p:cNvSpPr>
            <p:nvPr/>
          </p:nvSpPr>
          <p:spPr bwMode="auto">
            <a:xfrm>
              <a:off x="6596" y="10720"/>
              <a:ext cx="4502" cy="665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Камера схову</a:t>
              </a:r>
            </a:p>
          </p:txBody>
        </p:sp>
        <p:sp>
          <p:nvSpPr>
            <p:cNvPr id="53" name="AutoShape 26"/>
            <p:cNvSpPr>
              <a:spLocks noChangeArrowheads="1"/>
            </p:cNvSpPr>
            <p:nvPr/>
          </p:nvSpPr>
          <p:spPr bwMode="auto">
            <a:xfrm>
              <a:off x="6596" y="6792"/>
              <a:ext cx="4476" cy="7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Паркування автомобіл</a:t>
              </a: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ів</a:t>
              </a:r>
            </a:p>
          </p:txBody>
        </p:sp>
        <p:sp>
          <p:nvSpPr>
            <p:cNvPr id="54" name="AutoShape 27"/>
            <p:cNvSpPr>
              <a:spLocks noChangeArrowheads="1"/>
            </p:cNvSpPr>
            <p:nvPr/>
          </p:nvSpPr>
          <p:spPr bwMode="auto">
            <a:xfrm>
              <a:off x="6596" y="8680"/>
              <a:ext cx="4484" cy="56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Заправляння ліжок покоївкою</a:t>
              </a:r>
            </a:p>
          </p:txBody>
        </p:sp>
        <p:sp>
          <p:nvSpPr>
            <p:cNvPr id="55" name="AutoShape 28"/>
            <p:cNvSpPr>
              <a:spLocks noChangeArrowheads="1"/>
            </p:cNvSpPr>
            <p:nvPr/>
          </p:nvSpPr>
          <p:spPr bwMode="auto">
            <a:xfrm>
              <a:off x="6596" y="12320"/>
              <a:ext cx="4580" cy="8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Бронювання місць у готелі та ресторані</a:t>
              </a:r>
            </a:p>
          </p:txBody>
        </p:sp>
        <p:sp>
          <p:nvSpPr>
            <p:cNvPr id="56" name="AutoShape 29"/>
            <p:cNvSpPr>
              <a:spLocks noChangeArrowheads="1"/>
            </p:cNvSpPr>
            <p:nvPr/>
          </p:nvSpPr>
          <p:spPr bwMode="auto">
            <a:xfrm>
              <a:off x="6596" y="11540"/>
              <a:ext cx="4540" cy="775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Автостоянка з охороною</a:t>
              </a:r>
            </a:p>
          </p:txBody>
        </p:sp>
        <p:sp>
          <p:nvSpPr>
            <p:cNvPr id="57" name="AutoShape 30"/>
            <p:cNvSpPr>
              <a:spLocks noChangeArrowheads="1"/>
            </p:cNvSpPr>
            <p:nvPr/>
          </p:nvSpPr>
          <p:spPr bwMode="auto">
            <a:xfrm>
              <a:off x="6596" y="13246"/>
              <a:ext cx="4580" cy="714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Дрібний ремонт одягу</a:t>
              </a:r>
            </a:p>
          </p:txBody>
        </p:sp>
        <p:sp>
          <p:nvSpPr>
            <p:cNvPr id="58" name="AutoShape 31"/>
            <p:cNvSpPr>
              <a:spLocks noChangeArrowheads="1"/>
            </p:cNvSpPr>
            <p:nvPr/>
          </p:nvSpPr>
          <p:spPr bwMode="auto">
            <a:xfrm>
              <a:off x="6595" y="14021"/>
              <a:ext cx="4578" cy="62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Служба приймання цілодобов</a:t>
              </a: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о</a:t>
              </a:r>
            </a:p>
          </p:txBody>
        </p:sp>
        <p:sp>
          <p:nvSpPr>
            <p:cNvPr id="59" name="AutoShape 33"/>
            <p:cNvSpPr>
              <a:spLocks noChangeArrowheads="1"/>
            </p:cNvSpPr>
            <p:nvPr/>
          </p:nvSpPr>
          <p:spPr bwMode="auto">
            <a:xfrm>
              <a:off x="1788" y="14434"/>
              <a:ext cx="4631" cy="7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Туристські послуги</a:t>
              </a:r>
            </a:p>
          </p:txBody>
        </p:sp>
        <p:sp>
          <p:nvSpPr>
            <p:cNvPr id="94" name="AutoShape 17"/>
            <p:cNvSpPr>
              <a:spLocks noChangeArrowheads="1"/>
            </p:cNvSpPr>
            <p:nvPr/>
          </p:nvSpPr>
          <p:spPr bwMode="auto">
            <a:xfrm>
              <a:off x="1788" y="9006"/>
              <a:ext cx="4579" cy="775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Обмін валют цілодобово</a:t>
              </a:r>
            </a:p>
          </p:txBody>
        </p:sp>
      </p:grpSp>
      <p:sp>
        <p:nvSpPr>
          <p:cNvPr id="92" name="AutoShape 31"/>
          <p:cNvSpPr>
            <a:spLocks noChangeArrowheads="1"/>
          </p:cNvSpPr>
          <p:nvPr/>
        </p:nvSpPr>
        <p:spPr bwMode="auto">
          <a:xfrm>
            <a:off x="4644008" y="6525344"/>
            <a:ext cx="4320079" cy="28777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Послуги швейцару</a:t>
            </a:r>
          </a:p>
        </p:txBody>
      </p:sp>
      <p:sp>
        <p:nvSpPr>
          <p:cNvPr id="93" name="AutoShape 8"/>
          <p:cNvSpPr>
            <a:spLocks noChangeArrowheads="1"/>
          </p:cNvSpPr>
          <p:nvPr/>
        </p:nvSpPr>
        <p:spPr bwMode="auto">
          <a:xfrm>
            <a:off x="107504" y="2132856"/>
            <a:ext cx="4321023" cy="3599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Оренда (прокат) автомобілів</a:t>
            </a:r>
          </a:p>
        </p:txBody>
      </p:sp>
      <p:sp>
        <p:nvSpPr>
          <p:cNvPr id="95" name="AutoShape 8"/>
          <p:cNvSpPr>
            <a:spLocks noChangeArrowheads="1"/>
          </p:cNvSpPr>
          <p:nvPr/>
        </p:nvSpPr>
        <p:spPr bwMode="auto">
          <a:xfrm>
            <a:off x="107504" y="2996952"/>
            <a:ext cx="4321023" cy="3599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Масажний кабінет. Сауна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88640"/>
            <a:ext cx="8859088" cy="6500946"/>
            <a:chOff x="1788" y="1151"/>
            <a:chExt cx="9388" cy="1399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1788" y="3322"/>
              <a:ext cx="4579" cy="87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Бізнес-центр</a:t>
              </a:r>
            </a:p>
          </p:txBody>
        </p:sp>
        <p:sp>
          <p:nvSpPr>
            <p:cNvPr id="60" name="AutoShape 4"/>
            <p:cNvSpPr>
              <a:spLocks noChangeArrowheads="1"/>
            </p:cNvSpPr>
            <p:nvPr/>
          </p:nvSpPr>
          <p:spPr bwMode="auto">
            <a:xfrm>
              <a:off x="2322" y="2081"/>
              <a:ext cx="2824" cy="1241"/>
            </a:xfrm>
            <a:prstGeom prst="downArrowCallout">
              <a:avLst>
                <a:gd name="adj1" fmla="val 78795"/>
                <a:gd name="adj2" fmla="val 78795"/>
                <a:gd name="adj3" fmla="val 16667"/>
                <a:gd name="adj4" fmla="val 6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Платні</a:t>
              </a:r>
            </a:p>
          </p:txBody>
        </p:sp>
        <p:sp>
          <p:nvSpPr>
            <p:cNvPr id="61" name="AutoShape 5"/>
            <p:cNvSpPr>
              <a:spLocks noChangeArrowheads="1"/>
            </p:cNvSpPr>
            <p:nvPr/>
          </p:nvSpPr>
          <p:spPr bwMode="auto">
            <a:xfrm>
              <a:off x="7435" y="2236"/>
              <a:ext cx="2856" cy="1051"/>
            </a:xfrm>
            <a:prstGeom prst="downArrowCallout">
              <a:avLst>
                <a:gd name="adj1" fmla="val 79688"/>
                <a:gd name="adj2" fmla="val 79688"/>
                <a:gd name="adj3" fmla="val 16667"/>
                <a:gd name="adj4" fmla="val 6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Безкоштовні</a:t>
              </a:r>
            </a:p>
          </p:txBody>
        </p:sp>
        <p:sp>
          <p:nvSpPr>
            <p:cNvPr id="62" name="AutoShape 6"/>
            <p:cNvSpPr>
              <a:spLocks noChangeArrowheads="1"/>
            </p:cNvSpPr>
            <p:nvPr/>
          </p:nvSpPr>
          <p:spPr bwMode="auto">
            <a:xfrm>
              <a:off x="3300" y="1151"/>
              <a:ext cx="5897" cy="1085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ПОСЛУГИ  ГОТЕЛЮ</a:t>
              </a:r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auto">
            <a:xfrm>
              <a:off x="1788" y="4355"/>
              <a:ext cx="4579" cy="77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Міні-бар в усіх номерах</a:t>
              </a: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788" y="6215"/>
              <a:ext cx="4579" cy="77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Тренажерний зал</a:t>
              </a:r>
            </a:p>
          </p:txBody>
        </p:sp>
        <p:sp>
          <p:nvSpPr>
            <p:cNvPr id="65" name="AutoShape 9"/>
            <p:cNvSpPr>
              <a:spLocks noChangeArrowheads="1"/>
            </p:cNvSpPr>
            <p:nvPr/>
          </p:nvSpPr>
          <p:spPr bwMode="auto">
            <a:xfrm>
              <a:off x="6596" y="3263"/>
              <a:ext cx="4428" cy="93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Room</a:t>
              </a: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-</a:t>
              </a:r>
              <a:r>
                <a:rPr lang="en-US" sz="1600" dirty="0">
                  <a:latin typeface="+mn-lt"/>
                  <a:cs typeface="Arial" pitchFamily="34" charset="0"/>
                </a:rPr>
                <a:t>serves </a:t>
              </a:r>
              <a:r>
                <a:rPr lang="uk-UA" sz="1600" dirty="0">
                  <a:latin typeface="+mn-lt"/>
                  <a:cs typeface="Arial" pitchFamily="34" charset="0"/>
                </a:rPr>
                <a:t>ц</a:t>
              </a: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ілодобово</a:t>
              </a:r>
            </a:p>
          </p:txBody>
        </p:sp>
        <p:sp>
          <p:nvSpPr>
            <p:cNvPr id="66" name="AutoShape 10"/>
            <p:cNvSpPr>
              <a:spLocks noChangeArrowheads="1"/>
            </p:cNvSpPr>
            <p:nvPr/>
          </p:nvSpPr>
          <p:spPr bwMode="auto">
            <a:xfrm>
              <a:off x="6595" y="4355"/>
              <a:ext cx="4428" cy="93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Доставка продукції ресторану до номеру</a:t>
              </a:r>
            </a:p>
          </p:txBody>
        </p:sp>
        <p:sp>
          <p:nvSpPr>
            <p:cNvPr id="67" name="AutoShape 11"/>
            <p:cNvSpPr>
              <a:spLocks noChangeArrowheads="1"/>
            </p:cNvSpPr>
            <p:nvPr/>
          </p:nvSpPr>
          <p:spPr bwMode="auto">
            <a:xfrm>
              <a:off x="6596" y="5279"/>
              <a:ext cx="4428" cy="781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Міні-сейф в номерах класу люкс</a:t>
              </a:r>
            </a:p>
          </p:txBody>
        </p:sp>
        <p:sp>
          <p:nvSpPr>
            <p:cNvPr id="68" name="AutoShape 14"/>
            <p:cNvSpPr>
              <a:spLocks noChangeArrowheads="1"/>
            </p:cNvSpPr>
            <p:nvPr/>
          </p:nvSpPr>
          <p:spPr bwMode="auto">
            <a:xfrm>
              <a:off x="6596" y="7560"/>
              <a:ext cx="4476" cy="103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Прибирання номеру покоївкою (щоденне) і санітарних вузлів</a:t>
              </a:r>
            </a:p>
          </p:txBody>
        </p:sp>
        <p:sp>
          <p:nvSpPr>
            <p:cNvPr id="69" name="AutoShape 15"/>
            <p:cNvSpPr>
              <a:spLocks noChangeArrowheads="1"/>
            </p:cNvSpPr>
            <p:nvPr/>
          </p:nvSpPr>
          <p:spPr bwMode="auto">
            <a:xfrm>
              <a:off x="6596" y="9369"/>
              <a:ext cx="4502" cy="112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Замінювання рушників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(щоденно або за бажанням споживача)</a:t>
              </a:r>
              <a:endPara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0" name="AutoShape 17"/>
            <p:cNvSpPr>
              <a:spLocks noChangeArrowheads="1"/>
            </p:cNvSpPr>
            <p:nvPr/>
          </p:nvSpPr>
          <p:spPr bwMode="auto">
            <a:xfrm>
              <a:off x="1788" y="8076"/>
              <a:ext cx="4579" cy="77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Салон краси</a:t>
              </a:r>
            </a:p>
          </p:txBody>
        </p:sp>
        <p:sp>
          <p:nvSpPr>
            <p:cNvPr id="71" name="AutoShape 18"/>
            <p:cNvSpPr>
              <a:spLocks noChangeArrowheads="1"/>
            </p:cNvSpPr>
            <p:nvPr/>
          </p:nvSpPr>
          <p:spPr bwMode="auto">
            <a:xfrm>
              <a:off x="1788" y="11953"/>
              <a:ext cx="4578" cy="856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Послуги секретаря, перекладача, посильного</a:t>
              </a:r>
            </a:p>
          </p:txBody>
        </p:sp>
        <p:sp>
          <p:nvSpPr>
            <p:cNvPr id="72" name="AutoShape 20"/>
            <p:cNvSpPr>
              <a:spLocks noChangeArrowheads="1"/>
            </p:cNvSpPr>
            <p:nvPr/>
          </p:nvSpPr>
          <p:spPr bwMode="auto">
            <a:xfrm>
              <a:off x="1788" y="9937"/>
              <a:ext cx="4591" cy="77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Організація зустрічі та проводжання</a:t>
              </a:r>
            </a:p>
          </p:txBody>
        </p:sp>
        <p:sp>
          <p:nvSpPr>
            <p:cNvPr id="73" name="AutoShape 21"/>
            <p:cNvSpPr>
              <a:spLocks noChangeArrowheads="1"/>
            </p:cNvSpPr>
            <p:nvPr/>
          </p:nvSpPr>
          <p:spPr bwMode="auto">
            <a:xfrm>
              <a:off x="1788" y="10867"/>
              <a:ext cx="4591" cy="93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Чищення одягу (хімчистка)</a:t>
              </a:r>
            </a:p>
          </p:txBody>
        </p:sp>
        <p:sp>
          <p:nvSpPr>
            <p:cNvPr id="74" name="AutoShape 22"/>
            <p:cNvSpPr>
              <a:spLocks noChangeArrowheads="1"/>
            </p:cNvSpPr>
            <p:nvPr/>
          </p:nvSpPr>
          <p:spPr bwMode="auto">
            <a:xfrm>
              <a:off x="1788" y="13032"/>
              <a:ext cx="4591" cy="12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Торговельний кіоск із продажу сувенірів, журналів,</a:t>
              </a:r>
              <a:r>
                <a:rPr kumimoji="0" lang="uk-UA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 квітів</a:t>
              </a:r>
              <a:endPara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5" name="AutoShape 23"/>
            <p:cNvSpPr>
              <a:spLocks noChangeArrowheads="1"/>
            </p:cNvSpPr>
            <p:nvPr/>
          </p:nvSpPr>
          <p:spPr bwMode="auto">
            <a:xfrm>
              <a:off x="6596" y="6054"/>
              <a:ext cx="4428" cy="626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Прання та прасування білизни</a:t>
              </a:r>
            </a:p>
          </p:txBody>
        </p:sp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>
              <a:off x="6596" y="10720"/>
              <a:ext cx="4502" cy="66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Камера схову</a:t>
              </a:r>
            </a:p>
          </p:txBody>
        </p:sp>
        <p:sp>
          <p:nvSpPr>
            <p:cNvPr id="77" name="AutoShape 26"/>
            <p:cNvSpPr>
              <a:spLocks noChangeArrowheads="1"/>
            </p:cNvSpPr>
            <p:nvPr/>
          </p:nvSpPr>
          <p:spPr bwMode="auto">
            <a:xfrm>
              <a:off x="6596" y="6792"/>
              <a:ext cx="4476" cy="716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Паркування автомобіл</a:t>
              </a: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ів</a:t>
              </a:r>
            </a:p>
          </p:txBody>
        </p:sp>
        <p:sp>
          <p:nvSpPr>
            <p:cNvPr id="78" name="AutoShape 27"/>
            <p:cNvSpPr>
              <a:spLocks noChangeArrowheads="1"/>
            </p:cNvSpPr>
            <p:nvPr/>
          </p:nvSpPr>
          <p:spPr bwMode="auto">
            <a:xfrm>
              <a:off x="6596" y="8680"/>
              <a:ext cx="4484" cy="56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Заправляння ліжок покоївкою</a:t>
              </a:r>
            </a:p>
          </p:txBody>
        </p:sp>
        <p:sp>
          <p:nvSpPr>
            <p:cNvPr id="79" name="AutoShape 28"/>
            <p:cNvSpPr>
              <a:spLocks noChangeArrowheads="1"/>
            </p:cNvSpPr>
            <p:nvPr/>
          </p:nvSpPr>
          <p:spPr bwMode="auto">
            <a:xfrm>
              <a:off x="6596" y="12320"/>
              <a:ext cx="4580" cy="88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Бронювання місць у готелі та ресторані</a:t>
              </a:r>
            </a:p>
          </p:txBody>
        </p:sp>
        <p:sp>
          <p:nvSpPr>
            <p:cNvPr id="80" name="AutoShape 29"/>
            <p:cNvSpPr>
              <a:spLocks noChangeArrowheads="1"/>
            </p:cNvSpPr>
            <p:nvPr/>
          </p:nvSpPr>
          <p:spPr bwMode="auto">
            <a:xfrm>
              <a:off x="6596" y="11540"/>
              <a:ext cx="4540" cy="77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Автостоянка з охороною</a:t>
              </a:r>
            </a:p>
          </p:txBody>
        </p:sp>
        <p:sp>
          <p:nvSpPr>
            <p:cNvPr id="81" name="AutoShape 30"/>
            <p:cNvSpPr>
              <a:spLocks noChangeArrowheads="1"/>
            </p:cNvSpPr>
            <p:nvPr/>
          </p:nvSpPr>
          <p:spPr bwMode="auto">
            <a:xfrm>
              <a:off x="6596" y="13246"/>
              <a:ext cx="4580" cy="71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Дрібний ремонт одягу</a:t>
              </a:r>
            </a:p>
          </p:txBody>
        </p:sp>
        <p:sp>
          <p:nvSpPr>
            <p:cNvPr id="82" name="AutoShape 31"/>
            <p:cNvSpPr>
              <a:spLocks noChangeArrowheads="1"/>
            </p:cNvSpPr>
            <p:nvPr/>
          </p:nvSpPr>
          <p:spPr bwMode="auto">
            <a:xfrm>
              <a:off x="6595" y="14021"/>
              <a:ext cx="4578" cy="62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Служба приймання цілодобов</a:t>
              </a: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о</a:t>
              </a:r>
            </a:p>
          </p:txBody>
        </p:sp>
        <p:sp>
          <p:nvSpPr>
            <p:cNvPr id="83" name="AutoShape 33"/>
            <p:cNvSpPr>
              <a:spLocks noChangeArrowheads="1"/>
            </p:cNvSpPr>
            <p:nvPr/>
          </p:nvSpPr>
          <p:spPr bwMode="auto">
            <a:xfrm>
              <a:off x="1788" y="14434"/>
              <a:ext cx="4631" cy="716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Туристські послуги</a:t>
              </a:r>
            </a:p>
          </p:txBody>
        </p:sp>
        <p:sp>
          <p:nvSpPr>
            <p:cNvPr id="84" name="AutoShape 17"/>
            <p:cNvSpPr>
              <a:spLocks noChangeArrowheads="1"/>
            </p:cNvSpPr>
            <p:nvPr/>
          </p:nvSpPr>
          <p:spPr bwMode="auto">
            <a:xfrm>
              <a:off x="1788" y="9006"/>
              <a:ext cx="4579" cy="77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Обмін валют цілодобово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26" y="0"/>
            <a:ext cx="9143999" cy="12687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Інновації</a:t>
            </a:r>
            <a:r>
              <a:rPr lang="ru-RU" dirty="0">
                <a:effectLst/>
              </a:rPr>
              <a:t>, </a:t>
            </a:r>
            <a:r>
              <a:rPr lang="uk-UA" dirty="0">
                <a:effectLst/>
              </a:rPr>
              <a:t>впроваджені</a:t>
            </a:r>
            <a:r>
              <a:rPr lang="ru-RU" dirty="0">
                <a:effectLst/>
              </a:rPr>
              <a:t> у </a:t>
            </a:r>
            <a:r>
              <a:rPr lang="uk-UA" dirty="0">
                <a:effectLst/>
              </a:rPr>
              <a:t>готель «Мир»</a:t>
            </a:r>
            <a:br>
              <a:rPr lang="uk-UA" dirty="0">
                <a:effectLst/>
              </a:rPr>
            </a:br>
            <a:r>
              <a:rPr lang="ru-RU" dirty="0">
                <a:effectLst/>
              </a:rPr>
              <a:t>та </a:t>
            </a:r>
            <a:r>
              <a:rPr lang="uk-UA" dirty="0">
                <a:effectLst/>
              </a:rPr>
              <a:t>переваги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впровадження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97083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table">
            <a:tbl>
              <a:tblPr/>
              <a:tblGrid>
                <a:gridCol w="399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Сутність</a:t>
                      </a:r>
                      <a:r>
                        <a:rPr lang="ru-RU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інновації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Конкурентні переваги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Регулярна організація різноманітних вечірок, дитячих анімаційних програм тощо</a:t>
                      </a:r>
                      <a:endParaRPr lang="en-GB" sz="2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Сприяє зростанню обсягів реалізації продукції. Вдалий рекламний прийом, що залучає нових </a:t>
                      </a:r>
                      <a:r>
                        <a:rPr lang="ru-RU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постійних споживачів до регулярних відвідувань закладу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9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Автоматизація системи управління у готельно-ресторанному комплексі</a:t>
                      </a:r>
                      <a:endParaRPr lang="en-GB" sz="2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Спрощення і поліпшення обліку та контролю. Кращий за якістю й швидкістю сервіс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Нові фірмові страви</a:t>
                      </a:r>
                      <a:endParaRPr lang="en-GB" sz="2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Сімейні фестивалі</a:t>
                      </a:r>
                      <a:endParaRPr lang="en-GB" sz="2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Додає унікальності пропозиції продукції. Можливість скуштувати нові, як правило, вишукані за смаком і незвичні за оформленням страви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8CD2EE7-BBB8-48A8-AD62-97000E8ED7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effectLst/>
              </a:rPr>
              <a:t>Інновації</a:t>
            </a:r>
            <a:r>
              <a:rPr lang="ru-RU" dirty="0">
                <a:effectLst/>
              </a:rPr>
              <a:t>, </a:t>
            </a:r>
            <a:r>
              <a:rPr lang="uk-UA" dirty="0">
                <a:effectLst/>
              </a:rPr>
              <a:t>впроваджені</a:t>
            </a:r>
            <a:r>
              <a:rPr lang="ru-RU" dirty="0">
                <a:effectLst/>
              </a:rPr>
              <a:t> у </a:t>
            </a:r>
            <a:r>
              <a:rPr lang="uk-UA" dirty="0">
                <a:effectLst/>
              </a:rPr>
              <a:t>готель «Мир»</a:t>
            </a:r>
            <a:r>
              <a:rPr lang="ru-RU" dirty="0">
                <a:effectLst/>
              </a:rPr>
              <a:t> та </a:t>
            </a:r>
            <a:r>
              <a:rPr lang="uk-UA" dirty="0">
                <a:effectLst/>
              </a:rPr>
              <a:t>переваги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впровадження</a:t>
            </a:r>
            <a:endParaRPr lang="uk-UA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6CFFECB-3A81-426C-899B-19E3E1DC4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40540"/>
              </p:ext>
            </p:extLst>
          </p:nvPr>
        </p:nvGraphicFramePr>
        <p:xfrm>
          <a:off x="0" y="1936217"/>
          <a:ext cx="9144000" cy="53472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1610907703"/>
                    </a:ext>
                  </a:extLst>
                </a:gridCol>
                <a:gridCol w="6228184">
                  <a:extLst>
                    <a:ext uri="{9D8B030D-6E8A-4147-A177-3AD203B41FA5}">
                      <a16:colId xmlns:a16="http://schemas.microsoft.com/office/drawing/2014/main" val="1666507029"/>
                    </a:ext>
                  </a:extLst>
                </a:gridCol>
              </a:tblGrid>
              <a:tr h="2118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Бонусна система, дисконтні картки</a:t>
                      </a:r>
                      <a:endParaRPr lang="uk-UA" sz="2400" b="0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2400" b="0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Створення бази даних споживачів закладу. Створює добрий імідж. Сприяє залученню нових та постійних споживачів до регулярних відвідувань закладу та зростанню обсягів реалізації продукції</a:t>
                      </a:r>
                      <a:endParaRPr lang="uk-UA" sz="2400" b="0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08217"/>
                  </a:ext>
                </a:extLst>
              </a:tr>
              <a:tr h="1765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«Раннє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бронювання»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Дозволяє розробити успішну гнучку цінову політику, привабливу для споживачів та прибуткову й конкурентоспроможну для підприємства</a:t>
                      </a:r>
                      <a:endParaRPr lang="uk-UA" sz="2400" b="0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796885"/>
                  </a:ext>
                </a:extLst>
              </a:tr>
              <a:tr h="10593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Святкові продуктові кошики власного виробництва</a:t>
                      </a:r>
                      <a:endParaRPr lang="uk-UA" sz="2400" b="0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Розширення виробничої програми, залучення   нових споживачів</a:t>
                      </a:r>
                      <a:endParaRPr lang="uk-UA" sz="2400" b="0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8714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6EAB1A1-4874-4DB6-83A2-0FDBC1A65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10886"/>
              </p:ext>
            </p:extLst>
          </p:nvPr>
        </p:nvGraphicFramePr>
        <p:xfrm>
          <a:off x="0" y="1198771"/>
          <a:ext cx="9144000" cy="751414"/>
        </p:xfrm>
        <a:graphic>
          <a:graphicData uri="http://schemas.openxmlformats.org/drawingml/2006/table">
            <a:tbl>
              <a:tblPr/>
              <a:tblGrid>
                <a:gridCol w="2915816">
                  <a:extLst>
                    <a:ext uri="{9D8B030D-6E8A-4147-A177-3AD203B41FA5}">
                      <a16:colId xmlns:a16="http://schemas.microsoft.com/office/drawing/2014/main" val="1031453971"/>
                    </a:ext>
                  </a:extLst>
                </a:gridCol>
                <a:gridCol w="6228184">
                  <a:extLst>
                    <a:ext uri="{9D8B030D-6E8A-4147-A177-3AD203B41FA5}">
                      <a16:colId xmlns:a16="http://schemas.microsoft.com/office/drawing/2014/main" val="381865356"/>
                    </a:ext>
                  </a:extLst>
                </a:gridCol>
              </a:tblGrid>
              <a:tr h="751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Сутність</a:t>
                      </a:r>
                      <a:r>
                        <a:rPr lang="ru-RU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інновації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Конкурентні переваги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449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5039EC3-EB1E-457B-A90A-7F5C90E296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effectLst/>
              </a:rPr>
              <a:t>Інновації</a:t>
            </a:r>
            <a:r>
              <a:rPr lang="ru-RU" dirty="0">
                <a:effectLst/>
              </a:rPr>
              <a:t>, </a:t>
            </a:r>
            <a:r>
              <a:rPr lang="uk-UA" dirty="0">
                <a:effectLst/>
              </a:rPr>
              <a:t>впроваджені</a:t>
            </a:r>
            <a:r>
              <a:rPr lang="ru-RU" dirty="0">
                <a:effectLst/>
              </a:rPr>
              <a:t> у </a:t>
            </a:r>
            <a:r>
              <a:rPr lang="uk-UA" dirty="0">
                <a:effectLst/>
              </a:rPr>
              <a:t>готель «Мир»</a:t>
            </a:r>
            <a:r>
              <a:rPr lang="ru-RU" dirty="0">
                <a:effectLst/>
              </a:rPr>
              <a:t> та </a:t>
            </a:r>
            <a:r>
              <a:rPr lang="uk-UA" dirty="0">
                <a:effectLst/>
              </a:rPr>
              <a:t>переваги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uk-UA" dirty="0">
                <a:effectLst/>
              </a:rPr>
              <a:t>впровадження</a:t>
            </a:r>
            <a:endParaRPr lang="uk-UA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F46F730-8392-4D9F-89AA-AB777B8B5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73800"/>
              </p:ext>
            </p:extLst>
          </p:nvPr>
        </p:nvGraphicFramePr>
        <p:xfrm>
          <a:off x="0" y="1198771"/>
          <a:ext cx="9144000" cy="751414"/>
        </p:xfrm>
        <a:graphic>
          <a:graphicData uri="http://schemas.openxmlformats.org/drawingml/2006/table">
            <a:tbl>
              <a:tblPr/>
              <a:tblGrid>
                <a:gridCol w="2915816">
                  <a:extLst>
                    <a:ext uri="{9D8B030D-6E8A-4147-A177-3AD203B41FA5}">
                      <a16:colId xmlns:a16="http://schemas.microsoft.com/office/drawing/2014/main" val="1031453971"/>
                    </a:ext>
                  </a:extLst>
                </a:gridCol>
                <a:gridCol w="6228184">
                  <a:extLst>
                    <a:ext uri="{9D8B030D-6E8A-4147-A177-3AD203B41FA5}">
                      <a16:colId xmlns:a16="http://schemas.microsoft.com/office/drawing/2014/main" val="381865356"/>
                    </a:ext>
                  </a:extLst>
                </a:gridCol>
              </a:tblGrid>
              <a:tr h="751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Сутність</a:t>
                      </a:r>
                      <a:r>
                        <a:rPr lang="ru-RU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інновації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Конкурентні переваги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4498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8E4C782-E03B-4A65-976A-65A60B7CD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86739"/>
              </p:ext>
            </p:extLst>
          </p:nvPr>
        </p:nvGraphicFramePr>
        <p:xfrm>
          <a:off x="0" y="1950184"/>
          <a:ext cx="9144000" cy="49078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3173110187"/>
                    </a:ext>
                  </a:extLst>
                </a:gridCol>
                <a:gridCol w="6228184">
                  <a:extLst>
                    <a:ext uri="{9D8B030D-6E8A-4147-A177-3AD203B41FA5}">
                      <a16:colId xmlns:a16="http://schemas.microsoft.com/office/drawing/2014/main" val="1181402751"/>
                    </a:ext>
                  </a:extLst>
                </a:gridCol>
              </a:tblGrid>
              <a:tr h="1635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Посада PR-менеджера</a:t>
                      </a:r>
                      <a:endParaRPr lang="uk-UA" sz="2400" b="0" noProof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Сприяє залученню якомога більшої кількості споживачів. Розширення спектру та якості послуг для задоволення потреб споживачів</a:t>
                      </a:r>
                      <a:endParaRPr lang="uk-UA" sz="2400" b="0" noProof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5069"/>
                  </a:ext>
                </a:extLst>
              </a:tr>
              <a:tr h="1635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Майстер-класи для малюків та дорослих. Фоторепортажі</a:t>
                      </a:r>
                      <a:endParaRPr lang="uk-UA" sz="2400" b="0" noProof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Сприяє залученню якомога більшої кількості споживачів. Розширення спектру та якості послуг для задоволення потреб споживачів</a:t>
                      </a:r>
                      <a:endParaRPr lang="uk-UA" sz="2400" b="0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775240"/>
                  </a:ext>
                </a:extLst>
              </a:tr>
              <a:tr h="1635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«Комплімент» від закладу</a:t>
                      </a:r>
                      <a:endParaRPr lang="uk-UA" sz="2400" b="0" noProof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Нові можливості для приваблення споживачів до готельно-ресторанного комплексу, спонукання споживачів до повторного відвідування</a:t>
                      </a:r>
                      <a:endParaRPr lang="uk-UA" sz="2400" b="0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585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uk-UA" sz="2400" b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ВИЗНАЧЕННЯ КРИТЕРІЇВ КОНКУРЕНТОСПРОМОЖНОСТІ </a:t>
            </a:r>
            <a:r>
              <a:rPr lang="uk-UA" sz="2400" b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ГОТЕЛЮ «МИР»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48239"/>
              </p:ext>
            </p:extLst>
          </p:nvPr>
        </p:nvGraphicFramePr>
        <p:xfrm>
          <a:off x="1" y="836713"/>
          <a:ext cx="9143999" cy="6021286"/>
        </p:xfrm>
        <a:graphic>
          <a:graphicData uri="http://schemas.openxmlformats.org/drawingml/2006/table">
            <a:tbl>
              <a:tblPr/>
              <a:tblGrid>
                <a:gridCol w="133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9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Критерій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"/>
                          <a:ea typeface="Times New Roman"/>
                          <a:cs typeface="Times New Roman"/>
                        </a:rPr>
                        <a:t>конкуренто-спроможності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Сутність інновації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Конкурентні переваги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2000" i="1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Автоматизація системи управління готельно-ресторанним комплексом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Підвищення рівня якості керованості підприємством. Економія поточних витрат.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2000" i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Система «Раннє бронювання»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Гнучка цінова політика, здатна підвищити коефіцієнт завантаження готелю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2000" i="1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Майстер-класи фахівців ресторану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Комплекс послуг, здатних спонукати клієнта до повторного відвідування готелю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2000" i="1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Дитяча анімація, тематичні вечірки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Нові послуги з організації дозвілля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5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2000" i="1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Святкові продуктові кошики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Індивідуалізація співпраці з клієнтами, що сприятиме створенню позитивного іміджу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179512" y="188640"/>
            <a:ext cx="8712968" cy="648072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3600" b="1" i="1" dirty="0"/>
          </a:p>
          <a:p>
            <a:pPr algn="ctr"/>
            <a:r>
              <a:rPr lang="ru-RU" sz="3600" b="1" i="1" dirty="0"/>
              <a:t>Метою </a:t>
            </a:r>
            <a:r>
              <a:rPr lang="uk-UA" sz="3600" b="1" dirty="0"/>
              <a:t>дипломної роботи</a:t>
            </a:r>
            <a:r>
              <a:rPr lang="ru-RU" sz="3600" b="1" dirty="0"/>
              <a:t> </a:t>
            </a:r>
            <a:r>
              <a:rPr lang="ru-RU" sz="3600" dirty="0"/>
              <a:t>є шляхи </a:t>
            </a:r>
            <a:r>
              <a:rPr lang="uk-UA" sz="3600" dirty="0"/>
              <a:t>підвищення</a:t>
            </a:r>
            <a:r>
              <a:rPr lang="ru-RU" sz="3600" dirty="0"/>
              <a:t> </a:t>
            </a:r>
            <a:r>
              <a:rPr lang="uk-UA" sz="3600" dirty="0"/>
              <a:t>конкурентоспроможності</a:t>
            </a:r>
            <a:r>
              <a:rPr lang="ru-RU" sz="3600" dirty="0"/>
              <a:t> </a:t>
            </a:r>
            <a:r>
              <a:rPr lang="uk-UA" sz="3600" dirty="0"/>
              <a:t>готелю «Мир» шляхом розробки та впровадження інноваційних технологій у його діяльність</a:t>
            </a:r>
            <a:endParaRPr lang="en-GB" sz="3600" dirty="0"/>
          </a:p>
          <a:p>
            <a:pPr algn="just"/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0DCD70-BE36-4256-A949-00033BB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F4B60-AE1E-403F-95C3-569A20E22CF4}"/>
              </a:ext>
            </a:extLst>
          </p:cNvPr>
          <p:cNvSpPr txBox="1">
            <a:spLocks/>
          </p:cNvSpPr>
          <p:nvPr/>
        </p:nvSpPr>
        <p:spPr bwMode="auto">
          <a:xfrm>
            <a:off x="53752" y="116632"/>
            <a:ext cx="9036496" cy="1152128"/>
          </a:xfrm>
          <a:prstGeom prst="rect">
            <a:avLst/>
          </a:prstGeom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  <a:tabLst>
                <a:tab pos="6515100" algn="l"/>
              </a:tabLst>
            </a:pPr>
            <a:r>
              <a:rPr lang="uk-UA" sz="3600" dirty="0"/>
              <a:t>Радіальна діаграма конкурентоспроможності готелю «Мир</a:t>
            </a:r>
            <a:r>
              <a:rPr lang="ru-RU" sz="3600" dirty="0"/>
              <a:t>»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84">
            <a:extLst>
              <a:ext uri="{FF2B5EF4-FFF2-40B4-BE49-F238E27FC236}">
                <a16:creationId xmlns:a16="http://schemas.microsoft.com/office/drawing/2014/main" id="{0B14CA26-ECEF-48C4-A536-65F14CC3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6217" y="2834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5" name="Полотно 1602">
            <a:extLst>
              <a:ext uri="{FF2B5EF4-FFF2-40B4-BE49-F238E27FC236}">
                <a16:creationId xmlns:a16="http://schemas.microsoft.com/office/drawing/2014/main" id="{58049E14-4796-46C3-B985-337DA09EA1D4}"/>
              </a:ext>
            </a:extLst>
          </p:cNvPr>
          <p:cNvGrpSpPr/>
          <p:nvPr/>
        </p:nvGrpSpPr>
        <p:grpSpPr>
          <a:xfrm>
            <a:off x="457200" y="1445341"/>
            <a:ext cx="9090248" cy="5323730"/>
            <a:chOff x="0" y="0"/>
            <a:chExt cx="6223000" cy="307022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33F8EF6-AB0C-4C23-8A02-F0CFBDA5D474}"/>
                </a:ext>
              </a:extLst>
            </p:cNvPr>
            <p:cNvSpPr/>
            <p:nvPr/>
          </p:nvSpPr>
          <p:spPr>
            <a:xfrm>
              <a:off x="0" y="0"/>
              <a:ext cx="6223000" cy="3070225"/>
            </a:xfrm>
            <a:prstGeom prst="rect">
              <a:avLst/>
            </a:prstGeom>
            <a:noFill/>
          </p:spPr>
        </p:sp>
        <p:cxnSp>
          <p:nvCxnSpPr>
            <p:cNvPr id="8" name="Line 86">
              <a:extLst>
                <a:ext uri="{FF2B5EF4-FFF2-40B4-BE49-F238E27FC236}">
                  <a16:creationId xmlns:a16="http://schemas.microsoft.com/office/drawing/2014/main" id="{A573F367-C936-458B-AC95-0AB03EA188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15621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87">
              <a:extLst>
                <a:ext uri="{FF2B5EF4-FFF2-40B4-BE49-F238E27FC236}">
                  <a16:creationId xmlns:a16="http://schemas.microsoft.com/office/drawing/2014/main" id="{356F5930-E3EB-456B-877A-3264932845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1314450"/>
              <a:ext cx="238125" cy="171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88">
              <a:extLst>
                <a:ext uri="{FF2B5EF4-FFF2-40B4-BE49-F238E27FC236}">
                  <a16:creationId xmlns:a16="http://schemas.microsoft.com/office/drawing/2014/main" id="{0F329B32-B584-4434-8D58-1C01AECD19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1057275"/>
              <a:ext cx="476250" cy="352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89">
              <a:extLst>
                <a:ext uri="{FF2B5EF4-FFF2-40B4-BE49-F238E27FC236}">
                  <a16:creationId xmlns:a16="http://schemas.microsoft.com/office/drawing/2014/main" id="{1D1DD7D6-91DC-41B4-8C03-B17340C166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800100"/>
              <a:ext cx="723900" cy="533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90">
              <a:extLst>
                <a:ext uri="{FF2B5EF4-FFF2-40B4-BE49-F238E27FC236}">
                  <a16:creationId xmlns:a16="http://schemas.microsoft.com/office/drawing/2014/main" id="{DE44C93A-D9EB-4B1D-A11B-F9099205D0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542925"/>
              <a:ext cx="962025" cy="704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91">
              <a:extLst>
                <a:ext uri="{FF2B5EF4-FFF2-40B4-BE49-F238E27FC236}">
                  <a16:creationId xmlns:a16="http://schemas.microsoft.com/office/drawing/2014/main" id="{C6EA9B44-D0AC-4CFF-BE0C-3F985B375C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285750"/>
              <a:ext cx="1209675" cy="885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2">
              <a:extLst>
                <a:ext uri="{FF2B5EF4-FFF2-40B4-BE49-F238E27FC236}">
                  <a16:creationId xmlns:a16="http://schemas.microsoft.com/office/drawing/2014/main" id="{4FC4119D-22E0-4991-AD2F-2E6589ACC7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15621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93">
              <a:extLst>
                <a:ext uri="{FF2B5EF4-FFF2-40B4-BE49-F238E27FC236}">
                  <a16:creationId xmlns:a16="http://schemas.microsoft.com/office/drawing/2014/main" id="{46BA96D7-9E63-4FC3-BED1-67E415A4DE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76450" y="1485900"/>
              <a:ext cx="95250" cy="276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94">
              <a:extLst>
                <a:ext uri="{FF2B5EF4-FFF2-40B4-BE49-F238E27FC236}">
                  <a16:creationId xmlns:a16="http://schemas.microsoft.com/office/drawing/2014/main" id="{6227FEC5-10FB-4641-9E39-1E3C440CB9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28850" y="1409700"/>
              <a:ext cx="180975" cy="56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95">
              <a:extLst>
                <a:ext uri="{FF2B5EF4-FFF2-40B4-BE49-F238E27FC236}">
                  <a16:creationId xmlns:a16="http://schemas.microsoft.com/office/drawing/2014/main" id="{B7A7D9D5-7428-4C11-8208-CD8CEF47F9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81250" y="1333500"/>
              <a:ext cx="276225" cy="838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96">
              <a:extLst>
                <a:ext uri="{FF2B5EF4-FFF2-40B4-BE49-F238E27FC236}">
                  <a16:creationId xmlns:a16="http://schemas.microsoft.com/office/drawing/2014/main" id="{BF91DD2B-6986-4E75-B967-84E95D7805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33650" y="1247775"/>
              <a:ext cx="361950" cy="1133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97">
              <a:extLst>
                <a:ext uri="{FF2B5EF4-FFF2-40B4-BE49-F238E27FC236}">
                  <a16:creationId xmlns:a16="http://schemas.microsoft.com/office/drawing/2014/main" id="{EB1C267E-721D-45A0-ACE8-3BEDB1DB7C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86050" y="1171575"/>
              <a:ext cx="457200" cy="1419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98">
              <a:extLst>
                <a:ext uri="{FF2B5EF4-FFF2-40B4-BE49-F238E27FC236}">
                  <a16:creationId xmlns:a16="http://schemas.microsoft.com/office/drawing/2014/main" id="{93FA68BE-9362-4C67-B006-959485A7ED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15621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99">
              <a:extLst>
                <a:ext uri="{FF2B5EF4-FFF2-40B4-BE49-F238E27FC236}">
                  <a16:creationId xmlns:a16="http://schemas.microsoft.com/office/drawing/2014/main" id="{22C7E699-FA0C-4C57-9933-F4193FD35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90700" y="1762125"/>
              <a:ext cx="285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00">
              <a:extLst>
                <a:ext uri="{FF2B5EF4-FFF2-40B4-BE49-F238E27FC236}">
                  <a16:creationId xmlns:a16="http://schemas.microsoft.com/office/drawing/2014/main" id="{1EF096C8-C752-426A-A9BC-C70CE9EBDE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38300" y="1971675"/>
              <a:ext cx="5905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01">
              <a:extLst>
                <a:ext uri="{FF2B5EF4-FFF2-40B4-BE49-F238E27FC236}">
                  <a16:creationId xmlns:a16="http://schemas.microsoft.com/office/drawing/2014/main" id="{CCD20FFC-F2C7-4A27-BA07-3119B89E57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85900" y="2171700"/>
              <a:ext cx="895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02">
              <a:extLst>
                <a:ext uri="{FF2B5EF4-FFF2-40B4-BE49-F238E27FC236}">
                  <a16:creationId xmlns:a16="http://schemas.microsoft.com/office/drawing/2014/main" id="{61203225-6F82-4454-A1D8-BE1F73CA0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33500" y="2381250"/>
              <a:ext cx="1200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03">
              <a:extLst>
                <a:ext uri="{FF2B5EF4-FFF2-40B4-BE49-F238E27FC236}">
                  <a16:creationId xmlns:a16="http://schemas.microsoft.com/office/drawing/2014/main" id="{3B43310A-B619-45C9-8DE9-63F1775D05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81100" y="2590800"/>
              <a:ext cx="15049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04">
              <a:extLst>
                <a:ext uri="{FF2B5EF4-FFF2-40B4-BE49-F238E27FC236}">
                  <a16:creationId xmlns:a16="http://schemas.microsoft.com/office/drawing/2014/main" id="{4BC13035-C611-400E-8729-FCF66BBFD0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15621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05">
              <a:extLst>
                <a:ext uri="{FF2B5EF4-FFF2-40B4-BE49-F238E27FC236}">
                  <a16:creationId xmlns:a16="http://schemas.microsoft.com/office/drawing/2014/main" id="{A84231EC-0663-4C69-8295-266C235758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695450" y="1485900"/>
              <a:ext cx="95250" cy="276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6">
              <a:extLst>
                <a:ext uri="{FF2B5EF4-FFF2-40B4-BE49-F238E27FC236}">
                  <a16:creationId xmlns:a16="http://schemas.microsoft.com/office/drawing/2014/main" id="{045C144D-93F8-453E-8853-D1DF7589E4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457325" y="1409700"/>
              <a:ext cx="180975" cy="56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07">
              <a:extLst>
                <a:ext uri="{FF2B5EF4-FFF2-40B4-BE49-F238E27FC236}">
                  <a16:creationId xmlns:a16="http://schemas.microsoft.com/office/drawing/2014/main" id="{CCD72CE9-4FC4-456F-80D5-1DD27184E4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09675" y="1333500"/>
              <a:ext cx="276225" cy="838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08">
              <a:extLst>
                <a:ext uri="{FF2B5EF4-FFF2-40B4-BE49-F238E27FC236}">
                  <a16:creationId xmlns:a16="http://schemas.microsoft.com/office/drawing/2014/main" id="{9A7F54C0-52A5-4BF8-85B9-EED26D3C1E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71550" y="1247775"/>
              <a:ext cx="361950" cy="1133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09">
              <a:extLst>
                <a:ext uri="{FF2B5EF4-FFF2-40B4-BE49-F238E27FC236}">
                  <a16:creationId xmlns:a16="http://schemas.microsoft.com/office/drawing/2014/main" id="{188954D8-E6D2-4AA8-8B6F-36C9DC7242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23900" y="1171575"/>
              <a:ext cx="457200" cy="1419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10">
              <a:extLst>
                <a:ext uri="{FF2B5EF4-FFF2-40B4-BE49-F238E27FC236}">
                  <a16:creationId xmlns:a16="http://schemas.microsoft.com/office/drawing/2014/main" id="{60752A5E-5866-4D97-B547-C9995D9369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15621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11">
              <a:extLst>
                <a:ext uri="{FF2B5EF4-FFF2-40B4-BE49-F238E27FC236}">
                  <a16:creationId xmlns:a16="http://schemas.microsoft.com/office/drawing/2014/main" id="{CF3A9DA8-2A74-4DE6-9B4E-A1709FE3F8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95450" y="1314450"/>
              <a:ext cx="238125" cy="171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12">
              <a:extLst>
                <a:ext uri="{FF2B5EF4-FFF2-40B4-BE49-F238E27FC236}">
                  <a16:creationId xmlns:a16="http://schemas.microsoft.com/office/drawing/2014/main" id="{DFC35B7C-2E58-42EA-9F56-6B2BC786C4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57325" y="1057275"/>
              <a:ext cx="476250" cy="352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13">
              <a:extLst>
                <a:ext uri="{FF2B5EF4-FFF2-40B4-BE49-F238E27FC236}">
                  <a16:creationId xmlns:a16="http://schemas.microsoft.com/office/drawing/2014/main" id="{07375ABC-DA57-4468-BAC5-C543B117DE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09675" y="800100"/>
              <a:ext cx="723900" cy="533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14">
              <a:extLst>
                <a:ext uri="{FF2B5EF4-FFF2-40B4-BE49-F238E27FC236}">
                  <a16:creationId xmlns:a16="http://schemas.microsoft.com/office/drawing/2014/main" id="{BA984D8D-FF79-4BF6-BDB9-A0696287C7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71550" y="542925"/>
              <a:ext cx="962025" cy="704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115">
              <a:extLst>
                <a:ext uri="{FF2B5EF4-FFF2-40B4-BE49-F238E27FC236}">
                  <a16:creationId xmlns:a16="http://schemas.microsoft.com/office/drawing/2014/main" id="{D28C41D2-0D19-4A6D-9F2B-DA6378B55B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3900" y="285750"/>
              <a:ext cx="1209675" cy="885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16">
              <a:extLst>
                <a:ext uri="{FF2B5EF4-FFF2-40B4-BE49-F238E27FC236}">
                  <a16:creationId xmlns:a16="http://schemas.microsoft.com/office/drawing/2014/main" id="{018A26A7-83F5-433D-A288-9A5A7F3145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333375"/>
              <a:ext cx="1095375" cy="8763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117">
              <a:extLst>
                <a:ext uri="{FF2B5EF4-FFF2-40B4-BE49-F238E27FC236}">
                  <a16:creationId xmlns:a16="http://schemas.microsoft.com/office/drawing/2014/main" id="{B3DDEA6D-3514-4B50-935A-BA9DBF74C3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38425" y="1209675"/>
              <a:ext cx="390525" cy="13239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118">
              <a:extLst>
                <a:ext uri="{FF2B5EF4-FFF2-40B4-BE49-F238E27FC236}">
                  <a16:creationId xmlns:a16="http://schemas.microsoft.com/office/drawing/2014/main" id="{E3D0AFFB-011F-42CF-8510-04D7A5E404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76350" y="2466975"/>
              <a:ext cx="1362075" cy="666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119">
              <a:extLst>
                <a:ext uri="{FF2B5EF4-FFF2-40B4-BE49-F238E27FC236}">
                  <a16:creationId xmlns:a16="http://schemas.microsoft.com/office/drawing/2014/main" id="{4432E09C-0958-4017-86FD-61B6AA3DC5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23900" y="1171575"/>
              <a:ext cx="552450" cy="1295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120">
              <a:extLst>
                <a:ext uri="{FF2B5EF4-FFF2-40B4-BE49-F238E27FC236}">
                  <a16:creationId xmlns:a16="http://schemas.microsoft.com/office/drawing/2014/main" id="{9D62A78C-7465-47E1-8BD4-FE628990C9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3900" y="333375"/>
              <a:ext cx="1209675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121">
              <a:extLst>
                <a:ext uri="{FF2B5EF4-FFF2-40B4-BE49-F238E27FC236}">
                  <a16:creationId xmlns:a16="http://schemas.microsoft.com/office/drawing/2014/main" id="{BF7AB6AD-0D8E-40B0-BE0C-8BBC4AE5D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3575" y="1257300"/>
              <a:ext cx="581025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122">
              <a:extLst>
                <a:ext uri="{FF2B5EF4-FFF2-40B4-BE49-F238E27FC236}">
                  <a16:creationId xmlns:a16="http://schemas.microsoft.com/office/drawing/2014/main" id="{8EDBAAF9-8DC2-4066-949C-3AEBD0EA40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62175" y="1371600"/>
              <a:ext cx="352425" cy="495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123">
              <a:extLst>
                <a:ext uri="{FF2B5EF4-FFF2-40B4-BE49-F238E27FC236}">
                  <a16:creationId xmlns:a16="http://schemas.microsoft.com/office/drawing/2014/main" id="{868FA983-470F-4AB1-BD61-B51F3219E3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14475" y="1866900"/>
              <a:ext cx="647700" cy="276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124">
              <a:extLst>
                <a:ext uri="{FF2B5EF4-FFF2-40B4-BE49-F238E27FC236}">
                  <a16:creationId xmlns:a16="http://schemas.microsoft.com/office/drawing/2014/main" id="{48174CB4-2A0D-465C-87B3-1696F37171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4475" y="1485900"/>
              <a:ext cx="171450" cy="657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125">
              <a:extLst>
                <a:ext uri="{FF2B5EF4-FFF2-40B4-BE49-F238E27FC236}">
                  <a16:creationId xmlns:a16="http://schemas.microsoft.com/office/drawing/2014/main" id="{E71B5D25-6BBA-4474-AEAB-C3F44E7EAF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85925" y="1257300"/>
              <a:ext cx="24765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Rectangle 126">
              <a:extLst>
                <a:ext uri="{FF2B5EF4-FFF2-40B4-BE49-F238E27FC236}">
                  <a16:creationId xmlns:a16="http://schemas.microsoft.com/office/drawing/2014/main" id="{F19E266A-E1D1-451E-B21F-362A0A31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950" y="285750"/>
              <a:ext cx="85725" cy="857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Rectangle 127">
              <a:extLst>
                <a:ext uri="{FF2B5EF4-FFF2-40B4-BE49-F238E27FC236}">
                  <a16:creationId xmlns:a16="http://schemas.microsoft.com/office/drawing/2014/main" id="{2C4ADD6A-7929-4FF5-9B74-F36503C31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325" y="1162050"/>
              <a:ext cx="85725" cy="857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Rectangle 128">
              <a:extLst>
                <a:ext uri="{FF2B5EF4-FFF2-40B4-BE49-F238E27FC236}">
                  <a16:creationId xmlns:a16="http://schemas.microsoft.com/office/drawing/2014/main" id="{AAF0724A-FB53-4E9D-9FDB-E647316BE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2486025"/>
              <a:ext cx="85725" cy="857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Rectangle 129">
              <a:extLst>
                <a:ext uri="{FF2B5EF4-FFF2-40B4-BE49-F238E27FC236}">
                  <a16:creationId xmlns:a16="http://schemas.microsoft.com/office/drawing/2014/main" id="{277C5C2E-7F66-4BDD-A149-B6632E1C5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2419350"/>
              <a:ext cx="85725" cy="857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Rectangle 130">
              <a:extLst>
                <a:ext uri="{FF2B5EF4-FFF2-40B4-BE49-F238E27FC236}">
                  <a16:creationId xmlns:a16="http://schemas.microsoft.com/office/drawing/2014/main" id="{934F376F-74D4-4618-B677-F83A33AC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123950"/>
              <a:ext cx="85725" cy="857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131">
              <a:extLst>
                <a:ext uri="{FF2B5EF4-FFF2-40B4-BE49-F238E27FC236}">
                  <a16:creationId xmlns:a16="http://schemas.microsoft.com/office/drawing/2014/main" id="{BEA1875F-A5FB-4196-BBE1-FCED904D5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5" y="1219200"/>
              <a:ext cx="76200" cy="76200"/>
            </a:xfrm>
            <a:custGeom>
              <a:avLst/>
              <a:gdLst>
                <a:gd name="T0" fmla="*/ 60 w 120"/>
                <a:gd name="T1" fmla="*/ 0 h 120"/>
                <a:gd name="T2" fmla="*/ 120 w 120"/>
                <a:gd name="T3" fmla="*/ 120 h 120"/>
                <a:gd name="T4" fmla="*/ 0 w 120"/>
                <a:gd name="T5" fmla="*/ 120 h 120"/>
                <a:gd name="T6" fmla="*/ 60 w 120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lnTo>
                    <a:pt x="120" y="120"/>
                  </a:lnTo>
                  <a:lnTo>
                    <a:pt x="0" y="12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132">
              <a:extLst>
                <a:ext uri="{FF2B5EF4-FFF2-40B4-BE49-F238E27FC236}">
                  <a16:creationId xmlns:a16="http://schemas.microsoft.com/office/drawing/2014/main" id="{C27A3D43-3F57-49BE-A00E-C12CE8B8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0" y="1333500"/>
              <a:ext cx="76200" cy="76200"/>
            </a:xfrm>
            <a:custGeom>
              <a:avLst/>
              <a:gdLst>
                <a:gd name="T0" fmla="*/ 60 w 120"/>
                <a:gd name="T1" fmla="*/ 0 h 120"/>
                <a:gd name="T2" fmla="*/ 120 w 120"/>
                <a:gd name="T3" fmla="*/ 120 h 120"/>
                <a:gd name="T4" fmla="*/ 0 w 120"/>
                <a:gd name="T5" fmla="*/ 120 h 120"/>
                <a:gd name="T6" fmla="*/ 60 w 120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lnTo>
                    <a:pt x="120" y="120"/>
                  </a:lnTo>
                  <a:lnTo>
                    <a:pt x="0" y="12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133">
              <a:extLst>
                <a:ext uri="{FF2B5EF4-FFF2-40B4-BE49-F238E27FC236}">
                  <a16:creationId xmlns:a16="http://schemas.microsoft.com/office/drawing/2014/main" id="{76EC1E01-63A5-41C0-B41F-91825B2DF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075" y="1828800"/>
              <a:ext cx="76200" cy="76200"/>
            </a:xfrm>
            <a:custGeom>
              <a:avLst/>
              <a:gdLst>
                <a:gd name="T0" fmla="*/ 60 w 120"/>
                <a:gd name="T1" fmla="*/ 0 h 120"/>
                <a:gd name="T2" fmla="*/ 120 w 120"/>
                <a:gd name="T3" fmla="*/ 120 h 120"/>
                <a:gd name="T4" fmla="*/ 0 w 120"/>
                <a:gd name="T5" fmla="*/ 120 h 120"/>
                <a:gd name="T6" fmla="*/ 60 w 120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lnTo>
                    <a:pt x="120" y="120"/>
                  </a:lnTo>
                  <a:lnTo>
                    <a:pt x="0" y="12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134">
              <a:extLst>
                <a:ext uri="{FF2B5EF4-FFF2-40B4-BE49-F238E27FC236}">
                  <a16:creationId xmlns:a16="http://schemas.microsoft.com/office/drawing/2014/main" id="{6943F2E1-4BC8-4CF3-8E83-DF56638E8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2105025"/>
              <a:ext cx="76200" cy="76200"/>
            </a:xfrm>
            <a:custGeom>
              <a:avLst/>
              <a:gdLst>
                <a:gd name="T0" fmla="*/ 60 w 120"/>
                <a:gd name="T1" fmla="*/ 0 h 120"/>
                <a:gd name="T2" fmla="*/ 120 w 120"/>
                <a:gd name="T3" fmla="*/ 120 h 120"/>
                <a:gd name="T4" fmla="*/ 0 w 120"/>
                <a:gd name="T5" fmla="*/ 120 h 120"/>
                <a:gd name="T6" fmla="*/ 60 w 120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lnTo>
                    <a:pt x="120" y="120"/>
                  </a:lnTo>
                  <a:lnTo>
                    <a:pt x="0" y="12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135">
              <a:extLst>
                <a:ext uri="{FF2B5EF4-FFF2-40B4-BE49-F238E27FC236}">
                  <a16:creationId xmlns:a16="http://schemas.microsoft.com/office/drawing/2014/main" id="{F2A4291D-532D-4E23-9CCB-C6522196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825" y="1447800"/>
              <a:ext cx="76200" cy="76200"/>
            </a:xfrm>
            <a:custGeom>
              <a:avLst/>
              <a:gdLst>
                <a:gd name="T0" fmla="*/ 60 w 120"/>
                <a:gd name="T1" fmla="*/ 0 h 120"/>
                <a:gd name="T2" fmla="*/ 120 w 120"/>
                <a:gd name="T3" fmla="*/ 120 h 120"/>
                <a:gd name="T4" fmla="*/ 0 w 120"/>
                <a:gd name="T5" fmla="*/ 120 h 120"/>
                <a:gd name="T6" fmla="*/ 60 w 120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lnTo>
                    <a:pt x="120" y="120"/>
                  </a:lnTo>
                  <a:lnTo>
                    <a:pt x="0" y="12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Rectangle 136">
              <a:extLst>
                <a:ext uri="{FF2B5EF4-FFF2-40B4-BE49-F238E27FC236}">
                  <a16:creationId xmlns:a16="http://schemas.microsoft.com/office/drawing/2014/main" id="{052C87DD-84FE-4CB2-B7D7-897DD0E1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200" y="1209675"/>
              <a:ext cx="376555" cy="26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2,4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137">
              <a:extLst>
                <a:ext uri="{FF2B5EF4-FFF2-40B4-BE49-F238E27FC236}">
                  <a16:creationId xmlns:a16="http://schemas.microsoft.com/office/drawing/2014/main" id="{D53B5AAD-06BD-4A84-AC01-94E0E77E3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1019175"/>
              <a:ext cx="376555" cy="2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138">
              <a:extLst>
                <a:ext uri="{FF2B5EF4-FFF2-40B4-BE49-F238E27FC236}">
                  <a16:creationId xmlns:a16="http://schemas.microsoft.com/office/drawing/2014/main" id="{F97B8C8E-0CE1-41F0-ACCD-A89B9B394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1935480"/>
              <a:ext cx="376555" cy="24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139">
              <a:extLst>
                <a:ext uri="{FF2B5EF4-FFF2-40B4-BE49-F238E27FC236}">
                  <a16:creationId xmlns:a16="http://schemas.microsoft.com/office/drawing/2014/main" id="{95D66079-2691-4001-A13F-6CDAEE7EFD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11300" y="2177415"/>
              <a:ext cx="37655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2,8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140">
              <a:extLst>
                <a:ext uri="{FF2B5EF4-FFF2-40B4-BE49-F238E27FC236}">
                  <a16:creationId xmlns:a16="http://schemas.microsoft.com/office/drawing/2014/main" id="{2610F3ED-587D-409F-A02E-662B7B5A4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1451610"/>
              <a:ext cx="444500" cy="2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141">
              <a:extLst>
                <a:ext uri="{FF2B5EF4-FFF2-40B4-BE49-F238E27FC236}">
                  <a16:creationId xmlns:a16="http://schemas.microsoft.com/office/drawing/2014/main" id="{888D863A-11E1-462D-A381-EF33DCA54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1476375"/>
              <a:ext cx="89535" cy="20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142">
              <a:extLst>
                <a:ext uri="{FF2B5EF4-FFF2-40B4-BE49-F238E27FC236}">
                  <a16:creationId xmlns:a16="http://schemas.microsoft.com/office/drawing/2014/main" id="{A56D7E6C-B14E-43C8-8E23-B1841AC2E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1228725"/>
              <a:ext cx="89535" cy="20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143">
              <a:extLst>
                <a:ext uri="{FF2B5EF4-FFF2-40B4-BE49-F238E27FC236}">
                  <a16:creationId xmlns:a16="http://schemas.microsoft.com/office/drawing/2014/main" id="{BD579388-9A0E-4382-8139-0B9D5C3A8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971550"/>
              <a:ext cx="89535" cy="20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144">
              <a:extLst>
                <a:ext uri="{FF2B5EF4-FFF2-40B4-BE49-F238E27FC236}">
                  <a16:creationId xmlns:a16="http://schemas.microsoft.com/office/drawing/2014/main" id="{032E0C08-1B03-47FE-928F-AE9AFA5B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714375"/>
              <a:ext cx="89535" cy="20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145">
              <a:extLst>
                <a:ext uri="{FF2B5EF4-FFF2-40B4-BE49-F238E27FC236}">
                  <a16:creationId xmlns:a16="http://schemas.microsoft.com/office/drawing/2014/main" id="{620855DD-BACD-488D-A8BD-D840C57C7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457200"/>
              <a:ext cx="89535" cy="20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146">
              <a:extLst>
                <a:ext uri="{FF2B5EF4-FFF2-40B4-BE49-F238E27FC236}">
                  <a16:creationId xmlns:a16="http://schemas.microsoft.com/office/drawing/2014/main" id="{1986FA45-60FC-4E37-A318-42B535FA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200025"/>
              <a:ext cx="89535" cy="20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147">
              <a:extLst>
                <a:ext uri="{FF2B5EF4-FFF2-40B4-BE49-F238E27FC236}">
                  <a16:creationId xmlns:a16="http://schemas.microsoft.com/office/drawing/2014/main" id="{2532F2A5-1E4E-45BF-B178-1832F5153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0"/>
              <a:ext cx="571500" cy="2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 dirty="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4,8</a:t>
              </a:r>
              <a:endParaRPr lang="en-GB" sz="14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148">
              <a:extLst>
                <a:ext uri="{FF2B5EF4-FFF2-40B4-BE49-F238E27FC236}">
                  <a16:creationId xmlns:a16="http://schemas.microsoft.com/office/drawing/2014/main" id="{7F81307C-EEE5-45D2-9B0C-FC4D1C6C9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1076325"/>
              <a:ext cx="622300" cy="2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4,5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49">
              <a:extLst>
                <a:ext uri="{FF2B5EF4-FFF2-40B4-BE49-F238E27FC236}">
                  <a16:creationId xmlns:a16="http://schemas.microsoft.com/office/drawing/2014/main" id="{671B75A0-ED88-45FD-8F8E-0230250C9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675" y="2524125"/>
              <a:ext cx="466725" cy="2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4,7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150">
              <a:extLst>
                <a:ext uri="{FF2B5EF4-FFF2-40B4-BE49-F238E27FC236}">
                  <a16:creationId xmlns:a16="http://schemas.microsoft.com/office/drawing/2014/main" id="{6FBCB68C-DCA5-4E46-9C6B-7A03D2AF0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" y="2419350"/>
              <a:ext cx="533400" cy="2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4,4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151">
              <a:extLst>
                <a:ext uri="{FF2B5EF4-FFF2-40B4-BE49-F238E27FC236}">
                  <a16:creationId xmlns:a16="http://schemas.microsoft.com/office/drawing/2014/main" id="{1CEEF28D-B8F1-4CA0-A3E1-A7E6BDCF7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" y="1076325"/>
              <a:ext cx="393065" cy="2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sz="1400" baseline="-250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400">
                  <a:solidFill>
                    <a:srgbClr val="000000"/>
                  </a:solidFill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Line 152">
              <a:extLst>
                <a:ext uri="{FF2B5EF4-FFF2-40B4-BE49-F238E27FC236}">
                  <a16:creationId xmlns:a16="http://schemas.microsoft.com/office/drawing/2014/main" id="{C23231E4-DEE9-4AD0-94C9-E8023A640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86150" y="1514475"/>
              <a:ext cx="285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Rectangle 153">
              <a:extLst>
                <a:ext uri="{FF2B5EF4-FFF2-40B4-BE49-F238E27FC236}">
                  <a16:creationId xmlns:a16="http://schemas.microsoft.com/office/drawing/2014/main" id="{323A6C0B-633A-4ECA-96B5-09A136AA4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466850"/>
              <a:ext cx="85725" cy="857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Rectangle 154">
              <a:extLst>
                <a:ext uri="{FF2B5EF4-FFF2-40B4-BE49-F238E27FC236}">
                  <a16:creationId xmlns:a16="http://schemas.microsoft.com/office/drawing/2014/main" id="{81DAF463-4552-491A-B2DC-DE7DD70E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999" y="1438275"/>
              <a:ext cx="699770" cy="212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uk-UA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Готель</a:t>
              </a:r>
              <a:endPara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Line 155">
              <a:extLst>
                <a:ext uri="{FF2B5EF4-FFF2-40B4-BE49-F238E27FC236}">
                  <a16:creationId xmlns:a16="http://schemas.microsoft.com/office/drawing/2014/main" id="{8F278E46-C0EA-4811-A935-575FE8D2B8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86150" y="1838325"/>
              <a:ext cx="285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D1D82EFC-769A-4AF1-9BF3-DE42403F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25" y="1800225"/>
              <a:ext cx="76200" cy="76200"/>
            </a:xfrm>
            <a:custGeom>
              <a:avLst/>
              <a:gdLst>
                <a:gd name="T0" fmla="*/ 60 w 120"/>
                <a:gd name="T1" fmla="*/ 0 h 120"/>
                <a:gd name="T2" fmla="*/ 120 w 120"/>
                <a:gd name="T3" fmla="*/ 120 h 120"/>
                <a:gd name="T4" fmla="*/ 0 w 120"/>
                <a:gd name="T5" fmla="*/ 120 h 120"/>
                <a:gd name="T6" fmla="*/ 60 w 120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lnTo>
                    <a:pt x="120" y="120"/>
                  </a:lnTo>
                  <a:lnTo>
                    <a:pt x="0" y="12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Rectangle 157">
              <a:extLst>
                <a:ext uri="{FF2B5EF4-FFF2-40B4-BE49-F238E27FC236}">
                  <a16:creationId xmlns:a16="http://schemas.microsoft.com/office/drawing/2014/main" id="{E23EC471-C622-4D11-9D5F-A00850B2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762125"/>
              <a:ext cx="865177" cy="17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uk-UA" sz="2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Конкурент</a:t>
              </a:r>
              <a:endParaRPr lang="uk-UA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1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 flipH="1">
            <a:off x="22315" y="116632"/>
            <a:ext cx="7600950" cy="1722438"/>
          </a:xfrm>
          <a:prstGeom prst="parallelogram">
            <a:avLst>
              <a:gd name="adj" fmla="val 62823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8000" tIns="0" rIns="18000" bIns="0" anchor="ctr"/>
          <a:lstStyle/>
          <a:p>
            <a:pPr algn="ctr">
              <a:lnSpc>
                <a:spcPct val="115000"/>
              </a:lnSpc>
            </a:pPr>
            <a:r>
              <a:rPr lang="uk-UA" sz="3600" b="1" i="1" dirty="0">
                <a:solidFill>
                  <a:schemeClr val="bg1"/>
                </a:solidFill>
              </a:rPr>
              <a:t>Доповідь закінчено! </a:t>
            </a:r>
          </a:p>
          <a:p>
            <a:pPr algn="ctr">
              <a:lnSpc>
                <a:spcPct val="115000"/>
              </a:lnSpc>
            </a:pPr>
            <a:r>
              <a:rPr lang="uk-UA" sz="3600" b="1" i="1" dirty="0">
                <a:solidFill>
                  <a:schemeClr val="bg1"/>
                </a:solidFill>
              </a:rPr>
              <a:t>Дякую за увагу</a:t>
            </a:r>
            <a:r>
              <a:rPr lang="uk-UA" sz="3200" b="1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C1D3DC4-5B04-4E7E-BB6A-4FEBB09EB47F}"/>
              </a:ext>
            </a:extLst>
          </p:cNvPr>
          <p:cNvSpPr/>
          <p:nvPr/>
        </p:nvSpPr>
        <p:spPr>
          <a:xfrm>
            <a:off x="1478447" y="1824709"/>
            <a:ext cx="7643238" cy="5069059"/>
          </a:xfrm>
          <a:custGeom>
            <a:avLst/>
            <a:gdLst/>
            <a:ahLst/>
            <a:cxnLst/>
            <a:rect l="l" t="t" r="r" b="b"/>
            <a:pathLst>
              <a:path w="11109871" h="7433018">
                <a:moveTo>
                  <a:pt x="0" y="0"/>
                </a:moveTo>
                <a:lnTo>
                  <a:pt x="11109871" y="0"/>
                </a:lnTo>
                <a:lnTo>
                  <a:pt x="11109871" y="7433018"/>
                </a:lnTo>
                <a:lnTo>
                  <a:pt x="0" y="7433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11" b="-2811"/>
            </a:stretch>
          </a:blipFill>
        </p:spPr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0" y="116632"/>
            <a:ext cx="9144000" cy="6741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b="1" i="1" dirty="0"/>
              <a:t>Завдання дипломної роботи:</a:t>
            </a:r>
            <a:endParaRPr lang="ru-RU" b="1" i="1" dirty="0"/>
          </a:p>
          <a:p>
            <a:pPr lvl="0"/>
            <a:r>
              <a:rPr lang="uk-UA" sz="2100" dirty="0"/>
              <a:t>дослідити напрями інноваційного розвитку підприємств готельно-ресторанного господарства;</a:t>
            </a:r>
            <a:endParaRPr lang="en-GB" sz="2100" dirty="0"/>
          </a:p>
          <a:p>
            <a:pPr lvl="0"/>
            <a:r>
              <a:rPr lang="uk-UA" sz="2100" dirty="0"/>
              <a:t>проаналізувати інноваційні технології в готельному і ресторанному господарстві;</a:t>
            </a:r>
            <a:endParaRPr lang="en-GB" sz="2100" dirty="0"/>
          </a:p>
          <a:p>
            <a:pPr lvl="0"/>
            <a:r>
              <a:rPr lang="uk-UA" sz="2100" dirty="0"/>
              <a:t>дослідити чинники, які впливають на здійснення інноваційних процесів;</a:t>
            </a:r>
            <a:endParaRPr lang="en-GB" sz="2100" dirty="0"/>
          </a:p>
          <a:p>
            <a:pPr lvl="0"/>
            <a:r>
              <a:rPr lang="uk-UA" sz="2100" dirty="0"/>
              <a:t>проаналізувати сучасний стан готельно-ресторанного господарства в Україні;</a:t>
            </a:r>
            <a:endParaRPr lang="en-GB" sz="2100" dirty="0"/>
          </a:p>
          <a:p>
            <a:pPr lvl="0"/>
            <a:r>
              <a:rPr lang="uk-UA" sz="2100" dirty="0"/>
              <a:t>навести організаційно-економічну характеристику АТ «Готель «Мир»»;</a:t>
            </a:r>
            <a:endParaRPr lang="en-GB" sz="2100" dirty="0"/>
          </a:p>
          <a:p>
            <a:pPr lvl="0"/>
            <a:r>
              <a:rPr lang="uk-UA" sz="2100" dirty="0"/>
              <a:t>провести маркетингові дослідження конкурентоспроможності АТ «Готель «Мир»».</a:t>
            </a:r>
            <a:endParaRPr lang="en-GB" sz="2100" dirty="0"/>
          </a:p>
          <a:p>
            <a:pPr lvl="0"/>
            <a:r>
              <a:rPr lang="uk-UA" sz="2100" dirty="0"/>
              <a:t>навести організаційно-економічну характеристику ресторану «</a:t>
            </a:r>
            <a:r>
              <a:rPr lang="uk-UA" sz="2100" dirty="0" err="1"/>
              <a:t>Золотой</a:t>
            </a:r>
            <a:r>
              <a:rPr lang="uk-UA" sz="2100" dirty="0"/>
              <a:t> Лев» при АТ «Готель «Мир»»;</a:t>
            </a:r>
            <a:endParaRPr lang="en-GB" sz="2100" dirty="0"/>
          </a:p>
          <a:p>
            <a:pPr lvl="0"/>
            <a:r>
              <a:rPr lang="uk-UA" sz="2100" dirty="0"/>
              <a:t>розробити номенклатуру послуг готельного і ресторанного господарства та </a:t>
            </a:r>
            <a:r>
              <a:rPr lang="uk-UA" sz="2100" dirty="0" err="1"/>
              <a:t>змодульовати</a:t>
            </a:r>
            <a:r>
              <a:rPr lang="uk-UA" sz="2100" dirty="0"/>
              <a:t> умови їх надання у готелі «Мир»;</a:t>
            </a:r>
            <a:endParaRPr lang="en-GB" sz="2100" dirty="0"/>
          </a:p>
          <a:p>
            <a:pPr lvl="0"/>
            <a:r>
              <a:rPr lang="uk-UA" sz="2100" dirty="0"/>
              <a:t>розробити до впровадження у готельно-ресторанний комплекс «Мир» інновації, охарактеризувати їх конкурентні переваги;</a:t>
            </a:r>
            <a:endParaRPr lang="en-GB" sz="2100" dirty="0"/>
          </a:p>
          <a:p>
            <a:pPr lvl="0"/>
            <a:r>
              <a:rPr lang="uk-UA" sz="1800" dirty="0"/>
              <a:t>провести оцінку ефективності впровадження інноваційних рішень у готель «Мир»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uk-UA" i="1" dirty="0"/>
          </a:p>
          <a:p>
            <a:r>
              <a:rPr lang="uk-UA" i="1" dirty="0"/>
              <a:t>Наукова</a:t>
            </a:r>
            <a:r>
              <a:rPr lang="ru-RU" i="1" dirty="0"/>
              <a:t> новизна. </a:t>
            </a:r>
            <a:r>
              <a:rPr lang="ru-RU" dirty="0"/>
              <a:t>У </a:t>
            </a:r>
            <a:r>
              <a:rPr lang="uk-UA" dirty="0"/>
              <a:t>досліджуваному готельно-ресторанному комплексі «Мир» розроблені</a:t>
            </a:r>
            <a:r>
              <a:rPr lang="ru-RU" dirty="0"/>
              <a:t> </a:t>
            </a:r>
            <a:r>
              <a:rPr lang="uk-UA" dirty="0"/>
              <a:t>інноваційні</a:t>
            </a:r>
            <a:r>
              <a:rPr lang="ru-RU" dirty="0"/>
              <a:t> </a:t>
            </a:r>
            <a:r>
              <a:rPr lang="uk-UA" dirty="0"/>
              <a:t>технології, впровадження</a:t>
            </a:r>
            <a:r>
              <a:rPr lang="ru-RU" dirty="0"/>
              <a:t> </a:t>
            </a:r>
            <a:r>
              <a:rPr lang="uk-UA" dirty="0"/>
              <a:t>яких дозволить</a:t>
            </a:r>
            <a:r>
              <a:rPr lang="ru-RU" dirty="0"/>
              <a:t> </a:t>
            </a:r>
            <a:r>
              <a:rPr lang="uk-UA" dirty="0"/>
              <a:t>готелю</a:t>
            </a:r>
            <a:r>
              <a:rPr lang="ru-RU" dirty="0"/>
              <a:t> </a:t>
            </a:r>
            <a:r>
              <a:rPr lang="uk-UA" dirty="0"/>
              <a:t>підвищити</a:t>
            </a:r>
            <a:r>
              <a:rPr lang="ru-RU" dirty="0"/>
              <a:t> </a:t>
            </a:r>
            <a:r>
              <a:rPr lang="uk-UA" dirty="0"/>
              <a:t>результативність</a:t>
            </a:r>
            <a:r>
              <a:rPr lang="ru-RU" dirty="0"/>
              <a:t> </a:t>
            </a:r>
            <a:r>
              <a:rPr lang="uk-UA" dirty="0"/>
              <a:t>функціонування</a:t>
            </a:r>
            <a:r>
              <a:rPr lang="ru-RU" dirty="0"/>
              <a:t> та </a:t>
            </a:r>
            <a:r>
              <a:rPr lang="uk-UA" dirty="0"/>
              <a:t>забезпечити</a:t>
            </a:r>
            <a:r>
              <a:rPr lang="ru-RU" dirty="0"/>
              <a:t> </a:t>
            </a:r>
            <a:r>
              <a:rPr lang="uk-UA" dirty="0"/>
              <a:t>конкурентоспроможність</a:t>
            </a:r>
            <a:r>
              <a:rPr lang="ru-RU" dirty="0"/>
              <a:t> на ринку.</a:t>
            </a:r>
            <a:endParaRPr lang="en-GB" dirty="0"/>
          </a:p>
          <a:p>
            <a:r>
              <a:rPr lang="uk-UA" i="1" dirty="0"/>
              <a:t>Апробація роботи. </a:t>
            </a:r>
            <a:r>
              <a:rPr lang="uk-UA" dirty="0"/>
              <a:t>За темою дипломної роботи опубліковано 2 тези доповідей: Раїна О.О. </a:t>
            </a:r>
            <a:r>
              <a:rPr lang="ru-RU" dirty="0"/>
              <a:t>Роль персоналу у </a:t>
            </a:r>
            <a:r>
              <a:rPr lang="uk-UA" dirty="0"/>
              <a:t>забезпеченні</a:t>
            </a:r>
            <a:r>
              <a:rPr lang="ru-RU" dirty="0"/>
              <a:t> </a:t>
            </a:r>
            <a:r>
              <a:rPr lang="uk-UA" dirty="0"/>
              <a:t>якості</a:t>
            </a:r>
            <a:r>
              <a:rPr lang="ru-RU" dirty="0"/>
              <a:t> </a:t>
            </a:r>
            <a:r>
              <a:rPr lang="uk-UA" dirty="0"/>
              <a:t>послуг</a:t>
            </a:r>
            <a:r>
              <a:rPr lang="ru-RU" dirty="0"/>
              <a:t> готельно-ресторанного </a:t>
            </a:r>
            <a:r>
              <a:rPr lang="uk-UA" dirty="0"/>
              <a:t>господарства. Матеріали Х</a:t>
            </a:r>
            <a:r>
              <a:rPr lang="ru-RU" dirty="0"/>
              <a:t>V</a:t>
            </a:r>
            <a:r>
              <a:rPr lang="uk-UA" dirty="0"/>
              <a:t>І </a:t>
            </a:r>
            <a:r>
              <a:rPr lang="uk-UA" dirty="0" err="1"/>
              <a:t>Всеукр</a:t>
            </a:r>
            <a:r>
              <a:rPr lang="uk-UA" dirty="0"/>
              <a:t>. </a:t>
            </a:r>
            <a:r>
              <a:rPr lang="uk-UA" dirty="0" err="1"/>
              <a:t>студ</a:t>
            </a:r>
            <a:r>
              <a:rPr lang="uk-UA" dirty="0"/>
              <a:t>. наук.-</a:t>
            </a:r>
            <a:r>
              <a:rPr lang="uk-UA" dirty="0" err="1"/>
              <a:t>техн</a:t>
            </a:r>
            <a:r>
              <a:rPr lang="uk-UA" dirty="0"/>
              <a:t>. </a:t>
            </a:r>
            <a:r>
              <a:rPr lang="uk-UA" dirty="0" err="1"/>
              <a:t>конф</a:t>
            </a:r>
            <a:r>
              <a:rPr lang="uk-UA" dirty="0"/>
              <a:t>. «Сталий розвиток міст» (88-а </a:t>
            </a:r>
            <a:r>
              <a:rPr lang="uk-UA" dirty="0" err="1"/>
              <a:t>студ</a:t>
            </a:r>
            <a:r>
              <a:rPr lang="uk-UA" dirty="0"/>
              <a:t>. наук.-</a:t>
            </a:r>
            <a:r>
              <a:rPr lang="uk-UA" dirty="0" err="1"/>
              <a:t>техн</a:t>
            </a:r>
            <a:r>
              <a:rPr lang="uk-UA" dirty="0"/>
              <a:t>. </a:t>
            </a:r>
            <a:r>
              <a:rPr lang="uk-UA" dirty="0" err="1"/>
              <a:t>конф</a:t>
            </a:r>
            <a:r>
              <a:rPr lang="uk-UA" dirty="0"/>
              <a:t>. ХНУМГ ім. О. М. Бекетова) : Ч. 3. Харків : ХНУМГ ім. О. М. Бекетова, 2023. С. </a:t>
            </a:r>
            <a:r>
              <a:rPr lang="ru-RU" dirty="0"/>
              <a:t>369‑</a:t>
            </a:r>
            <a:r>
              <a:rPr lang="uk-UA" dirty="0"/>
              <a:t>371.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0DCD70-BE36-4256-A949-00033BB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F4B60-AE1E-403F-95C3-569A20E22CF4}"/>
              </a:ext>
            </a:extLst>
          </p:cNvPr>
          <p:cNvSpPr txBox="1">
            <a:spLocks/>
          </p:cNvSpPr>
          <p:nvPr/>
        </p:nvSpPr>
        <p:spPr bwMode="auto">
          <a:xfrm>
            <a:off x="53752" y="84734"/>
            <a:ext cx="9036496" cy="1152128"/>
          </a:xfrm>
          <a:prstGeom prst="rect">
            <a:avLst/>
          </a:prstGeom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>
              <a:buNone/>
            </a:pPr>
            <a:r>
              <a:rPr lang="uk-UA" sz="3600" dirty="0"/>
              <a:t>Інновації, що застосовуються у готельно-ресторанному бізнесі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1E2798-D066-41BC-993B-7D28C3C029AD}"/>
              </a:ext>
            </a:extLst>
          </p:cNvPr>
          <p:cNvSpPr/>
          <p:nvPr/>
        </p:nvSpPr>
        <p:spPr>
          <a:xfrm>
            <a:off x="179512" y="1429782"/>
            <a:ext cx="89107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інформаційно-комп’ютерні технології;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теплан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-інновації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ресторанного 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бізнесу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Аpple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iPadи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замінили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звичні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гросбухи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-меню.;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QR-код («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швидкий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доступ») 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двомірний штрих-код;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RFID-технології ‑ радіочастотна ідентифікація.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теплан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-шоу,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ресторани з молекулярною кухнею та інші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2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0DCD70-BE36-4256-A949-00033BB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F4B60-AE1E-403F-95C3-569A20E22CF4}"/>
              </a:ext>
            </a:extLst>
          </p:cNvPr>
          <p:cNvSpPr txBox="1">
            <a:spLocks/>
          </p:cNvSpPr>
          <p:nvPr/>
        </p:nvSpPr>
        <p:spPr bwMode="auto">
          <a:xfrm>
            <a:off x="53752" y="116632"/>
            <a:ext cx="9036496" cy="1152128"/>
          </a:xfrm>
          <a:prstGeom prst="rect">
            <a:avLst/>
          </a:prstGeom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  <a:tabLst>
                <a:tab pos="6515100" algn="l"/>
              </a:tabLst>
            </a:pPr>
            <a:r>
              <a:rPr lang="uk-UA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номерного фонду готелю «Мир»</a:t>
            </a:r>
            <a:endParaRPr lang="en-GB" altLang="en-US" sz="3400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6">
            <a:extLst>
              <a:ext uri="{FF2B5EF4-FFF2-40B4-BE49-F238E27FC236}">
                <a16:creationId xmlns:a16="http://schemas.microsoft.com/office/drawing/2014/main" id="{BFB71DBA-D066-438D-9A6E-2813F685D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52557"/>
              </p:ext>
            </p:extLst>
          </p:nvPr>
        </p:nvGraphicFramePr>
        <p:xfrm>
          <a:off x="0" y="1486354"/>
          <a:ext cx="9144415" cy="537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38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0DCD70-BE36-4256-A949-00033BB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F4B60-AE1E-403F-95C3-569A20E22CF4}"/>
              </a:ext>
            </a:extLst>
          </p:cNvPr>
          <p:cNvSpPr txBox="1">
            <a:spLocks/>
          </p:cNvSpPr>
          <p:nvPr/>
        </p:nvSpPr>
        <p:spPr bwMode="auto">
          <a:xfrm>
            <a:off x="53752" y="116632"/>
            <a:ext cx="9036496" cy="1152128"/>
          </a:xfrm>
          <a:prstGeom prst="rect">
            <a:avLst/>
          </a:prstGeom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ClrTx/>
              <a:buSzTx/>
              <a:buNone/>
              <a:tabLst>
                <a:tab pos="6515100" algn="l"/>
              </a:tabLst>
            </a:pPr>
            <a:r>
              <a:rPr lang="ru-RU" alt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uk-UA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АТ«Готель</a:t>
            </a:r>
            <a:r>
              <a:rPr lang="uk-UA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«Мир»»</a:t>
            </a:r>
            <a:endParaRPr lang="en-GB" altLang="en-US" sz="3400" dirty="0">
              <a:solidFill>
                <a:schemeClr val="bg1"/>
              </a:solidFill>
            </a:endParaRPr>
          </a:p>
        </p:txBody>
      </p:sp>
      <p:sp>
        <p:nvSpPr>
          <p:cNvPr id="2" name="Rectangle 84">
            <a:extLst>
              <a:ext uri="{FF2B5EF4-FFF2-40B4-BE49-F238E27FC236}">
                <a16:creationId xmlns:a16="http://schemas.microsoft.com/office/drawing/2014/main" id="{0B14CA26-ECEF-48C4-A536-65F14CC3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6217" y="2834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" name="Group 1057">
            <a:extLst>
              <a:ext uri="{FF2B5EF4-FFF2-40B4-BE49-F238E27FC236}">
                <a16:creationId xmlns:a16="http://schemas.microsoft.com/office/drawing/2014/main" id="{CA858A37-DAFC-4443-A5D2-A99FE47515E3}"/>
              </a:ext>
            </a:extLst>
          </p:cNvPr>
          <p:cNvGrpSpPr>
            <a:grpSpLocks/>
          </p:cNvGrpSpPr>
          <p:nvPr/>
        </p:nvGrpSpPr>
        <p:grpSpPr bwMode="auto">
          <a:xfrm>
            <a:off x="262723" y="846138"/>
            <a:ext cx="8794750" cy="5909310"/>
            <a:chOff x="855" y="1138"/>
            <a:chExt cx="13850" cy="9306"/>
          </a:xfrm>
        </p:grpSpPr>
        <p:cxnSp>
          <p:nvCxnSpPr>
            <p:cNvPr id="9" name="Line 1058">
              <a:extLst>
                <a:ext uri="{FF2B5EF4-FFF2-40B4-BE49-F238E27FC236}">
                  <a16:creationId xmlns:a16="http://schemas.microsoft.com/office/drawing/2014/main" id="{0C8D968E-334C-4863-A5BC-4C60EB2F0E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0" y="3423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059">
              <a:extLst>
                <a:ext uri="{FF2B5EF4-FFF2-40B4-BE49-F238E27FC236}">
                  <a16:creationId xmlns:a16="http://schemas.microsoft.com/office/drawing/2014/main" id="{FE5304AE-F29B-4233-84EC-3A0B3384AD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0" y="7698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060">
              <a:extLst>
                <a:ext uri="{FF2B5EF4-FFF2-40B4-BE49-F238E27FC236}">
                  <a16:creationId xmlns:a16="http://schemas.microsoft.com/office/drawing/2014/main" id="{564D07FE-B87D-4368-9AD3-596279968C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0" y="4398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061">
              <a:extLst>
                <a:ext uri="{FF2B5EF4-FFF2-40B4-BE49-F238E27FC236}">
                  <a16:creationId xmlns:a16="http://schemas.microsoft.com/office/drawing/2014/main" id="{0A531C98-EA45-49F5-92C4-63948326DE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0" y="5208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062">
              <a:extLst>
                <a:ext uri="{FF2B5EF4-FFF2-40B4-BE49-F238E27FC236}">
                  <a16:creationId xmlns:a16="http://schemas.microsoft.com/office/drawing/2014/main" id="{4A805ADB-7DBB-4981-9E90-476F6009A3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0" y="6003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063">
              <a:extLst>
                <a:ext uri="{FF2B5EF4-FFF2-40B4-BE49-F238E27FC236}">
                  <a16:creationId xmlns:a16="http://schemas.microsoft.com/office/drawing/2014/main" id="{144FD150-735D-4DD7-B303-86DB797BBB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0" y="6723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064">
              <a:extLst>
                <a:ext uri="{FF2B5EF4-FFF2-40B4-BE49-F238E27FC236}">
                  <a16:creationId xmlns:a16="http://schemas.microsoft.com/office/drawing/2014/main" id="{93F31461-A29F-4B85-AD01-3DA64D6D83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35" y="4378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065">
              <a:extLst>
                <a:ext uri="{FF2B5EF4-FFF2-40B4-BE49-F238E27FC236}">
                  <a16:creationId xmlns:a16="http://schemas.microsoft.com/office/drawing/2014/main" id="{E9F8DE30-57BE-4F62-8E92-A40D3BA328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4" y="3453"/>
              <a:ext cx="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066">
              <a:extLst>
                <a:ext uri="{FF2B5EF4-FFF2-40B4-BE49-F238E27FC236}">
                  <a16:creationId xmlns:a16="http://schemas.microsoft.com/office/drawing/2014/main" id="{75C948F7-8D39-4426-BA82-4DB157D8D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" y="7258"/>
              <a:ext cx="2517" cy="3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Ремонтна група: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маляр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монтажник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слюсар-ремонтник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столяр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обліцовщик-плиточник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паркетчик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електромонтер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газоелектросварщик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слюсар з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ремонту 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холодильних установок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каменщик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067">
              <a:extLst>
                <a:ext uri="{FF2B5EF4-FFF2-40B4-BE49-F238E27FC236}">
                  <a16:creationId xmlns:a16="http://schemas.microsoft.com/office/drawing/2014/main" id="{FEFBFF0F-BB4F-4AFD-A663-FD1C8D276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2938"/>
              <a:ext cx="1587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Зав. корпусами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068">
              <a:extLst>
                <a:ext uri="{FF2B5EF4-FFF2-40B4-BE49-F238E27FC236}">
                  <a16:creationId xmlns:a16="http://schemas.microsoft.com/office/drawing/2014/main" id="{52BAB071-02EC-4286-A47E-4EB53475E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7258"/>
              <a:ext cx="1542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Відділ постачання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069">
              <a:extLst>
                <a:ext uri="{FF2B5EF4-FFF2-40B4-BE49-F238E27FC236}">
                  <a16:creationId xmlns:a16="http://schemas.microsoft.com/office/drawing/2014/main" id="{E5F6CADD-676F-4328-8906-C905B0B8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4918"/>
              <a:ext cx="161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Пральня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070">
              <a:extLst>
                <a:ext uri="{FF2B5EF4-FFF2-40B4-BE49-F238E27FC236}">
                  <a16:creationId xmlns:a16="http://schemas.microsoft.com/office/drawing/2014/main" id="{4018B66B-8E8F-4234-95EA-C8D5D539F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5638"/>
              <a:ext cx="1634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Автостоянка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071">
              <a:extLst>
                <a:ext uri="{FF2B5EF4-FFF2-40B4-BE49-F238E27FC236}">
                  <a16:creationId xmlns:a16="http://schemas.microsoft.com/office/drawing/2014/main" id="{28324561-8E7B-4791-BFF6-ECBE800A1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8338"/>
              <a:ext cx="1916" cy="12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Загальний обслуговуючий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персонал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072">
              <a:extLst>
                <a:ext uri="{FF2B5EF4-FFF2-40B4-BE49-F238E27FC236}">
                  <a16:creationId xmlns:a16="http://schemas.microsoft.com/office/drawing/2014/main" id="{523DF27D-6E52-40E5-9197-21BC416A1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6538"/>
              <a:ext cx="1553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Сауна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073">
              <a:extLst>
                <a:ext uri="{FF2B5EF4-FFF2-40B4-BE49-F238E27FC236}">
                  <a16:creationId xmlns:a16="http://schemas.microsoft.com/office/drawing/2014/main" id="{A34E7228-AEEB-4A2F-BE6E-A1D9E4575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" y="3229"/>
              <a:ext cx="1619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Інженер-теплотехнік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074">
              <a:extLst>
                <a:ext uri="{FF2B5EF4-FFF2-40B4-BE49-F238E27FC236}">
                  <a16:creationId xmlns:a16="http://schemas.microsoft.com/office/drawing/2014/main" id="{D5E36800-915D-4D72-A929-A6895BB87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4129"/>
              <a:ext cx="1844" cy="18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горничні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швейцари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прибиральниці   вестибюлів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0170" indent="-90170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прибиральниці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075">
              <a:extLst>
                <a:ext uri="{FF2B5EF4-FFF2-40B4-BE49-F238E27FC236}">
                  <a16:creationId xmlns:a16="http://schemas.microsoft.com/office/drawing/2014/main" id="{93C2BC4A-ECD2-4CF2-9648-BD276780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2044"/>
              <a:ext cx="1544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Відділ кадрів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Line 1076">
              <a:extLst>
                <a:ext uri="{FF2B5EF4-FFF2-40B4-BE49-F238E27FC236}">
                  <a16:creationId xmlns:a16="http://schemas.microsoft.com/office/drawing/2014/main" id="{3BB9A3F2-0982-4A9A-9386-05D6D7A646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38" y="3753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1077">
              <a:extLst>
                <a:ext uri="{FF2B5EF4-FFF2-40B4-BE49-F238E27FC236}">
                  <a16:creationId xmlns:a16="http://schemas.microsoft.com/office/drawing/2014/main" id="{00FE7E87-0253-41D4-A37F-0F854B8D8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" y="2029"/>
              <a:ext cx="1469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Головний інженер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078">
              <a:extLst>
                <a:ext uri="{FF2B5EF4-FFF2-40B4-BE49-F238E27FC236}">
                  <a16:creationId xmlns:a16="http://schemas.microsoft.com/office/drawing/2014/main" id="{69CBDE20-42D1-4BEF-9575-2B7EED982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" y="4384"/>
              <a:ext cx="1574" cy="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Оператори газової котельної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1079">
              <a:extLst>
                <a:ext uri="{FF2B5EF4-FFF2-40B4-BE49-F238E27FC236}">
                  <a16:creationId xmlns:a16="http://schemas.microsoft.com/office/drawing/2014/main" id="{76C6B073-4E6C-4022-A2D0-C4F1B6351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5" y="5719"/>
              <a:ext cx="1619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Оператори теплопункту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080">
              <a:extLst>
                <a:ext uri="{FF2B5EF4-FFF2-40B4-BE49-F238E27FC236}">
                  <a16:creationId xmlns:a16="http://schemas.microsoft.com/office/drawing/2014/main" id="{5EAA131C-D09B-4F82-894D-25DCD61C1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5" y="6934"/>
              <a:ext cx="1678" cy="1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Слюсар з ремонту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КВПіА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Line 1081">
              <a:extLst>
                <a:ext uri="{FF2B5EF4-FFF2-40B4-BE49-F238E27FC236}">
                  <a16:creationId xmlns:a16="http://schemas.microsoft.com/office/drawing/2014/main" id="{D5FCB3D3-DEAF-408D-8B46-48B709B8CD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61" y="2763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1082">
              <a:extLst>
                <a:ext uri="{FF2B5EF4-FFF2-40B4-BE49-F238E27FC236}">
                  <a16:creationId xmlns:a16="http://schemas.microsoft.com/office/drawing/2014/main" id="{D8406444-CE6E-4D71-9795-08477F935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" y="2029"/>
              <a:ext cx="1799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Головний бухгалтер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1083">
              <a:extLst>
                <a:ext uri="{FF2B5EF4-FFF2-40B4-BE49-F238E27FC236}">
                  <a16:creationId xmlns:a16="http://schemas.microsoft.com/office/drawing/2014/main" id="{F3093BC0-C7FF-4B72-BB5C-F58D8D9A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8" y="3244"/>
              <a:ext cx="1874" cy="1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Бухгалтерія: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бухгалтер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ст. касир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0170" indent="-90170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економіст з фінансової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роботи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1084">
              <a:extLst>
                <a:ext uri="{FF2B5EF4-FFF2-40B4-BE49-F238E27FC236}">
                  <a16:creationId xmlns:a16="http://schemas.microsoft.com/office/drawing/2014/main" id="{F1AF1F0C-2F8C-4DF4-89B6-35748D6C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" y="7774"/>
              <a:ext cx="2584" cy="7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Майстри ремонтної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групи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Line 1085">
              <a:extLst>
                <a:ext uri="{FF2B5EF4-FFF2-40B4-BE49-F238E27FC236}">
                  <a16:creationId xmlns:a16="http://schemas.microsoft.com/office/drawing/2014/main" id="{31C0A355-93BC-48F6-BE7D-9FC1767B31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10" y="2763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1086">
              <a:extLst>
                <a:ext uri="{FF2B5EF4-FFF2-40B4-BE49-F238E27FC236}">
                  <a16:creationId xmlns:a16="http://schemas.microsoft.com/office/drawing/2014/main" id="{E1D9532A-0976-4BF1-AF34-C1CEC4B353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85" y="5973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087">
              <a:extLst>
                <a:ext uri="{FF2B5EF4-FFF2-40B4-BE49-F238E27FC236}">
                  <a16:creationId xmlns:a16="http://schemas.microsoft.com/office/drawing/2014/main" id="{10DDC283-E60C-4770-969F-1F7E7FB4AB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75" y="7078"/>
              <a:ext cx="10" cy="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1088">
              <a:extLst>
                <a:ext uri="{FF2B5EF4-FFF2-40B4-BE49-F238E27FC236}">
                  <a16:creationId xmlns:a16="http://schemas.microsoft.com/office/drawing/2014/main" id="{59440010-E560-4BAA-BF1B-6FB382A1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7" y="6289"/>
              <a:ext cx="1814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Головний дизайнер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1089">
              <a:extLst>
                <a:ext uri="{FF2B5EF4-FFF2-40B4-BE49-F238E27FC236}">
                  <a16:creationId xmlns:a16="http://schemas.microsoft.com/office/drawing/2014/main" id="{0872A03F-CDF4-451B-A93E-65248BA58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2" y="2029"/>
              <a:ext cx="1544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Головний економіст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1090">
              <a:extLst>
                <a:ext uri="{FF2B5EF4-FFF2-40B4-BE49-F238E27FC236}">
                  <a16:creationId xmlns:a16="http://schemas.microsoft.com/office/drawing/2014/main" id="{B0E4078D-E201-4678-8F2D-FC5A5F0B8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" y="3259"/>
              <a:ext cx="1619" cy="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 err="1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Економісти</a:t>
              </a:r>
              <a:endParaRPr lang="en-GB" sz="14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1091">
              <a:extLst>
                <a:ext uri="{FF2B5EF4-FFF2-40B4-BE49-F238E27FC236}">
                  <a16:creationId xmlns:a16="http://schemas.microsoft.com/office/drawing/2014/main" id="{6F86188C-5F19-4CC2-9DE8-9B217A01F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7" y="3865"/>
              <a:ext cx="1784" cy="11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Керівник юридичного відділку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1092">
              <a:extLst>
                <a:ext uri="{FF2B5EF4-FFF2-40B4-BE49-F238E27FC236}">
                  <a16:creationId xmlns:a16="http://schemas.microsoft.com/office/drawing/2014/main" id="{0167FDD5-6586-4B3B-939B-C754D1AF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8" y="5907"/>
              <a:ext cx="1946" cy="12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Бюро </a:t>
              </a:r>
              <a:r>
                <a:rPr lang="ru-RU" sz="1200" dirty="0" err="1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переводів</a:t>
              </a:r>
              <a:r>
                <a:rPr lang="ru-RU" sz="1200" dirty="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1200" dirty="0" err="1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обслуговування</a:t>
              </a:r>
              <a:endParaRPr lang="en-GB" sz="14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1093">
              <a:extLst>
                <a:ext uri="{FF2B5EF4-FFF2-40B4-BE49-F238E27FC236}">
                  <a16:creationId xmlns:a16="http://schemas.microsoft.com/office/drawing/2014/main" id="{94B55EF5-26E2-4B42-A557-F5D21415D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0" y="4992"/>
              <a:ext cx="175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Відділ 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реклами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1094">
              <a:extLst>
                <a:ext uri="{FF2B5EF4-FFF2-40B4-BE49-F238E27FC236}">
                  <a16:creationId xmlns:a16="http://schemas.microsoft.com/office/drawing/2014/main" id="{A57E7795-17A0-4534-820D-55C625151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5" y="4062"/>
              <a:ext cx="1769" cy="4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Відділ 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туризму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1095">
              <a:extLst>
                <a:ext uri="{FF2B5EF4-FFF2-40B4-BE49-F238E27FC236}">
                  <a16:creationId xmlns:a16="http://schemas.microsoft.com/office/drawing/2014/main" id="{92AB7205-4AEA-47C3-B36F-6C09A1BC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0" y="3297"/>
              <a:ext cx="1754" cy="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Відділ 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продажу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096">
              <a:extLst>
                <a:ext uri="{FF2B5EF4-FFF2-40B4-BE49-F238E27FC236}">
                  <a16:creationId xmlns:a16="http://schemas.microsoft.com/office/drawing/2014/main" id="{A5F9E325-15B8-4421-9E9A-9102DAFE7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4" y="5253"/>
              <a:ext cx="1784" cy="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Секретар-референт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Line 1097">
              <a:extLst>
                <a:ext uri="{FF2B5EF4-FFF2-40B4-BE49-F238E27FC236}">
                  <a16:creationId xmlns:a16="http://schemas.microsoft.com/office/drawing/2014/main" id="{DFED08AD-E53D-4F1C-BF00-59F7CDF72E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2" y="3978"/>
              <a:ext cx="0" cy="3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098">
              <a:extLst>
                <a:ext uri="{FF2B5EF4-FFF2-40B4-BE49-F238E27FC236}">
                  <a16:creationId xmlns:a16="http://schemas.microsoft.com/office/drawing/2014/main" id="{193B24AF-E778-4AA3-883E-5000A42055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2" y="4848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099">
              <a:extLst>
                <a:ext uri="{FF2B5EF4-FFF2-40B4-BE49-F238E27FC236}">
                  <a16:creationId xmlns:a16="http://schemas.microsoft.com/office/drawing/2014/main" id="{D6365A18-C785-49FB-9074-D6F6673997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2" y="6078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1100">
              <a:extLst>
                <a:ext uri="{FF2B5EF4-FFF2-40B4-BE49-F238E27FC236}">
                  <a16:creationId xmlns:a16="http://schemas.microsoft.com/office/drawing/2014/main" id="{A28E7E28-93F3-44BF-9166-2D664BB900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57" y="7428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1101">
              <a:extLst>
                <a:ext uri="{FF2B5EF4-FFF2-40B4-BE49-F238E27FC236}">
                  <a16:creationId xmlns:a16="http://schemas.microsoft.com/office/drawing/2014/main" id="{4DDBCEB4-EDC5-403C-AE91-FCFE1BF78D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18" y="2793"/>
              <a:ext cx="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1102">
              <a:extLst>
                <a:ext uri="{FF2B5EF4-FFF2-40B4-BE49-F238E27FC236}">
                  <a16:creationId xmlns:a16="http://schemas.microsoft.com/office/drawing/2014/main" id="{A0C80077-A335-4DA0-A861-B00C7D0649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99" y="1833"/>
              <a:ext cx="11526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1103">
              <a:extLst>
                <a:ext uri="{FF2B5EF4-FFF2-40B4-BE49-F238E27FC236}">
                  <a16:creationId xmlns:a16="http://schemas.microsoft.com/office/drawing/2014/main" id="{711C8E98-AAD6-4912-8763-D78C9171E4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03" y="1848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1104">
              <a:extLst>
                <a:ext uri="{FF2B5EF4-FFF2-40B4-BE49-F238E27FC236}">
                  <a16:creationId xmlns:a16="http://schemas.microsoft.com/office/drawing/2014/main" id="{3725AA75-86BD-4719-AD82-D0EC2FFB8B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6" y="184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1105">
              <a:extLst>
                <a:ext uri="{FF2B5EF4-FFF2-40B4-BE49-F238E27FC236}">
                  <a16:creationId xmlns:a16="http://schemas.microsoft.com/office/drawing/2014/main" id="{1E11C507-FCAB-40D7-9432-6B21611F3D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05" y="1833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106">
              <a:extLst>
                <a:ext uri="{FF2B5EF4-FFF2-40B4-BE49-F238E27FC236}">
                  <a16:creationId xmlns:a16="http://schemas.microsoft.com/office/drawing/2014/main" id="{FCCA8681-62E2-48BC-8420-89C148C8E6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4" y="1833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1107">
              <a:extLst>
                <a:ext uri="{FF2B5EF4-FFF2-40B4-BE49-F238E27FC236}">
                  <a16:creationId xmlns:a16="http://schemas.microsoft.com/office/drawing/2014/main" id="{DD7B5D11-736D-4A41-89F9-536941A880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08" y="1833"/>
              <a:ext cx="0" cy="4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1108">
              <a:extLst>
                <a:ext uri="{FF2B5EF4-FFF2-40B4-BE49-F238E27FC236}">
                  <a16:creationId xmlns:a16="http://schemas.microsoft.com/office/drawing/2014/main" id="{5D1B42CA-448B-4E13-9346-AC48911004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678" y="4503"/>
              <a:ext cx="3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109">
              <a:extLst>
                <a:ext uri="{FF2B5EF4-FFF2-40B4-BE49-F238E27FC236}">
                  <a16:creationId xmlns:a16="http://schemas.microsoft.com/office/drawing/2014/main" id="{B0079DF5-BDC7-47C9-AF19-D03CB14511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678" y="5613"/>
              <a:ext cx="3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1110">
              <a:extLst>
                <a:ext uri="{FF2B5EF4-FFF2-40B4-BE49-F238E27FC236}">
                  <a16:creationId xmlns:a16="http://schemas.microsoft.com/office/drawing/2014/main" id="{C4D292E4-ED50-4DB4-A9AC-8EEE90EE64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08" y="6588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1111">
              <a:extLst>
                <a:ext uri="{FF2B5EF4-FFF2-40B4-BE49-F238E27FC236}">
                  <a16:creationId xmlns:a16="http://schemas.microsoft.com/office/drawing/2014/main" id="{28DFD7D9-6CC2-4C4F-9D00-7DF8191114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9" y="1848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1112">
              <a:extLst>
                <a:ext uri="{FF2B5EF4-FFF2-40B4-BE49-F238E27FC236}">
                  <a16:creationId xmlns:a16="http://schemas.microsoft.com/office/drawing/2014/main" id="{8466E8F9-C10E-4C32-A6C1-259597E8FF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05" y="1698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1113">
              <a:extLst>
                <a:ext uri="{FF2B5EF4-FFF2-40B4-BE49-F238E27FC236}">
                  <a16:creationId xmlns:a16="http://schemas.microsoft.com/office/drawing/2014/main" id="{EDDB1937-9D2E-4ACA-B8A6-46028CBE5B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151" y="3543"/>
              <a:ext cx="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Line 1114">
              <a:extLst>
                <a:ext uri="{FF2B5EF4-FFF2-40B4-BE49-F238E27FC236}">
                  <a16:creationId xmlns:a16="http://schemas.microsoft.com/office/drawing/2014/main" id="{446A9720-BCDF-4193-8DA1-97240C04C6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151" y="4338"/>
              <a:ext cx="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1115">
              <a:extLst>
                <a:ext uri="{FF2B5EF4-FFF2-40B4-BE49-F238E27FC236}">
                  <a16:creationId xmlns:a16="http://schemas.microsoft.com/office/drawing/2014/main" id="{9111BBED-5A87-4C9B-9771-F6D46992C6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151" y="5313"/>
              <a:ext cx="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1116">
              <a:extLst>
                <a:ext uri="{FF2B5EF4-FFF2-40B4-BE49-F238E27FC236}">
                  <a16:creationId xmlns:a16="http://schemas.microsoft.com/office/drawing/2014/main" id="{5E38E541-538F-4AA4-A8D3-C4411A05B6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211" y="6393"/>
              <a:ext cx="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1117">
              <a:extLst>
                <a:ext uri="{FF2B5EF4-FFF2-40B4-BE49-F238E27FC236}">
                  <a16:creationId xmlns:a16="http://schemas.microsoft.com/office/drawing/2014/main" id="{546FA469-4F15-4BFE-ADA3-545D9063E8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35" y="725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Rectangle 1118">
              <a:extLst>
                <a:ext uri="{FF2B5EF4-FFF2-40B4-BE49-F238E27FC236}">
                  <a16:creationId xmlns:a16="http://schemas.microsoft.com/office/drawing/2014/main" id="{FAE8DF62-D973-4AFA-B8F1-4495C45DF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6538"/>
              <a:ext cx="1814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Старший менеджер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Line 1119">
              <a:extLst>
                <a:ext uri="{FF2B5EF4-FFF2-40B4-BE49-F238E27FC236}">
                  <a16:creationId xmlns:a16="http://schemas.microsoft.com/office/drawing/2014/main" id="{8117D1DC-DD7A-4AEC-9764-381518CF2A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75" y="851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Line 1120">
              <a:extLst>
                <a:ext uri="{FF2B5EF4-FFF2-40B4-BE49-F238E27FC236}">
                  <a16:creationId xmlns:a16="http://schemas.microsoft.com/office/drawing/2014/main" id="{0DC375CA-0B2C-4788-A743-A0AEF20911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75" y="8698"/>
              <a:ext cx="17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Line 1121">
              <a:extLst>
                <a:ext uri="{FF2B5EF4-FFF2-40B4-BE49-F238E27FC236}">
                  <a16:creationId xmlns:a16="http://schemas.microsoft.com/office/drawing/2014/main" id="{79A9157E-AD10-48BF-8586-3012A44F49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68" y="1832"/>
              <a:ext cx="27" cy="30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Line 1122">
              <a:extLst>
                <a:ext uri="{FF2B5EF4-FFF2-40B4-BE49-F238E27FC236}">
                  <a16:creationId xmlns:a16="http://schemas.microsoft.com/office/drawing/2014/main" id="{1054A7CD-D233-4E7B-9675-DAD46F1FDD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95" y="4918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Rectangle 1123">
              <a:extLst>
                <a:ext uri="{FF2B5EF4-FFF2-40B4-BE49-F238E27FC236}">
                  <a16:creationId xmlns:a16="http://schemas.microsoft.com/office/drawing/2014/main" id="{3D24348C-23F3-4537-AAF9-D9FD3A4B1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5" y="5278"/>
              <a:ext cx="1889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Інженер по ЦО, ОП, ПБ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Line 1124">
              <a:extLst>
                <a:ext uri="{FF2B5EF4-FFF2-40B4-BE49-F238E27FC236}">
                  <a16:creationId xmlns:a16="http://schemas.microsoft.com/office/drawing/2014/main" id="{CEA2F26F-8A2E-429E-AA23-1C10C18652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75" y="491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Rectangle 1125">
              <a:extLst>
                <a:ext uri="{FF2B5EF4-FFF2-40B4-BE49-F238E27FC236}">
                  <a16:creationId xmlns:a16="http://schemas.microsoft.com/office/drawing/2014/main" id="{4A533636-16DB-4E93-B290-816B7E2AF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3753"/>
              <a:ext cx="1587" cy="10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Зав. службою</a:t>
              </a: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прийому та обслуговування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Line 1126">
              <a:extLst>
                <a:ext uri="{FF2B5EF4-FFF2-40B4-BE49-F238E27FC236}">
                  <a16:creationId xmlns:a16="http://schemas.microsoft.com/office/drawing/2014/main" id="{F3ACB0E0-1D75-48DC-9D60-EE85F31644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5" y="4378"/>
              <a:ext cx="0" cy="2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Line 1127">
              <a:extLst>
                <a:ext uri="{FF2B5EF4-FFF2-40B4-BE49-F238E27FC236}">
                  <a16:creationId xmlns:a16="http://schemas.microsoft.com/office/drawing/2014/main" id="{15BCB933-C534-4527-84CD-076699CF80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5" y="6898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1128">
              <a:extLst>
                <a:ext uri="{FF2B5EF4-FFF2-40B4-BE49-F238E27FC236}">
                  <a16:creationId xmlns:a16="http://schemas.microsoft.com/office/drawing/2014/main" id="{AFF02F98-6566-489B-BFDD-BADBCD875C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35" y="797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Rectangle 1129">
              <a:extLst>
                <a:ext uri="{FF2B5EF4-FFF2-40B4-BE49-F238E27FC236}">
                  <a16:creationId xmlns:a16="http://schemas.microsoft.com/office/drawing/2014/main" id="{E29B3CD0-34F9-4F7B-A492-C974B317D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7618"/>
              <a:ext cx="1784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Менеджери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1" name="Line 1130">
              <a:extLst>
                <a:ext uri="{FF2B5EF4-FFF2-40B4-BE49-F238E27FC236}">
                  <a16:creationId xmlns:a16="http://schemas.microsoft.com/office/drawing/2014/main" id="{77327F0D-6C00-480E-AF0C-8F9159A46A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532" y="2938"/>
              <a:ext cx="0" cy="3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1131">
              <a:extLst>
                <a:ext uri="{FF2B5EF4-FFF2-40B4-BE49-F238E27FC236}">
                  <a16:creationId xmlns:a16="http://schemas.microsoft.com/office/drawing/2014/main" id="{F82E5BFC-2F11-4A05-B865-EDCCA63CED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635" y="185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" name="Rectangle 1132">
              <a:extLst>
                <a:ext uri="{FF2B5EF4-FFF2-40B4-BE49-F238E27FC236}">
                  <a16:creationId xmlns:a16="http://schemas.microsoft.com/office/drawing/2014/main" id="{DB60AF0E-AB04-4D4E-8933-73592D6C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" y="6424"/>
              <a:ext cx="1904" cy="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Інженер з рем</a:t>
              </a:r>
              <a:r>
                <a:rPr lang="ru-RU" sz="14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будівель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1133">
              <a:extLst>
                <a:ext uri="{FF2B5EF4-FFF2-40B4-BE49-F238E27FC236}">
                  <a16:creationId xmlns:a16="http://schemas.microsoft.com/office/drawing/2014/main" id="{E082813B-0E75-4F65-97F1-2806C5A5D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3019"/>
              <a:ext cx="1514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Зав. поверхами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1134">
              <a:extLst>
                <a:ext uri="{FF2B5EF4-FFF2-40B4-BE49-F238E27FC236}">
                  <a16:creationId xmlns:a16="http://schemas.microsoft.com/office/drawing/2014/main" id="{3A073E9D-8C6F-4671-9063-9798CFAA3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" y="1138"/>
              <a:ext cx="23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Президент 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1135">
              <a:extLst>
                <a:ext uri="{FF2B5EF4-FFF2-40B4-BE49-F238E27FC236}">
                  <a16:creationId xmlns:a16="http://schemas.microsoft.com/office/drawing/2014/main" id="{5E1FC4F5-D0D6-46DB-AA51-96BA38137A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205" y="8338"/>
              <a:ext cx="1542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Служба харчування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" name="Line 1136">
              <a:extLst>
                <a:ext uri="{FF2B5EF4-FFF2-40B4-BE49-F238E27FC236}">
                  <a16:creationId xmlns:a16="http://schemas.microsoft.com/office/drawing/2014/main" id="{2FC3E04D-F541-4B65-84B7-6461F53301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2" y="2732"/>
              <a:ext cx="0" cy="59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Rectangle 1137">
              <a:extLst>
                <a:ext uri="{FF2B5EF4-FFF2-40B4-BE49-F238E27FC236}">
                  <a16:creationId xmlns:a16="http://schemas.microsoft.com/office/drawing/2014/main" id="{2E90FE6A-AF76-4C3D-A24D-A88A1B570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2118"/>
              <a:ext cx="1679" cy="7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Віце-президент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Line 1138">
              <a:extLst>
                <a:ext uri="{FF2B5EF4-FFF2-40B4-BE49-F238E27FC236}">
                  <a16:creationId xmlns:a16="http://schemas.microsoft.com/office/drawing/2014/main" id="{176E55B1-AC8B-4F2A-AE8C-49B9052AB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5" y="8698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Rectangle 1139">
              <a:extLst>
                <a:ext uri="{FF2B5EF4-FFF2-40B4-BE49-F238E27FC236}">
                  <a16:creationId xmlns:a16="http://schemas.microsoft.com/office/drawing/2014/main" id="{A6814FAB-64A5-4753-B10D-0850DB6B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2" y="2038"/>
              <a:ext cx="1973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 CYR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Головний спеціаліст з маркетингу</a:t>
              </a:r>
              <a:endParaRPr lang="en-GB" sz="140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22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0DCD70-BE36-4256-A949-00033BB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F4B60-AE1E-403F-95C3-569A20E22CF4}"/>
              </a:ext>
            </a:extLst>
          </p:cNvPr>
          <p:cNvSpPr txBox="1">
            <a:spLocks/>
          </p:cNvSpPr>
          <p:nvPr/>
        </p:nvSpPr>
        <p:spPr bwMode="auto">
          <a:xfrm>
            <a:off x="53752" y="116632"/>
            <a:ext cx="9036496" cy="1152128"/>
          </a:xfrm>
          <a:prstGeom prst="rect">
            <a:avLst/>
          </a:prstGeom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  <a:tabLst>
                <a:tab pos="6515100" algn="l"/>
              </a:tabLst>
            </a:pPr>
            <a:r>
              <a:rPr lang="uk-UA" sz="4000" dirty="0"/>
              <a:t>Вікова структура споживачів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2" name="Rectangle 84">
            <a:extLst>
              <a:ext uri="{FF2B5EF4-FFF2-40B4-BE49-F238E27FC236}">
                <a16:creationId xmlns:a16="http://schemas.microsoft.com/office/drawing/2014/main" id="{0B14CA26-ECEF-48C4-A536-65F14CC3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6217" y="2834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1" name="Объект 7">
            <a:extLst>
              <a:ext uri="{FF2B5EF4-FFF2-40B4-BE49-F238E27FC236}">
                <a16:creationId xmlns:a16="http://schemas.microsoft.com/office/drawing/2014/main" id="{A8BC6F55-DC24-4C46-8A04-47CA6CE07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00168"/>
              </p:ext>
            </p:extLst>
          </p:nvPr>
        </p:nvGraphicFramePr>
        <p:xfrm>
          <a:off x="-1" y="1700808"/>
          <a:ext cx="954651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040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0DCD70-BE36-4256-A949-00033BB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F4B60-AE1E-403F-95C3-569A20E22CF4}"/>
              </a:ext>
            </a:extLst>
          </p:cNvPr>
          <p:cNvSpPr txBox="1">
            <a:spLocks/>
          </p:cNvSpPr>
          <p:nvPr/>
        </p:nvSpPr>
        <p:spPr bwMode="auto">
          <a:xfrm>
            <a:off x="53752" y="116632"/>
            <a:ext cx="9036496" cy="1152128"/>
          </a:xfrm>
          <a:prstGeom prst="rect">
            <a:avLst/>
          </a:prstGeom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>
              <a:buNone/>
            </a:pPr>
            <a:r>
              <a:rPr lang="uk-UA" sz="3600" dirty="0"/>
              <a:t>Переваги послуг ресторанного комплексу «Золотий Лев»</a:t>
            </a:r>
            <a:endParaRPr lang="en-GB" sz="3600" b="1" dirty="0"/>
          </a:p>
        </p:txBody>
      </p:sp>
      <p:sp>
        <p:nvSpPr>
          <p:cNvPr id="2" name="Rectangle 84">
            <a:extLst>
              <a:ext uri="{FF2B5EF4-FFF2-40B4-BE49-F238E27FC236}">
                <a16:creationId xmlns:a16="http://schemas.microsoft.com/office/drawing/2014/main" id="{0B14CA26-ECEF-48C4-A536-65F14CC3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6217" y="2834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id="{AA0D7BA3-9CAD-4470-B52D-F00211F78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24302"/>
              </p:ext>
            </p:extLst>
          </p:nvPr>
        </p:nvGraphicFramePr>
        <p:xfrm>
          <a:off x="-108520" y="1575644"/>
          <a:ext cx="9198768" cy="528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955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B367FF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B367FF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1783</TotalTime>
  <Words>1253</Words>
  <Application>Microsoft Office PowerPoint</Application>
  <PresentationFormat>Экран (4:3)</PresentationFormat>
  <Paragraphs>346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Symbol</vt:lpstr>
      <vt:lpstr>Times New Roman</vt:lpstr>
      <vt:lpstr>Times New Roman CYR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ВИРОБНИЧО-ТОРГОВЕЛЬНА СТРУКТУРА ЗАКЛАДУ РЕСТОРАННОГО ГОСПОДАРСТВА</vt:lpstr>
      <vt:lpstr>Послуги ресторанного господарства</vt:lpstr>
      <vt:lpstr>Презентация PowerPoint</vt:lpstr>
      <vt:lpstr>Презентация PowerPoint</vt:lpstr>
      <vt:lpstr>Інновації, впроваджені у готель «Мир» та переваги від їх впровадження</vt:lpstr>
      <vt:lpstr>Презентация PowerPoint</vt:lpstr>
      <vt:lpstr>Презентация PowerPoint</vt:lpstr>
      <vt:lpstr>ВИЗНАЧЕННЯ КРИТЕРІЇВ КОНКУРЕНТОСПРОМОЖНОСТІ ГОТЕЛЮ «МИР»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Оксана Давыдова</cp:lastModifiedBy>
  <cp:revision>209</cp:revision>
  <dcterms:created xsi:type="dcterms:W3CDTF">2006-06-04T14:17:08Z</dcterms:created>
  <dcterms:modified xsi:type="dcterms:W3CDTF">2023-12-18T21:38:21Z</dcterms:modified>
</cp:coreProperties>
</file>