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260" r:id="rId5"/>
    <p:sldId id="261" r:id="rId6"/>
    <p:sldId id="264" r:id="rId7"/>
    <p:sldId id="266" r:id="rId8"/>
    <p:sldId id="269" r:id="rId9"/>
    <p:sldId id="270" r:id="rId10"/>
    <p:sldId id="271" r:id="rId11"/>
    <p:sldId id="272" r:id="rId12"/>
    <p:sldId id="273" r:id="rId13"/>
    <p:sldId id="276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9" autoAdjust="0"/>
  </p:normalViewPr>
  <p:slideViewPr>
    <p:cSldViewPr snapToGrid="0">
      <p:cViewPr varScale="1">
        <p:scale>
          <a:sx n="77" d="100"/>
          <a:sy n="77" d="100"/>
        </p:scale>
        <p:origin x="8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555AA-847E-44C5-8A14-6627411FFCD6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7F6F1-5998-4387-ADD8-FED1799C6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2389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6BF37-89F5-439F-A08B-E1C6E13A86D2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26C66-6AF8-4A32-9F14-4ACD58CF6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0307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26C66-6AF8-4A32-9F14-4ACD58CF6B4A}" type="slidenum">
              <a:rPr lang="ru-RU" smtClean="0"/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075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614DDFD-3C65-40EF-BD28-D798E33959AF}" type="datetime1">
              <a:rPr lang="ru-RU" smtClean="0"/>
              <a:t>12.06.2023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C98EEE2-9383-4089-AC8D-966527CAD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78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A5D7-E982-4A89-BE58-78BE62F938B4}" type="datetime1">
              <a:rPr lang="ru-RU" smtClean="0"/>
              <a:t>12.06.2023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EEE2-9383-4089-AC8D-966527CAD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3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0C08-E82B-46B7-9CA2-896967D626E9}" type="datetime1">
              <a:rPr lang="ru-RU" smtClean="0"/>
              <a:t>12.06.2023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EEE2-9383-4089-AC8D-966527CAD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507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A08F-C8B9-46C1-8105-EF78FBCCD69F}" type="datetime1">
              <a:rPr lang="ru-RU" smtClean="0"/>
              <a:t>12.06.2023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EEE2-9383-4089-AC8D-966527CAD071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0228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C553-222D-4241-A17F-96DEF883F03D}" type="datetime1">
              <a:rPr lang="ru-RU" smtClean="0"/>
              <a:t>12.06.2023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EEE2-9383-4089-AC8D-966527CAD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559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7576-308D-4A7E-A603-9A8CC66D36C5}" type="datetime1">
              <a:rPr lang="ru-RU" smtClean="0"/>
              <a:t>12.06.2023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EEE2-9383-4089-AC8D-966527CAD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732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B6EB-DCE4-4954-BBE8-19BDD2A7F362}" type="datetime1">
              <a:rPr lang="ru-RU" smtClean="0"/>
              <a:t>12.06.2023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EEE2-9383-4089-AC8D-966527CAD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56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811F-0A64-41DD-9D9D-AA71A1746B22}" type="datetime1">
              <a:rPr lang="ru-RU" smtClean="0"/>
              <a:t>12.06.2023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EEE2-9383-4089-AC8D-966527CAD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348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392E-ED27-4119-9F5F-F92B932E394C}" type="datetime1">
              <a:rPr lang="ru-RU" smtClean="0"/>
              <a:t>12.06.2023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EEE2-9383-4089-AC8D-966527CAD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46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9E85-1675-4271-9DDE-1C7356141D97}" type="datetime1">
              <a:rPr lang="ru-RU" smtClean="0"/>
              <a:t>12.06.2023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EEE2-9383-4089-AC8D-966527CAD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05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89CB-8A3D-4037-BE0C-1AC2BF042E9C}" type="datetime1">
              <a:rPr lang="ru-RU" smtClean="0"/>
              <a:t>12.06.2023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EEE2-9383-4089-AC8D-966527CAD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621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6642-E6A8-4DE4-BE49-0062C61E8189}" type="datetime1">
              <a:rPr lang="ru-RU" smtClean="0"/>
              <a:t>12.06.2023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EEE2-9383-4089-AC8D-966527CAD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78E6-F978-4EB0-BDC4-17ABB97DD13A}" type="datetime1">
              <a:rPr lang="ru-RU" smtClean="0"/>
              <a:t>12.06.2023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EEE2-9383-4089-AC8D-966527CAD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13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62F2-3AB5-4E1D-A819-03CB2892FD70}" type="datetime1">
              <a:rPr lang="ru-RU" smtClean="0"/>
              <a:t>12.06.2023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EEE2-9383-4089-AC8D-966527CAD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80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E5C0-A7C7-45CC-9F6A-16FBEBBD6E01}" type="datetime1">
              <a:rPr lang="ru-RU" smtClean="0"/>
              <a:t>12.06.2023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EEE2-9383-4089-AC8D-966527CAD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47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4A4F-7545-409D-A468-7E6C3769C11B}" type="datetime1">
              <a:rPr lang="ru-RU" smtClean="0"/>
              <a:t>12.06.2023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EEE2-9383-4089-AC8D-966527CAD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8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0D7C-4209-45FB-9390-F64C2757D8E9}" type="datetime1">
              <a:rPr lang="ru-RU" smtClean="0"/>
              <a:t>12.06.2023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EEE2-9383-4089-AC8D-966527CAD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27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69C1D-B3BB-4B9F-B709-2C7A651B00A6}" type="datetime1">
              <a:rPr lang="ru-RU" smtClean="0"/>
              <a:t>12.06.2023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8EEE2-9383-4089-AC8D-966527CAD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96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12" Type="http://schemas.openxmlformats.org/officeDocument/2006/relationships/image" Target="../media/image29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11" Type="http://schemas.openxmlformats.org/officeDocument/2006/relationships/image" Target="../media/image28.jp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6360" y="2365947"/>
            <a:ext cx="8855583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Розроблення застосунку для класифікації зображень із використанням візуального </a:t>
            </a:r>
            <a:r>
              <a:rPr lang="uk-UA" dirty="0" err="1"/>
              <a:t>трансформера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6360" y="432533"/>
            <a:ext cx="8855583" cy="1655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cap="none" dirty="0">
                <a:solidFill>
                  <a:schemeClr val="tx1"/>
                </a:solidFill>
              </a:rPr>
              <a:t>Харківський національний економічний університет</a:t>
            </a:r>
          </a:p>
          <a:p>
            <a:pPr algn="ctr"/>
            <a:r>
              <a:rPr lang="uk-UA" cap="none" dirty="0">
                <a:solidFill>
                  <a:schemeClr val="tx1"/>
                </a:solidFill>
              </a:rPr>
              <a:t>імені Семена </a:t>
            </a:r>
            <a:r>
              <a:rPr lang="uk-UA" cap="none" dirty="0" err="1">
                <a:solidFill>
                  <a:schemeClr val="tx1"/>
                </a:solidFill>
              </a:rPr>
              <a:t>Кузнеця</a:t>
            </a:r>
            <a:endParaRPr lang="uk-UA" cap="none" dirty="0">
              <a:solidFill>
                <a:schemeClr val="tx1"/>
              </a:solidFill>
            </a:endParaRPr>
          </a:p>
          <a:p>
            <a:pPr algn="ctr"/>
            <a:r>
              <a:rPr lang="uk-UA" cap="none" dirty="0">
                <a:solidFill>
                  <a:schemeClr val="tx1"/>
                </a:solidFill>
              </a:rPr>
              <a:t>Факультет інформаційних технологій</a:t>
            </a:r>
          </a:p>
          <a:p>
            <a:pPr algn="ctr"/>
            <a:r>
              <a:rPr lang="uk-UA" cap="none" dirty="0">
                <a:solidFill>
                  <a:schemeClr val="tx1"/>
                </a:solidFill>
              </a:rPr>
              <a:t>Кафедра інформатики та комп’ютерної техніки</a:t>
            </a:r>
            <a:endParaRPr lang="ru-RU" cap="none" dirty="0">
              <a:solidFill>
                <a:schemeClr val="tx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126360" y="5031199"/>
            <a:ext cx="3158872" cy="1353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800" cap="none" dirty="0">
                <a:solidFill>
                  <a:schemeClr val="tx1"/>
                </a:solidFill>
              </a:rPr>
              <a:t>Виконав студент 4 курсу групи 6.04.126.010.19.1 </a:t>
            </a:r>
            <a:r>
              <a:rPr lang="uk-UA" sz="1800" cap="none" dirty="0" err="1">
                <a:solidFill>
                  <a:schemeClr val="tx1"/>
                </a:solidFill>
              </a:rPr>
              <a:t>Лобушко</a:t>
            </a:r>
            <a:r>
              <a:rPr lang="uk-UA" sz="1800" cap="none" dirty="0">
                <a:solidFill>
                  <a:schemeClr val="tx1"/>
                </a:solidFill>
              </a:rPr>
              <a:t> Антон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690104" y="5031199"/>
            <a:ext cx="3291839" cy="1353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800" cap="none" dirty="0">
                <a:solidFill>
                  <a:schemeClr val="tx1"/>
                </a:solidFill>
              </a:rPr>
              <a:t>Керівник проекту </a:t>
            </a:r>
            <a:br>
              <a:rPr lang="uk-UA" sz="1800" cap="none" dirty="0">
                <a:solidFill>
                  <a:schemeClr val="tx1"/>
                </a:solidFill>
              </a:rPr>
            </a:br>
            <a:r>
              <a:rPr lang="uk-UA" sz="1800" cap="none" dirty="0">
                <a:solidFill>
                  <a:schemeClr val="tx1"/>
                </a:solidFill>
              </a:rPr>
              <a:t>доцент кафедри інформатики та комп’ютерної техніки </a:t>
            </a:r>
            <a:r>
              <a:rPr lang="uk-UA" sz="1800" cap="none" dirty="0" err="1">
                <a:solidFill>
                  <a:schemeClr val="tx1"/>
                </a:solidFill>
              </a:rPr>
              <a:t>Гороховатський</a:t>
            </a:r>
            <a:r>
              <a:rPr lang="uk-UA" sz="1800" cap="none" dirty="0">
                <a:solidFill>
                  <a:schemeClr val="tx1"/>
                </a:solidFill>
              </a:rPr>
              <a:t> Олексій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526024" y="6147433"/>
            <a:ext cx="1923288" cy="474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cap="none" dirty="0" err="1">
                <a:solidFill>
                  <a:schemeClr val="tx1"/>
                </a:solidFill>
              </a:rPr>
              <a:t>Харків</a:t>
            </a:r>
            <a:r>
              <a:rPr lang="ru-RU" sz="1800" cap="none" dirty="0">
                <a:solidFill>
                  <a:schemeClr val="tx1"/>
                </a:solidFill>
              </a:rPr>
              <a:t> 202</a:t>
            </a:r>
            <a:r>
              <a:rPr lang="en-US" sz="1800" cap="none" dirty="0">
                <a:solidFill>
                  <a:schemeClr val="tx1"/>
                </a:solidFill>
              </a:rPr>
              <a:t>3</a:t>
            </a:r>
            <a:endParaRPr lang="ru-RU" sz="1800" cap="none" dirty="0">
              <a:solidFill>
                <a:schemeClr val="tx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EEE2-9383-4089-AC8D-966527CAD07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684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60" y="618518"/>
            <a:ext cx="10498899" cy="1478570"/>
          </a:xfrm>
        </p:spPr>
        <p:txBody>
          <a:bodyPr>
            <a:normAutofit fontScale="90000"/>
          </a:bodyPr>
          <a:lstStyle/>
          <a:p>
            <a:r>
              <a:rPr lang="uk-UA" dirty="0"/>
              <a:t>Порівняння на зображеннях </a:t>
            </a:r>
            <a:r>
              <a:rPr lang="uk-UA" dirty="0" err="1"/>
              <a:t>класа</a:t>
            </a:r>
            <a:r>
              <a:rPr lang="uk-UA" dirty="0"/>
              <a:t> кота породи «сфінкс», якого немає у навчальному наборі даних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271540"/>
              </p:ext>
            </p:extLst>
          </p:nvPr>
        </p:nvGraphicFramePr>
        <p:xfrm>
          <a:off x="1257298" y="2097088"/>
          <a:ext cx="9725030" cy="4232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290">
                  <a:extLst>
                    <a:ext uri="{9D8B030D-6E8A-4147-A177-3AD203B41FA5}">
                      <a16:colId xmlns:a16="http://schemas.microsoft.com/office/drawing/2014/main" val="1375454651"/>
                    </a:ext>
                  </a:extLst>
                </a:gridCol>
                <a:gridCol w="1389290">
                  <a:extLst>
                    <a:ext uri="{9D8B030D-6E8A-4147-A177-3AD203B41FA5}">
                      <a16:colId xmlns:a16="http://schemas.microsoft.com/office/drawing/2014/main" val="3849715665"/>
                    </a:ext>
                  </a:extLst>
                </a:gridCol>
                <a:gridCol w="1389290">
                  <a:extLst>
                    <a:ext uri="{9D8B030D-6E8A-4147-A177-3AD203B41FA5}">
                      <a16:colId xmlns:a16="http://schemas.microsoft.com/office/drawing/2014/main" val="2880899457"/>
                    </a:ext>
                  </a:extLst>
                </a:gridCol>
                <a:gridCol w="1389290">
                  <a:extLst>
                    <a:ext uri="{9D8B030D-6E8A-4147-A177-3AD203B41FA5}">
                      <a16:colId xmlns:a16="http://schemas.microsoft.com/office/drawing/2014/main" val="2899896731"/>
                    </a:ext>
                  </a:extLst>
                </a:gridCol>
                <a:gridCol w="1389290">
                  <a:extLst>
                    <a:ext uri="{9D8B030D-6E8A-4147-A177-3AD203B41FA5}">
                      <a16:colId xmlns:a16="http://schemas.microsoft.com/office/drawing/2014/main" val="1689457377"/>
                    </a:ext>
                  </a:extLst>
                </a:gridCol>
                <a:gridCol w="1389290">
                  <a:extLst>
                    <a:ext uri="{9D8B030D-6E8A-4147-A177-3AD203B41FA5}">
                      <a16:colId xmlns:a16="http://schemas.microsoft.com/office/drawing/2014/main" val="1813682460"/>
                    </a:ext>
                  </a:extLst>
                </a:gridCol>
                <a:gridCol w="1389290">
                  <a:extLst>
                    <a:ext uri="{9D8B030D-6E8A-4147-A177-3AD203B41FA5}">
                      <a16:colId xmlns:a16="http://schemas.microsoft.com/office/drawing/2014/main" val="2005578982"/>
                    </a:ext>
                  </a:extLst>
                </a:gridCol>
              </a:tblGrid>
              <a:tr h="4479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vit_base_patch16_224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ResNet-152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InceptionV3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635600"/>
                  </a:ext>
                </a:extLst>
              </a:tr>
              <a:tr h="34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зображення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Вірогідність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Вірогідність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Вірогідність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8781839"/>
                  </a:ext>
                </a:extLst>
              </a:tr>
              <a:tr h="34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Egyptian_cat</a:t>
                      </a:r>
                      <a:endParaRPr lang="ru-RU" sz="1100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0.385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Chihuahua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Chihuahua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0.671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8014555"/>
                  </a:ext>
                </a:extLst>
              </a:tr>
              <a:tr h="34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plastic_bag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0.264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Chihuahua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Boston_bull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0.988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5625267"/>
                  </a:ext>
                </a:extLst>
              </a:tr>
              <a:tr h="34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Mexican_hairless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0.946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Mexican_hairless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0.967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piggy_bank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9091677"/>
                  </a:ext>
                </a:extLst>
              </a:tr>
              <a:tr h="34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Siamese_cat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0.636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Chihuahua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0.386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Chihuahua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4314235"/>
                  </a:ext>
                </a:extLst>
              </a:tr>
              <a:tr h="34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Italian_greyhound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Italian_greyhound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0.948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Italian_greyhound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0.771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3258369"/>
                  </a:ext>
                </a:extLst>
              </a:tr>
              <a:tr h="34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uk-UA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Italian_greyhound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Italian_greyhound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Italian_greyhound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0.997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9815901"/>
                  </a:ext>
                </a:extLst>
              </a:tr>
              <a:tr h="34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Italian_greyhound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0.662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Chihuahua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0.681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Mexican_hairless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7880474"/>
                  </a:ext>
                </a:extLst>
              </a:tr>
              <a:tr h="34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Siamese_cat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0.952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Chihuahua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Chihuahua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0.619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589155"/>
                  </a:ext>
                </a:extLst>
              </a:tr>
              <a:tr h="34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uk-UA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Egyptian_cat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0.267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Siamese_cat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0.502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Chihuahua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7749098"/>
                  </a:ext>
                </a:extLst>
              </a:tr>
              <a:tr h="34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Chihuahua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0.317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Mexican_hairless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0.544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basenji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0.988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579329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338559" y="6329698"/>
            <a:ext cx="771089" cy="365125"/>
          </a:xfrm>
        </p:spPr>
        <p:txBody>
          <a:bodyPr/>
          <a:lstStyle/>
          <a:p>
            <a:fld id="{2C98EEE2-9383-4089-AC8D-966527CAD071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098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Зображення</a:t>
            </a:r>
            <a:r>
              <a:rPr lang="ru-RU" dirty="0"/>
              <a:t> 5 та 6, як</a:t>
            </a:r>
            <a:r>
              <a:rPr lang="uk-UA" dirty="0"/>
              <a:t>і розпізнані всіма трьома моделями як «</a:t>
            </a:r>
            <a:r>
              <a:rPr lang="uk-UA" dirty="0" err="1"/>
              <a:t>Italian_greyhound</a:t>
            </a:r>
            <a:r>
              <a:rPr lang="uk-UA" dirty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061" y="2097088"/>
            <a:ext cx="3810000" cy="3810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464" y="2097088"/>
            <a:ext cx="3810000" cy="3810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345502" y="6323805"/>
            <a:ext cx="771089" cy="365125"/>
          </a:xfrm>
        </p:spPr>
        <p:txBody>
          <a:bodyPr/>
          <a:lstStyle/>
          <a:p>
            <a:fld id="{2C98EEE2-9383-4089-AC8D-966527CAD071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168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057" y="627662"/>
            <a:ext cx="10550711" cy="1478570"/>
          </a:xfrm>
        </p:spPr>
        <p:txBody>
          <a:bodyPr>
            <a:normAutofit/>
          </a:bodyPr>
          <a:lstStyle/>
          <a:p>
            <a:r>
              <a:rPr lang="uk-UA" dirty="0"/>
              <a:t>Порівняння на зображеннях </a:t>
            </a:r>
            <a:r>
              <a:rPr lang="uk-UA" dirty="0" err="1"/>
              <a:t>класа</a:t>
            </a:r>
            <a:r>
              <a:rPr lang="uk-UA" dirty="0"/>
              <a:t> «миша», якого немає у навчальному наборі даних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551459"/>
              </p:ext>
            </p:extLst>
          </p:nvPr>
        </p:nvGraphicFramePr>
        <p:xfrm>
          <a:off x="1276347" y="2249488"/>
          <a:ext cx="9677402" cy="4076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486">
                  <a:extLst>
                    <a:ext uri="{9D8B030D-6E8A-4147-A177-3AD203B41FA5}">
                      <a16:colId xmlns:a16="http://schemas.microsoft.com/office/drawing/2014/main" val="1458335793"/>
                    </a:ext>
                  </a:extLst>
                </a:gridCol>
                <a:gridCol w="1382486">
                  <a:extLst>
                    <a:ext uri="{9D8B030D-6E8A-4147-A177-3AD203B41FA5}">
                      <a16:colId xmlns:a16="http://schemas.microsoft.com/office/drawing/2014/main" val="3836439366"/>
                    </a:ext>
                  </a:extLst>
                </a:gridCol>
                <a:gridCol w="1382486">
                  <a:extLst>
                    <a:ext uri="{9D8B030D-6E8A-4147-A177-3AD203B41FA5}">
                      <a16:colId xmlns:a16="http://schemas.microsoft.com/office/drawing/2014/main" val="915576260"/>
                    </a:ext>
                  </a:extLst>
                </a:gridCol>
                <a:gridCol w="1382486">
                  <a:extLst>
                    <a:ext uri="{9D8B030D-6E8A-4147-A177-3AD203B41FA5}">
                      <a16:colId xmlns:a16="http://schemas.microsoft.com/office/drawing/2014/main" val="3296076876"/>
                    </a:ext>
                  </a:extLst>
                </a:gridCol>
                <a:gridCol w="1382486">
                  <a:extLst>
                    <a:ext uri="{9D8B030D-6E8A-4147-A177-3AD203B41FA5}">
                      <a16:colId xmlns:a16="http://schemas.microsoft.com/office/drawing/2014/main" val="3990554139"/>
                    </a:ext>
                  </a:extLst>
                </a:gridCol>
                <a:gridCol w="1382486">
                  <a:extLst>
                    <a:ext uri="{9D8B030D-6E8A-4147-A177-3AD203B41FA5}">
                      <a16:colId xmlns:a16="http://schemas.microsoft.com/office/drawing/2014/main" val="686154078"/>
                    </a:ext>
                  </a:extLst>
                </a:gridCol>
                <a:gridCol w="1382486">
                  <a:extLst>
                    <a:ext uri="{9D8B030D-6E8A-4147-A177-3AD203B41FA5}">
                      <a16:colId xmlns:a16="http://schemas.microsoft.com/office/drawing/2014/main" val="2697717340"/>
                    </a:ext>
                  </a:extLst>
                </a:gridCol>
              </a:tblGrid>
              <a:tr h="4206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vit_base_patch16_224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ResNet-152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InceptionV3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23586"/>
                  </a:ext>
                </a:extLst>
              </a:tr>
              <a:tr h="3323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зображення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Вірогідність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Вірогідність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Вірогідність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9383554"/>
                  </a:ext>
                </a:extLst>
              </a:tr>
              <a:tr h="3323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mousetrap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hamster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0.453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hamster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0.993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6575036"/>
                  </a:ext>
                </a:extLst>
              </a:tr>
              <a:tr h="3323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weasel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hamster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0.746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hamster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0.999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2434851"/>
                  </a:ext>
                </a:extLst>
              </a:tr>
              <a:tr h="3323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mousetrap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0.506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mousetrap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mousetrap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0.995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438293"/>
                  </a:ext>
                </a:extLst>
              </a:tr>
              <a:tr h="3323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mousetrap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0.482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hamster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hamster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4987982"/>
                  </a:ext>
                </a:extLst>
              </a:tr>
              <a:tr h="3323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mousetrap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0.281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mousetrap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hamster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9653045"/>
                  </a:ext>
                </a:extLst>
              </a:tr>
              <a:tr h="3323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mink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0.145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fox_squirrel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0.407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fox_squirrel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0.851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2526122"/>
                  </a:ext>
                </a:extLst>
              </a:tr>
              <a:tr h="3323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mousetrap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0.681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hamster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0.909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mousetrap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0650500"/>
                  </a:ext>
                </a:extLst>
              </a:tr>
              <a:tr h="3323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mousetrap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0.288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wood_rabbit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0.566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hamster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0.883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3786141"/>
                  </a:ext>
                </a:extLst>
              </a:tr>
              <a:tr h="3323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mousetrap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0.937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mousetrap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0.894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fox_squirrel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0.754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9982755"/>
                  </a:ext>
                </a:extLst>
              </a:tr>
              <a:tr h="3323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mousetrap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0.265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weasel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0.335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mink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0.741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951382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335978" y="6326187"/>
            <a:ext cx="771089" cy="365125"/>
          </a:xfrm>
        </p:spPr>
        <p:txBody>
          <a:bodyPr/>
          <a:lstStyle/>
          <a:p>
            <a:fld id="{2C98EEE2-9383-4089-AC8D-966527CAD071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669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ru-RU" dirty="0" err="1"/>
              <a:t>висновки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478570"/>
            <a:ext cx="9905999" cy="4861904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На основі результатів можна стверджувати, що ResNet-152 є найбільш ефективною моделлю (з обраних та розглянутих в цьому </a:t>
            </a:r>
            <a:r>
              <a:rPr lang="uk-UA" dirty="0" err="1"/>
              <a:t>проєкті</a:t>
            </a:r>
            <a:r>
              <a:rPr lang="uk-UA" dirty="0"/>
              <a:t> для цього конкретного </a:t>
            </a:r>
            <a:r>
              <a:rPr lang="uk-UA" dirty="0" err="1"/>
              <a:t>датасета</a:t>
            </a:r>
            <a:r>
              <a:rPr lang="uk-UA" dirty="0"/>
              <a:t>) оскільки вона має найвищу точність та F1-показник. Однак, якщо швидкість обробки є критичним фактором, то InceptionV3 може бути більш практичним вибором.</a:t>
            </a:r>
            <a:endParaRPr lang="ru-RU" dirty="0"/>
          </a:p>
          <a:p>
            <a:r>
              <a:rPr lang="uk-UA" dirty="0"/>
              <a:t>Візуальний </a:t>
            </a:r>
            <a:r>
              <a:rPr lang="uk-UA" dirty="0" err="1"/>
              <a:t>трансформер</a:t>
            </a:r>
            <a:r>
              <a:rPr lang="uk-UA" dirty="0"/>
              <a:t> також має свої переваги, особливо з точки зору узагальнюючої здатності, точності прогнозування та повноти.</a:t>
            </a:r>
          </a:p>
          <a:p>
            <a:r>
              <a:rPr lang="uk-UA" dirty="0"/>
              <a:t>Вибір моделі не завжди є остаточним. Залежно від умов і особливостей </a:t>
            </a:r>
            <a:r>
              <a:rPr lang="uk-UA" dirty="0" err="1"/>
              <a:t>проєкту</a:t>
            </a:r>
            <a:r>
              <a:rPr lang="uk-UA" dirty="0"/>
              <a:t> можна використати більшу модель візуального </a:t>
            </a:r>
            <a:r>
              <a:rPr lang="uk-UA" dirty="0" err="1"/>
              <a:t>трансформера</a:t>
            </a:r>
            <a:r>
              <a:rPr lang="uk-UA" dirty="0"/>
              <a:t>, або вдосконалені моделі. Такі, як: </a:t>
            </a:r>
            <a:r>
              <a:rPr lang="uk-UA" dirty="0" err="1"/>
              <a:t>CrossViT</a:t>
            </a:r>
            <a:r>
              <a:rPr lang="uk-UA" dirty="0"/>
              <a:t>, </a:t>
            </a:r>
            <a:r>
              <a:rPr lang="en-US" dirty="0"/>
              <a:t>T2T-ViT, </a:t>
            </a:r>
            <a:r>
              <a:rPr lang="uk-UA" dirty="0"/>
              <a:t>чи </a:t>
            </a:r>
            <a:r>
              <a:rPr lang="uk-UA" dirty="0" err="1"/>
              <a:t>Swin</a:t>
            </a:r>
            <a:r>
              <a:rPr lang="uk-UA" dirty="0"/>
              <a:t> </a:t>
            </a:r>
            <a:r>
              <a:rPr lang="uk-UA" dirty="0" err="1"/>
              <a:t>Transformer</a:t>
            </a:r>
            <a:r>
              <a:rPr lang="uk-UA" dirty="0"/>
              <a:t>, та провести додаткові експерименти та налаштування задля досягнення кращих результатів.</a:t>
            </a:r>
          </a:p>
          <a:p>
            <a:r>
              <a:rPr lang="uk-UA" dirty="0"/>
              <a:t>Отже, на основі проведених досліджень можна стверджувати, що використання методу візуального </a:t>
            </a:r>
            <a:r>
              <a:rPr lang="uk-UA" dirty="0" err="1"/>
              <a:t>трансформера</a:t>
            </a:r>
            <a:r>
              <a:rPr lang="uk-UA" dirty="0"/>
              <a:t> є ефективним для класифікації зображень та може бути використаним у подальших дослідженнях та розробках у цій області.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338358" y="6319838"/>
            <a:ext cx="771089" cy="385761"/>
          </a:xfrm>
        </p:spPr>
        <p:txBody>
          <a:bodyPr/>
          <a:lstStyle/>
          <a:p>
            <a:fld id="{2C98EEE2-9383-4089-AC8D-966527CAD071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84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836" y="2492478"/>
            <a:ext cx="11122090" cy="1478570"/>
          </a:xfrm>
        </p:spPr>
        <p:txBody>
          <a:bodyPr>
            <a:noAutofit/>
          </a:bodyPr>
          <a:lstStyle/>
          <a:p>
            <a:pPr algn="ctr"/>
            <a:r>
              <a:rPr lang="uk-UA" sz="9600" dirty="0"/>
              <a:t>Дякую за увагу </a:t>
            </a:r>
            <a:endParaRPr lang="ru-RU" sz="9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336862" y="6326186"/>
            <a:ext cx="771089" cy="365125"/>
          </a:xfrm>
        </p:spPr>
        <p:txBody>
          <a:bodyPr/>
          <a:lstStyle/>
          <a:p>
            <a:fld id="{2C98EEE2-9383-4089-AC8D-966527CAD071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22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467" y="129447"/>
            <a:ext cx="9905998" cy="1478570"/>
          </a:xfrm>
        </p:spPr>
        <p:txBody>
          <a:bodyPr/>
          <a:lstStyle/>
          <a:p>
            <a:r>
              <a:rPr lang="ru-RU" dirty="0" err="1"/>
              <a:t>актуальність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" t="638" r="28122" b="1468"/>
          <a:stretch/>
        </p:blipFill>
        <p:spPr>
          <a:xfrm>
            <a:off x="1600592" y="3466340"/>
            <a:ext cx="3454337" cy="26769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897" y="3466339"/>
            <a:ext cx="3511687" cy="2676982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5459669" y="4508082"/>
            <a:ext cx="702488" cy="593497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049792" y="6254876"/>
            <a:ext cx="1022669" cy="502921"/>
          </a:xfrm>
        </p:spPr>
        <p:txBody>
          <a:bodyPr/>
          <a:lstStyle/>
          <a:p>
            <a:fld id="{2C98EEE2-9383-4089-AC8D-966527CAD071}" type="slidenum">
              <a:rPr lang="ru-RU" smtClean="0"/>
              <a:t>2</a:t>
            </a:fld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100467" y="1151797"/>
            <a:ext cx="10307637" cy="2314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dirty="0"/>
              <a:t>Стрімкий розвиток сучасних технологій спричинив збільшення кількості зображень. Величезний потік зображень створює потребу у їх класифікації і систематизації. Із появою такої об'ємної кількості даних, необхідно знайти способи автоматичного розподілу зображень за певними категоріями, щоб забезпечити швидкий доступ і використання цих ресурсів.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40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мета</a:t>
            </a:r>
            <a:r>
              <a:rPr lang="ru-RU" dirty="0"/>
              <a:t> </a:t>
            </a:r>
            <a:r>
              <a:rPr lang="uk-UA" dirty="0"/>
              <a:t>та</a:t>
            </a:r>
            <a:r>
              <a:rPr lang="ru-RU" dirty="0"/>
              <a:t> </a:t>
            </a:r>
            <a:r>
              <a:rPr lang="uk-UA" dirty="0"/>
              <a:t>завдання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105593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Дослідження</a:t>
            </a:r>
            <a:r>
              <a:rPr lang="ru-RU" dirty="0"/>
              <a:t> </a:t>
            </a:r>
            <a:r>
              <a:rPr lang="uk-UA" dirty="0"/>
              <a:t>теоретичних</a:t>
            </a:r>
            <a:r>
              <a:rPr lang="ru-RU" dirty="0"/>
              <a:t> основ </a:t>
            </a:r>
            <a:r>
              <a:rPr lang="uk-UA" dirty="0"/>
              <a:t>візуального</a:t>
            </a:r>
            <a:r>
              <a:rPr lang="ru-RU" dirty="0"/>
              <a:t> </a:t>
            </a:r>
            <a:r>
              <a:rPr lang="ru-RU" dirty="0" err="1"/>
              <a:t>трансформера</a:t>
            </a:r>
            <a:endParaRPr lang="ru-RU" dirty="0"/>
          </a:p>
          <a:p>
            <a:r>
              <a:rPr lang="uk-UA" dirty="0"/>
              <a:t>Провести огляд та аналіз предметної галузі задачі класифікації зображень</a:t>
            </a:r>
          </a:p>
          <a:p>
            <a:r>
              <a:rPr lang="uk-UA" dirty="0"/>
              <a:t>Проаналізувати існуючі методи класифікації зображень на основі </a:t>
            </a:r>
            <a:r>
              <a:rPr lang="uk-UA" dirty="0" err="1"/>
              <a:t>згорткових</a:t>
            </a:r>
            <a:r>
              <a:rPr lang="uk-UA" dirty="0"/>
              <a:t> нейронних мереж та візуальних </a:t>
            </a:r>
            <a:r>
              <a:rPr lang="uk-UA" dirty="0" err="1"/>
              <a:t>трансформерів</a:t>
            </a:r>
            <a:endParaRPr lang="uk-UA" dirty="0"/>
          </a:p>
          <a:p>
            <a:r>
              <a:rPr lang="uk-UA" dirty="0"/>
              <a:t>Розроблення програмного застосунку</a:t>
            </a:r>
          </a:p>
          <a:p>
            <a:r>
              <a:rPr lang="uk-UA" dirty="0"/>
              <a:t>Проведення експериментів для порівняння ефективності розробленого додатку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70206" y="6302279"/>
            <a:ext cx="299873" cy="417926"/>
          </a:xfrm>
        </p:spPr>
        <p:txBody>
          <a:bodyPr/>
          <a:lstStyle/>
          <a:p>
            <a:fld id="{2C98EEE2-9383-4089-AC8D-966527CAD071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19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5559" y="152400"/>
            <a:ext cx="9905998" cy="1478570"/>
          </a:xfrm>
        </p:spPr>
        <p:txBody>
          <a:bodyPr/>
          <a:lstStyle/>
          <a:p>
            <a:r>
              <a:rPr lang="uk-UA" dirty="0"/>
              <a:t>Архітектура візуального </a:t>
            </a:r>
            <a:r>
              <a:rPr lang="uk-UA" dirty="0" err="1"/>
              <a:t>трансформера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1364955"/>
            <a:ext cx="7208011" cy="4955507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301557" y="6320462"/>
            <a:ext cx="771089" cy="365125"/>
          </a:xfrm>
        </p:spPr>
        <p:txBody>
          <a:bodyPr/>
          <a:lstStyle/>
          <a:p>
            <a:fld id="{2C98EEE2-9383-4089-AC8D-966527CAD071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544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511" y="216182"/>
            <a:ext cx="10795000" cy="1478570"/>
          </a:xfrm>
        </p:spPr>
        <p:txBody>
          <a:bodyPr>
            <a:normAutofit/>
          </a:bodyPr>
          <a:lstStyle/>
          <a:p>
            <a:r>
              <a:rPr lang="uk-UA" dirty="0"/>
              <a:t>Особливості моделі візуального </a:t>
            </a:r>
            <a:r>
              <a:rPr lang="uk-UA" dirty="0" err="1"/>
              <a:t>трансформера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05" y="2159000"/>
            <a:ext cx="5373812" cy="4161462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304636" y="6320462"/>
            <a:ext cx="771089" cy="365125"/>
          </a:xfrm>
        </p:spPr>
        <p:txBody>
          <a:bodyPr/>
          <a:lstStyle/>
          <a:p>
            <a:fld id="{2C98EEE2-9383-4089-AC8D-966527CAD071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665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02150"/>
            <a:ext cx="9905998" cy="1478570"/>
          </a:xfrm>
        </p:spPr>
        <p:txBody>
          <a:bodyPr/>
          <a:lstStyle/>
          <a:p>
            <a:r>
              <a:rPr lang="uk-UA" dirty="0"/>
              <a:t>вибір технічних засобів для розробки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773" y="1656409"/>
            <a:ext cx="2928280" cy="126961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454" y="1656409"/>
            <a:ext cx="1128216" cy="12696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785" y="3271316"/>
            <a:ext cx="4327064" cy="11102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909" y="2935863"/>
            <a:ext cx="1543446" cy="17811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6" t="23401" r="31546" b="23232"/>
          <a:stretch/>
        </p:blipFill>
        <p:spPr>
          <a:xfrm>
            <a:off x="7592562" y="3163812"/>
            <a:ext cx="1785099" cy="132523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13756" b="15553"/>
          <a:stretch/>
        </p:blipFill>
        <p:spPr>
          <a:xfrm>
            <a:off x="6829527" y="4929142"/>
            <a:ext cx="3311168" cy="13969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8" b="19520"/>
          <a:stretch/>
        </p:blipFill>
        <p:spPr>
          <a:xfrm>
            <a:off x="1857349" y="4929142"/>
            <a:ext cx="4247397" cy="139817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302087" y="6327317"/>
            <a:ext cx="771089" cy="365125"/>
          </a:xfrm>
        </p:spPr>
        <p:txBody>
          <a:bodyPr/>
          <a:lstStyle/>
          <a:p>
            <a:fld id="{2C98EEE2-9383-4089-AC8D-966527CAD071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8869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5656" y="-127130"/>
            <a:ext cx="9905998" cy="1478570"/>
          </a:xfrm>
        </p:spPr>
        <p:txBody>
          <a:bodyPr/>
          <a:lstStyle/>
          <a:p>
            <a:r>
              <a:rPr lang="uk-UA" dirty="0"/>
              <a:t>Інтерфейс розробленого додатку </a:t>
            </a:r>
            <a:endParaRPr lang="ru-RU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56" y="902321"/>
            <a:ext cx="2230861" cy="577881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b="80107"/>
          <a:stretch/>
        </p:blipFill>
        <p:spPr>
          <a:xfrm>
            <a:off x="1405656" y="902321"/>
            <a:ext cx="2238524" cy="1153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t="11220" b="53773"/>
          <a:stretch/>
        </p:blipFill>
        <p:spPr>
          <a:xfrm>
            <a:off x="1405656" y="1552910"/>
            <a:ext cx="2238524" cy="20299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t="45280" b="50147"/>
          <a:stretch/>
        </p:blipFill>
        <p:spPr>
          <a:xfrm>
            <a:off x="1405656" y="3528014"/>
            <a:ext cx="2238524" cy="2651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t="49223" b="39896"/>
          <a:stretch/>
        </p:blipFill>
        <p:spPr>
          <a:xfrm>
            <a:off x="1405656" y="3756614"/>
            <a:ext cx="2238524" cy="6309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t="59631" b="36585"/>
          <a:stretch/>
        </p:blipFill>
        <p:spPr>
          <a:xfrm>
            <a:off x="1405656" y="4360118"/>
            <a:ext cx="2238524" cy="2194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t="63098" b="32236"/>
          <a:stretch/>
        </p:blipFill>
        <p:spPr>
          <a:xfrm>
            <a:off x="1405656" y="4552702"/>
            <a:ext cx="2238524" cy="2705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t="66940" b="4579"/>
          <a:stretch/>
        </p:blipFill>
        <p:spPr>
          <a:xfrm>
            <a:off x="1405656" y="4795298"/>
            <a:ext cx="2238524" cy="16515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t="95134"/>
          <a:stretch/>
        </p:blipFill>
        <p:spPr>
          <a:xfrm>
            <a:off x="1405656" y="6418824"/>
            <a:ext cx="2238524" cy="28215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311654" y="6317674"/>
            <a:ext cx="771089" cy="383308"/>
          </a:xfrm>
        </p:spPr>
        <p:txBody>
          <a:bodyPr/>
          <a:lstStyle/>
          <a:p>
            <a:fld id="{2C98EEE2-9383-4089-AC8D-966527CAD071}" type="slidenum">
              <a:rPr lang="ru-RU" smtClean="0"/>
              <a:t>7</a:t>
            </a:fld>
            <a:endParaRPr lang="ru-RU" dirty="0"/>
          </a:p>
        </p:txBody>
      </p:sp>
      <p:pic>
        <p:nvPicPr>
          <p:cNvPr id="17" name="Объект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778" y="2185669"/>
            <a:ext cx="7870447" cy="25413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/>
          <a:srcRect l="509" t="11312" r="84553" b="1593"/>
          <a:stretch/>
        </p:blipFill>
        <p:spPr>
          <a:xfrm>
            <a:off x="3855568" y="2477627"/>
            <a:ext cx="1176935" cy="221583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/>
          <a:srcRect l="14840" t="11027" r="59434" b="1308"/>
          <a:stretch/>
        </p:blipFill>
        <p:spPr>
          <a:xfrm>
            <a:off x="4979841" y="2470363"/>
            <a:ext cx="2026942" cy="22303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/>
          <a:srcRect l="39850" t="11691" r="43737" b="1878"/>
          <a:stretch/>
        </p:blipFill>
        <p:spPr>
          <a:xfrm>
            <a:off x="6951494" y="2486087"/>
            <a:ext cx="1293175" cy="21989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/>
          <a:srcRect l="55464" t="11344" r="33471" b="1769"/>
          <a:stretch/>
        </p:blipFill>
        <p:spPr>
          <a:xfrm>
            <a:off x="8187157" y="2477627"/>
            <a:ext cx="871803" cy="221050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/>
          <a:srcRect l="65446" t="11789" r="8644" b="2164"/>
          <a:stretch/>
        </p:blipFill>
        <p:spPr>
          <a:xfrm>
            <a:off x="8976971" y="2488296"/>
            <a:ext cx="2041473" cy="218916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/>
          <a:srcRect l="90380" t="10741" r="769" b="2164"/>
          <a:stretch/>
        </p:blipFill>
        <p:spPr>
          <a:xfrm>
            <a:off x="10967652" y="2461625"/>
            <a:ext cx="697443" cy="22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6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819" y="265628"/>
            <a:ext cx="9905998" cy="1478570"/>
          </a:xfrm>
        </p:spPr>
        <p:txBody>
          <a:bodyPr/>
          <a:lstStyle/>
          <a:p>
            <a:r>
              <a:rPr lang="uk-UA" dirty="0"/>
              <a:t>Набір даних</a:t>
            </a:r>
            <a:r>
              <a:rPr lang="en-US" dirty="0"/>
              <a:t> </a:t>
            </a:r>
            <a:r>
              <a:rPr lang="ru-RU" dirty="0"/>
              <a:t>для </a:t>
            </a:r>
            <a:r>
              <a:rPr lang="uk-UA" dirty="0"/>
              <a:t>порівняння</a:t>
            </a:r>
            <a:r>
              <a:rPr lang="ru-RU" dirty="0"/>
              <a:t> </a:t>
            </a:r>
            <a:r>
              <a:rPr lang="uk-UA" dirty="0"/>
              <a:t>результатів класифікації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7331" y="1827989"/>
            <a:ext cx="1612078" cy="3109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1200" dirty="0"/>
              <a:t>Клас</a:t>
            </a:r>
            <a:r>
              <a:rPr lang="ru-RU" sz="1200" dirty="0"/>
              <a:t> «</a:t>
            </a:r>
            <a:r>
              <a:rPr lang="en-US" sz="1200" dirty="0" err="1"/>
              <a:t>aircraft_carrier</a:t>
            </a:r>
            <a:r>
              <a:rPr lang="en-US" sz="1200" dirty="0"/>
              <a:t>»</a:t>
            </a:r>
            <a:r>
              <a:rPr lang="uk-UA" sz="1200" dirty="0"/>
              <a:t>     </a:t>
            </a:r>
            <a:endParaRPr lang="ru-RU" sz="1200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19" y="2138949"/>
            <a:ext cx="1501171" cy="1501171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862" y="2138949"/>
            <a:ext cx="1501171" cy="1501171"/>
          </a:xfrm>
          <a:prstGeom prst="rect">
            <a:avLst/>
          </a:prstGeom>
        </p:spPr>
      </p:pic>
      <p:pic>
        <p:nvPicPr>
          <p:cNvPr id="11" name="Объект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905" y="2138950"/>
            <a:ext cx="1501170" cy="1501170"/>
          </a:xfrm>
          <a:prstGeom prst="rect">
            <a:avLst/>
          </a:prstGeom>
        </p:spPr>
      </p:pic>
      <p:pic>
        <p:nvPicPr>
          <p:cNvPr id="13" name="Объект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947" y="2138950"/>
            <a:ext cx="1501170" cy="1501170"/>
          </a:xfrm>
          <a:prstGeom prst="rect">
            <a:avLst/>
          </a:prstGeom>
        </p:spPr>
      </p:pic>
      <p:pic>
        <p:nvPicPr>
          <p:cNvPr id="15" name="Объект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989" y="2138950"/>
            <a:ext cx="1501170" cy="1501170"/>
          </a:xfrm>
          <a:prstGeom prst="rect">
            <a:avLst/>
          </a:prstGeom>
        </p:spPr>
      </p:pic>
      <p:pic>
        <p:nvPicPr>
          <p:cNvPr id="17" name="Объект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060" y="4380072"/>
            <a:ext cx="1501170" cy="1501170"/>
          </a:xfrm>
          <a:prstGeom prst="rect">
            <a:avLst/>
          </a:prstGeom>
        </p:spPr>
      </p:pic>
      <p:pic>
        <p:nvPicPr>
          <p:cNvPr id="19" name="Объект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56" y="4390647"/>
            <a:ext cx="1501168" cy="1501168"/>
          </a:xfrm>
          <a:prstGeom prst="rect">
            <a:avLst/>
          </a:prstGeom>
        </p:spPr>
      </p:pic>
      <p:pic>
        <p:nvPicPr>
          <p:cNvPr id="21" name="Объект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398" y="4390647"/>
            <a:ext cx="1498245" cy="1498245"/>
          </a:xfrm>
          <a:prstGeom prst="rect">
            <a:avLst/>
          </a:prstGeom>
        </p:spPr>
      </p:pic>
      <p:pic>
        <p:nvPicPr>
          <p:cNvPr id="23" name="Объект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173" y="4390647"/>
            <a:ext cx="1486703" cy="1498245"/>
          </a:xfrm>
          <a:prstGeom prst="rect">
            <a:avLst/>
          </a:prstGeom>
        </p:spPr>
      </p:pic>
      <p:pic>
        <p:nvPicPr>
          <p:cNvPr id="26" name="Объект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986" y="4370957"/>
            <a:ext cx="1501168" cy="1501168"/>
          </a:xfrm>
          <a:prstGeom prst="rect">
            <a:avLst/>
          </a:prstGeom>
        </p:spPr>
      </p:pic>
      <p:pic>
        <p:nvPicPr>
          <p:cNvPr id="28" name="Объект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48" y="2138948"/>
            <a:ext cx="1501170" cy="1501170"/>
          </a:xfrm>
          <a:prstGeom prst="rect">
            <a:avLst/>
          </a:prstGeom>
        </p:spPr>
      </p:pic>
      <p:pic>
        <p:nvPicPr>
          <p:cNvPr id="30" name="Объект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685" y="4380074"/>
            <a:ext cx="1501168" cy="1501168"/>
          </a:xfrm>
          <a:prstGeom prst="rect">
            <a:avLst/>
          </a:prstGeom>
        </p:spPr>
      </p:pic>
      <p:sp>
        <p:nvSpPr>
          <p:cNvPr id="31" name="Объект 2"/>
          <p:cNvSpPr txBox="1">
            <a:spLocks/>
          </p:cNvSpPr>
          <p:nvPr/>
        </p:nvSpPr>
        <p:spPr>
          <a:xfrm>
            <a:off x="2741425" y="1827990"/>
            <a:ext cx="1501171" cy="310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1200" dirty="0"/>
              <a:t>Клас</a:t>
            </a:r>
            <a:r>
              <a:rPr lang="ru-RU" sz="1200" dirty="0"/>
              <a:t> «</a:t>
            </a:r>
            <a:r>
              <a:rPr lang="en-US" sz="1200" dirty="0"/>
              <a:t>balloon»</a:t>
            </a:r>
            <a:r>
              <a:rPr lang="uk-UA" sz="1200" dirty="0"/>
              <a:t>     </a:t>
            </a:r>
            <a:endParaRPr lang="ru-RU" sz="1200" dirty="0"/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4402869" y="1818194"/>
            <a:ext cx="1501171" cy="310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1200" dirty="0"/>
              <a:t>Клас</a:t>
            </a:r>
            <a:r>
              <a:rPr lang="ru-RU" sz="1200" dirty="0"/>
              <a:t> «</a:t>
            </a:r>
            <a:r>
              <a:rPr lang="en-US" sz="1200" dirty="0"/>
              <a:t>castle»</a:t>
            </a:r>
            <a:r>
              <a:rPr lang="uk-UA" sz="1200" dirty="0"/>
              <a:t>     </a:t>
            </a:r>
            <a:endParaRPr lang="ru-RU" sz="1200" dirty="0"/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6014946" y="1827990"/>
            <a:ext cx="1501171" cy="310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1200" dirty="0"/>
              <a:t>Клас</a:t>
            </a:r>
            <a:r>
              <a:rPr lang="ru-RU" sz="1200" dirty="0"/>
              <a:t> «</a:t>
            </a:r>
            <a:r>
              <a:rPr lang="en-US" sz="1200" dirty="0"/>
              <a:t>crayfish»</a:t>
            </a:r>
            <a:r>
              <a:rPr lang="uk-UA" sz="1200" dirty="0"/>
              <a:t>     </a:t>
            </a:r>
            <a:endParaRPr lang="ru-RU" sz="1200" dirty="0"/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7627023" y="1827989"/>
            <a:ext cx="1501171" cy="310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1200" dirty="0"/>
              <a:t>Клас</a:t>
            </a:r>
            <a:r>
              <a:rPr lang="ru-RU" sz="1200" dirty="0"/>
              <a:t> «</a:t>
            </a:r>
            <a:r>
              <a:rPr lang="en-US" sz="1200" dirty="0"/>
              <a:t>mantis»</a:t>
            </a:r>
            <a:r>
              <a:rPr lang="uk-UA" sz="1200" dirty="0"/>
              <a:t>     </a:t>
            </a:r>
            <a:endParaRPr lang="ru-RU" sz="1200" dirty="0"/>
          </a:p>
        </p:txBody>
      </p:sp>
      <p:sp>
        <p:nvSpPr>
          <p:cNvPr id="35" name="Объект 2"/>
          <p:cNvSpPr txBox="1">
            <a:spLocks/>
          </p:cNvSpPr>
          <p:nvPr/>
        </p:nvSpPr>
        <p:spPr>
          <a:xfrm>
            <a:off x="1141413" y="4079690"/>
            <a:ext cx="1501171" cy="310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1200" dirty="0"/>
              <a:t>Клас</a:t>
            </a:r>
            <a:r>
              <a:rPr lang="ru-RU" sz="1200" dirty="0"/>
              <a:t> «</a:t>
            </a:r>
            <a:r>
              <a:rPr lang="en-US" sz="1200" dirty="0"/>
              <a:t>pizza»</a:t>
            </a:r>
            <a:r>
              <a:rPr lang="uk-UA" sz="1200" dirty="0"/>
              <a:t>     </a:t>
            </a:r>
            <a:endParaRPr lang="ru-RU" sz="1200" dirty="0"/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2758936" y="4079690"/>
            <a:ext cx="1501171" cy="310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1200" dirty="0"/>
              <a:t>Клас</a:t>
            </a:r>
            <a:r>
              <a:rPr lang="ru-RU" sz="1200" dirty="0"/>
              <a:t> «</a:t>
            </a:r>
            <a:r>
              <a:rPr lang="en-US" sz="1200" dirty="0"/>
              <a:t>warplane»</a:t>
            </a:r>
            <a:r>
              <a:rPr lang="uk-UA" sz="1200" dirty="0"/>
              <a:t>     </a:t>
            </a:r>
            <a:endParaRPr lang="ru-RU" sz="1200" dirty="0"/>
          </a:p>
        </p:txBody>
      </p:sp>
      <p:sp>
        <p:nvSpPr>
          <p:cNvPr id="37" name="Объект 2"/>
          <p:cNvSpPr txBox="1">
            <a:spLocks/>
          </p:cNvSpPr>
          <p:nvPr/>
        </p:nvSpPr>
        <p:spPr>
          <a:xfrm>
            <a:off x="4386941" y="4060002"/>
            <a:ext cx="1501171" cy="310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1200" dirty="0"/>
              <a:t>Клас</a:t>
            </a:r>
            <a:r>
              <a:rPr lang="ru-RU" sz="1200" dirty="0"/>
              <a:t> «</a:t>
            </a:r>
            <a:r>
              <a:rPr lang="en-US" sz="1200" dirty="0"/>
              <a:t>seashore»</a:t>
            </a:r>
            <a:r>
              <a:rPr lang="uk-UA" sz="1200" dirty="0"/>
              <a:t>     </a:t>
            </a:r>
            <a:endParaRPr lang="ru-RU" sz="1200" dirty="0"/>
          </a:p>
        </p:txBody>
      </p:sp>
      <p:sp>
        <p:nvSpPr>
          <p:cNvPr id="38" name="Объект 2"/>
          <p:cNvSpPr txBox="1">
            <a:spLocks/>
          </p:cNvSpPr>
          <p:nvPr/>
        </p:nvSpPr>
        <p:spPr>
          <a:xfrm>
            <a:off x="6014946" y="4060001"/>
            <a:ext cx="1501171" cy="310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1200" dirty="0"/>
              <a:t>Клас</a:t>
            </a:r>
            <a:r>
              <a:rPr lang="ru-RU" sz="1200" dirty="0"/>
              <a:t> «</a:t>
            </a:r>
            <a:r>
              <a:rPr lang="en-US" sz="1200" dirty="0" err="1"/>
              <a:t>shoe_shop</a:t>
            </a:r>
            <a:r>
              <a:rPr lang="en-US" sz="1200" dirty="0"/>
              <a:t>»</a:t>
            </a:r>
            <a:r>
              <a:rPr lang="uk-UA" sz="1200" dirty="0"/>
              <a:t>     </a:t>
            </a:r>
            <a:endParaRPr lang="ru-RU" sz="1200" dirty="0"/>
          </a:p>
        </p:txBody>
      </p:sp>
      <p:sp>
        <p:nvSpPr>
          <p:cNvPr id="39" name="Объект 2"/>
          <p:cNvSpPr txBox="1">
            <a:spLocks/>
          </p:cNvSpPr>
          <p:nvPr/>
        </p:nvSpPr>
        <p:spPr>
          <a:xfrm>
            <a:off x="7619060" y="4060000"/>
            <a:ext cx="1501171" cy="310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1200" dirty="0"/>
              <a:t>Клас</a:t>
            </a:r>
            <a:r>
              <a:rPr lang="ru-RU" sz="1200" dirty="0"/>
              <a:t> «</a:t>
            </a:r>
            <a:r>
              <a:rPr lang="en-US" sz="1200" dirty="0"/>
              <a:t>Pembroke»</a:t>
            </a:r>
            <a:r>
              <a:rPr lang="uk-UA" sz="1200" dirty="0"/>
              <a:t>     </a:t>
            </a:r>
            <a:endParaRPr lang="ru-RU" sz="1200" dirty="0"/>
          </a:p>
        </p:txBody>
      </p:sp>
      <p:sp>
        <p:nvSpPr>
          <p:cNvPr id="40" name="Объект 2"/>
          <p:cNvSpPr txBox="1">
            <a:spLocks/>
          </p:cNvSpPr>
          <p:nvPr/>
        </p:nvSpPr>
        <p:spPr>
          <a:xfrm>
            <a:off x="9559645" y="1610146"/>
            <a:ext cx="1501171" cy="5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1200" dirty="0"/>
              <a:t>Додатковий клас «</a:t>
            </a:r>
            <a:r>
              <a:rPr lang="en-US" sz="1200" dirty="0" err="1"/>
              <a:t>sphinx_cat</a:t>
            </a:r>
            <a:r>
              <a:rPr lang="en-US" sz="1200" dirty="0"/>
              <a:t>»</a:t>
            </a:r>
            <a:endParaRPr lang="ru-RU" sz="1200" dirty="0"/>
          </a:p>
        </p:txBody>
      </p:sp>
      <p:sp>
        <p:nvSpPr>
          <p:cNvPr id="42" name="Объект 2"/>
          <p:cNvSpPr txBox="1">
            <a:spLocks/>
          </p:cNvSpPr>
          <p:nvPr/>
        </p:nvSpPr>
        <p:spPr>
          <a:xfrm>
            <a:off x="9546238" y="3851272"/>
            <a:ext cx="1501171" cy="5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1200" dirty="0"/>
              <a:t>Додатковий клас «</a:t>
            </a:r>
            <a:r>
              <a:rPr lang="en-US" sz="1200" dirty="0" err="1"/>
              <a:t>mouse_animal</a:t>
            </a:r>
            <a:r>
              <a:rPr lang="en-US" sz="1200" dirty="0"/>
              <a:t>»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304468" y="6330396"/>
            <a:ext cx="771089" cy="365125"/>
          </a:xfrm>
        </p:spPr>
        <p:txBody>
          <a:bodyPr/>
          <a:lstStyle/>
          <a:p>
            <a:fld id="{2C98EEE2-9383-4089-AC8D-966527CAD071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16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Порівняння візуального </a:t>
            </a:r>
            <a:r>
              <a:rPr lang="uk-UA" dirty="0" err="1"/>
              <a:t>трансформера</a:t>
            </a:r>
            <a:r>
              <a:rPr lang="uk-UA" dirty="0"/>
              <a:t> з </a:t>
            </a:r>
            <a:r>
              <a:rPr lang="uk-UA" dirty="0" err="1"/>
              <a:t>конволюційними</a:t>
            </a:r>
            <a:r>
              <a:rPr lang="uk-UA" dirty="0"/>
              <a:t> мережами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834260"/>
              </p:ext>
            </p:extLst>
          </p:nvPr>
        </p:nvGraphicFramePr>
        <p:xfrm>
          <a:off x="1115438" y="2724912"/>
          <a:ext cx="990600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500">
                  <a:extLst>
                    <a:ext uri="{9D8B030D-6E8A-4147-A177-3AD203B41FA5}">
                      <a16:colId xmlns:a16="http://schemas.microsoft.com/office/drawing/2014/main" val="1798432425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938502257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127480543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1539671596"/>
                    </a:ext>
                  </a:extLst>
                </a:gridCol>
              </a:tblGrid>
              <a:tr h="361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vit_base_patch16_224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ResNet-152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InceptionV3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569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ccuracy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1274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recision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8450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ecall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0888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F1-score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0,8827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0,9071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0,7578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2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Середній час обробки, сек.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8745985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306849" y="6329698"/>
            <a:ext cx="771089" cy="365125"/>
          </a:xfrm>
        </p:spPr>
        <p:txBody>
          <a:bodyPr/>
          <a:lstStyle/>
          <a:p>
            <a:fld id="{2C98EEE2-9383-4089-AC8D-966527CAD071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968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561</TotalTime>
  <Words>682</Words>
  <Application>Microsoft Office PowerPoint</Application>
  <PresentationFormat>Widescreen</PresentationFormat>
  <Paragraphs>241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Tw Cen MT</vt:lpstr>
      <vt:lpstr>Контур</vt:lpstr>
      <vt:lpstr>Розроблення застосунку для класифікації зображень із використанням візуального трансформера</vt:lpstr>
      <vt:lpstr>актуальність проблеми </vt:lpstr>
      <vt:lpstr>мета та завдання</vt:lpstr>
      <vt:lpstr>Архітектура візуального трансформера</vt:lpstr>
      <vt:lpstr>Особливості моделі візуального трансформера</vt:lpstr>
      <vt:lpstr>вибір технічних засобів для розробки</vt:lpstr>
      <vt:lpstr>Інтерфейс розробленого додатку </vt:lpstr>
      <vt:lpstr>Набір даних для порівняння результатів класифікації</vt:lpstr>
      <vt:lpstr>Порівняння візуального трансформера з конволюційними мережами </vt:lpstr>
      <vt:lpstr>Порівняння на зображеннях класа кота породи «сфінкс», якого немає у навчальному наборі даних</vt:lpstr>
      <vt:lpstr>Зображення 5 та 6, які розпізнані всіма трьома моделями як «Italian_greyhound»</vt:lpstr>
      <vt:lpstr>Порівняння на зображеннях класа «миша», якого немає у навчальному наборі даних</vt:lpstr>
      <vt:lpstr>висновки </vt:lpstr>
      <vt:lpstr>Дякую за увагу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admin</cp:lastModifiedBy>
  <cp:revision>40</cp:revision>
  <dcterms:created xsi:type="dcterms:W3CDTF">2023-06-10T21:14:44Z</dcterms:created>
  <dcterms:modified xsi:type="dcterms:W3CDTF">2023-06-12T04:15:33Z</dcterms:modified>
</cp:coreProperties>
</file>