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8" r:id="rId4"/>
    <p:sldId id="279" r:id="rId5"/>
    <p:sldId id="280" r:id="rId6"/>
    <p:sldId id="281" r:id="rId7"/>
    <p:sldId id="282" r:id="rId8"/>
    <p:sldId id="283" r:id="rId9"/>
    <p:sldId id="284" r:id="rId10"/>
    <p:sldId id="314" r:id="rId11"/>
    <p:sldId id="285" r:id="rId12"/>
    <p:sldId id="286" r:id="rId13"/>
    <p:sldId id="287" r:id="rId14"/>
    <p:sldId id="288" r:id="rId15"/>
    <p:sldId id="306" r:id="rId16"/>
    <p:sldId id="307" r:id="rId17"/>
    <p:sldId id="308" r:id="rId18"/>
    <p:sldId id="309" r:id="rId19"/>
    <p:sldId id="310" r:id="rId20"/>
    <p:sldId id="311" r:id="rId21"/>
    <p:sldId id="312" r:id="rId22"/>
    <p:sldId id="289" r:id="rId23"/>
    <p:sldId id="290" r:id="rId24"/>
    <p:sldId id="291" r:id="rId25"/>
    <p:sldId id="292" r:id="rId26"/>
    <p:sldId id="293" r:id="rId27"/>
    <p:sldId id="294" r:id="rId28"/>
    <p:sldId id="318" r:id="rId29"/>
    <p:sldId id="295" r:id="rId30"/>
    <p:sldId id="296" r:id="rId31"/>
    <p:sldId id="317" r:id="rId32"/>
    <p:sldId id="297" r:id="rId33"/>
    <p:sldId id="298" r:id="rId34"/>
    <p:sldId id="299" r:id="rId35"/>
    <p:sldId id="302" r:id="rId3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9999"/>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03.04.2023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03.04.2023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03.04.2023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03.04.2023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03.04.2023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03.04.2023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03.04.2023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03.04.2023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03.04.2023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03.04.2023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03.04.2023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00"/>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03.04.2023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zakon.rada.gov.ua/laws/show/584%D0%B0-18#n3"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zakon.rada.gov.ua/laws/show/z1015-12#n16"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zakon.rada.gov.ua/rada/show/v0332872-14#n124"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https://zakon.rada.gov.ua/rada/show/z0374-12#n16"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zakon.rada.gov.ua/laws/show/z1173-16#n58"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zakon.rada.gov.ua/laws/show/z1173-16#n64" TargetMode="External"/><Relationship Id="rId2" Type="http://schemas.openxmlformats.org/officeDocument/2006/relationships/hyperlink" Target="https://zakon.rada.gov.ua/laws/show/z1173-16#n61"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zakon.rada.gov.ua/laws/show/z1693-16#n122" TargetMode="External"/><Relationship Id="rId2" Type="http://schemas.openxmlformats.org/officeDocument/2006/relationships/hyperlink" Target="https://zakon.rada.gov.ua/laws/show/z1694-16#n4" TargetMode="Externa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hyperlink" Target="https://zakon.rada.gov.ua/laws/show/z1694-16#n8"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zakon.rada.gov.ua/laws/show/z1693-16#n124" TargetMode="External"/><Relationship Id="rId2" Type="http://schemas.openxmlformats.org/officeDocument/2006/relationships/hyperlink" Target="https://zakon.rada.gov.ua/laws/show/z1694-16#n11"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3568" y="373977"/>
            <a:ext cx="7920880" cy="1200329"/>
          </a:xfrm>
          <a:prstGeom prst="rect">
            <a:avLst/>
          </a:prstGeom>
          <a:noFill/>
        </p:spPr>
        <p:txBody>
          <a:bodyPr wrap="square" rtlCol="0">
            <a:spAutoFit/>
          </a:bodyPr>
          <a:lstStyle/>
          <a:p>
            <a:pPr algn="ctr"/>
            <a:r>
              <a:rPr lang="ru-RU" b="1" dirty="0" smtClean="0">
                <a:solidFill>
                  <a:srgbClr val="7030A0"/>
                </a:solidFill>
              </a:rPr>
              <a:t>ТЕМА 7. </a:t>
            </a:r>
            <a:r>
              <a:rPr lang="uk-UA" b="1" dirty="0" smtClean="0">
                <a:solidFill>
                  <a:srgbClr val="7030A0"/>
                </a:solidFill>
              </a:rPr>
              <a:t>Етапи проведення експертиз в митній справі та оформлення їх результатів</a:t>
            </a:r>
            <a:endParaRPr lang="ru-RU" b="1" dirty="0">
              <a:solidFill>
                <a:srgbClr val="7030A0"/>
              </a:solidFill>
            </a:endParaRPr>
          </a:p>
          <a:p>
            <a:pPr algn="ctr"/>
            <a:endParaRPr lang="ru-RU" dirty="0"/>
          </a:p>
          <a:p>
            <a:pPr algn="ctr"/>
            <a:endParaRPr lang="ru-RU" dirty="0"/>
          </a:p>
        </p:txBody>
      </p:sp>
      <p:sp>
        <p:nvSpPr>
          <p:cNvPr id="5" name="Прямоугольник 4"/>
          <p:cNvSpPr/>
          <p:nvPr/>
        </p:nvSpPr>
        <p:spPr>
          <a:xfrm>
            <a:off x="395536" y="1844824"/>
            <a:ext cx="8496944" cy="2585323"/>
          </a:xfrm>
          <a:prstGeom prst="rect">
            <a:avLst/>
          </a:prstGeom>
        </p:spPr>
        <p:txBody>
          <a:bodyPr wrap="square">
            <a:spAutoFit/>
          </a:bodyPr>
          <a:lstStyle/>
          <a:p>
            <a:pPr algn="ctr"/>
            <a:r>
              <a:rPr lang="uk-UA" b="1" dirty="0" smtClean="0">
                <a:solidFill>
                  <a:srgbClr val="FF0000"/>
                </a:solidFill>
              </a:rPr>
              <a:t>Основні питання </a:t>
            </a:r>
          </a:p>
          <a:p>
            <a:pPr indent="457200" algn="ctr"/>
            <a:endParaRPr lang="uk-UA" b="1" dirty="0" smtClean="0">
              <a:solidFill>
                <a:srgbClr val="FF0000"/>
              </a:solidFill>
            </a:endParaRPr>
          </a:p>
          <a:p>
            <a:pPr indent="457200" algn="just"/>
            <a:r>
              <a:rPr lang="uk-UA" dirty="0"/>
              <a:t>Етапи проведення митних експертиз. Матеріально-технічне забезпечення проведення митної експертизи. Критерії відбору методів митної експертизи. Порядок складання запиту на проведення митної експертизи. Порядок взяття проб та зразків при проведенні митної експертизи. Висновок експерта за результатами митної експертизи. Перелік обов’язкової інформації, яка має міститися у висновку експерта. </a:t>
            </a:r>
            <a:endParaRPr lang="ru-RU" dirty="0"/>
          </a:p>
          <a:p>
            <a:pPr indent="457200" algn="just"/>
            <a:endParaRPr lang="uk-UA" b="1" dirty="0" smtClean="0">
              <a:solidFill>
                <a:srgbClr val="FF0000"/>
              </a:solidFill>
            </a:endParaRPr>
          </a:p>
        </p:txBody>
      </p:sp>
    </p:spTree>
    <p:extLst>
      <p:ext uri="{BB962C8B-B14F-4D97-AF65-F5344CB8AC3E}">
        <p14:creationId xmlns:p14="http://schemas.microsoft.com/office/powerpoint/2010/main" val="628481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79828" y="476672"/>
            <a:ext cx="8568952" cy="2862322"/>
          </a:xfrm>
          <a:prstGeom prst="rect">
            <a:avLst/>
          </a:prstGeom>
        </p:spPr>
        <p:txBody>
          <a:bodyPr wrap="square">
            <a:spAutoFit/>
          </a:bodyPr>
          <a:lstStyle/>
          <a:p>
            <a:pPr indent="457200" algn="just"/>
            <a:r>
              <a:rPr lang="uk-UA" dirty="0" smtClean="0"/>
              <a:t>Визнавши за необхідне проведення експертизи, посадова особа митного органу, у провадженні якої знаходиться справа про порушення митних правил, виносить </a:t>
            </a:r>
            <a:r>
              <a:rPr lang="uk-UA" b="1" dirty="0" smtClean="0">
                <a:solidFill>
                  <a:srgbClr val="0000FF"/>
                </a:solidFill>
              </a:rPr>
              <a:t>постанову про призначення експертизи (наказ </a:t>
            </a:r>
            <a:r>
              <a:rPr lang="uk-UA" b="1" dirty="0" err="1" smtClean="0">
                <a:solidFill>
                  <a:srgbClr val="0000FF"/>
                </a:solidFill>
              </a:rPr>
              <a:t>МФУ</a:t>
            </a:r>
            <a:r>
              <a:rPr lang="uk-UA" b="1" dirty="0" smtClean="0">
                <a:solidFill>
                  <a:srgbClr val="0000FF"/>
                </a:solidFill>
              </a:rPr>
              <a:t> від 31.05.2012 року № 652</a:t>
            </a:r>
            <a:r>
              <a:rPr lang="uk-UA" dirty="0" smtClean="0"/>
              <a:t>), у якій визначаються підстави для призначення експертизи, прізвище експерта або найменування спеціалізованого органу з питань експертизи та досліджень, його відокремленого підрозділу чи іншої відповідної установи, в якій має проводитися експертиза. </a:t>
            </a:r>
          </a:p>
          <a:p>
            <a:pPr indent="457200" algn="just"/>
            <a:r>
              <a:rPr lang="uk-UA" dirty="0" smtClean="0"/>
              <a:t>У цій же постанові ставляться конкретні питання, які мають бути вирішені під час проведення експертизи, а також визначаються матеріали, що передаються у розпорядження експерта.</a:t>
            </a:r>
            <a:endParaRPr lang="uk-UA" dirty="0"/>
          </a:p>
        </p:txBody>
      </p:sp>
      <p:sp>
        <p:nvSpPr>
          <p:cNvPr id="5" name="Прямоугольник 4"/>
          <p:cNvSpPr/>
          <p:nvPr/>
        </p:nvSpPr>
        <p:spPr>
          <a:xfrm>
            <a:off x="323528" y="3789040"/>
            <a:ext cx="8496944" cy="1754326"/>
          </a:xfrm>
          <a:prstGeom prst="rect">
            <a:avLst/>
          </a:prstGeom>
        </p:spPr>
        <p:txBody>
          <a:bodyPr wrap="square">
            <a:spAutoFit/>
          </a:bodyPr>
          <a:lstStyle/>
          <a:p>
            <a:pPr indent="457200" algn="just"/>
            <a:r>
              <a:rPr lang="uk-UA" dirty="0" smtClean="0"/>
              <a:t>Посадова особа митного органу, у провадженні або на розгляді якої знаходиться справа про порушення митних правил, </a:t>
            </a:r>
            <a:r>
              <a:rPr lang="uk-UA" b="1" dirty="0" smtClean="0">
                <a:solidFill>
                  <a:srgbClr val="0000FF"/>
                </a:solidFill>
              </a:rPr>
              <a:t>виносить постанову про взяття проб та зразків (</a:t>
            </a:r>
            <a:r>
              <a:rPr lang="uk-UA" b="1" dirty="0">
                <a:solidFill>
                  <a:srgbClr val="0000FF"/>
                </a:solidFill>
              </a:rPr>
              <a:t>наказ </a:t>
            </a:r>
            <a:r>
              <a:rPr lang="uk-UA" b="1" dirty="0" err="1">
                <a:solidFill>
                  <a:srgbClr val="0000FF"/>
                </a:solidFill>
              </a:rPr>
              <a:t>МФУ</a:t>
            </a:r>
            <a:r>
              <a:rPr lang="uk-UA" b="1" dirty="0">
                <a:solidFill>
                  <a:srgbClr val="0000FF"/>
                </a:solidFill>
              </a:rPr>
              <a:t> від 31.05.2012 року № 652</a:t>
            </a:r>
            <a:r>
              <a:rPr lang="uk-UA" b="1" dirty="0" smtClean="0">
                <a:solidFill>
                  <a:srgbClr val="0000FF"/>
                </a:solidFill>
              </a:rPr>
              <a:t>).</a:t>
            </a:r>
          </a:p>
          <a:p>
            <a:pPr indent="457200" algn="just"/>
            <a:endParaRPr lang="uk-UA" dirty="0" smtClean="0"/>
          </a:p>
          <a:p>
            <a:pPr indent="457200" algn="just"/>
            <a:r>
              <a:rPr lang="uk-UA" dirty="0" smtClean="0"/>
              <a:t>До взяття проб та зразків у разі потреби може залучатися експерт.</a:t>
            </a:r>
          </a:p>
          <a:p>
            <a:pPr indent="457200" algn="just"/>
            <a:endParaRPr lang="uk-UA" dirty="0" smtClean="0"/>
          </a:p>
        </p:txBody>
      </p:sp>
    </p:spTree>
    <p:extLst>
      <p:ext uri="{BB962C8B-B14F-4D97-AF65-F5344CB8AC3E}">
        <p14:creationId xmlns:p14="http://schemas.microsoft.com/office/powerpoint/2010/main" val="2777784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332656"/>
            <a:ext cx="8280920" cy="369332"/>
          </a:xfrm>
          <a:prstGeom prst="rect">
            <a:avLst/>
          </a:prstGeom>
          <a:noFill/>
        </p:spPr>
        <p:txBody>
          <a:bodyPr wrap="square" rtlCol="0">
            <a:spAutoFit/>
          </a:bodyPr>
          <a:lstStyle/>
          <a:p>
            <a:pPr indent="457200" algn="just"/>
            <a:r>
              <a:rPr lang="uk-UA" b="1" dirty="0" smtClean="0">
                <a:solidFill>
                  <a:srgbClr val="C00000"/>
                </a:solidFill>
              </a:rPr>
              <a:t>Глава 50 Митного кодексу регламентує проведення митних експертиз</a:t>
            </a:r>
            <a:endParaRPr lang="ru-RU" b="1" dirty="0">
              <a:solidFill>
                <a:srgbClr val="C00000"/>
              </a:solidFill>
            </a:endParaRPr>
          </a:p>
        </p:txBody>
      </p:sp>
      <p:sp>
        <p:nvSpPr>
          <p:cNvPr id="3" name="Прямоугольник 2"/>
          <p:cNvSpPr/>
          <p:nvPr/>
        </p:nvSpPr>
        <p:spPr>
          <a:xfrm>
            <a:off x="209422" y="1124744"/>
            <a:ext cx="8755066" cy="5355312"/>
          </a:xfrm>
          <a:prstGeom prst="rect">
            <a:avLst/>
          </a:prstGeom>
        </p:spPr>
        <p:txBody>
          <a:bodyPr wrap="square">
            <a:spAutoFit/>
          </a:bodyPr>
          <a:lstStyle/>
          <a:p>
            <a:pPr indent="457200" algn="just"/>
            <a:r>
              <a:rPr lang="uk-UA" dirty="0" smtClean="0"/>
              <a:t>Взяття проб (зразків) товарів здійснюється посадовими особами митного органу в рамках процедур митного контролю та митного оформлення, а також під час прийняття рішень щодо зобов’язуючої інформації з метою встановлення характеристик, визначальних для:</a:t>
            </a:r>
          </a:p>
          <a:p>
            <a:pPr indent="457200" algn="just"/>
            <a:endParaRPr lang="uk-UA" dirty="0" smtClean="0"/>
          </a:p>
          <a:p>
            <a:pPr indent="457200" algn="just"/>
            <a:r>
              <a:rPr lang="uk-UA" dirty="0" smtClean="0"/>
              <a:t>1) класифікації товарів згідно </a:t>
            </a:r>
            <a:r>
              <a:rPr lang="uk-UA" dirty="0" err="1" smtClean="0"/>
              <a:t>з </a:t>
            </a:r>
            <a:r>
              <a:rPr lang="uk-UA" u="sng" dirty="0" err="1" smtClean="0">
                <a:hlinkClick r:id="rId2"/>
              </a:rPr>
              <a:t>У</a:t>
            </a:r>
            <a:r>
              <a:rPr lang="uk-UA" u="sng" dirty="0" smtClean="0">
                <a:hlinkClick r:id="rId2"/>
              </a:rPr>
              <a:t>КТ ЗЕД</a:t>
            </a:r>
            <a:r>
              <a:rPr lang="uk-UA" dirty="0" smtClean="0"/>
              <a:t>;</a:t>
            </a:r>
          </a:p>
          <a:p>
            <a:pPr indent="457200" algn="just"/>
            <a:endParaRPr lang="uk-UA" dirty="0" smtClean="0"/>
          </a:p>
          <a:p>
            <a:pPr indent="457200" algn="just"/>
            <a:r>
              <a:rPr lang="uk-UA" dirty="0" smtClean="0"/>
              <a:t>2) перевірки задекларованої митної вартості товарів;</a:t>
            </a:r>
          </a:p>
          <a:p>
            <a:pPr indent="457200" algn="just"/>
            <a:endParaRPr lang="uk-UA" dirty="0" smtClean="0"/>
          </a:p>
          <a:p>
            <a:pPr indent="457200" algn="just"/>
            <a:r>
              <a:rPr lang="uk-UA" dirty="0" smtClean="0"/>
              <a:t>3) встановлення країни походження товарів;</a:t>
            </a:r>
          </a:p>
          <a:p>
            <a:pPr indent="457200" algn="just"/>
            <a:endParaRPr lang="uk-UA" dirty="0" smtClean="0"/>
          </a:p>
          <a:p>
            <a:pPr indent="457200" algn="just"/>
            <a:r>
              <a:rPr lang="uk-UA" dirty="0" smtClean="0"/>
              <a:t>4) встановлення належності товарів до наркотичних засобів, психотропних речовин, їх аналогів, прекурсорів, сильнодіючих чи отруйних речовин;</a:t>
            </a:r>
          </a:p>
          <a:p>
            <a:pPr indent="457200" algn="just"/>
            <a:endParaRPr lang="uk-UA" dirty="0" smtClean="0"/>
          </a:p>
          <a:p>
            <a:pPr indent="457200" algn="just"/>
            <a:r>
              <a:rPr lang="uk-UA" dirty="0" smtClean="0"/>
              <a:t>5) встановлення належності товарів до предметів, що мають художню, історичну чи археологічну цінність;</a:t>
            </a:r>
          </a:p>
          <a:p>
            <a:pPr indent="457200" algn="just"/>
            <a:endParaRPr lang="uk-UA" dirty="0" smtClean="0"/>
          </a:p>
          <a:p>
            <a:pPr indent="457200" algn="just"/>
            <a:r>
              <a:rPr lang="uk-UA" dirty="0" smtClean="0"/>
              <a:t>6) встановлення належності товарів до таких, що виготовлені з використанням об’єктів права інтелектуальної власності, що охороняються відповідно до закону.</a:t>
            </a:r>
            <a:endParaRPr lang="uk-UA" dirty="0"/>
          </a:p>
        </p:txBody>
      </p:sp>
    </p:spTree>
    <p:extLst>
      <p:ext uri="{BB962C8B-B14F-4D97-AF65-F5344CB8AC3E}">
        <p14:creationId xmlns:p14="http://schemas.microsoft.com/office/powerpoint/2010/main" val="3336803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12532" y="908720"/>
            <a:ext cx="8640960" cy="923330"/>
          </a:xfrm>
          <a:prstGeom prst="rect">
            <a:avLst/>
          </a:prstGeom>
        </p:spPr>
        <p:txBody>
          <a:bodyPr wrap="square">
            <a:spAutoFit/>
          </a:bodyPr>
          <a:lstStyle/>
          <a:p>
            <a:pPr indent="457200" algn="just"/>
            <a:r>
              <a:rPr lang="uk-UA" dirty="0" smtClean="0"/>
              <a:t>Взяття проб (зразків) товарів проводиться уповноваженими посадовими особами митного органу </a:t>
            </a:r>
            <a:r>
              <a:rPr lang="uk-UA" b="1" dirty="0" smtClean="0">
                <a:solidFill>
                  <a:srgbClr val="7030A0"/>
                </a:solidFill>
              </a:rPr>
              <a:t>на підставі вмотивованого письмового рішення </a:t>
            </a:r>
            <a:r>
              <a:rPr lang="uk-UA" b="1" dirty="0" smtClean="0">
                <a:solidFill>
                  <a:srgbClr val="7030A0"/>
                </a:solidFill>
              </a:rPr>
              <a:t>керівника </a:t>
            </a:r>
            <a:r>
              <a:rPr lang="uk-UA" b="1" dirty="0" smtClean="0">
                <a:solidFill>
                  <a:srgbClr val="7030A0"/>
                </a:solidFill>
              </a:rPr>
              <a:t>митного органу або його заступника.</a:t>
            </a:r>
            <a:endParaRPr lang="uk-UA" b="1" dirty="0">
              <a:solidFill>
                <a:srgbClr val="7030A0"/>
              </a:solidFill>
            </a:endParaRPr>
          </a:p>
        </p:txBody>
      </p:sp>
      <p:sp>
        <p:nvSpPr>
          <p:cNvPr id="3" name="Прямоугольник 2"/>
          <p:cNvSpPr/>
          <p:nvPr/>
        </p:nvSpPr>
        <p:spPr>
          <a:xfrm>
            <a:off x="456548" y="2060848"/>
            <a:ext cx="8496944" cy="1754326"/>
          </a:xfrm>
          <a:prstGeom prst="rect">
            <a:avLst/>
          </a:prstGeom>
        </p:spPr>
        <p:txBody>
          <a:bodyPr wrap="square">
            <a:spAutoFit/>
          </a:bodyPr>
          <a:lstStyle/>
          <a:p>
            <a:pPr indent="457200" algn="just"/>
            <a:r>
              <a:rPr lang="uk-UA" dirty="0" smtClean="0"/>
              <a:t>У разі проведення огляду і переогляду ручної поклажі та багажу за відсутності громадянина чи уповноваженої ним особи взяття проб (зразків) повинно здійснюватися </a:t>
            </a:r>
            <a:r>
              <a:rPr lang="uk-UA" b="1" dirty="0" smtClean="0">
                <a:solidFill>
                  <a:srgbClr val="7030A0"/>
                </a:solidFill>
              </a:rPr>
              <a:t>у присутності двох понятих</a:t>
            </a:r>
            <a:r>
              <a:rPr lang="uk-UA" dirty="0" smtClean="0"/>
              <a:t>.</a:t>
            </a:r>
          </a:p>
          <a:p>
            <a:pPr indent="457200" algn="just"/>
            <a:endParaRPr lang="uk-UA" dirty="0"/>
          </a:p>
          <a:p>
            <a:pPr indent="457200" algn="just"/>
            <a:r>
              <a:rPr lang="uk-UA" dirty="0" smtClean="0"/>
              <a:t>З дозволу митного органу можуть також братися проби (зразки) товарів, що зберігаються на митному складі, </a:t>
            </a:r>
            <a:r>
              <a:rPr lang="uk-UA" dirty="0" err="1" smtClean="0"/>
              <a:t>складі</a:t>
            </a:r>
            <a:r>
              <a:rPr lang="uk-UA" dirty="0" smtClean="0"/>
              <a:t> тимчасового зберігання.</a:t>
            </a:r>
            <a:endParaRPr lang="uk-UA" dirty="0"/>
          </a:p>
        </p:txBody>
      </p:sp>
      <p:sp>
        <p:nvSpPr>
          <p:cNvPr id="4" name="Прямоугольник 3"/>
          <p:cNvSpPr/>
          <p:nvPr/>
        </p:nvSpPr>
        <p:spPr>
          <a:xfrm>
            <a:off x="324186" y="4149080"/>
            <a:ext cx="8568952" cy="923330"/>
          </a:xfrm>
          <a:prstGeom prst="rect">
            <a:avLst/>
          </a:prstGeom>
        </p:spPr>
        <p:txBody>
          <a:bodyPr wrap="square">
            <a:spAutoFit/>
          </a:bodyPr>
          <a:lstStyle/>
          <a:p>
            <a:pPr indent="457200" algn="just"/>
            <a:r>
              <a:rPr lang="uk-UA" dirty="0" smtClean="0"/>
              <a:t>Декларанти або уповноважені ними особи мають право бути присутніми під час взяття проб (зразків) товарів посадовими особами митного органу та інших державних органів.</a:t>
            </a:r>
            <a:endParaRPr lang="uk-UA" dirty="0"/>
          </a:p>
        </p:txBody>
      </p:sp>
      <p:sp>
        <p:nvSpPr>
          <p:cNvPr id="5" name="TextBox 4"/>
          <p:cNvSpPr txBox="1"/>
          <p:nvPr/>
        </p:nvSpPr>
        <p:spPr>
          <a:xfrm>
            <a:off x="457906" y="332656"/>
            <a:ext cx="8208912" cy="369332"/>
          </a:xfrm>
          <a:prstGeom prst="rect">
            <a:avLst/>
          </a:prstGeom>
          <a:noFill/>
        </p:spPr>
        <p:txBody>
          <a:bodyPr wrap="square" rtlCol="0">
            <a:spAutoFit/>
          </a:bodyPr>
          <a:lstStyle/>
          <a:p>
            <a:r>
              <a:rPr lang="uk-UA" b="1" dirty="0" smtClean="0">
                <a:solidFill>
                  <a:srgbClr val="7030A0"/>
                </a:solidFill>
              </a:rPr>
              <a:t>Нормативи взяття проб затверджено наказом </a:t>
            </a:r>
            <a:r>
              <a:rPr lang="uk-UA" b="1" dirty="0" err="1" smtClean="0">
                <a:solidFill>
                  <a:srgbClr val="7030A0"/>
                </a:solidFill>
              </a:rPr>
              <a:t>МФУ</a:t>
            </a:r>
            <a:r>
              <a:rPr lang="uk-UA" b="1" dirty="0" smtClean="0">
                <a:solidFill>
                  <a:srgbClr val="7030A0"/>
                </a:solidFill>
              </a:rPr>
              <a:t> від 02.12.2016 року № 1058.</a:t>
            </a:r>
            <a:endParaRPr lang="ru-RU" b="1" dirty="0">
              <a:solidFill>
                <a:srgbClr val="7030A0"/>
              </a:solidFill>
            </a:endParaRPr>
          </a:p>
        </p:txBody>
      </p:sp>
      <p:sp>
        <p:nvSpPr>
          <p:cNvPr id="6" name="Прямоугольник 5"/>
          <p:cNvSpPr/>
          <p:nvPr/>
        </p:nvSpPr>
        <p:spPr>
          <a:xfrm>
            <a:off x="456548" y="5445224"/>
            <a:ext cx="8363924" cy="646331"/>
          </a:xfrm>
          <a:prstGeom prst="rect">
            <a:avLst/>
          </a:prstGeom>
        </p:spPr>
        <p:txBody>
          <a:bodyPr wrap="square">
            <a:spAutoFit/>
          </a:bodyPr>
          <a:lstStyle/>
          <a:p>
            <a:pPr indent="457200" algn="just"/>
            <a:r>
              <a:rPr lang="uk-UA" dirty="0"/>
              <a:t>Про взяття проб та зразків складається </a:t>
            </a:r>
            <a:r>
              <a:rPr lang="uk-UA" u="sng" dirty="0">
                <a:hlinkClick r:id="rId2"/>
              </a:rPr>
              <a:t>протокол</a:t>
            </a:r>
            <a:r>
              <a:rPr lang="uk-UA" u="sng" dirty="0"/>
              <a:t> </a:t>
            </a:r>
            <a:r>
              <a:rPr lang="uk-UA" dirty="0"/>
              <a:t>про </a:t>
            </a:r>
            <a:r>
              <a:rPr lang="uk-UA" dirty="0" err="1"/>
              <a:t>одержанння</a:t>
            </a:r>
            <a:r>
              <a:rPr lang="uk-UA" dirty="0"/>
              <a:t> проб і зразків для проведення </a:t>
            </a:r>
            <a:r>
              <a:rPr lang="uk-UA" dirty="0" smtClean="0"/>
              <a:t>експертизи (наказ </a:t>
            </a:r>
            <a:r>
              <a:rPr lang="uk-UA" dirty="0" err="1" smtClean="0"/>
              <a:t>МФУ</a:t>
            </a:r>
            <a:r>
              <a:rPr lang="uk-UA" dirty="0" smtClean="0"/>
              <a:t> від 31.05.2012 року № 652). </a:t>
            </a:r>
            <a:endParaRPr lang="uk-UA" dirty="0"/>
          </a:p>
        </p:txBody>
      </p:sp>
    </p:spTree>
    <p:extLst>
      <p:ext uri="{BB962C8B-B14F-4D97-AF65-F5344CB8AC3E}">
        <p14:creationId xmlns:p14="http://schemas.microsoft.com/office/powerpoint/2010/main" val="3336803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04664"/>
            <a:ext cx="8424936" cy="1477328"/>
          </a:xfrm>
          <a:prstGeom prst="rect">
            <a:avLst/>
          </a:prstGeom>
        </p:spPr>
        <p:txBody>
          <a:bodyPr wrap="square">
            <a:spAutoFit/>
          </a:bodyPr>
          <a:lstStyle/>
          <a:p>
            <a:pPr indent="457200" algn="just"/>
            <a:r>
              <a:rPr lang="uk-UA" dirty="0" smtClean="0"/>
              <a:t>Митні органи повинні бути ознайомлені з результатами проведених досліджень (аналізів, експертиз) проб (зразків) товарів, взятих іншими державними органами, декларантами або уповноваженими ними особами, </a:t>
            </a:r>
            <a:r>
              <a:rPr lang="uk-UA" b="1" dirty="0" smtClean="0">
                <a:solidFill>
                  <a:srgbClr val="7030A0"/>
                </a:solidFill>
              </a:rPr>
              <a:t>не пізніше наступного робочого дня після їх отримання </a:t>
            </a:r>
            <a:r>
              <a:rPr lang="uk-UA" dirty="0" smtClean="0"/>
              <a:t>зазначеними органами та особами, а також отримати примірники результатів таких досліджень (аналізів, експертиз).</a:t>
            </a:r>
            <a:endParaRPr lang="uk-UA" dirty="0"/>
          </a:p>
        </p:txBody>
      </p:sp>
      <p:sp>
        <p:nvSpPr>
          <p:cNvPr id="3" name="Прямоугольник 2"/>
          <p:cNvSpPr/>
          <p:nvPr/>
        </p:nvSpPr>
        <p:spPr>
          <a:xfrm>
            <a:off x="467544" y="2132856"/>
            <a:ext cx="8352928" cy="2308324"/>
          </a:xfrm>
          <a:prstGeom prst="rect">
            <a:avLst/>
          </a:prstGeom>
        </p:spPr>
        <p:txBody>
          <a:bodyPr wrap="square">
            <a:spAutoFit/>
          </a:bodyPr>
          <a:lstStyle/>
          <a:p>
            <a:pPr indent="457200" algn="just"/>
            <a:r>
              <a:rPr lang="uk-UA" dirty="0" smtClean="0"/>
              <a:t>Для великогабаритних і технічно складних товарів (машини, технологічні лінії, промислові конструкції тощо) митні органи можуть вимагати від суб’єктів зовнішньоекономічної діяльності надання тільки техніко-технологічної документації. </a:t>
            </a:r>
          </a:p>
          <a:p>
            <a:pPr indent="457200" algn="just"/>
            <a:endParaRPr lang="uk-UA" dirty="0" smtClean="0"/>
          </a:p>
          <a:p>
            <a:pPr indent="457200" algn="just"/>
            <a:r>
              <a:rPr lang="uk-UA" dirty="0" smtClean="0"/>
              <a:t>Достовірною техніко-технологічною документацією вважаються офіційно видані книги, стандарти, кодекси усталеної практики, технічні умови, специфікації, каталоги, креслення і паспортні дані на виріб виробника.</a:t>
            </a:r>
            <a:endParaRPr lang="uk-UA" dirty="0"/>
          </a:p>
        </p:txBody>
      </p:sp>
      <p:sp>
        <p:nvSpPr>
          <p:cNvPr id="5" name="Прямоугольник 4"/>
          <p:cNvSpPr/>
          <p:nvPr/>
        </p:nvSpPr>
        <p:spPr>
          <a:xfrm>
            <a:off x="498815" y="4725144"/>
            <a:ext cx="8424936" cy="646331"/>
          </a:xfrm>
          <a:prstGeom prst="rect">
            <a:avLst/>
          </a:prstGeom>
        </p:spPr>
        <p:txBody>
          <a:bodyPr wrap="square">
            <a:spAutoFit/>
          </a:bodyPr>
          <a:lstStyle/>
          <a:p>
            <a:pPr indent="457200" algn="just"/>
            <a:r>
              <a:rPr lang="uk-UA" dirty="0" smtClean="0"/>
              <a:t>Про взяття проб (зразків) товарів </a:t>
            </a:r>
            <a:r>
              <a:rPr lang="uk-UA" b="1" dirty="0" smtClean="0">
                <a:solidFill>
                  <a:srgbClr val="FF0000"/>
                </a:solidFill>
              </a:rPr>
              <a:t>складається акт </a:t>
            </a:r>
            <a:r>
              <a:rPr lang="uk-UA" dirty="0" smtClean="0"/>
              <a:t>за формою, наведеною в наказі № 1058. </a:t>
            </a:r>
            <a:endParaRPr lang="uk-UA" dirty="0"/>
          </a:p>
        </p:txBody>
      </p:sp>
    </p:spTree>
    <p:extLst>
      <p:ext uri="{BB962C8B-B14F-4D97-AF65-F5344CB8AC3E}">
        <p14:creationId xmlns:p14="http://schemas.microsoft.com/office/powerpoint/2010/main" val="3336803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332656"/>
            <a:ext cx="8712968" cy="646331"/>
          </a:xfrm>
          <a:prstGeom prst="rect">
            <a:avLst/>
          </a:prstGeom>
        </p:spPr>
        <p:txBody>
          <a:bodyPr wrap="square">
            <a:spAutoFit/>
          </a:bodyPr>
          <a:lstStyle/>
          <a:p>
            <a:pPr indent="457200" algn="just"/>
            <a:r>
              <a:rPr lang="uk-UA" dirty="0" smtClean="0"/>
              <a:t>На кожну взяту пробу (зразок) накладається окреме митне забезпечення (</a:t>
            </a:r>
            <a:r>
              <a:rPr lang="uk-UA" b="1" dirty="0" smtClean="0">
                <a:solidFill>
                  <a:srgbClr val="C00000"/>
                </a:solidFill>
              </a:rPr>
              <a:t>наказ </a:t>
            </a:r>
            <a:r>
              <a:rPr lang="uk-UA" b="1" dirty="0" err="1" smtClean="0">
                <a:solidFill>
                  <a:srgbClr val="C00000"/>
                </a:solidFill>
              </a:rPr>
              <a:t>ДФС</a:t>
            </a:r>
            <a:r>
              <a:rPr lang="uk-UA" b="1" dirty="0" smtClean="0">
                <a:solidFill>
                  <a:srgbClr val="C00000"/>
                </a:solidFill>
              </a:rPr>
              <a:t> від 27.11.2014 року № 332</a:t>
            </a:r>
            <a:r>
              <a:rPr lang="uk-UA" dirty="0" smtClean="0"/>
              <a:t>).</a:t>
            </a:r>
            <a:endParaRPr lang="uk-UA" dirty="0"/>
          </a:p>
        </p:txBody>
      </p:sp>
      <p:sp>
        <p:nvSpPr>
          <p:cNvPr id="3" name="Прямоугольник 2"/>
          <p:cNvSpPr/>
          <p:nvPr/>
        </p:nvSpPr>
        <p:spPr>
          <a:xfrm>
            <a:off x="164266" y="1196752"/>
            <a:ext cx="8496944" cy="1200329"/>
          </a:xfrm>
          <a:prstGeom prst="rect">
            <a:avLst/>
          </a:prstGeom>
        </p:spPr>
        <p:txBody>
          <a:bodyPr wrap="square">
            <a:spAutoFit/>
          </a:bodyPr>
          <a:lstStyle/>
          <a:p>
            <a:pPr indent="457200" algn="just"/>
            <a:r>
              <a:rPr lang="uk-UA" dirty="0" smtClean="0"/>
              <a:t>Це одноразові номерні </a:t>
            </a:r>
            <a:r>
              <a:rPr lang="uk-UA" dirty="0" err="1" smtClean="0"/>
              <a:t>запірно-пломбувальні</a:t>
            </a:r>
            <a:r>
              <a:rPr lang="uk-UA" dirty="0" smtClean="0"/>
              <a:t> пристрої, печатки, штампи, голографічні мітки та інші засоби ідентифікації, що використовуються митними органами для відображення та закріплення результатів митного контролю та митного оформлення.</a:t>
            </a:r>
            <a:endParaRPr lang="uk-UA" dirty="0"/>
          </a:p>
        </p:txBody>
      </p:sp>
      <p:sp>
        <p:nvSpPr>
          <p:cNvPr id="4" name="Прямоугольник 3"/>
          <p:cNvSpPr/>
          <p:nvPr/>
        </p:nvSpPr>
        <p:spPr>
          <a:xfrm>
            <a:off x="251520" y="2636912"/>
            <a:ext cx="8352928" cy="2308324"/>
          </a:xfrm>
          <a:prstGeom prst="rect">
            <a:avLst/>
          </a:prstGeom>
        </p:spPr>
        <p:txBody>
          <a:bodyPr wrap="square">
            <a:spAutoFit/>
          </a:bodyPr>
          <a:lstStyle/>
          <a:p>
            <a:pPr indent="457200" algn="just"/>
            <a:r>
              <a:rPr lang="uk-UA" dirty="0"/>
              <a:t>О</a:t>
            </a:r>
            <a:r>
              <a:rPr lang="uk-UA" dirty="0" smtClean="0"/>
              <a:t>собисте митне </a:t>
            </a:r>
            <a:r>
              <a:rPr lang="uk-UA" dirty="0" smtClean="0"/>
              <a:t>забезпечення (</a:t>
            </a:r>
            <a:r>
              <a:rPr lang="uk-UA" dirty="0" err="1" smtClean="0"/>
              <a:t>омз</a:t>
            </a:r>
            <a:r>
              <a:rPr lang="uk-UA" dirty="0" smtClean="0"/>
              <a:t>) </a:t>
            </a:r>
            <a:r>
              <a:rPr lang="uk-UA" dirty="0" smtClean="0"/>
              <a:t>посадових осіб </a:t>
            </a:r>
            <a:r>
              <a:rPr lang="uk-UA" dirty="0" smtClean="0"/>
              <a:t>митниць </a:t>
            </a:r>
            <a:r>
              <a:rPr lang="uk-UA" dirty="0" smtClean="0"/>
              <a:t>- митне забезпечення, до якого належать: </a:t>
            </a:r>
          </a:p>
          <a:p>
            <a:pPr indent="457200" algn="just"/>
            <a:endParaRPr lang="uk-UA" dirty="0" smtClean="0"/>
          </a:p>
          <a:p>
            <a:pPr indent="457200" algn="just"/>
            <a:r>
              <a:rPr lang="uk-UA" dirty="0" smtClean="0"/>
              <a:t>особиста номерна печатка (тип 1);</a:t>
            </a:r>
          </a:p>
          <a:p>
            <a:pPr indent="457200" algn="just"/>
            <a:endParaRPr lang="uk-UA" dirty="0" smtClean="0"/>
          </a:p>
          <a:p>
            <a:pPr indent="457200" algn="just"/>
            <a:r>
              <a:rPr lang="uk-UA" dirty="0" smtClean="0"/>
              <a:t>штамп </a:t>
            </a:r>
            <a:r>
              <a:rPr lang="uk-UA" dirty="0" smtClean="0"/>
              <a:t>"Під митним контролем" (тип 2);</a:t>
            </a:r>
          </a:p>
          <a:p>
            <a:pPr indent="457200" algn="just"/>
            <a:endParaRPr lang="uk-UA" dirty="0" smtClean="0"/>
          </a:p>
          <a:p>
            <a:pPr indent="457200" algn="just"/>
            <a:r>
              <a:rPr lang="uk-UA" dirty="0" smtClean="0"/>
              <a:t>спеціальний пломбір з пуансонами (тип 3).</a:t>
            </a:r>
            <a:endParaRPr lang="uk-UA" dirty="0"/>
          </a:p>
        </p:txBody>
      </p:sp>
    </p:spTree>
    <p:extLst>
      <p:ext uri="{BB962C8B-B14F-4D97-AF65-F5344CB8AC3E}">
        <p14:creationId xmlns:p14="http://schemas.microsoft.com/office/powerpoint/2010/main" val="33368030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404664"/>
            <a:ext cx="8784976" cy="646331"/>
          </a:xfrm>
          <a:prstGeom prst="rect">
            <a:avLst/>
          </a:prstGeom>
        </p:spPr>
        <p:txBody>
          <a:bodyPr wrap="square">
            <a:spAutoFit/>
          </a:bodyPr>
          <a:lstStyle/>
          <a:p>
            <a:pPr indent="457200" algn="just"/>
            <a:r>
              <a:rPr lang="uk-UA" smtClean="0"/>
              <a:t>ОМЗ типів 1 і 2 складається із універсального дата-штампа зі спеціальним барабаном та матриці розміром 45 х 24 мм.</a:t>
            </a:r>
            <a:endParaRPr lang="uk-UA"/>
          </a:p>
        </p:txBody>
      </p:sp>
      <p:sp>
        <p:nvSpPr>
          <p:cNvPr id="3" name="Прямоугольник 2"/>
          <p:cNvSpPr/>
          <p:nvPr/>
        </p:nvSpPr>
        <p:spPr>
          <a:xfrm>
            <a:off x="251520" y="1268760"/>
            <a:ext cx="8784976" cy="3416320"/>
          </a:xfrm>
          <a:prstGeom prst="rect">
            <a:avLst/>
          </a:prstGeom>
        </p:spPr>
        <p:txBody>
          <a:bodyPr wrap="square">
            <a:spAutoFit/>
          </a:bodyPr>
          <a:lstStyle/>
          <a:p>
            <a:pPr indent="457200"/>
            <a:r>
              <a:rPr lang="uk-UA" dirty="0" smtClean="0"/>
              <a:t>Спеціальний барабан містить елементи з символами та цифрами:</a:t>
            </a:r>
          </a:p>
          <a:p>
            <a:pPr indent="457200"/>
            <a:endParaRPr lang="uk-UA" dirty="0" smtClean="0"/>
          </a:p>
          <a:p>
            <a:pPr indent="457200" algn="just"/>
            <a:r>
              <a:rPr lang="uk-UA" dirty="0" smtClean="0"/>
              <a:t>перший елемент - символи "&gt;" та "&lt;", які вказують на напрямок переміщення товарів та транспортних засобів (відповідно на ввезення товарів, транспортних засобів на митну територію України та вивезення товарів, транспортних засобів за межі митної території України);</a:t>
            </a:r>
          </a:p>
          <a:p>
            <a:pPr indent="457200" algn="just"/>
            <a:endParaRPr lang="uk-UA" dirty="0" smtClean="0"/>
          </a:p>
          <a:p>
            <a:pPr indent="457200" algn="just"/>
            <a:r>
              <a:rPr lang="uk-UA" dirty="0" smtClean="0"/>
              <a:t>другий, третій, четвертий, п'ятий, шостий та сьомий елементи містять цифри та призначені для відображення поточного дня, місяця та року у форматі </a:t>
            </a:r>
            <a:r>
              <a:rPr lang="uk-UA" dirty="0" err="1" smtClean="0"/>
              <a:t>дд</a:t>
            </a:r>
            <a:r>
              <a:rPr lang="uk-UA" dirty="0" smtClean="0"/>
              <a:t>, мм, </a:t>
            </a:r>
            <a:r>
              <a:rPr lang="uk-UA" dirty="0" err="1" smtClean="0"/>
              <a:t>рр</a:t>
            </a:r>
            <a:r>
              <a:rPr lang="uk-UA" dirty="0" smtClean="0"/>
              <a:t>;</a:t>
            </a:r>
          </a:p>
          <a:p>
            <a:pPr indent="457200" algn="just"/>
            <a:endParaRPr lang="uk-UA" dirty="0" smtClean="0"/>
          </a:p>
          <a:p>
            <a:pPr indent="457200" algn="just"/>
            <a:r>
              <a:rPr lang="uk-UA" dirty="0" smtClean="0"/>
              <a:t>восьмий та дев'ятий символи рядка містять цифри та відведені для ступеня захисту від підробок, які змінюються посадовою особою митниці, за якою закріплене </a:t>
            </a:r>
            <a:r>
              <a:rPr lang="uk-UA" dirty="0" err="1" smtClean="0"/>
              <a:t>ОМЗ</a:t>
            </a:r>
            <a:r>
              <a:rPr lang="uk-UA" dirty="0" smtClean="0"/>
              <a:t>.</a:t>
            </a:r>
            <a:endParaRPr lang="uk-UA" dirty="0"/>
          </a:p>
        </p:txBody>
      </p:sp>
    </p:spTree>
    <p:extLst>
      <p:ext uri="{BB962C8B-B14F-4D97-AF65-F5344CB8AC3E}">
        <p14:creationId xmlns:p14="http://schemas.microsoft.com/office/powerpoint/2010/main" val="17258494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32656"/>
            <a:ext cx="8640960" cy="3970318"/>
          </a:xfrm>
          <a:prstGeom prst="rect">
            <a:avLst/>
          </a:prstGeom>
        </p:spPr>
        <p:txBody>
          <a:bodyPr wrap="square">
            <a:spAutoFit/>
          </a:bodyPr>
          <a:lstStyle/>
          <a:p>
            <a:pPr indent="457200" algn="just"/>
            <a:r>
              <a:rPr lang="uk-UA" dirty="0" smtClean="0"/>
              <a:t>Матриця </a:t>
            </a:r>
            <a:r>
              <a:rPr lang="uk-UA" dirty="0" err="1" smtClean="0"/>
              <a:t>ОМЗ</a:t>
            </a:r>
            <a:r>
              <a:rPr lang="uk-UA" dirty="0" smtClean="0"/>
              <a:t> типу 1 містить такі фрагменти тексту, цифри та зображення:</a:t>
            </a:r>
          </a:p>
          <a:p>
            <a:pPr indent="457200" algn="just"/>
            <a:endParaRPr lang="uk-UA" dirty="0" smtClean="0"/>
          </a:p>
          <a:p>
            <a:pPr indent="457200" algn="just"/>
            <a:r>
              <a:rPr lang="uk-UA" dirty="0" smtClean="0"/>
              <a:t>по контуру - напис "ДЕРЖАВНА МИТНА СЛУЖБА УКРАЇНИ" та перші три цифри коду митниці відповідно до класифікатора митниць, їх структурних підрозділів, спеціалізованих департаментів та органів з питань державної митної справи, затвердженого в установленому порядку, якій належить </a:t>
            </a:r>
            <a:r>
              <a:rPr lang="uk-UA" dirty="0" err="1" smtClean="0"/>
              <a:t>ОМЗ</a:t>
            </a:r>
            <a:r>
              <a:rPr lang="uk-UA" dirty="0" smtClean="0"/>
              <a:t>, відділені від напису символом "*";</a:t>
            </a:r>
          </a:p>
          <a:p>
            <a:pPr indent="457200" algn="just"/>
            <a:endParaRPr lang="uk-UA" dirty="0" smtClean="0"/>
          </a:p>
          <a:p>
            <a:pPr indent="457200" algn="just"/>
            <a:r>
              <a:rPr lang="uk-UA" dirty="0" smtClean="0"/>
              <a:t>у верхній частині - напис "Україна" та зображення Державного герба України;</a:t>
            </a:r>
          </a:p>
          <a:p>
            <a:pPr indent="457200" algn="just"/>
            <a:endParaRPr lang="uk-UA" dirty="0" smtClean="0"/>
          </a:p>
          <a:p>
            <a:pPr indent="457200" algn="just"/>
            <a:r>
              <a:rPr lang="uk-UA" dirty="0" smtClean="0"/>
              <a:t>з лівого та правого боку - три або чотири (у разі коли потреба митниці перевищує 999 одиниць) цифри номера </a:t>
            </a:r>
            <a:r>
              <a:rPr lang="uk-UA" dirty="0" err="1" smtClean="0"/>
              <a:t>ОМЗ</a:t>
            </a:r>
            <a:r>
              <a:rPr lang="uk-UA" dirty="0" smtClean="0"/>
              <a:t>;</a:t>
            </a:r>
          </a:p>
          <a:p>
            <a:pPr indent="457200" algn="just"/>
            <a:endParaRPr lang="uk-UA" dirty="0" smtClean="0"/>
          </a:p>
          <a:p>
            <a:pPr indent="457200" algn="just"/>
            <a:r>
              <a:rPr lang="uk-UA" dirty="0" smtClean="0"/>
              <a:t>у нижній частині - напис з назвою митниці, якій належить </a:t>
            </a:r>
            <a:r>
              <a:rPr lang="uk-UA" dirty="0" err="1" smtClean="0"/>
              <a:t>ОМЗ</a:t>
            </a:r>
            <a:r>
              <a:rPr lang="uk-UA" dirty="0" smtClean="0"/>
              <a:t>.</a:t>
            </a:r>
            <a:endParaRPr lang="uk-UA"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751" y="4437112"/>
            <a:ext cx="4048125" cy="204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316816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3645024"/>
            <a:ext cx="371475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Прямоугольник 1"/>
          <p:cNvSpPr/>
          <p:nvPr/>
        </p:nvSpPr>
        <p:spPr>
          <a:xfrm>
            <a:off x="251520" y="188640"/>
            <a:ext cx="8568952" cy="3139321"/>
          </a:xfrm>
          <a:prstGeom prst="rect">
            <a:avLst/>
          </a:prstGeom>
        </p:spPr>
        <p:txBody>
          <a:bodyPr wrap="square">
            <a:spAutoFit/>
          </a:bodyPr>
          <a:lstStyle/>
          <a:p>
            <a:pPr indent="457200" algn="just"/>
            <a:r>
              <a:rPr lang="uk-UA" dirty="0" smtClean="0"/>
              <a:t>Матриця </a:t>
            </a:r>
            <a:r>
              <a:rPr lang="uk-UA" dirty="0" err="1" smtClean="0"/>
              <a:t>ОМЗ</a:t>
            </a:r>
            <a:r>
              <a:rPr lang="uk-UA" dirty="0" smtClean="0"/>
              <a:t> типу 2 містить такі фрагменти тексту, цифри та зображення:</a:t>
            </a:r>
          </a:p>
          <a:p>
            <a:pPr indent="457200" algn="just"/>
            <a:endParaRPr lang="uk-UA" dirty="0" smtClean="0"/>
          </a:p>
          <a:p>
            <a:pPr indent="457200" algn="just"/>
            <a:r>
              <a:rPr lang="uk-UA" dirty="0" smtClean="0"/>
              <a:t>у верхній частині - напис "УКРАЇНА" та зображення Державного герба України, а також напис з назвою митниці, якій належить </a:t>
            </a:r>
            <a:r>
              <a:rPr lang="uk-UA" dirty="0" err="1" smtClean="0"/>
              <a:t>ОМЗ</a:t>
            </a:r>
            <a:r>
              <a:rPr lang="uk-UA" dirty="0" smtClean="0"/>
              <a:t>;</a:t>
            </a:r>
          </a:p>
          <a:p>
            <a:pPr indent="457200" algn="just"/>
            <a:endParaRPr lang="uk-UA" dirty="0" smtClean="0"/>
          </a:p>
          <a:p>
            <a:pPr indent="457200" algn="just"/>
            <a:r>
              <a:rPr lang="uk-UA" dirty="0" smtClean="0"/>
              <a:t>з лівого та правого боку - три або чотири (у разі коли потреба митниці перевищує 999 одиниць) цифри номера </a:t>
            </a:r>
            <a:r>
              <a:rPr lang="uk-UA" dirty="0" err="1" smtClean="0"/>
              <a:t>ОМЗ</a:t>
            </a:r>
            <a:r>
              <a:rPr lang="uk-UA" dirty="0" smtClean="0"/>
              <a:t>;</a:t>
            </a:r>
          </a:p>
          <a:p>
            <a:pPr indent="457200" algn="just"/>
            <a:endParaRPr lang="uk-UA" dirty="0" smtClean="0"/>
          </a:p>
          <a:p>
            <a:pPr indent="457200" algn="just"/>
            <a:r>
              <a:rPr lang="uk-UA" dirty="0" smtClean="0"/>
              <a:t>у нижній частині - написи "ПІД МИТНИМ КОНТРОЛЕМ" ", ДЕРЖАВНА МИТНА СЛУЖБА УКРАЇНИ" та перші три цифри коду митниці відповідно до класифікатора, якій належить </a:t>
            </a:r>
            <a:r>
              <a:rPr lang="uk-UA" dirty="0" err="1" smtClean="0"/>
              <a:t>ОМЗ</a:t>
            </a:r>
            <a:r>
              <a:rPr lang="uk-UA" dirty="0" smtClean="0"/>
              <a:t>, відділені від напису символом "*".</a:t>
            </a:r>
            <a:endParaRPr lang="uk-UA" dirty="0"/>
          </a:p>
        </p:txBody>
      </p:sp>
    </p:spTree>
    <p:extLst>
      <p:ext uri="{BB962C8B-B14F-4D97-AF65-F5344CB8AC3E}">
        <p14:creationId xmlns:p14="http://schemas.microsoft.com/office/powerpoint/2010/main" val="12316816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8640960" cy="3139321"/>
          </a:xfrm>
          <a:prstGeom prst="rect">
            <a:avLst/>
          </a:prstGeom>
        </p:spPr>
        <p:txBody>
          <a:bodyPr wrap="square">
            <a:spAutoFit/>
          </a:bodyPr>
          <a:lstStyle/>
          <a:p>
            <a:pPr indent="457200" algn="just"/>
            <a:r>
              <a:rPr lang="uk-UA" dirty="0" err="1" smtClean="0"/>
              <a:t>ОМЗ</a:t>
            </a:r>
            <a:r>
              <a:rPr lang="uk-UA" dirty="0" smtClean="0"/>
              <a:t> типу 3 складається із стандартного пристрою (ГОСТ 18680-73) з двома змінними пуансонами 10 мм у діаметрі для нанесення відбитків на металеву пломбу.</a:t>
            </a:r>
          </a:p>
          <a:p>
            <a:pPr indent="457200" algn="just"/>
            <a:endParaRPr lang="uk-UA" dirty="0" smtClean="0"/>
          </a:p>
          <a:p>
            <a:pPr indent="457200" algn="just"/>
            <a:r>
              <a:rPr lang="uk-UA" dirty="0" smtClean="0"/>
              <a:t>Пуансони </a:t>
            </a:r>
            <a:r>
              <a:rPr lang="uk-UA" dirty="0" err="1" smtClean="0"/>
              <a:t>ОМЗ</a:t>
            </a:r>
            <a:r>
              <a:rPr lang="uk-UA" dirty="0" smtClean="0"/>
              <a:t> типу 3 містять такі фрагменти тексту, цифри та зображення:</a:t>
            </a:r>
          </a:p>
          <a:p>
            <a:pPr indent="457200" algn="just"/>
            <a:endParaRPr lang="uk-UA" dirty="0" smtClean="0"/>
          </a:p>
          <a:p>
            <a:pPr indent="457200" algn="just"/>
            <a:r>
              <a:rPr lang="uk-UA" dirty="0" smtClean="0"/>
              <a:t>пуансон першої сторони - напис "МИТНИЦЯ" (по контуру у верхній частині), перші три цифри коду митниці відповідно до класифікатора, якій належить </a:t>
            </a:r>
            <a:r>
              <a:rPr lang="uk-UA" dirty="0" err="1" smtClean="0"/>
              <a:t>ОМЗ</a:t>
            </a:r>
            <a:r>
              <a:rPr lang="uk-UA" dirty="0" smtClean="0"/>
              <a:t> (в центрі), символ "№" та три або чотири (у разі коли потреба митниці перевищує 999 одиниць) цифри номера </a:t>
            </a:r>
            <a:r>
              <a:rPr lang="uk-UA" dirty="0" err="1" smtClean="0"/>
              <a:t>ОМЗ</a:t>
            </a:r>
            <a:r>
              <a:rPr lang="uk-UA" dirty="0" smtClean="0"/>
              <a:t> (у нижній частині);</a:t>
            </a:r>
          </a:p>
          <a:p>
            <a:pPr indent="457200" algn="just"/>
            <a:endParaRPr lang="uk-UA" dirty="0" smtClean="0"/>
          </a:p>
          <a:p>
            <a:pPr indent="457200" algn="just"/>
            <a:r>
              <a:rPr lang="uk-UA" dirty="0" smtClean="0"/>
              <a:t>пуансон другої сторони - зображення Державного герба України.</a:t>
            </a:r>
            <a:endParaRPr lang="uk-UA"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586" y="3789040"/>
            <a:ext cx="1466850" cy="1257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9218" y="3789040"/>
            <a:ext cx="1504950" cy="1257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57691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332656"/>
            <a:ext cx="8568952" cy="2031325"/>
          </a:xfrm>
          <a:prstGeom prst="rect">
            <a:avLst/>
          </a:prstGeom>
        </p:spPr>
        <p:txBody>
          <a:bodyPr wrap="square">
            <a:spAutoFit/>
          </a:bodyPr>
          <a:lstStyle/>
          <a:p>
            <a:pPr indent="457200" algn="just"/>
            <a:r>
              <a:rPr lang="uk-UA" dirty="0" err="1" smtClean="0"/>
              <a:t>ОМЗ</a:t>
            </a:r>
            <a:r>
              <a:rPr lang="uk-UA" dirty="0" smtClean="0"/>
              <a:t> видається посадовим особам митниць, посадовою інструкцією яких передбачені повноваження щодо здійснення митних формальностей та застосування засобів ідентифікації до товарів, транспортних засобів комерційного призначення, що перебувають під митним контролем, приміщень, де знаходяться товари, що підлягають митному контролю, або провадиться діяльність, контроль за якою покладено на митниці, а також до приладів обліку енергоносіїв, електричної, теплової та інших видів енергії.</a:t>
            </a:r>
            <a:endParaRPr lang="uk-UA" dirty="0"/>
          </a:p>
        </p:txBody>
      </p:sp>
      <p:sp>
        <p:nvSpPr>
          <p:cNvPr id="3" name="Прямоугольник 2"/>
          <p:cNvSpPr/>
          <p:nvPr/>
        </p:nvSpPr>
        <p:spPr>
          <a:xfrm>
            <a:off x="395536" y="2636912"/>
            <a:ext cx="8496944" cy="2862322"/>
          </a:xfrm>
          <a:prstGeom prst="rect">
            <a:avLst/>
          </a:prstGeom>
        </p:spPr>
        <p:txBody>
          <a:bodyPr wrap="square">
            <a:spAutoFit/>
          </a:bodyPr>
          <a:lstStyle/>
          <a:p>
            <a:pPr indent="457200" algn="just"/>
            <a:r>
              <a:rPr lang="uk-UA" b="1" dirty="0" err="1" smtClean="0">
                <a:solidFill>
                  <a:srgbClr val="C00000"/>
                </a:solidFill>
              </a:rPr>
              <a:t>ОМЗ</a:t>
            </a:r>
            <a:r>
              <a:rPr lang="uk-UA" b="1" dirty="0" smtClean="0">
                <a:solidFill>
                  <a:srgbClr val="C00000"/>
                </a:solidFill>
              </a:rPr>
              <a:t> вилучається з використання у разі:</a:t>
            </a:r>
          </a:p>
          <a:p>
            <a:pPr indent="457200" algn="just"/>
            <a:endParaRPr lang="uk-UA" b="1" dirty="0" smtClean="0">
              <a:solidFill>
                <a:srgbClr val="C00000"/>
              </a:solidFill>
            </a:endParaRPr>
          </a:p>
          <a:p>
            <a:pPr indent="457200" algn="just"/>
            <a:r>
              <a:rPr lang="uk-UA" dirty="0" smtClean="0"/>
              <a:t>втрати;</a:t>
            </a:r>
          </a:p>
          <a:p>
            <a:pPr indent="457200" algn="just"/>
            <a:endParaRPr lang="uk-UA" dirty="0" smtClean="0"/>
          </a:p>
          <a:p>
            <a:pPr indent="457200" algn="just"/>
            <a:r>
              <a:rPr lang="uk-UA" dirty="0" smtClean="0"/>
              <a:t>виявлення факту підробки матриці чи пуансону;</a:t>
            </a:r>
          </a:p>
          <a:p>
            <a:pPr indent="457200" algn="just"/>
            <a:endParaRPr lang="uk-UA" dirty="0" smtClean="0"/>
          </a:p>
          <a:p>
            <a:pPr indent="457200" algn="just"/>
            <a:r>
              <a:rPr lang="uk-UA" dirty="0" smtClean="0"/>
              <a:t>виявлення відбитків, зроблених з використанням підробленої матриці чи пуансону;</a:t>
            </a:r>
          </a:p>
          <a:p>
            <a:pPr indent="457200" algn="just"/>
            <a:endParaRPr lang="uk-UA" dirty="0" smtClean="0"/>
          </a:p>
          <a:p>
            <a:pPr indent="457200" algn="just"/>
            <a:r>
              <a:rPr lang="uk-UA" dirty="0" smtClean="0"/>
              <a:t>пошкодження матриці, пуансону.</a:t>
            </a:r>
            <a:endParaRPr lang="uk-UA" dirty="0"/>
          </a:p>
        </p:txBody>
      </p:sp>
    </p:spTree>
    <p:extLst>
      <p:ext uri="{BB962C8B-B14F-4D97-AF65-F5344CB8AC3E}">
        <p14:creationId xmlns:p14="http://schemas.microsoft.com/office/powerpoint/2010/main" val="2135769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332656"/>
            <a:ext cx="8712968" cy="3970318"/>
          </a:xfrm>
          <a:prstGeom prst="rect">
            <a:avLst/>
          </a:prstGeom>
        </p:spPr>
        <p:txBody>
          <a:bodyPr wrap="square">
            <a:spAutoFit/>
          </a:bodyPr>
          <a:lstStyle/>
          <a:p>
            <a:pPr indent="457200" algn="just"/>
            <a:r>
              <a:rPr lang="uk-UA" dirty="0" smtClean="0"/>
              <a:t>У випадках класифікації, визначення </a:t>
            </a:r>
            <a:r>
              <a:rPr lang="uk-UA" b="1" dirty="0" smtClean="0">
                <a:solidFill>
                  <a:srgbClr val="C00000"/>
                </a:solidFill>
              </a:rPr>
              <a:t>країни походження товарів</a:t>
            </a:r>
            <a:r>
              <a:rPr lang="uk-UA" dirty="0" smtClean="0"/>
              <a:t>, якщо для прийняття рішення щодо зобов’язуючої інформації необхідне проведення дослідження (аналізу, експертизи) проб (зразків) таких товарів, митний орган має право призначити </a:t>
            </a:r>
            <a:r>
              <a:rPr lang="uk-UA" b="1" dirty="0" smtClean="0">
                <a:solidFill>
                  <a:srgbClr val="7030A0"/>
                </a:solidFill>
              </a:rPr>
              <a:t>таке дослідження (аналіз, експертизу), за умови отримання попередньої згоди підприємства.</a:t>
            </a:r>
          </a:p>
          <a:p>
            <a:pPr indent="457200" algn="just"/>
            <a:endParaRPr lang="uk-UA" dirty="0" smtClean="0"/>
          </a:p>
          <a:p>
            <a:pPr indent="457200" algn="just"/>
            <a:r>
              <a:rPr lang="uk-UA" dirty="0" smtClean="0"/>
              <a:t>У разі відсутності згоди підприємства на проведення дослідження (аналізу, експертизи) проб (зразків) товарів митний орган приймає рішення щодо зобов’язуючої інформації з урахуванням наявних у нього документів та/або інформації або приймає рішення про відмову в наданні рішення щодо зобов’язуючої інформації.</a:t>
            </a:r>
          </a:p>
          <a:p>
            <a:pPr indent="457200" algn="just"/>
            <a:endParaRPr lang="uk-UA" dirty="0" smtClean="0"/>
          </a:p>
          <a:p>
            <a:pPr indent="457200" algn="just"/>
            <a:r>
              <a:rPr lang="uk-UA" dirty="0" smtClean="0"/>
              <a:t>Дослідження (аналіз, експертиза) проб (зразків) товарів для прийняття рішення щодо зобов’язуючої інформації </a:t>
            </a:r>
            <a:r>
              <a:rPr lang="uk-UA" b="1" dirty="0" smtClean="0">
                <a:solidFill>
                  <a:srgbClr val="7030A0"/>
                </a:solidFill>
              </a:rPr>
              <a:t>проводиться за рахунок підприємства </a:t>
            </a:r>
            <a:r>
              <a:rPr lang="uk-UA" dirty="0" smtClean="0"/>
              <a:t>спеціалізованим органом з питань експертизи та досліджень центрального органу. </a:t>
            </a:r>
            <a:endParaRPr lang="uk-UA" dirty="0"/>
          </a:p>
        </p:txBody>
      </p:sp>
      <p:sp>
        <p:nvSpPr>
          <p:cNvPr id="5" name="Прямоугольник 4"/>
          <p:cNvSpPr/>
          <p:nvPr/>
        </p:nvSpPr>
        <p:spPr>
          <a:xfrm>
            <a:off x="251520" y="4653136"/>
            <a:ext cx="8640960" cy="923330"/>
          </a:xfrm>
          <a:prstGeom prst="rect">
            <a:avLst/>
          </a:prstGeom>
        </p:spPr>
        <p:txBody>
          <a:bodyPr wrap="square">
            <a:spAutoFit/>
          </a:bodyPr>
          <a:lstStyle/>
          <a:p>
            <a:pPr indent="457200" algn="just"/>
            <a:r>
              <a:rPr lang="uk-UA" dirty="0" smtClean="0"/>
              <a:t>З метою встановлення достовірності даних, зазначених </a:t>
            </a:r>
            <a:r>
              <a:rPr lang="uk-UA" b="1" dirty="0" smtClean="0">
                <a:solidFill>
                  <a:srgbClr val="C00000"/>
                </a:solidFill>
              </a:rPr>
              <a:t>у сертифікаті про походження товару з Україн</a:t>
            </a:r>
            <a:r>
              <a:rPr lang="uk-UA" dirty="0" smtClean="0"/>
              <a:t>и, митні органи можуть проводити дослідження (аналіз, експертизу) проб (зразків) такого товару.</a:t>
            </a:r>
            <a:endParaRPr lang="uk-UA" dirty="0"/>
          </a:p>
        </p:txBody>
      </p:sp>
    </p:spTree>
    <p:extLst>
      <p:ext uri="{BB962C8B-B14F-4D97-AF65-F5344CB8AC3E}">
        <p14:creationId xmlns:p14="http://schemas.microsoft.com/office/powerpoint/2010/main" val="29465578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332656"/>
            <a:ext cx="8712968" cy="4801314"/>
          </a:xfrm>
          <a:prstGeom prst="rect">
            <a:avLst/>
          </a:prstGeom>
        </p:spPr>
        <p:txBody>
          <a:bodyPr wrap="square">
            <a:spAutoFit/>
          </a:bodyPr>
          <a:lstStyle/>
          <a:p>
            <a:pPr indent="457200" algn="just"/>
            <a:r>
              <a:rPr lang="uk-UA" dirty="0" smtClean="0"/>
              <a:t>Складові </a:t>
            </a:r>
            <a:r>
              <a:rPr lang="uk-UA" dirty="0" err="1" smtClean="0"/>
              <a:t>ОМЗ</a:t>
            </a:r>
            <a:r>
              <a:rPr lang="uk-UA" dirty="0" smtClean="0"/>
              <a:t>, не введеного в дію та переданого митниці, а також </a:t>
            </a:r>
            <a:r>
              <a:rPr lang="uk-UA" dirty="0" err="1" smtClean="0"/>
              <a:t>ОМЗ</a:t>
            </a:r>
            <a:r>
              <a:rPr lang="uk-UA" dirty="0" smtClean="0"/>
              <a:t>, тимчасово виведене з дії та не закріплене за посадовою особою, зберігаються на складі митниці. </a:t>
            </a:r>
          </a:p>
          <a:p>
            <a:pPr indent="457200" algn="just"/>
            <a:endParaRPr lang="uk-UA" dirty="0" smtClean="0"/>
          </a:p>
          <a:p>
            <a:pPr indent="457200" algn="just"/>
            <a:r>
              <a:rPr lang="uk-UA" dirty="0" smtClean="0"/>
              <a:t>Матриці та пуансони не введеного в дію </a:t>
            </a:r>
            <a:r>
              <a:rPr lang="uk-UA" dirty="0" err="1" smtClean="0"/>
              <a:t>ОМЗ</a:t>
            </a:r>
            <a:r>
              <a:rPr lang="uk-UA" dirty="0" smtClean="0"/>
              <a:t>, а також </a:t>
            </a:r>
            <a:r>
              <a:rPr lang="uk-UA" dirty="0" err="1" smtClean="0"/>
              <a:t>ОМЗ</a:t>
            </a:r>
            <a:r>
              <a:rPr lang="uk-UA" dirty="0" smtClean="0"/>
              <a:t>, тимчасово виведене з дії та не закріплене за посадовою особою, розміщуються у сейфі складу митниці.</a:t>
            </a:r>
          </a:p>
          <a:p>
            <a:pPr indent="457200" algn="just"/>
            <a:endParaRPr lang="uk-UA" dirty="0" smtClean="0"/>
          </a:p>
          <a:p>
            <a:pPr indent="457200" algn="just"/>
            <a:r>
              <a:rPr lang="uk-UA" dirty="0" smtClean="0"/>
              <a:t>Введене в дію та закріплене за посадовою особою </a:t>
            </a:r>
            <a:r>
              <a:rPr lang="uk-UA" dirty="0" err="1" smtClean="0"/>
              <a:t>ОМЗ</a:t>
            </a:r>
            <a:r>
              <a:rPr lang="uk-UA" dirty="0" smtClean="0"/>
              <a:t> у неробочий час передається на зберігання керівнику підрозділу (уповноваженій особі). </a:t>
            </a:r>
          </a:p>
          <a:p>
            <a:pPr indent="457200" algn="just"/>
            <a:r>
              <a:rPr lang="uk-UA" dirty="0" smtClean="0"/>
              <a:t>Передання на зберігання керівнику підрозділу (уповноваженій особі) та видача </a:t>
            </a:r>
            <a:r>
              <a:rPr lang="uk-UA" dirty="0" err="1" smtClean="0"/>
              <a:t>ОМЗ</a:t>
            </a:r>
            <a:r>
              <a:rPr lang="uk-UA" dirty="0" smtClean="0"/>
              <a:t> посадовій особі, за якою воно закріплене, здійснюється із використанням прошнурованого та пронумерованого і скріпленого відповідною печаткою митниці </a:t>
            </a:r>
            <a:r>
              <a:rPr lang="uk-UA" u="sng" dirty="0" smtClean="0">
                <a:hlinkClick r:id="rId2"/>
              </a:rPr>
              <a:t>Журналу обліку та зберігання митного забезпечення у підрозділі</a:t>
            </a:r>
            <a:r>
              <a:rPr lang="uk-UA" dirty="0" smtClean="0"/>
              <a:t>.</a:t>
            </a:r>
          </a:p>
          <a:p>
            <a:pPr indent="457200" algn="just"/>
            <a:endParaRPr lang="uk-UA" dirty="0"/>
          </a:p>
          <a:p>
            <a:pPr indent="457200" algn="just"/>
            <a:r>
              <a:rPr lang="uk-UA" dirty="0" err="1" smtClean="0"/>
              <a:t>ОМЗ</a:t>
            </a:r>
            <a:r>
              <a:rPr lang="uk-UA" dirty="0" smtClean="0"/>
              <a:t> зберігається у окремій скриньці (валізці, торбинці), опечатаній посадовою особою, за якою воно закріплене, у сейфі чи металевій шафі у приміщенні митниці, обладнаному сигналізацією.</a:t>
            </a:r>
            <a:endParaRPr lang="uk-UA" dirty="0"/>
          </a:p>
        </p:txBody>
      </p:sp>
      <p:sp>
        <p:nvSpPr>
          <p:cNvPr id="3" name="Прямоугольник 2"/>
          <p:cNvSpPr/>
          <p:nvPr/>
        </p:nvSpPr>
        <p:spPr>
          <a:xfrm>
            <a:off x="251520" y="5445224"/>
            <a:ext cx="8712968" cy="923330"/>
          </a:xfrm>
          <a:prstGeom prst="rect">
            <a:avLst/>
          </a:prstGeom>
        </p:spPr>
        <p:txBody>
          <a:bodyPr wrap="square">
            <a:spAutoFit/>
          </a:bodyPr>
          <a:lstStyle/>
          <a:p>
            <a:pPr indent="457200" algn="just"/>
            <a:r>
              <a:rPr lang="uk-UA" dirty="0" smtClean="0"/>
              <a:t>Вилучені матриці знищуються шляхом розрізання на малі </a:t>
            </a:r>
            <a:r>
              <a:rPr lang="uk-UA" dirty="0" err="1" smtClean="0"/>
              <a:t>нез'єднувані</a:t>
            </a:r>
            <a:r>
              <a:rPr lang="uk-UA" dirty="0" smtClean="0"/>
              <a:t>, </a:t>
            </a:r>
            <a:r>
              <a:rPr lang="uk-UA" dirty="0" err="1" smtClean="0"/>
              <a:t>невідновлювані</a:t>
            </a:r>
            <a:r>
              <a:rPr lang="uk-UA" dirty="0" smtClean="0"/>
              <a:t> частини, а пуансони - шляхом обпилювання двома перехресними лініями. Знищення матриць та пуансонів відображається в акті.</a:t>
            </a:r>
            <a:endParaRPr lang="uk-UA" dirty="0"/>
          </a:p>
        </p:txBody>
      </p:sp>
    </p:spTree>
    <p:extLst>
      <p:ext uri="{BB962C8B-B14F-4D97-AF65-F5344CB8AC3E}">
        <p14:creationId xmlns:p14="http://schemas.microsoft.com/office/powerpoint/2010/main" val="19889779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332656"/>
            <a:ext cx="8712968" cy="4801314"/>
          </a:xfrm>
          <a:prstGeom prst="rect">
            <a:avLst/>
          </a:prstGeom>
        </p:spPr>
        <p:txBody>
          <a:bodyPr wrap="square">
            <a:spAutoFit/>
          </a:bodyPr>
          <a:lstStyle/>
          <a:p>
            <a:pPr indent="457200" algn="just"/>
            <a:r>
              <a:rPr lang="uk-UA" dirty="0" err="1" smtClean="0"/>
              <a:t>ОМЗ</a:t>
            </a:r>
            <a:r>
              <a:rPr lang="uk-UA" dirty="0" smtClean="0"/>
              <a:t> типу 1 і 2 використовується для проставлення відбитків печаток та штампів на паперових примірниках </a:t>
            </a:r>
            <a:r>
              <a:rPr lang="uk-UA" u="sng" dirty="0" smtClean="0">
                <a:hlinkClick r:id="rId2"/>
              </a:rPr>
              <a:t>митних декларацій</a:t>
            </a:r>
            <a:r>
              <a:rPr lang="uk-UA" dirty="0" smtClean="0"/>
              <a:t>, транспортних (перевізних) та комерційних документів на товари, інших документів у випадках, встановлених законодавством України. </a:t>
            </a:r>
          </a:p>
          <a:p>
            <a:pPr indent="457200" algn="just"/>
            <a:endParaRPr lang="uk-UA" dirty="0"/>
          </a:p>
          <a:p>
            <a:pPr indent="457200" algn="just"/>
            <a:r>
              <a:rPr lang="uk-UA" dirty="0" err="1" smtClean="0"/>
              <a:t>ОМЗ</a:t>
            </a:r>
            <a:r>
              <a:rPr lang="uk-UA" dirty="0" smtClean="0"/>
              <a:t> типу 1 залежно від характеру документа, на якому проставляється її відбиток, має підтверджуючий та дозвільний характер. </a:t>
            </a:r>
          </a:p>
          <a:p>
            <a:pPr indent="457200" algn="just"/>
            <a:endParaRPr lang="uk-UA" dirty="0"/>
          </a:p>
          <a:p>
            <a:pPr indent="457200" algn="just"/>
            <a:r>
              <a:rPr lang="uk-UA" dirty="0" err="1" smtClean="0"/>
              <a:t>ОМЗ</a:t>
            </a:r>
            <a:r>
              <a:rPr lang="uk-UA" dirty="0" smtClean="0"/>
              <a:t> типу 2 засвідчує перебування товарів і транспортних засобів комерційного призначення під митним контролем та має застережно-заборонний характер.</a:t>
            </a:r>
          </a:p>
          <a:p>
            <a:pPr indent="457200" algn="just"/>
            <a:endParaRPr lang="uk-UA" dirty="0" smtClean="0"/>
          </a:p>
          <a:p>
            <a:pPr indent="457200" algn="just"/>
            <a:r>
              <a:rPr lang="uk-UA" dirty="0" err="1" smtClean="0"/>
              <a:t>ОМЗ</a:t>
            </a:r>
            <a:r>
              <a:rPr lang="uk-UA" dirty="0" smtClean="0"/>
              <a:t> типу 3 використовується для створення одноразових номерних запірно-пломбових пристроїв, що накладаються на товари, транспортні засоби комерційного призначення, що перебувають під митним контролем, приміщення, де знаходяться товари, що підлягають митному контролю, або провадиться діяльність, контроль за якою покладено на митниці, а також на прилади обліку енергоносіїв, електричної, теплової та інших видів енергії.</a:t>
            </a:r>
            <a:endParaRPr lang="uk-UA" dirty="0"/>
          </a:p>
        </p:txBody>
      </p:sp>
      <p:sp>
        <p:nvSpPr>
          <p:cNvPr id="3" name="Прямоугольник 2"/>
          <p:cNvSpPr/>
          <p:nvPr/>
        </p:nvSpPr>
        <p:spPr>
          <a:xfrm>
            <a:off x="184854" y="5373216"/>
            <a:ext cx="8640960" cy="923330"/>
          </a:xfrm>
          <a:prstGeom prst="rect">
            <a:avLst/>
          </a:prstGeom>
        </p:spPr>
        <p:txBody>
          <a:bodyPr wrap="square">
            <a:spAutoFit/>
          </a:bodyPr>
          <a:lstStyle/>
          <a:p>
            <a:pPr indent="457200" algn="just"/>
            <a:r>
              <a:rPr lang="uk-UA" dirty="0" smtClean="0"/>
              <a:t>Під час використання </a:t>
            </a:r>
            <a:r>
              <a:rPr lang="uk-UA" dirty="0" err="1" smtClean="0"/>
              <a:t>ОМЗ</a:t>
            </a:r>
            <a:r>
              <a:rPr lang="uk-UA" dirty="0" smtClean="0"/>
              <a:t> застосовується лише спеціальна фарба, свинцеві пломби та дріт, закуплені відповідно до технічних характеристик, визначених Департаментом інфраструктури спільно з Департаментом розвитку митної справи.</a:t>
            </a:r>
            <a:endParaRPr lang="uk-UA" dirty="0"/>
          </a:p>
        </p:txBody>
      </p:sp>
    </p:spTree>
    <p:extLst>
      <p:ext uri="{BB962C8B-B14F-4D97-AF65-F5344CB8AC3E}">
        <p14:creationId xmlns:p14="http://schemas.microsoft.com/office/powerpoint/2010/main" val="19889779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88640"/>
            <a:ext cx="8568952" cy="2031325"/>
          </a:xfrm>
          <a:prstGeom prst="rect">
            <a:avLst/>
          </a:prstGeom>
        </p:spPr>
        <p:txBody>
          <a:bodyPr wrap="square">
            <a:spAutoFit/>
          </a:bodyPr>
          <a:lstStyle/>
          <a:p>
            <a:pPr indent="457200" algn="just"/>
            <a:r>
              <a:rPr lang="uk-UA" dirty="0" smtClean="0"/>
              <a:t>Декларанти або уповноважені ними особи повинні бути ознайомлені з результатами проведеного дослідження (аналізу, експертизи) проб та зразків товарів і отримати від митного органу, яким призначено таке дослідження (аналіз, експертизу), примірники цих результатів </a:t>
            </a:r>
            <a:r>
              <a:rPr lang="uk-UA" b="1" dirty="0" smtClean="0">
                <a:solidFill>
                  <a:srgbClr val="7030A0"/>
                </a:solidFill>
              </a:rPr>
              <a:t>не пізніше наступного робочого дня</a:t>
            </a:r>
            <a:r>
              <a:rPr lang="uk-UA" dirty="0" smtClean="0"/>
              <a:t> після проведення дослідження (аналізу, експертизи) спеціалізованим органом з питань експертизи та досліджень або після отримання митним органом примірників результатів такого дослідження (аналізу, експертизи) від інших державних органів. </a:t>
            </a:r>
            <a:endParaRPr lang="uk-UA" dirty="0"/>
          </a:p>
        </p:txBody>
      </p:sp>
      <p:sp>
        <p:nvSpPr>
          <p:cNvPr id="3" name="Прямоугольник 2"/>
          <p:cNvSpPr/>
          <p:nvPr/>
        </p:nvSpPr>
        <p:spPr>
          <a:xfrm>
            <a:off x="323528" y="2348880"/>
            <a:ext cx="8496944" cy="2585323"/>
          </a:xfrm>
          <a:prstGeom prst="rect">
            <a:avLst/>
          </a:prstGeom>
        </p:spPr>
        <p:txBody>
          <a:bodyPr wrap="square">
            <a:spAutoFit/>
          </a:bodyPr>
          <a:lstStyle/>
          <a:p>
            <a:pPr indent="457200" algn="just"/>
            <a:r>
              <a:rPr lang="uk-UA" dirty="0" smtClean="0"/>
              <a:t>Взяті проби (зразки) товарів під митним забезпеченням разом з актом про їх взяття у строк, що </a:t>
            </a:r>
            <a:r>
              <a:rPr lang="uk-UA" b="1" dirty="0" smtClean="0">
                <a:solidFill>
                  <a:srgbClr val="7030A0"/>
                </a:solidFill>
              </a:rPr>
              <a:t>не перевищує трьох календарних днів </a:t>
            </a:r>
            <a:r>
              <a:rPr lang="uk-UA" dirty="0" smtClean="0"/>
              <a:t>після їх взяття, надсилаються поштою або доставляються посадовою особою митного органу до спеціалізованого органу з питань експертизи та досліджень або до іншої експертної установи (організації) для проведення їх дослідження (аналізу, експертизи). </a:t>
            </a:r>
          </a:p>
          <a:p>
            <a:pPr indent="457200" algn="just"/>
            <a:endParaRPr lang="uk-UA" dirty="0"/>
          </a:p>
          <a:p>
            <a:pPr indent="457200" algn="just"/>
            <a:r>
              <a:rPr lang="uk-UA" dirty="0" smtClean="0"/>
              <a:t>Проби (зразки) товарів, що швидко псуються або мають обмежений строк зберігання, доставляються для проведення їх дослідження (аналізу, експертизи) </a:t>
            </a:r>
            <a:r>
              <a:rPr lang="uk-UA" b="1" dirty="0" smtClean="0">
                <a:solidFill>
                  <a:srgbClr val="7030A0"/>
                </a:solidFill>
              </a:rPr>
              <a:t>не пізніше наступного дня після їх взяття</a:t>
            </a:r>
            <a:r>
              <a:rPr lang="uk-UA" dirty="0" smtClean="0"/>
              <a:t>.</a:t>
            </a:r>
            <a:endParaRPr lang="uk-UA" dirty="0"/>
          </a:p>
        </p:txBody>
      </p:sp>
    </p:spTree>
    <p:extLst>
      <p:ext uri="{BB962C8B-B14F-4D97-AF65-F5344CB8AC3E}">
        <p14:creationId xmlns:p14="http://schemas.microsoft.com/office/powerpoint/2010/main" val="33368030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32656"/>
            <a:ext cx="8640960" cy="1477328"/>
          </a:xfrm>
          <a:prstGeom prst="rect">
            <a:avLst/>
          </a:prstGeom>
        </p:spPr>
        <p:txBody>
          <a:bodyPr wrap="square">
            <a:spAutoFit/>
          </a:bodyPr>
          <a:lstStyle/>
          <a:p>
            <a:pPr indent="457200" algn="just"/>
            <a:r>
              <a:rPr lang="uk-UA" dirty="0" smtClean="0"/>
              <a:t>Призначення дослідження (аналізу, експертизи) в інших установах (організаціях) допускається лише у разі неможливості проведення дослідження (аналізу, експертизи) спеціалізованим органом з питань експертизи та досліджень або за заявою декларанта чи уповноваженої ним особи для підтвердження чи спростування результатів проведеного дослідження (аналізу, експертизи).</a:t>
            </a:r>
            <a:endParaRPr lang="uk-UA" dirty="0"/>
          </a:p>
        </p:txBody>
      </p:sp>
      <p:sp>
        <p:nvSpPr>
          <p:cNvPr id="3" name="Прямоугольник 2"/>
          <p:cNvSpPr/>
          <p:nvPr/>
        </p:nvSpPr>
        <p:spPr>
          <a:xfrm>
            <a:off x="255793" y="2060848"/>
            <a:ext cx="8636687" cy="2308324"/>
          </a:xfrm>
          <a:prstGeom prst="rect">
            <a:avLst/>
          </a:prstGeom>
        </p:spPr>
        <p:txBody>
          <a:bodyPr wrap="square">
            <a:spAutoFit/>
          </a:bodyPr>
          <a:lstStyle/>
          <a:p>
            <a:pPr indent="457200" algn="just"/>
            <a:r>
              <a:rPr lang="uk-UA" dirty="0" smtClean="0"/>
              <a:t>Дослідження (аналіз, експертиза) проб (зразків) </a:t>
            </a:r>
            <a:r>
              <a:rPr lang="uk-UA" b="1" dirty="0" smtClean="0">
                <a:solidFill>
                  <a:srgbClr val="7030A0"/>
                </a:solidFill>
              </a:rPr>
              <a:t>проводиться протягом 10 д</a:t>
            </a:r>
            <a:r>
              <a:rPr lang="uk-UA" dirty="0" smtClean="0"/>
              <a:t>нів після їх надходження до спеціалізованого органу з питань експертизи та досліджень або іншої експертної установи (організації). У разі потреби цей строк може бути продовжено за рішенням керівника спеціалізованого органу з питань експертизи та досліджень центрального органу виконавчої влади, що реалізує державну митну політику, керівника митного органу або його заступника за місцем розташування відокремленого підрозділу зазначеного спеціалізованого органу або керівника відповідної експертної установи (організації), </a:t>
            </a:r>
            <a:r>
              <a:rPr lang="uk-UA" b="1" dirty="0" smtClean="0">
                <a:solidFill>
                  <a:srgbClr val="0000FF"/>
                </a:solidFill>
              </a:rPr>
              <a:t>але не більше ніж на 20 днів</a:t>
            </a:r>
            <a:r>
              <a:rPr lang="uk-UA" dirty="0" smtClean="0"/>
              <a:t>.</a:t>
            </a:r>
            <a:endParaRPr lang="uk-UA" dirty="0"/>
          </a:p>
        </p:txBody>
      </p:sp>
    </p:spTree>
    <p:extLst>
      <p:ext uri="{BB962C8B-B14F-4D97-AF65-F5344CB8AC3E}">
        <p14:creationId xmlns:p14="http://schemas.microsoft.com/office/powerpoint/2010/main" val="33368030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97346"/>
            <a:ext cx="8712968" cy="3693319"/>
          </a:xfrm>
          <a:prstGeom prst="rect">
            <a:avLst/>
          </a:prstGeom>
        </p:spPr>
        <p:txBody>
          <a:bodyPr wrap="square">
            <a:spAutoFit/>
          </a:bodyPr>
          <a:lstStyle/>
          <a:p>
            <a:pPr indent="457200" algn="just"/>
            <a:r>
              <a:rPr lang="uk-UA" dirty="0" smtClean="0"/>
              <a:t>Строк проведення досліджень (аналізів, експертиз) проб (зразків) призупиняється у разі наявності клопотання експерта перед митним органом, який призначив дослідження (аналіз, експертизу), про надання йому додаткових матеріалів. </a:t>
            </a:r>
          </a:p>
          <a:p>
            <a:pPr indent="457200" algn="just"/>
            <a:endParaRPr lang="uk-UA" dirty="0"/>
          </a:p>
          <a:p>
            <a:pPr indent="457200" algn="just"/>
            <a:r>
              <a:rPr lang="uk-UA" dirty="0" smtClean="0"/>
              <a:t>Додаткові матеріали повинні бути надані у строк, що не перевищує 10 днів з дня отримання такого клопотання. </a:t>
            </a:r>
          </a:p>
          <a:p>
            <a:pPr indent="457200" algn="just"/>
            <a:endParaRPr lang="uk-UA" dirty="0"/>
          </a:p>
          <a:p>
            <a:pPr indent="457200" algn="just"/>
            <a:r>
              <a:rPr lang="uk-UA" dirty="0" smtClean="0"/>
              <a:t>У разі ненадання додаткових матеріалів у зазначений строк керівник спеціалізованого органу з питань експертизи та досліджень, керівник митного органу або його заступник за місцем розташування відокремленого підрозділу зазначеного спеціалізованого органу або керівник відповідної експертної установи (організації) приймає рішення про проведення часткового дослідження (аналізу, експертизи) або про відмову у проведенні дослідження (аналізу, експертизи).</a:t>
            </a:r>
            <a:endParaRPr lang="uk-UA" dirty="0"/>
          </a:p>
        </p:txBody>
      </p:sp>
      <p:sp>
        <p:nvSpPr>
          <p:cNvPr id="3" name="Прямоугольник 2"/>
          <p:cNvSpPr/>
          <p:nvPr/>
        </p:nvSpPr>
        <p:spPr>
          <a:xfrm>
            <a:off x="251520" y="4077072"/>
            <a:ext cx="8568952" cy="646331"/>
          </a:xfrm>
          <a:prstGeom prst="rect">
            <a:avLst/>
          </a:prstGeom>
        </p:spPr>
        <p:txBody>
          <a:bodyPr wrap="square">
            <a:spAutoFit/>
          </a:bodyPr>
          <a:lstStyle/>
          <a:p>
            <a:pPr indent="457200" algn="just"/>
            <a:r>
              <a:rPr lang="uk-UA" dirty="0" smtClean="0"/>
              <a:t>За результатами проведених досліджень (аналізів, експертиз) експерт готує </a:t>
            </a:r>
            <a:r>
              <a:rPr lang="uk-UA" b="1" dirty="0" smtClean="0">
                <a:solidFill>
                  <a:srgbClr val="0000FF"/>
                </a:solidFill>
              </a:rPr>
              <a:t>висновок за формою в наказі № 1058</a:t>
            </a:r>
            <a:r>
              <a:rPr lang="uk-UA" dirty="0" smtClean="0"/>
              <a:t>. </a:t>
            </a:r>
            <a:endParaRPr lang="uk-UA" dirty="0"/>
          </a:p>
        </p:txBody>
      </p:sp>
    </p:spTree>
    <p:extLst>
      <p:ext uri="{BB962C8B-B14F-4D97-AF65-F5344CB8AC3E}">
        <p14:creationId xmlns:p14="http://schemas.microsoft.com/office/powerpoint/2010/main" val="33368030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40572"/>
            <a:ext cx="8568952" cy="5078313"/>
          </a:xfrm>
          <a:prstGeom prst="rect">
            <a:avLst/>
          </a:prstGeom>
        </p:spPr>
        <p:txBody>
          <a:bodyPr wrap="square">
            <a:spAutoFit/>
          </a:bodyPr>
          <a:lstStyle/>
          <a:p>
            <a:pPr indent="457200" algn="just"/>
            <a:r>
              <a:rPr lang="uk-UA" b="1" dirty="0" smtClean="0">
                <a:solidFill>
                  <a:srgbClr val="7030A0"/>
                </a:solidFill>
              </a:rPr>
              <a:t>У висновку про результати дослідження (аналізу, експертизи) зазначаються:</a:t>
            </a:r>
          </a:p>
          <a:p>
            <a:pPr indent="457200" algn="just"/>
            <a:endParaRPr lang="uk-UA" dirty="0" smtClean="0"/>
          </a:p>
          <a:p>
            <a:pPr indent="457200" algn="just"/>
            <a:r>
              <a:rPr lang="uk-UA" dirty="0" smtClean="0"/>
              <a:t>1) місце і дата проведення дослідження (аналізу, експертизи);</a:t>
            </a:r>
          </a:p>
          <a:p>
            <a:pPr indent="457200" algn="just"/>
            <a:endParaRPr lang="uk-UA" dirty="0" smtClean="0"/>
          </a:p>
          <a:p>
            <a:pPr indent="457200" algn="just"/>
            <a:r>
              <a:rPr lang="uk-UA" dirty="0" smtClean="0"/>
              <a:t>2) ким і на підставі якого документа проводилося дослідження (аналіз, експертиза);</a:t>
            </a:r>
          </a:p>
          <a:p>
            <a:pPr indent="457200" algn="just"/>
            <a:endParaRPr lang="uk-UA" dirty="0" smtClean="0"/>
          </a:p>
          <a:p>
            <a:pPr indent="457200" algn="just"/>
            <a:r>
              <a:rPr lang="uk-UA" dirty="0" smtClean="0"/>
              <a:t>3) запитання, поставлені перед експертом;</a:t>
            </a:r>
          </a:p>
          <a:p>
            <a:pPr indent="457200" algn="just"/>
            <a:endParaRPr lang="uk-UA" dirty="0" smtClean="0"/>
          </a:p>
          <a:p>
            <a:pPr indent="457200" algn="just"/>
            <a:r>
              <a:rPr lang="uk-UA" dirty="0" smtClean="0"/>
              <a:t>4) об’єкти дослідження (аналізу, експертизи);</a:t>
            </a:r>
          </a:p>
          <a:p>
            <a:pPr indent="457200" algn="just"/>
            <a:endParaRPr lang="uk-UA" dirty="0" smtClean="0"/>
          </a:p>
          <a:p>
            <a:pPr indent="457200" algn="just"/>
            <a:r>
              <a:rPr lang="uk-UA" dirty="0" smtClean="0"/>
              <a:t>5) матеріали і документи, надані експерту;</a:t>
            </a:r>
          </a:p>
          <a:p>
            <a:pPr indent="457200" algn="just"/>
            <a:endParaRPr lang="uk-UA" dirty="0" smtClean="0"/>
          </a:p>
          <a:p>
            <a:pPr indent="457200" algn="just"/>
            <a:r>
              <a:rPr lang="uk-UA" dirty="0" smtClean="0"/>
              <a:t>6) зміст та результати дослідження (аналізу, експертизи) із зазначенням методів їх проведення;</a:t>
            </a:r>
          </a:p>
          <a:p>
            <a:pPr indent="457200" algn="just"/>
            <a:endParaRPr lang="uk-UA" dirty="0" smtClean="0"/>
          </a:p>
          <a:p>
            <a:pPr indent="457200" algn="just"/>
            <a:r>
              <a:rPr lang="uk-UA" dirty="0" smtClean="0"/>
              <a:t>7) оцінка результатів дослідження (аналізу, експертизи), висновки та їх обґрунтування.</a:t>
            </a:r>
            <a:endParaRPr lang="uk-UA" dirty="0"/>
          </a:p>
        </p:txBody>
      </p:sp>
    </p:spTree>
    <p:extLst>
      <p:ext uri="{BB962C8B-B14F-4D97-AF65-F5344CB8AC3E}">
        <p14:creationId xmlns:p14="http://schemas.microsoft.com/office/powerpoint/2010/main" val="33368030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8"/>
            <a:ext cx="8640960" cy="2308324"/>
          </a:xfrm>
          <a:prstGeom prst="rect">
            <a:avLst/>
          </a:prstGeom>
        </p:spPr>
        <p:txBody>
          <a:bodyPr wrap="square">
            <a:spAutoFit/>
          </a:bodyPr>
          <a:lstStyle/>
          <a:p>
            <a:pPr indent="457200" algn="just"/>
            <a:r>
              <a:rPr lang="uk-UA" dirty="0" smtClean="0"/>
              <a:t>Контрольні проби (зразки), а також залишки досліджених проб та пошкоджені під час проведення досліджень (аналізів, експертиз) зразки зберігаються у спеціалізованому органі з питань експертизи та досліджень </a:t>
            </a:r>
            <a:r>
              <a:rPr lang="uk-UA" b="1" dirty="0" smtClean="0">
                <a:solidFill>
                  <a:srgbClr val="0000FF"/>
                </a:solidFill>
              </a:rPr>
              <a:t>протягом 60 днів з дня їх надходження. </a:t>
            </a:r>
          </a:p>
          <a:p>
            <a:pPr indent="457200" algn="just"/>
            <a:endParaRPr lang="uk-UA" dirty="0"/>
          </a:p>
          <a:p>
            <a:pPr indent="457200" algn="just"/>
            <a:r>
              <a:rPr lang="uk-UA" dirty="0" smtClean="0"/>
              <a:t>Протягом цього строку декларант або уповноважена ним особа має право оскаржити рішення митного органу, прийняте на підставі результатів проведеного дослідження (аналізу, експертизи).</a:t>
            </a:r>
            <a:endParaRPr lang="uk-UA" dirty="0"/>
          </a:p>
        </p:txBody>
      </p:sp>
      <p:sp>
        <p:nvSpPr>
          <p:cNvPr id="3" name="Прямоугольник 2"/>
          <p:cNvSpPr/>
          <p:nvPr/>
        </p:nvSpPr>
        <p:spPr>
          <a:xfrm>
            <a:off x="297843" y="2708920"/>
            <a:ext cx="8602504" cy="2031325"/>
          </a:xfrm>
          <a:prstGeom prst="rect">
            <a:avLst/>
          </a:prstGeom>
        </p:spPr>
        <p:txBody>
          <a:bodyPr wrap="square">
            <a:spAutoFit/>
          </a:bodyPr>
          <a:lstStyle/>
          <a:p>
            <a:pPr indent="457200" algn="just"/>
            <a:r>
              <a:rPr lang="uk-UA" dirty="0" smtClean="0"/>
              <a:t>Проби (зразки) товарів, у складі яких за результатами їх дослідження (аналізу, експертизи) виявлено наркотичні засоби, психотропні речовини, їх аналоги чи прекурсори, сильнодіючі або отруйні речовини, а також проби (зразки) товарів, взяті в одному примірнику, одразу після проведення їх дослідження (аналізу, експертизи) та надання висновку передаються митному органу, який призначив таке дослідження (аналіз, експертизу), за </a:t>
            </a:r>
            <a:r>
              <a:rPr lang="uk-UA" u="sng" dirty="0" smtClean="0">
                <a:hlinkClick r:id="rId2"/>
              </a:rPr>
              <a:t>актом</a:t>
            </a:r>
            <a:r>
              <a:rPr lang="uk-UA" dirty="0"/>
              <a:t> </a:t>
            </a:r>
            <a:r>
              <a:rPr lang="uk-UA" b="1" dirty="0" smtClean="0">
                <a:solidFill>
                  <a:srgbClr val="0000FF"/>
                </a:solidFill>
              </a:rPr>
              <a:t>про передання проб (зразків</a:t>
            </a:r>
            <a:r>
              <a:rPr lang="uk-UA" dirty="0" smtClean="0"/>
              <a:t>) у двох примірниках в </a:t>
            </a:r>
            <a:r>
              <a:rPr lang="uk-UA" dirty="0" smtClean="0"/>
              <a:t>наказі № 699. </a:t>
            </a:r>
            <a:endParaRPr lang="uk-UA" dirty="0"/>
          </a:p>
        </p:txBody>
      </p:sp>
      <p:sp>
        <p:nvSpPr>
          <p:cNvPr id="6" name="Прямоугольник 5"/>
          <p:cNvSpPr/>
          <p:nvPr/>
        </p:nvSpPr>
        <p:spPr>
          <a:xfrm>
            <a:off x="440985" y="4869160"/>
            <a:ext cx="8459362" cy="646331"/>
          </a:xfrm>
          <a:prstGeom prst="rect">
            <a:avLst/>
          </a:prstGeom>
        </p:spPr>
        <p:txBody>
          <a:bodyPr wrap="square">
            <a:spAutoFit/>
          </a:bodyPr>
          <a:lstStyle/>
          <a:p>
            <a:pPr indent="457200" algn="just"/>
            <a:r>
              <a:rPr lang="uk-UA" dirty="0" smtClean="0"/>
              <a:t>Митний орган протягом </a:t>
            </a:r>
            <a:r>
              <a:rPr lang="uk-UA" dirty="0" smtClean="0"/>
              <a:t>3 робочих днів з дня отримання супровідного листа </a:t>
            </a:r>
            <a:r>
              <a:rPr lang="uk-UA" dirty="0" err="1" smtClean="0"/>
              <a:t>СЛЕД</a:t>
            </a:r>
            <a:r>
              <a:rPr lang="uk-UA" dirty="0" smtClean="0"/>
              <a:t> </a:t>
            </a:r>
            <a:r>
              <a:rPr lang="uk-UA" dirty="0" smtClean="0"/>
              <a:t>забезпечує </a:t>
            </a:r>
            <a:r>
              <a:rPr lang="uk-UA" dirty="0" smtClean="0"/>
              <a:t>отримання проб (зразків) товарів.</a:t>
            </a:r>
            <a:endParaRPr lang="uk-UA" dirty="0"/>
          </a:p>
        </p:txBody>
      </p:sp>
    </p:spTree>
    <p:extLst>
      <p:ext uri="{BB962C8B-B14F-4D97-AF65-F5344CB8AC3E}">
        <p14:creationId xmlns:p14="http://schemas.microsoft.com/office/powerpoint/2010/main" val="33368030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78738" y="5301208"/>
            <a:ext cx="8467034" cy="646331"/>
          </a:xfrm>
          <a:prstGeom prst="rect">
            <a:avLst/>
          </a:prstGeom>
        </p:spPr>
        <p:txBody>
          <a:bodyPr wrap="square">
            <a:spAutoFit/>
          </a:bodyPr>
          <a:lstStyle/>
          <a:p>
            <a:pPr indent="457200" algn="just"/>
            <a:r>
              <a:rPr lang="uk-UA" dirty="0" smtClean="0"/>
              <a:t>При </a:t>
            </a:r>
            <a:r>
              <a:rPr lang="uk-UA" dirty="0" smtClean="0"/>
              <a:t>цьому вартість зазначених проб (зразків) власникові або уповноваженій ним особі не відшкодовується.</a:t>
            </a:r>
            <a:endParaRPr lang="uk-UA" dirty="0"/>
          </a:p>
        </p:txBody>
      </p:sp>
      <p:sp>
        <p:nvSpPr>
          <p:cNvPr id="4" name="Прямоугольник 3"/>
          <p:cNvSpPr/>
          <p:nvPr/>
        </p:nvSpPr>
        <p:spPr>
          <a:xfrm>
            <a:off x="251520" y="188640"/>
            <a:ext cx="8640960" cy="2585323"/>
          </a:xfrm>
          <a:prstGeom prst="rect">
            <a:avLst/>
          </a:prstGeom>
        </p:spPr>
        <p:txBody>
          <a:bodyPr wrap="square">
            <a:spAutoFit/>
          </a:bodyPr>
          <a:lstStyle/>
          <a:p>
            <a:pPr indent="457200" algn="just"/>
            <a:r>
              <a:rPr lang="uk-UA" dirty="0" smtClean="0"/>
              <a:t>Протягом строку зберігання проб (зразків) товарів </a:t>
            </a:r>
            <a:r>
              <a:rPr lang="uk-UA" dirty="0" smtClean="0"/>
              <a:t>у митному </a:t>
            </a:r>
            <a:r>
              <a:rPr lang="uk-UA" dirty="0" err="1" smtClean="0"/>
              <a:t>орагні</a:t>
            </a:r>
            <a:r>
              <a:rPr lang="uk-UA" dirty="0" smtClean="0"/>
              <a:t> </a:t>
            </a:r>
            <a:r>
              <a:rPr lang="uk-UA" dirty="0" smtClean="0"/>
              <a:t>власник, декларант, платник податків або уповноважена ними особа можуть письмово звернутися з вимогою щодо їх повернення.</a:t>
            </a:r>
          </a:p>
          <a:p>
            <a:pPr indent="457200" algn="just"/>
            <a:endParaRPr lang="uk-UA" dirty="0" smtClean="0"/>
          </a:p>
          <a:p>
            <a:pPr indent="457200" algn="just"/>
            <a:r>
              <a:rPr lang="uk-UA" dirty="0" smtClean="0"/>
              <a:t>На підставі письмової вимоги, проби (зразки) товарів повертаються власнику, декларанту, платнику податків або уповноваженій ними особі протягом наступних 14 днів після закінчення строку зберігання за </a:t>
            </a:r>
            <a:r>
              <a:rPr lang="uk-UA" u="sng" dirty="0" smtClean="0">
                <a:hlinkClick r:id="rId2"/>
              </a:rPr>
              <a:t>Актом про повернення проб (зразків) </a:t>
            </a:r>
            <a:r>
              <a:rPr lang="uk-UA" u="sng" dirty="0" smtClean="0">
                <a:hlinkClick r:id="rId2"/>
              </a:rPr>
              <a:t>товарів</a:t>
            </a:r>
            <a:r>
              <a:rPr lang="uk-UA" dirty="0"/>
              <a:t> </a:t>
            </a:r>
            <a:r>
              <a:rPr lang="uk-UA" dirty="0" smtClean="0"/>
              <a:t>(у двох примірниках),</a:t>
            </a:r>
            <a:r>
              <a:rPr lang="uk-UA" dirty="0" smtClean="0"/>
              <a:t> </a:t>
            </a:r>
            <a:r>
              <a:rPr lang="uk-UA" dirty="0" smtClean="0"/>
              <a:t>форму якого затверджено наказом Міністерства фінансів України від 28 липня 2016 року № 699. </a:t>
            </a:r>
          </a:p>
        </p:txBody>
      </p:sp>
      <p:sp>
        <p:nvSpPr>
          <p:cNvPr id="5" name="Прямоугольник 4"/>
          <p:cNvSpPr/>
          <p:nvPr/>
        </p:nvSpPr>
        <p:spPr>
          <a:xfrm>
            <a:off x="291775" y="2924944"/>
            <a:ext cx="8640960" cy="2031325"/>
          </a:xfrm>
          <a:prstGeom prst="rect">
            <a:avLst/>
          </a:prstGeom>
        </p:spPr>
        <p:txBody>
          <a:bodyPr wrap="square">
            <a:spAutoFit/>
          </a:bodyPr>
          <a:lstStyle/>
          <a:p>
            <a:pPr indent="457200" algn="just"/>
            <a:endParaRPr lang="uk-UA" dirty="0" smtClean="0"/>
          </a:p>
          <a:p>
            <a:pPr indent="457200" algn="just"/>
            <a:r>
              <a:rPr lang="uk-UA" dirty="0" smtClean="0"/>
              <a:t>Проби (зразки) товарів, не затребувані власником, декларантом, платником податків або уповноваженою ними особою протягом строку зберігання, знищуються </a:t>
            </a:r>
            <a:r>
              <a:rPr lang="uk-UA" dirty="0" smtClean="0"/>
              <a:t>митним органом протягом </a:t>
            </a:r>
            <a:r>
              <a:rPr lang="uk-UA" dirty="0" smtClean="0"/>
              <a:t>наступних 14 днів після закінчення строку зберігання або готуються для передання на знищення (утилізацію) спеціалізованій установі, про що складається </a:t>
            </a:r>
            <a:r>
              <a:rPr lang="uk-UA" u="sng" dirty="0" smtClean="0">
                <a:hlinkClick r:id="rId3"/>
              </a:rPr>
              <a:t>Акт про знищення (утилізацію) проб (зразків) товарів</a:t>
            </a:r>
            <a:r>
              <a:rPr lang="uk-UA" dirty="0" smtClean="0"/>
              <a:t>, форму якого затверджено наказом Міністерства фінансів України від 28 липня 2016 року № 699. </a:t>
            </a:r>
            <a:endParaRPr lang="uk-UA" dirty="0"/>
          </a:p>
        </p:txBody>
      </p:sp>
    </p:spTree>
    <p:extLst>
      <p:ext uri="{BB962C8B-B14F-4D97-AF65-F5344CB8AC3E}">
        <p14:creationId xmlns:p14="http://schemas.microsoft.com/office/powerpoint/2010/main" val="33368030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32656"/>
            <a:ext cx="8568952" cy="1477328"/>
          </a:xfrm>
          <a:prstGeom prst="rect">
            <a:avLst/>
          </a:prstGeom>
        </p:spPr>
        <p:txBody>
          <a:bodyPr wrap="square">
            <a:spAutoFit/>
          </a:bodyPr>
          <a:lstStyle/>
          <a:p>
            <a:pPr indent="457200" algn="just"/>
            <a:r>
              <a:rPr lang="uk-UA" dirty="0" smtClean="0"/>
              <a:t>Проби (зразки) товарів, не отримані власником, декларантом, платником податків або уповноваженою ними особою протягом 14 днів після закінчення строку зберігання, знищуються </a:t>
            </a:r>
            <a:r>
              <a:rPr lang="uk-UA" dirty="0" err="1" smtClean="0"/>
              <a:t>ДПМЕ</a:t>
            </a:r>
            <a:r>
              <a:rPr lang="uk-UA" dirty="0" smtClean="0"/>
              <a:t> </a:t>
            </a:r>
            <a:r>
              <a:rPr lang="uk-UA" dirty="0" err="1" smtClean="0"/>
              <a:t>ДФС</a:t>
            </a:r>
            <a:r>
              <a:rPr lang="uk-UA" dirty="0" smtClean="0"/>
              <a:t> протягом наступних 14 днів або готуються для передання на знищення (утилізацію) спеціалізованій установі за </a:t>
            </a:r>
            <a:r>
              <a:rPr lang="uk-UA" b="1" dirty="0" smtClean="0">
                <a:solidFill>
                  <a:srgbClr val="C00000"/>
                </a:solidFill>
              </a:rPr>
              <a:t>Актом про знищення.</a:t>
            </a:r>
            <a:endParaRPr lang="uk-UA" b="1" dirty="0">
              <a:solidFill>
                <a:srgbClr val="C00000"/>
              </a:solidFill>
            </a:endParaRPr>
          </a:p>
        </p:txBody>
      </p:sp>
      <p:sp>
        <p:nvSpPr>
          <p:cNvPr id="4" name="Прямоугольник 3"/>
          <p:cNvSpPr/>
          <p:nvPr/>
        </p:nvSpPr>
        <p:spPr>
          <a:xfrm>
            <a:off x="251520" y="1916832"/>
            <a:ext cx="8496944" cy="923330"/>
          </a:xfrm>
          <a:prstGeom prst="rect">
            <a:avLst/>
          </a:prstGeom>
        </p:spPr>
        <p:txBody>
          <a:bodyPr wrap="square">
            <a:spAutoFit/>
          </a:bodyPr>
          <a:lstStyle/>
          <a:p>
            <a:pPr indent="457200" algn="just"/>
            <a:r>
              <a:rPr lang="uk-UA" dirty="0" smtClean="0"/>
              <a:t>З метою забезпечення контролю за процедурами знищення та підготовки до знищення (утилізації) спеціалізованою установою проб (зразків) товарів у </a:t>
            </a:r>
            <a:r>
              <a:rPr lang="uk-UA" dirty="0" err="1" smtClean="0"/>
              <a:t>ДПМЕ</a:t>
            </a:r>
            <a:r>
              <a:rPr lang="uk-UA" dirty="0" smtClean="0"/>
              <a:t> </a:t>
            </a:r>
            <a:r>
              <a:rPr lang="uk-UA" dirty="0" err="1" smtClean="0"/>
              <a:t>ДФС</a:t>
            </a:r>
            <a:r>
              <a:rPr lang="uk-UA" dirty="0" smtClean="0"/>
              <a:t> створюються постійно діючі комісії. </a:t>
            </a:r>
            <a:endParaRPr lang="uk-UA" dirty="0"/>
          </a:p>
        </p:txBody>
      </p:sp>
      <p:sp>
        <p:nvSpPr>
          <p:cNvPr id="5" name="Прямоугольник 4"/>
          <p:cNvSpPr/>
          <p:nvPr/>
        </p:nvSpPr>
        <p:spPr>
          <a:xfrm>
            <a:off x="264338" y="2887682"/>
            <a:ext cx="8556133" cy="2585323"/>
          </a:xfrm>
          <a:prstGeom prst="rect">
            <a:avLst/>
          </a:prstGeom>
        </p:spPr>
        <p:txBody>
          <a:bodyPr wrap="square">
            <a:spAutoFit/>
          </a:bodyPr>
          <a:lstStyle/>
          <a:p>
            <a:pPr indent="457200" algn="just"/>
            <a:r>
              <a:rPr lang="uk-UA" dirty="0" smtClean="0"/>
              <a:t>Знищення та підготовка до утилізації проб (зразків) товарів здійснюються таким чином:</a:t>
            </a:r>
          </a:p>
          <a:p>
            <a:pPr indent="457200" algn="just"/>
            <a:r>
              <a:rPr lang="uk-UA" dirty="0" smtClean="0"/>
              <a:t>з проб (зразків) товарів знімається митне забезпечення, проби (зразки) позбавляються ідентифікаційних ознак товару та знищуються </a:t>
            </a:r>
            <a:r>
              <a:rPr lang="uk-UA" dirty="0" smtClean="0"/>
              <a:t>митним органом або </a:t>
            </a:r>
            <a:r>
              <a:rPr lang="uk-UA" dirty="0" smtClean="0"/>
              <a:t>готуються для передання на знищення (утилізацію) спеціалізованою установою;</a:t>
            </a:r>
          </a:p>
          <a:p>
            <a:pPr indent="457200" algn="just"/>
            <a:endParaRPr lang="uk-UA" dirty="0" smtClean="0"/>
          </a:p>
          <a:p>
            <a:pPr indent="457200" algn="just"/>
            <a:r>
              <a:rPr lang="uk-UA" dirty="0" smtClean="0"/>
              <a:t>Акт про знищення складається уповноваженою особою після чого погоджується Комісією та подається на затвердження керівнику </a:t>
            </a:r>
            <a:r>
              <a:rPr lang="uk-UA" dirty="0" smtClean="0"/>
              <a:t>митного органу або </a:t>
            </a:r>
            <a:r>
              <a:rPr lang="uk-UA" dirty="0" smtClean="0"/>
              <a:t>уповноваженій ним особі.</a:t>
            </a:r>
            <a:endParaRPr lang="uk-UA" dirty="0"/>
          </a:p>
        </p:txBody>
      </p:sp>
    </p:spTree>
    <p:extLst>
      <p:ext uri="{BB962C8B-B14F-4D97-AF65-F5344CB8AC3E}">
        <p14:creationId xmlns:p14="http://schemas.microsoft.com/office/powerpoint/2010/main" val="3225973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332656"/>
            <a:ext cx="8712968" cy="1754326"/>
          </a:xfrm>
          <a:prstGeom prst="rect">
            <a:avLst/>
          </a:prstGeom>
          <a:noFill/>
        </p:spPr>
        <p:txBody>
          <a:bodyPr wrap="square" rtlCol="0">
            <a:spAutoFit/>
          </a:bodyPr>
          <a:lstStyle/>
          <a:p>
            <a:pPr indent="457200" algn="just"/>
            <a:r>
              <a:rPr lang="uk-UA" b="1" dirty="0" smtClean="0">
                <a:solidFill>
                  <a:srgbClr val="C00000"/>
                </a:solidFill>
              </a:rPr>
              <a:t>Наказом </a:t>
            </a:r>
            <a:r>
              <a:rPr lang="uk-UA" b="1" dirty="0" err="1" smtClean="0">
                <a:solidFill>
                  <a:srgbClr val="C00000"/>
                </a:solidFill>
              </a:rPr>
              <a:t>МФУ</a:t>
            </a:r>
            <a:r>
              <a:rPr lang="uk-UA" b="1" dirty="0" smtClean="0">
                <a:solidFill>
                  <a:srgbClr val="C00000"/>
                </a:solidFill>
              </a:rPr>
              <a:t> від 02.12.2016 року</a:t>
            </a:r>
            <a:r>
              <a:rPr lang="uk-UA" dirty="0" smtClean="0"/>
              <a:t> № 1058 визначено Порядок взаємодії структурних підрозділів та територіальних органів Державної фіскальної служби України із Спеціалізованою лабораторією з питань експертизи та досліджень </a:t>
            </a:r>
            <a:r>
              <a:rPr lang="uk-UA" dirty="0" err="1" smtClean="0"/>
              <a:t>ДФС</a:t>
            </a:r>
            <a:r>
              <a:rPr lang="uk-UA" dirty="0" smtClean="0"/>
              <a:t> під час проведення досліджень (аналізів, експертиз), Нормативів взяття проб (зразків) товарів для проведення дослідження (експертизи), форм акта про взяття проб (зразків) товарів та висновку</a:t>
            </a:r>
            <a:endParaRPr lang="uk-UA" dirty="0"/>
          </a:p>
        </p:txBody>
      </p:sp>
      <p:sp>
        <p:nvSpPr>
          <p:cNvPr id="3" name="Прямоугольник 2"/>
          <p:cNvSpPr/>
          <p:nvPr/>
        </p:nvSpPr>
        <p:spPr>
          <a:xfrm>
            <a:off x="179512" y="2276872"/>
            <a:ext cx="8712968" cy="646331"/>
          </a:xfrm>
          <a:prstGeom prst="rect">
            <a:avLst/>
          </a:prstGeom>
        </p:spPr>
        <p:txBody>
          <a:bodyPr wrap="square">
            <a:spAutoFit/>
          </a:bodyPr>
          <a:lstStyle/>
          <a:p>
            <a:pPr indent="457200" algn="just"/>
            <a:r>
              <a:rPr lang="uk-UA" b="1" dirty="0" smtClean="0">
                <a:solidFill>
                  <a:srgbClr val="C00000"/>
                </a:solidFill>
              </a:rPr>
              <a:t>Запит</a:t>
            </a:r>
            <a:r>
              <a:rPr lang="uk-UA" dirty="0" smtClean="0"/>
              <a:t> </a:t>
            </a:r>
            <a:r>
              <a:rPr lang="uk-UA" dirty="0" smtClean="0"/>
              <a:t>про проведення дослідження (аналізу, експертизи) готується посадовою особою </a:t>
            </a:r>
            <a:r>
              <a:rPr lang="uk-UA" dirty="0" smtClean="0"/>
              <a:t>митного органу</a:t>
            </a:r>
            <a:r>
              <a:rPr lang="uk-UA" dirty="0" smtClean="0"/>
              <a:t> </a:t>
            </a:r>
            <a:r>
              <a:rPr lang="uk-UA" b="1" dirty="0" smtClean="0">
                <a:solidFill>
                  <a:srgbClr val="C00000"/>
                </a:solidFill>
              </a:rPr>
              <a:t>за формою в наказі № 1058. </a:t>
            </a:r>
            <a:endParaRPr lang="uk-UA" b="1" dirty="0">
              <a:solidFill>
                <a:srgbClr val="C00000"/>
              </a:solidFill>
            </a:endParaRPr>
          </a:p>
        </p:txBody>
      </p:sp>
      <p:sp>
        <p:nvSpPr>
          <p:cNvPr id="4" name="Прямоугольник 3"/>
          <p:cNvSpPr/>
          <p:nvPr/>
        </p:nvSpPr>
        <p:spPr>
          <a:xfrm>
            <a:off x="251520" y="3212976"/>
            <a:ext cx="8640960" cy="1200329"/>
          </a:xfrm>
          <a:prstGeom prst="rect">
            <a:avLst/>
          </a:prstGeom>
        </p:spPr>
        <p:txBody>
          <a:bodyPr wrap="square">
            <a:spAutoFit/>
          </a:bodyPr>
          <a:lstStyle/>
          <a:p>
            <a:pPr indent="457200" algn="just"/>
            <a:r>
              <a:rPr lang="uk-UA" dirty="0" smtClean="0"/>
              <a:t>У запиті в обов’язковому порядку зазначаються підстава та мета направлення запиту, визначаються завдання для дослідження (аналізу, експертизи), а саме які характеристики товару (склад, фізичні, фізико-хімічні властивості тощо) необхідно перевірити або встановити.</a:t>
            </a:r>
            <a:endParaRPr lang="uk-UA" dirty="0"/>
          </a:p>
        </p:txBody>
      </p:sp>
    </p:spTree>
    <p:extLst>
      <p:ext uri="{BB962C8B-B14F-4D97-AF65-F5344CB8AC3E}">
        <p14:creationId xmlns:p14="http://schemas.microsoft.com/office/powerpoint/2010/main" val="3336803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404664"/>
            <a:ext cx="8496944" cy="4801314"/>
          </a:xfrm>
          <a:prstGeom prst="rect">
            <a:avLst/>
          </a:prstGeom>
        </p:spPr>
        <p:txBody>
          <a:bodyPr wrap="square">
            <a:spAutoFit/>
          </a:bodyPr>
          <a:lstStyle/>
          <a:p>
            <a:pPr indent="457200" algn="just"/>
            <a:r>
              <a:rPr lang="uk-UA" b="1" dirty="0" smtClean="0">
                <a:solidFill>
                  <a:srgbClr val="C00000"/>
                </a:solidFill>
              </a:rPr>
              <a:t>Процес надання послуги з експертизи в загальному вигляді містить у собі такі етапи: </a:t>
            </a:r>
          </a:p>
          <a:p>
            <a:pPr indent="457200" algn="just"/>
            <a:r>
              <a:rPr lang="uk-UA" dirty="0" smtClean="0"/>
              <a:t>1) подання, реєстрація й розглядання заявки; </a:t>
            </a:r>
          </a:p>
          <a:p>
            <a:pPr indent="457200" algn="just"/>
            <a:endParaRPr lang="uk-UA" dirty="0" smtClean="0"/>
          </a:p>
          <a:p>
            <a:pPr indent="457200" algn="just"/>
            <a:r>
              <a:rPr lang="uk-UA" dirty="0" smtClean="0"/>
              <a:t>2) організація проведення експертизи; </a:t>
            </a:r>
          </a:p>
          <a:p>
            <a:pPr indent="457200" algn="just"/>
            <a:endParaRPr lang="uk-UA" dirty="0" smtClean="0"/>
          </a:p>
          <a:p>
            <a:pPr indent="457200" algn="just"/>
            <a:r>
              <a:rPr lang="uk-UA" dirty="0" smtClean="0"/>
              <a:t>3) дослідження об’єкта експертизи: </a:t>
            </a:r>
          </a:p>
          <a:p>
            <a:pPr indent="457200" algn="just"/>
            <a:r>
              <a:rPr lang="uk-UA" dirty="0" smtClean="0"/>
              <a:t>–  експертиза  кількості  вантажних  місць/виробів,  що  надійшли  в транспортному засобі / транспортному обладнанні (контейнері) (</a:t>
            </a:r>
            <a:r>
              <a:rPr lang="uk-UA" dirty="0" err="1" smtClean="0"/>
              <a:t>ТЗ</a:t>
            </a:r>
            <a:r>
              <a:rPr lang="uk-UA" dirty="0" smtClean="0"/>
              <a:t>/ТО);  </a:t>
            </a:r>
          </a:p>
          <a:p>
            <a:pPr indent="457200" algn="just"/>
            <a:r>
              <a:rPr lang="uk-UA" dirty="0" smtClean="0"/>
              <a:t>– експертиза кількості виробів, що надійшли у вантажних місцях; </a:t>
            </a:r>
          </a:p>
          <a:p>
            <a:pPr indent="457200" algn="just"/>
            <a:r>
              <a:rPr lang="uk-UA" dirty="0" smtClean="0"/>
              <a:t>– експертиза якості товару тощо.  </a:t>
            </a:r>
          </a:p>
          <a:p>
            <a:pPr indent="457200" algn="just"/>
            <a:endParaRPr lang="uk-UA" dirty="0" smtClean="0"/>
          </a:p>
          <a:p>
            <a:pPr indent="457200" algn="just"/>
            <a:r>
              <a:rPr lang="uk-UA" dirty="0" smtClean="0"/>
              <a:t>4) оформлення результатів експертизи; </a:t>
            </a:r>
          </a:p>
          <a:p>
            <a:pPr indent="457200" algn="just"/>
            <a:endParaRPr lang="uk-UA" dirty="0" smtClean="0"/>
          </a:p>
          <a:p>
            <a:pPr indent="457200" algn="just"/>
            <a:r>
              <a:rPr lang="uk-UA" dirty="0" smtClean="0"/>
              <a:t>5) аналізування оформлених документів;  </a:t>
            </a:r>
          </a:p>
          <a:p>
            <a:pPr indent="457200" algn="just"/>
            <a:endParaRPr lang="uk-UA" dirty="0" smtClean="0"/>
          </a:p>
          <a:p>
            <a:pPr indent="457200" algn="just"/>
            <a:r>
              <a:rPr lang="uk-UA" dirty="0" smtClean="0"/>
              <a:t>6) реєстрація й видача акта експертизи замовнику.  </a:t>
            </a:r>
          </a:p>
        </p:txBody>
      </p:sp>
    </p:spTree>
    <p:extLst>
      <p:ext uri="{BB962C8B-B14F-4D97-AF65-F5344CB8AC3E}">
        <p14:creationId xmlns:p14="http://schemas.microsoft.com/office/powerpoint/2010/main" val="32912767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32656"/>
            <a:ext cx="8568952" cy="4247317"/>
          </a:xfrm>
          <a:prstGeom prst="rect">
            <a:avLst/>
          </a:prstGeom>
        </p:spPr>
        <p:txBody>
          <a:bodyPr wrap="square">
            <a:spAutoFit/>
          </a:bodyPr>
          <a:lstStyle/>
          <a:p>
            <a:pPr indent="457200" algn="just"/>
            <a:r>
              <a:rPr lang="uk-UA" b="1" dirty="0" smtClean="0">
                <a:solidFill>
                  <a:srgbClr val="C00000"/>
                </a:solidFill>
              </a:rPr>
              <a:t>До запиту додаються:</a:t>
            </a:r>
          </a:p>
          <a:p>
            <a:pPr indent="457200" algn="just"/>
            <a:endParaRPr lang="uk-UA" dirty="0" smtClean="0"/>
          </a:p>
          <a:p>
            <a:pPr indent="457200" algn="just"/>
            <a:r>
              <a:rPr lang="uk-UA" dirty="0" smtClean="0"/>
              <a:t>оригінал акта про взяття проб (зразків) товарів (у разі взяття проб (зразків) товарів);</a:t>
            </a:r>
          </a:p>
          <a:p>
            <a:pPr indent="457200" algn="just"/>
            <a:endParaRPr lang="uk-UA" dirty="0" smtClean="0"/>
          </a:p>
          <a:p>
            <a:pPr indent="457200" algn="just"/>
            <a:r>
              <a:rPr lang="uk-UA" dirty="0" smtClean="0"/>
              <a:t>копія акта про проведення огляду (переогляду) товарів, транспортних засобів, ручної поклажі та багажу (у разі проведення);</a:t>
            </a:r>
          </a:p>
          <a:p>
            <a:pPr indent="457200" algn="just"/>
            <a:endParaRPr lang="uk-UA" dirty="0" smtClean="0"/>
          </a:p>
          <a:p>
            <a:pPr indent="457200" algn="just"/>
            <a:r>
              <a:rPr lang="uk-UA" dirty="0" smtClean="0"/>
              <a:t>копії інших супровідних документів, які подаються при здійсненні податкового або митного контролю (митна декларація, зовнішньоекономічний договір (контракт), інвойси, рахунки-фактури, накладні, сертифікати (висновки, реєстраційні посвідчення уповноважених державних органів, якщо такі видавались);</a:t>
            </a:r>
          </a:p>
          <a:p>
            <a:pPr indent="457200" algn="just"/>
            <a:endParaRPr lang="uk-UA" dirty="0" smtClean="0"/>
          </a:p>
          <a:p>
            <a:pPr indent="457200" algn="just"/>
            <a:r>
              <a:rPr lang="uk-UA" dirty="0" smtClean="0"/>
              <a:t>техніко-технологічна документація про склад, фізико-хімічні властивості товарів, інформація про основні технологічні стадії їх виробництва та призначення.</a:t>
            </a:r>
            <a:endParaRPr lang="uk-UA" dirty="0"/>
          </a:p>
        </p:txBody>
      </p:sp>
      <p:sp>
        <p:nvSpPr>
          <p:cNvPr id="3" name="Прямоугольник 2"/>
          <p:cNvSpPr/>
          <p:nvPr/>
        </p:nvSpPr>
        <p:spPr>
          <a:xfrm>
            <a:off x="323528" y="4934321"/>
            <a:ext cx="8424936" cy="1200329"/>
          </a:xfrm>
          <a:prstGeom prst="rect">
            <a:avLst/>
          </a:prstGeom>
        </p:spPr>
        <p:txBody>
          <a:bodyPr wrap="square">
            <a:spAutoFit/>
          </a:bodyPr>
          <a:lstStyle/>
          <a:p>
            <a:pPr indent="457200" algn="just"/>
            <a:r>
              <a:rPr lang="uk-UA" dirty="0" smtClean="0"/>
              <a:t>До постанови про призначення експертизи у справі про порушення митних правил додаються завірені копії матеріалів справи, які стосуються предмета експертизи, та протокол про одержання проб і зразків для проведення експертизи у справі про порушення митних правил.</a:t>
            </a:r>
            <a:endParaRPr lang="uk-UA" dirty="0"/>
          </a:p>
        </p:txBody>
      </p:sp>
    </p:spTree>
    <p:extLst>
      <p:ext uri="{BB962C8B-B14F-4D97-AF65-F5344CB8AC3E}">
        <p14:creationId xmlns:p14="http://schemas.microsoft.com/office/powerpoint/2010/main" val="33368030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04664"/>
            <a:ext cx="8424936" cy="1754326"/>
          </a:xfrm>
          <a:prstGeom prst="rect">
            <a:avLst/>
          </a:prstGeom>
        </p:spPr>
        <p:txBody>
          <a:bodyPr wrap="square">
            <a:spAutoFit/>
          </a:bodyPr>
          <a:lstStyle/>
          <a:p>
            <a:pPr indent="457200" algn="just"/>
            <a:r>
              <a:rPr lang="uk-UA" dirty="0" smtClean="0"/>
              <a:t>Проби (зразки) товарів, крім великогабаритних і технічно складних, беруться в мінімальній кількості </a:t>
            </a:r>
            <a:r>
              <a:rPr lang="uk-UA" b="1" dirty="0" smtClean="0">
                <a:solidFill>
                  <a:srgbClr val="C00000"/>
                </a:solidFill>
              </a:rPr>
              <a:t>у двох примірниках </a:t>
            </a:r>
            <a:r>
              <a:rPr lang="uk-UA" dirty="0" smtClean="0"/>
              <a:t>(досліджуваний та контрольний), кількість кожного з яких у одиницях виміру є достатньою для проведення дослідження (аналізу, експертизи) згідно з </a:t>
            </a:r>
            <a:r>
              <a:rPr lang="uk-UA" u="sng" dirty="0" smtClean="0">
                <a:hlinkClick r:id="rId2"/>
              </a:rPr>
              <a:t>Нормативами взяття проб (зразків) товарів для проведення дослідження (експертизи)</a:t>
            </a:r>
            <a:r>
              <a:rPr lang="uk-UA" dirty="0" smtClean="0"/>
              <a:t>, наказом Міністерства фінансів України від 02 грудня 2016 року № 1058</a:t>
            </a:r>
            <a:endParaRPr lang="uk-UA" dirty="0"/>
          </a:p>
        </p:txBody>
      </p:sp>
      <p:sp>
        <p:nvSpPr>
          <p:cNvPr id="5" name="Прямоугольник 4"/>
          <p:cNvSpPr/>
          <p:nvPr/>
        </p:nvSpPr>
        <p:spPr>
          <a:xfrm>
            <a:off x="315856" y="2361480"/>
            <a:ext cx="8648632" cy="2031325"/>
          </a:xfrm>
          <a:prstGeom prst="rect">
            <a:avLst/>
          </a:prstGeom>
        </p:spPr>
        <p:txBody>
          <a:bodyPr wrap="square">
            <a:spAutoFit/>
          </a:bodyPr>
          <a:lstStyle/>
          <a:p>
            <a:pPr indent="457200" algn="just"/>
            <a:r>
              <a:rPr lang="uk-UA" dirty="0" smtClean="0"/>
              <a:t>Кожен із примірників (досліджуваний та контрольний) проби (зразка) товару упаковується та опломбовується (опечатується) окремо, </a:t>
            </a:r>
            <a:r>
              <a:rPr lang="uk-UA" b="1" dirty="0" smtClean="0">
                <a:solidFill>
                  <a:srgbClr val="C00000"/>
                </a:solidFill>
              </a:rPr>
              <a:t>обов'язково маркується маркувальною етикеткою</a:t>
            </a:r>
            <a:r>
              <a:rPr lang="uk-UA" dirty="0" smtClean="0"/>
              <a:t>, форму якої наведено в </a:t>
            </a:r>
            <a:r>
              <a:rPr lang="uk-UA" u="sng" dirty="0" smtClean="0">
                <a:hlinkClick r:id="rId3"/>
              </a:rPr>
              <a:t>додатку 2</a:t>
            </a:r>
            <a:r>
              <a:rPr lang="uk-UA" dirty="0" smtClean="0"/>
              <a:t> наказу № 1058. </a:t>
            </a:r>
          </a:p>
          <a:p>
            <a:pPr indent="457200" algn="just"/>
            <a:endParaRPr lang="uk-UA" dirty="0" smtClean="0"/>
          </a:p>
          <a:p>
            <a:pPr indent="457200" algn="just"/>
            <a:r>
              <a:rPr lang="uk-UA" dirty="0" smtClean="0"/>
              <a:t>У </a:t>
            </a:r>
            <a:r>
              <a:rPr lang="uk-UA" dirty="0" smtClean="0"/>
              <a:t>випадках взяття проб (зразків) одного найменування товару, але різних номерів артикулів, партій, серій, ці номери обов’язково зазначаються на маркувальних етикетках відібраних проб (зразків) товарів.</a:t>
            </a:r>
            <a:endParaRPr lang="uk-UA" dirty="0"/>
          </a:p>
        </p:txBody>
      </p:sp>
    </p:spTree>
    <p:extLst>
      <p:ext uri="{BB962C8B-B14F-4D97-AF65-F5344CB8AC3E}">
        <p14:creationId xmlns:p14="http://schemas.microsoft.com/office/powerpoint/2010/main" val="31314669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32656"/>
            <a:ext cx="8712968" cy="923330"/>
          </a:xfrm>
          <a:prstGeom prst="rect">
            <a:avLst/>
          </a:prstGeom>
        </p:spPr>
        <p:txBody>
          <a:bodyPr wrap="square">
            <a:spAutoFit/>
          </a:bodyPr>
          <a:lstStyle/>
          <a:p>
            <a:pPr indent="457200" algn="just"/>
            <a:r>
              <a:rPr lang="uk-UA" dirty="0" smtClean="0"/>
              <a:t>Про взяття проб (зразків) товарів </a:t>
            </a:r>
            <a:r>
              <a:rPr lang="uk-UA" dirty="0" err="1" smtClean="0"/>
              <a:t>склад</a:t>
            </a:r>
            <a:r>
              <a:rPr lang="uk-UA" dirty="0" smtClean="0"/>
              <a:t>ається </a:t>
            </a:r>
            <a:r>
              <a:rPr lang="uk-UA" u="sng" dirty="0" smtClean="0">
                <a:hlinkClick r:id="rId2"/>
              </a:rPr>
              <a:t>акт</a:t>
            </a:r>
            <a:r>
              <a:rPr lang="uk-UA" dirty="0" smtClean="0"/>
              <a:t> у трьох примірниках, форму якого затверджено наказом Міністерства фінансів України від 02 грудня 2016 року № 1058. </a:t>
            </a:r>
            <a:endParaRPr lang="uk-UA" dirty="0"/>
          </a:p>
        </p:txBody>
      </p:sp>
      <p:sp>
        <p:nvSpPr>
          <p:cNvPr id="3" name="Прямоугольник 2"/>
          <p:cNvSpPr/>
          <p:nvPr/>
        </p:nvSpPr>
        <p:spPr>
          <a:xfrm>
            <a:off x="315856" y="1772816"/>
            <a:ext cx="8655089" cy="1754326"/>
          </a:xfrm>
          <a:prstGeom prst="rect">
            <a:avLst/>
          </a:prstGeom>
        </p:spPr>
        <p:txBody>
          <a:bodyPr wrap="square">
            <a:spAutoFit/>
          </a:bodyPr>
          <a:lstStyle/>
          <a:p>
            <a:pPr indent="457200" algn="just"/>
            <a:r>
              <a:rPr lang="uk-UA" dirty="0" smtClean="0"/>
              <a:t>Відомості про проби (зразки) товарів кожного відібраного найменування або виду, артикулу, серії товару наводяться </a:t>
            </a:r>
            <a:r>
              <a:rPr lang="uk-UA" dirty="0" err="1" smtClean="0"/>
              <a:t>в </a:t>
            </a:r>
            <a:r>
              <a:rPr lang="uk-UA" u="sng" dirty="0" err="1" smtClean="0">
                <a:hlinkClick r:id="rId2"/>
              </a:rPr>
              <a:t>акті</a:t>
            </a:r>
            <a:r>
              <a:rPr lang="uk-UA" dirty="0" err="1" smtClean="0"/>
              <a:t> п</a:t>
            </a:r>
            <a:r>
              <a:rPr lang="uk-UA" dirty="0" smtClean="0"/>
              <a:t>ід окремим порядковим </a:t>
            </a:r>
            <a:r>
              <a:rPr lang="uk-UA" dirty="0" smtClean="0"/>
              <a:t>номером (</a:t>
            </a:r>
            <a:r>
              <a:rPr lang="uk-UA" b="1" dirty="0" smtClean="0">
                <a:solidFill>
                  <a:srgbClr val="C00000"/>
                </a:solidFill>
              </a:rPr>
              <a:t>наказ № 1058</a:t>
            </a:r>
            <a:r>
              <a:rPr lang="uk-UA" dirty="0" smtClean="0"/>
              <a:t>).</a:t>
            </a:r>
            <a:endParaRPr lang="uk-UA" dirty="0" smtClean="0"/>
          </a:p>
          <a:p>
            <a:pPr indent="457200" algn="just"/>
            <a:endParaRPr lang="uk-UA" dirty="0" smtClean="0"/>
          </a:p>
          <a:p>
            <a:pPr indent="457200" algn="just"/>
            <a:r>
              <a:rPr lang="uk-UA" dirty="0" smtClean="0"/>
              <a:t>Мета </a:t>
            </a:r>
            <a:r>
              <a:rPr lang="uk-UA" dirty="0" smtClean="0"/>
              <a:t>взяття проб (зразків) товарів </a:t>
            </a:r>
            <a:r>
              <a:rPr lang="uk-UA" dirty="0" err="1" smtClean="0"/>
              <a:t>в </a:t>
            </a:r>
            <a:r>
              <a:rPr lang="uk-UA" u="sng" dirty="0" err="1" smtClean="0">
                <a:hlinkClick r:id="rId2"/>
              </a:rPr>
              <a:t>акті</a:t>
            </a:r>
            <a:r>
              <a:rPr lang="uk-UA" dirty="0" err="1" smtClean="0"/>
              <a:t> повин</a:t>
            </a:r>
            <a:r>
              <a:rPr lang="uk-UA" dirty="0" smtClean="0"/>
              <a:t>на відповідати меті подання </a:t>
            </a:r>
            <a:r>
              <a:rPr lang="uk-UA" dirty="0" smtClean="0"/>
              <a:t>запиту (</a:t>
            </a:r>
            <a:r>
              <a:rPr lang="uk-UA" b="1" dirty="0" smtClean="0">
                <a:solidFill>
                  <a:srgbClr val="C00000"/>
                </a:solidFill>
              </a:rPr>
              <a:t>наказ № 1058</a:t>
            </a:r>
            <a:r>
              <a:rPr lang="uk-UA" dirty="0" smtClean="0"/>
              <a:t>).</a:t>
            </a:r>
            <a:endParaRPr lang="uk-UA" dirty="0"/>
          </a:p>
        </p:txBody>
      </p:sp>
      <p:sp>
        <p:nvSpPr>
          <p:cNvPr id="4" name="Прямоугольник 3"/>
          <p:cNvSpPr/>
          <p:nvPr/>
        </p:nvSpPr>
        <p:spPr>
          <a:xfrm>
            <a:off x="351498" y="4293096"/>
            <a:ext cx="8568952" cy="1200329"/>
          </a:xfrm>
          <a:prstGeom prst="rect">
            <a:avLst/>
          </a:prstGeom>
        </p:spPr>
        <p:txBody>
          <a:bodyPr wrap="square">
            <a:spAutoFit/>
          </a:bodyPr>
          <a:lstStyle/>
          <a:p>
            <a:pPr indent="457200" algn="just"/>
            <a:r>
              <a:rPr lang="uk-UA" dirty="0" smtClean="0"/>
              <a:t>Один </a:t>
            </a:r>
            <a:r>
              <a:rPr lang="uk-UA" dirty="0" err="1" smtClean="0"/>
              <a:t>примірник </a:t>
            </a:r>
            <a:r>
              <a:rPr lang="uk-UA" u="sng" dirty="0" err="1" smtClean="0">
                <a:hlinkClick r:id="rId2"/>
              </a:rPr>
              <a:t>акта</a:t>
            </a:r>
            <a:r>
              <a:rPr lang="uk-UA" dirty="0" err="1" smtClean="0"/>
              <a:t> п</a:t>
            </a:r>
            <a:r>
              <a:rPr lang="uk-UA" dirty="0" smtClean="0"/>
              <a:t>ередається разом з відібраними пробами (зразками) товарів до СЛЕД </a:t>
            </a:r>
            <a:r>
              <a:rPr lang="uk-UA" dirty="0" smtClean="0"/>
              <a:t>митного органу</a:t>
            </a:r>
            <a:r>
              <a:rPr lang="uk-UA" dirty="0" smtClean="0"/>
              <a:t>, </a:t>
            </a:r>
            <a:r>
              <a:rPr lang="uk-UA" dirty="0" smtClean="0"/>
              <a:t>другий - залишається у справах </a:t>
            </a:r>
            <a:r>
              <a:rPr lang="uk-UA" dirty="0" smtClean="0"/>
              <a:t>митному органу, </a:t>
            </a:r>
            <a:r>
              <a:rPr lang="uk-UA" dirty="0" smtClean="0"/>
              <a:t>третій - у декларанта, платника податків або уповноваженої ними особи, стосовно якого здійснюється податковий або митний контроль.</a:t>
            </a:r>
            <a:endParaRPr lang="uk-UA" dirty="0"/>
          </a:p>
        </p:txBody>
      </p:sp>
    </p:spTree>
    <p:extLst>
      <p:ext uri="{BB962C8B-B14F-4D97-AF65-F5344CB8AC3E}">
        <p14:creationId xmlns:p14="http://schemas.microsoft.com/office/powerpoint/2010/main" val="33368030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8640960" cy="923330"/>
          </a:xfrm>
          <a:prstGeom prst="rect">
            <a:avLst/>
          </a:prstGeom>
        </p:spPr>
        <p:txBody>
          <a:bodyPr wrap="square">
            <a:spAutoFit/>
          </a:bodyPr>
          <a:lstStyle/>
          <a:p>
            <a:pPr indent="457200" algn="just"/>
            <a:r>
              <a:rPr lang="uk-UA" dirty="0" smtClean="0"/>
              <a:t>Виїзд експерта до місця зберігання таких товарів, транспортних засобів забезпечується </a:t>
            </a:r>
            <a:r>
              <a:rPr lang="uk-UA" dirty="0" smtClean="0"/>
              <a:t>митним органом, </a:t>
            </a:r>
            <a:r>
              <a:rPr lang="uk-UA" dirty="0" smtClean="0"/>
              <a:t>який призначив проведення експертизи, протягом 3 робочих днів з дня надходження до </a:t>
            </a:r>
            <a:r>
              <a:rPr lang="uk-UA" dirty="0" err="1" smtClean="0"/>
              <a:t>СЛЕД</a:t>
            </a:r>
            <a:r>
              <a:rPr lang="uk-UA" dirty="0" smtClean="0"/>
              <a:t> </a:t>
            </a:r>
            <a:r>
              <a:rPr lang="uk-UA" dirty="0" smtClean="0"/>
              <a:t>митного органу</a:t>
            </a:r>
            <a:r>
              <a:rPr lang="uk-UA" dirty="0" smtClean="0"/>
              <a:t> </a:t>
            </a:r>
            <a:r>
              <a:rPr lang="uk-UA" dirty="0" smtClean="0"/>
              <a:t>запиту або постанови.</a:t>
            </a:r>
            <a:endParaRPr lang="uk-UA" dirty="0"/>
          </a:p>
        </p:txBody>
      </p:sp>
      <p:sp>
        <p:nvSpPr>
          <p:cNvPr id="3" name="Прямоугольник 2"/>
          <p:cNvSpPr/>
          <p:nvPr/>
        </p:nvSpPr>
        <p:spPr>
          <a:xfrm>
            <a:off x="179512" y="1484784"/>
            <a:ext cx="8568952" cy="1200329"/>
          </a:xfrm>
          <a:prstGeom prst="rect">
            <a:avLst/>
          </a:prstGeom>
        </p:spPr>
        <p:txBody>
          <a:bodyPr wrap="square">
            <a:spAutoFit/>
          </a:bodyPr>
          <a:lstStyle/>
          <a:p>
            <a:pPr indent="457200" algn="just"/>
            <a:r>
              <a:rPr lang="uk-UA" dirty="0" smtClean="0"/>
              <a:t>Експертиза у справі про порушення митних правил або у межах податкового контролю проводиться </a:t>
            </a:r>
            <a:r>
              <a:rPr lang="uk-UA" b="1" dirty="0" smtClean="0">
                <a:solidFill>
                  <a:srgbClr val="C00000"/>
                </a:solidFill>
              </a:rPr>
              <a:t>протягом 10 робочих днів з дня </a:t>
            </a:r>
            <a:r>
              <a:rPr lang="uk-UA" dirty="0" smtClean="0"/>
              <a:t>надходження </a:t>
            </a:r>
            <a:r>
              <a:rPr lang="uk-UA" b="1" dirty="0" smtClean="0">
                <a:solidFill>
                  <a:srgbClr val="C00000"/>
                </a:solidFill>
              </a:rPr>
              <a:t>до </a:t>
            </a:r>
            <a:r>
              <a:rPr lang="uk-UA" b="1" dirty="0" err="1" smtClean="0">
                <a:solidFill>
                  <a:srgbClr val="C00000"/>
                </a:solidFill>
              </a:rPr>
              <a:t>СЛЕД</a:t>
            </a:r>
            <a:r>
              <a:rPr lang="uk-UA" b="1" dirty="0">
                <a:solidFill>
                  <a:srgbClr val="C00000"/>
                </a:solidFill>
              </a:rPr>
              <a:t> </a:t>
            </a:r>
            <a:r>
              <a:rPr lang="uk-UA" b="1" dirty="0" smtClean="0">
                <a:solidFill>
                  <a:srgbClr val="C00000"/>
                </a:solidFill>
              </a:rPr>
              <a:t>митного органу</a:t>
            </a:r>
            <a:r>
              <a:rPr lang="uk-UA" dirty="0" smtClean="0"/>
              <a:t> </a:t>
            </a:r>
            <a:r>
              <a:rPr lang="uk-UA" dirty="0" smtClean="0"/>
              <a:t>постанови про призначення експертизи у справі про порушення митних правил або запиту про проведення дослідження (аналізу, експертизи).</a:t>
            </a:r>
            <a:endParaRPr lang="uk-UA" dirty="0"/>
          </a:p>
        </p:txBody>
      </p:sp>
      <p:sp>
        <p:nvSpPr>
          <p:cNvPr id="4" name="Прямоугольник 3"/>
          <p:cNvSpPr/>
          <p:nvPr/>
        </p:nvSpPr>
        <p:spPr>
          <a:xfrm>
            <a:off x="323528" y="2924944"/>
            <a:ext cx="8496944" cy="2031325"/>
          </a:xfrm>
          <a:prstGeom prst="rect">
            <a:avLst/>
          </a:prstGeom>
        </p:spPr>
        <p:txBody>
          <a:bodyPr wrap="square">
            <a:spAutoFit/>
          </a:bodyPr>
          <a:lstStyle/>
          <a:p>
            <a:pPr indent="457200" algn="just"/>
            <a:r>
              <a:rPr lang="uk-UA" dirty="0" smtClean="0"/>
              <a:t>До цього строку не включається час проведення досліджень фізико-хімічних властивостей або інших характеристик проб (зразків) товарів та надання </a:t>
            </a:r>
            <a:r>
              <a:rPr lang="uk-UA" dirty="0" smtClean="0"/>
              <a:t>митним органом </a:t>
            </a:r>
            <a:r>
              <a:rPr lang="uk-UA" dirty="0" smtClean="0"/>
              <a:t>додаткових матеріалів (проб (зразків) товарів, супровідної документації).</a:t>
            </a:r>
          </a:p>
          <a:p>
            <a:pPr indent="457200" algn="just"/>
            <a:endParaRPr lang="uk-UA" dirty="0" smtClean="0"/>
          </a:p>
          <a:p>
            <a:pPr indent="457200" algn="just"/>
            <a:r>
              <a:rPr lang="uk-UA" dirty="0" smtClean="0"/>
              <a:t>Дослідження фізико-хімічних властивостей або інших характеристик проб (зразків) товарів проводиться </a:t>
            </a:r>
            <a:r>
              <a:rPr lang="uk-UA" b="1" dirty="0" smtClean="0">
                <a:solidFill>
                  <a:srgbClr val="C00000"/>
                </a:solidFill>
              </a:rPr>
              <a:t>протягом 10 днів </a:t>
            </a:r>
            <a:r>
              <a:rPr lang="uk-UA" dirty="0" smtClean="0"/>
              <a:t>з дня їх надходження до </a:t>
            </a:r>
            <a:r>
              <a:rPr lang="uk-UA" dirty="0" err="1" smtClean="0"/>
              <a:t>СЛЕД</a:t>
            </a:r>
            <a:r>
              <a:rPr lang="uk-UA" dirty="0" smtClean="0"/>
              <a:t> </a:t>
            </a:r>
            <a:r>
              <a:rPr lang="uk-UA" dirty="0" smtClean="0"/>
              <a:t>митного органу</a:t>
            </a:r>
            <a:r>
              <a:rPr lang="uk-UA" dirty="0" smtClean="0"/>
              <a:t>.</a:t>
            </a:r>
            <a:endParaRPr lang="uk-UA" dirty="0"/>
          </a:p>
        </p:txBody>
      </p:sp>
    </p:spTree>
    <p:extLst>
      <p:ext uri="{BB962C8B-B14F-4D97-AF65-F5344CB8AC3E}">
        <p14:creationId xmlns:p14="http://schemas.microsoft.com/office/powerpoint/2010/main" val="33368030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32656"/>
            <a:ext cx="8640960" cy="1477328"/>
          </a:xfrm>
          <a:prstGeom prst="rect">
            <a:avLst/>
          </a:prstGeom>
        </p:spPr>
        <p:txBody>
          <a:bodyPr wrap="square">
            <a:spAutoFit/>
          </a:bodyPr>
          <a:lstStyle/>
          <a:p>
            <a:pPr indent="457200" algn="just"/>
            <a:r>
              <a:rPr lang="uk-UA" dirty="0" smtClean="0"/>
              <a:t>У разі прийняття рішення про призначення додаткового або повторного дослідження (аналізу, експертизи) в іншій експертній установі (організації) </a:t>
            </a:r>
            <a:r>
              <a:rPr lang="uk-UA" dirty="0" smtClean="0"/>
              <a:t>митний орган </a:t>
            </a:r>
            <a:r>
              <a:rPr lang="uk-UA" dirty="0" smtClean="0"/>
              <a:t>повідомляє про це </a:t>
            </a:r>
            <a:r>
              <a:rPr lang="uk-UA" dirty="0" err="1" smtClean="0"/>
              <a:t>СЛЕД</a:t>
            </a:r>
            <a:r>
              <a:rPr lang="uk-UA" dirty="0" smtClean="0"/>
              <a:t> </a:t>
            </a:r>
            <a:r>
              <a:rPr lang="uk-UA" dirty="0" smtClean="0"/>
              <a:t>митного органу</a:t>
            </a:r>
            <a:r>
              <a:rPr lang="uk-UA" dirty="0" smtClean="0"/>
              <a:t>, </a:t>
            </a:r>
            <a:r>
              <a:rPr lang="uk-UA" dirty="0" smtClean="0"/>
              <a:t>зазначивши при цьому причини, що зумовлюють необхідність проведення такого дослідження (аналізу, експертизи), та найменування експертної установи (організації), яка буде його проводити.</a:t>
            </a:r>
            <a:endParaRPr lang="uk-UA" dirty="0"/>
          </a:p>
        </p:txBody>
      </p:sp>
      <p:sp>
        <p:nvSpPr>
          <p:cNvPr id="3" name="Прямоугольник 2"/>
          <p:cNvSpPr/>
          <p:nvPr/>
        </p:nvSpPr>
        <p:spPr>
          <a:xfrm>
            <a:off x="323528" y="2137809"/>
            <a:ext cx="8568952" cy="923330"/>
          </a:xfrm>
          <a:prstGeom prst="rect">
            <a:avLst/>
          </a:prstGeom>
        </p:spPr>
        <p:txBody>
          <a:bodyPr wrap="square">
            <a:spAutoFit/>
          </a:bodyPr>
          <a:lstStyle/>
          <a:p>
            <a:pPr indent="457200" algn="just"/>
            <a:r>
              <a:rPr lang="uk-UA" dirty="0" smtClean="0"/>
              <a:t>Проект висновку експерта (повідомлення про неможливість надання висновку) розглядається керівником самостійного структурного підрозділу з питань експертизи та досліджень і керівником </a:t>
            </a:r>
            <a:r>
              <a:rPr lang="uk-UA" dirty="0" err="1" smtClean="0"/>
              <a:t>СЛЕД</a:t>
            </a:r>
            <a:r>
              <a:rPr lang="uk-UA" dirty="0" smtClean="0"/>
              <a:t> </a:t>
            </a:r>
            <a:r>
              <a:rPr lang="uk-UA" dirty="0" smtClean="0"/>
              <a:t>митного органу</a:t>
            </a:r>
            <a:r>
              <a:rPr lang="uk-UA" dirty="0" smtClean="0"/>
              <a:t> </a:t>
            </a:r>
            <a:r>
              <a:rPr lang="uk-UA" dirty="0" smtClean="0"/>
              <a:t>(або його заступником).</a:t>
            </a:r>
            <a:endParaRPr lang="uk-UA" dirty="0"/>
          </a:p>
        </p:txBody>
      </p:sp>
      <p:sp>
        <p:nvSpPr>
          <p:cNvPr id="4" name="Прямоугольник 3"/>
          <p:cNvSpPr/>
          <p:nvPr/>
        </p:nvSpPr>
        <p:spPr>
          <a:xfrm>
            <a:off x="323528" y="3140968"/>
            <a:ext cx="8568952" cy="923330"/>
          </a:xfrm>
          <a:prstGeom prst="rect">
            <a:avLst/>
          </a:prstGeom>
        </p:spPr>
        <p:txBody>
          <a:bodyPr wrap="square">
            <a:spAutoFit/>
          </a:bodyPr>
          <a:lstStyle/>
          <a:p>
            <a:pPr indent="457200" algn="just"/>
            <a:r>
              <a:rPr lang="uk-UA" dirty="0" smtClean="0"/>
              <a:t>За результатами дослідження (аналізу, експертизи) експерт готує письмовий </a:t>
            </a:r>
            <a:r>
              <a:rPr lang="uk-UA" u="sng" dirty="0" smtClean="0">
                <a:hlinkClick r:id="rId2"/>
              </a:rPr>
              <a:t>висновок</a:t>
            </a:r>
            <a:r>
              <a:rPr lang="uk-UA" dirty="0" smtClean="0"/>
              <a:t>, форму якого затверджено наказом Міністерства фінансів України від 02 грудня 2016 року № 1058</a:t>
            </a:r>
            <a:endParaRPr lang="uk-UA" dirty="0"/>
          </a:p>
        </p:txBody>
      </p:sp>
      <p:sp>
        <p:nvSpPr>
          <p:cNvPr id="5" name="Прямоугольник 4"/>
          <p:cNvSpPr/>
          <p:nvPr/>
        </p:nvSpPr>
        <p:spPr>
          <a:xfrm>
            <a:off x="395536" y="4293096"/>
            <a:ext cx="8424936" cy="1200329"/>
          </a:xfrm>
          <a:prstGeom prst="rect">
            <a:avLst/>
          </a:prstGeom>
        </p:spPr>
        <p:txBody>
          <a:bodyPr wrap="square">
            <a:spAutoFit/>
          </a:bodyPr>
          <a:lstStyle/>
          <a:p>
            <a:pPr indent="457200" algn="just"/>
            <a:r>
              <a:rPr lang="uk-UA" dirty="0" smtClean="0"/>
              <a:t>За результатами експертизи з метою визначення вартості товару, транспортного засобу, огляд яких проводився експертом за місцем їх зберігання, експерт готує </a:t>
            </a:r>
            <a:r>
              <a:rPr lang="uk-UA" b="1" dirty="0" smtClean="0">
                <a:solidFill>
                  <a:srgbClr val="C00000"/>
                </a:solidFill>
              </a:rPr>
              <a:t>письмовий висновок </a:t>
            </a:r>
            <a:r>
              <a:rPr lang="uk-UA" dirty="0" smtClean="0"/>
              <a:t>від свого імені за формою, наведеною в </a:t>
            </a:r>
            <a:r>
              <a:rPr lang="uk-UA" u="sng" dirty="0" smtClean="0">
                <a:hlinkClick r:id="rId3"/>
              </a:rPr>
              <a:t>додатку 3</a:t>
            </a:r>
            <a:r>
              <a:rPr lang="uk-UA" dirty="0" smtClean="0"/>
              <a:t> до наказу № 1058. </a:t>
            </a:r>
            <a:endParaRPr lang="uk-UA" dirty="0"/>
          </a:p>
        </p:txBody>
      </p:sp>
    </p:spTree>
    <p:extLst>
      <p:ext uri="{BB962C8B-B14F-4D97-AF65-F5344CB8AC3E}">
        <p14:creationId xmlns:p14="http://schemas.microsoft.com/office/powerpoint/2010/main" val="33368030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32656"/>
            <a:ext cx="8568952" cy="1477328"/>
          </a:xfrm>
          <a:prstGeom prst="rect">
            <a:avLst/>
          </a:prstGeom>
        </p:spPr>
        <p:txBody>
          <a:bodyPr wrap="square">
            <a:spAutoFit/>
          </a:bodyPr>
          <a:lstStyle/>
          <a:p>
            <a:pPr indent="457200" algn="just"/>
            <a:r>
              <a:rPr lang="uk-UA" smtClean="0"/>
              <a:t>Проби (зразки) товарів, не отримані власником, декларантом, платником податків або уповноваженою ними особою протягом 14 днів після закінчення строку зберігання, знищуються ДПМЕ ДФС протягом наступних 14 днів або готуються для передання на знищення (утилізацію) спеціалізованій установі за Актом про знищення.</a:t>
            </a:r>
            <a:endParaRPr lang="uk-UA"/>
          </a:p>
        </p:txBody>
      </p:sp>
      <p:sp>
        <p:nvSpPr>
          <p:cNvPr id="4" name="Прямоугольник 3"/>
          <p:cNvSpPr/>
          <p:nvPr/>
        </p:nvSpPr>
        <p:spPr>
          <a:xfrm>
            <a:off x="251520" y="1916832"/>
            <a:ext cx="8496944" cy="923330"/>
          </a:xfrm>
          <a:prstGeom prst="rect">
            <a:avLst/>
          </a:prstGeom>
        </p:spPr>
        <p:txBody>
          <a:bodyPr wrap="square">
            <a:spAutoFit/>
          </a:bodyPr>
          <a:lstStyle/>
          <a:p>
            <a:pPr indent="457200" algn="just"/>
            <a:r>
              <a:rPr lang="uk-UA" dirty="0" smtClean="0"/>
              <a:t>З метою забезпечення контролю за процедурами знищення та підготовки до знищення (утилізації) спеціалізованою установою проб (зразків) товарів у </a:t>
            </a:r>
            <a:r>
              <a:rPr lang="uk-UA" dirty="0" err="1" smtClean="0"/>
              <a:t>ДПМЕ</a:t>
            </a:r>
            <a:r>
              <a:rPr lang="uk-UA" dirty="0" smtClean="0"/>
              <a:t> </a:t>
            </a:r>
            <a:r>
              <a:rPr lang="uk-UA" dirty="0" err="1" smtClean="0"/>
              <a:t>ДФС</a:t>
            </a:r>
            <a:r>
              <a:rPr lang="uk-UA" dirty="0" smtClean="0"/>
              <a:t> створюються постійно діючі комісії. </a:t>
            </a:r>
            <a:endParaRPr lang="uk-UA" dirty="0"/>
          </a:p>
        </p:txBody>
      </p:sp>
      <p:sp>
        <p:nvSpPr>
          <p:cNvPr id="5" name="Прямоугольник 4"/>
          <p:cNvSpPr/>
          <p:nvPr/>
        </p:nvSpPr>
        <p:spPr>
          <a:xfrm>
            <a:off x="264338" y="2887682"/>
            <a:ext cx="8556133" cy="2585323"/>
          </a:xfrm>
          <a:prstGeom prst="rect">
            <a:avLst/>
          </a:prstGeom>
        </p:spPr>
        <p:txBody>
          <a:bodyPr wrap="square">
            <a:spAutoFit/>
          </a:bodyPr>
          <a:lstStyle/>
          <a:p>
            <a:pPr indent="457200" algn="just"/>
            <a:r>
              <a:rPr lang="uk-UA" dirty="0" smtClean="0"/>
              <a:t>Знищення та підготовка до утилізації проб (зразків) товарів здійснюються таким чином:</a:t>
            </a:r>
          </a:p>
          <a:p>
            <a:pPr indent="457200" algn="just"/>
            <a:r>
              <a:rPr lang="uk-UA" dirty="0" smtClean="0"/>
              <a:t>з проб (зразків) товарів знімається митне забезпечення, проби (зразки) позбавляються ідентифікаційних ознак товару та знищуються </a:t>
            </a:r>
            <a:r>
              <a:rPr lang="uk-UA" dirty="0" err="1" smtClean="0"/>
              <a:t>ДПМЕ</a:t>
            </a:r>
            <a:r>
              <a:rPr lang="uk-UA" dirty="0" smtClean="0"/>
              <a:t> </a:t>
            </a:r>
            <a:r>
              <a:rPr lang="uk-UA" dirty="0" err="1" smtClean="0"/>
              <a:t>ДФС</a:t>
            </a:r>
            <a:r>
              <a:rPr lang="uk-UA" dirty="0" smtClean="0"/>
              <a:t> або готуються для передання на знищення (утилізацію) спеціалізованою установою;</a:t>
            </a:r>
          </a:p>
          <a:p>
            <a:pPr indent="457200" algn="just"/>
            <a:endParaRPr lang="uk-UA" dirty="0" smtClean="0"/>
          </a:p>
          <a:p>
            <a:pPr indent="457200" algn="just"/>
            <a:r>
              <a:rPr lang="uk-UA" dirty="0" smtClean="0"/>
              <a:t>Акт про знищення складається уповноваженою особою після чого погоджується Комісією та подається на затвердження керівнику </a:t>
            </a:r>
            <a:r>
              <a:rPr lang="uk-UA" dirty="0" err="1" smtClean="0"/>
              <a:t>ДПМЕ</a:t>
            </a:r>
            <a:r>
              <a:rPr lang="uk-UA" dirty="0" smtClean="0"/>
              <a:t> </a:t>
            </a:r>
            <a:r>
              <a:rPr lang="uk-UA" dirty="0" err="1" smtClean="0"/>
              <a:t>ДФС</a:t>
            </a:r>
            <a:r>
              <a:rPr lang="uk-UA" dirty="0" smtClean="0"/>
              <a:t> або уповноваженій ним особі.</a:t>
            </a:r>
            <a:endParaRPr lang="uk-UA" dirty="0"/>
          </a:p>
        </p:txBody>
      </p:sp>
    </p:spTree>
    <p:extLst>
      <p:ext uri="{BB962C8B-B14F-4D97-AF65-F5344CB8AC3E}">
        <p14:creationId xmlns:p14="http://schemas.microsoft.com/office/powerpoint/2010/main" val="802055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88640"/>
            <a:ext cx="8640960" cy="646331"/>
          </a:xfrm>
          <a:prstGeom prst="rect">
            <a:avLst/>
          </a:prstGeom>
        </p:spPr>
        <p:txBody>
          <a:bodyPr wrap="square">
            <a:spAutoFit/>
          </a:bodyPr>
          <a:lstStyle/>
          <a:p>
            <a:pPr indent="457200" algn="just"/>
            <a:r>
              <a:rPr lang="uk-UA" dirty="0" smtClean="0"/>
              <a:t>Залежно  від  потреб  замовника  можуть  бути  сформульовані  такі  типові завдання експертизи: </a:t>
            </a:r>
            <a:endParaRPr lang="uk-UA" dirty="0"/>
          </a:p>
        </p:txBody>
      </p:sp>
      <p:sp>
        <p:nvSpPr>
          <p:cNvPr id="3" name="Прямоугольник 2"/>
          <p:cNvSpPr/>
          <p:nvPr/>
        </p:nvSpPr>
        <p:spPr>
          <a:xfrm>
            <a:off x="107504" y="1052736"/>
            <a:ext cx="8856984" cy="3693319"/>
          </a:xfrm>
          <a:prstGeom prst="rect">
            <a:avLst/>
          </a:prstGeom>
        </p:spPr>
        <p:txBody>
          <a:bodyPr wrap="square">
            <a:spAutoFit/>
          </a:bodyPr>
          <a:lstStyle/>
          <a:p>
            <a:pPr indent="457200" algn="just"/>
            <a:r>
              <a:rPr lang="uk-UA" dirty="0" smtClean="0"/>
              <a:t>− перевірка кількості, комплектності; </a:t>
            </a:r>
          </a:p>
          <a:p>
            <a:pPr indent="457200" algn="just"/>
            <a:r>
              <a:rPr lang="uk-UA" dirty="0" smtClean="0"/>
              <a:t>−  перевірка  якості,  відповідність  технічного/працездатного  стану обладнання  умовам  контракту,  законодавчим  чи  регламентуючим  вимогам, зразку-еталону; </a:t>
            </a:r>
          </a:p>
          <a:p>
            <a:pPr indent="457200" algn="just"/>
            <a:r>
              <a:rPr lang="uk-UA" dirty="0" smtClean="0"/>
              <a:t>− перевірка пакування, маркування продукції; </a:t>
            </a:r>
          </a:p>
          <a:p>
            <a:pPr indent="457200" algn="just"/>
            <a:r>
              <a:rPr lang="uk-UA" dirty="0" smtClean="0"/>
              <a:t>− відбір зразків (проб); </a:t>
            </a:r>
          </a:p>
          <a:p>
            <a:pPr indent="457200" algn="just"/>
            <a:r>
              <a:rPr lang="uk-UA" dirty="0" smtClean="0"/>
              <a:t>−  </a:t>
            </a:r>
            <a:r>
              <a:rPr lang="uk-UA" dirty="0" err="1" smtClean="0"/>
              <a:t>передвідвантажувальний</a:t>
            </a:r>
            <a:r>
              <a:rPr lang="uk-UA" dirty="0" smtClean="0"/>
              <a:t>  огляд  (перевірка  кількості,  комплектності тощо); </a:t>
            </a:r>
          </a:p>
          <a:p>
            <a:pPr indent="457200" algn="just"/>
            <a:r>
              <a:rPr lang="uk-UA" dirty="0" smtClean="0"/>
              <a:t>−  визначення  фактичної  кількості,  комплектності  (за  відсутності відповідних критеріїв оцінювання); </a:t>
            </a:r>
          </a:p>
          <a:p>
            <a:pPr indent="457200" algn="just"/>
            <a:r>
              <a:rPr lang="uk-UA" dirty="0" smtClean="0"/>
              <a:t>−  визначення  якості,  стану  пакування  та/або маркування  (за  відсутності відповідних критеріїв оцінювання); </a:t>
            </a:r>
          </a:p>
          <a:p>
            <a:pPr indent="457200" algn="just"/>
            <a:r>
              <a:rPr lang="uk-UA" dirty="0" smtClean="0"/>
              <a:t>− визначення втрати якості продукції у відсотках (за наявності дефектів); </a:t>
            </a:r>
          </a:p>
          <a:p>
            <a:pPr indent="457200" algn="just"/>
            <a:r>
              <a:rPr lang="uk-UA" dirty="0" smtClean="0"/>
              <a:t>− визначення товаровиробника згідно з маркуванням; </a:t>
            </a:r>
          </a:p>
          <a:p>
            <a:pPr indent="457200" algn="just"/>
            <a:r>
              <a:rPr lang="uk-UA" dirty="0" smtClean="0"/>
              <a:t>− визначення продукції як такої, що була в експлуатації. </a:t>
            </a:r>
            <a:endParaRPr lang="uk-UA" dirty="0"/>
          </a:p>
        </p:txBody>
      </p:sp>
    </p:spTree>
    <p:extLst>
      <p:ext uri="{BB962C8B-B14F-4D97-AF65-F5344CB8AC3E}">
        <p14:creationId xmlns:p14="http://schemas.microsoft.com/office/powerpoint/2010/main" val="3336803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9512" y="404664"/>
            <a:ext cx="8640960" cy="1477328"/>
          </a:xfrm>
          <a:prstGeom prst="rect">
            <a:avLst/>
          </a:prstGeom>
        </p:spPr>
        <p:txBody>
          <a:bodyPr wrap="square">
            <a:spAutoFit/>
          </a:bodyPr>
          <a:lstStyle/>
          <a:p>
            <a:pPr indent="457200" algn="just"/>
            <a:r>
              <a:rPr lang="uk-UA" dirty="0" smtClean="0"/>
              <a:t>Під  час  перевірки  кількості  експерт  повинен  звернути  увагу  на  одиниці вимірювання продукції, тому що постачальник-імпортер може використовувати національні  одиниці  вимірювання  (дюжини,  гроси,  короткі  тонни  й  тощо). У таких  випадках  експертові  потрібно  зробити  перерахунок  національних одиниць вимірювання на одиниці вимірювання Міжнародної системи одиниць (СІ). </a:t>
            </a:r>
            <a:endParaRPr lang="uk-UA" dirty="0"/>
          </a:p>
        </p:txBody>
      </p:sp>
      <p:sp>
        <p:nvSpPr>
          <p:cNvPr id="4" name="Прямоугольник 3"/>
          <p:cNvSpPr/>
          <p:nvPr/>
        </p:nvSpPr>
        <p:spPr>
          <a:xfrm>
            <a:off x="179512" y="2132856"/>
            <a:ext cx="8712968" cy="1200329"/>
          </a:xfrm>
          <a:prstGeom prst="rect">
            <a:avLst/>
          </a:prstGeom>
        </p:spPr>
        <p:txBody>
          <a:bodyPr wrap="square">
            <a:spAutoFit/>
          </a:bodyPr>
          <a:lstStyle/>
          <a:p>
            <a:pPr indent="457200" algn="just"/>
            <a:r>
              <a:rPr lang="uk-UA" dirty="0" smtClean="0"/>
              <a:t>Під час планування проведення товарознавчої експертизи виділяють три етапи: </a:t>
            </a:r>
          </a:p>
          <a:p>
            <a:pPr indent="457200" algn="just"/>
            <a:r>
              <a:rPr lang="uk-UA" dirty="0" smtClean="0"/>
              <a:t>− підготовчий; </a:t>
            </a:r>
          </a:p>
          <a:p>
            <a:pPr indent="457200" algn="just"/>
            <a:r>
              <a:rPr lang="uk-UA" dirty="0" smtClean="0"/>
              <a:t>− основний; </a:t>
            </a:r>
          </a:p>
          <a:p>
            <a:pPr indent="457200" algn="just"/>
            <a:r>
              <a:rPr lang="uk-UA" dirty="0" smtClean="0"/>
              <a:t>−  заключний. </a:t>
            </a:r>
            <a:endParaRPr lang="uk-UA" dirty="0"/>
          </a:p>
        </p:txBody>
      </p:sp>
    </p:spTree>
    <p:extLst>
      <p:ext uri="{BB962C8B-B14F-4D97-AF65-F5344CB8AC3E}">
        <p14:creationId xmlns:p14="http://schemas.microsoft.com/office/powerpoint/2010/main" val="3336803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404664"/>
            <a:ext cx="8640960" cy="3970318"/>
          </a:xfrm>
          <a:prstGeom prst="rect">
            <a:avLst/>
          </a:prstGeom>
        </p:spPr>
        <p:txBody>
          <a:bodyPr wrap="square">
            <a:spAutoFit/>
          </a:bodyPr>
          <a:lstStyle/>
          <a:p>
            <a:pPr indent="457200" algn="just"/>
            <a:r>
              <a:rPr lang="uk-UA" dirty="0" smtClean="0"/>
              <a:t>Мета  підготовчого  етапу  –  отримання  документів  про  призначення  та проведення  експертизи,  визначення  стосунків  експерта  та  замовника експертизи. </a:t>
            </a:r>
          </a:p>
          <a:p>
            <a:pPr indent="457200" algn="just"/>
            <a:endParaRPr lang="uk-UA" dirty="0" smtClean="0"/>
          </a:p>
          <a:p>
            <a:pPr indent="457200" algn="just"/>
            <a:r>
              <a:rPr lang="uk-UA" dirty="0" smtClean="0"/>
              <a:t>Правовою підставою для надання послуги з експертизи є письмова заявка.</a:t>
            </a:r>
          </a:p>
          <a:p>
            <a:pPr indent="457200" algn="just"/>
            <a:endParaRPr lang="uk-UA" dirty="0" smtClean="0"/>
          </a:p>
          <a:p>
            <a:pPr indent="457200" algn="just"/>
            <a:r>
              <a:rPr lang="uk-UA" dirty="0" smtClean="0"/>
              <a:t>Заявка має містити таку інформацію: </a:t>
            </a:r>
          </a:p>
          <a:p>
            <a:pPr indent="457200" algn="just"/>
            <a:r>
              <a:rPr lang="uk-UA" dirty="0" smtClean="0"/>
              <a:t>−  повну  назву  організації  замовника,  його  адресу,  телефон  і  банківські реквізити (для фізичних осіб − прізвище, ім’я та по батькові, місце проживання, за потреби − паспортні дані); </a:t>
            </a:r>
          </a:p>
          <a:p>
            <a:pPr indent="457200" algn="just"/>
            <a:r>
              <a:rPr lang="uk-UA" dirty="0" smtClean="0"/>
              <a:t>−  прізвище та телефон відповідальної особи; </a:t>
            </a:r>
          </a:p>
          <a:p>
            <a:pPr indent="457200" algn="just"/>
            <a:r>
              <a:rPr lang="uk-UA" dirty="0" smtClean="0"/>
              <a:t>−  найменування,  кількість,  країну  походження  та  місцезнаходження продукції; </a:t>
            </a:r>
          </a:p>
          <a:p>
            <a:pPr indent="457200" algn="just"/>
            <a:r>
              <a:rPr lang="uk-UA" dirty="0" smtClean="0"/>
              <a:t>−  завдання експертизи; </a:t>
            </a:r>
          </a:p>
          <a:p>
            <a:pPr indent="457200" algn="just"/>
            <a:r>
              <a:rPr lang="uk-UA" dirty="0" smtClean="0"/>
              <a:t>−  гарантії  замовника  щодо  створення  умов  проведення  експертизи, безпеки експерта та сплати коштів за надані послуги. </a:t>
            </a:r>
            <a:endParaRPr lang="uk-UA" dirty="0"/>
          </a:p>
        </p:txBody>
      </p:sp>
    </p:spTree>
    <p:extLst>
      <p:ext uri="{BB962C8B-B14F-4D97-AF65-F5344CB8AC3E}">
        <p14:creationId xmlns:p14="http://schemas.microsoft.com/office/powerpoint/2010/main" val="3336803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8712968" cy="5355312"/>
          </a:xfrm>
          <a:prstGeom prst="rect">
            <a:avLst/>
          </a:prstGeom>
        </p:spPr>
        <p:txBody>
          <a:bodyPr wrap="square">
            <a:spAutoFit/>
          </a:bodyPr>
          <a:lstStyle/>
          <a:p>
            <a:pPr indent="457200" algn="just"/>
            <a:r>
              <a:rPr lang="uk-UA" dirty="0" smtClean="0"/>
              <a:t>Мета основного етапу − проведення експертного дослідження відповідно до завдання експертизи. </a:t>
            </a:r>
          </a:p>
          <a:p>
            <a:pPr indent="457200" algn="just"/>
            <a:endParaRPr lang="uk-UA" dirty="0" smtClean="0"/>
          </a:p>
          <a:p>
            <a:pPr indent="457200" algn="just"/>
            <a:r>
              <a:rPr lang="uk-UA" dirty="0" smtClean="0"/>
              <a:t>Під час визначення порядку проведення експертизи призначений експерт: </a:t>
            </a:r>
          </a:p>
          <a:p>
            <a:pPr indent="457200" algn="just"/>
            <a:endParaRPr lang="uk-UA" dirty="0" smtClean="0"/>
          </a:p>
          <a:p>
            <a:pPr indent="457200" algn="just"/>
            <a:r>
              <a:rPr lang="uk-UA" dirty="0" smtClean="0"/>
              <a:t>−  аналізує завдання на проведення експертизи; </a:t>
            </a:r>
          </a:p>
          <a:p>
            <a:pPr indent="457200" algn="just"/>
            <a:endParaRPr lang="uk-UA" dirty="0" smtClean="0"/>
          </a:p>
          <a:p>
            <a:pPr indent="457200" algn="just"/>
            <a:r>
              <a:rPr lang="uk-UA" dirty="0" smtClean="0"/>
              <a:t>−  ідентифікує процес проведення експертизи; </a:t>
            </a:r>
          </a:p>
          <a:p>
            <a:pPr indent="457200" algn="just"/>
            <a:endParaRPr lang="uk-UA" dirty="0" smtClean="0"/>
          </a:p>
          <a:p>
            <a:pPr indent="457200" algn="just"/>
            <a:r>
              <a:rPr lang="uk-UA" dirty="0" smtClean="0"/>
              <a:t>−  опрацьовує  застосовні  законодавчі  та  регламентуючі  вимоги,  що містять критерії оцінювання продукції; </a:t>
            </a:r>
          </a:p>
          <a:p>
            <a:pPr indent="457200" algn="just"/>
            <a:endParaRPr lang="uk-UA" dirty="0" smtClean="0"/>
          </a:p>
          <a:p>
            <a:pPr indent="457200" algn="just"/>
            <a:r>
              <a:rPr lang="uk-UA" dirty="0" smtClean="0"/>
              <a:t>−  детально аналізує документи, що стосується об’єкта експертизи; </a:t>
            </a:r>
          </a:p>
          <a:p>
            <a:pPr indent="457200" algn="just"/>
            <a:endParaRPr lang="uk-UA" dirty="0" smtClean="0"/>
          </a:p>
          <a:p>
            <a:pPr indent="457200" algn="just"/>
            <a:r>
              <a:rPr lang="uk-UA" dirty="0" smtClean="0"/>
              <a:t>−  вибір методики дослідження; </a:t>
            </a:r>
          </a:p>
          <a:p>
            <a:pPr indent="457200" algn="just"/>
            <a:endParaRPr lang="uk-UA" dirty="0" smtClean="0"/>
          </a:p>
          <a:p>
            <a:pPr indent="457200" algn="just"/>
            <a:r>
              <a:rPr lang="uk-UA" dirty="0" smtClean="0"/>
              <a:t>−  вибір випробувальної лабораторії (за потреби); </a:t>
            </a:r>
          </a:p>
          <a:p>
            <a:pPr indent="457200" algn="just"/>
            <a:endParaRPr lang="uk-UA" dirty="0"/>
          </a:p>
          <a:p>
            <a:pPr indent="457200" algn="just"/>
            <a:r>
              <a:rPr lang="ru-RU" dirty="0"/>
              <a:t>−  </a:t>
            </a:r>
            <a:r>
              <a:rPr lang="uk-UA" dirty="0" smtClean="0"/>
              <a:t>визначення</a:t>
            </a:r>
            <a:r>
              <a:rPr lang="ru-RU" dirty="0" smtClean="0"/>
              <a:t> </a:t>
            </a:r>
            <a:r>
              <a:rPr lang="ru-RU" dirty="0"/>
              <a:t>умов, </a:t>
            </a:r>
            <a:r>
              <a:rPr lang="uk-UA" dirty="0" smtClean="0"/>
              <a:t>що уможливлюють процес проведення експертизи</a:t>
            </a:r>
            <a:r>
              <a:rPr lang="ru-RU" dirty="0" smtClean="0"/>
              <a:t>. </a:t>
            </a:r>
            <a:r>
              <a:rPr lang="uk-UA" dirty="0" smtClean="0"/>
              <a:t> </a:t>
            </a:r>
            <a:endParaRPr lang="uk-UA" dirty="0"/>
          </a:p>
        </p:txBody>
      </p:sp>
      <p:sp>
        <p:nvSpPr>
          <p:cNvPr id="3" name="Прямоугольник 2"/>
          <p:cNvSpPr/>
          <p:nvPr/>
        </p:nvSpPr>
        <p:spPr>
          <a:xfrm>
            <a:off x="395536" y="5733256"/>
            <a:ext cx="8496944" cy="646331"/>
          </a:xfrm>
          <a:prstGeom prst="rect">
            <a:avLst/>
          </a:prstGeom>
        </p:spPr>
        <p:txBody>
          <a:bodyPr wrap="square">
            <a:spAutoFit/>
          </a:bodyPr>
          <a:lstStyle/>
          <a:p>
            <a:pPr indent="457200" algn="just"/>
            <a:r>
              <a:rPr lang="uk-UA" dirty="0" smtClean="0"/>
              <a:t>Для перевірки якості продукції лабораторним методом відбирають зразки (проби) з ідентифікованої партії продукції. </a:t>
            </a:r>
            <a:endParaRPr lang="uk-UA" dirty="0"/>
          </a:p>
        </p:txBody>
      </p:sp>
    </p:spTree>
    <p:extLst>
      <p:ext uri="{BB962C8B-B14F-4D97-AF65-F5344CB8AC3E}">
        <p14:creationId xmlns:p14="http://schemas.microsoft.com/office/powerpoint/2010/main" val="3336803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332656"/>
            <a:ext cx="8712968" cy="3693319"/>
          </a:xfrm>
          <a:prstGeom prst="rect">
            <a:avLst/>
          </a:prstGeom>
        </p:spPr>
        <p:txBody>
          <a:bodyPr wrap="square">
            <a:spAutoFit/>
          </a:bodyPr>
          <a:lstStyle/>
          <a:p>
            <a:pPr indent="457200" algn="just"/>
            <a:r>
              <a:rPr lang="uk-UA" dirty="0" smtClean="0"/>
              <a:t> Для  однозначної  ідентифікації  відібрані  зразки  (проби) належним  чином пакують і маркують із зазначенням: </a:t>
            </a:r>
          </a:p>
          <a:p>
            <a:pPr indent="457200" algn="just"/>
            <a:endParaRPr lang="uk-UA" dirty="0" smtClean="0"/>
          </a:p>
          <a:p>
            <a:pPr indent="457200" algn="just"/>
            <a:r>
              <a:rPr lang="uk-UA" dirty="0" smtClean="0"/>
              <a:t>−  дати відбору зразків (проб); </a:t>
            </a:r>
          </a:p>
          <a:p>
            <a:pPr indent="457200" algn="just"/>
            <a:endParaRPr lang="uk-UA" dirty="0" smtClean="0"/>
          </a:p>
          <a:p>
            <a:pPr indent="457200" algn="just"/>
            <a:r>
              <a:rPr lang="uk-UA" dirty="0" smtClean="0"/>
              <a:t>−  номера транспортної накладної та номера </a:t>
            </a:r>
            <a:r>
              <a:rPr lang="uk-UA" dirty="0" err="1" smtClean="0"/>
              <a:t>ТЗ</a:t>
            </a:r>
            <a:r>
              <a:rPr lang="uk-UA" dirty="0" smtClean="0"/>
              <a:t>/ТО; </a:t>
            </a:r>
          </a:p>
          <a:p>
            <a:pPr indent="457200" algn="just"/>
            <a:endParaRPr lang="uk-UA" dirty="0" smtClean="0"/>
          </a:p>
          <a:p>
            <a:pPr indent="457200" algn="just"/>
            <a:r>
              <a:rPr lang="uk-UA" dirty="0" smtClean="0"/>
              <a:t>−  назви продукції згідно з наданими документами; </a:t>
            </a:r>
          </a:p>
          <a:p>
            <a:pPr indent="457200" algn="just"/>
            <a:endParaRPr lang="uk-UA" dirty="0" smtClean="0"/>
          </a:p>
          <a:p>
            <a:pPr indent="457200" algn="just"/>
            <a:r>
              <a:rPr lang="uk-UA" dirty="0" smtClean="0"/>
              <a:t>−  конкретних  ознак продукції  (номер партії,  серії, модель,  артикул,  тип тощо); </a:t>
            </a:r>
          </a:p>
          <a:p>
            <a:pPr indent="457200" algn="just"/>
            <a:endParaRPr lang="uk-UA" dirty="0" smtClean="0"/>
          </a:p>
          <a:p>
            <a:pPr indent="457200" algn="just"/>
            <a:r>
              <a:rPr lang="uk-UA" dirty="0" smtClean="0"/>
              <a:t>−  інших ознак, що вказують на приналежність відібраних зразків (проб) до пред’явленої на експертизу партії продукції. </a:t>
            </a:r>
            <a:endParaRPr lang="uk-UA" dirty="0"/>
          </a:p>
        </p:txBody>
      </p:sp>
    </p:spTree>
    <p:extLst>
      <p:ext uri="{BB962C8B-B14F-4D97-AF65-F5344CB8AC3E}">
        <p14:creationId xmlns:p14="http://schemas.microsoft.com/office/powerpoint/2010/main" val="3336803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32656"/>
            <a:ext cx="8568952" cy="1754326"/>
          </a:xfrm>
          <a:prstGeom prst="rect">
            <a:avLst/>
          </a:prstGeom>
        </p:spPr>
        <p:txBody>
          <a:bodyPr wrap="square">
            <a:spAutoFit/>
          </a:bodyPr>
          <a:lstStyle/>
          <a:p>
            <a:pPr indent="457200" algn="just"/>
            <a:r>
              <a:rPr lang="uk-UA" dirty="0" smtClean="0"/>
              <a:t>Мета заключного етапу – аналіз і оцінювання отриманих результатів, їхнє документальне оформлення. </a:t>
            </a:r>
          </a:p>
          <a:p>
            <a:pPr indent="457200" algn="just"/>
            <a:endParaRPr lang="uk-UA" dirty="0" smtClean="0"/>
          </a:p>
          <a:p>
            <a:pPr indent="457200" algn="just"/>
            <a:r>
              <a:rPr lang="uk-UA" dirty="0" smtClean="0"/>
              <a:t>Акт  експертизи  складають  виключно  на  підставі  записів  у  робочому журналі,  які  уможливлюють  </a:t>
            </a:r>
            <a:r>
              <a:rPr lang="uk-UA" dirty="0" err="1" smtClean="0"/>
              <a:t>простежуваність</a:t>
            </a:r>
            <a:r>
              <a:rPr lang="uk-UA" dirty="0" smtClean="0"/>
              <a:t>  усіх  дій  експерта  в  процесі проведення експертизи та засвідчують результати проведених досліджень. </a:t>
            </a:r>
            <a:endParaRPr lang="uk-UA" dirty="0"/>
          </a:p>
        </p:txBody>
      </p:sp>
      <p:sp>
        <p:nvSpPr>
          <p:cNvPr id="3" name="Прямоугольник 2"/>
          <p:cNvSpPr/>
          <p:nvPr/>
        </p:nvSpPr>
        <p:spPr>
          <a:xfrm>
            <a:off x="323528" y="2276872"/>
            <a:ext cx="8496944" cy="1200329"/>
          </a:xfrm>
          <a:prstGeom prst="rect">
            <a:avLst/>
          </a:prstGeom>
        </p:spPr>
        <p:txBody>
          <a:bodyPr wrap="square">
            <a:spAutoFit/>
          </a:bodyPr>
          <a:lstStyle/>
          <a:p>
            <a:pPr indent="457200" algn="just"/>
            <a:r>
              <a:rPr lang="uk-UA" b="1" dirty="0" smtClean="0">
                <a:solidFill>
                  <a:srgbClr val="C00000"/>
                </a:solidFill>
              </a:rPr>
              <a:t>У  констатуючій  частині  акта  експертизи</a:t>
            </a:r>
            <a:r>
              <a:rPr lang="uk-UA" dirty="0" smtClean="0"/>
              <a:t>  описують  хід  проведення експертизи,  аргументовано  викладаючи  фактично  встановлені  об’єктивні докази перевірки та/або дослідження об’єкта експертизи, результати здійснених вимірювань, розрахунків тощо, а саме: </a:t>
            </a:r>
            <a:endParaRPr lang="uk-UA" dirty="0"/>
          </a:p>
        </p:txBody>
      </p:sp>
    </p:spTree>
    <p:extLst>
      <p:ext uri="{BB962C8B-B14F-4D97-AF65-F5344CB8AC3E}">
        <p14:creationId xmlns:p14="http://schemas.microsoft.com/office/powerpoint/2010/main" val="333680300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577</TotalTime>
  <Words>3889</Words>
  <Application>Microsoft Office PowerPoint</Application>
  <PresentationFormat>Экран (4:3)</PresentationFormat>
  <Paragraphs>263</Paragraphs>
  <Slides>35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35</vt:i4>
      </vt:variant>
    </vt:vector>
  </HeadingPairs>
  <TitlesOfParts>
    <vt:vector size="36"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kafnalog</dc:creator>
  <cp:lastModifiedBy>kafnalog</cp:lastModifiedBy>
  <cp:revision>149</cp:revision>
  <dcterms:created xsi:type="dcterms:W3CDTF">2023-01-06T06:36:12Z</dcterms:created>
  <dcterms:modified xsi:type="dcterms:W3CDTF">2023-04-03T07:37:14Z</dcterms:modified>
</cp:coreProperties>
</file>