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76" r:id="rId1"/>
    <p:sldMasterId id="2147483677" r:id="rId2"/>
  </p:sldMasterIdLst>
  <p:notesMasterIdLst>
    <p:notesMasterId r:id="rId27"/>
  </p:notesMasterIdLst>
  <p:handoutMasterIdLst>
    <p:handoutMasterId r:id="rId28"/>
  </p:handoutMasterIdLst>
  <p:sldIdLst>
    <p:sldId id="307" r:id="rId3"/>
    <p:sldId id="308" r:id="rId4"/>
    <p:sldId id="309" r:id="rId5"/>
    <p:sldId id="310" r:id="rId6"/>
    <p:sldId id="321" r:id="rId7"/>
    <p:sldId id="322" r:id="rId8"/>
    <p:sldId id="317" r:id="rId9"/>
    <p:sldId id="319" r:id="rId10"/>
    <p:sldId id="314" r:id="rId11"/>
    <p:sldId id="324" r:id="rId12"/>
    <p:sldId id="325" r:id="rId13"/>
    <p:sldId id="326" r:id="rId14"/>
    <p:sldId id="327" r:id="rId15"/>
    <p:sldId id="328" r:id="rId16"/>
    <p:sldId id="311" r:id="rId17"/>
    <p:sldId id="329" r:id="rId18"/>
    <p:sldId id="256" r:id="rId19"/>
    <p:sldId id="304" r:id="rId20"/>
    <p:sldId id="259" r:id="rId21"/>
    <p:sldId id="305" r:id="rId22"/>
    <p:sldId id="257" r:id="rId23"/>
    <p:sldId id="331" r:id="rId24"/>
    <p:sldId id="332" r:id="rId25"/>
    <p:sldId id="263" r:id="rId26"/>
  </p:sldIdLst>
  <p:sldSz cx="9144000" cy="5143500" type="screen16x9"/>
  <p:notesSz cx="6858000" cy="9144000"/>
  <p:defaultTextStyle>
    <a:defPPr>
      <a:defRPr lang="ru-UA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B3A5499-7E2B-48B0-802E-445B4FB9F200}">
  <a:tblStyle styleId="{EB3A5499-7E2B-48B0-802E-445B4FB9F20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1"/>
    <p:restoredTop sz="95378" autoAdjust="0"/>
  </p:normalViewPr>
  <p:slideViewPr>
    <p:cSldViewPr snapToGrid="0">
      <p:cViewPr varScale="1">
        <p:scale>
          <a:sx n="124" d="100"/>
          <a:sy n="124" d="100"/>
        </p:scale>
        <p:origin x="168" y="5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293BF0-6658-477A-BE20-118D4EBA32D6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611B3AF-131A-4DBD-9141-7AB4BEDA16C9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uk-UA" sz="1600" b="1" i="0" dirty="0">
              <a:solidFill>
                <a:schemeClr val="accent3">
                  <a:lumMod val="75000"/>
                </a:schemeClr>
              </a:solidFill>
            </a:rPr>
            <a:t>КОПІЮВАННЯ (</a:t>
          </a:r>
          <a:r>
            <a:rPr lang="en-US" sz="1600" b="1" i="0" dirty="0">
              <a:solidFill>
                <a:schemeClr val="accent3">
                  <a:lumMod val="75000"/>
                </a:schemeClr>
              </a:solidFill>
            </a:rPr>
            <a:t>CTRL-C) </a:t>
          </a:r>
          <a:r>
            <a:rPr lang="uk-UA" sz="1200" b="0" i="0" dirty="0">
              <a:solidFill>
                <a:schemeClr val="tx1"/>
              </a:solidFill>
            </a:rPr>
            <a:t>наведення дослівно частини тексту без посилань на джерело</a:t>
          </a:r>
          <a:endParaRPr lang="ru-RU" sz="1200" dirty="0">
            <a:solidFill>
              <a:schemeClr val="tx1"/>
            </a:solidFill>
          </a:endParaRPr>
        </a:p>
      </dgm:t>
    </dgm:pt>
    <dgm:pt modelId="{258DBB4B-57DE-4309-8EEB-19E055DB5A08}" type="parTrans" cxnId="{04E09D16-0D71-44A1-AF46-AFF7A0B1F56A}">
      <dgm:prSet/>
      <dgm:spPr/>
      <dgm:t>
        <a:bodyPr/>
        <a:lstStyle/>
        <a:p>
          <a:endParaRPr lang="ru-RU"/>
        </a:p>
      </dgm:t>
    </dgm:pt>
    <dgm:pt modelId="{2C75D6EC-83F0-495F-8D47-56CF28FBD680}" type="sibTrans" cxnId="{04E09D16-0D71-44A1-AF46-AFF7A0B1F56A}">
      <dgm:prSet/>
      <dgm:spPr/>
      <dgm:t>
        <a:bodyPr/>
        <a:lstStyle/>
        <a:p>
          <a:endParaRPr lang="ru-RU"/>
        </a:p>
      </dgm:t>
    </dgm:pt>
    <dgm:pt modelId="{68073550-A705-4254-90C6-52EF9F048360}">
      <dgm:prSet custT="1"/>
      <dgm:spPr>
        <a:noFill/>
      </dgm:spPr>
      <dgm:t>
        <a:bodyPr/>
        <a:lstStyle/>
        <a:p>
          <a:pPr rtl="0"/>
          <a:r>
            <a:rPr lang="uk-UA" sz="1600" b="1" i="0" dirty="0">
              <a:solidFill>
                <a:srgbClr val="FF0000"/>
              </a:solidFill>
            </a:rPr>
            <a:t>ПОМИЛКА 404 (404 </a:t>
          </a:r>
          <a:r>
            <a:rPr lang="en-US" sz="1600" b="1" i="0" dirty="0">
              <a:solidFill>
                <a:srgbClr val="FF0000"/>
              </a:solidFill>
            </a:rPr>
            <a:t>ERROR)</a:t>
          </a:r>
          <a:r>
            <a:rPr lang="uk-UA" sz="1600" b="1" i="0" dirty="0"/>
            <a:t> </a:t>
          </a:r>
          <a:r>
            <a:rPr lang="uk-UA" sz="1200" b="0" i="0" dirty="0">
              <a:ln>
                <a:noFill/>
              </a:ln>
              <a:solidFill>
                <a:schemeClr val="tx1"/>
              </a:solidFill>
              <a:effectLst/>
            </a:rPr>
            <a:t>посилання на неіснуючу або неточну інформацію</a:t>
          </a:r>
          <a:endParaRPr lang="ru-RU" sz="1200" dirty="0">
            <a:ln>
              <a:noFill/>
            </a:ln>
            <a:solidFill>
              <a:schemeClr val="tx1"/>
            </a:solidFill>
            <a:effectLst/>
          </a:endParaRPr>
        </a:p>
      </dgm:t>
    </dgm:pt>
    <dgm:pt modelId="{27EE70E1-855F-4010-A806-F71B1345B229}" type="parTrans" cxnId="{AE817646-0B30-4781-A706-BBA67AAAF87D}">
      <dgm:prSet/>
      <dgm:spPr/>
      <dgm:t>
        <a:bodyPr/>
        <a:lstStyle/>
        <a:p>
          <a:endParaRPr lang="ru-RU"/>
        </a:p>
      </dgm:t>
    </dgm:pt>
    <dgm:pt modelId="{F544D79B-79B3-40C6-939B-E72F75800E43}" type="sibTrans" cxnId="{AE817646-0B30-4781-A706-BBA67AAAF87D}">
      <dgm:prSet/>
      <dgm:spPr/>
      <dgm:t>
        <a:bodyPr/>
        <a:lstStyle/>
        <a:p>
          <a:endParaRPr lang="ru-RU"/>
        </a:p>
      </dgm:t>
    </dgm:pt>
    <dgm:pt modelId="{6AD9844C-AC29-481A-AF9E-BC62056A2B2F}">
      <dgm:prSet custT="1"/>
      <dgm:spPr>
        <a:noFill/>
      </dgm:spPr>
      <dgm:t>
        <a:bodyPr/>
        <a:lstStyle/>
        <a:p>
          <a:pPr rtl="0"/>
          <a:r>
            <a:rPr lang="uk-UA" sz="1600" b="1" i="0" dirty="0">
              <a:solidFill>
                <a:srgbClr val="00B050"/>
              </a:solidFill>
            </a:rPr>
            <a:t>ЗАЙТИ-ЗАМІНИТИ (</a:t>
          </a:r>
          <a:r>
            <a:rPr lang="en-US" sz="1600" b="1" i="0" dirty="0">
              <a:solidFill>
                <a:srgbClr val="00B050"/>
              </a:solidFill>
            </a:rPr>
            <a:t>FIND-REPLACE)</a:t>
          </a:r>
          <a:r>
            <a:rPr lang="uk-UA" sz="1600" b="1" i="0" dirty="0">
              <a:solidFill>
                <a:schemeClr val="accent2"/>
              </a:solidFill>
            </a:rPr>
            <a:t> </a:t>
          </a:r>
          <a:r>
            <a:rPr lang="uk-UA" sz="1200" b="0" i="0" dirty="0">
              <a:solidFill>
                <a:schemeClr val="tx1"/>
              </a:solidFill>
            </a:rPr>
            <a:t>основний зміст джерела зберігається із заміною ключових слів</a:t>
          </a:r>
          <a:endParaRPr lang="ru-RU" sz="1200" dirty="0">
            <a:solidFill>
              <a:schemeClr val="tx1"/>
            </a:solidFill>
          </a:endParaRPr>
        </a:p>
      </dgm:t>
    </dgm:pt>
    <dgm:pt modelId="{A6D3299C-0ACA-42B1-9676-899624B87698}" type="parTrans" cxnId="{70959EF0-206B-44A0-9541-241FD8B8B7BA}">
      <dgm:prSet/>
      <dgm:spPr/>
      <dgm:t>
        <a:bodyPr/>
        <a:lstStyle/>
        <a:p>
          <a:endParaRPr lang="ru-RU"/>
        </a:p>
      </dgm:t>
    </dgm:pt>
    <dgm:pt modelId="{DE96D76B-7699-4A30-8868-481A5B9A1E82}" type="sibTrans" cxnId="{70959EF0-206B-44A0-9541-241FD8B8B7BA}">
      <dgm:prSet/>
      <dgm:spPr/>
      <dgm:t>
        <a:bodyPr/>
        <a:lstStyle/>
        <a:p>
          <a:endParaRPr lang="ru-RU"/>
        </a:p>
      </dgm:t>
    </dgm:pt>
    <dgm:pt modelId="{BB7B2BCC-A02F-4398-B186-9D037668E476}">
      <dgm:prSet custT="1"/>
      <dgm:spPr>
        <a:noFill/>
      </dgm:spPr>
      <dgm:t>
        <a:bodyPr/>
        <a:lstStyle/>
        <a:p>
          <a:pPr rtl="0"/>
          <a:r>
            <a:rPr lang="uk-UA" sz="1600" b="1" i="0" dirty="0">
              <a:solidFill>
                <a:srgbClr val="0070C0"/>
              </a:solidFill>
            </a:rPr>
            <a:t>АГРЕГАТОР (</a:t>
          </a:r>
          <a:r>
            <a:rPr lang="en-US" sz="1600" b="1" i="0" dirty="0">
              <a:solidFill>
                <a:srgbClr val="0070C0"/>
              </a:solidFill>
            </a:rPr>
            <a:t>AGGREGATOR)</a:t>
          </a:r>
          <a:r>
            <a:rPr lang="uk-UA" sz="1600" b="1" i="0" dirty="0">
              <a:solidFill>
                <a:srgbClr val="0070C0"/>
              </a:solidFill>
            </a:rPr>
            <a:t> </a:t>
          </a:r>
          <a:r>
            <a:rPr lang="uk-UA" sz="1200" b="0" i="0" dirty="0">
              <a:solidFill>
                <a:schemeClr val="tx1"/>
              </a:solidFill>
            </a:rPr>
            <a:t>робота має посилання на джерела, проте відсутні власні висновки</a:t>
          </a:r>
          <a:endParaRPr lang="ru-RU" sz="1200" dirty="0">
            <a:solidFill>
              <a:schemeClr val="tx1"/>
            </a:solidFill>
          </a:endParaRPr>
        </a:p>
      </dgm:t>
    </dgm:pt>
    <dgm:pt modelId="{4134A076-4801-4598-B6C7-20FB7104C2B8}" type="parTrans" cxnId="{530AAA2E-CD37-40B5-9E70-503E03F82EEC}">
      <dgm:prSet/>
      <dgm:spPr/>
      <dgm:t>
        <a:bodyPr/>
        <a:lstStyle/>
        <a:p>
          <a:endParaRPr lang="ru-RU"/>
        </a:p>
      </dgm:t>
    </dgm:pt>
    <dgm:pt modelId="{42BD3BB9-1CFF-4948-8D6E-823BC2C18988}" type="sibTrans" cxnId="{530AAA2E-CD37-40B5-9E70-503E03F82EEC}">
      <dgm:prSet/>
      <dgm:spPr/>
      <dgm:t>
        <a:bodyPr/>
        <a:lstStyle/>
        <a:p>
          <a:endParaRPr lang="ru-RU"/>
        </a:p>
      </dgm:t>
    </dgm:pt>
    <dgm:pt modelId="{53208A11-2D86-4393-A8DD-846FAAF17723}">
      <dgm:prSet custT="1"/>
      <dgm:spPr>
        <a:noFill/>
      </dgm:spPr>
      <dgm:t>
        <a:bodyPr/>
        <a:lstStyle/>
        <a:p>
          <a:pPr rtl="0"/>
          <a:r>
            <a:rPr lang="uk-UA" sz="1600" b="1" i="0" dirty="0">
              <a:solidFill>
                <a:srgbClr val="7030A0"/>
              </a:solidFill>
            </a:rPr>
            <a:t>РЕТВІТ </a:t>
          </a:r>
          <a:r>
            <a:rPr lang="en-US" sz="1600" b="1" i="0" dirty="0">
              <a:solidFill>
                <a:srgbClr val="7030A0"/>
              </a:solidFill>
            </a:rPr>
            <a:t>(RE-TWEET)</a:t>
          </a:r>
          <a:r>
            <a:rPr lang="uk-UA" sz="1600" b="1" i="0" dirty="0">
              <a:solidFill>
                <a:srgbClr val="7030A0"/>
              </a:solidFill>
            </a:rPr>
            <a:t> </a:t>
          </a:r>
          <a:r>
            <a:rPr lang="uk-UA" sz="1200" b="0" i="0" dirty="0">
              <a:solidFill>
                <a:schemeClr val="tx1"/>
              </a:solidFill>
            </a:rPr>
            <a:t>робота має посилання на джерела, але занадто покладається на структуру першоджерела</a:t>
          </a:r>
          <a:endParaRPr lang="ru-RU" sz="1200" dirty="0">
            <a:solidFill>
              <a:schemeClr val="tx1"/>
            </a:solidFill>
          </a:endParaRPr>
        </a:p>
      </dgm:t>
    </dgm:pt>
    <dgm:pt modelId="{0602C594-F4A0-4935-AB03-19625F03ADB4}" type="parTrans" cxnId="{A975B995-9693-44FA-A050-AD8E395958A2}">
      <dgm:prSet/>
      <dgm:spPr/>
      <dgm:t>
        <a:bodyPr/>
        <a:lstStyle/>
        <a:p>
          <a:endParaRPr lang="ru-RU"/>
        </a:p>
      </dgm:t>
    </dgm:pt>
    <dgm:pt modelId="{74058B34-13A9-4CA6-A9E6-37C01CDF86F5}" type="sibTrans" cxnId="{A975B995-9693-44FA-A050-AD8E395958A2}">
      <dgm:prSet/>
      <dgm:spPr/>
      <dgm:t>
        <a:bodyPr/>
        <a:lstStyle/>
        <a:p>
          <a:endParaRPr lang="ru-RU"/>
        </a:p>
      </dgm:t>
    </dgm:pt>
    <dgm:pt modelId="{D82A1B31-B2A4-4126-875A-C39828A18F1D}">
      <dgm:prSet custT="1"/>
      <dgm:spPr>
        <a:solidFill>
          <a:schemeClr val="bg1"/>
        </a:solidFill>
        <a:ln>
          <a:noFill/>
        </a:ln>
      </dgm:spPr>
      <dgm:t>
        <a:bodyPr/>
        <a:lstStyle/>
        <a:p>
          <a:pPr rtl="0"/>
          <a:r>
            <a:rPr lang="uk-UA" sz="1600" b="1" i="0" dirty="0">
              <a:solidFill>
                <a:schemeClr val="accent2">
                  <a:lumMod val="75000"/>
                </a:schemeClr>
              </a:solidFill>
            </a:rPr>
            <a:t>ГІБРИД (</a:t>
          </a:r>
          <a:r>
            <a:rPr lang="en-US" sz="1600" b="1" i="0" dirty="0">
              <a:solidFill>
                <a:schemeClr val="accent2">
                  <a:lumMod val="75000"/>
                </a:schemeClr>
              </a:solidFill>
            </a:rPr>
            <a:t>HYBRID)</a:t>
          </a:r>
          <a:r>
            <a:rPr lang="uk-UA" sz="1600" b="1" i="0" dirty="0">
              <a:solidFill>
                <a:schemeClr val="accent2">
                  <a:lumMod val="75000"/>
                </a:schemeClr>
              </a:solidFill>
            </a:rPr>
            <a:t> </a:t>
          </a:r>
          <a:r>
            <a:rPr lang="uk-UA" sz="1200" b="0" i="0" dirty="0">
              <a:solidFill>
                <a:schemeClr val="tx1"/>
              </a:solidFill>
            </a:rPr>
            <a:t>комбінування в одній роботі цитованих праць або цитованих уривків без посилань на них</a:t>
          </a:r>
          <a:endParaRPr lang="ru-RU" sz="1200" dirty="0">
            <a:solidFill>
              <a:schemeClr val="tx1"/>
            </a:solidFill>
          </a:endParaRPr>
        </a:p>
      </dgm:t>
    </dgm:pt>
    <dgm:pt modelId="{FBA276FC-5DCA-4A4F-BD45-0E2EFB06CB36}" type="parTrans" cxnId="{E35F94E3-040C-4491-BC62-FF9A80186564}">
      <dgm:prSet/>
      <dgm:spPr/>
      <dgm:t>
        <a:bodyPr/>
        <a:lstStyle/>
        <a:p>
          <a:endParaRPr lang="ru-RU"/>
        </a:p>
      </dgm:t>
    </dgm:pt>
    <dgm:pt modelId="{036BB474-6956-41C9-8023-8E792C5403FC}" type="sibTrans" cxnId="{E35F94E3-040C-4491-BC62-FF9A80186564}">
      <dgm:prSet/>
      <dgm:spPr/>
      <dgm:t>
        <a:bodyPr/>
        <a:lstStyle/>
        <a:p>
          <a:endParaRPr lang="ru-RU"/>
        </a:p>
      </dgm:t>
    </dgm:pt>
    <dgm:pt modelId="{42BF4B6E-0643-409E-9D7E-8933B215D46D}">
      <dgm:prSet custT="1"/>
      <dgm:spPr>
        <a:noFill/>
      </dgm:spPr>
      <dgm:t>
        <a:bodyPr/>
        <a:lstStyle/>
        <a:p>
          <a:pPr rtl="0"/>
          <a:r>
            <a:rPr lang="uk-UA" sz="1900" b="1" i="0" dirty="0">
              <a:solidFill>
                <a:schemeClr val="accent1"/>
              </a:solidFill>
            </a:rPr>
            <a:t>КЛОНУВАННЯ </a:t>
          </a:r>
          <a:r>
            <a:rPr lang="en-US" sz="1900" b="1" i="0" dirty="0">
              <a:solidFill>
                <a:schemeClr val="accent1"/>
              </a:solidFill>
            </a:rPr>
            <a:t>(CLON)</a:t>
          </a:r>
          <a:r>
            <a:rPr lang="uk-UA" sz="1900" b="1" i="0" dirty="0">
              <a:solidFill>
                <a:schemeClr val="accent1"/>
              </a:solidFill>
            </a:rPr>
            <a:t> </a:t>
          </a:r>
          <a:r>
            <a:rPr lang="uk-UA" sz="1200" b="0" i="0" dirty="0">
              <a:solidFill>
                <a:schemeClr val="tx1"/>
              </a:solidFill>
            </a:rPr>
            <a:t>дослівне копіювання чужої роботи</a:t>
          </a:r>
          <a:endParaRPr lang="ru-RU" sz="1200" dirty="0">
            <a:solidFill>
              <a:schemeClr val="tx1"/>
            </a:solidFill>
          </a:endParaRPr>
        </a:p>
      </dgm:t>
    </dgm:pt>
    <dgm:pt modelId="{1738EC41-992E-4A15-9DB4-E0309F1DC158}" type="parTrans" cxnId="{6B979872-3677-47A4-A77D-55F2C83B07CE}">
      <dgm:prSet/>
      <dgm:spPr/>
      <dgm:t>
        <a:bodyPr/>
        <a:lstStyle/>
        <a:p>
          <a:endParaRPr lang="ru-RU"/>
        </a:p>
      </dgm:t>
    </dgm:pt>
    <dgm:pt modelId="{024C79F2-BF11-415C-B711-93C8B3698B05}" type="sibTrans" cxnId="{6B979872-3677-47A4-A77D-55F2C83B07CE}">
      <dgm:prSet/>
      <dgm:spPr/>
      <dgm:t>
        <a:bodyPr/>
        <a:lstStyle/>
        <a:p>
          <a:endParaRPr lang="ru-RU"/>
        </a:p>
      </dgm:t>
    </dgm:pt>
    <dgm:pt modelId="{D897F79B-E224-40D1-9AB6-4B8E43843F0F}" type="pres">
      <dgm:prSet presAssocID="{C0293BF0-6658-477A-BE20-118D4EBA32D6}" presName="Name0" presStyleCnt="0">
        <dgm:presLayoutVars>
          <dgm:chMax val="7"/>
          <dgm:chPref val="7"/>
          <dgm:dir/>
        </dgm:presLayoutVars>
      </dgm:prSet>
      <dgm:spPr/>
    </dgm:pt>
    <dgm:pt modelId="{146E3CDA-547C-40F4-88D8-D498FA895430}" type="pres">
      <dgm:prSet presAssocID="{C0293BF0-6658-477A-BE20-118D4EBA32D6}" presName="Name1" presStyleCnt="0"/>
      <dgm:spPr/>
    </dgm:pt>
    <dgm:pt modelId="{1E329716-31E4-4C16-8D61-73BFF5F9DD7A}" type="pres">
      <dgm:prSet presAssocID="{C0293BF0-6658-477A-BE20-118D4EBA32D6}" presName="cycle" presStyleCnt="0"/>
      <dgm:spPr/>
    </dgm:pt>
    <dgm:pt modelId="{7F0ED4AE-7EEE-4D4C-A1A8-BF845C92F928}" type="pres">
      <dgm:prSet presAssocID="{C0293BF0-6658-477A-BE20-118D4EBA32D6}" presName="srcNode" presStyleLbl="node1" presStyleIdx="0" presStyleCnt="7"/>
      <dgm:spPr/>
    </dgm:pt>
    <dgm:pt modelId="{63827320-E1DD-4526-8EC4-CDF856F2F3E3}" type="pres">
      <dgm:prSet presAssocID="{C0293BF0-6658-477A-BE20-118D4EBA32D6}" presName="conn" presStyleLbl="parChTrans1D2" presStyleIdx="0" presStyleCnt="1"/>
      <dgm:spPr/>
    </dgm:pt>
    <dgm:pt modelId="{0473DC46-473D-4D4B-A3F4-0A086EB6C58A}" type="pres">
      <dgm:prSet presAssocID="{C0293BF0-6658-477A-BE20-118D4EBA32D6}" presName="extraNode" presStyleLbl="node1" presStyleIdx="0" presStyleCnt="7"/>
      <dgm:spPr/>
    </dgm:pt>
    <dgm:pt modelId="{A0C659E3-DAAB-414F-91F9-6C2A18E60471}" type="pres">
      <dgm:prSet presAssocID="{C0293BF0-6658-477A-BE20-118D4EBA32D6}" presName="dstNode" presStyleLbl="node1" presStyleIdx="0" presStyleCnt="7"/>
      <dgm:spPr/>
    </dgm:pt>
    <dgm:pt modelId="{16F5180B-FE70-4EEF-8647-670EA2A57548}" type="pres">
      <dgm:prSet presAssocID="{6611B3AF-131A-4DBD-9141-7AB4BEDA16C9}" presName="text_1" presStyleLbl="node1" presStyleIdx="0" presStyleCnt="7" custLinFactNeighborX="4307" custLinFactNeighborY="5484">
        <dgm:presLayoutVars>
          <dgm:bulletEnabled val="1"/>
        </dgm:presLayoutVars>
      </dgm:prSet>
      <dgm:spPr/>
    </dgm:pt>
    <dgm:pt modelId="{1A5579F6-B5A2-430B-BCAA-C7A59381E456}" type="pres">
      <dgm:prSet presAssocID="{6611B3AF-131A-4DBD-9141-7AB4BEDA16C9}" presName="accent_1" presStyleCnt="0"/>
      <dgm:spPr/>
    </dgm:pt>
    <dgm:pt modelId="{E14FAB1D-D975-4510-9B0A-D861E0E4FC46}" type="pres">
      <dgm:prSet presAssocID="{6611B3AF-131A-4DBD-9141-7AB4BEDA16C9}" presName="accentRepeatNode" presStyleLbl="solidFgAcc1" presStyleIdx="0" presStyleCnt="7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</dgm:pt>
    <dgm:pt modelId="{24F5FFE4-B8A4-48A5-B8AD-75FF09504CB4}" type="pres">
      <dgm:prSet presAssocID="{68073550-A705-4254-90C6-52EF9F048360}" presName="text_2" presStyleLbl="node1" presStyleIdx="1" presStyleCnt="7" custLinFactNeighborX="4323">
        <dgm:presLayoutVars>
          <dgm:bulletEnabled val="1"/>
        </dgm:presLayoutVars>
      </dgm:prSet>
      <dgm:spPr/>
    </dgm:pt>
    <dgm:pt modelId="{3BC0D12D-0E0C-4C70-97CB-C5074A4353F9}" type="pres">
      <dgm:prSet presAssocID="{68073550-A705-4254-90C6-52EF9F048360}" presName="accent_2" presStyleCnt="0"/>
      <dgm:spPr/>
    </dgm:pt>
    <dgm:pt modelId="{783B3015-76AE-4E31-ABDB-6505BB6EBC0A}" type="pres">
      <dgm:prSet presAssocID="{68073550-A705-4254-90C6-52EF9F048360}" presName="accentRepeatNode" presStyleLbl="solidFgAcc1" presStyleIdx="1" presStyleCnt="7"/>
      <dgm:spPr>
        <a:solidFill>
          <a:srgbClr val="FF0000"/>
        </a:solidFill>
        <a:ln>
          <a:solidFill>
            <a:srgbClr val="FF0000"/>
          </a:solidFill>
        </a:ln>
      </dgm:spPr>
    </dgm:pt>
    <dgm:pt modelId="{FA124ADA-7E91-43C0-83B6-D11DED1EBFA4}" type="pres">
      <dgm:prSet presAssocID="{6AD9844C-AC29-481A-AF9E-BC62056A2B2F}" presName="text_3" presStyleLbl="node1" presStyleIdx="2" presStyleCnt="7">
        <dgm:presLayoutVars>
          <dgm:bulletEnabled val="1"/>
        </dgm:presLayoutVars>
      </dgm:prSet>
      <dgm:spPr/>
    </dgm:pt>
    <dgm:pt modelId="{3FCCA692-4A6E-4E4F-8DD5-2019303E1E02}" type="pres">
      <dgm:prSet presAssocID="{6AD9844C-AC29-481A-AF9E-BC62056A2B2F}" presName="accent_3" presStyleCnt="0"/>
      <dgm:spPr/>
    </dgm:pt>
    <dgm:pt modelId="{3AE8359E-DA2A-4838-8374-F74D3B92CD55}" type="pres">
      <dgm:prSet presAssocID="{6AD9844C-AC29-481A-AF9E-BC62056A2B2F}" presName="accentRepeatNode" presStyleLbl="solidFgAcc1" presStyleIdx="2" presStyleCnt="7"/>
      <dgm:spPr>
        <a:solidFill>
          <a:srgbClr val="00B050"/>
        </a:solidFill>
        <a:ln>
          <a:solidFill>
            <a:srgbClr val="00B050"/>
          </a:solidFill>
        </a:ln>
      </dgm:spPr>
    </dgm:pt>
    <dgm:pt modelId="{7164D348-9BEB-452E-9994-315257BD4D69}" type="pres">
      <dgm:prSet presAssocID="{BB7B2BCC-A02F-4398-B186-9D037668E476}" presName="text_4" presStyleLbl="node1" presStyleIdx="3" presStyleCnt="7">
        <dgm:presLayoutVars>
          <dgm:bulletEnabled val="1"/>
        </dgm:presLayoutVars>
      </dgm:prSet>
      <dgm:spPr/>
    </dgm:pt>
    <dgm:pt modelId="{45318466-3626-4C07-81F4-C7D8FBCA68FA}" type="pres">
      <dgm:prSet presAssocID="{BB7B2BCC-A02F-4398-B186-9D037668E476}" presName="accent_4" presStyleCnt="0"/>
      <dgm:spPr/>
    </dgm:pt>
    <dgm:pt modelId="{47BBD6C6-7ADA-4448-8C13-11E98F7EEACA}" type="pres">
      <dgm:prSet presAssocID="{BB7B2BCC-A02F-4398-B186-9D037668E476}" presName="accentRepeatNode" presStyleLbl="solidFgAcc1" presStyleIdx="3" presStyleCnt="7"/>
      <dgm:spPr>
        <a:solidFill>
          <a:srgbClr val="0070C0"/>
        </a:solidFill>
        <a:ln>
          <a:solidFill>
            <a:srgbClr val="0070C0"/>
          </a:solidFill>
        </a:ln>
      </dgm:spPr>
    </dgm:pt>
    <dgm:pt modelId="{C485467C-165F-49C1-BC41-95E9CE8BC710}" type="pres">
      <dgm:prSet presAssocID="{53208A11-2D86-4393-A8DD-846FAAF17723}" presName="text_5" presStyleLbl="node1" presStyleIdx="4" presStyleCnt="7">
        <dgm:presLayoutVars>
          <dgm:bulletEnabled val="1"/>
        </dgm:presLayoutVars>
      </dgm:prSet>
      <dgm:spPr/>
    </dgm:pt>
    <dgm:pt modelId="{18BA140C-FE15-4C8A-B783-C86D4953DAB5}" type="pres">
      <dgm:prSet presAssocID="{53208A11-2D86-4393-A8DD-846FAAF17723}" presName="accent_5" presStyleCnt="0"/>
      <dgm:spPr/>
    </dgm:pt>
    <dgm:pt modelId="{A67D4C5E-E4E7-4940-9419-39880D57EFDA}" type="pres">
      <dgm:prSet presAssocID="{53208A11-2D86-4393-A8DD-846FAAF17723}" presName="accentRepeatNode" presStyleLbl="solidFgAcc1" presStyleIdx="4" presStyleCnt="7"/>
      <dgm:spPr>
        <a:solidFill>
          <a:srgbClr val="7030A0"/>
        </a:solidFill>
        <a:ln>
          <a:solidFill>
            <a:srgbClr val="7030A0"/>
          </a:solidFill>
        </a:ln>
      </dgm:spPr>
    </dgm:pt>
    <dgm:pt modelId="{888755F5-2BFE-48EE-80E7-C361098A24FC}" type="pres">
      <dgm:prSet presAssocID="{D82A1B31-B2A4-4126-875A-C39828A18F1D}" presName="text_6" presStyleLbl="node1" presStyleIdx="5" presStyleCnt="7" custLinFactNeighborX="9096" custLinFactNeighborY="3054">
        <dgm:presLayoutVars>
          <dgm:bulletEnabled val="1"/>
        </dgm:presLayoutVars>
      </dgm:prSet>
      <dgm:spPr/>
    </dgm:pt>
    <dgm:pt modelId="{3AD26496-8B0F-4EA3-83BA-E4F706717665}" type="pres">
      <dgm:prSet presAssocID="{D82A1B31-B2A4-4126-875A-C39828A18F1D}" presName="accent_6" presStyleCnt="0"/>
      <dgm:spPr/>
    </dgm:pt>
    <dgm:pt modelId="{BA0ADF80-3A95-4BE3-8FF2-9F49EF16727A}" type="pres">
      <dgm:prSet presAssocID="{D82A1B31-B2A4-4126-875A-C39828A18F1D}" presName="accentRepeatNode" presStyleLbl="solidFgAcc1" presStyleIdx="5" presStyleCnt="7"/>
      <dgm:spPr>
        <a:solidFill>
          <a:schemeClr val="accent2">
            <a:lumMod val="75000"/>
          </a:schemeClr>
        </a:solidFill>
        <a:ln>
          <a:solidFill>
            <a:schemeClr val="accent2">
              <a:lumMod val="75000"/>
            </a:schemeClr>
          </a:solidFill>
        </a:ln>
      </dgm:spPr>
    </dgm:pt>
    <dgm:pt modelId="{4394113A-F4A1-45D0-ACEE-54569E66CB62}" type="pres">
      <dgm:prSet presAssocID="{42BF4B6E-0643-409E-9D7E-8933B215D46D}" presName="text_7" presStyleLbl="node1" presStyleIdx="6" presStyleCnt="7">
        <dgm:presLayoutVars>
          <dgm:bulletEnabled val="1"/>
        </dgm:presLayoutVars>
      </dgm:prSet>
      <dgm:spPr/>
    </dgm:pt>
    <dgm:pt modelId="{5625A4E7-EC3A-4931-897D-124791408791}" type="pres">
      <dgm:prSet presAssocID="{42BF4B6E-0643-409E-9D7E-8933B215D46D}" presName="accent_7" presStyleCnt="0"/>
      <dgm:spPr/>
    </dgm:pt>
    <dgm:pt modelId="{C890FE44-2BAC-4418-8F2A-A154EAF78758}" type="pres">
      <dgm:prSet presAssocID="{42BF4B6E-0643-409E-9D7E-8933B215D46D}" presName="accentRepeatNode" presStyleLbl="solidFgAcc1" presStyleIdx="6" presStyleCnt="7"/>
      <dgm:spPr>
        <a:solidFill>
          <a:schemeClr val="accent1"/>
        </a:solidFill>
        <a:ln>
          <a:solidFill>
            <a:schemeClr val="accent1"/>
          </a:solidFill>
        </a:ln>
      </dgm:spPr>
    </dgm:pt>
  </dgm:ptLst>
  <dgm:cxnLst>
    <dgm:cxn modelId="{A8ADED06-2CBD-4048-A0D4-CD9277096D4F}" type="presOf" srcId="{2C75D6EC-83F0-495F-8D47-56CF28FBD680}" destId="{63827320-E1DD-4526-8EC4-CDF856F2F3E3}" srcOrd="0" destOrd="0" presId="urn:microsoft.com/office/officeart/2008/layout/VerticalCurvedList"/>
    <dgm:cxn modelId="{04E09D16-0D71-44A1-AF46-AFF7A0B1F56A}" srcId="{C0293BF0-6658-477A-BE20-118D4EBA32D6}" destId="{6611B3AF-131A-4DBD-9141-7AB4BEDA16C9}" srcOrd="0" destOrd="0" parTransId="{258DBB4B-57DE-4309-8EEB-19E055DB5A08}" sibTransId="{2C75D6EC-83F0-495F-8D47-56CF28FBD680}"/>
    <dgm:cxn modelId="{530AAA2E-CD37-40B5-9E70-503E03F82EEC}" srcId="{C0293BF0-6658-477A-BE20-118D4EBA32D6}" destId="{BB7B2BCC-A02F-4398-B186-9D037668E476}" srcOrd="3" destOrd="0" parTransId="{4134A076-4801-4598-B6C7-20FB7104C2B8}" sibTransId="{42BD3BB9-1CFF-4948-8D6E-823BC2C18988}"/>
    <dgm:cxn modelId="{03DF3833-1C63-0544-AED6-EA70C022D1B7}" type="presOf" srcId="{6611B3AF-131A-4DBD-9141-7AB4BEDA16C9}" destId="{16F5180B-FE70-4EEF-8647-670EA2A57548}" srcOrd="0" destOrd="0" presId="urn:microsoft.com/office/officeart/2008/layout/VerticalCurvedList"/>
    <dgm:cxn modelId="{AE817646-0B30-4781-A706-BBA67AAAF87D}" srcId="{C0293BF0-6658-477A-BE20-118D4EBA32D6}" destId="{68073550-A705-4254-90C6-52EF9F048360}" srcOrd="1" destOrd="0" parTransId="{27EE70E1-855F-4010-A806-F71B1345B229}" sibTransId="{F544D79B-79B3-40C6-939B-E72F75800E43}"/>
    <dgm:cxn modelId="{510BE748-5D50-884B-BE29-E67ACC1CAFD5}" type="presOf" srcId="{53208A11-2D86-4393-A8DD-846FAAF17723}" destId="{C485467C-165F-49C1-BC41-95E9CE8BC710}" srcOrd="0" destOrd="0" presId="urn:microsoft.com/office/officeart/2008/layout/VerticalCurvedList"/>
    <dgm:cxn modelId="{3D681956-820D-FF4B-94D1-14E14D3CF9F7}" type="presOf" srcId="{C0293BF0-6658-477A-BE20-118D4EBA32D6}" destId="{D897F79B-E224-40D1-9AB6-4B8E43843F0F}" srcOrd="0" destOrd="0" presId="urn:microsoft.com/office/officeart/2008/layout/VerticalCurvedList"/>
    <dgm:cxn modelId="{F3DF2966-9698-684D-B378-F97122AEE980}" type="presOf" srcId="{BB7B2BCC-A02F-4398-B186-9D037668E476}" destId="{7164D348-9BEB-452E-9994-315257BD4D69}" srcOrd="0" destOrd="0" presId="urn:microsoft.com/office/officeart/2008/layout/VerticalCurvedList"/>
    <dgm:cxn modelId="{6B979872-3677-47A4-A77D-55F2C83B07CE}" srcId="{C0293BF0-6658-477A-BE20-118D4EBA32D6}" destId="{42BF4B6E-0643-409E-9D7E-8933B215D46D}" srcOrd="6" destOrd="0" parTransId="{1738EC41-992E-4A15-9DB4-E0309F1DC158}" sibTransId="{024C79F2-BF11-415C-B711-93C8B3698B05}"/>
    <dgm:cxn modelId="{A975B995-9693-44FA-A050-AD8E395958A2}" srcId="{C0293BF0-6658-477A-BE20-118D4EBA32D6}" destId="{53208A11-2D86-4393-A8DD-846FAAF17723}" srcOrd="4" destOrd="0" parTransId="{0602C594-F4A0-4935-AB03-19625F03ADB4}" sibTransId="{74058B34-13A9-4CA6-A9E6-37C01CDF86F5}"/>
    <dgm:cxn modelId="{669C9CC0-6FFC-4143-BFE6-C09746352199}" type="presOf" srcId="{D82A1B31-B2A4-4126-875A-C39828A18F1D}" destId="{888755F5-2BFE-48EE-80E7-C361098A24FC}" srcOrd="0" destOrd="0" presId="urn:microsoft.com/office/officeart/2008/layout/VerticalCurvedList"/>
    <dgm:cxn modelId="{381C93CC-F12A-1740-B113-24DE049E7AE5}" type="presOf" srcId="{68073550-A705-4254-90C6-52EF9F048360}" destId="{24F5FFE4-B8A4-48A5-B8AD-75FF09504CB4}" srcOrd="0" destOrd="0" presId="urn:microsoft.com/office/officeart/2008/layout/VerticalCurvedList"/>
    <dgm:cxn modelId="{E35F94E3-040C-4491-BC62-FF9A80186564}" srcId="{C0293BF0-6658-477A-BE20-118D4EBA32D6}" destId="{D82A1B31-B2A4-4126-875A-C39828A18F1D}" srcOrd="5" destOrd="0" parTransId="{FBA276FC-5DCA-4A4F-BD45-0E2EFB06CB36}" sibTransId="{036BB474-6956-41C9-8023-8E792C5403FC}"/>
    <dgm:cxn modelId="{3611D7E5-3462-B14A-8DCC-DC3B658D1D17}" type="presOf" srcId="{6AD9844C-AC29-481A-AF9E-BC62056A2B2F}" destId="{FA124ADA-7E91-43C0-83B6-D11DED1EBFA4}" srcOrd="0" destOrd="0" presId="urn:microsoft.com/office/officeart/2008/layout/VerticalCurvedList"/>
    <dgm:cxn modelId="{70959EF0-206B-44A0-9541-241FD8B8B7BA}" srcId="{C0293BF0-6658-477A-BE20-118D4EBA32D6}" destId="{6AD9844C-AC29-481A-AF9E-BC62056A2B2F}" srcOrd="2" destOrd="0" parTransId="{A6D3299C-0ACA-42B1-9676-899624B87698}" sibTransId="{DE96D76B-7699-4A30-8868-481A5B9A1E82}"/>
    <dgm:cxn modelId="{173308FB-B7C0-B841-8252-5D6DA3603FA5}" type="presOf" srcId="{42BF4B6E-0643-409E-9D7E-8933B215D46D}" destId="{4394113A-F4A1-45D0-ACEE-54569E66CB62}" srcOrd="0" destOrd="0" presId="urn:microsoft.com/office/officeart/2008/layout/VerticalCurvedList"/>
    <dgm:cxn modelId="{960DE5AB-0C08-0646-B687-B742436C8267}" type="presParOf" srcId="{D897F79B-E224-40D1-9AB6-4B8E43843F0F}" destId="{146E3CDA-547C-40F4-88D8-D498FA895430}" srcOrd="0" destOrd="0" presId="urn:microsoft.com/office/officeart/2008/layout/VerticalCurvedList"/>
    <dgm:cxn modelId="{2942CEB7-00CA-C94B-8821-5E87C2A5D154}" type="presParOf" srcId="{146E3CDA-547C-40F4-88D8-D498FA895430}" destId="{1E329716-31E4-4C16-8D61-73BFF5F9DD7A}" srcOrd="0" destOrd="0" presId="urn:microsoft.com/office/officeart/2008/layout/VerticalCurvedList"/>
    <dgm:cxn modelId="{15A811D2-B743-AF45-A150-0975D39A6700}" type="presParOf" srcId="{1E329716-31E4-4C16-8D61-73BFF5F9DD7A}" destId="{7F0ED4AE-7EEE-4D4C-A1A8-BF845C92F928}" srcOrd="0" destOrd="0" presId="urn:microsoft.com/office/officeart/2008/layout/VerticalCurvedList"/>
    <dgm:cxn modelId="{E999C472-57ED-4841-BB3C-C761A427E2AE}" type="presParOf" srcId="{1E329716-31E4-4C16-8D61-73BFF5F9DD7A}" destId="{63827320-E1DD-4526-8EC4-CDF856F2F3E3}" srcOrd="1" destOrd="0" presId="urn:microsoft.com/office/officeart/2008/layout/VerticalCurvedList"/>
    <dgm:cxn modelId="{2C57ABA0-B7D3-6649-A059-CD43A22FB5DF}" type="presParOf" srcId="{1E329716-31E4-4C16-8D61-73BFF5F9DD7A}" destId="{0473DC46-473D-4D4B-A3F4-0A086EB6C58A}" srcOrd="2" destOrd="0" presId="urn:microsoft.com/office/officeart/2008/layout/VerticalCurvedList"/>
    <dgm:cxn modelId="{E2E63E10-917F-114C-BC15-01191B14732B}" type="presParOf" srcId="{1E329716-31E4-4C16-8D61-73BFF5F9DD7A}" destId="{A0C659E3-DAAB-414F-91F9-6C2A18E60471}" srcOrd="3" destOrd="0" presId="urn:microsoft.com/office/officeart/2008/layout/VerticalCurvedList"/>
    <dgm:cxn modelId="{4BA85CDD-B603-AE41-9356-DEF55B44569F}" type="presParOf" srcId="{146E3CDA-547C-40F4-88D8-D498FA895430}" destId="{16F5180B-FE70-4EEF-8647-670EA2A57548}" srcOrd="1" destOrd="0" presId="urn:microsoft.com/office/officeart/2008/layout/VerticalCurvedList"/>
    <dgm:cxn modelId="{EEE0D5CB-47DB-BC40-A501-308DAC85D69C}" type="presParOf" srcId="{146E3CDA-547C-40F4-88D8-D498FA895430}" destId="{1A5579F6-B5A2-430B-BCAA-C7A59381E456}" srcOrd="2" destOrd="0" presId="urn:microsoft.com/office/officeart/2008/layout/VerticalCurvedList"/>
    <dgm:cxn modelId="{5126E00C-D2BF-1340-A8E0-87F41655858A}" type="presParOf" srcId="{1A5579F6-B5A2-430B-BCAA-C7A59381E456}" destId="{E14FAB1D-D975-4510-9B0A-D861E0E4FC46}" srcOrd="0" destOrd="0" presId="urn:microsoft.com/office/officeart/2008/layout/VerticalCurvedList"/>
    <dgm:cxn modelId="{E7960EA9-8968-9545-AD89-93B31A1E8178}" type="presParOf" srcId="{146E3CDA-547C-40F4-88D8-D498FA895430}" destId="{24F5FFE4-B8A4-48A5-B8AD-75FF09504CB4}" srcOrd="3" destOrd="0" presId="urn:microsoft.com/office/officeart/2008/layout/VerticalCurvedList"/>
    <dgm:cxn modelId="{38F41321-432A-094A-A88E-E7B7C9F765DD}" type="presParOf" srcId="{146E3CDA-547C-40F4-88D8-D498FA895430}" destId="{3BC0D12D-0E0C-4C70-97CB-C5074A4353F9}" srcOrd="4" destOrd="0" presId="urn:microsoft.com/office/officeart/2008/layout/VerticalCurvedList"/>
    <dgm:cxn modelId="{7114194B-6A89-E745-B89C-B4841C280560}" type="presParOf" srcId="{3BC0D12D-0E0C-4C70-97CB-C5074A4353F9}" destId="{783B3015-76AE-4E31-ABDB-6505BB6EBC0A}" srcOrd="0" destOrd="0" presId="urn:microsoft.com/office/officeart/2008/layout/VerticalCurvedList"/>
    <dgm:cxn modelId="{AEDD2A5C-0262-6848-BB13-CA8D93656008}" type="presParOf" srcId="{146E3CDA-547C-40F4-88D8-D498FA895430}" destId="{FA124ADA-7E91-43C0-83B6-D11DED1EBFA4}" srcOrd="5" destOrd="0" presId="urn:microsoft.com/office/officeart/2008/layout/VerticalCurvedList"/>
    <dgm:cxn modelId="{E2038194-BE19-B642-82B7-0F02E43AED63}" type="presParOf" srcId="{146E3CDA-547C-40F4-88D8-D498FA895430}" destId="{3FCCA692-4A6E-4E4F-8DD5-2019303E1E02}" srcOrd="6" destOrd="0" presId="urn:microsoft.com/office/officeart/2008/layout/VerticalCurvedList"/>
    <dgm:cxn modelId="{9819E9AF-0527-FB4B-AF06-DC032EAED312}" type="presParOf" srcId="{3FCCA692-4A6E-4E4F-8DD5-2019303E1E02}" destId="{3AE8359E-DA2A-4838-8374-F74D3B92CD55}" srcOrd="0" destOrd="0" presId="urn:microsoft.com/office/officeart/2008/layout/VerticalCurvedList"/>
    <dgm:cxn modelId="{551BDE13-33D8-0F43-AAE3-94283D5C0D45}" type="presParOf" srcId="{146E3CDA-547C-40F4-88D8-D498FA895430}" destId="{7164D348-9BEB-452E-9994-315257BD4D69}" srcOrd="7" destOrd="0" presId="urn:microsoft.com/office/officeart/2008/layout/VerticalCurvedList"/>
    <dgm:cxn modelId="{317BC833-4005-F54F-9029-3AAD7AA4FDB4}" type="presParOf" srcId="{146E3CDA-547C-40F4-88D8-D498FA895430}" destId="{45318466-3626-4C07-81F4-C7D8FBCA68FA}" srcOrd="8" destOrd="0" presId="urn:microsoft.com/office/officeart/2008/layout/VerticalCurvedList"/>
    <dgm:cxn modelId="{39E3B30D-0919-D346-BC34-0A74076B193A}" type="presParOf" srcId="{45318466-3626-4C07-81F4-C7D8FBCA68FA}" destId="{47BBD6C6-7ADA-4448-8C13-11E98F7EEACA}" srcOrd="0" destOrd="0" presId="urn:microsoft.com/office/officeart/2008/layout/VerticalCurvedList"/>
    <dgm:cxn modelId="{66840F3F-D952-8045-A3BA-89CA6A1AA275}" type="presParOf" srcId="{146E3CDA-547C-40F4-88D8-D498FA895430}" destId="{C485467C-165F-49C1-BC41-95E9CE8BC710}" srcOrd="9" destOrd="0" presId="urn:microsoft.com/office/officeart/2008/layout/VerticalCurvedList"/>
    <dgm:cxn modelId="{4B943C0D-CDF8-4040-BBA1-F8C35590491A}" type="presParOf" srcId="{146E3CDA-547C-40F4-88D8-D498FA895430}" destId="{18BA140C-FE15-4C8A-B783-C86D4953DAB5}" srcOrd="10" destOrd="0" presId="urn:microsoft.com/office/officeart/2008/layout/VerticalCurvedList"/>
    <dgm:cxn modelId="{69B45022-1B9C-134B-A268-ECD749D7BDD7}" type="presParOf" srcId="{18BA140C-FE15-4C8A-B783-C86D4953DAB5}" destId="{A67D4C5E-E4E7-4940-9419-39880D57EFDA}" srcOrd="0" destOrd="0" presId="urn:microsoft.com/office/officeart/2008/layout/VerticalCurvedList"/>
    <dgm:cxn modelId="{AA9B6FE1-2D30-074E-938A-71E0C73171E8}" type="presParOf" srcId="{146E3CDA-547C-40F4-88D8-D498FA895430}" destId="{888755F5-2BFE-48EE-80E7-C361098A24FC}" srcOrd="11" destOrd="0" presId="urn:microsoft.com/office/officeart/2008/layout/VerticalCurvedList"/>
    <dgm:cxn modelId="{FFFEBD8B-D1FA-394A-88B0-AA33C5BBCF98}" type="presParOf" srcId="{146E3CDA-547C-40F4-88D8-D498FA895430}" destId="{3AD26496-8B0F-4EA3-83BA-E4F706717665}" srcOrd="12" destOrd="0" presId="urn:microsoft.com/office/officeart/2008/layout/VerticalCurvedList"/>
    <dgm:cxn modelId="{392D9487-D570-9640-9A95-1A69F704C12D}" type="presParOf" srcId="{3AD26496-8B0F-4EA3-83BA-E4F706717665}" destId="{BA0ADF80-3A95-4BE3-8FF2-9F49EF16727A}" srcOrd="0" destOrd="0" presId="urn:microsoft.com/office/officeart/2008/layout/VerticalCurvedList"/>
    <dgm:cxn modelId="{1F91771A-23B8-8A4A-AA73-885EB88D3724}" type="presParOf" srcId="{146E3CDA-547C-40F4-88D8-D498FA895430}" destId="{4394113A-F4A1-45D0-ACEE-54569E66CB62}" srcOrd="13" destOrd="0" presId="urn:microsoft.com/office/officeart/2008/layout/VerticalCurvedList"/>
    <dgm:cxn modelId="{850C55FF-A82B-4C44-A81E-D9E56E6AE923}" type="presParOf" srcId="{146E3CDA-547C-40F4-88D8-D498FA895430}" destId="{5625A4E7-EC3A-4931-897D-124791408791}" srcOrd="14" destOrd="0" presId="urn:microsoft.com/office/officeart/2008/layout/VerticalCurvedList"/>
    <dgm:cxn modelId="{7601CF15-AB22-874D-B729-6B56407752E7}" type="presParOf" srcId="{5625A4E7-EC3A-4931-897D-124791408791}" destId="{C890FE44-2BAC-4418-8F2A-A154EAF7875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27320-E1DD-4526-8EC4-CDF856F2F3E3}">
      <dsp:nvSpPr>
        <dsp:cNvPr id="0" name=""/>
        <dsp:cNvSpPr/>
      </dsp:nvSpPr>
      <dsp:spPr>
        <a:xfrm>
          <a:off x="-4428479" y="-679280"/>
          <a:ext cx="5276473" cy="5276473"/>
        </a:xfrm>
        <a:prstGeom prst="blockArc">
          <a:avLst>
            <a:gd name="adj1" fmla="val 18900000"/>
            <a:gd name="adj2" fmla="val 2700000"/>
            <a:gd name="adj3" fmla="val 409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5180B-FE70-4EEF-8647-670EA2A57548}">
      <dsp:nvSpPr>
        <dsp:cNvPr id="0" name=""/>
        <dsp:cNvSpPr/>
      </dsp:nvSpPr>
      <dsp:spPr>
        <a:xfrm>
          <a:off x="327145" y="197634"/>
          <a:ext cx="8046331" cy="356059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623" tIns="40640" rIns="40640" bIns="4064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0" kern="1200" dirty="0">
              <a:solidFill>
                <a:schemeClr val="accent3">
                  <a:lumMod val="75000"/>
                </a:schemeClr>
              </a:solidFill>
            </a:rPr>
            <a:t>КОПІЮВАННЯ (</a:t>
          </a:r>
          <a:r>
            <a:rPr lang="en-US" sz="1600" b="1" i="0" kern="1200" dirty="0">
              <a:solidFill>
                <a:schemeClr val="accent3">
                  <a:lumMod val="75000"/>
                </a:schemeClr>
              </a:solidFill>
            </a:rPr>
            <a:t>CTRL-C) </a:t>
          </a:r>
          <a:r>
            <a:rPr lang="uk-UA" sz="1200" b="0" i="0" kern="1200" dirty="0">
              <a:solidFill>
                <a:schemeClr val="tx1"/>
              </a:solidFill>
            </a:rPr>
            <a:t>наведення дослівно частини тексту без посилань на джерело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327145" y="197634"/>
        <a:ext cx="8046331" cy="356059"/>
      </dsp:txXfrm>
    </dsp:sp>
    <dsp:sp modelId="{E14FAB1D-D975-4510-9B0A-D861E0E4FC46}">
      <dsp:nvSpPr>
        <dsp:cNvPr id="0" name=""/>
        <dsp:cNvSpPr/>
      </dsp:nvSpPr>
      <dsp:spPr>
        <a:xfrm>
          <a:off x="52304" y="133600"/>
          <a:ext cx="445074" cy="445074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F5FFE4-B8A4-48A5-B8AD-75FF09504CB4}">
      <dsp:nvSpPr>
        <dsp:cNvPr id="0" name=""/>
        <dsp:cNvSpPr/>
      </dsp:nvSpPr>
      <dsp:spPr>
        <a:xfrm>
          <a:off x="649589" y="712511"/>
          <a:ext cx="7723887" cy="35605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623" tIns="40640" rIns="40640" bIns="4064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0" kern="1200" dirty="0">
              <a:solidFill>
                <a:srgbClr val="FF0000"/>
              </a:solidFill>
            </a:rPr>
            <a:t>ПОМИЛКА 404 (404 </a:t>
          </a:r>
          <a:r>
            <a:rPr lang="en-US" sz="1600" b="1" i="0" kern="1200" dirty="0">
              <a:solidFill>
                <a:srgbClr val="FF0000"/>
              </a:solidFill>
            </a:rPr>
            <a:t>ERROR)</a:t>
          </a:r>
          <a:r>
            <a:rPr lang="uk-UA" sz="1600" b="1" i="0" kern="1200" dirty="0"/>
            <a:t> </a:t>
          </a:r>
          <a:r>
            <a:rPr lang="uk-UA" sz="1200" b="0" i="0" kern="1200" dirty="0">
              <a:ln>
                <a:noFill/>
              </a:ln>
              <a:solidFill>
                <a:schemeClr val="tx1"/>
              </a:solidFill>
              <a:effectLst/>
            </a:rPr>
            <a:t>посилання на неіснуючу або неточну інформацію</a:t>
          </a:r>
          <a:endParaRPr lang="ru-RU" sz="1200" kern="1200" dirty="0">
            <a:ln>
              <a:noFill/>
            </a:ln>
            <a:solidFill>
              <a:schemeClr val="tx1"/>
            </a:solidFill>
            <a:effectLst/>
          </a:endParaRPr>
        </a:p>
      </dsp:txBody>
      <dsp:txXfrm>
        <a:off x="649589" y="712511"/>
        <a:ext cx="7723887" cy="356059"/>
      </dsp:txXfrm>
    </dsp:sp>
    <dsp:sp modelId="{783B3015-76AE-4E31-ABDB-6505BB6EBC0A}">
      <dsp:nvSpPr>
        <dsp:cNvPr id="0" name=""/>
        <dsp:cNvSpPr/>
      </dsp:nvSpPr>
      <dsp:spPr>
        <a:xfrm>
          <a:off x="374748" y="668003"/>
          <a:ext cx="445074" cy="445074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124ADA-7E91-43C0-83B6-D11DED1EBFA4}">
      <dsp:nvSpPr>
        <dsp:cNvPr id="0" name=""/>
        <dsp:cNvSpPr/>
      </dsp:nvSpPr>
      <dsp:spPr>
        <a:xfrm>
          <a:off x="773983" y="1246522"/>
          <a:ext cx="7547189" cy="35605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623" tIns="40640" rIns="40640" bIns="4064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0" kern="1200" dirty="0">
              <a:solidFill>
                <a:srgbClr val="00B050"/>
              </a:solidFill>
            </a:rPr>
            <a:t>ЗАЙТИ-ЗАМІНИТИ (</a:t>
          </a:r>
          <a:r>
            <a:rPr lang="en-US" sz="1600" b="1" i="0" kern="1200" dirty="0">
              <a:solidFill>
                <a:srgbClr val="00B050"/>
              </a:solidFill>
            </a:rPr>
            <a:t>FIND-REPLACE)</a:t>
          </a:r>
          <a:r>
            <a:rPr lang="uk-UA" sz="1600" b="1" i="0" kern="1200" dirty="0">
              <a:solidFill>
                <a:schemeClr val="accent2"/>
              </a:solidFill>
            </a:rPr>
            <a:t> </a:t>
          </a:r>
          <a:r>
            <a:rPr lang="uk-UA" sz="1200" b="0" i="0" kern="1200" dirty="0">
              <a:solidFill>
                <a:schemeClr val="tx1"/>
              </a:solidFill>
            </a:rPr>
            <a:t>основний зміст джерела зберігається із заміною ключових слів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773983" y="1246522"/>
        <a:ext cx="7547189" cy="356059"/>
      </dsp:txXfrm>
    </dsp:sp>
    <dsp:sp modelId="{3AE8359E-DA2A-4838-8374-F74D3B92CD55}">
      <dsp:nvSpPr>
        <dsp:cNvPr id="0" name=""/>
        <dsp:cNvSpPr/>
      </dsp:nvSpPr>
      <dsp:spPr>
        <a:xfrm>
          <a:off x="551446" y="1202015"/>
          <a:ext cx="445074" cy="445074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64D348-9BEB-452E-9994-315257BD4D69}">
      <dsp:nvSpPr>
        <dsp:cNvPr id="0" name=""/>
        <dsp:cNvSpPr/>
      </dsp:nvSpPr>
      <dsp:spPr>
        <a:xfrm>
          <a:off x="830401" y="1780926"/>
          <a:ext cx="7490771" cy="35605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623" tIns="40640" rIns="40640" bIns="4064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0" kern="1200" dirty="0">
              <a:solidFill>
                <a:srgbClr val="0070C0"/>
              </a:solidFill>
            </a:rPr>
            <a:t>АГРЕГАТОР (</a:t>
          </a:r>
          <a:r>
            <a:rPr lang="en-US" sz="1600" b="1" i="0" kern="1200" dirty="0">
              <a:solidFill>
                <a:srgbClr val="0070C0"/>
              </a:solidFill>
            </a:rPr>
            <a:t>AGGREGATOR)</a:t>
          </a:r>
          <a:r>
            <a:rPr lang="uk-UA" sz="1600" b="1" i="0" kern="1200" dirty="0">
              <a:solidFill>
                <a:srgbClr val="0070C0"/>
              </a:solidFill>
            </a:rPr>
            <a:t> </a:t>
          </a:r>
          <a:r>
            <a:rPr lang="uk-UA" sz="1200" b="0" i="0" kern="1200" dirty="0">
              <a:solidFill>
                <a:schemeClr val="tx1"/>
              </a:solidFill>
            </a:rPr>
            <a:t>робота має посилання на джерела, проте відсутні власні висновки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830401" y="1780926"/>
        <a:ext cx="7490771" cy="356059"/>
      </dsp:txXfrm>
    </dsp:sp>
    <dsp:sp modelId="{47BBD6C6-7ADA-4448-8C13-11E98F7EEACA}">
      <dsp:nvSpPr>
        <dsp:cNvPr id="0" name=""/>
        <dsp:cNvSpPr/>
      </dsp:nvSpPr>
      <dsp:spPr>
        <a:xfrm>
          <a:off x="607864" y="1736418"/>
          <a:ext cx="445074" cy="445074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85467C-165F-49C1-BC41-95E9CE8BC710}">
      <dsp:nvSpPr>
        <dsp:cNvPr id="0" name=""/>
        <dsp:cNvSpPr/>
      </dsp:nvSpPr>
      <dsp:spPr>
        <a:xfrm>
          <a:off x="773983" y="2315329"/>
          <a:ext cx="7547189" cy="35605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623" tIns="40640" rIns="40640" bIns="4064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0" kern="1200" dirty="0">
              <a:solidFill>
                <a:srgbClr val="7030A0"/>
              </a:solidFill>
            </a:rPr>
            <a:t>РЕТВІТ </a:t>
          </a:r>
          <a:r>
            <a:rPr lang="en-US" sz="1600" b="1" i="0" kern="1200" dirty="0">
              <a:solidFill>
                <a:srgbClr val="7030A0"/>
              </a:solidFill>
            </a:rPr>
            <a:t>(RE-TWEET)</a:t>
          </a:r>
          <a:r>
            <a:rPr lang="uk-UA" sz="1600" b="1" i="0" kern="1200" dirty="0">
              <a:solidFill>
                <a:srgbClr val="7030A0"/>
              </a:solidFill>
            </a:rPr>
            <a:t> </a:t>
          </a:r>
          <a:r>
            <a:rPr lang="uk-UA" sz="1200" b="0" i="0" kern="1200" dirty="0">
              <a:solidFill>
                <a:schemeClr val="tx1"/>
              </a:solidFill>
            </a:rPr>
            <a:t>робота має посилання на джерела, але занадто покладається на структуру першоджерела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773983" y="2315329"/>
        <a:ext cx="7547189" cy="356059"/>
      </dsp:txXfrm>
    </dsp:sp>
    <dsp:sp modelId="{A67D4C5E-E4E7-4940-9419-39880D57EFDA}">
      <dsp:nvSpPr>
        <dsp:cNvPr id="0" name=""/>
        <dsp:cNvSpPr/>
      </dsp:nvSpPr>
      <dsp:spPr>
        <a:xfrm>
          <a:off x="551446" y="2270821"/>
          <a:ext cx="445074" cy="445074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8755F5-2BFE-48EE-80E7-C361098A24FC}">
      <dsp:nvSpPr>
        <dsp:cNvPr id="0" name=""/>
        <dsp:cNvSpPr/>
      </dsp:nvSpPr>
      <dsp:spPr>
        <a:xfrm>
          <a:off x="649589" y="2860214"/>
          <a:ext cx="7723887" cy="356059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623" tIns="40640" rIns="40640" bIns="4064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0" kern="1200" dirty="0">
              <a:solidFill>
                <a:schemeClr val="accent2">
                  <a:lumMod val="75000"/>
                </a:schemeClr>
              </a:solidFill>
            </a:rPr>
            <a:t>ГІБРИД (</a:t>
          </a:r>
          <a:r>
            <a:rPr lang="en-US" sz="1600" b="1" i="0" kern="1200" dirty="0">
              <a:solidFill>
                <a:schemeClr val="accent2">
                  <a:lumMod val="75000"/>
                </a:schemeClr>
              </a:solidFill>
            </a:rPr>
            <a:t>HYBRID)</a:t>
          </a:r>
          <a:r>
            <a:rPr lang="uk-UA" sz="1600" b="1" i="0" kern="1200" dirty="0">
              <a:solidFill>
                <a:schemeClr val="accent2">
                  <a:lumMod val="75000"/>
                </a:schemeClr>
              </a:solidFill>
            </a:rPr>
            <a:t> </a:t>
          </a:r>
          <a:r>
            <a:rPr lang="uk-UA" sz="1200" b="0" i="0" kern="1200" dirty="0">
              <a:solidFill>
                <a:schemeClr val="tx1"/>
              </a:solidFill>
            </a:rPr>
            <a:t>комбінування в одній роботі цитованих праць або цитованих уривків без посилань на них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649589" y="2860214"/>
        <a:ext cx="7723887" cy="356059"/>
      </dsp:txXfrm>
    </dsp:sp>
    <dsp:sp modelId="{BA0ADF80-3A95-4BE3-8FF2-9F49EF16727A}">
      <dsp:nvSpPr>
        <dsp:cNvPr id="0" name=""/>
        <dsp:cNvSpPr/>
      </dsp:nvSpPr>
      <dsp:spPr>
        <a:xfrm>
          <a:off x="374748" y="2804833"/>
          <a:ext cx="445074" cy="445074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94113A-F4A1-45D0-ACEE-54569E66CB62}">
      <dsp:nvSpPr>
        <dsp:cNvPr id="0" name=""/>
        <dsp:cNvSpPr/>
      </dsp:nvSpPr>
      <dsp:spPr>
        <a:xfrm>
          <a:off x="274841" y="3383743"/>
          <a:ext cx="8046331" cy="356059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623" tIns="48260" rIns="48260" bIns="4826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b="1" i="0" kern="1200" dirty="0">
              <a:solidFill>
                <a:schemeClr val="accent1"/>
              </a:solidFill>
            </a:rPr>
            <a:t>КЛОНУВАННЯ </a:t>
          </a:r>
          <a:r>
            <a:rPr lang="en-US" sz="1900" b="1" i="0" kern="1200" dirty="0">
              <a:solidFill>
                <a:schemeClr val="accent1"/>
              </a:solidFill>
            </a:rPr>
            <a:t>(CLON)</a:t>
          </a:r>
          <a:r>
            <a:rPr lang="uk-UA" sz="1900" b="1" i="0" kern="1200" dirty="0">
              <a:solidFill>
                <a:schemeClr val="accent1"/>
              </a:solidFill>
            </a:rPr>
            <a:t> </a:t>
          </a:r>
          <a:r>
            <a:rPr lang="uk-UA" sz="1200" b="0" i="0" kern="1200" dirty="0">
              <a:solidFill>
                <a:schemeClr val="tx1"/>
              </a:solidFill>
            </a:rPr>
            <a:t>дослівне копіювання чужої роботи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74841" y="3383743"/>
        <a:ext cx="8046331" cy="356059"/>
      </dsp:txXfrm>
    </dsp:sp>
    <dsp:sp modelId="{C890FE44-2BAC-4418-8F2A-A154EAF78758}">
      <dsp:nvSpPr>
        <dsp:cNvPr id="0" name=""/>
        <dsp:cNvSpPr/>
      </dsp:nvSpPr>
      <dsp:spPr>
        <a:xfrm>
          <a:off x="52304" y="3339236"/>
          <a:ext cx="445074" cy="445074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Верхний колонтитул 1">
            <a:extLst>
              <a:ext uri="{FF2B5EF4-FFF2-40B4-BE49-F238E27FC236}">
                <a16:creationId xmlns:a16="http://schemas.microsoft.com/office/drawing/2014/main" id="{6104DEA1-92B0-F40C-66A2-0E27D418BEF1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ru-RU" altLang="ru-UA"/>
          </a:p>
        </p:txBody>
      </p:sp>
      <p:sp>
        <p:nvSpPr>
          <p:cNvPr id="25603" name="Дата 2">
            <a:extLst>
              <a:ext uri="{FF2B5EF4-FFF2-40B4-BE49-F238E27FC236}">
                <a16:creationId xmlns:a16="http://schemas.microsoft.com/office/drawing/2014/main" id="{586E00A4-4C24-B259-EA47-ECADDE8915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/>
            </a:lvl1pPr>
          </a:lstStyle>
          <a:p>
            <a:fld id="{C241C3BD-7E2D-2742-8227-19BF0E57C033}" type="datetimeFigureOut">
              <a:rPr lang="ru-RU" altLang="ru-UA"/>
              <a:pPr/>
              <a:t>02.09.2024</a:t>
            </a:fld>
            <a:endParaRPr lang="ru-RU" altLang="ru-UA"/>
          </a:p>
        </p:txBody>
      </p:sp>
      <p:sp>
        <p:nvSpPr>
          <p:cNvPr id="25604" name="Нижний колонтитул 3">
            <a:extLst>
              <a:ext uri="{FF2B5EF4-FFF2-40B4-BE49-F238E27FC236}">
                <a16:creationId xmlns:a16="http://schemas.microsoft.com/office/drawing/2014/main" id="{E182BDBD-F518-A7E7-823D-40A8BD8616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ru-RU" altLang="ru-UA"/>
          </a:p>
        </p:txBody>
      </p:sp>
      <p:sp>
        <p:nvSpPr>
          <p:cNvPr id="25605" name="Номер слайда 4">
            <a:extLst>
              <a:ext uri="{FF2B5EF4-FFF2-40B4-BE49-F238E27FC236}">
                <a16:creationId xmlns:a16="http://schemas.microsoft.com/office/drawing/2014/main" id="{DACF38D6-BA66-661C-AC3E-8812C84CDD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panose="020B0604020202020204" pitchFamily="34" charset="0"/>
              <a:buNone/>
              <a:defRPr sz="1200"/>
            </a:lvl1pPr>
          </a:lstStyle>
          <a:p>
            <a:fld id="{D18D2D37-F964-6745-919E-6C1A9D37A328}" type="slidenum">
              <a:rPr lang="ru-RU" altLang="ru-UA"/>
              <a:pPr/>
              <a:t>‹#›</a:t>
            </a:fld>
            <a:endParaRPr lang="ru-RU" altLang="ru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3;n">
            <a:extLst>
              <a:ext uri="{FF2B5EF4-FFF2-40B4-BE49-F238E27FC236}">
                <a16:creationId xmlns:a16="http://schemas.microsoft.com/office/drawing/2014/main" id="{2540086D-7522-B111-4CCB-4F8FFB687F4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Google Shape;4;n">
            <a:extLst>
              <a:ext uri="{FF2B5EF4-FFF2-40B4-BE49-F238E27FC236}">
                <a16:creationId xmlns:a16="http://schemas.microsoft.com/office/drawing/2014/main" id="{F5A3E575-7070-4476-3651-E149AFC596E0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UA" altLang="ru-UA">
              <a:sym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1pPr>
    <a:lvl2pPr marL="914400" lvl="1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2pPr>
    <a:lvl3pPr marL="1371600" lvl="2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3pPr>
    <a:lvl4pPr marL="1828800" lvl="3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4pPr>
    <a:lvl5pPr marL="2286000" lvl="4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Google Shape;224;p:notes">
            <a:extLst>
              <a:ext uri="{FF2B5EF4-FFF2-40B4-BE49-F238E27FC236}">
                <a16:creationId xmlns:a16="http://schemas.microsoft.com/office/drawing/2014/main" id="{CB425D6D-EEAA-3A8A-8C3B-2155BA6416C1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7650" name="Google Shape;225;p:notes">
            <a:extLst>
              <a:ext uri="{FF2B5EF4-FFF2-40B4-BE49-F238E27FC236}">
                <a16:creationId xmlns:a16="http://schemas.microsoft.com/office/drawing/2014/main" id="{A0295FC3-D76A-1024-89CD-7E8C9A748F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UA" altLang="ru-UA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Google Shape;224;p:notes">
            <a:extLst>
              <a:ext uri="{FF2B5EF4-FFF2-40B4-BE49-F238E27FC236}">
                <a16:creationId xmlns:a16="http://schemas.microsoft.com/office/drawing/2014/main" id="{CDD38515-67E9-1860-7FE9-C7342AB8897E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46082" name="Google Shape;225;p:notes">
            <a:extLst>
              <a:ext uri="{FF2B5EF4-FFF2-40B4-BE49-F238E27FC236}">
                <a16:creationId xmlns:a16="http://schemas.microsoft.com/office/drawing/2014/main" id="{74DBCD2C-7336-79C3-DC67-F4392A6D4D8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UA" altLang="ru-UA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Google Shape;266;g87664a2081_0_22:notes">
            <a:extLst>
              <a:ext uri="{FF2B5EF4-FFF2-40B4-BE49-F238E27FC236}">
                <a16:creationId xmlns:a16="http://schemas.microsoft.com/office/drawing/2014/main" id="{2CC9C3B8-E777-4E2A-C6AE-E8DBAA30C7D5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49154" name="Google Shape;267;g87664a2081_0_22:notes">
            <a:extLst>
              <a:ext uri="{FF2B5EF4-FFF2-40B4-BE49-F238E27FC236}">
                <a16:creationId xmlns:a16="http://schemas.microsoft.com/office/drawing/2014/main" id="{3DF60133-64A3-C1D8-1000-A9BE74BE72A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UA" altLang="ru-UA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Google Shape;230;g87664a200f_0_47:notes">
            <a:extLst>
              <a:ext uri="{FF2B5EF4-FFF2-40B4-BE49-F238E27FC236}">
                <a16:creationId xmlns:a16="http://schemas.microsoft.com/office/drawing/2014/main" id="{ED2B0110-0099-C00F-31BE-FBF2953096FD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52226" name="Google Shape;231;g87664a200f_0_47:notes">
            <a:extLst>
              <a:ext uri="{FF2B5EF4-FFF2-40B4-BE49-F238E27FC236}">
                <a16:creationId xmlns:a16="http://schemas.microsoft.com/office/drawing/2014/main" id="{BAB2A78A-B403-BED6-DB01-793E31DF2FC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UA" altLang="ru-UA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Google Shape;230;g87664a200f_0_47:notes">
            <a:extLst>
              <a:ext uri="{FF2B5EF4-FFF2-40B4-BE49-F238E27FC236}">
                <a16:creationId xmlns:a16="http://schemas.microsoft.com/office/drawing/2014/main" id="{8AFF78ED-6DD3-4B2C-8DF9-36658A332CCF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58370" name="Google Shape;231;g87664a200f_0_47:notes">
            <a:extLst>
              <a:ext uri="{FF2B5EF4-FFF2-40B4-BE49-F238E27FC236}">
                <a16:creationId xmlns:a16="http://schemas.microsoft.com/office/drawing/2014/main" id="{8EA0D6D0-4765-0EEB-B86E-D00EA34AD3D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UA" altLang="ru-UA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Google Shape;230;g87664a200f_0_47:notes">
            <a:extLst>
              <a:ext uri="{FF2B5EF4-FFF2-40B4-BE49-F238E27FC236}">
                <a16:creationId xmlns:a16="http://schemas.microsoft.com/office/drawing/2014/main" id="{F492E188-DDBB-74B1-1914-094CFD741907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60418" name="Google Shape;231;g87664a200f_0_47:notes">
            <a:extLst>
              <a:ext uri="{FF2B5EF4-FFF2-40B4-BE49-F238E27FC236}">
                <a16:creationId xmlns:a16="http://schemas.microsoft.com/office/drawing/2014/main" id="{4BA6269F-B747-2B97-9A23-68DF38AB2E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UA" altLang="ru-UA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Google Shape;364;g87664a2081_0_72:notes">
            <a:extLst>
              <a:ext uri="{FF2B5EF4-FFF2-40B4-BE49-F238E27FC236}">
                <a16:creationId xmlns:a16="http://schemas.microsoft.com/office/drawing/2014/main" id="{0971C600-B095-71A2-CB93-9645CEFF8807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62466" name="Google Shape;365;g87664a2081_0_72:notes">
            <a:extLst>
              <a:ext uri="{FF2B5EF4-FFF2-40B4-BE49-F238E27FC236}">
                <a16:creationId xmlns:a16="http://schemas.microsoft.com/office/drawing/2014/main" id="{9C269244-AB68-F9C4-CB1A-845AE8A8D4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ru-UA" altLang="ru-UA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;p2">
            <a:extLst>
              <a:ext uri="{FF2B5EF4-FFF2-40B4-BE49-F238E27FC236}">
                <a16:creationId xmlns:a16="http://schemas.microsoft.com/office/drawing/2014/main" id="{867F7EA1-639F-80A6-E70D-B653C0AD0B7C}"/>
              </a:ext>
            </a:extLst>
          </p:cNvPr>
          <p:cNvSpPr/>
          <p:nvPr/>
        </p:nvSpPr>
        <p:spPr>
          <a:xfrm rot="5400000">
            <a:off x="-1516063" y="-1719263"/>
            <a:ext cx="3679826" cy="3679826"/>
          </a:xfrm>
          <a:prstGeom prst="blockArc">
            <a:avLst>
              <a:gd name="adj1" fmla="val 15904124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0;p2">
            <a:extLst>
              <a:ext uri="{FF2B5EF4-FFF2-40B4-BE49-F238E27FC236}">
                <a16:creationId xmlns:a16="http://schemas.microsoft.com/office/drawing/2014/main" id="{A8EDA13C-F3EE-3C6A-0485-C55464CF3BB7}"/>
              </a:ext>
            </a:extLst>
          </p:cNvPr>
          <p:cNvSpPr/>
          <p:nvPr/>
        </p:nvSpPr>
        <p:spPr>
          <a:xfrm rot="10800000">
            <a:off x="708025" y="400050"/>
            <a:ext cx="7727950" cy="43434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1;p2">
            <a:extLst>
              <a:ext uri="{FF2B5EF4-FFF2-40B4-BE49-F238E27FC236}">
                <a16:creationId xmlns:a16="http://schemas.microsoft.com/office/drawing/2014/main" id="{C47F1660-B59F-8EBD-DA48-8FBFF4E1E4C7}"/>
              </a:ext>
            </a:extLst>
          </p:cNvPr>
          <p:cNvSpPr/>
          <p:nvPr/>
        </p:nvSpPr>
        <p:spPr>
          <a:xfrm rot="19424087">
            <a:off x="6500813" y="3908425"/>
            <a:ext cx="1706562" cy="1706563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2;p2">
            <a:extLst>
              <a:ext uri="{FF2B5EF4-FFF2-40B4-BE49-F238E27FC236}">
                <a16:creationId xmlns:a16="http://schemas.microsoft.com/office/drawing/2014/main" id="{0696A334-F7D9-0802-C253-8EAC2DEAB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744538"/>
            <a:ext cx="6261100" cy="239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b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UA" altLang="ru-UA" sz="4800" b="1">
              <a:solidFill>
                <a:srgbClr val="27316F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6" name="Google Shape;13;p2">
            <a:extLst>
              <a:ext uri="{FF2B5EF4-FFF2-40B4-BE49-F238E27FC236}">
                <a16:creationId xmlns:a16="http://schemas.microsoft.com/office/drawing/2014/main" id="{F3BFE960-4A6D-177C-284B-AA383FC12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3397250"/>
            <a:ext cx="4048125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UA" altLang="ru-UA">
              <a:solidFill>
                <a:srgbClr val="27316F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7" name="Google Shape;14;p2">
            <a:extLst>
              <a:ext uri="{FF2B5EF4-FFF2-40B4-BE49-F238E27FC236}">
                <a16:creationId xmlns:a16="http://schemas.microsoft.com/office/drawing/2014/main" id="{A0D462F9-5497-7D01-3B99-4BED830E1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0" y="2833688"/>
            <a:ext cx="6840538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UA" altLang="ru-UA">
              <a:solidFill>
                <a:srgbClr val="27316F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441200" y="1455663"/>
            <a:ext cx="6261600" cy="13620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>
                <a:solidFill>
                  <a:schemeClr val="accen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0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2649875" y="3207913"/>
            <a:ext cx="3823800" cy="6201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0106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4_1_1_1_1">
    <p:bg>
      <p:bgPr>
        <a:solidFill>
          <a:schemeClr val="accent2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368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E85223DE-9EDC-CA8B-791B-24C49EEABE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" y="1314450"/>
            <a:ext cx="8991600" cy="382905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endParaRPr lang="ru-RU" altLang="ru-RU" sz="2100">
              <a:latin typeface="Times"/>
            </a:endParaRP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AEA4AE2D-8032-648A-5EA4-95C67B18502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314450"/>
            <a:ext cx="9144000" cy="114300"/>
          </a:xfrm>
          <a:prstGeom prst="rect">
            <a:avLst/>
          </a:prstGeom>
          <a:solidFill>
            <a:srgbClr val="C21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endParaRPr lang="ru-RU" altLang="ru-RU" sz="2100">
              <a:latin typeface="Times"/>
            </a:endParaRP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77887DF-6F40-9B13-47C6-B0A2C626E9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428750"/>
            <a:ext cx="152400" cy="3714750"/>
          </a:xfrm>
          <a:prstGeom prst="rect">
            <a:avLst/>
          </a:prstGeom>
          <a:solidFill>
            <a:srgbClr val="002A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endParaRPr lang="ru-RU" altLang="ru-RU" sz="2100">
              <a:latin typeface="Times"/>
            </a:endParaRPr>
          </a:p>
        </p:txBody>
      </p:sp>
      <p:pic>
        <p:nvPicPr>
          <p:cNvPr id="5" name="Picture 25">
            <a:extLst>
              <a:ext uri="{FF2B5EF4-FFF2-40B4-BE49-F238E27FC236}">
                <a16:creationId xmlns:a16="http://schemas.microsoft.com/office/drawing/2014/main" id="{392F6BA2-499E-B3D9-AB08-CE0AC1EC43E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87313"/>
            <a:ext cx="878522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71750"/>
            <a:ext cx="7772400" cy="857250"/>
          </a:xfrm>
        </p:spPr>
        <p:txBody>
          <a:bodyPr/>
          <a:lstStyle>
            <a:lvl1pPr algn="ctr">
              <a:defRPr sz="3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86100"/>
            <a:ext cx="6400800" cy="13144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935CDD1-1AC7-AB52-7C1A-5D1004D4C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B481F1A-D564-6E52-63D9-7BF7AE156F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462F391-1DF0-0755-8AAE-57561B9666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fld id="{8A791224-7369-B941-A3B0-E55CD2A4BA60}" type="slidenum">
              <a:rPr lang="en-US" altLang="ru-RU"/>
              <a:pPr/>
              <a:t>‹#›</a:t>
            </a:fld>
            <a:r>
              <a:rPr lang="en-US" altLang="ru-RU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1187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7C023A-FE80-1ACF-7D93-4B24937195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15A429-F011-27FC-D76E-5CACF68F73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71E213-0CC9-8B4E-928D-3C8B29E5AA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fld id="{35FE822F-EEA1-3147-B05B-FC71C467257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635396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3BB6AB-F9A2-6D04-2408-FDCA7CA2A9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F355DE-CF47-901A-4D0D-B586477C41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50EB4F-1384-F3CF-60F4-DDBCFB4957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fld id="{45742463-6C58-A54B-A7F2-88F2AAC6D4A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07721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29146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29146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25F40E-2919-1B5C-0AC3-26231AA691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45C841-6976-90AC-796E-8E33CFFBA5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51DDF5-5A5A-AEA3-B35E-B942505ACE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fld id="{B06DAD37-6F26-3144-A380-FBE34E88C2C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54095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189D10B-ADD0-87BC-7148-77318B3D6F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7CD76F1-5794-32FB-F881-E6619E3ED7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2D06E2F-6CC6-B0E9-AE5D-4D19BC1E12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fld id="{53D4EF37-6579-F84F-A8A6-1F8BABB271F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53425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3027475-75D9-B075-45B7-BB356F1E88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C355D0-7E06-F56B-896B-DD9A9C11B5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D619CB-E5C7-3E66-3836-C57BC52365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fld id="{1471AAB6-1A1B-434E-BA29-DA58A047E09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37840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A28BC75-8BAE-1100-FC34-924AC99778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EE83D32-CCED-EE16-35BE-D1227E1191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D14600B-09C9-AC4E-4757-520675F57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fld id="{3BF6A6BB-9371-684C-8E1C-B6C2C40F895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556669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D64EAC-3CEE-BA60-5112-A994526021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B86FB8-3EFF-A88C-F7AE-E5B5D994CA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3E0728-2D66-1698-7F73-84E9B0B85A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fld id="{56D6F11D-DBBD-EF46-A145-12C5555749A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7765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BC7E0B-A9BD-B5BA-B923-7E373D4AD1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CBEB88-A7B5-6B3E-CDAF-5F28E1214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445F8F-6E2C-A75E-4607-A8B3E6F515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fld id="{7D0C6EE9-5FF4-DB4E-9A26-717A1863566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7827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;p4">
            <a:extLst>
              <a:ext uri="{FF2B5EF4-FFF2-40B4-BE49-F238E27FC236}">
                <a16:creationId xmlns:a16="http://schemas.microsoft.com/office/drawing/2014/main" id="{3A87A241-5EC1-EAE2-CD59-48FC362DA42A}"/>
              </a:ext>
            </a:extLst>
          </p:cNvPr>
          <p:cNvSpPr/>
          <p:nvPr/>
        </p:nvSpPr>
        <p:spPr>
          <a:xfrm rot="10800000">
            <a:off x="7843838" y="-1058863"/>
            <a:ext cx="2481262" cy="2481263"/>
          </a:xfrm>
          <a:prstGeom prst="blockArc">
            <a:avLst>
              <a:gd name="adj1" fmla="val 15904124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28;p4">
            <a:extLst>
              <a:ext uri="{FF2B5EF4-FFF2-40B4-BE49-F238E27FC236}">
                <a16:creationId xmlns:a16="http://schemas.microsoft.com/office/drawing/2014/main" id="{FF518D57-9BA8-B228-06B5-6F5BC5486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3988" y="236538"/>
            <a:ext cx="9451976" cy="661987"/>
          </a:xfrm>
          <a:prstGeom prst="rect">
            <a:avLst/>
          </a:prstGeom>
          <a:solidFill>
            <a:srgbClr val="75C4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4" name="Google Shape;29;p4">
            <a:extLst>
              <a:ext uri="{FF2B5EF4-FFF2-40B4-BE49-F238E27FC236}">
                <a16:creationId xmlns:a16="http://schemas.microsoft.com/office/drawing/2014/main" id="{072F56CA-7F6B-717B-CB6B-592775FD652F}"/>
              </a:ext>
            </a:extLst>
          </p:cNvPr>
          <p:cNvSpPr/>
          <p:nvPr/>
        </p:nvSpPr>
        <p:spPr>
          <a:xfrm rot="4458820">
            <a:off x="-1489075" y="4124325"/>
            <a:ext cx="2387600" cy="2387600"/>
          </a:xfrm>
          <a:prstGeom prst="blockArc">
            <a:avLst>
              <a:gd name="adj1" fmla="val 12582103"/>
              <a:gd name="adj2" fmla="val 16685375"/>
              <a:gd name="adj3" fmla="val 10255"/>
            </a:avLst>
          </a:prstGeom>
          <a:solidFill>
            <a:srgbClr val="F2F2F2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30;p4">
            <a:extLst>
              <a:ext uri="{FF2B5EF4-FFF2-40B4-BE49-F238E27FC236}">
                <a16:creationId xmlns:a16="http://schemas.microsoft.com/office/drawing/2014/main" id="{B421B706-A851-435E-FDE4-AD7A6DDD3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1506538"/>
            <a:ext cx="731520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1600"/>
              </a:spcAft>
            </a:pPr>
            <a:endParaRPr lang="ru-UA" altLang="ru-UA">
              <a:solidFill>
                <a:srgbClr val="27316F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6" name="Google Shape;31;p4">
            <a:extLst>
              <a:ext uri="{FF2B5EF4-FFF2-40B4-BE49-F238E27FC236}">
                <a16:creationId xmlns:a16="http://schemas.microsoft.com/office/drawing/2014/main" id="{01B33593-1646-D27B-6F27-C2704672D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3788" y="388938"/>
            <a:ext cx="682625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ru-UA" altLang="ru-UA" sz="2400" b="1">
              <a:solidFill>
                <a:srgbClr val="FFFFFF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1094125" y="281670"/>
            <a:ext cx="77382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963450" y="1133350"/>
            <a:ext cx="7217100" cy="30240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2pPr>
            <a:lvl3pPr lvl="2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3pPr>
            <a:lvl4pPr lvl="3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4pPr>
            <a:lvl5pPr lvl="4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5pPr>
            <a:lvl6pPr lvl="5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6pPr>
            <a:lvl7pPr lvl="6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7pPr>
            <a:lvl8pPr lvl="7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200"/>
            </a:lvl8pPr>
            <a:lvl9pPr lvl="8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5355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00F16E-E1A2-FA1D-8C92-F38BE9FF9C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CF7810-64CF-E8C8-1EE8-0802876220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D440BB-D83E-5C3B-D198-7776E52D0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fld id="{05D5F5DA-F5CC-894C-93F8-D787A66F056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15061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1085850"/>
            <a:ext cx="1943100" cy="34861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085850"/>
            <a:ext cx="5676900" cy="34861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BB1343-41D7-CBED-CA0E-1DF3E1D88A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1A6D1B-3C57-A8F7-41EF-AD2FC40768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endParaRPr lang="en-US" altLang="ru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EB0ABA-2664-49DC-26D1-BF4D876FAE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fld id="{45129BCC-0A75-FE48-98D1-98F43FA6009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0153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4;p6">
            <a:extLst>
              <a:ext uri="{FF2B5EF4-FFF2-40B4-BE49-F238E27FC236}">
                <a16:creationId xmlns:a16="http://schemas.microsoft.com/office/drawing/2014/main" id="{21656742-1C64-2715-DC87-52C91D179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3988" y="236538"/>
            <a:ext cx="9451976" cy="661987"/>
          </a:xfrm>
          <a:prstGeom prst="rect">
            <a:avLst/>
          </a:prstGeom>
          <a:solidFill>
            <a:srgbClr val="75C4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3" name="Google Shape;45;p6">
            <a:extLst>
              <a:ext uri="{FF2B5EF4-FFF2-40B4-BE49-F238E27FC236}">
                <a16:creationId xmlns:a16="http://schemas.microsoft.com/office/drawing/2014/main" id="{89F69C91-ACFC-8603-CA65-1E3E931F3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3788" y="388938"/>
            <a:ext cx="682625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ru-UA" altLang="ru-UA" sz="2400" b="1">
              <a:solidFill>
                <a:srgbClr val="FFFFFF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4" name="Google Shape;46;p6">
            <a:extLst>
              <a:ext uri="{FF2B5EF4-FFF2-40B4-BE49-F238E27FC236}">
                <a16:creationId xmlns:a16="http://schemas.microsoft.com/office/drawing/2014/main" id="{CFB1C19C-D25C-EFAC-68F4-F5D0F07B5DB3}"/>
              </a:ext>
            </a:extLst>
          </p:cNvPr>
          <p:cNvSpPr/>
          <p:nvPr/>
        </p:nvSpPr>
        <p:spPr>
          <a:xfrm>
            <a:off x="8301038" y="4271963"/>
            <a:ext cx="1706562" cy="1704975"/>
          </a:xfrm>
          <a:prstGeom prst="blockArc">
            <a:avLst>
              <a:gd name="adj1" fmla="val 10676778"/>
              <a:gd name="adj2" fmla="val 16322302"/>
              <a:gd name="adj3" fmla="val 11982"/>
            </a:avLst>
          </a:prstGeom>
          <a:solidFill>
            <a:srgbClr val="BDC1C6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243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9;p7">
            <a:extLst>
              <a:ext uri="{FF2B5EF4-FFF2-40B4-BE49-F238E27FC236}">
                <a16:creationId xmlns:a16="http://schemas.microsoft.com/office/drawing/2014/main" id="{F8BFE2AF-908F-4185-7192-CFE8CF8856AE}"/>
              </a:ext>
            </a:extLst>
          </p:cNvPr>
          <p:cNvSpPr/>
          <p:nvPr/>
        </p:nvSpPr>
        <p:spPr>
          <a:xfrm rot="5400000">
            <a:off x="-1062831" y="-1050132"/>
            <a:ext cx="1957388" cy="1958975"/>
          </a:xfrm>
          <a:prstGeom prst="blockArc">
            <a:avLst>
              <a:gd name="adj1" fmla="val 16339879"/>
              <a:gd name="adj2" fmla="val 21412310"/>
              <a:gd name="adj3" fmla="val 12046"/>
            </a:avLst>
          </a:prstGeom>
          <a:solidFill>
            <a:schemeClr val="accent3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50;p7">
            <a:extLst>
              <a:ext uri="{FF2B5EF4-FFF2-40B4-BE49-F238E27FC236}">
                <a16:creationId xmlns:a16="http://schemas.microsoft.com/office/drawing/2014/main" id="{77B52F87-F33A-E640-53E5-A2FA281DF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3988" y="236538"/>
            <a:ext cx="9451976" cy="661987"/>
          </a:xfrm>
          <a:prstGeom prst="rect">
            <a:avLst/>
          </a:prstGeom>
          <a:solidFill>
            <a:srgbClr val="75C4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4" name="Google Shape;52;p7">
            <a:extLst>
              <a:ext uri="{FF2B5EF4-FFF2-40B4-BE49-F238E27FC236}">
                <a16:creationId xmlns:a16="http://schemas.microsoft.com/office/drawing/2014/main" id="{655DEFD9-3470-C4B2-6A5F-33C1F8755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3788" y="388938"/>
            <a:ext cx="682625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ru-UA" altLang="ru-UA" sz="2400" b="1">
              <a:solidFill>
                <a:srgbClr val="FFFFFF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51" name="Google Shape;51;p7"/>
          <p:cNvSpPr txBox="1">
            <a:spLocks noGrp="1"/>
          </p:cNvSpPr>
          <p:nvPr>
            <p:ph type="subTitle" idx="1"/>
          </p:nvPr>
        </p:nvSpPr>
        <p:spPr>
          <a:xfrm>
            <a:off x="1086359" y="2562701"/>
            <a:ext cx="3552000" cy="1596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1094125" y="281075"/>
            <a:ext cx="7738200" cy="5727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049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1;p9">
            <a:extLst>
              <a:ext uri="{FF2B5EF4-FFF2-40B4-BE49-F238E27FC236}">
                <a16:creationId xmlns:a16="http://schemas.microsoft.com/office/drawing/2014/main" id="{405AD26A-2251-FC01-EBE4-EA610DD3E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/>
            <a:fld id="{0BFDF8B2-DD66-904B-9951-EABE51C8CD6B}" type="slidenum">
              <a:rPr lang="ru-UA" altLang="ru-UA" sz="1000">
                <a:solidFill>
                  <a:srgbClr val="595959"/>
                </a:solidFill>
              </a:rPr>
              <a:pPr algn="r" eaLnBrk="1" hangingPunct="1"/>
              <a:t>‹#›</a:t>
            </a:fld>
            <a:endParaRPr lang="ru-UA" altLang="ru-UA" sz="1000">
              <a:solidFill>
                <a:srgbClr val="595959"/>
              </a:solidFill>
            </a:endParaRPr>
          </a:p>
        </p:txBody>
      </p:sp>
      <p:sp>
        <p:nvSpPr>
          <p:cNvPr id="3" name="Google Shape;62;p9">
            <a:extLst>
              <a:ext uri="{FF2B5EF4-FFF2-40B4-BE49-F238E27FC236}">
                <a16:creationId xmlns:a16="http://schemas.microsoft.com/office/drawing/2014/main" id="{03E7A408-3ED8-F466-7E6E-034ED83AC27B}"/>
              </a:ext>
            </a:extLst>
          </p:cNvPr>
          <p:cNvSpPr/>
          <p:nvPr/>
        </p:nvSpPr>
        <p:spPr>
          <a:xfrm rot="20699906">
            <a:off x="3798888" y="4368800"/>
            <a:ext cx="1782762" cy="1784350"/>
          </a:xfrm>
          <a:prstGeom prst="blockArc">
            <a:avLst>
              <a:gd name="adj1" fmla="val 12085351"/>
              <a:gd name="adj2" fmla="val 16819483"/>
              <a:gd name="adj3" fmla="val 17550"/>
            </a:avLst>
          </a:prstGeom>
          <a:solidFill>
            <a:srgbClr val="D9D9D9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63;p9">
            <a:extLst>
              <a:ext uri="{FF2B5EF4-FFF2-40B4-BE49-F238E27FC236}">
                <a16:creationId xmlns:a16="http://schemas.microsoft.com/office/drawing/2014/main" id="{10E14A69-5686-8083-386A-598C757D9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-74613"/>
            <a:ext cx="4572000" cy="5310188"/>
          </a:xfrm>
          <a:prstGeom prst="rect">
            <a:avLst/>
          </a:prstGeom>
          <a:solidFill>
            <a:srgbClr val="75C4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5" name="Google Shape;64;p9">
            <a:extLst>
              <a:ext uri="{FF2B5EF4-FFF2-40B4-BE49-F238E27FC236}">
                <a16:creationId xmlns:a16="http://schemas.microsoft.com/office/drawing/2014/main" id="{0C09E65F-8C27-01C8-5E62-CBF447F99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2566988"/>
            <a:ext cx="311785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b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UA" altLang="ru-UA" sz="2400" b="1">
              <a:solidFill>
                <a:srgbClr val="27316F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6" name="Google Shape;65;p9">
            <a:extLst>
              <a:ext uri="{FF2B5EF4-FFF2-40B4-BE49-F238E27FC236}">
                <a16:creationId xmlns:a16="http://schemas.microsoft.com/office/drawing/2014/main" id="{0BF1D3AA-4B1D-8025-70BA-7B9EEC994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9075" y="4049713"/>
            <a:ext cx="311785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b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UA" altLang="ru-UA">
              <a:solidFill>
                <a:srgbClr val="27316F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7" name="Google Shape;66;p9">
            <a:extLst>
              <a:ext uri="{FF2B5EF4-FFF2-40B4-BE49-F238E27FC236}">
                <a16:creationId xmlns:a16="http://schemas.microsoft.com/office/drawing/2014/main" id="{FD4E7AAC-5E07-A943-F93F-527E1F5CF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8588" y="4049713"/>
            <a:ext cx="3119437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b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UA" altLang="ru-UA">
              <a:solidFill>
                <a:srgbClr val="FFFFFF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8" name="Google Shape;67;p9">
            <a:extLst>
              <a:ext uri="{FF2B5EF4-FFF2-40B4-BE49-F238E27FC236}">
                <a16:creationId xmlns:a16="http://schemas.microsoft.com/office/drawing/2014/main" id="{2208EC48-8F35-6676-F998-2B1DCF25B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7975" y="3298825"/>
            <a:ext cx="3119438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UA" altLang="ru-UA" sz="2400" b="1">
              <a:solidFill>
                <a:srgbClr val="FFFFFF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1"/>
          </p:nvPr>
        </p:nvSpPr>
        <p:spPr>
          <a:xfrm>
            <a:off x="5021275" y="810000"/>
            <a:ext cx="3549600" cy="38568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title"/>
          </p:nvPr>
        </p:nvSpPr>
        <p:spPr>
          <a:xfrm>
            <a:off x="602400" y="862850"/>
            <a:ext cx="3549600" cy="31866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" name="Google Shape;60;p9">
            <a:extLst>
              <a:ext uri="{FF2B5EF4-FFF2-40B4-BE49-F238E27FC236}">
                <a16:creationId xmlns:a16="http://schemas.microsoft.com/office/drawing/2014/main" id="{80D2CA88-CA0F-4530-6AC6-F8B68F6BADC5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Font typeface="Arial" panose="020B0604020202020204" pitchFamily="34" charset="0"/>
              <a:buNone/>
              <a:defRPr/>
            </a:lvl1pPr>
          </a:lstStyle>
          <a:p>
            <a:fld id="{C0CC4860-D002-1348-88E2-CF9AD9BC0222}" type="slidenum">
              <a:rPr lang="ru-UA" altLang="ru-UA"/>
              <a:pPr/>
              <a:t>‹#›</a:t>
            </a:fld>
            <a:endParaRPr lang="ru-UA" altLang="ru-UA"/>
          </a:p>
        </p:txBody>
      </p:sp>
    </p:spTree>
    <p:extLst>
      <p:ext uri="{BB962C8B-B14F-4D97-AF65-F5344CB8AC3E}">
        <p14:creationId xmlns:p14="http://schemas.microsoft.com/office/powerpoint/2010/main" val="29416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933325" y="4230575"/>
            <a:ext cx="5377200" cy="6051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855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458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CUSTOM_2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1;p17">
            <a:extLst>
              <a:ext uri="{FF2B5EF4-FFF2-40B4-BE49-F238E27FC236}">
                <a16:creationId xmlns:a16="http://schemas.microsoft.com/office/drawing/2014/main" id="{F11FB860-5BA7-F7E1-F1CE-666452020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-76200"/>
            <a:ext cx="4638675" cy="5276850"/>
          </a:xfrm>
          <a:prstGeom prst="rect">
            <a:avLst/>
          </a:prstGeom>
          <a:solidFill>
            <a:srgbClr val="75C4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endParaRPr lang="ru-UA" altLang="ru-UA"/>
          </a:p>
        </p:txBody>
      </p:sp>
      <p:sp>
        <p:nvSpPr>
          <p:cNvPr id="3" name="Google Shape;142;p17">
            <a:extLst>
              <a:ext uri="{FF2B5EF4-FFF2-40B4-BE49-F238E27FC236}">
                <a16:creationId xmlns:a16="http://schemas.microsoft.com/office/drawing/2014/main" id="{E0C5AC61-B61B-360D-8F97-918B637C7C05}"/>
              </a:ext>
            </a:extLst>
          </p:cNvPr>
          <p:cNvSpPr/>
          <p:nvPr/>
        </p:nvSpPr>
        <p:spPr>
          <a:xfrm rot="10800000">
            <a:off x="735013" y="723900"/>
            <a:ext cx="3241675" cy="3946525"/>
          </a:xfrm>
          <a:prstGeom prst="round1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43;p17">
            <a:extLst>
              <a:ext uri="{FF2B5EF4-FFF2-40B4-BE49-F238E27FC236}">
                <a16:creationId xmlns:a16="http://schemas.microsoft.com/office/drawing/2014/main" id="{F048C5F8-A1AD-3557-8E07-34A1240B5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00" y="717550"/>
            <a:ext cx="3227388" cy="394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UA" altLang="ru-UA" sz="3600" b="1">
              <a:solidFill>
                <a:srgbClr val="27316F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144" name="Google Shape;144;p17"/>
          <p:cNvSpPr txBox="1">
            <a:spLocks noGrp="1"/>
          </p:cNvSpPr>
          <p:nvPr>
            <p:ph type="subTitle" idx="1"/>
          </p:nvPr>
        </p:nvSpPr>
        <p:spPr>
          <a:xfrm>
            <a:off x="5909000" y="599974"/>
            <a:ext cx="2448000" cy="3591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45" name="Google Shape;145;p17"/>
          <p:cNvSpPr txBox="1">
            <a:spLocks noGrp="1"/>
          </p:cNvSpPr>
          <p:nvPr>
            <p:ph type="subTitle" idx="2"/>
          </p:nvPr>
        </p:nvSpPr>
        <p:spPr>
          <a:xfrm>
            <a:off x="5909000" y="1035316"/>
            <a:ext cx="2448000" cy="8211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subTitle" idx="3"/>
          </p:nvPr>
        </p:nvSpPr>
        <p:spPr>
          <a:xfrm>
            <a:off x="5909000" y="2028524"/>
            <a:ext cx="2448000" cy="3591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subTitle" idx="4"/>
          </p:nvPr>
        </p:nvSpPr>
        <p:spPr>
          <a:xfrm>
            <a:off x="5909000" y="2445016"/>
            <a:ext cx="2448000" cy="8211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subTitle" idx="5"/>
          </p:nvPr>
        </p:nvSpPr>
        <p:spPr>
          <a:xfrm>
            <a:off x="5909000" y="3457074"/>
            <a:ext cx="2448000" cy="3591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subTitle" idx="6"/>
          </p:nvPr>
        </p:nvSpPr>
        <p:spPr>
          <a:xfrm>
            <a:off x="5909000" y="3854716"/>
            <a:ext cx="2448000" cy="8211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title"/>
          </p:nvPr>
        </p:nvSpPr>
        <p:spPr>
          <a:xfrm>
            <a:off x="831900" y="717175"/>
            <a:ext cx="3144900" cy="3945900"/>
          </a:xfrm>
          <a:prstGeom prst="rect">
            <a:avLst/>
          </a:prstGeom>
        </p:spPr>
        <p:txBody>
          <a:bodyPr spcFirstLastPara="1" anchor="ctr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chemeClr val="accent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3795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3_1">
    <p:bg>
      <p:bgPr>
        <a:solidFill>
          <a:schemeClr val="accent2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1;p19">
            <a:extLst>
              <a:ext uri="{FF2B5EF4-FFF2-40B4-BE49-F238E27FC236}">
                <a16:creationId xmlns:a16="http://schemas.microsoft.com/office/drawing/2014/main" id="{A54279C6-6686-B5C0-7D8F-8619658F1E73}"/>
              </a:ext>
            </a:extLst>
          </p:cNvPr>
          <p:cNvSpPr/>
          <p:nvPr/>
        </p:nvSpPr>
        <p:spPr>
          <a:xfrm rot="15300014">
            <a:off x="7656513" y="3062287"/>
            <a:ext cx="3352800" cy="3679825"/>
          </a:xfrm>
          <a:prstGeom prst="blockArc">
            <a:avLst>
              <a:gd name="adj1" fmla="val 16550563"/>
              <a:gd name="adj2" fmla="val 608065"/>
              <a:gd name="adj3" fmla="val 8235"/>
            </a:avLst>
          </a:prstGeom>
          <a:solidFill>
            <a:schemeClr val="accent3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62;p19">
            <a:extLst>
              <a:ext uri="{FF2B5EF4-FFF2-40B4-BE49-F238E27FC236}">
                <a16:creationId xmlns:a16="http://schemas.microsoft.com/office/drawing/2014/main" id="{5F6233C7-8E15-90EC-8479-83F818B4D45C}"/>
              </a:ext>
            </a:extLst>
          </p:cNvPr>
          <p:cNvSpPr/>
          <p:nvPr/>
        </p:nvSpPr>
        <p:spPr>
          <a:xfrm rot="8596392">
            <a:off x="-758825" y="-901700"/>
            <a:ext cx="1704975" cy="1704975"/>
          </a:xfrm>
          <a:prstGeom prst="blockArc">
            <a:avLst>
              <a:gd name="adj1" fmla="val 13159347"/>
              <a:gd name="adj2" fmla="val 19114359"/>
              <a:gd name="adj3" fmla="val 21488"/>
            </a:avLst>
          </a:prstGeom>
          <a:solidFill>
            <a:srgbClr val="BDC1C6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63;p19">
            <a:extLst>
              <a:ext uri="{FF2B5EF4-FFF2-40B4-BE49-F238E27FC236}">
                <a16:creationId xmlns:a16="http://schemas.microsoft.com/office/drawing/2014/main" id="{5027FA94-BD9B-013A-87AB-DB134352823C}"/>
              </a:ext>
            </a:extLst>
          </p:cNvPr>
          <p:cNvSpPr/>
          <p:nvPr/>
        </p:nvSpPr>
        <p:spPr>
          <a:xfrm rot="10800000">
            <a:off x="515938" y="400050"/>
            <a:ext cx="8112125" cy="43434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lIns="91425" tIns="91425" rIns="91425" bIns="9142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kern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64;p19">
            <a:extLst>
              <a:ext uri="{FF2B5EF4-FFF2-40B4-BE49-F238E27FC236}">
                <a16:creationId xmlns:a16="http://schemas.microsoft.com/office/drawing/2014/main" id="{D3F4BC67-F4DC-C14C-6F1F-A824BECF4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3788" y="1417638"/>
            <a:ext cx="6818312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UA" altLang="ru-UA" sz="2400" b="1">
              <a:solidFill>
                <a:srgbClr val="27316F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6" name="Google Shape;165;p19">
            <a:extLst>
              <a:ext uri="{FF2B5EF4-FFF2-40B4-BE49-F238E27FC236}">
                <a16:creationId xmlns:a16="http://schemas.microsoft.com/office/drawing/2014/main" id="{1DEBBB8B-EFD0-6C36-510D-46166FB62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975" y="3460750"/>
            <a:ext cx="26511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15000"/>
              </a:lnSpc>
              <a:spcAft>
                <a:spcPts val="1600"/>
              </a:spcAft>
            </a:pPr>
            <a:endParaRPr lang="ru-UA" altLang="ru-UA" b="1">
              <a:solidFill>
                <a:srgbClr val="FFC800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sp>
        <p:nvSpPr>
          <p:cNvPr id="166" name="Google Shape;166;p19"/>
          <p:cNvSpPr txBox="1">
            <a:spLocks noGrp="1"/>
          </p:cNvSpPr>
          <p:nvPr>
            <p:ph type="title"/>
          </p:nvPr>
        </p:nvSpPr>
        <p:spPr>
          <a:xfrm>
            <a:off x="1094125" y="1417550"/>
            <a:ext cx="6678300" cy="19392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67" name="Google Shape;167;p19"/>
          <p:cNvSpPr txBox="1">
            <a:spLocks noGrp="1"/>
          </p:cNvSpPr>
          <p:nvPr>
            <p:ph type="subTitle" idx="1"/>
          </p:nvPr>
        </p:nvSpPr>
        <p:spPr>
          <a:xfrm>
            <a:off x="1094125" y="3504250"/>
            <a:ext cx="6635100" cy="4986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accent3"/>
                </a:solidFill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263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>
            <a:extLst>
              <a:ext uri="{FF2B5EF4-FFF2-40B4-BE49-F238E27FC236}">
                <a16:creationId xmlns:a16="http://schemas.microsoft.com/office/drawing/2014/main" id="{247D8B66-345C-36F2-B5FC-478835EF7C7F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311150" y="444500"/>
            <a:ext cx="85217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UA" altLang="ru-UA">
              <a:sym typeface="Arial" panose="020B0604020202020204" pitchFamily="34" charset="0"/>
            </a:endParaRPr>
          </a:p>
        </p:txBody>
      </p:sp>
      <p:sp>
        <p:nvSpPr>
          <p:cNvPr id="1027" name="Google Shape;7;p1">
            <a:extLst>
              <a:ext uri="{FF2B5EF4-FFF2-40B4-BE49-F238E27FC236}">
                <a16:creationId xmlns:a16="http://schemas.microsoft.com/office/drawing/2014/main" id="{3F8CF10E-04AB-B3BE-FECD-9FB1CBADC20E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311150" y="1152525"/>
            <a:ext cx="85217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UA" altLang="ru-UA">
              <a:sym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0" r:id="rId6"/>
    <p:sldLayoutId id="2147483711" r:id="rId7"/>
    <p:sldLayoutId id="2147483718" r:id="rId8"/>
    <p:sldLayoutId id="2147483719" r:id="rId9"/>
    <p:sldLayoutId id="214748372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1BEE835-3001-B02B-BFAD-4FE704891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8585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186C6D-EF2C-070B-756F-FC5812126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3C9C69-21E2-B52F-FF47-E0CC192F2A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endParaRPr lang="en-US" altLang="ru-UA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3E14547-BAC2-0523-CDF5-A0EC72BCA08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/>
            </a:lvl1pPr>
          </a:lstStyle>
          <a:p>
            <a:endParaRPr lang="en-US" altLang="ru-UA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9473086-EA40-1EC1-E242-157208AC77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fld id="{80D3ED2C-AD0B-A842-BEDA-2157438F4B14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1031" name="Rectangle 11">
            <a:extLst>
              <a:ext uri="{FF2B5EF4-FFF2-40B4-BE49-F238E27FC236}">
                <a16:creationId xmlns:a16="http://schemas.microsoft.com/office/drawing/2014/main" id="{1215E718-9B45-1A60-5723-3A0D685B613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914400"/>
            <a:ext cx="152400" cy="4229100"/>
          </a:xfrm>
          <a:prstGeom prst="rect">
            <a:avLst/>
          </a:prstGeom>
          <a:solidFill>
            <a:srgbClr val="002A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endParaRPr lang="ru-RU" altLang="ru-RU" sz="2100">
              <a:solidFill>
                <a:srgbClr val="002A6C"/>
              </a:solidFill>
              <a:latin typeface="Times"/>
            </a:endParaRPr>
          </a:p>
        </p:txBody>
      </p:sp>
      <p:sp>
        <p:nvSpPr>
          <p:cNvPr id="1032" name="Rectangle 10">
            <a:extLst>
              <a:ext uri="{FF2B5EF4-FFF2-40B4-BE49-F238E27FC236}">
                <a16:creationId xmlns:a16="http://schemas.microsoft.com/office/drawing/2014/main" id="{E17F85AE-8A8D-5965-0542-3C6AD789213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00100"/>
            <a:ext cx="9144000" cy="114300"/>
          </a:xfrm>
          <a:prstGeom prst="rect">
            <a:avLst/>
          </a:prstGeom>
          <a:solidFill>
            <a:srgbClr val="C21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endParaRPr lang="ru-RU" altLang="ru-RU" sz="2100">
              <a:latin typeface="Time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neu.edu.ua/wp-content/uploads/2020/02/polozhennya-pro-akademichnu-dobrochesnist.pdf" TargetMode="External"/><Relationship Id="rId3" Type="http://schemas.openxmlformats.org/officeDocument/2006/relationships/hyperlink" Target="https://www.hneu.edu.ua/kodeks-akadem-dobrochesnosti/" TargetMode="External"/><Relationship Id="rId7" Type="http://schemas.openxmlformats.org/officeDocument/2006/relationships/hyperlink" Target="https://www.hneu.edu.ua/konkurs-videorobit-z-akademichnoyi-dobrochesnosti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neu.edu.ua/wp-content/uploads/2019/10/Akademichna-dobrochesnist-chy-varto-pro-tse-pogovoryty.pdf" TargetMode="External"/><Relationship Id="rId5" Type="http://schemas.openxmlformats.org/officeDocument/2006/relationships/hyperlink" Target="https://www.hneu.edu.ua/wp-content/uploads/2020/11/Korysni-posylannya.pdf" TargetMode="External"/><Relationship Id="rId10" Type="http://schemas.openxmlformats.org/officeDocument/2006/relationships/hyperlink" Target="https://www.hneu.edu.ua/polozhennya-pro-konflikt-sytuatsij-u-hneu/" TargetMode="External"/><Relationship Id="rId4" Type="http://schemas.openxmlformats.org/officeDocument/2006/relationships/hyperlink" Target="https://www.hneu.edu.ua/wp-content/uploads/2020/09/Programa-rozvytku-AD-u-HNEU.pdf" TargetMode="External"/><Relationship Id="rId9" Type="http://schemas.openxmlformats.org/officeDocument/2006/relationships/hyperlink" Target="https://www.hneu.edu.ua/wp-content/uploads/2020/02/Sklad-komisij-z-AD.pdf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neu.edu.ua/wp-content/uploads/2020/02/polozhennya-pro-akademichnu-dobrochesnist.pdf" TargetMode="External"/><Relationship Id="rId3" Type="http://schemas.openxmlformats.org/officeDocument/2006/relationships/hyperlink" Target="https://zakon.rada.gov.ua/laws/show/1556-18" TargetMode="External"/><Relationship Id="rId7" Type="http://schemas.openxmlformats.org/officeDocument/2006/relationships/hyperlink" Target="https://zakon.rada.gov.ua/laws/show/2145-19#Text" TargetMode="External"/><Relationship Id="rId2" Type="http://schemas.openxmlformats.org/officeDocument/2006/relationships/hyperlink" Target="https://zakon.rada.gov.ua/laws/show/2145-1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neu.edu.ua/wp-content/uploads/2019/11/Kodeks-akademichnoyi-dobrochesnosti.pdf" TargetMode="External"/><Relationship Id="rId5" Type="http://schemas.openxmlformats.org/officeDocument/2006/relationships/hyperlink" Target="https://zakononline.com.ua/documents/show/124272___124272" TargetMode="External"/><Relationship Id="rId4" Type="http://schemas.openxmlformats.org/officeDocument/2006/relationships/hyperlink" Target="https://zakon.rada.gov.ua/laws/show/848-19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2">
            <a:extLst>
              <a:ext uri="{FF2B5EF4-FFF2-40B4-BE49-F238E27FC236}">
                <a16:creationId xmlns:a16="http://schemas.microsoft.com/office/drawing/2014/main" id="{6B4B7650-86CE-69B8-53AD-4DE1115F39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00200" y="1360488"/>
            <a:ext cx="6261100" cy="1362075"/>
          </a:xfrm>
        </p:spPr>
        <p:txBody>
          <a:bodyPr/>
          <a:lstStyle/>
          <a:p>
            <a:pPr eaLnBrk="1" fontAlgn="auto" hangingPunct="1">
              <a:buClr>
                <a:srgbClr val="FFFFFF"/>
              </a:buClr>
              <a:buSzPts val="3000"/>
              <a:buFont typeface="Montserrat"/>
              <a:buNone/>
              <a:defRPr/>
            </a:pPr>
            <a:r>
              <a:rPr lang="uk-UA" sz="3200" b="1" dirty="0">
                <a:solidFill>
                  <a:srgbClr val="002060"/>
                </a:solidFill>
                <a:latin typeface="+mn-lt"/>
                <a:ea typeface="Montserrat"/>
                <a:cs typeface="Montserrat"/>
                <a:sym typeface="Montserrat"/>
              </a:rPr>
              <a:t>Розвиток політики академічної доброчесності</a:t>
            </a:r>
          </a:p>
        </p:txBody>
      </p:sp>
      <p:pic>
        <p:nvPicPr>
          <p:cNvPr id="26626" name="Рисунок 10" descr="D:\My doc\ВЗЯОІР\Документы ВЗЯОІР\Логотипи ВЗЯОІР\!!.jpeg">
            <a:extLst>
              <a:ext uri="{FF2B5EF4-FFF2-40B4-BE49-F238E27FC236}">
                <a16:creationId xmlns:a16="http://schemas.microsoft.com/office/drawing/2014/main" id="{C24F241C-D7A3-68B4-FFE2-D533B1B1F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6" t="24583" r="8846" b="21667"/>
          <a:stretch>
            <a:fillRect/>
          </a:stretch>
        </p:blipFill>
        <p:spPr bwMode="auto">
          <a:xfrm>
            <a:off x="6488113" y="436563"/>
            <a:ext cx="1930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Рисунок 4">
            <a:extLst>
              <a:ext uri="{FF2B5EF4-FFF2-40B4-BE49-F238E27FC236}">
                <a16:creationId xmlns:a16="http://schemas.microsoft.com/office/drawing/2014/main" id="{8D78B22B-4BEC-EA26-DEB0-7D01A47B58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0"/>
            <a:ext cx="1668462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Google Shape;228;p32">
            <a:extLst>
              <a:ext uri="{FF2B5EF4-FFF2-40B4-BE49-F238E27FC236}">
                <a16:creationId xmlns:a16="http://schemas.microsoft.com/office/drawing/2014/main" id="{E9A3DB9C-1F4D-A489-23F4-62E1707E6311}"/>
              </a:ext>
            </a:extLst>
          </p:cNvPr>
          <p:cNvSpPr txBox="1">
            <a:spLocks/>
          </p:cNvSpPr>
          <p:nvPr/>
        </p:nvSpPr>
        <p:spPr>
          <a:xfrm>
            <a:off x="1774825" y="2722563"/>
            <a:ext cx="6262688" cy="12573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Montserrat"/>
              <a:buNone/>
              <a:defRPr sz="6000" b="1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 eaLnBrk="1" fontAlgn="auto" hangingPunct="1">
              <a:defRPr/>
            </a:pPr>
            <a:r>
              <a:rPr lang="uk-UA" sz="1200" kern="0" dirty="0">
                <a:solidFill>
                  <a:srgbClr val="626060"/>
                </a:solidFill>
                <a:latin typeface="Lora"/>
              </a:rPr>
              <a:t>Ганна Полякова</a:t>
            </a:r>
            <a:r>
              <a:rPr lang="uk-UA" sz="1200" b="0" kern="0" dirty="0">
                <a:solidFill>
                  <a:srgbClr val="626060"/>
                </a:solidFill>
                <a:latin typeface="Lora"/>
              </a:rPr>
              <a:t>, </a:t>
            </a:r>
          </a:p>
          <a:p>
            <a:pPr algn="r" eaLnBrk="1" fontAlgn="auto" hangingPunct="1">
              <a:defRPr/>
            </a:pPr>
            <a:r>
              <a:rPr lang="uk-UA" sz="1200" b="0" kern="0" dirty="0">
                <a:solidFill>
                  <a:srgbClr val="626060"/>
                </a:solidFill>
                <a:latin typeface="Lora"/>
              </a:rPr>
              <a:t>керівник відділу забезпечення якості освіти та </a:t>
            </a:r>
          </a:p>
          <a:p>
            <a:pPr algn="r" eaLnBrk="1" fontAlgn="auto" hangingPunct="1">
              <a:defRPr/>
            </a:pPr>
            <a:r>
              <a:rPr lang="uk-UA" sz="1200" b="0" kern="0" dirty="0">
                <a:solidFill>
                  <a:srgbClr val="626060"/>
                </a:solidFill>
                <a:latin typeface="Lora"/>
              </a:rPr>
              <a:t>інноваційного розвитку, к.пед.н., доц.</a:t>
            </a:r>
          </a:p>
          <a:p>
            <a:pPr algn="r" eaLnBrk="1" fontAlgn="auto" hangingPunct="1">
              <a:defRPr/>
            </a:pPr>
            <a:r>
              <a:rPr lang="uk-UA" sz="1200" kern="0" dirty="0">
                <a:solidFill>
                  <a:srgbClr val="626060"/>
                </a:solidFill>
                <a:latin typeface="Lora"/>
              </a:rPr>
              <a:t>Ганна Брусільцева</a:t>
            </a:r>
            <a:r>
              <a:rPr lang="uk-UA" sz="1200" b="0" kern="0" dirty="0">
                <a:solidFill>
                  <a:srgbClr val="626060"/>
                </a:solidFill>
                <a:latin typeface="Lora"/>
              </a:rPr>
              <a:t>, </a:t>
            </a:r>
          </a:p>
          <a:p>
            <a:pPr algn="r" eaLnBrk="1" fontAlgn="auto" hangingPunct="1">
              <a:defRPr/>
            </a:pPr>
            <a:r>
              <a:rPr lang="uk-UA" sz="1200" b="0" kern="0" dirty="0">
                <a:solidFill>
                  <a:srgbClr val="626060"/>
                </a:solidFill>
                <a:latin typeface="Lora"/>
              </a:rPr>
              <a:t>голова комісії з академічної доброчесності, </a:t>
            </a:r>
          </a:p>
          <a:p>
            <a:pPr algn="r" eaLnBrk="1" fontAlgn="auto" hangingPunct="1">
              <a:defRPr/>
            </a:pPr>
            <a:r>
              <a:rPr lang="uk-UA" sz="1200" b="0" kern="0" dirty="0">
                <a:solidFill>
                  <a:srgbClr val="626060"/>
                </a:solidFill>
                <a:latin typeface="Lora"/>
              </a:rPr>
              <a:t>доцент кафедри туризму, к.е.н., доц</a:t>
            </a:r>
            <a:r>
              <a:rPr lang="ru-RU" sz="1600" b="0" kern="0" dirty="0">
                <a:solidFill>
                  <a:srgbClr val="626060"/>
                </a:solidFill>
                <a:latin typeface="Lora"/>
              </a:rPr>
              <a:t>.</a:t>
            </a:r>
            <a:endParaRPr lang="ru-RU" sz="1600" b="0" kern="0" dirty="0">
              <a:latin typeface="+mn-lt"/>
            </a:endParaRPr>
          </a:p>
        </p:txBody>
      </p:sp>
      <p:sp>
        <p:nvSpPr>
          <p:cNvPr id="8" name="Google Shape;228;p32">
            <a:extLst>
              <a:ext uri="{FF2B5EF4-FFF2-40B4-BE49-F238E27FC236}">
                <a16:creationId xmlns:a16="http://schemas.microsoft.com/office/drawing/2014/main" id="{5E489B5B-C861-A197-EA40-33BA2E8F6C5A}"/>
              </a:ext>
            </a:extLst>
          </p:cNvPr>
          <p:cNvSpPr txBox="1">
            <a:spLocks/>
          </p:cNvSpPr>
          <p:nvPr/>
        </p:nvSpPr>
        <p:spPr>
          <a:xfrm>
            <a:off x="1368425" y="4084638"/>
            <a:ext cx="6261100" cy="523875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Montserrat"/>
              <a:buNone/>
              <a:defRPr sz="6000" b="1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6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eaLnBrk="1" fontAlgn="auto" hangingPunct="1">
              <a:defRPr/>
            </a:pPr>
            <a:r>
              <a:rPr lang="ru-RU" sz="1600" b="0" kern="0" dirty="0">
                <a:latin typeface="+mn-lt"/>
              </a:rPr>
              <a:t>29.01.2021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6521FEA4-88B9-3151-8FE1-FB9030BD8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87325"/>
            <a:ext cx="8512175" cy="457200"/>
          </a:xfrm>
        </p:spPr>
        <p:txBody>
          <a:bodyPr anchor="ctr"/>
          <a:lstStyle/>
          <a:p>
            <a:pPr>
              <a:defRPr/>
            </a:pPr>
            <a:r>
              <a:rPr lang="uk-UA" altLang="ru-RU" spc="-100" dirty="0">
                <a:solidFill>
                  <a:srgbClr val="003399"/>
                </a:solidFill>
                <a:latin typeface="+mn-lt"/>
              </a:rPr>
              <a:t>ОПИТУВАННЯ СТУДЕНТІВ ЩОДО ПОРУШЕНЬ АКАДЕМІЧНОЇ ДОБРОЧЕСНОСТІ</a:t>
            </a: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9F843D8F-13B9-3EF8-94E3-3AD4770F4A3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4813" y="855663"/>
          <a:ext cx="7899400" cy="4065082"/>
        </p:xfrm>
        <a:graphic>
          <a:graphicData uri="http://schemas.openxmlformats.org/drawingml/2006/table">
            <a:tbl>
              <a:tblPr/>
              <a:tblGrid>
                <a:gridCol w="5762625">
                  <a:extLst>
                    <a:ext uri="{9D8B030D-6E8A-4147-A177-3AD203B41FA5}">
                      <a16:colId xmlns:a16="http://schemas.microsoft.com/office/drawing/2014/main" val="2110692185"/>
                    </a:ext>
                  </a:extLst>
                </a:gridCol>
                <a:gridCol w="2136775">
                  <a:extLst>
                    <a:ext uri="{9D8B030D-6E8A-4147-A177-3AD203B41FA5}">
                      <a16:colId xmlns:a16="http://schemas.microsoft.com/office/drawing/2014/main" val="3425832122"/>
                    </a:ext>
                  </a:extLst>
                </a:gridCol>
              </a:tblGrid>
              <a:tr h="62865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Що з переліченого ви використовуєте:</a:t>
                      </a:r>
                      <a:endParaRPr kumimoji="0" lang="ru-RU" altLang="ru-UA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2019-2020 н.р. 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(%)</a:t>
                      </a:r>
                      <a:endParaRPr kumimoji="0" lang="ru-RU" altLang="ru-UA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839696"/>
                  </a:ext>
                </a:extLst>
              </a:tr>
              <a:tr h="630238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представлення суміші власних та запозичених аргументів без належного цитування джерел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32,3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152107"/>
                  </a:ext>
                </a:extLst>
              </a:tr>
              <a:tr h="420688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 використовування чужого тексту без посилання на автора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25,5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09441"/>
                  </a:ext>
                </a:extLst>
              </a:tr>
              <a:tr h="630238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переклад чужих текстів з однієї мови на іншу та використання їх у власних роботах без вказівки джерела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14,3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814470"/>
                  </a:ext>
                </a:extLst>
              </a:tr>
              <a:tr h="420688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використання ідеї або слів іншої людини і видання їх за власних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11,5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323846"/>
                  </a:ext>
                </a:extLst>
              </a:tr>
              <a:tr h="420688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 копіювання або покупка з Інтернету чужої роботи та видача її за власну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9,6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696594"/>
                  </a:ext>
                </a:extLst>
              </a:tr>
              <a:tr h="630238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підробка змісту або результатів завдань (наприклад, статистичних показників або розрахунків)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8,1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335173"/>
                  </a:ext>
                </a:extLst>
              </a:tr>
              <a:tr h="20955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 інше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0,0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51282"/>
                  </a:ext>
                </a:extLst>
              </a:tr>
            </a:tbl>
          </a:graphicData>
        </a:graphic>
      </p:graphicFrame>
      <p:sp>
        <p:nvSpPr>
          <p:cNvPr id="37918" name="Номер слайда 3">
            <a:extLst>
              <a:ext uri="{FF2B5EF4-FFF2-40B4-BE49-F238E27FC236}">
                <a16:creationId xmlns:a16="http://schemas.microsoft.com/office/drawing/2014/main" id="{3763EB0B-539B-3713-2BE2-0195D2B32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7E9E54-D198-0F46-9093-488E51B35F71}" type="slidenum">
              <a:rPr lang="en-US" altLang="ru-RU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>
            <a:extLst>
              <a:ext uri="{FF2B5EF4-FFF2-40B4-BE49-F238E27FC236}">
                <a16:creationId xmlns:a16="http://schemas.microsoft.com/office/drawing/2014/main" id="{96B76F35-B179-7231-D541-ACED6DD53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63" y="228600"/>
            <a:ext cx="8602662" cy="457200"/>
          </a:xfrm>
        </p:spPr>
        <p:txBody>
          <a:bodyPr/>
          <a:lstStyle/>
          <a:p>
            <a:pPr>
              <a:defRPr/>
            </a:pPr>
            <a:r>
              <a:rPr lang="uk-UA" altLang="ru-RU" sz="2100" spc="-100" dirty="0">
                <a:solidFill>
                  <a:srgbClr val="003399"/>
                </a:solidFill>
                <a:latin typeface="+mn-lt"/>
              </a:rPr>
              <a:t>Опитування здобувачів щодо порушень академічної доброчесності</a:t>
            </a:r>
          </a:p>
        </p:txBody>
      </p:sp>
      <p:sp>
        <p:nvSpPr>
          <p:cNvPr id="38914" name="Номер слайда 3">
            <a:extLst>
              <a:ext uri="{FF2B5EF4-FFF2-40B4-BE49-F238E27FC236}">
                <a16:creationId xmlns:a16="http://schemas.microsoft.com/office/drawing/2014/main" id="{ADDC2C49-955B-CF4A-AFB8-F4E9AC3CC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25D697-773A-6343-9346-28335772B949}" type="slidenum">
              <a:rPr lang="en-US" altLang="ru-RU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ru-RU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A544CE8-2E32-1561-9F46-F99EB61720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4163" y="992188"/>
          <a:ext cx="4618037" cy="1812925"/>
        </p:xfrm>
        <a:graphic>
          <a:graphicData uri="http://schemas.openxmlformats.org/drawingml/2006/table">
            <a:tbl>
              <a:tblPr/>
              <a:tblGrid>
                <a:gridCol w="3230562">
                  <a:extLst>
                    <a:ext uri="{9D8B030D-6E8A-4147-A177-3AD203B41FA5}">
                      <a16:colId xmlns:a16="http://schemas.microsoft.com/office/drawing/2014/main" val="1045651043"/>
                    </a:ext>
                  </a:extLst>
                </a:gridCol>
                <a:gridCol w="1387475">
                  <a:extLst>
                    <a:ext uri="{9D8B030D-6E8A-4147-A177-3AD203B41FA5}">
                      <a16:colId xmlns:a16="http://schemas.microsoft.com/office/drawing/2014/main" val="2620984492"/>
                    </a:ext>
                  </a:extLst>
                </a:gridCol>
              </a:tblGrid>
              <a:tr h="796925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Як часто Ви особисто під час навчання використовуєте різні форми плагіату</a:t>
                      </a:r>
                      <a:endParaRPr kumimoji="0" lang="uk-UA" altLang="ru-UA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2019-2020 н.р. (%)</a:t>
                      </a:r>
                      <a:endParaRPr kumimoji="0" lang="uk-UA" altLang="ru-UA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236506"/>
                  </a:ext>
                </a:extLst>
              </a:tr>
              <a:tr h="25400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рідко</a:t>
                      </a: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39,6</a:t>
                      </a: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67647"/>
                  </a:ext>
                </a:extLst>
              </a:tr>
              <a:tr h="25400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іноді</a:t>
                      </a: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28,4</a:t>
                      </a: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675516"/>
                  </a:ext>
                </a:extLst>
              </a:tr>
              <a:tr h="25400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не використовую</a:t>
                      </a: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23,4</a:t>
                      </a: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110388"/>
                  </a:ext>
                </a:extLst>
              </a:tr>
              <a:tr h="25400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часто</a:t>
                      </a: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8,6</a:t>
                      </a: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045308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F239966-1153-C989-35E8-480D8BFF61B4}"/>
              </a:ext>
            </a:extLst>
          </p:cNvPr>
          <p:cNvGraphicFramePr>
            <a:graphicFrameLocks noGrp="1"/>
          </p:cNvGraphicFramePr>
          <p:nvPr/>
        </p:nvGraphicFramePr>
        <p:xfrm>
          <a:off x="2771775" y="2903538"/>
          <a:ext cx="6115050" cy="1954150"/>
        </p:xfrm>
        <a:graphic>
          <a:graphicData uri="http://schemas.openxmlformats.org/drawingml/2006/table">
            <a:tbl>
              <a:tblPr/>
              <a:tblGrid>
                <a:gridCol w="4560888">
                  <a:extLst>
                    <a:ext uri="{9D8B030D-6E8A-4147-A177-3AD203B41FA5}">
                      <a16:colId xmlns:a16="http://schemas.microsoft.com/office/drawing/2014/main" val="1316935643"/>
                    </a:ext>
                  </a:extLst>
                </a:gridCol>
                <a:gridCol w="1554162">
                  <a:extLst>
                    <a:ext uri="{9D8B030D-6E8A-4147-A177-3AD203B41FA5}">
                      <a16:colId xmlns:a16="http://schemas.microsoft.com/office/drawing/2014/main" val="1377088396"/>
                    </a:ext>
                  </a:extLst>
                </a:gridCol>
              </a:tblGrid>
              <a:tr h="765175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Чи стикались Ви із випадками покарання з боку викладачів, адміністрації за використання різних форм прояву академічної недоброчесності студентами Університету або Вами особисто</a:t>
                      </a:r>
                      <a:endParaRPr kumimoji="0" lang="ru-RU" altLang="ru-UA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2019-2020 н.р.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(%)</a:t>
                      </a:r>
                      <a:endParaRPr kumimoji="0" lang="ru-RU" altLang="ru-UA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306074"/>
                  </a:ext>
                </a:extLst>
              </a:tr>
              <a:tr h="20955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не стикався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58,8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981104"/>
                  </a:ext>
                </a:extLst>
              </a:tr>
              <a:tr h="20955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так, з боку викладачів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33,9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438699"/>
                  </a:ext>
                </a:extLst>
              </a:tr>
              <a:tr h="300038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звичайно це залишається без покарання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7,8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243375"/>
                  </a:ext>
                </a:extLst>
              </a:tr>
              <a:tr h="20955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так, з боку адміністрації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1,6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026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>
            <a:extLst>
              <a:ext uri="{FF2B5EF4-FFF2-40B4-BE49-F238E27FC236}">
                <a16:creationId xmlns:a16="http://schemas.microsoft.com/office/drawing/2014/main" id="{BB19C1EE-1C5B-95F1-C64E-E4B6943A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228600"/>
            <a:ext cx="8583612" cy="457200"/>
          </a:xfrm>
        </p:spPr>
        <p:txBody>
          <a:bodyPr/>
          <a:lstStyle/>
          <a:p>
            <a:pPr>
              <a:defRPr/>
            </a:pPr>
            <a:r>
              <a:rPr lang="uk-UA" altLang="ru-RU" sz="2100" spc="-100" dirty="0">
                <a:solidFill>
                  <a:srgbClr val="003399"/>
                </a:solidFill>
                <a:latin typeface="+mn-lt"/>
              </a:rPr>
              <a:t>Опитування здобувачів щодо порушень академічної доброчесності</a:t>
            </a:r>
          </a:p>
        </p:txBody>
      </p:sp>
      <p:sp>
        <p:nvSpPr>
          <p:cNvPr id="39938" name="Номер слайда 3">
            <a:extLst>
              <a:ext uri="{FF2B5EF4-FFF2-40B4-BE49-F238E27FC236}">
                <a16:creationId xmlns:a16="http://schemas.microsoft.com/office/drawing/2014/main" id="{9BF1CF5D-1FAE-2B19-3FCC-310F8770C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AC1234-A19A-3547-81E1-C60C4465FE03}" type="slidenum">
              <a:rPr lang="en-US" altLang="ru-RU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ru-RU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91B80B8-2C48-7947-598B-3EACD3DCFC8F}"/>
              </a:ext>
            </a:extLst>
          </p:cNvPr>
          <p:cNvGraphicFramePr>
            <a:graphicFrameLocks noGrp="1"/>
          </p:cNvGraphicFramePr>
          <p:nvPr/>
        </p:nvGraphicFramePr>
        <p:xfrm>
          <a:off x="350838" y="968375"/>
          <a:ext cx="8261350" cy="4002092"/>
        </p:xfrm>
        <a:graphic>
          <a:graphicData uri="http://schemas.openxmlformats.org/drawingml/2006/table">
            <a:tbl>
              <a:tblPr/>
              <a:tblGrid>
                <a:gridCol w="6440487">
                  <a:extLst>
                    <a:ext uri="{9D8B030D-6E8A-4147-A177-3AD203B41FA5}">
                      <a16:colId xmlns:a16="http://schemas.microsoft.com/office/drawing/2014/main" val="2096272720"/>
                    </a:ext>
                  </a:extLst>
                </a:gridCol>
                <a:gridCol w="1820863">
                  <a:extLst>
                    <a:ext uri="{9D8B030D-6E8A-4147-A177-3AD203B41FA5}">
                      <a16:colId xmlns:a16="http://schemas.microsoft.com/office/drawing/2014/main" val="4210824295"/>
                    </a:ext>
                  </a:extLst>
                </a:gridCol>
              </a:tblGrid>
              <a:tr h="48101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Ви іноді вдаєтесь до використання різних форм прояву академічної недоброчесності тому, що (множинний вибір):</a:t>
                      </a:r>
                      <a:endParaRPr kumimoji="0" lang="ru-RU" altLang="ru-UA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2019-2020 н.р., %</a:t>
                      </a:r>
                      <a:endParaRPr kumimoji="0" lang="ru-RU" altLang="ru-UA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803621"/>
                  </a:ext>
                </a:extLst>
              </a:tr>
              <a:tr h="38100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надто велике навчальне навантаження, щоб виконувати завдання самостійно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35,4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852314"/>
                  </a:ext>
                </a:extLst>
              </a:tr>
              <a:tr h="38100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відсутня корисність від виконання (перспективи застосування результатів роботи)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34,6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98758"/>
                  </a:ext>
                </a:extLst>
              </a:tr>
              <a:tr h="25241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 завдання надто складні, щоб робити їх самостійно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30,7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639195"/>
                  </a:ext>
                </a:extLst>
              </a:tr>
              <a:tr h="25241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 не бачу зв’язку між завданням та майбутньою професією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30,2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806338"/>
                  </a:ext>
                </a:extLst>
              </a:tr>
              <a:tr h="420688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не вважаю за необхідним виконання завдань робіт за непрофільними, нецікавими дисциплінами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23,4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564758"/>
                  </a:ext>
                </a:extLst>
              </a:tr>
              <a:tr h="38100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відсутність чітких та універсальних норм, щодо оцінки оригінальності текстів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13,8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1679"/>
                  </a:ext>
                </a:extLst>
              </a:tr>
              <a:tr h="25241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купити, скопіювати потрібну роботу дуже просто й доступно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13,0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437273"/>
                  </a:ext>
                </a:extLst>
              </a:tr>
              <a:tr h="23971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студентський плагіат майже не карається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5,7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64875"/>
                  </a:ext>
                </a:extLst>
              </a:tr>
              <a:tr h="25241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не має контролю за самостійною роботою з боку викладачів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4,7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91252"/>
                  </a:ext>
                </a:extLst>
              </a:tr>
              <a:tr h="25241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не маю бажання вчитись, головне, це - отримати диплом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4,2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838844"/>
                  </a:ext>
                </a:extLst>
              </a:tr>
              <a:tr h="25241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плагіат – це частина навчальної культури, це круто в очах студентів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3,9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894468"/>
                  </a:ext>
                </a:extLst>
              </a:tr>
              <a:tr h="20320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 інше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0,0</a:t>
                      </a:r>
                      <a:endParaRPr kumimoji="0" lang="ru-RU" altLang="ru-UA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32312" marR="32312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1248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id="{8E3F8789-5AF9-99B2-7AEA-67257FC0A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3" y="228600"/>
            <a:ext cx="8807450" cy="457200"/>
          </a:xfrm>
        </p:spPr>
        <p:txBody>
          <a:bodyPr/>
          <a:lstStyle/>
          <a:p>
            <a:pPr>
              <a:defRPr/>
            </a:pPr>
            <a:r>
              <a:rPr lang="uk-UA" altLang="ru-RU" sz="2000" dirty="0">
                <a:solidFill>
                  <a:srgbClr val="003399"/>
                </a:solidFill>
                <a:latin typeface="+mn-lt"/>
              </a:rPr>
              <a:t>Опитування здобувачів щодо порушень академічної доброчесності</a:t>
            </a:r>
          </a:p>
        </p:txBody>
      </p:sp>
      <p:sp>
        <p:nvSpPr>
          <p:cNvPr id="40962" name="Номер слайда 3">
            <a:extLst>
              <a:ext uri="{FF2B5EF4-FFF2-40B4-BE49-F238E27FC236}">
                <a16:creationId xmlns:a16="http://schemas.microsoft.com/office/drawing/2014/main" id="{CD4F14E6-6C2A-9BB0-0ACD-26E9A1DA0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BD03C7-0147-D14A-94F2-6305120B867F}" type="slidenum">
              <a:rPr lang="en-US" altLang="ru-RU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ru-RU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A4A06DE-0B78-6560-BA38-8672D68F3C9A}"/>
              </a:ext>
            </a:extLst>
          </p:cNvPr>
          <p:cNvGraphicFramePr>
            <a:graphicFrameLocks noGrp="1"/>
          </p:cNvGraphicFramePr>
          <p:nvPr/>
        </p:nvGraphicFramePr>
        <p:xfrm>
          <a:off x="468313" y="1200150"/>
          <a:ext cx="7989887" cy="2464182"/>
        </p:xfrm>
        <a:graphic>
          <a:graphicData uri="http://schemas.openxmlformats.org/drawingml/2006/table">
            <a:tbl>
              <a:tblPr/>
              <a:tblGrid>
                <a:gridCol w="5946775">
                  <a:extLst>
                    <a:ext uri="{9D8B030D-6E8A-4147-A177-3AD203B41FA5}">
                      <a16:colId xmlns:a16="http://schemas.microsoft.com/office/drawing/2014/main" val="2005857048"/>
                    </a:ext>
                  </a:extLst>
                </a:gridCol>
                <a:gridCol w="2043112">
                  <a:extLst>
                    <a:ext uri="{9D8B030D-6E8A-4147-A177-3AD203B41FA5}">
                      <a16:colId xmlns:a16="http://schemas.microsoft.com/office/drawing/2014/main" val="2130852281"/>
                    </a:ext>
                  </a:extLst>
                </a:gridCol>
              </a:tblGrid>
              <a:tr h="70485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Чи вважаєте Ви за потрібне збільшити відповідальність за використання різних форм плагіату в Університеті?</a:t>
                      </a:r>
                      <a:endParaRPr kumimoji="0" lang="ru-RU" altLang="ru-UA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2019-2020 н. р.</a:t>
                      </a: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(%)</a:t>
                      </a:r>
                      <a:endParaRPr kumimoji="0" lang="ru-RU" altLang="ru-UA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777482"/>
                  </a:ext>
                </a:extLst>
              </a:tr>
              <a:tr h="20955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ні, це нормальне явище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35,9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356786"/>
                  </a:ext>
                </a:extLst>
              </a:tr>
              <a:tr h="420688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ні, це не надто велика проблема, щоб з нею боротись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28,4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638495"/>
                  </a:ext>
                </a:extLst>
              </a:tr>
              <a:tr h="420688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так, але створювати умови для мотивації самостійного навчання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24,2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399996"/>
                  </a:ext>
                </a:extLst>
              </a:tr>
              <a:tr h="20955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мені байдуже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9,4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224000"/>
                  </a:ext>
                </a:extLst>
              </a:tr>
              <a:tr h="20955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так, це неприпустиме явище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1,8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639738"/>
                  </a:ext>
                </a:extLst>
              </a:tr>
              <a:tr h="20955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 інше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0,3</a:t>
                      </a:r>
                      <a:endParaRPr kumimoji="0" lang="ru-RU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9" marR="51439" marT="0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87637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id="{9A4F043B-6298-3336-AC23-5F07E2FCD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239713"/>
            <a:ext cx="7991475" cy="457200"/>
          </a:xfrm>
        </p:spPr>
        <p:txBody>
          <a:bodyPr/>
          <a:lstStyle/>
          <a:p>
            <a:pPr>
              <a:defRPr/>
            </a:pPr>
            <a:r>
              <a:rPr lang="uk-UA" altLang="ru-RU" sz="2100" dirty="0">
                <a:solidFill>
                  <a:srgbClr val="003399"/>
                </a:solidFill>
                <a:latin typeface="+mn-lt"/>
              </a:rPr>
              <a:t>Опитування викладачів щодо академічної доброчесності</a:t>
            </a:r>
          </a:p>
        </p:txBody>
      </p:sp>
      <p:sp>
        <p:nvSpPr>
          <p:cNvPr id="41986" name="Номер слайда 3">
            <a:extLst>
              <a:ext uri="{FF2B5EF4-FFF2-40B4-BE49-F238E27FC236}">
                <a16:creationId xmlns:a16="http://schemas.microsoft.com/office/drawing/2014/main" id="{8EAE6358-623F-0002-1AB4-4554899AE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0B7A0D-396B-CB4B-A6A2-125109712F83}" type="slidenum">
              <a:rPr lang="en-US" altLang="ru-RU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ru-RU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75C5407-E0A3-751A-BB23-EC70FD10F3D4}"/>
              </a:ext>
            </a:extLst>
          </p:cNvPr>
          <p:cNvGraphicFramePr>
            <a:graphicFrameLocks noGrp="1"/>
          </p:cNvGraphicFramePr>
          <p:nvPr/>
        </p:nvGraphicFramePr>
        <p:xfrm>
          <a:off x="542925" y="1257300"/>
          <a:ext cx="7813675" cy="2418017"/>
        </p:xfrm>
        <a:graphic>
          <a:graphicData uri="http://schemas.openxmlformats.org/drawingml/2006/table">
            <a:tbl>
              <a:tblPr/>
              <a:tblGrid>
                <a:gridCol w="7092950">
                  <a:extLst>
                    <a:ext uri="{9D8B030D-6E8A-4147-A177-3AD203B41FA5}">
                      <a16:colId xmlns:a16="http://schemas.microsoft.com/office/drawing/2014/main" val="4113096990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809414910"/>
                    </a:ext>
                  </a:extLst>
                </a:gridCol>
              </a:tblGrid>
              <a:tr h="257175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2875" algn="l"/>
                          <a:tab pos="317500" algn="l"/>
                        </a:tabLst>
                      </a:pPr>
                      <a:r>
                        <a:rPr kumimoji="0" lang="uk-UA" altLang="ru-U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Академічна доброчесність в університеті </a:t>
                      </a:r>
                      <a:endParaRPr kumimoji="0" lang="ru-RU" altLang="ru-UA" sz="1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78,9%</a:t>
                      </a:r>
                      <a:endParaRPr kumimoji="0" lang="ru-RU" altLang="ru-UA" sz="1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344211"/>
                  </a:ext>
                </a:extLst>
              </a:tr>
              <a:tr h="80645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2875" algn="l"/>
                          <a:tab pos="317500" algn="l"/>
                        </a:tabLst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В університеті впроваджується політика академічної доброчесності серед науково-педагогічних працівників і здобувачів вищої освіти</a:t>
                      </a:r>
                      <a:endParaRPr kumimoji="0" lang="ru-RU" altLang="ru-UA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90,6%</a:t>
                      </a:r>
                      <a:endParaRPr kumimoji="0" lang="ru-RU" altLang="ru-UA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122485"/>
                  </a:ext>
                </a:extLst>
              </a:tr>
              <a:tr h="531813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2875" algn="l"/>
                          <a:tab pos="317500" algn="l"/>
                        </a:tabLst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Науково-педагогічні працівники дотримуються політики академічної доброчесності</a:t>
                      </a:r>
                      <a:endParaRPr kumimoji="0" lang="ru-RU" altLang="ru-UA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84,9%</a:t>
                      </a:r>
                      <a:endParaRPr kumimoji="0" lang="ru-RU" altLang="ru-UA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857871"/>
                  </a:ext>
                </a:extLst>
              </a:tr>
              <a:tr h="806450"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42875" algn="l"/>
                          <a:tab pos="317500" algn="l"/>
                        </a:tabLs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2875" algn="l"/>
                          <a:tab pos="317500" algn="l"/>
                        </a:tabLst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Науково-педагогічними працівниками запроваджуються санкції у разі порушення академічної доброчесності з боку здобувачів вищої освіти</a:t>
                      </a:r>
                      <a:endParaRPr kumimoji="0" lang="ru-RU" altLang="ru-UA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685800">
                        <a:spcBef>
                          <a:spcPct val="20000"/>
                        </a:spcBef>
                        <a:defRPr sz="1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685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685800">
                        <a:spcBef>
                          <a:spcPct val="20000"/>
                        </a:spcBef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685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6858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61,2%</a:t>
                      </a:r>
                      <a:endParaRPr kumimoji="0" lang="ru-RU" altLang="ru-UA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51435" marR="51435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8756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7998A0-5211-6B46-22D9-C43F46E2D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238" y="249238"/>
            <a:ext cx="8583612" cy="573087"/>
          </a:xfrm>
        </p:spPr>
        <p:txBody>
          <a:bodyPr anchor="ctr"/>
          <a:lstStyle/>
          <a:p>
            <a:pPr eaLnBrk="1" fontAlgn="auto" hangingPunct="1">
              <a:buClr>
                <a:srgbClr val="FFFFFF"/>
              </a:buClr>
              <a:buFont typeface="Montserrat"/>
              <a:buNone/>
              <a:defRPr/>
            </a:pPr>
            <a:r>
              <a:rPr lang="uk-UA" sz="20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Інструменти популяризації принципів академічної доброчесності та попередження їх порушення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A6C4E42-B48C-D764-0348-90C9C0A56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400" y="996950"/>
            <a:ext cx="8775700" cy="3943350"/>
          </a:xfrm>
        </p:spPr>
        <p:txBody>
          <a:bodyPr/>
          <a:lstStyle/>
          <a:p>
            <a:pPr marL="360000" indent="-317500" eaLnBrk="1" fontAlgn="auto" hangingPunct="1">
              <a:buClr>
                <a:schemeClr val="accent1"/>
              </a:buClr>
              <a:buSzPts val="1400"/>
              <a:buFont typeface="+mj-lt"/>
              <a:buAutoNum type="arabicPeriod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Інформування, інформаційно-консультативне супроводження 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(заходи, сайти із рубрикою «Академічна доброчесність», постери, пости, відеоролики).</a:t>
            </a:r>
          </a:p>
          <a:p>
            <a:pPr marL="360000" indent="-317500" eaLnBrk="1" fontAlgn="auto" hangingPunct="1">
              <a:buClr>
                <a:schemeClr val="accent1"/>
              </a:buClr>
              <a:buSzPts val="1400"/>
              <a:buFont typeface="+mj-lt"/>
              <a:buAutoNum type="arabicPeriod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Навчання здобувачів 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(з академічного письма,  основ інформаційної грамотності тощо).</a:t>
            </a:r>
          </a:p>
          <a:p>
            <a:pPr marL="360000" indent="-317500" eaLnBrk="1" fontAlgn="auto" hangingPunct="1">
              <a:buClr>
                <a:schemeClr val="accent1"/>
              </a:buClr>
              <a:buSzPts val="1400"/>
              <a:buFont typeface="+mj-lt"/>
              <a:buAutoNum type="arabicPeriod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Підвищення кваліфікації 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науково-педагогічних працівників (робота з бібліографічними менеджерами, введення у наукометрію).</a:t>
            </a:r>
          </a:p>
          <a:p>
            <a:pPr marL="360000" indent="-317500" eaLnBrk="1" fontAlgn="auto" hangingPunct="1">
              <a:buClr>
                <a:schemeClr val="accent1"/>
              </a:buClr>
              <a:buSzPts val="1400"/>
              <a:buFont typeface="+mj-lt"/>
              <a:buAutoNum type="arabicPeriod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Тренінги для всіх 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учасників освітнього процесу в межах всеукраїнських та міжнародних проектів з академічної доброчесності, грантових програм.</a:t>
            </a:r>
          </a:p>
          <a:p>
            <a:pPr marL="360000" indent="-317500" eaLnBrk="1" fontAlgn="auto" hangingPunct="1">
              <a:buClr>
                <a:schemeClr val="accent1"/>
              </a:buClr>
              <a:buSzPts val="1400"/>
              <a:buFont typeface="+mj-lt"/>
              <a:buAutoNum type="arabicPeriod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Анкетування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учасників наукового та освітнього процесів на предмет порушень академічної доброчесності.</a:t>
            </a:r>
          </a:p>
          <a:p>
            <a:pPr marL="360000" indent="-317500" eaLnBrk="1" fontAlgn="auto" hangingPunct="1">
              <a:buClr>
                <a:schemeClr val="accent1"/>
              </a:buClr>
              <a:buSzPts val="1400"/>
              <a:buFont typeface="+mj-lt"/>
              <a:buAutoNum type="arabicPeriod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Обов’язкова перевірка 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наукових, навчально-методичних, кваліфікаційних та навчальних робіт на наявність ознак академічного плагіату відповідно до створеної нормативної бази.</a:t>
            </a:r>
          </a:p>
          <a:p>
            <a:pPr marL="42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endParaRPr lang="uk-UA" i="1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42500" algn="r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i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Рекомендації для закладів вищої освіти щодо розробки та впровадження університетської системи забезпечення академічної доброчесності. НАЗЯВО (2019 р.)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8F493-80EC-7EE8-1968-3B12640A7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49238"/>
            <a:ext cx="8496300" cy="573087"/>
          </a:xfrm>
        </p:spPr>
        <p:txBody>
          <a:bodyPr/>
          <a:lstStyle/>
          <a:p>
            <a:pPr eaLnBrk="1" fontAlgn="auto" hangingPunct="1">
              <a:buClr>
                <a:srgbClr val="FFFFFF"/>
              </a:buClr>
              <a:buFont typeface="Montserrat"/>
              <a:buNone/>
              <a:defRPr/>
            </a:pPr>
            <a:r>
              <a:rPr lang="uk-UA" sz="2200" b="1" spc="-100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Прийоми навчання студентів належному академічному письму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D8773EB-0550-AA85-45C5-B682D17697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13" y="890017"/>
            <a:ext cx="8948737" cy="4164867"/>
          </a:xfrm>
        </p:spPr>
        <p:txBody>
          <a:bodyPr/>
          <a:lstStyle/>
          <a:p>
            <a:pPr eaLnBrk="1" fontAlgn="auto" hangingPunct="1">
              <a:lnSpc>
                <a:spcPct val="75000"/>
              </a:lnSpc>
              <a:buClr>
                <a:schemeClr val="accent1"/>
              </a:buClr>
              <a:buSzPts val="1400"/>
              <a:defRPr/>
            </a:pPr>
            <a:r>
              <a:rPr lang="en-US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1. </a:t>
            </a: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Прописувати у програмі курсу політику 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щодо академічного плагіату.</a:t>
            </a:r>
          </a:p>
          <a:p>
            <a:pPr eaLnBrk="1" fontAlgn="auto" hangingPunct="1">
              <a:lnSpc>
                <a:spcPct val="75000"/>
              </a:lnSpc>
              <a:buClr>
                <a:schemeClr val="accent1"/>
              </a:buClr>
              <a:buSzPts val="1400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2. Пояснювати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пов'язані із письмовим завданням вимоги, сутність, особливості та причини неприпустимості академічного плагіату на початку кожної дисципліни.</a:t>
            </a:r>
          </a:p>
          <a:p>
            <a:pPr eaLnBrk="1" fontAlgn="auto" hangingPunct="1">
              <a:lnSpc>
                <a:spcPct val="75000"/>
              </a:lnSpc>
              <a:buClr>
                <a:schemeClr val="accent1"/>
              </a:buClr>
              <a:buSzPts val="1400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3. Пояснювати студентам цінність 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набуття нових знань, академічні норми, яких необхідно дотримуватися, </a:t>
            </a:r>
          </a:p>
          <a:p>
            <a:pPr eaLnBrk="1" fontAlgn="auto" hangingPunct="1">
              <a:lnSpc>
                <a:spcPct val="75000"/>
              </a:lnSpc>
              <a:buClr>
                <a:schemeClr val="accent1"/>
              </a:buClr>
              <a:buSzPts val="1400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4. Надавати студентам зрозумілу інформацію 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про правила академічного письма.</a:t>
            </a:r>
          </a:p>
          <a:p>
            <a:pPr eaLnBrk="1" fontAlgn="auto" hangingPunct="1">
              <a:lnSpc>
                <a:spcPct val="75000"/>
              </a:lnSpc>
              <a:buClr>
                <a:schemeClr val="accent1"/>
              </a:buClr>
              <a:buSzPts val="1400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5. Формулювати завдання в такий спосіб, аби їх не можна було </a:t>
            </a:r>
            <a:r>
              <a:rPr lang="uk-UA" sz="1600" b="1" dirty="0" err="1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сплагіатити</a:t>
            </a: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(аналітичне, а не відтворювальне формулювання завдання; висока </a:t>
            </a:r>
            <a:r>
              <a:rPr lang="uk-UA" sz="1600" dirty="0" err="1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конкретизованість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завдання; опрацювання конкретних джерел і даних).</a:t>
            </a:r>
          </a:p>
          <a:p>
            <a:pPr eaLnBrk="1" fontAlgn="auto" hangingPunct="1">
              <a:lnSpc>
                <a:spcPct val="75000"/>
              </a:lnSpc>
              <a:buClr>
                <a:schemeClr val="accent1"/>
              </a:buClr>
              <a:buSzPts val="1400"/>
              <a:defRPr/>
            </a:pP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Вимоги до завдання і критерії його оцінювання мають бути пояснені належним чином. </a:t>
            </a:r>
          </a:p>
          <a:p>
            <a:pPr eaLnBrk="1" fontAlgn="auto" hangingPunct="1">
              <a:lnSpc>
                <a:spcPct val="75000"/>
              </a:lnSpc>
              <a:buClr>
                <a:schemeClr val="accent1"/>
              </a:buClr>
              <a:buSzPts val="1400"/>
              <a:defRPr/>
            </a:pP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Вимоги до письмових робіт (обсяг, стиль цитування, допустима кількість цитат, правила оформлення та ін.) мають бути чітко прописані у методичних матеріалах для студентів.</a:t>
            </a:r>
          </a:p>
          <a:p>
            <a:pPr eaLnBrk="1" fontAlgn="auto" hangingPunct="1">
              <a:lnSpc>
                <a:spcPct val="75000"/>
              </a:lnSpc>
              <a:buClr>
                <a:schemeClr val="accent1"/>
              </a:buClr>
              <a:buSzPts val="1400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6. Розробляти нестандартні, творчі завдання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, оновлювати їх щорічно.</a:t>
            </a:r>
          </a:p>
          <a:p>
            <a:pPr eaLnBrk="1" fontAlgn="auto" hangingPunct="1">
              <a:lnSpc>
                <a:spcPct val="75000"/>
              </a:lnSpc>
              <a:buClr>
                <a:schemeClr val="accent1"/>
              </a:buClr>
              <a:buSzPts val="1400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7. Давати студентам приклади 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готових робіт.</a:t>
            </a:r>
          </a:p>
          <a:p>
            <a:pPr eaLnBrk="1" fontAlgn="auto" hangingPunct="1">
              <a:lnSpc>
                <a:spcPct val="75000"/>
              </a:lnSpc>
              <a:buClr>
                <a:schemeClr val="accent1"/>
              </a:buClr>
              <a:buSzPts val="1400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8. Обговорювати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зі студентами приклади якісного та неякісного академічного письма.</a:t>
            </a:r>
          </a:p>
          <a:p>
            <a:pPr eaLnBrk="1" fontAlgn="auto" hangingPunct="1">
              <a:lnSpc>
                <a:spcPct val="75000"/>
              </a:lnSpc>
              <a:buClr>
                <a:schemeClr val="accent1"/>
              </a:buClr>
              <a:buSzPts val="1400"/>
              <a:defRPr/>
            </a:pP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9. Упродовж роботи студента над текстом щонайменше </a:t>
            </a: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надавати відгук і рекомендації до тексту 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одну проміжну перевірку чорнового варіанту письмової роботи, : «Зробіть процес видимим!» (</a:t>
            </a:r>
            <a:r>
              <a:rPr lang="en-US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Jude Carroll), 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або структурувати виконання роботи у часі із проміжними перевірками кожного етапу її підготовки.</a:t>
            </a:r>
          </a:p>
          <a:p>
            <a:pPr eaLnBrk="1" fontAlgn="auto" hangingPunct="1">
              <a:lnSpc>
                <a:spcPct val="75000"/>
              </a:lnSpc>
              <a:buClr>
                <a:schemeClr val="accent1"/>
              </a:buClr>
              <a:buSzPts val="1400"/>
              <a:defRPr/>
            </a:pP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10. Студенти можуть рецензувати роботи один одного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: надавати їм для цього критерії оцінки.</a:t>
            </a:r>
          </a:p>
          <a:p>
            <a:pPr algn="r" eaLnBrk="1" fontAlgn="auto" hangingPunct="1">
              <a:lnSpc>
                <a:spcPct val="75000"/>
              </a:lnSpc>
              <a:buClr>
                <a:schemeClr val="accent1"/>
              </a:buClr>
              <a:buSzPts val="1400"/>
              <a:defRPr/>
            </a:pPr>
            <a:r>
              <a:rPr lang="uk-UA" i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                                                                                </a:t>
            </a:r>
            <a:r>
              <a:rPr lang="uk-UA" sz="1100" i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(Лист МОН України «Щодо рекомендацій з академічної доброчесності для закладів вищої освіти» від 23.10.2018  № 1/9-650 )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2">
            <a:extLst>
              <a:ext uri="{FF2B5EF4-FFF2-40B4-BE49-F238E27FC236}">
                <a16:creationId xmlns:a16="http://schemas.microsoft.com/office/drawing/2014/main" id="{14646393-BF50-59D9-F150-660671BE1C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62088" y="1892300"/>
            <a:ext cx="6261100" cy="1362075"/>
          </a:xfrm>
        </p:spPr>
        <p:txBody>
          <a:bodyPr/>
          <a:lstStyle/>
          <a:p>
            <a:pPr eaLnBrk="1" fontAlgn="auto" hangingPunct="1">
              <a:buClr>
                <a:srgbClr val="FFFFFF"/>
              </a:buClr>
              <a:buSzPts val="3000"/>
              <a:buFont typeface="Montserrat"/>
              <a:buNone/>
              <a:defRPr/>
            </a:pPr>
            <a:r>
              <a:rPr lang="uk-UA" sz="3200" b="1" dirty="0">
                <a:latin typeface="+mn-lt"/>
                <a:ea typeface="Montserrat"/>
                <a:cs typeface="Montserrat"/>
                <a:sym typeface="Montserrat"/>
              </a:rPr>
              <a:t>Діяльність Комісії з питань академічної доброчесності ХНЕУ ім. С. Кузнеця</a:t>
            </a:r>
            <a:endParaRPr sz="3200" b="1" dirty="0">
              <a:latin typeface="+mn-lt"/>
              <a:ea typeface="Montserrat"/>
              <a:cs typeface="Montserrat"/>
              <a:sym typeface="Montserrat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8CC1A1C-E004-A599-82CE-D29B130BEC65}"/>
              </a:ext>
            </a:extLst>
          </p:cNvPr>
          <p:cNvSpPr/>
          <p:nvPr/>
        </p:nvSpPr>
        <p:spPr>
          <a:xfrm>
            <a:off x="1536700" y="695325"/>
            <a:ext cx="6373813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r>
              <a:rPr lang="uk-UA" sz="3200" b="1" kern="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Академічна відповідальність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9CDDAB-9BE2-7CCF-70FA-1DD220F4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788" y="280988"/>
            <a:ext cx="7739062" cy="573087"/>
          </a:xfrm>
        </p:spPr>
        <p:txBody>
          <a:bodyPr/>
          <a:lstStyle/>
          <a:p>
            <a:pPr algn="ctr" eaLnBrk="1" fontAlgn="auto" hangingPunct="1">
              <a:buClr>
                <a:srgbClr val="FFFFFF"/>
              </a:buClr>
              <a:buFont typeface="Montserrat"/>
              <a:buNone/>
              <a:defRPr/>
            </a:pPr>
            <a:r>
              <a:rPr lang="uk-UA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Академічна відповідальність</a:t>
            </a:r>
            <a:endParaRPr lang="ru-RU" b="1" dirty="0">
              <a:solidFill>
                <a:srgbClr val="FFFFFF"/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  <p:sp>
        <p:nvSpPr>
          <p:cNvPr id="47106" name="TextBox 2">
            <a:extLst>
              <a:ext uri="{FF2B5EF4-FFF2-40B4-BE49-F238E27FC236}">
                <a16:creationId xmlns:a16="http://schemas.microsoft.com/office/drawing/2014/main" id="{99AA03BF-4F9D-CDE3-B43D-51F155090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2" y="1009471"/>
            <a:ext cx="43145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UA" sz="1800" b="1" dirty="0">
                <a:solidFill>
                  <a:srgbClr val="002060"/>
                </a:solidFill>
              </a:rPr>
              <a:t>Педагогічних, науково-педагогічних та наукових працівників</a:t>
            </a:r>
          </a:p>
        </p:txBody>
      </p:sp>
      <p:sp>
        <p:nvSpPr>
          <p:cNvPr id="47107" name="TextBox 4">
            <a:extLst>
              <a:ext uri="{FF2B5EF4-FFF2-40B4-BE49-F238E27FC236}">
                <a16:creationId xmlns:a16="http://schemas.microsoft.com/office/drawing/2014/main" id="{125C783C-04A6-BF9D-AACC-2FD6BB91C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0" y="1130300"/>
            <a:ext cx="2698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UA" sz="1800" b="1" dirty="0">
                <a:solidFill>
                  <a:srgbClr val="002060"/>
                </a:solidFill>
              </a:rPr>
              <a:t>Здобувачів освіти</a:t>
            </a:r>
            <a:endParaRPr lang="ru-RU" altLang="ru-UA" sz="1800" b="1" dirty="0">
              <a:solidFill>
                <a:srgbClr val="002060"/>
              </a:solidFill>
            </a:endParaRPr>
          </a:p>
        </p:txBody>
      </p:sp>
      <p:sp>
        <p:nvSpPr>
          <p:cNvPr id="47108" name="TextBox 5">
            <a:extLst>
              <a:ext uri="{FF2B5EF4-FFF2-40B4-BE49-F238E27FC236}">
                <a16:creationId xmlns:a16="http://schemas.microsoft.com/office/drawing/2014/main" id="{EFB43C97-778F-8F44-DCA1-D66D209D9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8" y="1765870"/>
            <a:ext cx="392542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33750" indent="0" eaLnBrk="1" hangingPunct="1">
              <a:buFont typeface="Wingdings" pitchFamily="2" charset="2"/>
              <a:buChar char="Ø"/>
            </a:pPr>
            <a:r>
              <a:rPr lang="uk-UA" altLang="ru-UA" sz="1600" dirty="0">
                <a:solidFill>
                  <a:srgbClr val="002060"/>
                </a:solidFill>
              </a:rPr>
              <a:t>відмова у присудженні наукового ступеня чи присвоєнні вченого звання;</a:t>
            </a:r>
          </a:p>
          <a:p>
            <a:pPr marL="33750" indent="0" eaLnBrk="1" hangingPunct="1">
              <a:buFont typeface="Wingdings" pitchFamily="2" charset="2"/>
              <a:buChar char="Ø"/>
            </a:pPr>
            <a:r>
              <a:rPr lang="uk-UA" altLang="ru-UA" sz="1600" dirty="0">
                <a:solidFill>
                  <a:srgbClr val="002060"/>
                </a:solidFill>
              </a:rPr>
              <a:t>позбавлення присудженого наукового (</a:t>
            </a:r>
            <a:r>
              <a:rPr lang="uk-UA" altLang="ru-UA" sz="1600" dirty="0" err="1">
                <a:solidFill>
                  <a:srgbClr val="002060"/>
                </a:solidFill>
              </a:rPr>
              <a:t>освітньо</a:t>
            </a:r>
            <a:r>
              <a:rPr lang="uk-UA" altLang="ru-UA" sz="1600" dirty="0">
                <a:solidFill>
                  <a:srgbClr val="002060"/>
                </a:solidFill>
              </a:rPr>
              <a:t>-творчого) ступеня чи присвоєного вченого звання;</a:t>
            </a:r>
          </a:p>
          <a:p>
            <a:pPr marL="33750" indent="0" eaLnBrk="1" hangingPunct="1">
              <a:buFont typeface="Wingdings" pitchFamily="2" charset="2"/>
              <a:buChar char="Ø"/>
            </a:pPr>
            <a:r>
              <a:rPr lang="uk-UA" altLang="ru-UA" sz="1600" dirty="0">
                <a:solidFill>
                  <a:srgbClr val="002060"/>
                </a:solidFill>
              </a:rPr>
              <a:t>відмова в присвоєнні або позбавлення присвоєного педагогічного звання, кваліфікаційної категорії;</a:t>
            </a:r>
          </a:p>
          <a:p>
            <a:pPr marL="33750" indent="0" eaLnBrk="1" hangingPunct="1">
              <a:buFont typeface="Wingdings" pitchFamily="2" charset="2"/>
              <a:buChar char="Ø"/>
            </a:pPr>
            <a:r>
              <a:rPr lang="uk-UA" altLang="ru-UA" sz="1600" dirty="0">
                <a:solidFill>
                  <a:srgbClr val="002060"/>
                </a:solidFill>
              </a:rPr>
              <a:t>позбавлення права брати участь у роботі визначених законом органів чи займати визначені законом посади.</a:t>
            </a:r>
          </a:p>
        </p:txBody>
      </p:sp>
      <p:sp>
        <p:nvSpPr>
          <p:cNvPr id="47109" name="TextBox 6">
            <a:extLst>
              <a:ext uri="{FF2B5EF4-FFF2-40B4-BE49-F238E27FC236}">
                <a16:creationId xmlns:a16="http://schemas.microsoft.com/office/drawing/2014/main" id="{0463DAEE-213C-E533-E2F6-3DE9971A5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983" y="1914525"/>
            <a:ext cx="420083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33750" indent="0" eaLnBrk="1" hangingPunct="1">
              <a:buFont typeface="Wingdings" pitchFamily="2" charset="2"/>
              <a:buChar char="Ø"/>
            </a:pPr>
            <a:r>
              <a:rPr lang="uk-UA" altLang="ru-UA" sz="1600" dirty="0">
                <a:solidFill>
                  <a:srgbClr val="002060"/>
                </a:solidFill>
              </a:rPr>
              <a:t>повторне проходження оцінювання (контрольна робота, іспит, залік тощо);</a:t>
            </a:r>
          </a:p>
          <a:p>
            <a:pPr marL="33750" indent="0" eaLnBrk="1" hangingPunct="1">
              <a:buFont typeface="Wingdings" pitchFamily="2" charset="2"/>
              <a:buChar char="Ø"/>
            </a:pPr>
            <a:r>
              <a:rPr lang="uk-UA" altLang="ru-UA" sz="1600" dirty="0">
                <a:solidFill>
                  <a:srgbClr val="002060"/>
                </a:solidFill>
              </a:rPr>
              <a:t>повторне проходження відповідного освітнього компонента освітньої програми;</a:t>
            </a:r>
          </a:p>
          <a:p>
            <a:pPr marL="33750" indent="0" eaLnBrk="1" hangingPunct="1">
              <a:buFont typeface="Wingdings" pitchFamily="2" charset="2"/>
              <a:buChar char="Ø"/>
            </a:pPr>
            <a:r>
              <a:rPr lang="uk-UA" altLang="ru-UA" sz="1600" dirty="0">
                <a:solidFill>
                  <a:srgbClr val="002060"/>
                </a:solidFill>
              </a:rPr>
              <a:t>відрахування із закладу освіти;</a:t>
            </a:r>
          </a:p>
          <a:p>
            <a:pPr marL="33750" indent="0" eaLnBrk="1" hangingPunct="1">
              <a:buFont typeface="Wingdings" pitchFamily="2" charset="2"/>
              <a:buChar char="Ø"/>
            </a:pPr>
            <a:r>
              <a:rPr lang="uk-UA" altLang="ru-UA" sz="1600" dirty="0">
                <a:solidFill>
                  <a:srgbClr val="002060"/>
                </a:solidFill>
              </a:rPr>
              <a:t>позбавлення академічної стипендії;</a:t>
            </a:r>
          </a:p>
          <a:p>
            <a:pPr marL="33750" indent="0" eaLnBrk="1" hangingPunct="1">
              <a:buFont typeface="Wingdings" pitchFamily="2" charset="2"/>
              <a:buChar char="Ø"/>
            </a:pPr>
            <a:r>
              <a:rPr lang="uk-UA" altLang="ru-UA" sz="1600" dirty="0">
                <a:solidFill>
                  <a:srgbClr val="002060"/>
                </a:solidFill>
              </a:rPr>
              <a:t>позбавлення наданих закладом освіти пільг з оплати навчання.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5">
            <a:extLst>
              <a:ext uri="{FF2B5EF4-FFF2-40B4-BE49-F238E27FC236}">
                <a16:creationId xmlns:a16="http://schemas.microsoft.com/office/drawing/2014/main" id="{0A423752-9829-2AEA-EBF4-33DF62999E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1950" y="647700"/>
            <a:ext cx="3810000" cy="3886200"/>
          </a:xfrm>
        </p:spPr>
        <p:txBody>
          <a:bodyPr/>
          <a:lstStyle/>
          <a:p>
            <a:pPr eaLnBrk="1" fontAlgn="auto" hangingPunct="1">
              <a:buClr>
                <a:srgbClr val="FFFFFF"/>
              </a:buClr>
              <a:buSzPts val="3000"/>
              <a:buFont typeface="Montserrat"/>
              <a:buNone/>
              <a:defRPr/>
            </a:pPr>
            <a:r>
              <a:rPr lang="uk-UA" sz="2400" b="1" dirty="0">
                <a:latin typeface="+mn-lt"/>
                <a:ea typeface="Montserrat"/>
                <a:cs typeface="Montserrat"/>
                <a:sym typeface="Montserrat"/>
              </a:rPr>
              <a:t>Завідувачі кафедр</a:t>
            </a:r>
            <a:br>
              <a:rPr lang="uk-UA" sz="2400" b="1" dirty="0">
                <a:latin typeface="+mn-lt"/>
                <a:ea typeface="Montserrat"/>
                <a:cs typeface="Montserrat"/>
                <a:sym typeface="Montserrat"/>
              </a:rPr>
            </a:br>
            <a:br>
              <a:rPr lang="uk-UA" b="1" dirty="0">
                <a:latin typeface="Montserrat"/>
                <a:ea typeface="Montserrat"/>
                <a:cs typeface="Montserrat"/>
                <a:sym typeface="Montserrat"/>
              </a:rPr>
            </a:br>
            <a:br>
              <a:rPr lang="uk-UA" b="1" dirty="0">
                <a:latin typeface="Montserrat"/>
                <a:ea typeface="Montserrat"/>
                <a:cs typeface="Montserrat"/>
                <a:sym typeface="Montserrat"/>
              </a:rPr>
            </a:br>
            <a:r>
              <a:rPr lang="uk-UA" sz="2400" b="1" dirty="0">
                <a:latin typeface="+mn-lt"/>
                <a:ea typeface="Montserrat"/>
                <a:cs typeface="Montserrat"/>
                <a:sym typeface="Montserrat"/>
              </a:rPr>
              <a:t>Відділ кадрів ХНЕУ</a:t>
            </a:r>
            <a:br>
              <a:rPr lang="uk-UA" sz="2400" b="1" dirty="0">
                <a:latin typeface="+mn-lt"/>
                <a:ea typeface="Montserrat"/>
                <a:cs typeface="Montserrat"/>
                <a:sym typeface="Montserrat"/>
              </a:rPr>
            </a:br>
            <a:r>
              <a:rPr lang="uk-UA" sz="2400" b="1" dirty="0">
                <a:latin typeface="+mn-lt"/>
                <a:ea typeface="Montserrat"/>
                <a:cs typeface="Montserrat"/>
                <a:sym typeface="Montserrat"/>
              </a:rPr>
              <a:t> ім. С. Кузнеця</a:t>
            </a:r>
            <a:endParaRPr sz="2400" b="1" dirty="0">
              <a:latin typeface="+mn-lt"/>
              <a:ea typeface="Montserrat"/>
              <a:cs typeface="Montserrat"/>
              <a:sym typeface="Montserrat"/>
            </a:endParaRPr>
          </a:p>
        </p:txBody>
      </p:sp>
      <p:sp>
        <p:nvSpPr>
          <p:cNvPr id="48130" name="Google Shape;276;p35">
            <a:extLst>
              <a:ext uri="{FF2B5EF4-FFF2-40B4-BE49-F238E27FC236}">
                <a16:creationId xmlns:a16="http://schemas.microsoft.com/office/drawing/2014/main" id="{D1D3101D-F7E1-B08A-25F4-CF1AFEAA418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11675" y="0"/>
            <a:ext cx="4481513" cy="5143500"/>
          </a:xfrm>
        </p:spPr>
        <p:txBody>
          <a:bodyPr/>
          <a:lstStyle/>
          <a:p>
            <a:pPr eaLnBrk="1" hangingPunct="1">
              <a:buClr>
                <a:srgbClr val="FFFFFF"/>
              </a:buClr>
              <a:buSzPts val="3000"/>
              <a:buFont typeface="Montserrat" panose="020F0502020204030204" pitchFamily="34" charset="0"/>
              <a:buNone/>
            </a:pPr>
            <a:r>
              <a:rPr lang="ru-UA" altLang="ru-UA" sz="3000" b="1">
                <a:solidFill>
                  <a:srgbClr val="FFFFFF"/>
                </a:solidFill>
                <a:latin typeface="Montserrat" panose="020F0502020204030204" pitchFamily="34" charset="0"/>
                <a:ea typeface="Montserrat" panose="020F0502020204030204" pitchFamily="34" charset="0"/>
                <a:cs typeface="Montserrat" panose="020F0502020204030204" pitchFamily="34" charset="0"/>
                <a:sym typeface="Montserrat" panose="020F0502020204030204" pitchFamily="34" charset="0"/>
              </a:rPr>
              <a:t>1.</a:t>
            </a:r>
          </a:p>
        </p:txBody>
      </p:sp>
      <p:sp>
        <p:nvSpPr>
          <p:cNvPr id="48131" name="Google Shape;277;p35">
            <a:extLst>
              <a:ext uri="{FF2B5EF4-FFF2-40B4-BE49-F238E27FC236}">
                <a16:creationId xmlns:a16="http://schemas.microsoft.com/office/drawing/2014/main" id="{50E89ECB-D9C4-2A07-4216-0513D637F9D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887913" y="2128838"/>
            <a:ext cx="820737" cy="820737"/>
          </a:xfrm>
        </p:spPr>
        <p:txBody>
          <a:bodyPr/>
          <a:lstStyle/>
          <a:p>
            <a:pPr eaLnBrk="1" hangingPunct="1">
              <a:buClr>
                <a:srgbClr val="FFFFFF"/>
              </a:buClr>
              <a:buSzPts val="3000"/>
              <a:buFont typeface="Montserrat" panose="020F0502020204030204" pitchFamily="34" charset="0"/>
              <a:buNone/>
            </a:pPr>
            <a:r>
              <a:rPr lang="ru-UA" altLang="ru-UA" sz="3000" b="1">
                <a:solidFill>
                  <a:srgbClr val="FFFFFF"/>
                </a:solidFill>
                <a:latin typeface="Montserrat" panose="020F0502020204030204" pitchFamily="34" charset="0"/>
                <a:ea typeface="Montserrat" panose="020F0502020204030204" pitchFamily="34" charset="0"/>
                <a:cs typeface="Montserrat" panose="020F0502020204030204" pitchFamily="34" charset="0"/>
                <a:sym typeface="Montserrat" panose="020F0502020204030204" pitchFamily="34" charset="0"/>
              </a:rPr>
              <a:t>2.</a:t>
            </a:r>
          </a:p>
        </p:txBody>
      </p:sp>
      <p:sp>
        <p:nvSpPr>
          <p:cNvPr id="48132" name="Google Shape;278;p35">
            <a:extLst>
              <a:ext uri="{FF2B5EF4-FFF2-40B4-BE49-F238E27FC236}">
                <a16:creationId xmlns:a16="http://schemas.microsoft.com/office/drawing/2014/main" id="{D4F49303-83EA-D4D8-307A-E99408CE244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887913" y="3533775"/>
            <a:ext cx="820737" cy="820738"/>
          </a:xfrm>
        </p:spPr>
        <p:txBody>
          <a:bodyPr/>
          <a:lstStyle/>
          <a:p>
            <a:pPr eaLnBrk="1" hangingPunct="1">
              <a:buClr>
                <a:srgbClr val="FFFFFF"/>
              </a:buClr>
              <a:buSzPts val="3000"/>
              <a:buFont typeface="Montserrat" panose="020F0502020204030204" pitchFamily="34" charset="0"/>
              <a:buNone/>
            </a:pPr>
            <a:r>
              <a:rPr lang="ru-UA" altLang="ru-UA" sz="3000" b="1">
                <a:solidFill>
                  <a:srgbClr val="FFFFFF"/>
                </a:solidFill>
                <a:latin typeface="Montserrat" panose="020F0502020204030204" pitchFamily="34" charset="0"/>
                <a:ea typeface="Montserrat" panose="020F0502020204030204" pitchFamily="34" charset="0"/>
                <a:cs typeface="Montserrat" panose="020F0502020204030204" pitchFamily="34" charset="0"/>
                <a:sym typeface="Montserrat" panose="020F0502020204030204" pitchFamily="34" charset="0"/>
              </a:rPr>
              <a:t>3.</a:t>
            </a:r>
          </a:p>
        </p:txBody>
      </p:sp>
      <p:sp>
        <p:nvSpPr>
          <p:cNvPr id="48133" name="Google Shape;282;p35">
            <a:extLst>
              <a:ext uri="{FF2B5EF4-FFF2-40B4-BE49-F238E27FC236}">
                <a16:creationId xmlns:a16="http://schemas.microsoft.com/office/drawing/2014/main" id="{1E3BB9A0-021D-921E-E4AC-644B6ADA6B0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887913" y="835025"/>
            <a:ext cx="820737" cy="600075"/>
          </a:xfrm>
        </p:spPr>
        <p:txBody>
          <a:bodyPr anchor="ctr"/>
          <a:lstStyle/>
          <a:p>
            <a:pPr algn="ctr" eaLnBrk="1" hangingPunct="1">
              <a:buClr>
                <a:srgbClr val="FFFFFF"/>
              </a:buClr>
              <a:buSzPts val="3000"/>
              <a:buFont typeface="Montserrat" panose="020F0502020204030204" pitchFamily="34" charset="0"/>
              <a:buNone/>
            </a:pPr>
            <a:r>
              <a:rPr lang="ru-UA" altLang="ru-UA" sz="3000" b="1">
                <a:solidFill>
                  <a:srgbClr val="FFFFFF"/>
                </a:solidFill>
                <a:latin typeface="Montserrat" panose="020F0502020204030204" pitchFamily="34" charset="0"/>
                <a:ea typeface="Montserrat" panose="020F0502020204030204" pitchFamily="34" charset="0"/>
                <a:cs typeface="Montserrat" panose="020F0502020204030204" pitchFamily="34" charset="0"/>
                <a:sym typeface="Montserrat" panose="020F0502020204030204" pitchFamily="34" charset="0"/>
              </a:rPr>
              <a:t>1.</a:t>
            </a:r>
          </a:p>
        </p:txBody>
      </p:sp>
      <p:sp>
        <p:nvSpPr>
          <p:cNvPr id="48134" name="Google Shape;283;p35">
            <a:extLst>
              <a:ext uri="{FF2B5EF4-FFF2-40B4-BE49-F238E27FC236}">
                <a16:creationId xmlns:a16="http://schemas.microsoft.com/office/drawing/2014/main" id="{A30D350F-B3BC-923E-2A0E-DC44D7274CA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887913" y="2239963"/>
            <a:ext cx="820737" cy="600075"/>
          </a:xfrm>
        </p:spPr>
        <p:txBody>
          <a:bodyPr anchor="ctr"/>
          <a:lstStyle/>
          <a:p>
            <a:pPr algn="ctr" eaLnBrk="1" hangingPunct="1">
              <a:buClr>
                <a:srgbClr val="FFFFFF"/>
              </a:buClr>
              <a:buSzPts val="3000"/>
              <a:buFont typeface="Montserrat" panose="020F0502020204030204" pitchFamily="34" charset="0"/>
              <a:buNone/>
            </a:pPr>
            <a:r>
              <a:rPr lang="ru-UA" altLang="ru-UA" sz="3000" b="1">
                <a:solidFill>
                  <a:srgbClr val="FFFFFF"/>
                </a:solidFill>
                <a:latin typeface="Montserrat" panose="020F0502020204030204" pitchFamily="34" charset="0"/>
                <a:ea typeface="Montserrat" panose="020F0502020204030204" pitchFamily="34" charset="0"/>
                <a:cs typeface="Montserrat" panose="020F0502020204030204" pitchFamily="34" charset="0"/>
                <a:sym typeface="Montserrat" panose="020F0502020204030204" pitchFamily="34" charset="0"/>
              </a:rPr>
              <a:t>2.</a:t>
            </a:r>
          </a:p>
        </p:txBody>
      </p:sp>
      <p:sp>
        <p:nvSpPr>
          <p:cNvPr id="48135" name="Google Shape;284;p35">
            <a:extLst>
              <a:ext uri="{FF2B5EF4-FFF2-40B4-BE49-F238E27FC236}">
                <a16:creationId xmlns:a16="http://schemas.microsoft.com/office/drawing/2014/main" id="{BB4604A7-3ECC-FE58-5191-BA90DC21A2E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887913" y="3644900"/>
            <a:ext cx="820737" cy="600075"/>
          </a:xfrm>
        </p:spPr>
        <p:txBody>
          <a:bodyPr anchor="ctr"/>
          <a:lstStyle/>
          <a:p>
            <a:pPr algn="ctr" eaLnBrk="1" hangingPunct="1">
              <a:buClr>
                <a:srgbClr val="FFFFFF"/>
              </a:buClr>
              <a:buSzPts val="3000"/>
              <a:buFont typeface="Montserrat" panose="020F0502020204030204" pitchFamily="34" charset="0"/>
              <a:buNone/>
            </a:pPr>
            <a:r>
              <a:rPr lang="ru-UA" altLang="ru-UA" sz="3000" b="1">
                <a:solidFill>
                  <a:srgbClr val="FFFFFF"/>
                </a:solidFill>
                <a:latin typeface="Montserrat" panose="020F0502020204030204" pitchFamily="34" charset="0"/>
                <a:ea typeface="Montserrat" panose="020F0502020204030204" pitchFamily="34" charset="0"/>
                <a:cs typeface="Montserrat" panose="020F0502020204030204" pitchFamily="34" charset="0"/>
                <a:sym typeface="Montserrat" panose="020F0502020204030204" pitchFamily="34" charset="0"/>
              </a:rPr>
              <a:t>3.</a:t>
            </a:r>
          </a:p>
        </p:txBody>
      </p:sp>
      <p:pic>
        <p:nvPicPr>
          <p:cNvPr id="48136" name="Рисунок 7">
            <a:extLst>
              <a:ext uri="{FF2B5EF4-FFF2-40B4-BE49-F238E27FC236}">
                <a16:creationId xmlns:a16="http://schemas.microsoft.com/office/drawing/2014/main" id="{5FF09126-99CC-4FA3-9AFC-73A557F77F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371" y="0"/>
            <a:ext cx="4421188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трелка вниз 8">
            <a:extLst>
              <a:ext uri="{FF2B5EF4-FFF2-40B4-BE49-F238E27FC236}">
                <a16:creationId xmlns:a16="http://schemas.microsoft.com/office/drawing/2014/main" id="{78C5B3B6-ABAE-872A-BC3C-BC860C84E810}"/>
              </a:ext>
            </a:extLst>
          </p:cNvPr>
          <p:cNvSpPr/>
          <p:nvPr/>
        </p:nvSpPr>
        <p:spPr>
          <a:xfrm>
            <a:off x="2071688" y="2128838"/>
            <a:ext cx="561975" cy="61436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UA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6DAC19-02FC-D5B7-60FC-33753832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788" y="280988"/>
            <a:ext cx="5675312" cy="573087"/>
          </a:xfrm>
        </p:spPr>
        <p:txBody>
          <a:bodyPr anchor="ctr"/>
          <a:lstStyle/>
          <a:p>
            <a:pPr eaLnBrk="1" fontAlgn="auto" hangingPunct="1">
              <a:buClr>
                <a:srgbClr val="FFFFFF"/>
              </a:buClr>
              <a:buFont typeface="Montserrat"/>
              <a:buNone/>
              <a:defRPr/>
            </a:pPr>
            <a:r>
              <a:rPr lang="uk-UA" sz="32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Питання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3260D9-FEE6-A553-B157-F20C2909C2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7338" y="923925"/>
            <a:ext cx="8615362" cy="3900488"/>
          </a:xfrm>
        </p:spPr>
        <p:txBody>
          <a:bodyPr/>
          <a:lstStyle/>
          <a:p>
            <a:pPr eaLnBrk="1" fontAlgn="auto" hangingPunct="1">
              <a:buClr>
                <a:schemeClr val="accent1"/>
              </a:buClr>
              <a:buSzPct val="100000"/>
              <a:buFont typeface="+mj-lt"/>
              <a:buAutoNum type="arabicPeriod"/>
              <a:defRPr/>
            </a:pPr>
            <a:r>
              <a:rPr lang="en-US" sz="24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</a:t>
            </a:r>
            <a:r>
              <a:rPr lang="uk-UA" sz="24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Академічна доброчесність </a:t>
            </a:r>
            <a:r>
              <a:rPr lang="uk-UA" sz="24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– передумова якості освіти.</a:t>
            </a:r>
          </a:p>
          <a:p>
            <a:pPr eaLnBrk="1" fontAlgn="auto" hangingPunct="1">
              <a:buClr>
                <a:schemeClr val="accent1"/>
              </a:buClr>
              <a:buSzPct val="100000"/>
              <a:buFont typeface="+mj-lt"/>
              <a:buAutoNum type="arabicPeriod"/>
              <a:defRPr/>
            </a:pPr>
            <a:r>
              <a:rPr lang="en-US" sz="24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</a:t>
            </a:r>
            <a:r>
              <a:rPr lang="uk-UA" sz="24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Законодавче та нормативне забезпечення </a:t>
            </a:r>
            <a:r>
              <a:rPr lang="uk-UA" sz="24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провадження принципів академічної доброчесності в ХНЕУ ім. С. Кузнеця.</a:t>
            </a:r>
          </a:p>
          <a:p>
            <a:pPr eaLnBrk="1" fontAlgn="auto" hangingPunct="1">
              <a:buClr>
                <a:schemeClr val="accent1"/>
              </a:buClr>
              <a:buSzPct val="100000"/>
              <a:buFont typeface="+mj-lt"/>
              <a:buAutoNum type="arabicPeriod"/>
              <a:defRPr/>
            </a:pPr>
            <a:r>
              <a:rPr lang="en-US" sz="24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</a:t>
            </a:r>
            <a:r>
              <a:rPr lang="uk-UA" sz="24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Дослідження</a:t>
            </a:r>
            <a:r>
              <a:rPr lang="uk-UA" sz="24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щодо академічної доброчесності (за результатами опитування студентів, викладачів).</a:t>
            </a:r>
          </a:p>
          <a:p>
            <a:pPr eaLnBrk="1" fontAlgn="auto" hangingPunct="1">
              <a:buClr>
                <a:schemeClr val="accent1"/>
              </a:buClr>
              <a:buSzPct val="100000"/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</a:t>
            </a:r>
            <a:r>
              <a:rPr lang="uk-UA" sz="24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І</a:t>
            </a:r>
            <a:r>
              <a:rPr lang="uk-UA" sz="24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нструменти</a:t>
            </a:r>
            <a:r>
              <a:rPr lang="uk-UA" sz="24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популяризації академічної доброчесності та запобігання проявів академічної недоброчесності.</a:t>
            </a:r>
          </a:p>
          <a:p>
            <a:pPr eaLnBrk="1" fontAlgn="auto" hangingPunct="1">
              <a:buClr>
                <a:schemeClr val="accent1"/>
              </a:buClr>
              <a:buSzPct val="100000"/>
              <a:buFont typeface="+mj-lt"/>
              <a:buAutoNum type="arabicPeriod"/>
              <a:defRPr/>
            </a:pPr>
            <a:r>
              <a:rPr lang="en-US" sz="24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</a:t>
            </a:r>
            <a:r>
              <a:rPr lang="uk-UA" sz="24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Академічна відповідальність</a:t>
            </a:r>
            <a:r>
              <a:rPr lang="uk-UA" sz="24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.</a:t>
            </a:r>
          </a:p>
          <a:p>
            <a:pPr eaLnBrk="1" fontAlgn="auto" hangingPunct="1">
              <a:buClr>
                <a:schemeClr val="accent1"/>
              </a:buClr>
              <a:buSzPct val="100000"/>
              <a:buFont typeface="+mj-lt"/>
              <a:buAutoNum type="arabicPeriod"/>
              <a:defRPr/>
            </a:pPr>
            <a:r>
              <a:rPr lang="en-US" sz="24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</a:t>
            </a:r>
            <a:r>
              <a:rPr lang="uk-UA" sz="24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Діяльність Комісій </a:t>
            </a:r>
            <a:r>
              <a:rPr lang="uk-UA" sz="24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з академічної доброчесності.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221F56ED-80B6-4B00-E5BA-C26242141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17550"/>
            <a:ext cx="3144838" cy="3944938"/>
          </a:xfrm>
        </p:spPr>
        <p:txBody>
          <a:bodyPr/>
          <a:lstStyle/>
          <a:p>
            <a:pPr eaLnBrk="1" fontAlgn="auto" hangingPunct="1">
              <a:buClr>
                <a:srgbClr val="FFFFFF"/>
              </a:buClr>
              <a:buSzPts val="3000"/>
              <a:buFont typeface="Montserrat"/>
              <a:buNone/>
              <a:defRPr/>
            </a:pPr>
            <a:r>
              <a:rPr lang="uk-UA" sz="2400" b="1" dirty="0">
                <a:latin typeface="+mn-lt"/>
                <a:ea typeface="Montserrat"/>
                <a:cs typeface="Montserrat"/>
                <a:sym typeface="Montserrat"/>
              </a:rPr>
              <a:t>Відповідальні особи з АД по кафедрах</a:t>
            </a:r>
            <a:br>
              <a:rPr lang="uk-UA" sz="2400" b="1" dirty="0">
                <a:latin typeface="+mn-lt"/>
                <a:ea typeface="Montserrat"/>
                <a:cs typeface="Montserrat"/>
                <a:sym typeface="Montserrat"/>
              </a:rPr>
            </a:br>
            <a:br>
              <a:rPr lang="uk-UA" sz="2400" b="1" dirty="0">
                <a:latin typeface="+mn-lt"/>
                <a:ea typeface="Montserrat"/>
                <a:cs typeface="Montserrat"/>
                <a:sym typeface="Montserrat"/>
              </a:rPr>
            </a:br>
            <a:br>
              <a:rPr lang="uk-UA" sz="2400" b="1" dirty="0">
                <a:latin typeface="+mn-lt"/>
                <a:ea typeface="Montserrat"/>
                <a:cs typeface="Montserrat"/>
                <a:sym typeface="Montserrat"/>
              </a:rPr>
            </a:br>
            <a:br>
              <a:rPr lang="uk-UA" sz="2400" b="1" dirty="0">
                <a:latin typeface="+mn-lt"/>
                <a:ea typeface="Montserrat"/>
                <a:cs typeface="Montserrat"/>
                <a:sym typeface="Montserrat"/>
              </a:rPr>
            </a:br>
            <a:r>
              <a:rPr lang="uk-UA" sz="2400" b="1" dirty="0">
                <a:latin typeface="+mn-lt"/>
                <a:ea typeface="Montserrat"/>
                <a:cs typeface="Montserrat"/>
                <a:sym typeface="Montserrat"/>
              </a:rPr>
              <a:t>Інститути</a:t>
            </a:r>
            <a:endParaRPr lang="ru-RU" sz="2400" b="1" dirty="0">
              <a:latin typeface="+mn-lt"/>
              <a:ea typeface="Montserrat"/>
              <a:cs typeface="Montserrat"/>
              <a:sym typeface="Montserrat"/>
            </a:endParaRPr>
          </a:p>
        </p:txBody>
      </p:sp>
      <p:pic>
        <p:nvPicPr>
          <p:cNvPr id="50178" name="Рисунок 8">
            <a:extLst>
              <a:ext uri="{FF2B5EF4-FFF2-40B4-BE49-F238E27FC236}">
                <a16:creationId xmlns:a16="http://schemas.microsoft.com/office/drawing/2014/main" id="{3C1AAEB0-1969-D7DD-042F-5B25E3530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0"/>
            <a:ext cx="42291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Стрелка вниз 9">
            <a:extLst>
              <a:ext uri="{FF2B5EF4-FFF2-40B4-BE49-F238E27FC236}">
                <a16:creationId xmlns:a16="http://schemas.microsoft.com/office/drawing/2014/main" id="{2A8D66C2-2A63-63F9-1933-9A630954234A}"/>
              </a:ext>
            </a:extLst>
          </p:cNvPr>
          <p:cNvSpPr/>
          <p:nvPr/>
        </p:nvSpPr>
        <p:spPr>
          <a:xfrm>
            <a:off x="2117725" y="2690813"/>
            <a:ext cx="573088" cy="593725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UA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3">
            <a:extLst>
              <a:ext uri="{FF2B5EF4-FFF2-40B4-BE49-F238E27FC236}">
                <a16:creationId xmlns:a16="http://schemas.microsoft.com/office/drawing/2014/main" id="{8062596D-1CF2-4B72-E4C6-BAEFADA38C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963" y="188913"/>
            <a:ext cx="8874125" cy="881062"/>
          </a:xfrm>
        </p:spPr>
        <p:txBody>
          <a:bodyPr/>
          <a:lstStyle/>
          <a:p>
            <a:pPr algn="ctr" eaLnBrk="1" fontAlgn="auto" hangingPunct="1">
              <a:buClr>
                <a:srgbClr val="FFFFFF"/>
              </a:buClr>
              <a:buFont typeface="Montserrat"/>
              <a:buNone/>
              <a:defRPr/>
            </a:pPr>
            <a:r>
              <a:rPr lang="uk-UA" b="1" spc="-100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Правові засади регламентації діяльності комісії</a:t>
            </a:r>
            <a:endParaRPr b="1" spc="-100" dirty="0">
              <a:solidFill>
                <a:srgbClr val="FFFFFF"/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  <p:sp>
        <p:nvSpPr>
          <p:cNvPr id="234" name="Google Shape;234;p33">
            <a:extLst>
              <a:ext uri="{FF2B5EF4-FFF2-40B4-BE49-F238E27FC236}">
                <a16:creationId xmlns:a16="http://schemas.microsoft.com/office/drawing/2014/main" id="{E9F8C7F3-77CE-234A-6328-026B5230710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03263" y="1133475"/>
            <a:ext cx="7737475" cy="3024188"/>
          </a:xfrm>
        </p:spPr>
        <p:txBody>
          <a:bodyPr/>
          <a:lstStyle/>
          <a:p>
            <a:pPr eaLnBrk="1" fontAlgn="auto" hangingPunct="1">
              <a:spcBef>
                <a:spcPts val="1600"/>
              </a:spcBef>
              <a:buClr>
                <a:schemeClr val="dk1"/>
              </a:buClr>
              <a:buSzPts val="1100"/>
              <a:buFont typeface="Montserrat"/>
              <a:buNone/>
              <a:defRPr/>
            </a:pPr>
            <a:r>
              <a:rPr lang="uk-UA" sz="18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Закон України «Про освіту» від 05.09.2017 №</a:t>
            </a:r>
            <a:r>
              <a:rPr lang="en-US" sz="18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2145-VIII</a:t>
            </a:r>
            <a:endParaRPr lang="uk-UA" sz="1800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eaLnBrk="1" fontAlgn="auto" hangingPunct="1">
              <a:spcBef>
                <a:spcPts val="1600"/>
              </a:spcBef>
              <a:buClr>
                <a:schemeClr val="dk1"/>
              </a:buClr>
              <a:buSzPts val="1100"/>
              <a:buFont typeface="Montserrat"/>
              <a:buNone/>
              <a:defRPr/>
            </a:pPr>
            <a:r>
              <a:rPr lang="uk-UA" sz="18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Кодекс академічної доброчесності Харківського національного економічного університету імені Семена Кузнеця</a:t>
            </a:r>
          </a:p>
          <a:p>
            <a:pPr eaLnBrk="1" fontAlgn="auto" hangingPunct="1">
              <a:spcBef>
                <a:spcPts val="1600"/>
              </a:spcBef>
              <a:buClr>
                <a:schemeClr val="dk1"/>
              </a:buClr>
              <a:buSzPts val="1100"/>
              <a:buFont typeface="Montserrat"/>
              <a:buNone/>
              <a:defRPr/>
            </a:pPr>
            <a:r>
              <a:rPr lang="uk-UA" sz="18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Положення про Комісію з питань академічної доброчесності Харківського національного економічного університету імені Семена Кузнеця</a:t>
            </a:r>
          </a:p>
          <a:p>
            <a:pPr eaLnBrk="1" fontAlgn="auto" hangingPunct="1">
              <a:spcBef>
                <a:spcPts val="1600"/>
              </a:spcBef>
              <a:buClr>
                <a:schemeClr val="dk1"/>
              </a:buClr>
              <a:buSzPts val="1100"/>
              <a:buFont typeface="Montserrat"/>
              <a:buNone/>
              <a:defRPr/>
            </a:pPr>
            <a:endParaRPr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3">
            <a:extLst>
              <a:ext uri="{FF2B5EF4-FFF2-40B4-BE49-F238E27FC236}">
                <a16:creationId xmlns:a16="http://schemas.microsoft.com/office/drawing/2014/main" id="{3992345F-730B-9999-B943-AFC1E4CB4F2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03263" y="1133475"/>
            <a:ext cx="7737475" cy="3024188"/>
          </a:xfrm>
        </p:spPr>
        <p:txBody>
          <a:bodyPr/>
          <a:lstStyle/>
          <a:p>
            <a:pPr algn="ctr" eaLnBrk="1" fontAlgn="auto" hangingPunct="1">
              <a:buClr>
                <a:schemeClr val="dk1"/>
              </a:buClr>
              <a:buSzPts val="1100"/>
              <a:buFont typeface="Montserrat"/>
              <a:buNone/>
              <a:defRPr/>
            </a:pPr>
            <a:r>
              <a:rPr lang="uk-UA" sz="24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Які асоціації у Вас викликає поняття  </a:t>
            </a:r>
          </a:p>
          <a:p>
            <a:pPr algn="ctr" eaLnBrk="1" fontAlgn="auto" hangingPunct="1">
              <a:buClr>
                <a:schemeClr val="dk1"/>
              </a:buClr>
              <a:buSzPts val="1100"/>
              <a:buFont typeface="Montserrat"/>
              <a:buNone/>
              <a:defRPr/>
            </a:pPr>
            <a:r>
              <a:rPr lang="uk-UA" sz="24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«академічна доброчесність" ?</a:t>
            </a:r>
          </a:p>
          <a:p>
            <a:pPr eaLnBrk="1" fontAlgn="auto" hangingPunct="1">
              <a:buClr>
                <a:schemeClr val="dk1"/>
              </a:buClr>
              <a:buSzPts val="1100"/>
              <a:buFont typeface="Montserrat"/>
              <a:buNone/>
              <a:defRPr/>
            </a:pPr>
            <a:endParaRPr lang="uk-UA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eaLnBrk="1" fontAlgn="auto" hangingPunct="1">
              <a:buClr>
                <a:schemeClr val="dk1"/>
              </a:buClr>
              <a:buSzPts val="1100"/>
              <a:buFont typeface="Montserrat"/>
              <a:buNone/>
              <a:defRPr/>
            </a:pPr>
            <a:endParaRPr lang="uk-UA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eaLnBrk="1" fontAlgn="auto" hangingPunct="1">
              <a:buClr>
                <a:schemeClr val="dk1"/>
              </a:buClr>
              <a:buSzPts val="1100"/>
              <a:buFont typeface="Montserrat"/>
              <a:buNone/>
              <a:defRPr/>
            </a:pPr>
            <a:r>
              <a:rPr lang="uk-UA" sz="1600" dirty="0" err="1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https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://</a:t>
            </a:r>
            <a:r>
              <a:rPr lang="uk-UA" sz="1600" dirty="0" err="1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www.menti.com</a:t>
            </a: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/b83rbvxpgh</a:t>
            </a:r>
          </a:p>
          <a:p>
            <a:pPr eaLnBrk="1" fontAlgn="auto" hangingPunct="1">
              <a:buClr>
                <a:schemeClr val="dk1"/>
              </a:buClr>
              <a:buSzPts val="1100"/>
              <a:buFont typeface="Montserrat"/>
              <a:buNone/>
              <a:defRPr/>
            </a:pPr>
            <a:endParaRPr lang="uk-UA" sz="1600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eaLnBrk="1" fontAlgn="auto" hangingPunct="1">
              <a:buClr>
                <a:schemeClr val="dk1"/>
              </a:buClr>
              <a:buSzPts val="1100"/>
              <a:buFont typeface="Montserrat"/>
              <a:buNone/>
              <a:defRPr/>
            </a:pP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Перейдіть на </a:t>
            </a:r>
            <a:r>
              <a:rPr lang="uk-UA" sz="1600" b="1" dirty="0" err="1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www.menti.com</a:t>
            </a: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</a:t>
            </a:r>
          </a:p>
          <a:p>
            <a:pPr eaLnBrk="1" fontAlgn="auto" hangingPunct="1">
              <a:buClr>
                <a:schemeClr val="dk1"/>
              </a:buClr>
              <a:buSzPts val="1100"/>
              <a:buFont typeface="Montserrat"/>
              <a:buNone/>
              <a:defRPr/>
            </a:pP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та використайте код </a:t>
            </a:r>
            <a:r>
              <a:rPr lang="uk-UA" sz="1600" b="1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61 07 42 3</a:t>
            </a:r>
          </a:p>
          <a:p>
            <a:pPr eaLnBrk="1" fontAlgn="auto" hangingPunct="1">
              <a:buClr>
                <a:schemeClr val="dk1"/>
              </a:buClr>
              <a:buSzPts val="1100"/>
              <a:buFont typeface="Montserrat"/>
              <a:buNone/>
              <a:defRPr/>
            </a:pPr>
            <a:endParaRPr lang="uk-UA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eaLnBrk="1" fontAlgn="auto" hangingPunct="1">
              <a:buClr>
                <a:schemeClr val="dk1"/>
              </a:buClr>
              <a:buSzPts val="1100"/>
              <a:buFont typeface="Montserrat"/>
              <a:buNone/>
              <a:defRPr/>
            </a:pPr>
            <a:endParaRPr lang="uk-UA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eaLnBrk="1" fontAlgn="auto" hangingPunct="1">
              <a:buClr>
                <a:schemeClr val="dk1"/>
              </a:buClr>
              <a:buSzPts val="1100"/>
              <a:buFont typeface="Montserrat"/>
              <a:buNone/>
              <a:defRPr/>
            </a:pPr>
            <a:r>
              <a:rPr lang="uk-UA" sz="11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Посилання на результат:</a:t>
            </a:r>
          </a:p>
          <a:p>
            <a:pPr eaLnBrk="1" fontAlgn="auto" hangingPunct="1">
              <a:buClr>
                <a:schemeClr val="dk1"/>
              </a:buClr>
              <a:buSzPts val="1100"/>
              <a:buFont typeface="Montserrat"/>
              <a:buNone/>
              <a:defRPr/>
            </a:pPr>
            <a:r>
              <a:rPr lang="uk-UA" sz="1100" dirty="0" err="1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https</a:t>
            </a:r>
            <a:r>
              <a:rPr lang="uk-UA" sz="11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://</a:t>
            </a:r>
            <a:r>
              <a:rPr lang="uk-UA" sz="1100" dirty="0" err="1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www.mentimeter.com</a:t>
            </a:r>
            <a:r>
              <a:rPr lang="uk-UA" sz="11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/</a:t>
            </a:r>
            <a:r>
              <a:rPr lang="uk-UA" sz="1100" dirty="0" err="1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s</a:t>
            </a:r>
            <a:r>
              <a:rPr lang="uk-UA" sz="11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/16da29f7086f4814c6b46d5d3db6ad11/dfca490457db</a:t>
            </a:r>
          </a:p>
        </p:txBody>
      </p:sp>
      <p:pic>
        <p:nvPicPr>
          <p:cNvPr id="57346" name="Рисунок 1">
            <a:extLst>
              <a:ext uri="{FF2B5EF4-FFF2-40B4-BE49-F238E27FC236}">
                <a16:creationId xmlns:a16="http://schemas.microsoft.com/office/drawing/2014/main" id="{8445768D-7250-F3CC-604C-0F78656213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163" y="2081213"/>
            <a:ext cx="2132012" cy="213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3">
            <a:extLst>
              <a:ext uri="{FF2B5EF4-FFF2-40B4-BE49-F238E27FC236}">
                <a16:creationId xmlns:a16="http://schemas.microsoft.com/office/drawing/2014/main" id="{27800FF4-21F9-6661-A23E-3CEEC96C82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2125" y="188913"/>
            <a:ext cx="8210550" cy="881062"/>
          </a:xfrm>
        </p:spPr>
        <p:txBody>
          <a:bodyPr/>
          <a:lstStyle/>
          <a:p>
            <a:pPr algn="ctr" eaLnBrk="1" fontAlgn="auto" hangingPunct="1">
              <a:buClr>
                <a:srgbClr val="FFFFFF"/>
              </a:buClr>
              <a:buFont typeface="Montserrat"/>
              <a:buNone/>
              <a:defRPr/>
            </a:pPr>
            <a:r>
              <a:rPr lang="uk-UA" sz="18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Академічна доброчесність. Сторінка ВЗЯОІР </a:t>
            </a:r>
            <a:br>
              <a:rPr lang="uk-UA" sz="18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</a:br>
            <a:r>
              <a:rPr lang="uk-UA" sz="18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https://www.hneu.edu.ua/akademichna-dobrochesnist/</a:t>
            </a:r>
            <a:br>
              <a:rPr lang="uk-UA" sz="18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</a:br>
            <a:endParaRPr lang="uk-UA" sz="1800" b="1" dirty="0">
              <a:solidFill>
                <a:srgbClr val="FFFFFF"/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  <p:sp>
        <p:nvSpPr>
          <p:cNvPr id="234" name="Google Shape;234;p33">
            <a:extLst>
              <a:ext uri="{FF2B5EF4-FFF2-40B4-BE49-F238E27FC236}">
                <a16:creationId xmlns:a16="http://schemas.microsoft.com/office/drawing/2014/main" id="{50D3F49B-7FED-8D1D-2F98-6B8399E972F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71463" y="1133475"/>
            <a:ext cx="8347075" cy="3533775"/>
          </a:xfrm>
        </p:spPr>
        <p:txBody>
          <a:bodyPr/>
          <a:lstStyle/>
          <a:p>
            <a:pPr marL="321750" eaLnBrk="1" hangingPunct="1">
              <a:buClr>
                <a:schemeClr val="accent1"/>
              </a:buClr>
              <a:buSzPts val="1400"/>
              <a:buFont typeface="Wingdings" panose="05000000000000000000" pitchFamily="2" charset="2"/>
              <a:buChar char="v"/>
              <a:defRPr/>
            </a:pPr>
            <a:r>
              <a:rPr lang="uk-UA" sz="1800" u="sng" dirty="0">
                <a:solidFill>
                  <a:srgbClr val="003117"/>
                </a:solidFill>
                <a:latin typeface="+mn-lt"/>
                <a:ea typeface="Montserrat"/>
                <a:cs typeface="Montserrat"/>
                <a:sym typeface="Montserrat"/>
                <a:hlinkClick r:id="rId3"/>
              </a:rPr>
              <a:t>Кодекс академічної доброчесності Харківського національного економічного університету імені Семена Кузнеця</a:t>
            </a:r>
            <a:endParaRPr lang="uk-UA" sz="1800" dirty="0">
              <a:solidFill>
                <a:srgbClr val="003117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21750" eaLnBrk="1" hangingPunct="1">
              <a:buClr>
                <a:schemeClr val="accent1"/>
              </a:buClr>
              <a:buSzPts val="1400"/>
              <a:buFont typeface="Wingdings" panose="05000000000000000000" pitchFamily="2" charset="2"/>
              <a:buChar char="v"/>
              <a:defRPr/>
            </a:pPr>
            <a:r>
              <a:rPr lang="uk-UA" sz="1800" u="sng" dirty="0">
                <a:solidFill>
                  <a:srgbClr val="003117"/>
                </a:solidFill>
                <a:latin typeface="+mn-lt"/>
                <a:ea typeface="Montserrat"/>
                <a:cs typeface="Montserrat"/>
                <a:sym typeface="Montserrat"/>
                <a:hlinkClick r:id="rId4"/>
              </a:rPr>
              <a:t>Программа розвитку академічної доброчесності у ХНЕУ ім. С. Кузнеця на 2020-2021 навчальний рік</a:t>
            </a:r>
            <a:endParaRPr lang="uk-UA" sz="1800" dirty="0">
              <a:solidFill>
                <a:srgbClr val="003117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21750" eaLnBrk="1" hangingPunct="1">
              <a:buClr>
                <a:schemeClr val="accent1"/>
              </a:buClr>
              <a:buSzPts val="1400"/>
              <a:buFont typeface="Wingdings" panose="05000000000000000000" pitchFamily="2" charset="2"/>
              <a:buChar char="v"/>
              <a:defRPr/>
            </a:pPr>
            <a:r>
              <a:rPr lang="uk-UA" sz="1800" u="sng" dirty="0">
                <a:solidFill>
                  <a:srgbClr val="003117"/>
                </a:solidFill>
                <a:latin typeface="+mn-lt"/>
                <a:ea typeface="Montserrat"/>
                <a:cs typeface="Montserrat"/>
                <a:sym typeface="Montserrat"/>
                <a:hlinkClick r:id="rId5"/>
              </a:rPr>
              <a:t>Корисні посилання</a:t>
            </a:r>
            <a:endParaRPr lang="uk-UA" sz="1800" dirty="0">
              <a:solidFill>
                <a:srgbClr val="003117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21750" eaLnBrk="1" hangingPunct="1">
              <a:buClr>
                <a:schemeClr val="accent1"/>
              </a:buClr>
              <a:buSzPts val="1400"/>
              <a:buFont typeface="Wingdings" panose="05000000000000000000" pitchFamily="2" charset="2"/>
              <a:buChar char="v"/>
              <a:defRPr/>
            </a:pPr>
            <a:r>
              <a:rPr lang="uk-UA" sz="1800" u="sng" dirty="0">
                <a:solidFill>
                  <a:srgbClr val="003117"/>
                </a:solidFill>
                <a:latin typeface="+mn-lt"/>
                <a:ea typeface="Montserrat"/>
                <a:cs typeface="Montserrat"/>
                <a:sym typeface="Montserrat"/>
                <a:hlinkClick r:id="rId6"/>
              </a:rPr>
              <a:t>Тренінг з академічної доброчесності</a:t>
            </a:r>
            <a:endParaRPr lang="uk-UA" sz="1800" dirty="0">
              <a:solidFill>
                <a:srgbClr val="003117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21750" eaLnBrk="1" hangingPunct="1">
              <a:buClr>
                <a:schemeClr val="accent1"/>
              </a:buClr>
              <a:buSzPts val="1400"/>
              <a:buFont typeface="Wingdings" panose="05000000000000000000" pitchFamily="2" charset="2"/>
              <a:buChar char="v"/>
              <a:defRPr/>
            </a:pPr>
            <a:r>
              <a:rPr lang="uk-UA" sz="1800" u="sng" dirty="0">
                <a:solidFill>
                  <a:srgbClr val="003117"/>
                </a:solidFill>
                <a:latin typeface="+mn-lt"/>
                <a:ea typeface="Montserrat"/>
                <a:cs typeface="Montserrat"/>
                <a:sym typeface="Montserrat"/>
                <a:hlinkClick r:id="rId7"/>
              </a:rPr>
              <a:t>Конкурс відеоробіт з академічної доброчесності</a:t>
            </a:r>
            <a:endParaRPr lang="uk-UA" sz="1800" dirty="0">
              <a:solidFill>
                <a:srgbClr val="003117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21750" eaLnBrk="1" hangingPunct="1">
              <a:buClr>
                <a:schemeClr val="accent1"/>
              </a:buClr>
              <a:buSzPts val="1400"/>
              <a:buFont typeface="Wingdings" panose="05000000000000000000" pitchFamily="2" charset="2"/>
              <a:buChar char="v"/>
              <a:defRPr/>
            </a:pPr>
            <a:r>
              <a:rPr lang="uk-UA" sz="1800" u="sng" dirty="0">
                <a:solidFill>
                  <a:srgbClr val="003117"/>
                </a:solidFill>
                <a:latin typeface="+mn-lt"/>
                <a:ea typeface="Montserrat"/>
                <a:cs typeface="Montserrat"/>
                <a:sym typeface="Montserrat"/>
                <a:hlinkClick r:id="rId8"/>
              </a:rPr>
              <a:t>Положення про комісію з питань академічної доброчесності ХНЕУ ім. С. Кузнеця</a:t>
            </a:r>
            <a:endParaRPr lang="uk-UA" sz="1800" dirty="0">
              <a:solidFill>
                <a:srgbClr val="003117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21750" eaLnBrk="1" hangingPunct="1">
              <a:buClr>
                <a:schemeClr val="accent1"/>
              </a:buClr>
              <a:buSzPts val="1400"/>
              <a:buFont typeface="Wingdings" panose="05000000000000000000" pitchFamily="2" charset="2"/>
              <a:buChar char="v"/>
              <a:defRPr/>
            </a:pPr>
            <a:r>
              <a:rPr lang="uk-UA" sz="1800" u="sng" dirty="0">
                <a:solidFill>
                  <a:srgbClr val="003117"/>
                </a:solidFill>
                <a:latin typeface="+mn-lt"/>
                <a:ea typeface="Montserrat"/>
                <a:cs typeface="Montserrat"/>
                <a:sym typeface="Montserrat"/>
                <a:hlinkClick r:id="rId9"/>
              </a:rPr>
              <a:t>Склад комісій з питань академічної доброчесності ХНЕУ ім. С. Кузнеця</a:t>
            </a:r>
            <a:endParaRPr lang="uk-UA" sz="1800" dirty="0">
              <a:solidFill>
                <a:srgbClr val="003117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21750" eaLnBrk="1" hangingPunct="1">
              <a:buClr>
                <a:schemeClr val="accent1"/>
              </a:buClr>
              <a:buSzPts val="1400"/>
              <a:buFont typeface="Wingdings" panose="05000000000000000000" pitchFamily="2" charset="2"/>
              <a:buChar char="v"/>
              <a:defRPr/>
            </a:pPr>
            <a:r>
              <a:rPr lang="uk-UA" sz="1800" u="sng" dirty="0">
                <a:solidFill>
                  <a:srgbClr val="003117"/>
                </a:solidFill>
                <a:latin typeface="+mn-lt"/>
                <a:ea typeface="Montserrat"/>
                <a:cs typeface="Montserrat"/>
                <a:sym typeface="Montserrat"/>
                <a:hlinkClick r:id="rId10"/>
              </a:rPr>
              <a:t>Положення про політику та процедури врегулювання конфліктних ситуацій у ХНЕУ ім. С. Кузнеця</a:t>
            </a:r>
            <a:endParaRPr lang="uk-UA" sz="1800" u="sng" dirty="0">
              <a:solidFill>
                <a:srgbClr val="003117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21750" eaLnBrk="1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endParaRPr lang="uk-UA" sz="1800" dirty="0">
              <a:solidFill>
                <a:srgbClr val="003117"/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9">
            <a:extLst>
              <a:ext uri="{FF2B5EF4-FFF2-40B4-BE49-F238E27FC236}">
                <a16:creationId xmlns:a16="http://schemas.microsoft.com/office/drawing/2014/main" id="{847FF477-9D7C-CDED-75D0-E6793A38AC3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79513" y="2105025"/>
            <a:ext cx="6678612" cy="971550"/>
          </a:xfrm>
        </p:spPr>
        <p:txBody>
          <a:bodyPr/>
          <a:lstStyle/>
          <a:p>
            <a:pPr eaLnBrk="1" fontAlgn="auto" hangingPunct="1"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uk-UA" sz="3200" b="1" dirty="0">
                <a:latin typeface="+mn-lt"/>
                <a:ea typeface="Montserrat"/>
                <a:cs typeface="Montserrat"/>
                <a:sym typeface="Montserrat"/>
              </a:rPr>
              <a:t>Дякуємо за увагу!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11E5C4-614A-8CBB-B9E4-B13AB5234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000" y="260350"/>
            <a:ext cx="6589713" cy="573088"/>
          </a:xfrm>
        </p:spPr>
        <p:txBody>
          <a:bodyPr anchor="ctr"/>
          <a:lstStyle/>
          <a:p>
            <a:pPr eaLnBrk="1" fontAlgn="auto" hangingPunct="1">
              <a:buClr>
                <a:srgbClr val="FFFFFF"/>
              </a:buClr>
              <a:buFont typeface="Montserrat"/>
              <a:buNone/>
              <a:defRPr/>
            </a:pPr>
            <a:r>
              <a:rPr lang="uk-UA" sz="32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Академічна доброчесність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991D47A-F992-2197-440A-17AFDD91D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8150" y="1122363"/>
            <a:ext cx="7216775" cy="3148012"/>
          </a:xfrm>
        </p:spPr>
        <p:txBody>
          <a:bodyPr/>
          <a:lstStyle/>
          <a:p>
            <a:pPr>
              <a:spcBef>
                <a:spcPct val="20000"/>
              </a:spcBef>
              <a:spcAft>
                <a:spcPct val="0"/>
              </a:spcAft>
              <a:buClrTx/>
              <a:buFont typeface="Montserrat" panose="020F0502020204030204" pitchFamily="34" charset="0"/>
              <a:buNone/>
            </a:pPr>
            <a:r>
              <a:rPr lang="uk-UA" altLang="ru-RU" sz="24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" panose="020F0502020204030204" pitchFamily="34" charset="0"/>
              </a:rPr>
              <a:t>Академічна доброчесність </a:t>
            </a:r>
            <a:r>
              <a:rPr lang="uk-UA" altLang="ru-RU" sz="240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" panose="020F0502020204030204" pitchFamily="34" charset="0"/>
              </a:rPr>
              <a:t>– це сукупність етичних принципів та визначених законом правил, якими мають керуватися учасники освітнього процесу під час навчання, викладання та провадження наукової (творчої) діяльності з метою забезпечення довіри до результатів навчання та/або наукових (творчих) досягнень </a:t>
            </a:r>
          </a:p>
          <a:p>
            <a:pPr algn="r">
              <a:spcBef>
                <a:spcPct val="20000"/>
              </a:spcBef>
              <a:spcAft>
                <a:spcPct val="0"/>
              </a:spcAft>
              <a:buClrTx/>
              <a:buFont typeface="Montserrat" panose="020F0502020204030204" pitchFamily="34" charset="0"/>
              <a:buNone/>
            </a:pPr>
            <a:r>
              <a:rPr lang="uk-UA" altLang="ru-RU" sz="1400" i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" panose="020F0502020204030204" pitchFamily="34" charset="0"/>
              </a:rPr>
              <a:t>(Закон України «Про освіту»)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ts val="1400"/>
              <a:buFont typeface="Montserrat" panose="020F0502020204030204" pitchFamily="34" charset="0"/>
              <a:buNone/>
            </a:pPr>
            <a:endParaRPr lang="uk-UA" altLang="ru-UA">
              <a:solidFill>
                <a:schemeClr val="accent1"/>
              </a:solidFill>
              <a:latin typeface="Montserrat" panose="020F0502020204030204" pitchFamily="34" charset="0"/>
              <a:ea typeface="Montserrat" panose="020F0502020204030204" pitchFamily="34" charset="0"/>
              <a:cs typeface="Montserrat" panose="020F0502020204030204" pitchFamily="34" charset="0"/>
              <a:sym typeface="Montserrat" panose="020F0502020204030204" pitchFamily="34" charset="0"/>
            </a:endParaRPr>
          </a:p>
        </p:txBody>
      </p:sp>
      <p:pic>
        <p:nvPicPr>
          <p:cNvPr id="29699" name="Picture 11">
            <a:extLst>
              <a:ext uri="{FF2B5EF4-FFF2-40B4-BE49-F238E27FC236}">
                <a16:creationId xmlns:a16="http://schemas.microsoft.com/office/drawing/2014/main" id="{32ACAE2A-FC32-FDF9-A9BA-0AB4FA5A5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1150"/>
            <a:ext cx="1944688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F3200D-C668-44C4-C15B-D1EE1D814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228600"/>
            <a:ext cx="7737475" cy="573088"/>
          </a:xfrm>
        </p:spPr>
        <p:txBody>
          <a:bodyPr anchor="ctr"/>
          <a:lstStyle/>
          <a:p>
            <a:pPr eaLnBrk="1" fontAlgn="auto" hangingPunct="1">
              <a:buClr>
                <a:srgbClr val="FFFFFF"/>
              </a:buClr>
              <a:buFont typeface="Montserrat"/>
              <a:buNone/>
              <a:defRPr/>
            </a:pPr>
            <a:r>
              <a:rPr lang="uk-UA" sz="32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Законодавча та нормативна база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E0E5EED-5F45-0710-F1AE-9B46E71A9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888" y="854075"/>
            <a:ext cx="8247062" cy="4111625"/>
          </a:xfrm>
        </p:spPr>
        <p:txBody>
          <a:bodyPr/>
          <a:lstStyle/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Закон України «Про освіту» (2017 р.) Стаття 42. Академічна доброчесність</a:t>
            </a: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  <a:hlinkClick r:id="rId2"/>
              </a:rPr>
              <a:t>https://zakon.rada.gov.ua/laws/show/2145-19#Text</a:t>
            </a:r>
            <a:endParaRPr lang="uk-UA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Закон України «Про вищу освіту» (2014 р.) </a:t>
            </a: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  <a:hlinkClick r:id="rId3"/>
              </a:rPr>
              <a:t>https://zakon.rada.gov.ua/laws/show/1556-18#Text</a:t>
            </a:r>
            <a:endParaRPr lang="uk-UA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Закон України «Про наукову і науково-технічну діяльність»</a:t>
            </a: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  <a:hlinkClick r:id="rId4"/>
              </a:rPr>
              <a:t>https://zakon.rada.gov.ua/laws/show/848-19#Text</a:t>
            </a:r>
            <a:endParaRPr lang="uk-UA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sz="14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Лист МОН України «Щодо рекомендацій з академічної доброчесності для закладів вищої освіти» від 23.10.2018  № 1/9-650 </a:t>
            </a: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  <a:hlinkClick r:id="rId5"/>
              </a:rPr>
              <a:t>https://zakononline.com.ua/documents/show/124272___124272</a:t>
            </a:r>
            <a:endParaRPr lang="uk-UA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sz="14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Рекомендації для закладів вищої освіти щодо розробки та впровадження університетської системи забезпечення академічної доброчесності. НАЗЯВО (2019 р.)</a:t>
            </a: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  <a:hlinkClick r:id="rId6"/>
              </a:rPr>
              <a:t>https://www.hneu.edu.ua/wp-content/uploads/2019/11/Kodeks-akademichnoyi-dobrochesnosti.pdf</a:t>
            </a:r>
            <a:endParaRPr lang="uk-UA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Кодекс академічної доброчесності Харківського національного економічного університету імені Семена Кузнеця (2019  р.)</a:t>
            </a: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  <a:hlinkClick r:id="rId7"/>
              </a:rPr>
              <a:t>https://zakon.rada.gov.ua/laws/show/2145-19#Text</a:t>
            </a:r>
            <a:r>
              <a:rPr lang="uk-UA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 </a:t>
            </a: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uk-UA" sz="1600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</a:rPr>
              <a:t>Положення про Комісію з питань академічної доброчесності Харківського національного економічного університету імені Семена Кузнеця (2019 р.)</a:t>
            </a: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r>
              <a:rPr lang="en-US" dirty="0">
                <a:solidFill>
                  <a:schemeClr val="accent1"/>
                </a:solidFill>
                <a:latin typeface="+mn-lt"/>
                <a:ea typeface="Montserrat"/>
                <a:cs typeface="Montserrat"/>
                <a:sym typeface="Montserrat"/>
                <a:hlinkClick r:id="rId8"/>
              </a:rPr>
              <a:t>https://www.hneu.edu.ua/wp-content/uploads/2020/02/polozhennya-pro-akademichnu-dobrochesnist.pdf</a:t>
            </a:r>
            <a:endParaRPr lang="uk-UA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endParaRPr lang="ru-RU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endParaRPr lang="ru-RU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  <a:p>
            <a:pPr marL="36000" indent="-317500" eaLnBrk="1" fontAlgn="auto" hangingPunct="1">
              <a:buClr>
                <a:schemeClr val="accent1"/>
              </a:buClr>
              <a:buSzPts val="1400"/>
              <a:buFont typeface="Montserrat"/>
              <a:buNone/>
              <a:defRPr/>
            </a:pPr>
            <a:endParaRPr lang="uk-UA" dirty="0">
              <a:solidFill>
                <a:schemeClr val="accent1"/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9F5204-0E1C-9BB7-EBDF-47848B1E2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13" y="280988"/>
            <a:ext cx="9005887" cy="573087"/>
          </a:xfrm>
        </p:spPr>
        <p:txBody>
          <a:bodyPr/>
          <a:lstStyle/>
          <a:p>
            <a:pPr eaLnBrk="1" fontAlgn="auto" hangingPunct="1">
              <a:buClr>
                <a:srgbClr val="FFFFFF"/>
              </a:buClr>
              <a:buFont typeface="Montserrat"/>
              <a:buNone/>
              <a:defRPr/>
            </a:pPr>
            <a:r>
              <a:rPr lang="uk-UA" sz="28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Цінності та принципи академічної  доброчесності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A5833FC-4CDA-C041-BE3E-C7BEBD7F79DB}"/>
              </a:ext>
            </a:extLst>
          </p:cNvPr>
          <p:cNvGraphicFramePr>
            <a:graphicFrameLocks noGrp="1"/>
          </p:cNvGraphicFramePr>
          <p:nvPr/>
        </p:nvGraphicFramePr>
        <p:xfrm>
          <a:off x="138113" y="962025"/>
          <a:ext cx="8782050" cy="3870960"/>
        </p:xfrm>
        <a:graphic>
          <a:graphicData uri="http://schemas.openxmlformats.org/drawingml/2006/table">
            <a:tbl>
              <a:tblPr/>
              <a:tblGrid>
                <a:gridCol w="4391025">
                  <a:extLst>
                    <a:ext uri="{9D8B030D-6E8A-4147-A177-3AD203B41FA5}">
                      <a16:colId xmlns:a16="http://schemas.microsoft.com/office/drawing/2014/main" val="957911188"/>
                    </a:ext>
                  </a:extLst>
                </a:gridCol>
                <a:gridCol w="4391025">
                  <a:extLst>
                    <a:ext uri="{9D8B030D-6E8A-4147-A177-3AD203B41FA5}">
                      <a16:colId xmlns:a16="http://schemas.microsoft.com/office/drawing/2014/main" val="632558898"/>
                    </a:ext>
                  </a:extLst>
                </a:gridCol>
              </a:tblGrid>
              <a:tr h="536575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Фундаментальні цінності академічної  доброчесності </a:t>
                      </a:r>
                      <a:endParaRPr kumimoji="0" lang="ru-RU" altLang="ru-UA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Принципи академічної доброчесності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6164007"/>
                  </a:ext>
                </a:extLst>
              </a:tr>
              <a:tr h="2266950">
                <a:tc>
                  <a:txBody>
                    <a:bodyPr/>
                    <a:lstStyle>
                      <a:lvl1pPr marL="482600" indent="-3429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482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uk-UA" altLang="ru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Чесність </a:t>
                      </a:r>
                    </a:p>
                    <a:p>
                      <a:pPr marL="482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uk-UA" altLang="ru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Довіра </a:t>
                      </a:r>
                    </a:p>
                    <a:p>
                      <a:pPr marL="482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uk-UA" altLang="ru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Справедливість </a:t>
                      </a:r>
                    </a:p>
                    <a:p>
                      <a:pPr marL="482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uk-UA" altLang="ru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Відповідальність</a:t>
                      </a:r>
                    </a:p>
                    <a:p>
                      <a:pPr marL="482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uk-UA" altLang="ru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Відвага</a:t>
                      </a:r>
                    </a:p>
                    <a:p>
                      <a:pPr marL="482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endParaRPr kumimoji="0" lang="uk-UA" altLang="ru-UA" sz="18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4826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endParaRPr kumimoji="0" lang="uk-UA" altLang="ru-UA" sz="18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857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uk-UA" altLang="ru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Чесності та порядності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uk-UA" altLang="ru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Доброзичливості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uk-UA" altLang="ru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Поваги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uk-UA" altLang="ru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Довіри та співпраці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uk-UA" altLang="ru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Відповідальності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uk-UA" altLang="ru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Компетентності та професіоналізму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uk-UA" altLang="ru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Прозорості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uk-UA" altLang="ru-UA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Законності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77578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Перекладено за виданням «</a:t>
                      </a:r>
                      <a:r>
                        <a:rPr kumimoji="0" lang="en-US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The Fundamental Values of Academic Integrity»,</a:t>
                      </a: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 видання друге. Міжнародний центр академічної доброчесності. Ред. Тедді Фішман. Університет Клемсон. 1999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Кодекс академічної доброчесності Харківського національного економічного університету імені Семена Кузнеця (2019  р.)</a:t>
                      </a: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885695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8DC5A7-E48E-4E52-1B49-C35C5DDB9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13" y="280988"/>
            <a:ext cx="8694737" cy="573087"/>
          </a:xfrm>
        </p:spPr>
        <p:txBody>
          <a:bodyPr/>
          <a:lstStyle/>
          <a:p>
            <a:pPr eaLnBrk="1" fontAlgn="auto" hangingPunct="1">
              <a:buClr>
                <a:srgbClr val="FFFFFF"/>
              </a:buClr>
              <a:buFont typeface="Montserrat"/>
              <a:buNone/>
              <a:defRPr/>
            </a:pPr>
            <a:r>
              <a:rPr lang="uk-UA" sz="25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Дотримання </a:t>
            </a:r>
            <a:r>
              <a:rPr lang="uk-UA" sz="2500" b="1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академічної  доброчесності передбачає:</a:t>
            </a:r>
            <a:endParaRPr lang="uk-UA" sz="2500" b="1" dirty="0">
              <a:solidFill>
                <a:srgbClr val="FFFFFF"/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B6F88FC-C868-9ABA-C2F5-65B53EE403F7}"/>
              </a:ext>
            </a:extLst>
          </p:cNvPr>
          <p:cNvGraphicFramePr>
            <a:graphicFrameLocks noGrp="1"/>
          </p:cNvGraphicFramePr>
          <p:nvPr/>
        </p:nvGraphicFramePr>
        <p:xfrm>
          <a:off x="138113" y="854075"/>
          <a:ext cx="8920162" cy="4358640"/>
        </p:xfrm>
        <a:graphic>
          <a:graphicData uri="http://schemas.openxmlformats.org/drawingml/2006/table">
            <a:tbl>
              <a:tblPr/>
              <a:tblGrid>
                <a:gridCol w="4460875">
                  <a:extLst>
                    <a:ext uri="{9D8B030D-6E8A-4147-A177-3AD203B41FA5}">
                      <a16:colId xmlns:a16="http://schemas.microsoft.com/office/drawing/2014/main" val="814305190"/>
                    </a:ext>
                  </a:extLst>
                </a:gridCol>
                <a:gridCol w="4459287">
                  <a:extLst>
                    <a:ext uri="{9D8B030D-6E8A-4147-A177-3AD203B41FA5}">
                      <a16:colId xmlns:a16="http://schemas.microsoft.com/office/drawing/2014/main" val="325711599"/>
                    </a:ext>
                  </a:extLst>
                </a:gridCol>
              </a:tblGrid>
              <a:tr h="555625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педагогічними, науково-педагогічними та науковими працівниками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здобувачами освіти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1728419"/>
                  </a:ext>
                </a:extLst>
              </a:tr>
              <a:tr h="3624263">
                <a:tc>
                  <a:txBody>
                    <a:bodyPr/>
                    <a:lstStyle>
                      <a:lvl1pPr marL="1397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139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посилання на джерела інформації у разі використання ідей, розробок, тверджень, відомостей;</a:t>
                      </a:r>
                    </a:p>
                    <a:p>
                      <a:pPr marL="139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139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дотримання норм законодавства про авторське право і суміжні права;</a:t>
                      </a:r>
                    </a:p>
                    <a:p>
                      <a:pPr marL="139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139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надання достовірної інформації про методики і результати досліджень, джерела використаної інформації та власну педагогічну (науково-педагогічну, творчу) діяльність;</a:t>
                      </a:r>
                    </a:p>
                    <a:p>
                      <a:pPr marL="139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139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контроль за дотриманням академічної доброчесності здобувачами освіти;</a:t>
                      </a:r>
                    </a:p>
                    <a:p>
                      <a:pPr marL="139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139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об’єктивне оцінювання результатів навчання.</a:t>
                      </a:r>
                    </a:p>
                    <a:p>
                      <a:pPr marL="1397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Char char="v"/>
                        <a:tabLst/>
                      </a:pPr>
                      <a:endParaRPr kumimoji="0" lang="uk-UA" altLang="ru-UA" sz="18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самостійне виконання навчальних завдань, завдань поточного та підсумкового контролю результатів навчання;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посилання на джерела інформації у разі використання ідей, розробок, тверджень, відомостей;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дотримання норм законодавства про авторське право і суміжні права;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UA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надання достовірної інформації про результати власної навчальної (наукової, творчої) діяльності, використані методики досліджень і джерела інформації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altLang="ru-UA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UA" sz="1200" b="0" i="1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(Закон України «Про освіту»)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16373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A74927-6C05-7650-F09F-BC82933FF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838" y="280988"/>
            <a:ext cx="8604250" cy="573087"/>
          </a:xfrm>
        </p:spPr>
        <p:txBody>
          <a:bodyPr/>
          <a:lstStyle/>
          <a:p>
            <a:pPr eaLnBrk="1" fontAlgn="auto" hangingPunct="1">
              <a:buClr>
                <a:srgbClr val="FFFFFF"/>
              </a:buClr>
              <a:buFont typeface="Montserrat"/>
              <a:buNone/>
              <a:defRPr/>
            </a:pPr>
            <a:r>
              <a:rPr lang="uk-UA" sz="25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Прояви академічної недоброчесності </a:t>
            </a:r>
            <a:r>
              <a:rPr lang="uk-UA" sz="18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(Закон «Про освіту»)</a:t>
            </a:r>
            <a:br>
              <a:rPr lang="uk-UA" sz="18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</a:br>
            <a:endParaRPr lang="uk-UA" sz="1800" b="1" dirty="0">
              <a:solidFill>
                <a:srgbClr val="FFFFFF"/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4" name="Содержимое 4">
            <a:extLst>
              <a:ext uri="{FF2B5EF4-FFF2-40B4-BE49-F238E27FC236}">
                <a16:creationId xmlns:a16="http://schemas.microsoft.com/office/drawing/2014/main" id="{C61B5020-28C5-0EA1-4649-69CD9DF6828A}"/>
              </a:ext>
            </a:extLst>
          </p:cNvPr>
          <p:cNvGraphicFramePr>
            <a:graphicFrameLocks noGrp="1"/>
          </p:cNvGraphicFramePr>
          <p:nvPr/>
        </p:nvGraphicFramePr>
        <p:xfrm>
          <a:off x="254000" y="1054100"/>
          <a:ext cx="8666163" cy="3681414"/>
        </p:xfrm>
        <a:graphic>
          <a:graphicData uri="http://schemas.openxmlformats.org/drawingml/2006/table">
            <a:tbl>
              <a:tblPr/>
              <a:tblGrid>
                <a:gridCol w="2070100">
                  <a:extLst>
                    <a:ext uri="{9D8B030D-6E8A-4147-A177-3AD203B41FA5}">
                      <a16:colId xmlns:a16="http://schemas.microsoft.com/office/drawing/2014/main" val="2508634581"/>
                    </a:ext>
                  </a:extLst>
                </a:gridCol>
                <a:gridCol w="6596063">
                  <a:extLst>
                    <a:ext uri="{9D8B030D-6E8A-4147-A177-3AD203B41FA5}">
                      <a16:colId xmlns:a16="http://schemas.microsoft.com/office/drawing/2014/main" val="440531934"/>
                    </a:ext>
                  </a:extLst>
                </a:gridCol>
              </a:tblGrid>
              <a:tr h="382588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Форми прояву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Визначення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6051"/>
                  </a:ext>
                </a:extLst>
              </a:tr>
              <a:tr h="1316038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Академічний плагіат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66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оприлюднення (частково або повністю) наукових (творчих) результатів, отриманих іншими особами, як результатів власного 6 дослідження (творчості) та/або відтворення опублікованих текстів (оприлюднених творів мистецтва) інших авторів без зазначення авторства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1894"/>
                  </a:ext>
                </a:extLst>
              </a:tr>
              <a:tr h="661988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Самоплагіат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175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– оприлюднення (частково або повністю) власних раніше опублікованих наукових результатів як нових наукових результатів;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1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23721"/>
                  </a:ext>
                </a:extLst>
              </a:tr>
              <a:tr h="660400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Фабрикація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– вигадування даних чи фактів, що використовуються в освітньому процесі або наукових дослідженнях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D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409703"/>
                  </a:ext>
                </a:extLst>
              </a:tr>
              <a:tr h="660400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Фальсифікація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– свідома зміна чи модифікація вже наявних даних, що стосуються освітнього процесу чи наукових досліджень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813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954B6-F9AE-BDCE-010F-BCD7F5E66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725" y="280988"/>
            <a:ext cx="8751888" cy="573087"/>
          </a:xfrm>
        </p:spPr>
        <p:txBody>
          <a:bodyPr/>
          <a:lstStyle/>
          <a:p>
            <a:pPr eaLnBrk="1" fontAlgn="auto" hangingPunct="1">
              <a:buClr>
                <a:srgbClr val="FFFFFF"/>
              </a:buClr>
              <a:buFont typeface="Montserrat"/>
              <a:buNone/>
              <a:defRPr/>
            </a:pPr>
            <a:r>
              <a:rPr lang="uk-UA" sz="25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Прояви академічної недоброчесності </a:t>
            </a:r>
            <a:r>
              <a:rPr lang="uk-UA" sz="18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(Закон «Про освіту»)</a:t>
            </a:r>
            <a:br>
              <a:rPr lang="uk-UA" sz="18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</a:br>
            <a:endParaRPr lang="uk-UA" sz="1800" b="1" dirty="0">
              <a:solidFill>
                <a:srgbClr val="FFFFFF"/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4" name="Содержимое 4">
            <a:extLst>
              <a:ext uri="{FF2B5EF4-FFF2-40B4-BE49-F238E27FC236}">
                <a16:creationId xmlns:a16="http://schemas.microsoft.com/office/drawing/2014/main" id="{B3997DE4-50BF-4E21-F010-2E1A4766DAE0}"/>
              </a:ext>
            </a:extLst>
          </p:cNvPr>
          <p:cNvGraphicFramePr>
            <a:graphicFrameLocks noGrp="1"/>
          </p:cNvGraphicFramePr>
          <p:nvPr/>
        </p:nvGraphicFramePr>
        <p:xfrm>
          <a:off x="153988" y="906463"/>
          <a:ext cx="8840787" cy="3999560"/>
        </p:xfrm>
        <a:graphic>
          <a:graphicData uri="http://schemas.openxmlformats.org/drawingml/2006/table">
            <a:tbl>
              <a:tblPr/>
              <a:tblGrid>
                <a:gridCol w="2112962">
                  <a:extLst>
                    <a:ext uri="{9D8B030D-6E8A-4147-A177-3AD203B41FA5}">
                      <a16:colId xmlns:a16="http://schemas.microsoft.com/office/drawing/2014/main" val="55258117"/>
                    </a:ext>
                  </a:extLst>
                </a:gridCol>
                <a:gridCol w="6727825">
                  <a:extLst>
                    <a:ext uri="{9D8B030D-6E8A-4147-A177-3AD203B41FA5}">
                      <a16:colId xmlns:a16="http://schemas.microsoft.com/office/drawing/2014/main" val="3343683081"/>
                    </a:ext>
                  </a:extLst>
                </a:gridCol>
              </a:tblGrid>
              <a:tr h="382588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Форми прояву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Визначення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868379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Списування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66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– виконання письмових робіт із залученням зовнішніх джерел інформації, крім дозволених для використання, зокрема, під час оцінювання результатів навчання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4138"/>
                  </a:ext>
                </a:extLst>
              </a:tr>
              <a:tr h="661988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Обман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175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– надання завідомо неправдивої інформації щодо власної освітньої (наукової, творчої) діяльності чи організації освітнього процесу; формами обману є, зокрема, академічний плагіат, самоплагіат, фабрикація, фальсифікація та списування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C1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71723"/>
                  </a:ext>
                </a:extLst>
              </a:tr>
              <a:tr h="660400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Хабарництво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– надання (отримання) учасником освітнього процесу чи пропозиція щодо надання (отримання) коштів, майна, послуг, пільг чи будь-яких інших благ матеріального або нематеріального характеру з метою отримання неправомірної переваги в освітньому процесі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BDB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282331"/>
                  </a:ext>
                </a:extLst>
              </a:tr>
              <a:tr h="660400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Необ’єктивне оцінювання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uk-UA" altLang="ru-UA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– свідоме завищення або заниження оцінки результатів навчання здобувачів освіти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88199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C162CD-BCA1-F30B-5514-FE8B0FC6A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0" y="250825"/>
            <a:ext cx="6105525" cy="571500"/>
          </a:xfrm>
        </p:spPr>
        <p:txBody>
          <a:bodyPr anchor="ctr"/>
          <a:lstStyle/>
          <a:p>
            <a:pPr eaLnBrk="1" fontAlgn="auto" hangingPunct="1">
              <a:buClr>
                <a:srgbClr val="FFFFFF"/>
              </a:buClr>
              <a:buFont typeface="Montserrat"/>
              <a:buNone/>
              <a:defRPr/>
            </a:pPr>
            <a:r>
              <a:rPr lang="uk-UA" sz="3200" b="1" dirty="0">
                <a:solidFill>
                  <a:srgbClr val="FFFFFF"/>
                </a:solidFill>
                <a:latin typeface="+mn-lt"/>
                <a:ea typeface="Montserrat"/>
                <a:cs typeface="Montserrat"/>
                <a:sym typeface="Montserrat"/>
              </a:rPr>
              <a:t>Види плагіату </a:t>
            </a:r>
            <a:endParaRPr lang="ru-RU" sz="3200" b="1" dirty="0">
              <a:solidFill>
                <a:srgbClr val="FFFFFF"/>
              </a:solidFill>
              <a:latin typeface="+mn-l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B4AE3745-5F9A-D660-DCD7-CA4A3911BA1D}"/>
              </a:ext>
            </a:extLst>
          </p:cNvPr>
          <p:cNvGraphicFramePr/>
          <p:nvPr/>
        </p:nvGraphicFramePr>
        <p:xfrm>
          <a:off x="272387" y="1054691"/>
          <a:ext cx="8373477" cy="3917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ivine Meeting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7316F"/>
      </a:accent1>
      <a:accent2>
        <a:srgbClr val="75C4C0"/>
      </a:accent2>
      <a:accent3>
        <a:srgbClr val="FFC800"/>
      </a:accent3>
      <a:accent4>
        <a:srgbClr val="595959"/>
      </a:accent4>
      <a:accent5>
        <a:srgbClr val="C2C2C2"/>
      </a:accent5>
      <a:accent6>
        <a:srgbClr val="F2F2F2"/>
      </a:accent6>
      <a:hlink>
        <a:srgbClr val="75C4C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2096</Words>
  <Application>Microsoft Macintosh PowerPoint</Application>
  <PresentationFormat>Экран (16:9)</PresentationFormat>
  <Paragraphs>271</Paragraphs>
  <Slides>24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Arial</vt:lpstr>
      <vt:lpstr>Times</vt:lpstr>
      <vt:lpstr>Montserrat</vt:lpstr>
      <vt:lpstr>Lora</vt:lpstr>
      <vt:lpstr>Wingdings</vt:lpstr>
      <vt:lpstr>Calibri</vt:lpstr>
      <vt:lpstr>Times New Roman</vt:lpstr>
      <vt:lpstr>Livine Meeting by Slidesgo</vt:lpstr>
      <vt:lpstr>Blank</vt:lpstr>
      <vt:lpstr>Розвиток політики академічної доброчесності</vt:lpstr>
      <vt:lpstr>Питання</vt:lpstr>
      <vt:lpstr>Академічна доброчесність</vt:lpstr>
      <vt:lpstr>Законодавча та нормативна база</vt:lpstr>
      <vt:lpstr>Цінності та принципи академічної  доброчесності </vt:lpstr>
      <vt:lpstr>Дотримання академічної  доброчесності передбачає:</vt:lpstr>
      <vt:lpstr>Прояви академічної недоброчесності (Закон «Про освіту») </vt:lpstr>
      <vt:lpstr>Прояви академічної недоброчесності (Закон «Про освіту») </vt:lpstr>
      <vt:lpstr>Види плагіату </vt:lpstr>
      <vt:lpstr>ОПИТУВАННЯ СТУДЕНТІВ ЩОДО ПОРУШЕНЬ АКАДЕМІЧНОЇ ДОБРОЧЕСНОСТІ</vt:lpstr>
      <vt:lpstr>Опитування здобувачів щодо порушень академічної доброчесності</vt:lpstr>
      <vt:lpstr>Опитування здобувачів щодо порушень академічної доброчесності</vt:lpstr>
      <vt:lpstr>Опитування здобувачів щодо порушень академічної доброчесності</vt:lpstr>
      <vt:lpstr>Опитування викладачів щодо академічної доброчесності</vt:lpstr>
      <vt:lpstr>Інструменти популяризації принципів академічної доброчесності та попередження їх порушення </vt:lpstr>
      <vt:lpstr>Прийоми навчання студентів належному академічному письму</vt:lpstr>
      <vt:lpstr>Діяльність Комісії з питань академічної доброчесності ХНЕУ ім. С. Кузнеця</vt:lpstr>
      <vt:lpstr>Академічна відповідальність</vt:lpstr>
      <vt:lpstr>Завідувачі кафедр   Відділ кадрів ХНЕУ  ім. С. Кузнеця</vt:lpstr>
      <vt:lpstr>Відповідальні особи з АД по кафедрах    Інститути</vt:lpstr>
      <vt:lpstr>Правові засади регламентації діяльності комісії</vt:lpstr>
      <vt:lpstr>Презентация PowerPoint</vt:lpstr>
      <vt:lpstr>Академічна доброчесність. Сторінка ВЗЯОІР  https://www.hneu.edu.ua/akademichna-dobrochesnist/ </vt:lpstr>
      <vt:lpstr>Дякуємо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Діяльність Комісії з академічної доброчесності</dc:title>
  <dc:creator>Дмитрий Брусильцев</dc:creator>
  <cp:lastModifiedBy>Olha Zyma</cp:lastModifiedBy>
  <cp:revision>73</cp:revision>
  <dcterms:modified xsi:type="dcterms:W3CDTF">2024-09-02T20:35:38Z</dcterms:modified>
</cp:coreProperties>
</file>