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4" r:id="rId1"/>
  </p:sldMasterIdLst>
  <p:notesMasterIdLst>
    <p:notesMasterId r:id="rId21"/>
  </p:notesMasterIdLst>
  <p:sldIdLst>
    <p:sldId id="256" r:id="rId2"/>
    <p:sldId id="257" r:id="rId3"/>
    <p:sldId id="276" r:id="rId4"/>
    <p:sldId id="258" r:id="rId5"/>
    <p:sldId id="281" r:id="rId6"/>
    <p:sldId id="280" r:id="rId7"/>
    <p:sldId id="259" r:id="rId8"/>
    <p:sldId id="261" r:id="rId9"/>
    <p:sldId id="260" r:id="rId10"/>
    <p:sldId id="265" r:id="rId11"/>
    <p:sldId id="267" r:id="rId12"/>
    <p:sldId id="266" r:id="rId13"/>
    <p:sldId id="278" r:id="rId14"/>
    <p:sldId id="271" r:id="rId15"/>
    <p:sldId id="272" r:id="rId16"/>
    <p:sldId id="277" r:id="rId17"/>
    <p:sldId id="279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06FA4-797C-4AA0-A7D2-7E7788AE53D9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5EB1E-E08B-4555-AE71-4820493F6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4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5EB1E-E08B-4555-AE71-4820493F68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6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7BB4-3E68-E74B-97C0-1067FBD53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6815-D84D-784F-9D1E-8A81C8381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A2EBE-99F3-FC4A-90AA-CB556B35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CCE7-6FE3-4774-BCBC-C68F43409C10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F6DBF-AE10-014C-8E4A-02C6CD62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A688-0D07-CA46-A520-F9B7EAE2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8F8A5-A0C4-FE4C-A103-DB8532D8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CE78-2B89-EF42-8D5B-99635FC7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14127-21BD-F246-8083-C2F562838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BEBF2-206C-F84C-B7FC-47E9CDD29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F193-B3DF-40A1-AE16-2CD27D17FBDB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9BB30-A9EC-7148-9095-C2B2A553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19B2D-4F63-2C43-A1D8-200E82BD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844A7-6D76-5A42-9DC8-B80F5DA45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66FB6-58FB-A64D-A3A6-C20186C34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44913-F6E5-8747-95AD-AE2E0870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D3027-18F4-4B1F-A6E5-046F210CB346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E29A2-4288-4647-9D3D-AA54F770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7F81-F6F6-8642-836E-F20C79D6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6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60D8-AB70-8042-9A91-25D68ED7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B0BF5-D183-AF4A-AC65-E9476D2EF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B7B6D-BB07-B644-8B8F-822A681ED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DBB0-3466-447A-8599-5337AB4F7EC6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71DF1-7B3A-4F46-898E-CE890ECC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99E5B-D5DB-6B40-9705-1908B5C7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2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7002-C1CF-AD44-95A5-CEF97D9C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7EC07-3CF6-A94E-AF12-F838374FF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BF4E7-115B-4746-8981-4EC113BE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06E6-5A9F-4019-9DC8-09B257F3A54F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92BC9-871A-2845-868A-3B32D76C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ED723-5CEC-BF4E-A266-7F1691A3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67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A430-C0E1-924D-9A5F-9050CC94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B8922-5B4E-5C45-9EF5-27B59C9C8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53DA3-5D0F-2C44-9FF3-3FC763354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86BA6-DDD7-1049-AF2C-4E006E55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27E4-5175-48B3-9F6E-711DCFFBFDFE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2E47D-E906-2047-AA7E-FE731453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8020C-EC27-3F4F-B896-0AE8827F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87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D371-F842-9F45-8DCF-0AE1599C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78D21-7ABB-6C47-AAEE-FB91BDD0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3F726-BF62-0D4D-8446-973E36237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14565-6437-9A49-8EE5-DE4293923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DB87B-FC67-FB41-9767-67538233E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04A799-1079-EF4A-8720-A3B2E592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24B6-B84D-40FD-A0F7-A2134DA37D0C}" type="datetime1">
              <a:rPr lang="ru-RU" smtClean="0"/>
              <a:t>16.06.2022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81B470-F498-2046-901F-B2E9EDAC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77859D-83F2-9B47-A5E2-6E6BA8D8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6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9D537-8E8A-B445-A250-381A546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B342B-BA2D-BD45-BAFA-956880DC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EA12C-9013-4A64-8081-392E45791EE2}" type="datetime1">
              <a:rPr lang="ru-RU" smtClean="0"/>
              <a:t>16.06.2022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E2CDA-652B-5547-9A49-6B16B6AC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26770-E8AC-2F4C-8825-F1E54AFF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3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5DB650-588A-064E-8132-D351C8A5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4FBF-E3EA-4E9B-905E-C57BB7EBD8DD}" type="datetime1">
              <a:rPr lang="ru-RU" smtClean="0"/>
              <a:t>16.06.2022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24BAE-965D-3148-BBCE-F8797786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244C9-8974-DB45-B26A-DE57B89F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7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11CD-F26F-6241-AE67-6E523360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13FE-351A-6D40-AE86-8C1DCAACC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B3C62-766C-5244-A9E0-8BF6F00A1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4F8AC-3C26-7249-9DCF-16EB87C0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F11A7-2792-4D00-BC43-1A0EEE69EE9B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39A2F-16A6-7343-A358-5CF1E350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A89E3-B6B4-DF44-B2B7-9EE7B2BF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37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261E-7B03-9541-93F2-54C8AEB0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9F9A1-EAF7-014E-AC8B-1926C05C9D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03628-0BE1-414C-8DBA-61366AB1D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B2C75-FB05-8C42-88F0-38CA8F5C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5B97-E316-4BAF-B1D1-3CC9B3CFAB2F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C2430-D472-7A4D-9B8F-42554F5B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EDC6E-59AB-C746-AB47-8D6D750D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79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BA3D3-1483-4144-9C72-A56D32FB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739FD-A815-5840-94EA-D0D90D898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AB137-293F-434C-B2D1-A913F6414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1313D-BE8F-4072-8680-E539E8DE0CCB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8D4F9-E390-C04C-88F1-00B5AA4FE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A1002-27F4-2E42-9BC2-0788C8BA2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6CFEC-94FA-421E-8D3E-DDE7F5D97A6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04BB3-4A3E-134A-875A-8AE017E747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59" y="2500355"/>
            <a:ext cx="12161520" cy="1136744"/>
          </a:xfrm>
        </p:spPr>
        <p:txBody>
          <a:bodyPr>
            <a:noAutofit/>
          </a:bodyPr>
          <a:lstStyle/>
          <a:p>
            <a:pPr algn="ctr"/>
            <a:r>
              <a:rPr lang="uk-UA" sz="4000" dirty="0"/>
              <a:t/>
            </a:r>
            <a:br>
              <a:rPr lang="uk-UA" sz="4000" dirty="0"/>
            </a:br>
            <a:r>
              <a:rPr lang="uk-UA" sz="4000" dirty="0"/>
              <a:t>Тема дипломного </a:t>
            </a:r>
            <a:r>
              <a:rPr lang="uk-UA" sz="4000" dirty="0" err="1"/>
              <a:t>проєкту</a:t>
            </a:r>
            <a:r>
              <a:rPr lang="uk-UA" sz="4000" dirty="0"/>
              <a:t>: </a:t>
            </a:r>
            <a:br>
              <a:rPr lang="uk-UA" sz="4000" dirty="0"/>
            </a:br>
            <a:r>
              <a:rPr lang="uk-UA" sz="4000" dirty="0" smtClean="0"/>
              <a:t>«</a:t>
            </a:r>
            <a:r>
              <a:rPr lang="uk-UA" sz="3200" dirty="0"/>
              <a:t>Розроблення програмного модуля обліку роботи агентства нерухомості "Алькасар-</a:t>
            </a:r>
            <a:r>
              <a:rPr lang="uk-UA" sz="3200" dirty="0" err="1"/>
              <a:t>Інвест</a:t>
            </a:r>
            <a:r>
              <a:rPr lang="uk-UA" sz="3200" dirty="0"/>
              <a:t>" з використанням </a:t>
            </a:r>
            <a:r>
              <a:rPr lang="uk-UA" sz="3200" dirty="0" err="1"/>
              <a:t>web</a:t>
            </a:r>
            <a:r>
              <a:rPr lang="uk-UA" sz="3200" dirty="0"/>
              <a:t>- технологій</a:t>
            </a:r>
            <a:r>
              <a:rPr lang="uk-UA" sz="4000" dirty="0" smtClean="0"/>
              <a:t>»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886" y="0"/>
            <a:ext cx="1894115" cy="18667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2" y="650286"/>
            <a:ext cx="11338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+mj-lt"/>
              </a:rPr>
              <a:t>Харківський національний економічний університет ім. С. </a:t>
            </a:r>
            <a:r>
              <a:rPr lang="uk-UA" sz="2400" dirty="0" err="1">
                <a:latin typeface="+mj-lt"/>
              </a:rPr>
              <a:t>Кузнеця</a:t>
            </a:r>
            <a:endParaRPr lang="uk-UA" sz="2400" dirty="0">
              <a:latin typeface="+mj-lt"/>
            </a:endParaRPr>
          </a:p>
          <a:p>
            <a:pPr algn="ctr"/>
            <a:r>
              <a:rPr lang="uk-UA" sz="2400" dirty="0">
                <a:latin typeface="+mj-lt"/>
              </a:rPr>
              <a:t>Факультет інформаційних технологій</a:t>
            </a:r>
            <a:br>
              <a:rPr lang="uk-UA" sz="2400" dirty="0">
                <a:latin typeface="+mj-lt"/>
              </a:rPr>
            </a:br>
            <a:r>
              <a:rPr lang="uk-UA" sz="2400" dirty="0">
                <a:latin typeface="+mj-lt"/>
              </a:rPr>
              <a:t>Кафедра Інформатики та комп’ютерної техніки</a:t>
            </a:r>
            <a:endParaRPr lang="ru-RU" sz="24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1717" y="4559917"/>
            <a:ext cx="4276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+mj-lt"/>
              </a:rPr>
              <a:t>Виконала студентка </a:t>
            </a:r>
            <a:r>
              <a:rPr lang="uk-UA" sz="2000" dirty="0">
                <a:latin typeface="+mj-lt"/>
              </a:rPr>
              <a:t>4 року навчання</a:t>
            </a:r>
            <a:br>
              <a:rPr lang="uk-UA" sz="2000" dirty="0">
                <a:latin typeface="+mj-lt"/>
              </a:rPr>
            </a:br>
            <a:r>
              <a:rPr lang="uk-UA" sz="2000" dirty="0">
                <a:latin typeface="+mj-lt"/>
              </a:rPr>
              <a:t>групи </a:t>
            </a:r>
            <a:r>
              <a:rPr lang="uk-UA" sz="2000" dirty="0" smtClean="0">
                <a:latin typeface="+mj-lt"/>
              </a:rPr>
              <a:t>6.04.126.010.18.1</a:t>
            </a:r>
          </a:p>
          <a:p>
            <a:r>
              <a:rPr lang="uk-UA" sz="2000" dirty="0" smtClean="0">
                <a:latin typeface="+mj-lt"/>
              </a:rPr>
              <a:t>ДЕМЦЮРА Ірина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49918" y="4559866"/>
            <a:ext cx="3729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+mj-lt"/>
              </a:rPr>
              <a:t>Керівник проекту:</a:t>
            </a:r>
            <a:br>
              <a:rPr lang="uk-UA" sz="2000" dirty="0">
                <a:latin typeface="+mj-lt"/>
              </a:rPr>
            </a:br>
            <a:r>
              <a:rPr lang="uk-UA" sz="2000" dirty="0" err="1" smtClean="0">
                <a:latin typeface="+mj-lt"/>
              </a:rPr>
              <a:t>к.е.н</a:t>
            </a:r>
            <a:r>
              <a:rPr lang="uk-UA" sz="2000" dirty="0" smtClean="0">
                <a:latin typeface="+mj-lt"/>
              </a:rPr>
              <a:t>., доцент</a:t>
            </a:r>
          </a:p>
          <a:p>
            <a:r>
              <a:rPr lang="uk-UA" sz="2000" dirty="0" smtClean="0">
                <a:latin typeface="+mj-lt"/>
              </a:rPr>
              <a:t>ВІЛЬХІВСЬКА Ольга</a:t>
            </a:r>
            <a:endParaRPr lang="ru-RU" sz="20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40212" y="5765393"/>
            <a:ext cx="2752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+mj-lt"/>
              </a:rPr>
              <a:t>Харків, 2022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0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23900"/>
          </a:xfrm>
        </p:spPr>
        <p:txBody>
          <a:bodyPr>
            <a:normAutofit/>
          </a:bodyPr>
          <a:lstStyle/>
          <a:p>
            <a:pPr algn="ctr"/>
            <a:r>
              <a:rPr lang="uk-UA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Логічна модель бази даних 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3833719" y="1992942"/>
            <a:ext cx="4555039" cy="436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46125"/>
          </a:xfrm>
        </p:spPr>
        <p:txBody>
          <a:bodyPr>
            <a:normAutofit/>
          </a:bodyPr>
          <a:lstStyle/>
          <a:p>
            <a:pPr algn="ctr"/>
            <a:r>
              <a:rPr lang="uk-UA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Фізична модель бази даних 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443280" y="1814696"/>
            <a:ext cx="7307112" cy="45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12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65175"/>
          </a:xfrm>
        </p:spPr>
        <p:txBody>
          <a:bodyPr>
            <a:normAutofit/>
          </a:bodyPr>
          <a:lstStyle/>
          <a:p>
            <a:pPr algn="ctr"/>
            <a:r>
              <a:rPr lang="uk-UA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Діаграма діяльності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384182" y="1287470"/>
            <a:ext cx="3999782" cy="49283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6824" y="6290387"/>
            <a:ext cx="2864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Авторизація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користувача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3579" t="4436"/>
          <a:stretch/>
        </p:blipFill>
        <p:spPr bwMode="auto">
          <a:xfrm>
            <a:off x="6224420" y="1287470"/>
            <a:ext cx="3981801" cy="4928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995274" y="6321365"/>
            <a:ext cx="2440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Перегляд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оголошень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3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65175"/>
          </a:xfrm>
        </p:spPr>
        <p:txBody>
          <a:bodyPr>
            <a:normAutofit/>
          </a:bodyPr>
          <a:lstStyle/>
          <a:p>
            <a:pPr algn="ctr"/>
            <a:r>
              <a:rPr lang="uk-UA" sz="4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Технічні рішення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6156" y="1360625"/>
            <a:ext cx="78942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Для розробки модуля обліку було вирішено використовувати сучасний </a:t>
            </a:r>
            <a:r>
              <a:rPr lang="uk-UA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фреймворк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Angular 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та технології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HTML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CSS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та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JS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Для швидкої роботи з даними варто використати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PHP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та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PhpMyAdmin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У якості середовища розробки я обрала зручний та функціональний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VS Code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Angular (фреймворк)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6" y="3429000"/>
            <a:ext cx="1878270" cy="18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ml5-css-javascript-logos - SupremI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25" y="4955171"/>
            <a:ext cx="3813852" cy="14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P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17" y="4869996"/>
            <a:ext cx="2025313" cy="10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pMyAdmin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42" y="3095096"/>
            <a:ext cx="26955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isual Studio Code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151" y="1424517"/>
            <a:ext cx="1115558" cy="11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85800"/>
          </a:xfrm>
        </p:spPr>
        <p:txBody>
          <a:bodyPr>
            <a:normAutofit/>
          </a:bodyPr>
          <a:lstStyle/>
          <a:p>
            <a:pPr algn="ctr"/>
            <a:r>
              <a:rPr lang="uk-UA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Інтерфейс програми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125880" y="763035"/>
            <a:ext cx="7304823" cy="3058193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1256748" y="2254249"/>
            <a:ext cx="7020978" cy="308777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103244" y="3518628"/>
            <a:ext cx="7908057" cy="33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15</a:t>
            </a:fld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300">
                <a:solidFill>
                  <a:schemeClr val="tx1">
                    <a:lumMod val="85000"/>
                    <a:lumOff val="15000"/>
                  </a:schemeClr>
                </a:solidFill>
              </a:rPr>
              <a:t>Інтерфейс програми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5129" y="659224"/>
            <a:ext cx="6299836" cy="4706620"/>
            <a:chOff x="145129" y="659224"/>
            <a:chExt cx="6299836" cy="4706620"/>
          </a:xfrm>
        </p:grpSpPr>
        <p:pic>
          <p:nvPicPr>
            <p:cNvPr id="6" name="Рисунок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5130" y="659224"/>
              <a:ext cx="6299835" cy="2421255"/>
            </a:xfrm>
            <a:prstGeom prst="rect">
              <a:avLst/>
            </a:prstGeom>
          </p:spPr>
        </p:pic>
        <p:pic>
          <p:nvPicPr>
            <p:cNvPr id="7" name="Рисунок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5129" y="3080479"/>
              <a:ext cx="6242971" cy="2285365"/>
            </a:xfrm>
            <a:prstGeom prst="rect">
              <a:avLst/>
            </a:prstGeom>
          </p:spPr>
        </p:pic>
      </p:grpSp>
      <p:pic>
        <p:nvPicPr>
          <p:cNvPr id="9" name="Рисунок 8"/>
          <p:cNvPicPr/>
          <p:nvPr/>
        </p:nvPicPr>
        <p:blipFill>
          <a:blip r:embed="rId5"/>
          <a:stretch>
            <a:fillRect/>
          </a:stretch>
        </p:blipFill>
        <p:spPr>
          <a:xfrm>
            <a:off x="1580097" y="1952938"/>
            <a:ext cx="8402103" cy="357353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/>
          <a:stretch>
            <a:fillRect/>
          </a:stretch>
        </p:blipFill>
        <p:spPr>
          <a:xfrm>
            <a:off x="2625362" y="3378138"/>
            <a:ext cx="8228848" cy="3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16</a:t>
            </a:fld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300">
                <a:solidFill>
                  <a:schemeClr val="tx1">
                    <a:lumMod val="85000"/>
                    <a:lumOff val="15000"/>
                  </a:schemeClr>
                </a:solidFill>
              </a:rPr>
              <a:t>Інтерфейс програми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60972" y="685800"/>
            <a:ext cx="7845108" cy="5379719"/>
            <a:chOff x="160972" y="685800"/>
            <a:chExt cx="7845108" cy="5379719"/>
          </a:xfrm>
        </p:grpSpPr>
        <p:pic>
          <p:nvPicPr>
            <p:cNvPr id="11" name="Рисунок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0972" y="685800"/>
              <a:ext cx="7845108" cy="3439160"/>
            </a:xfrm>
            <a:prstGeom prst="rect">
              <a:avLst/>
            </a:prstGeom>
          </p:spPr>
        </p:pic>
        <p:pic>
          <p:nvPicPr>
            <p:cNvPr id="12" name="Рисунок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0972" y="4048124"/>
              <a:ext cx="7845108" cy="2017395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3809682" y="1822292"/>
            <a:ext cx="7122478" cy="5035708"/>
            <a:chOff x="2651442" y="1164272"/>
            <a:chExt cx="6299835" cy="4288472"/>
          </a:xfrm>
        </p:grpSpPr>
        <p:pic>
          <p:nvPicPr>
            <p:cNvPr id="14" name="Рисунок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651442" y="1164272"/>
              <a:ext cx="6299835" cy="2620645"/>
            </a:xfrm>
            <a:prstGeom prst="rect">
              <a:avLst/>
            </a:prstGeom>
          </p:spPr>
        </p:pic>
        <p:pic>
          <p:nvPicPr>
            <p:cNvPr id="15" name="Рисунок 14"/>
            <p:cNvPicPr/>
            <p:nvPr/>
          </p:nvPicPr>
          <p:blipFill rotWithShape="1">
            <a:blip r:embed="rId6"/>
            <a:srcRect t="4905"/>
            <a:stretch/>
          </p:blipFill>
          <p:spPr>
            <a:xfrm>
              <a:off x="2651442" y="3784917"/>
              <a:ext cx="6299835" cy="1667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6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17</a:t>
            </a:fld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Демонстрація роботи програми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6" name="ice_video_20220613-1550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898" y="1255400"/>
            <a:ext cx="10361416" cy="50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09613"/>
          </a:xfrm>
        </p:spPr>
        <p:txBody>
          <a:bodyPr>
            <a:normAutofit/>
          </a:bodyPr>
          <a:lstStyle/>
          <a:p>
            <a:pPr algn="ctr"/>
            <a:r>
              <a:rPr lang="uk-UA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Висновки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250257" y="1307313"/>
            <a:ext cx="11752446" cy="5218615"/>
          </a:xfrm>
        </p:spPr>
        <p:txBody>
          <a:bodyPr>
            <a:normAutofit fontScale="77500" lnSpcReduction="20000"/>
          </a:bodyPr>
          <a:lstStyle/>
          <a:p>
            <a:pPr marL="90488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 результаті дипломного </a:t>
            </a:r>
            <a:r>
              <a:rPr lang="uk-UA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проєкту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було розроблено модуль обліку роботи агентства нерухомості  «Алькасар </a:t>
            </a:r>
            <a:r>
              <a:rPr lang="uk-UA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Інвест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» з використанням технологій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Angular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та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HTML, CSS, JavaScript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 поєднанні з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PHP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та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PHPMyAdmin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</a:p>
          <a:p>
            <a:pPr marL="90488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якості середовища розробки було прийнято використати сучасну та досить потужну програму –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Visual Studio Code.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Все це дозволило програмному продукту бути зручним у використанні, доступним для користувачів та якісним і зрозумілим при розробці та підтримці застосунку. </a:t>
            </a:r>
            <a:endPara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90488" indent="0">
              <a:lnSpc>
                <a:spcPct val="110000"/>
              </a:lnSpc>
              <a:spcBef>
                <a:spcPts val="600"/>
              </a:spcBef>
              <a:buNone/>
            </a:pPr>
            <a:endPara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90488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 майбутньому, </a:t>
            </a:r>
            <a:r>
              <a:rPr lang="uk-UA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для розширення </a:t>
            </a:r>
            <a:r>
              <a:rPr lang="uk-UA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модулю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планується додати функціонал автоматизованого чату, в якому ріелтор може спілкуватися з клієнтом у форматі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он-лайн, а також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Google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карти,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на яких можна було відображати маркерами місце знаходження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об’єкта.</a:t>
            </a:r>
          </a:p>
          <a:p>
            <a:pPr marL="90488" indent="0">
              <a:lnSpc>
                <a:spcPct val="110000"/>
              </a:lnSpc>
              <a:spcBef>
                <a:spcPts val="600"/>
              </a:spcBef>
              <a:buNone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90488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За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темою дипломного 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проєкту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було опубліковано тези доповіді:</a:t>
            </a:r>
          </a:p>
          <a:p>
            <a:pPr marL="90488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 Демцюра І.О. Розробка програмного модуля обліку роботи агентства нерухомості з використанням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web-</a:t>
            </a: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технологій Міжнародна науково-практична конференція молодих учених, аспірантів та студентів Інформаційні технології в сучасному світі: дослідження молодих вчених: тези доповідей, (м. Харків, 17 – 18 лютого 2022 року) / Харківський національний економічний університет імені Семена </a:t>
            </a:r>
            <a:r>
              <a:rPr lang="uk-UA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Кузнеця</a:t>
            </a: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– Харків: ХНЕУ імені Семена </a:t>
            </a:r>
            <a:r>
              <a:rPr lang="uk-UA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Кузнеця</a:t>
            </a: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2022. – С.91.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19</a:t>
            </a:fld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660563"/>
            <a:ext cx="12192000" cy="1450975"/>
          </a:xfrm>
        </p:spPr>
        <p:txBody>
          <a:bodyPr>
            <a:normAutofit/>
          </a:bodyPr>
          <a:lstStyle/>
          <a:p>
            <a:pPr algn="ctr"/>
            <a:r>
              <a:rPr lang="uk-UA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Дякую за увагу!</a:t>
            </a:r>
            <a:endParaRPr lang="ru-RU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886" y="0"/>
            <a:ext cx="1894115" cy="18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02607"/>
            <a:ext cx="10058400" cy="713234"/>
          </a:xfrm>
        </p:spPr>
        <p:txBody>
          <a:bodyPr>
            <a:normAutofit/>
          </a:bodyPr>
          <a:lstStyle/>
          <a:p>
            <a:r>
              <a:rPr lang="uk-UA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Мета та завдання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507" y="1318448"/>
            <a:ext cx="10058400" cy="4451319"/>
          </a:xfrm>
        </p:spPr>
        <p:txBody>
          <a:bodyPr>
            <a:noAutofit/>
          </a:bodyPr>
          <a:lstStyle/>
          <a:p>
            <a:pPr marL="90488" indent="0" algn="just">
              <a:buNone/>
            </a:pPr>
            <a:endParaRPr lang="ru-RU" u="sng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90488" indent="0" algn="just">
              <a:buNone/>
            </a:pPr>
            <a:r>
              <a:rPr lang="ru-RU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Об’єкт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проектування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це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функціональні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елементи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архітектура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інформаційне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і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програмне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забезпечення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модуля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обліку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роботи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агентства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нерухомості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«Алькасар-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Інвест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».</a:t>
            </a:r>
          </a:p>
          <a:p>
            <a:pPr marL="90488" indent="0" algn="just">
              <a:buNone/>
            </a:pPr>
            <a:r>
              <a:rPr lang="ru-RU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Мета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дипломного проекту –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створення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зручного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інтуїтивно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зрозумілого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модуля для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автоматизації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процесу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пошуку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оренди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об’єктів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нерухомості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на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базі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Web-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технологій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marL="90488" indent="0" algn="just">
              <a:buNone/>
            </a:pPr>
            <a:r>
              <a:rPr lang="ru-RU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Предмет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дослідження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–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технології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методи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обліку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роботи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агентства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нерухомості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шляхом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використання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Web-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технологій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marL="90488" indent="0" algn="just"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Результат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розробки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буде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впроваджений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на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підприємстві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«Алькасар-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Інвест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».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>
                <a:latin typeface="+mj-lt"/>
              </a:rPr>
              <a:t>2</a:t>
            </a:fld>
            <a:endParaRPr lang="ru-RU" sz="2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02607"/>
            <a:ext cx="10058400" cy="713234"/>
          </a:xfrm>
        </p:spPr>
        <p:txBody>
          <a:bodyPr>
            <a:normAutofit/>
          </a:bodyPr>
          <a:lstStyle/>
          <a:p>
            <a:r>
              <a:rPr lang="uk-UA" sz="4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Актуальність теми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507" y="1318448"/>
            <a:ext cx="10058400" cy="4451319"/>
          </a:xfrm>
        </p:spPr>
        <p:txBody>
          <a:bodyPr>
            <a:noAutofit/>
          </a:bodyPr>
          <a:lstStyle/>
          <a:p>
            <a:pPr marL="90488" indent="0" algn="just">
              <a:buNone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90488" indent="0" algn="just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сучасному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світі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стрімко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розвивається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перехід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різних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сфер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життя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до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електронного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формату.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Послуги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форматі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он-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лайн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дозволяють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користувачу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швидко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зручно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отримати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те,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оф-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лайн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зробити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було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б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довгим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процесом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90488" indent="0" algn="just">
              <a:buNone/>
            </a:pP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Сучасні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технології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дозволять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розробити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зручний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веб-сайт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як для працівників компанії, так і для клієнтів – орендарів, орендодавців, продавців та покупців нерухомості тощо.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>
                <a:latin typeface="+mj-lt"/>
              </a:rPr>
              <a:t>3</a:t>
            </a:fld>
            <a:endParaRPr lang="ru-RU" sz="2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702" y="289416"/>
            <a:ext cx="10862770" cy="82296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Опис ТОВ «Алькасар-</a:t>
            </a:r>
            <a:r>
              <a:rPr lang="uk-UA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Інвест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>
                <a:latin typeface="+mj-lt"/>
              </a:rPr>
              <a:t>4</a:t>
            </a:fld>
            <a:endParaRPr lang="ru-RU" sz="2000">
              <a:latin typeface="+mj-lt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933507" y="1318448"/>
            <a:ext cx="10058400" cy="4451319"/>
          </a:xfrm>
        </p:spPr>
        <p:txBody>
          <a:bodyPr>
            <a:noAutofit/>
          </a:bodyPr>
          <a:lstStyle/>
          <a:p>
            <a:pPr marL="90488" indent="0" algn="just">
              <a:buNone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90488" indent="0" algn="just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Алькасар-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Інвест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це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компанія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надає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послуги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з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оренди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та продажу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об’єктів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нерухомості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місті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Харків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вже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понад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10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років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</a:p>
          <a:p>
            <a:pPr marL="90488" indent="0" algn="just"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компанії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працює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близько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тисячі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осіб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marL="90488" indent="0" algn="just">
              <a:buNone/>
            </a:pP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Компанія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збирає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власників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квартир,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будинків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кімнат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офісних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приміщень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тощо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які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мають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намір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здати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об’єкт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оренду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або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продати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клієнтів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–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орендарів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чи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покупців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які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мають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бажання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орендувати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чи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купити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об’єкт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нерухомості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попередніх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</a:p>
          <a:p>
            <a:pPr marL="90488" indent="0" algn="just"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Для агентства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нерухомості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характерна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лінійна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структура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управління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та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вертикальне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підпорядкування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</a:p>
          <a:p>
            <a:pPr marL="90488" indent="0" algn="just">
              <a:buNone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7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t>5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7516" y="207970"/>
            <a:ext cx="12192000" cy="765175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Огляд існуючих аналогів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7477" y="6321365"/>
            <a:ext cx="904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OLX.ua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95274" y="6321365"/>
            <a:ext cx="3542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Агентство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нерухомості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«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Місто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264934" y="1181115"/>
            <a:ext cx="5125085" cy="205105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78409" y="2223429"/>
            <a:ext cx="6122035" cy="255333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/>
          <a:stretch>
            <a:fillRect/>
          </a:stretch>
        </p:blipFill>
        <p:spPr>
          <a:xfrm>
            <a:off x="551481" y="3708711"/>
            <a:ext cx="6122035" cy="238379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6"/>
          <a:stretch>
            <a:fillRect/>
          </a:stretch>
        </p:blipFill>
        <p:spPr>
          <a:xfrm>
            <a:off x="5390019" y="1350972"/>
            <a:ext cx="6333490" cy="147955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7"/>
          <a:stretch>
            <a:fillRect/>
          </a:stretch>
        </p:blipFill>
        <p:spPr>
          <a:xfrm>
            <a:off x="5874992" y="1870153"/>
            <a:ext cx="6122035" cy="3151505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8"/>
          <a:stretch>
            <a:fillRect/>
          </a:stretch>
        </p:blipFill>
        <p:spPr>
          <a:xfrm>
            <a:off x="6111239" y="3584869"/>
            <a:ext cx="6122035" cy="252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702" y="289416"/>
            <a:ext cx="10862770" cy="82296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Огляд існуючих аналогів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>
                <a:latin typeface="+mj-lt"/>
              </a:rPr>
              <a:t>6</a:t>
            </a:fld>
            <a:endParaRPr lang="ru-RU" sz="200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627804"/>
              </p:ext>
            </p:extLst>
          </p:nvPr>
        </p:nvGraphicFramePr>
        <p:xfrm>
          <a:off x="454092" y="1401792"/>
          <a:ext cx="11356107" cy="49299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2549">
                  <a:extLst>
                    <a:ext uri="{9D8B030D-6E8A-4147-A177-3AD203B41FA5}">
                      <a16:colId xmlns:a16="http://schemas.microsoft.com/office/drawing/2014/main" val="811628594"/>
                    </a:ext>
                  </a:extLst>
                </a:gridCol>
                <a:gridCol w="3653694">
                  <a:extLst>
                    <a:ext uri="{9D8B030D-6E8A-4147-A177-3AD203B41FA5}">
                      <a16:colId xmlns:a16="http://schemas.microsoft.com/office/drawing/2014/main" val="2752379028"/>
                    </a:ext>
                  </a:extLst>
                </a:gridCol>
                <a:gridCol w="4049864">
                  <a:extLst>
                    <a:ext uri="{9D8B030D-6E8A-4147-A177-3AD203B41FA5}">
                      <a16:colId xmlns:a16="http://schemas.microsoft.com/office/drawing/2014/main" val="1126487878"/>
                    </a:ext>
                  </a:extLst>
                </a:gridCol>
              </a:tblGrid>
              <a:tr h="5613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Назва програмного продукту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OLX.ua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Агентство нерухомості «Місто»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9793034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Основний функціонал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</a:rPr>
                        <a:t>Користувач може знайти необхідне </a:t>
                      </a:r>
                      <a:r>
                        <a:rPr lang="uk-UA" sz="1400" dirty="0" smtClean="0">
                          <a:effectLst/>
                        </a:rPr>
                        <a:t>оголошення, написати ріелтору; ріелтор може виставити оголошення, задати йому фото, інформацію, спілкуватися з клієнтами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</a:rPr>
                        <a:t>Користувач може знайти необхідне </a:t>
                      </a:r>
                      <a:r>
                        <a:rPr lang="uk-UA" sz="1400" dirty="0" smtClean="0">
                          <a:effectLst/>
                        </a:rPr>
                        <a:t>оголошення, </a:t>
                      </a:r>
                      <a:r>
                        <a:rPr lang="uk-UA" sz="1400" dirty="0" smtClean="0">
                          <a:effectLst/>
                        </a:rPr>
                        <a:t>написати ріелтору; ріелтор може виставити оголошення, задати йому фото, інформацію, спілкуватися з клієнтами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4047210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Можливість написати клієнту в чат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Так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Ні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8423011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Можливість фільтрувати оголошення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Так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Так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7110808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Наявність мобільного додатку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Так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Ні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4078050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Наявність локалізації на українську мову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Так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Ні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660042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Наявність реклами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Так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Ні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024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>
                <a:latin typeface="+mj-lt"/>
              </a:rPr>
              <a:t>7</a:t>
            </a:fld>
            <a:endParaRPr lang="ru-RU" sz="200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01258"/>
            <a:ext cx="11155363" cy="7000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Контекстна діаграма 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IDEF0 </a:t>
            </a:r>
            <a:r>
              <a:rPr lang="uk-UA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бізнес-процесу </a:t>
            </a:r>
            <a:r>
              <a:rPr lang="uk-UA" sz="4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«Оренда квартири»</a:t>
            </a:r>
            <a:endParaRPr lang="ru-RU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491916" y="1126155"/>
            <a:ext cx="8600975" cy="559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>
                <a:latin typeface="+mj-lt"/>
              </a:rPr>
              <a:t>8</a:t>
            </a:fld>
            <a:endParaRPr lang="ru-RU" sz="200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57350" y="366713"/>
            <a:ext cx="10534650" cy="585787"/>
          </a:xfrm>
        </p:spPr>
        <p:txBody>
          <a:bodyPr>
            <a:normAutofit fontScale="90000"/>
          </a:bodyPr>
          <a:lstStyle/>
          <a:p>
            <a:r>
              <a:rPr lang="uk-UA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Діаграма декомпозиції  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IDEF0 </a:t>
            </a:r>
            <a:endParaRPr lang="ru-RU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1931050" y="1181601"/>
            <a:ext cx="8360377" cy="55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22479" cy="68580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CFEC-94FA-421E-8D3E-DDE7F5D97A6B}" type="slidenum">
              <a:rPr lang="ru-RU" sz="2000" smtClean="0"/>
              <a:pPr/>
              <a:t>9</a:t>
            </a:fld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62000"/>
          </a:xfrm>
        </p:spPr>
        <p:txBody>
          <a:bodyPr>
            <a:normAutofit/>
          </a:bodyPr>
          <a:lstStyle/>
          <a:p>
            <a:pPr algn="ctr"/>
            <a:r>
              <a:rPr lang="ru-RU" sz="4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Діаграма</a:t>
            </a:r>
            <a:r>
              <a:rPr lang="ru-RU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варіантів використання</a:t>
            </a:r>
            <a:endParaRPr lang="ru-RU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10" y="0"/>
            <a:ext cx="1337791" cy="131844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305635" y="1053877"/>
            <a:ext cx="7580730" cy="55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12F68A8-B001-4C5B-992F-0295D7272F84}" vid="{9D7285EA-424B-4D4D-B4A4-A697C2A0E28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541</TotalTime>
  <Words>633</Words>
  <Application>Microsoft Office PowerPoint</Application>
  <PresentationFormat>Широкоэкранный</PresentationFormat>
  <Paragraphs>91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Тема1</vt:lpstr>
      <vt:lpstr> Тема дипломного проєкту:  «Розроблення програмного модуля обліку роботи агентства нерухомості "Алькасар-Інвест" з використанням web- технологій»</vt:lpstr>
      <vt:lpstr>Мета та завдання</vt:lpstr>
      <vt:lpstr>Актуальність теми</vt:lpstr>
      <vt:lpstr>Опис ТОВ «Алькасар-Інвест»</vt:lpstr>
      <vt:lpstr>Огляд існуючих аналогів</vt:lpstr>
      <vt:lpstr>Огляд існуючих аналогів</vt:lpstr>
      <vt:lpstr>Контекстна діаграма IDEF0 бізнес-процесу «Оренда квартири»</vt:lpstr>
      <vt:lpstr>Діаграма декомпозиції  IDEF0 </vt:lpstr>
      <vt:lpstr>Діаграма варіантів використання</vt:lpstr>
      <vt:lpstr>Логічна модель бази даних </vt:lpstr>
      <vt:lpstr>Фізична модель бази даних </vt:lpstr>
      <vt:lpstr>Діаграма діяльності</vt:lpstr>
      <vt:lpstr>Технічні рішення</vt:lpstr>
      <vt:lpstr>Інтерфейс програми</vt:lpstr>
      <vt:lpstr>Презентация PowerPoint</vt:lpstr>
      <vt:lpstr>Презентация PowerPoint</vt:lpstr>
      <vt:lpstr>Презентация PowerPoint</vt:lpstr>
      <vt:lpstr>Висновки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DFC</dc:creator>
  <cp:lastModifiedBy>Image&amp;Matros ®</cp:lastModifiedBy>
  <cp:revision>130</cp:revision>
  <dcterms:created xsi:type="dcterms:W3CDTF">2017-06-01T17:38:30Z</dcterms:created>
  <dcterms:modified xsi:type="dcterms:W3CDTF">2022-06-16T08:12:05Z</dcterms:modified>
</cp:coreProperties>
</file>