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268760"/>
            <a:ext cx="7340352" cy="3393722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Тема 6. Мотивація </a:t>
            </a:r>
            <a:r>
              <a:rPr lang="ru-RU" sz="5400" dirty="0" smtClean="0"/>
              <a:t>та </a:t>
            </a:r>
            <a:r>
              <a:rPr lang="ru-RU" sz="5400" dirty="0" err="1" smtClean="0"/>
              <a:t>стимулювання</a:t>
            </a:r>
            <a:r>
              <a:rPr lang="ru-RU" sz="5400" dirty="0" smtClean="0"/>
              <a:t> </a:t>
            </a:r>
            <a:r>
              <a:rPr lang="uk-UA" sz="5400" dirty="0" smtClean="0"/>
              <a:t>персоналу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6264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i="1" dirty="0" smtClean="0"/>
              <a:t>Система мотивації</a:t>
            </a:r>
            <a:r>
              <a:rPr lang="uk-UA" dirty="0" smtClean="0"/>
              <a:t> характеризує сукупність взаємозв’язаних заходів, які стимулюють окремого працівника або трудовий колектив у цілому щодо досягнення індивідуальних і спільних цілей діяльності підприємства.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Існує декілька мотиваційних моделей, що базуються на теоріях:</a:t>
            </a:r>
            <a:endParaRPr lang="ru-RU" dirty="0" smtClean="0"/>
          </a:p>
          <a:p>
            <a:pPr lvl="0"/>
            <a:r>
              <a:rPr lang="uk-UA" dirty="0" smtClean="0"/>
              <a:t>споживання (елементи самоврядування і самовиявлення, фізіологічні і соціальні аспекти, безпека і захищеність);</a:t>
            </a:r>
            <a:endParaRPr lang="ru-RU" dirty="0" smtClean="0"/>
          </a:p>
          <a:p>
            <a:pPr lvl="0"/>
            <a:r>
              <a:rPr lang="uk-UA" dirty="0" smtClean="0"/>
              <a:t>очікування (щодо співвідношення витрат праці та результатів, </a:t>
            </a:r>
            <a:r>
              <a:rPr lang="uk-UA" dirty="0" err="1" smtClean="0"/>
              <a:t>результатів</a:t>
            </a:r>
            <a:r>
              <a:rPr lang="uk-UA" dirty="0" smtClean="0"/>
              <a:t> роботи й одержуваною винагородою, передбачуваний ступінь відносного задоволення отриманою винагородою);</a:t>
            </a:r>
            <a:endParaRPr lang="ru-RU" dirty="0" smtClean="0"/>
          </a:p>
          <a:p>
            <a:pPr lvl="0"/>
            <a:r>
              <a:rPr lang="uk-UA" dirty="0" smtClean="0"/>
              <a:t>справедливості (суб’єктивне визначення співвідношення заохочення та витрат праці, порівняння особистої винагороди із заохоченням інших, що виконують аналогічну роботу).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6.2. Матеріальна мотивація персоналу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i="1" dirty="0" smtClean="0"/>
              <a:t>Матеріальна мотивація</a:t>
            </a:r>
            <a:r>
              <a:rPr lang="uk-UA" dirty="0" smtClean="0"/>
              <a:t> - це прагнення людиною достатку, більш високого рівня життя, матеріального стандарту життя.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Рівень матеріальної мотивації значною мірою залежить від наявності прямого зв’язку між трудовим внеском і винагородою за послуги праці. Цей зв’язок досягається належною </a:t>
            </a:r>
            <a:r>
              <a:rPr lang="uk-UA" i="1" dirty="0" smtClean="0"/>
              <a:t>організацією заробітної плати.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76672"/>
            <a:ext cx="7715200" cy="553061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Складові елементи організації праці:</a:t>
            </a:r>
            <a:endParaRPr lang="ru-RU" dirty="0" smtClean="0"/>
          </a:p>
          <a:p>
            <a:pPr lvl="0"/>
            <a:r>
              <a:rPr lang="uk-UA" dirty="0" smtClean="0"/>
              <a:t>механізм оцінки якості праці та умов трудової діяльності;</a:t>
            </a:r>
            <a:endParaRPr lang="ru-RU" dirty="0" smtClean="0"/>
          </a:p>
          <a:p>
            <a:pPr lvl="0"/>
            <a:r>
              <a:rPr lang="uk-UA" dirty="0" smtClean="0"/>
              <a:t>механізм оцінки необхідних витрат праці на окремому робочому місці або нормованого результату праці, який є умовою отримання винагороди;</a:t>
            </a:r>
            <a:endParaRPr lang="ru-RU" dirty="0" smtClean="0"/>
          </a:p>
          <a:p>
            <a:pPr lvl="0"/>
            <a:r>
              <a:rPr lang="uk-UA" dirty="0" smtClean="0"/>
              <a:t>механізм встановлення залежності між трудовим внеском, його ефективністю, якістю праці та мірою участі у колективному доході, сумою грошових коштів, що виплачуються.</a:t>
            </a:r>
          </a:p>
          <a:p>
            <a:pPr lvl="0"/>
            <a:endParaRPr lang="ru-RU" dirty="0" smtClean="0"/>
          </a:p>
          <a:p>
            <a:pPr>
              <a:buNone/>
            </a:pPr>
            <a:r>
              <a:rPr lang="uk-UA" dirty="0" smtClean="0"/>
              <a:t>Загальна послідовність дій щодо організації заробітної плати складається з задач, які об’єднуються у три крупні блоки:</a:t>
            </a:r>
            <a:endParaRPr lang="ru-RU" dirty="0" smtClean="0"/>
          </a:p>
          <a:p>
            <a:pPr lvl="0"/>
            <a:r>
              <a:rPr lang="uk-UA" dirty="0" smtClean="0"/>
              <a:t>вибір форм і систем оплати праці;</a:t>
            </a:r>
            <a:endParaRPr lang="ru-RU" dirty="0" smtClean="0"/>
          </a:p>
          <a:p>
            <a:pPr lvl="0"/>
            <a:r>
              <a:rPr lang="uk-UA" dirty="0" smtClean="0"/>
              <a:t>вибір способу формування основної заробітної плати;</a:t>
            </a:r>
            <a:endParaRPr lang="ru-RU" dirty="0" smtClean="0"/>
          </a:p>
          <a:p>
            <a:pPr lvl="0"/>
            <a:r>
              <a:rPr lang="uk-UA" dirty="0" smtClean="0"/>
              <a:t>вибір системи заохочення.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476672"/>
            <a:ext cx="7643192" cy="553061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i="1" dirty="0" smtClean="0"/>
              <a:t>Заробітна плата</a:t>
            </a:r>
            <a:r>
              <a:rPr lang="uk-UA" dirty="0" smtClean="0"/>
              <a:t> як основна форма винагороди та доходу найманих працівників може характеризуватися різними видами: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1) Почасова :</a:t>
            </a:r>
            <a:endParaRPr lang="ru-RU" dirty="0" smtClean="0"/>
          </a:p>
          <a:p>
            <a:pPr lvl="0"/>
            <a:r>
              <a:rPr lang="uk-UA" dirty="0" smtClean="0"/>
              <a:t>проста;</a:t>
            </a:r>
            <a:endParaRPr lang="ru-RU" dirty="0" smtClean="0"/>
          </a:p>
          <a:p>
            <a:pPr lvl="0"/>
            <a:r>
              <a:rPr lang="uk-UA" dirty="0" smtClean="0"/>
              <a:t>почасово-преміальна;</a:t>
            </a:r>
            <a:endParaRPr lang="ru-RU" dirty="0" smtClean="0"/>
          </a:p>
          <a:p>
            <a:pPr lvl="0"/>
            <a:r>
              <a:rPr lang="uk-UA" dirty="0" smtClean="0"/>
              <a:t>оплата по «плаваючим окладам».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2) Відрядна :</a:t>
            </a:r>
            <a:endParaRPr lang="ru-RU" dirty="0" smtClean="0"/>
          </a:p>
          <a:p>
            <a:pPr lvl="0"/>
            <a:r>
              <a:rPr lang="uk-UA" dirty="0" smtClean="0"/>
              <a:t>пряма відрядна;</a:t>
            </a:r>
            <a:endParaRPr lang="ru-RU" dirty="0" smtClean="0"/>
          </a:p>
          <a:p>
            <a:pPr lvl="0"/>
            <a:r>
              <a:rPr lang="uk-UA" dirty="0" smtClean="0"/>
              <a:t>відрядно-преміальна;</a:t>
            </a:r>
            <a:endParaRPr lang="ru-RU" dirty="0" smtClean="0"/>
          </a:p>
          <a:p>
            <a:pPr lvl="0"/>
            <a:r>
              <a:rPr lang="uk-UA" dirty="0" smtClean="0"/>
              <a:t>відрядно-прогресивна;</a:t>
            </a:r>
            <a:endParaRPr lang="ru-RU" dirty="0" smtClean="0"/>
          </a:p>
          <a:p>
            <a:pPr lvl="0"/>
            <a:r>
              <a:rPr lang="uk-UA" dirty="0" smtClean="0"/>
              <a:t>акордна;</a:t>
            </a:r>
            <a:endParaRPr lang="ru-RU" dirty="0" smtClean="0"/>
          </a:p>
          <a:p>
            <a:pPr lvl="0"/>
            <a:r>
              <a:rPr lang="uk-UA" dirty="0" smtClean="0"/>
              <a:t>акордно-преміальна;</a:t>
            </a:r>
            <a:endParaRPr lang="ru-RU" dirty="0" smtClean="0"/>
          </a:p>
          <a:p>
            <a:pPr lvl="0"/>
            <a:r>
              <a:rPr lang="uk-UA" dirty="0" smtClean="0"/>
              <a:t>колективна відрядна;</a:t>
            </a:r>
            <a:endParaRPr lang="ru-RU" dirty="0" smtClean="0"/>
          </a:p>
          <a:p>
            <a:pPr lvl="0"/>
            <a:r>
              <a:rPr lang="uk-UA" dirty="0" smtClean="0"/>
              <a:t>непряма відрядна.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560262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За іншими класифікаційними ознаками виділяють інші різновиди системи оплати праці: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1) з огляду на комплексність впливу чинних систем оплати праці на матеріальні мотиви працівників: прості і складні системи оплати праці.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2) за характером зміни параметрів заробітної плати залежно від виконання норм праці (виробітку) та інших умов оплати праці: прямі (пропорційні), прогресивні і регресивні.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3) залежно від об’єкту мотиваційного впливу системи оплати праці: на індивідуальні і колективні.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76672"/>
            <a:ext cx="7715200" cy="553061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i="1" dirty="0" smtClean="0"/>
              <a:t>Преміювання</a:t>
            </a:r>
            <a:r>
              <a:rPr lang="uk-UA" dirty="0" smtClean="0"/>
              <a:t> є додатковою формою винагородження, яке виплачується працівникові у разі досягнення підприємством у цілому чи його конкретним підрозділом певних результатів, з урахуванням індивідуального вкладу працівника у кінцеві результати.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Обов’язковими складовими будь-якої преміальної системи мають бути:</a:t>
            </a:r>
            <a:endParaRPr lang="ru-RU" dirty="0" smtClean="0"/>
          </a:p>
          <a:p>
            <a:pPr lvl="0"/>
            <a:r>
              <a:rPr lang="uk-UA" dirty="0" smtClean="0"/>
              <a:t>показники та умови преміювання;</a:t>
            </a:r>
            <a:endParaRPr lang="ru-RU" dirty="0" smtClean="0"/>
          </a:p>
          <a:p>
            <a:pPr lvl="0"/>
            <a:r>
              <a:rPr lang="uk-UA" dirty="0" smtClean="0"/>
              <a:t>визначення розмірів премій та джерел їхньої виплати;</a:t>
            </a:r>
            <a:endParaRPr lang="ru-RU" dirty="0" smtClean="0"/>
          </a:p>
          <a:p>
            <a:pPr lvl="0"/>
            <a:r>
              <a:rPr lang="uk-UA" dirty="0" smtClean="0"/>
              <a:t>перелік категорій персоналу, які підлягають преміюванню;</a:t>
            </a:r>
            <a:endParaRPr lang="ru-RU" dirty="0" smtClean="0"/>
          </a:p>
          <a:p>
            <a:pPr lvl="0"/>
            <a:r>
              <a:rPr lang="uk-UA" dirty="0" smtClean="0"/>
              <a:t>визначення періодичності преміювання та порядку виплати премій.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6026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Наряду із заробітною платою з метою формування ефективного механізму мотивації персоналу підприємства гарантують також </a:t>
            </a:r>
            <a:r>
              <a:rPr lang="uk-UA" i="1" dirty="0" smtClean="0"/>
              <a:t>додаткові компенсації та пільги</a:t>
            </a:r>
            <a:r>
              <a:rPr lang="uk-UA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Прикладами таких компенсацій та пільг можуть бути:</a:t>
            </a:r>
            <a:endParaRPr lang="ru-RU" dirty="0" smtClean="0"/>
          </a:p>
          <a:p>
            <a:pPr lvl="0"/>
            <a:r>
              <a:rPr lang="uk-UA" dirty="0" smtClean="0"/>
              <a:t>допомога по соціальному забезпеченню;</a:t>
            </a:r>
            <a:endParaRPr lang="ru-RU" dirty="0" smtClean="0"/>
          </a:p>
          <a:p>
            <a:pPr lvl="0"/>
            <a:r>
              <a:rPr lang="uk-UA" dirty="0" smtClean="0"/>
              <a:t>пільги, що сприяють реалізації певних особистих потреб і відповідальності;</a:t>
            </a:r>
            <a:endParaRPr lang="ru-RU" dirty="0" smtClean="0"/>
          </a:p>
          <a:p>
            <a:pPr lvl="0"/>
            <a:r>
              <a:rPr lang="uk-UA" dirty="0" smtClean="0"/>
              <a:t>фінансове сприяння та допомога;</a:t>
            </a:r>
            <a:endParaRPr lang="ru-RU" dirty="0" smtClean="0"/>
          </a:p>
          <a:p>
            <a:pPr lvl="0"/>
            <a:r>
              <a:rPr lang="uk-UA" dirty="0" smtClean="0"/>
              <a:t>компенсації працівникам власних матеріальних витрат для потреб виробництва;</a:t>
            </a:r>
            <a:endParaRPr lang="ru-RU" dirty="0" smtClean="0"/>
          </a:p>
          <a:p>
            <a:pPr lvl="0"/>
            <a:r>
              <a:rPr lang="uk-UA" dirty="0" smtClean="0"/>
              <a:t>інші пільги, призначені для підвищення рівня життя працівників.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/>
              <a:t>6.3. Методи нематеріальної мотивації трудової діяльності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4504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Усі нематеріальні методи мотивації поділяють на дві групи: організаційні та соціально-психологічні.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Серед організаційних методів нематеріальної мотивації слід відзначити такі:</a:t>
            </a:r>
            <a:endParaRPr lang="ru-RU" dirty="0" smtClean="0"/>
          </a:p>
          <a:p>
            <a:pPr lvl="0"/>
            <a:r>
              <a:rPr lang="uk-UA" dirty="0" smtClean="0"/>
              <a:t>участь працівників у справах підприємства;</a:t>
            </a:r>
            <a:endParaRPr lang="ru-RU" dirty="0" smtClean="0"/>
          </a:p>
          <a:p>
            <a:pPr lvl="0"/>
            <a:r>
              <a:rPr lang="uk-UA" dirty="0" smtClean="0"/>
              <a:t>програми професійно-кваліфікаційного розвитку персоналу;</a:t>
            </a:r>
            <a:endParaRPr lang="ru-RU" dirty="0" smtClean="0"/>
          </a:p>
          <a:p>
            <a:pPr lvl="0"/>
            <a:r>
              <a:rPr lang="uk-UA" dirty="0" smtClean="0"/>
              <a:t>планування кар’єри та професійно-кваліфікаційного просування;</a:t>
            </a:r>
            <a:endParaRPr lang="ru-RU" dirty="0" smtClean="0"/>
          </a:p>
          <a:p>
            <a:pPr lvl="0"/>
            <a:r>
              <a:rPr lang="uk-UA" dirty="0" smtClean="0"/>
              <a:t>регулювання робочого часу та надання вільного часу;</a:t>
            </a:r>
            <a:endParaRPr lang="ru-RU" dirty="0" smtClean="0"/>
          </a:p>
          <a:p>
            <a:pPr lvl="0"/>
            <a:r>
              <a:rPr lang="uk-UA" dirty="0" smtClean="0"/>
              <a:t>розробка і впровадження принципів корпоративної культури;</a:t>
            </a:r>
            <a:endParaRPr lang="ru-RU" dirty="0" smtClean="0"/>
          </a:p>
          <a:p>
            <a:pPr lvl="0"/>
            <a:r>
              <a:rPr lang="uk-UA" dirty="0" smtClean="0"/>
              <a:t>організація процедури оцінки та самооцінки роботи працівника.</a:t>
            </a:r>
            <a:endParaRPr lang="ru-RU" dirty="0" smtClean="0"/>
          </a:p>
          <a:p>
            <a:pPr lvl="0"/>
            <a:r>
              <a:rPr lang="uk-UA" dirty="0" smtClean="0"/>
              <a:t>гуманізація праці.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Класична програма гуманізації праці включає такі складові:</a:t>
            </a:r>
            <a:endParaRPr lang="ru-RU" sz="2400" dirty="0" smtClean="0"/>
          </a:p>
          <a:p>
            <a:pPr lvl="1">
              <a:buFont typeface="Arial" pitchFamily="34" charset="0"/>
              <a:buChar char="•"/>
            </a:pPr>
            <a:r>
              <a:rPr lang="uk-UA" sz="2400" dirty="0" smtClean="0"/>
              <a:t>збагачення змісту праці;</a:t>
            </a:r>
            <a:endParaRPr lang="ru-RU" sz="2000" dirty="0" smtClean="0"/>
          </a:p>
          <a:p>
            <a:pPr lvl="1">
              <a:buFont typeface="Arial" pitchFamily="34" charset="0"/>
              <a:buChar char="•"/>
            </a:pPr>
            <a:r>
              <a:rPr lang="uk-UA" sz="2400" dirty="0" smtClean="0"/>
              <a:t>розвиток колективних форм організації праці;</a:t>
            </a:r>
            <a:endParaRPr lang="ru-RU" sz="2000" dirty="0" smtClean="0"/>
          </a:p>
          <a:p>
            <a:pPr lvl="1">
              <a:buFont typeface="Arial" pitchFamily="34" charset="0"/>
              <a:buChar char="•"/>
            </a:pPr>
            <a:r>
              <a:rPr lang="uk-UA" sz="2400" dirty="0" smtClean="0"/>
              <a:t>створення досконаліших умов праці;</a:t>
            </a:r>
            <a:endParaRPr lang="ru-RU" sz="2000" dirty="0" smtClean="0"/>
          </a:p>
          <a:p>
            <a:pPr lvl="1">
              <a:buFont typeface="Arial" pitchFamily="34" charset="0"/>
              <a:buChar char="•"/>
            </a:pPr>
            <a:r>
              <a:rPr lang="uk-UA" sz="2400" dirty="0" smtClean="0"/>
              <a:t>розвиток виробничої демократії;</a:t>
            </a:r>
            <a:endParaRPr lang="ru-RU" sz="2000" dirty="0" smtClean="0"/>
          </a:p>
          <a:p>
            <a:pPr lvl="1">
              <a:buFont typeface="Arial" pitchFamily="34" charset="0"/>
              <a:buChar char="•"/>
            </a:pPr>
            <a:r>
              <a:rPr lang="uk-UA" sz="2400" dirty="0" smtClean="0"/>
              <a:t>раціоналізація режимів праці і відпочинку, запровадження гнучких графіків роботи;</a:t>
            </a:r>
            <a:endParaRPr lang="ru-RU" sz="2000" dirty="0" smtClean="0"/>
          </a:p>
          <a:p>
            <a:pPr lvl="1">
              <a:buFont typeface="Arial" pitchFamily="34" charset="0"/>
              <a:buChar char="•"/>
            </a:pPr>
            <a:r>
              <a:rPr lang="uk-UA" sz="2400" dirty="0" smtClean="0"/>
              <a:t>підвищення рівня інформованості колективу, «прозорості» и </a:t>
            </a:r>
            <a:r>
              <a:rPr lang="uk-UA" sz="2400" dirty="0" err="1" smtClean="0"/>
              <a:t>внутрішньоорганізаційної</a:t>
            </a:r>
            <a:r>
              <a:rPr lang="uk-UA" sz="2400" dirty="0" smtClean="0"/>
              <a:t> діяльності.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14400" y="332656"/>
            <a:ext cx="8229600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Найбільш поширеними серед соціально-психологічних методів нематеріальної мотивації є такі : </a:t>
            </a:r>
            <a:endParaRPr lang="ru-RU" dirty="0" smtClean="0"/>
          </a:p>
          <a:p>
            <a:pPr lvl="0"/>
            <a:r>
              <a:rPr lang="uk-UA" dirty="0" smtClean="0"/>
              <a:t>Умови, за яких працівники відчувають професійну гордість;</a:t>
            </a:r>
            <a:endParaRPr lang="ru-RU" dirty="0" smtClean="0"/>
          </a:p>
          <a:p>
            <a:pPr lvl="0"/>
            <a:r>
              <a:rPr lang="uk-UA" dirty="0" smtClean="0"/>
              <a:t>Присутність виклику;</a:t>
            </a:r>
            <a:endParaRPr lang="ru-RU" dirty="0" smtClean="0"/>
          </a:p>
          <a:p>
            <a:pPr lvl="0"/>
            <a:r>
              <a:rPr lang="uk-UA" dirty="0" smtClean="0"/>
              <a:t>Визнання;</a:t>
            </a:r>
            <a:endParaRPr lang="ru-RU" dirty="0" smtClean="0"/>
          </a:p>
          <a:p>
            <a:pPr lvl="0"/>
            <a:r>
              <a:rPr lang="uk-UA" dirty="0" smtClean="0"/>
              <a:t>Похвала;</a:t>
            </a:r>
            <a:endParaRPr lang="ru-RU" dirty="0" smtClean="0"/>
          </a:p>
          <a:p>
            <a:pPr lvl="0"/>
            <a:r>
              <a:rPr lang="uk-UA" dirty="0" smtClean="0"/>
              <a:t>Схвалення у ході роботі;</a:t>
            </a:r>
            <a:endParaRPr lang="ru-RU" dirty="0" smtClean="0"/>
          </a:p>
          <a:p>
            <a:pPr lvl="0"/>
            <a:r>
              <a:rPr lang="uk-UA" dirty="0" smtClean="0"/>
              <a:t>Підтримка.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6.1. Мотивація та стимулювання трудової діяльності: основні поняття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1556792"/>
            <a:ext cx="7859216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i="1" dirty="0" smtClean="0"/>
              <a:t>Потреби</a:t>
            </a:r>
            <a:r>
              <a:rPr lang="en-US" i="1" dirty="0" smtClean="0"/>
              <a:t> </a:t>
            </a:r>
            <a:r>
              <a:rPr lang="uk-UA" dirty="0" smtClean="0"/>
              <a:t>— це відчуття фізіологічного, соціального або психологічного дискомфорту, нестачі чогось, це необхідність у чомусь, що потрібне для створення і підтримки нормальних умов життя й розвитку людини.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За умови, що зміст потреби та можливість її реалізації усвідомлюються людиною, вони набирають форми інтересу до різноманітних благ.</a:t>
            </a:r>
            <a:endParaRPr lang="ru-RU" dirty="0" smtClean="0"/>
          </a:p>
          <a:p>
            <a:pPr>
              <a:buNone/>
            </a:pPr>
            <a:endParaRPr lang="uk-UA" i="1" dirty="0" smtClean="0"/>
          </a:p>
          <a:p>
            <a:pPr>
              <a:buNone/>
            </a:pPr>
            <a:r>
              <a:rPr lang="uk-UA" b="1" i="1" dirty="0" smtClean="0"/>
              <a:t>Інтереси</a:t>
            </a:r>
            <a:r>
              <a:rPr lang="uk-UA" b="1" dirty="0" smtClean="0"/>
              <a:t> </a:t>
            </a:r>
            <a:r>
              <a:rPr lang="uk-UA" dirty="0" smtClean="0"/>
              <a:t>— це усвідомлені потреби, джерело діяльності, об’єктивна необхідність виконання певних функцій для задоволення потреб.</a:t>
            </a:r>
          </a:p>
          <a:p>
            <a:pPr>
              <a:buNone/>
            </a:pPr>
            <a:r>
              <a:rPr lang="uk-UA" dirty="0" smtClean="0"/>
              <a:t> Певні інтереси обумовлюють появу спонукальних дій, мотивів. 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i="1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404664"/>
            <a:ext cx="7787208" cy="56026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i="1" dirty="0" smtClean="0"/>
              <a:t>Мотив</a:t>
            </a:r>
            <a:r>
              <a:rPr lang="uk-UA" b="1" dirty="0" smtClean="0"/>
              <a:t> </a:t>
            </a:r>
            <a:r>
              <a:rPr lang="uk-UA" dirty="0" smtClean="0"/>
              <a:t>– це:</a:t>
            </a:r>
            <a:endParaRPr lang="ru-RU" dirty="0" smtClean="0"/>
          </a:p>
          <a:p>
            <a:pPr lvl="0"/>
            <a:r>
              <a:rPr lang="uk-UA" dirty="0" smtClean="0"/>
              <a:t>психологічне явище;</a:t>
            </a:r>
            <a:endParaRPr lang="ru-RU" dirty="0" smtClean="0"/>
          </a:p>
          <a:p>
            <a:pPr lvl="0"/>
            <a:r>
              <a:rPr lang="uk-UA" dirty="0" smtClean="0"/>
              <a:t>усвідомлене внутрішнє спонукання людини до діяльності, яке пов’язане із задоволенням певних потреб;</a:t>
            </a:r>
            <a:endParaRPr lang="ru-RU" dirty="0" smtClean="0"/>
          </a:p>
          <a:p>
            <a:pPr lvl="0"/>
            <a:r>
              <a:rPr lang="uk-UA" dirty="0" smtClean="0"/>
              <a:t>сукупність зовнішніх та внутрішніх умов, що зумовлюють активність людини та визначають її спрямованість.</a:t>
            </a:r>
            <a:endParaRPr lang="ru-RU" dirty="0" smtClean="0"/>
          </a:p>
          <a:p>
            <a:pPr lvl="0"/>
            <a:r>
              <a:rPr lang="uk-UA" dirty="0" smtClean="0"/>
              <a:t>усвідомлені причини вибору дій та вчинків людини.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Мотиви, які в сукупності створюють єдину систему, поділяють на декілька груп: мотиви змістовності праці, її корисності, статусні мотиви, що пов’язані з визнання трудової діяльності, мотиви одержання матеріальних цінностей, а також мотиви зорієнтовані на певну інтенсивність роботи.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Стимул</a:t>
            </a:r>
            <a:r>
              <a:rPr lang="uk-UA" i="1" dirty="0" smtClean="0"/>
              <a:t> </a:t>
            </a:r>
            <a:r>
              <a:rPr lang="uk-UA" dirty="0" smtClean="0"/>
              <a:t>– це:</a:t>
            </a:r>
            <a:endParaRPr lang="ru-RU" dirty="0" smtClean="0"/>
          </a:p>
          <a:p>
            <a:pPr lvl="0"/>
            <a:r>
              <a:rPr lang="uk-UA" dirty="0" smtClean="0"/>
              <a:t>зовнішній побудник активності людини;</a:t>
            </a:r>
            <a:endParaRPr lang="ru-RU" dirty="0" smtClean="0"/>
          </a:p>
          <a:p>
            <a:pPr lvl="0"/>
            <a:r>
              <a:rPr lang="uk-UA" dirty="0" smtClean="0"/>
              <a:t>зовнішній подразник, що сприяє підвищенню інтенсивності певних мотивів до дій людини;</a:t>
            </a:r>
            <a:endParaRPr lang="ru-RU" dirty="0" smtClean="0"/>
          </a:p>
          <a:p>
            <a:pPr lvl="0"/>
            <a:r>
              <a:rPr lang="uk-UA" dirty="0" smtClean="0"/>
              <a:t>зовнішній спонукальний чинник;</a:t>
            </a:r>
            <a:endParaRPr lang="ru-RU" dirty="0" smtClean="0"/>
          </a:p>
          <a:p>
            <a:pPr lvl="0"/>
            <a:r>
              <a:rPr lang="uk-UA" dirty="0" smtClean="0"/>
              <a:t>компенсація за діяльність людини.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 основі мотиву можуть бути як стимул, так і особисті причини. Однак, стимул перетворюється на мотив лише тоді, коли він усвідомлений людиною та сприйнятий нею.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6026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i="1" dirty="0" smtClean="0"/>
              <a:t>Мотивація</a:t>
            </a:r>
            <a:r>
              <a:rPr lang="uk-UA" b="1" dirty="0" smtClean="0"/>
              <a:t> </a:t>
            </a:r>
            <a:r>
              <a:rPr lang="uk-UA" dirty="0" smtClean="0"/>
              <a:t>— це сукупність внутрішніх і зовнішніх рушійних сил, які спонукають людину до діяльності, визначають поведінку, форми діяльності, надають цій діяльності спрямованості, орієнтованої на досягнення особистих цілей і цілей організації.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/>
              <a:t>Вплив на мотивацію працівників включає такі дії:</a:t>
            </a:r>
            <a:endParaRPr lang="ru-RU" b="1" dirty="0" smtClean="0"/>
          </a:p>
          <a:p>
            <a:pPr lvl="0"/>
            <a:r>
              <a:rPr lang="uk-UA" dirty="0" smtClean="0"/>
              <a:t>формування у працівника потреб та інтересів, у яких зацікавлений керівник;</a:t>
            </a:r>
            <a:endParaRPr lang="ru-RU" dirty="0" smtClean="0"/>
          </a:p>
          <a:p>
            <a:pPr lvl="0"/>
            <a:r>
              <a:rPr lang="uk-UA" dirty="0" smtClean="0"/>
              <a:t>посилення (заохочення) існуючих потреб та інтересів працівника, які відповідають цілям керівника;</a:t>
            </a:r>
            <a:endParaRPr lang="ru-RU" dirty="0" smtClean="0"/>
          </a:p>
          <a:p>
            <a:pPr lvl="0"/>
            <a:r>
              <a:rPr lang="uk-UA" dirty="0" smtClean="0"/>
              <a:t>сприяння реалізації конструктивних мотивів;</a:t>
            </a:r>
            <a:endParaRPr lang="ru-RU" dirty="0" smtClean="0"/>
          </a:p>
          <a:p>
            <a:pPr lvl="0"/>
            <a:r>
              <a:rPr lang="uk-UA" dirty="0" smtClean="0"/>
              <a:t>блокування деструктивних мотивів та їх трансформація у конструктивні.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59632" y="404664"/>
            <a:ext cx="7427168" cy="56026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dirty="0" smtClean="0"/>
              <a:t>Розрізняють такі види мотивації</a:t>
            </a:r>
            <a:r>
              <a:rPr lang="uk-UA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1) За основними групами потреб:</a:t>
            </a:r>
            <a:endParaRPr lang="ru-RU" dirty="0" smtClean="0"/>
          </a:p>
          <a:p>
            <a:pPr lvl="0"/>
            <a:r>
              <a:rPr lang="uk-UA" dirty="0" smtClean="0"/>
              <a:t>матеріальна;</a:t>
            </a:r>
            <a:endParaRPr lang="ru-RU" dirty="0" smtClean="0"/>
          </a:p>
          <a:p>
            <a:pPr lvl="0"/>
            <a:r>
              <a:rPr lang="uk-UA" dirty="0" smtClean="0"/>
              <a:t>статусна;</a:t>
            </a:r>
            <a:endParaRPr lang="ru-RU" dirty="0" smtClean="0"/>
          </a:p>
          <a:p>
            <a:pPr lvl="0"/>
            <a:r>
              <a:rPr lang="uk-UA" dirty="0" smtClean="0"/>
              <a:t>трудова.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2) За способом використання:</a:t>
            </a:r>
            <a:endParaRPr lang="ru-RU" dirty="0" smtClean="0"/>
          </a:p>
          <a:p>
            <a:pPr lvl="0"/>
            <a:r>
              <a:rPr lang="uk-UA" dirty="0" smtClean="0"/>
              <a:t>нормативна;</a:t>
            </a:r>
            <a:endParaRPr lang="ru-RU" dirty="0" smtClean="0"/>
          </a:p>
          <a:p>
            <a:pPr lvl="0"/>
            <a:r>
              <a:rPr lang="uk-UA" dirty="0" smtClean="0"/>
              <a:t>примусова;</a:t>
            </a:r>
            <a:endParaRPr lang="ru-RU" dirty="0" smtClean="0"/>
          </a:p>
          <a:p>
            <a:pPr lvl="0"/>
            <a:r>
              <a:rPr lang="uk-UA" dirty="0" smtClean="0"/>
              <a:t>стимулююча.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3) За джерелом виникнення:</a:t>
            </a:r>
            <a:endParaRPr lang="ru-RU" dirty="0" smtClean="0"/>
          </a:p>
          <a:p>
            <a:pPr lvl="0"/>
            <a:r>
              <a:rPr lang="uk-UA" dirty="0" smtClean="0"/>
              <a:t>внутрішня;</a:t>
            </a:r>
            <a:endParaRPr lang="ru-RU" dirty="0" smtClean="0"/>
          </a:p>
          <a:p>
            <a:pPr lvl="0"/>
            <a:r>
              <a:rPr lang="uk-UA" dirty="0" smtClean="0"/>
              <a:t>зовнішня.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4) За спрямуванням на досягнення цілей:</a:t>
            </a:r>
            <a:endParaRPr lang="ru-RU" dirty="0" smtClean="0"/>
          </a:p>
          <a:p>
            <a:pPr lvl="0"/>
            <a:r>
              <a:rPr lang="uk-UA" dirty="0" smtClean="0"/>
              <a:t>позитивна;</a:t>
            </a:r>
            <a:endParaRPr lang="ru-RU" dirty="0" smtClean="0"/>
          </a:p>
          <a:p>
            <a:r>
              <a:rPr lang="uk-UA" dirty="0" smtClean="0"/>
              <a:t>негативна </a:t>
            </a:r>
            <a:endParaRPr lang="en-US" dirty="0" smtClean="0"/>
          </a:p>
          <a:p>
            <a:r>
              <a:rPr lang="uk-UA" b="1" dirty="0" smtClean="0"/>
              <a:t>Гроші, влада, праця (бізнес), стиль життя, 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56746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Одним із засобів, за допомогою якого може здійснюватись мотивація, є стимулювання.</a:t>
            </a:r>
            <a:endParaRPr lang="ru-RU" dirty="0" smtClean="0"/>
          </a:p>
          <a:p>
            <a:pPr>
              <a:buNone/>
            </a:pPr>
            <a:r>
              <a:rPr lang="uk-UA" b="1" i="1" dirty="0" smtClean="0"/>
              <a:t>Стимулювання</a:t>
            </a:r>
            <a:r>
              <a:rPr lang="uk-UA" dirty="0" smtClean="0"/>
              <a:t> — це процес зовнішнього впливу на людину для спонукання її до конкретних дій або процес, що спрямований на усвідомлене пробудження в неї певних мотивів та цілеспрямованих дій.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Стимулювання передбачає створення умов, при яких активна трудова діяльність дає певні, раніше зафіксовані результати.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76672"/>
            <a:ext cx="7715200" cy="553061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В процесі мотивації персоналу стимулювання виконує певні функції:</a:t>
            </a:r>
            <a:endParaRPr lang="ru-RU" dirty="0" smtClean="0"/>
          </a:p>
          <a:p>
            <a:pPr lvl="0"/>
            <a:r>
              <a:rPr lang="uk-UA" dirty="0" smtClean="0"/>
              <a:t>економічну (підвищення загальної продуктивності праці);</a:t>
            </a:r>
            <a:endParaRPr lang="ru-RU" dirty="0" smtClean="0"/>
          </a:p>
          <a:p>
            <a:pPr lvl="0"/>
            <a:r>
              <a:rPr lang="uk-UA" dirty="0" smtClean="0"/>
              <a:t>соціальну (завдяки матеріальному стимулюванню працівник здатний забезпечити собі певний комплекс економічних та соціальних благ, зайняти певне місце у соціальній структурі колективу та суспільства в цілому);</a:t>
            </a:r>
            <a:endParaRPr lang="ru-RU" dirty="0" smtClean="0"/>
          </a:p>
          <a:p>
            <a:pPr lvl="0"/>
            <a:r>
              <a:rPr lang="uk-UA" dirty="0" smtClean="0"/>
              <a:t>соціально-психологічну (формування потреб та цінностей працівника, його орієнтацій, мотивів трудової поведінки та відношення до праці);</a:t>
            </a:r>
            <a:endParaRPr lang="ru-RU" dirty="0" smtClean="0"/>
          </a:p>
          <a:p>
            <a:pPr lvl="0"/>
            <a:r>
              <a:rPr lang="uk-UA" dirty="0" smtClean="0"/>
              <a:t>морально-виховну (формування моральних якостей особистості працівника).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6026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i="1" dirty="0" smtClean="0"/>
              <a:t>Методи мотивації</a:t>
            </a:r>
            <a:r>
              <a:rPr lang="uk-UA" dirty="0" smtClean="0"/>
              <a:t> – це засоби та шляхи управлінського впливу на працівників з метою спонукання їх до виконання цілей і задач, здійснення певних дій.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Класично, методи мотивації розділяють на такі: </a:t>
            </a:r>
            <a:endParaRPr lang="ru-RU" dirty="0" smtClean="0"/>
          </a:p>
          <a:p>
            <a:pPr lvl="0"/>
            <a:r>
              <a:rPr lang="uk-UA" dirty="0" smtClean="0"/>
              <a:t>прямі економічні; </a:t>
            </a:r>
            <a:endParaRPr lang="ru-RU" dirty="0" smtClean="0"/>
          </a:p>
          <a:p>
            <a:pPr lvl="0"/>
            <a:r>
              <a:rPr lang="uk-UA" dirty="0" smtClean="0"/>
              <a:t>непрямі економічні;</a:t>
            </a:r>
            <a:endParaRPr lang="ru-RU" dirty="0" smtClean="0"/>
          </a:p>
          <a:p>
            <a:pPr lvl="0"/>
            <a:r>
              <a:rPr lang="uk-UA" dirty="0" smtClean="0"/>
              <a:t>соціальні (не грошові).</a:t>
            </a:r>
          </a:p>
          <a:p>
            <a:pPr>
              <a:buNone/>
            </a:pPr>
            <a:r>
              <a:rPr lang="uk-UA" dirty="0" smtClean="0"/>
              <a:t>Класифікація методів мотивації за їх мотиваційною характеристикою:</a:t>
            </a:r>
            <a:endParaRPr lang="ru-RU" dirty="0" smtClean="0"/>
          </a:p>
          <a:p>
            <a:pPr lvl="0"/>
            <a:r>
              <a:rPr lang="uk-UA" dirty="0" smtClean="0"/>
              <a:t>економічні;</a:t>
            </a:r>
            <a:endParaRPr lang="ru-RU" dirty="0" smtClean="0"/>
          </a:p>
          <a:p>
            <a:pPr lvl="0"/>
            <a:r>
              <a:rPr lang="uk-UA" dirty="0" smtClean="0"/>
              <a:t>соціально-економічні;</a:t>
            </a:r>
            <a:endParaRPr lang="ru-RU" dirty="0" smtClean="0"/>
          </a:p>
          <a:p>
            <a:pPr lvl="0"/>
            <a:r>
              <a:rPr lang="uk-UA" dirty="0" smtClean="0"/>
              <a:t>соціально-психологічні;</a:t>
            </a:r>
            <a:endParaRPr lang="ru-RU" dirty="0" smtClean="0"/>
          </a:p>
          <a:p>
            <a:r>
              <a:rPr lang="uk-UA" dirty="0" smtClean="0"/>
              <a:t>адміністративні.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791</TotalTime>
  <Words>1167</Words>
  <Application>Microsoft Office PowerPoint</Application>
  <PresentationFormat>Экран (4:3)</PresentationFormat>
  <Paragraphs>141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Тема 6. Мотивація та стимулювання персоналу </vt:lpstr>
      <vt:lpstr>6.1. Мотивація та стимулювання трудової діяльності: основні поняття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6.2. Матеріальна мотивація персоналу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6.3. Методи нематеріальної мотивації трудової діяльності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208</cp:revision>
  <dcterms:created xsi:type="dcterms:W3CDTF">2016-01-06T09:29:41Z</dcterms:created>
  <dcterms:modified xsi:type="dcterms:W3CDTF">2021-10-26T12:29:38Z</dcterms:modified>
</cp:coreProperties>
</file>