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72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39372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cs typeface="Times New Roman" pitchFamily="18" charset="0"/>
              </a:rPr>
              <a:t>Тема 2. </a:t>
            </a:r>
            <a:r>
              <a:rPr lang="uk-UA" sz="4400" dirty="0" smtClean="0"/>
              <a:t>Основні характеристики персоналу підприємства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УП\Материалы для лекций\картинки\46_03_35_15_02\15109123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573016"/>
            <a:ext cx="5400600" cy="2877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59766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Персонал більш об'єктивно характеризується </a:t>
            </a:r>
            <a:r>
              <a:rPr lang="uk-UA" b="1" dirty="0" smtClean="0"/>
              <a:t>обліковою (фактичною) чисельністю, </a:t>
            </a:r>
            <a:r>
              <a:rPr lang="uk-UA" dirty="0" smtClean="0"/>
              <a:t>тобто кількістю працівників, що офіційно працюють у підприємстві на даний момент.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 обліковий склад працівників на кожний календарний день включаються як фактично працюючі, так і відсутні з певних причин.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У складі облікової чисельності виділяють три категорії працівників: </a:t>
            </a:r>
            <a:endParaRPr lang="ru-RU" dirty="0" smtClean="0"/>
          </a:p>
          <a:p>
            <a:pPr lvl="0"/>
            <a:r>
              <a:rPr lang="uk-UA" dirty="0" smtClean="0"/>
              <a:t>постійні, прийняті у підприємство безстроково або на термін більш одного року за контрактом; </a:t>
            </a:r>
            <a:endParaRPr lang="ru-RU" dirty="0" smtClean="0"/>
          </a:p>
          <a:p>
            <a:pPr lvl="0"/>
            <a:r>
              <a:rPr lang="uk-UA" dirty="0" smtClean="0"/>
              <a:t>тимчасові, прийняті на термін до 2 місяців, а для заміщення тимчасово відсутнього лиця — до 4 місяців; </a:t>
            </a:r>
            <a:endParaRPr lang="ru-RU" dirty="0" smtClean="0"/>
          </a:p>
          <a:p>
            <a:pPr lvl="0"/>
            <a:r>
              <a:rPr lang="uk-UA" dirty="0" smtClean="0"/>
              <a:t>сезонні, прийняті на роботу, що носить сезонний характер, на термін до 6 місяців.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dirty="0" smtClean="0"/>
              <a:t>Середньооблікова чисельність за місяць </a:t>
            </a:r>
            <a:r>
              <a:rPr lang="uk-UA" sz="2800" dirty="0" smtClean="0"/>
              <a:t>— це сума явок і неявок по днях, віднесена до календарної кількості днів. </a:t>
            </a:r>
          </a:p>
          <a:p>
            <a:pPr>
              <a:buNone/>
            </a:pPr>
            <a:r>
              <a:rPr lang="uk-UA" sz="2800" dirty="0" smtClean="0"/>
              <a:t>До </a:t>
            </a:r>
            <a:r>
              <a:rPr lang="uk-UA" sz="2800" b="1" dirty="0" smtClean="0"/>
              <a:t>явочного складу </a:t>
            </a:r>
            <a:r>
              <a:rPr lang="uk-UA" sz="2800" dirty="0" smtClean="0"/>
              <a:t>підприємства включаються усі працівники, що з'явилися на роботу.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G:\УП\Материалы для лекций\atkritka_1333544524_3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857" y="3284984"/>
            <a:ext cx="5256584" cy="293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2.2. </a:t>
            </a:r>
            <a:r>
              <a:rPr lang="uk-UA" dirty="0" smtClean="0"/>
              <a:t>Вимоги до професійно-кваліфікаційного рівня працівника</a:t>
            </a:r>
            <a:endParaRPr lang="uk-UA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1556792"/>
            <a:ext cx="7643192" cy="475252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3400" b="1" dirty="0" smtClean="0"/>
              <a:t>Професія </a:t>
            </a:r>
            <a:r>
              <a:rPr lang="uk-UA" sz="3400" dirty="0" smtClean="0"/>
              <a:t>— це комплекс спеціальних теоретичних знань і практичних навичок, набутих людиною в результаті спеціальної підготовки і досвіду роботи в даній області, що дозволяють здійснювати відповідний вид діяльності.</a:t>
            </a:r>
            <a:endParaRPr lang="ru-RU" sz="3400" dirty="0" smtClean="0"/>
          </a:p>
          <a:p>
            <a:pPr>
              <a:buNone/>
            </a:pPr>
            <a:r>
              <a:rPr lang="uk-UA" sz="3400" b="1" dirty="0"/>
              <a:t>Спеціальність або спеціалізація </a:t>
            </a:r>
            <a:r>
              <a:rPr lang="uk-UA" sz="3400" dirty="0"/>
              <a:t>— це більш вузький різновид трудової діяльності у межах певної професії. Так, спеціальністю в рамках професії юриста буде цивільне право, державне право тощо.</a:t>
            </a:r>
            <a:endParaRPr lang="ru-RU" sz="3400" dirty="0"/>
          </a:p>
          <a:p>
            <a:pPr>
              <a:buNone/>
            </a:pPr>
            <a:r>
              <a:rPr lang="uk-UA" sz="3400" b="1" dirty="0"/>
              <a:t>Професійна придатність </a:t>
            </a:r>
            <a:r>
              <a:rPr lang="uk-UA" sz="3400" dirty="0"/>
              <a:t>— це сукупність знань, умінь і навичок, особистих властивостей, необхідних людині для успішного виконання професійних обов'язків.</a:t>
            </a:r>
          </a:p>
          <a:p>
            <a:pPr lvl="0">
              <a:buClr>
                <a:srgbClr val="3891A7"/>
              </a:buClr>
              <a:buNone/>
            </a:pPr>
            <a:r>
              <a:rPr lang="uk-UA" sz="3400" b="1" dirty="0">
                <a:solidFill>
                  <a:prstClr val="black"/>
                </a:solidFill>
              </a:rPr>
              <a:t>Кваліфікація</a:t>
            </a:r>
            <a:r>
              <a:rPr lang="uk-UA" sz="3400" i="1" dirty="0">
                <a:solidFill>
                  <a:prstClr val="black"/>
                </a:solidFill>
              </a:rPr>
              <a:t> </a:t>
            </a:r>
            <a:r>
              <a:rPr lang="uk-UA" sz="3400" dirty="0">
                <a:solidFill>
                  <a:prstClr val="black"/>
                </a:solidFill>
              </a:rPr>
              <a:t>— це ступінь професійної підготовки, яка необхідна для виконання даних трудових функцій.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2.3. </a:t>
            </a:r>
            <a:r>
              <a:rPr lang="ru-RU" dirty="0" err="1" smtClean="0"/>
              <a:t>Компетенції</a:t>
            </a:r>
            <a:r>
              <a:rPr lang="ru-RU" dirty="0" smtClean="0"/>
              <a:t> та </a:t>
            </a:r>
            <a:r>
              <a:rPr lang="ru-RU" dirty="0" err="1" smtClean="0"/>
              <a:t>компетентності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: </a:t>
            </a:r>
            <a:r>
              <a:rPr lang="ru-RU" dirty="0" err="1" smtClean="0"/>
              <a:t>сутність</a:t>
            </a:r>
            <a:r>
              <a:rPr lang="ru-RU" dirty="0" smtClean="0"/>
              <a:t>, </a:t>
            </a:r>
            <a:r>
              <a:rPr lang="ru-RU" dirty="0" err="1" smtClean="0"/>
              <a:t>види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100" b="1" dirty="0" smtClean="0"/>
              <a:t>Компетентність</a:t>
            </a:r>
            <a:r>
              <a:rPr lang="uk-UA" sz="3100" i="1" dirty="0" smtClean="0"/>
              <a:t> </a:t>
            </a:r>
            <a:r>
              <a:rPr lang="uk-UA" sz="3100" dirty="0" smtClean="0"/>
              <a:t>— це ступінь кваліфікації працівника, яка дозволяє успішно вирішувати задачі, що стоять перед ним</a:t>
            </a:r>
            <a:r>
              <a:rPr lang="uk-UA" sz="3100" dirty="0"/>
              <a:t>. </a:t>
            </a:r>
            <a:endParaRPr lang="uk-UA" sz="3100" dirty="0" smtClean="0"/>
          </a:p>
          <a:p>
            <a:pPr>
              <a:buNone/>
            </a:pPr>
            <a:r>
              <a:rPr lang="uk-UA" sz="3100" dirty="0" smtClean="0"/>
              <a:t>Вона </a:t>
            </a:r>
            <a:r>
              <a:rPr lang="uk-UA" sz="3100" dirty="0"/>
              <a:t>визначає здатність працівника якісно і безпомилково виконувати свої функції як у звичайних, так і в екстремальних умовах, успішно освоювати нове і швидко адаптуватися до умов, що змінюються.</a:t>
            </a:r>
            <a:endParaRPr lang="ru-RU" sz="3100" dirty="0"/>
          </a:p>
          <a:p>
            <a:pPr>
              <a:buNone/>
            </a:pPr>
            <a:r>
              <a:rPr lang="uk-UA" sz="3100" b="1" dirty="0" smtClean="0"/>
              <a:t>Компетенція</a:t>
            </a:r>
            <a:r>
              <a:rPr lang="uk-UA" sz="3100" dirty="0" smtClean="0"/>
              <a:t>  - це права, обов’язки та відповідальність за посадою.</a:t>
            </a:r>
          </a:p>
          <a:p>
            <a:pPr lvl="0">
              <a:buClr>
                <a:srgbClr val="3891A7"/>
              </a:buClr>
              <a:buNone/>
            </a:pPr>
            <a:r>
              <a:rPr lang="uk-UA" sz="3100" dirty="0">
                <a:solidFill>
                  <a:prstClr val="black"/>
                </a:solidFill>
              </a:rPr>
              <a:t>Перелік </a:t>
            </a:r>
            <a:r>
              <a:rPr lang="uk-UA" sz="3100" dirty="0" err="1">
                <a:solidFill>
                  <a:prstClr val="black"/>
                </a:solidFill>
              </a:rPr>
              <a:t>компетенцій</a:t>
            </a:r>
            <a:r>
              <a:rPr lang="uk-UA" sz="3100" dirty="0">
                <a:solidFill>
                  <a:prstClr val="black"/>
                </a:solidFill>
              </a:rPr>
              <a:t> посади представляють у вигляді робочого документу, за допомогою якого кожен керівник може оцінити відповідність конкретного працівника вимогам, що висуваються посадою. </a:t>
            </a:r>
            <a:endParaRPr lang="ru-RU" sz="3100" dirty="0">
              <a:solidFill>
                <a:prstClr val="black"/>
              </a:solidFill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Виділяють такі </a:t>
            </a:r>
            <a:r>
              <a:rPr lang="uk-UA" b="1" dirty="0" smtClean="0"/>
              <a:t>види компетентності</a:t>
            </a:r>
            <a:r>
              <a:rPr lang="uk-UA" i="1" dirty="0" smtClean="0"/>
              <a:t>: </a:t>
            </a:r>
            <a:endParaRPr lang="ru-RU" dirty="0" smtClean="0"/>
          </a:p>
          <a:p>
            <a:r>
              <a:rPr lang="uk-UA" i="1" dirty="0" smtClean="0"/>
              <a:t>функціональна (професійна) -</a:t>
            </a:r>
            <a:r>
              <a:rPr lang="uk-UA" dirty="0" smtClean="0"/>
              <a:t> характеризується професійними знаннями та умінням їх реалізовувати. </a:t>
            </a:r>
            <a:endParaRPr lang="ru-RU" dirty="0" smtClean="0"/>
          </a:p>
          <a:p>
            <a:pPr lvl="0"/>
            <a:r>
              <a:rPr lang="uk-UA" i="1" dirty="0" smtClean="0"/>
              <a:t>Інтелектуальна -</a:t>
            </a:r>
            <a:r>
              <a:rPr lang="uk-UA" dirty="0" smtClean="0"/>
              <a:t> виражається у здатності до аналітичного мислення і здійснення комплексного підходу до виконання своїх обов'язків;</a:t>
            </a:r>
            <a:endParaRPr lang="ru-RU" dirty="0" smtClean="0"/>
          </a:p>
          <a:p>
            <a:pPr lvl="0"/>
            <a:r>
              <a:rPr lang="uk-UA" i="1" dirty="0" smtClean="0"/>
              <a:t>ситуативна -</a:t>
            </a:r>
            <a:r>
              <a:rPr lang="uk-UA" dirty="0" smtClean="0"/>
              <a:t> означає уміння діяти відповідно до ситуації;</a:t>
            </a:r>
            <a:endParaRPr lang="ru-RU" dirty="0" smtClean="0"/>
          </a:p>
          <a:p>
            <a:pPr lvl="0"/>
            <a:r>
              <a:rPr lang="uk-UA" i="1" dirty="0" smtClean="0"/>
              <a:t>часова -</a:t>
            </a:r>
            <a:r>
              <a:rPr lang="uk-UA" dirty="0" smtClean="0"/>
              <a:t> відображає уміння раціонально планувати і використовувати робочий час.</a:t>
            </a:r>
            <a:endParaRPr lang="ru-RU" dirty="0" smtClean="0"/>
          </a:p>
          <a:p>
            <a:r>
              <a:rPr lang="uk-UA" i="1" dirty="0" smtClean="0"/>
              <a:t>соціальна -</a:t>
            </a:r>
            <a:r>
              <a:rPr lang="uk-UA" dirty="0" smtClean="0"/>
              <a:t> передбачає наявність комунікаційних і інтеграційних здібностей, уміння підтримувати відносини, впливати, домагатися свого, правильно сприймати та інтерпретувати чужі думки, висловлювати до них відношення, вести бесіди тощо.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2.1. </a:t>
            </a:r>
            <a:r>
              <a:rPr lang="uk-UA" dirty="0" smtClean="0"/>
              <a:t>Структура та кількість персоналу підприємства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40324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Основними характеристиками персоналу підприємства є структура і чисельність персоналу.</a:t>
            </a: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Структура </a:t>
            </a:r>
            <a:r>
              <a:rPr lang="uk-UA" b="1" dirty="0" smtClean="0"/>
              <a:t>персоналу </a:t>
            </a:r>
            <a:r>
              <a:rPr lang="uk-UA" dirty="0" smtClean="0"/>
              <a:t>— це сукупність окремих груп працівників, які об'єднані за певною ознакою.</a:t>
            </a:r>
            <a:endParaRPr lang="ru-RU" dirty="0" smtClean="0"/>
          </a:p>
          <a:p>
            <a:pPr>
              <a:buNone/>
            </a:pPr>
            <a:r>
              <a:rPr lang="uk-UA" dirty="0"/>
              <a:t>Структура персоналу підприємства може бути:</a:t>
            </a:r>
          </a:p>
          <a:p>
            <a:r>
              <a:rPr lang="uk-UA" dirty="0"/>
              <a:t>штатною;</a:t>
            </a:r>
          </a:p>
          <a:p>
            <a:r>
              <a:rPr lang="uk-UA" dirty="0"/>
              <a:t>організаційною; </a:t>
            </a:r>
          </a:p>
          <a:p>
            <a:r>
              <a:rPr lang="uk-UA" dirty="0"/>
              <a:t>соціальною; </a:t>
            </a:r>
          </a:p>
          <a:p>
            <a:r>
              <a:rPr lang="uk-UA" dirty="0"/>
              <a:t>рольовою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15616" y="404665"/>
            <a:ext cx="7571184" cy="17281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Штатна </a:t>
            </a:r>
            <a:r>
              <a:rPr lang="uk-UA" b="1" dirty="0" smtClean="0"/>
              <a:t>структура персоналу </a:t>
            </a:r>
            <a:r>
              <a:rPr lang="uk-UA" dirty="0" smtClean="0"/>
              <a:t>відображає кількісно-професійний склад персоналу, розміри оплати праці і фонд заробітної плати працівників.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2052" name="Picture 4" descr="G:\УП\штр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13364"/>
            <a:ext cx="6768752" cy="4281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УП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6643"/>
            <a:ext cx="48768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:\УП\щщ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72692"/>
            <a:ext cx="5112568" cy="185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G:\УП\оргстр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15230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404664"/>
            <a:ext cx="63367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Організаційна структура персоналу </a:t>
            </a:r>
            <a:r>
              <a:rPr lang="uk-UA" sz="2400" dirty="0"/>
              <a:t>характеризує його розподіл залежно від виконуваних функцій.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8038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15616" y="332657"/>
            <a:ext cx="7571184" cy="13681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dirty="0" smtClean="0"/>
              <a:t>Соціальна структура персоналу </a:t>
            </a:r>
            <a:r>
              <a:rPr lang="uk-UA" dirty="0" smtClean="0"/>
              <a:t>підприємства характеризує його як сукупність груп, що класифікуються за такими ознаками: 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1187624" y="1700808"/>
            <a:ext cx="7651576" cy="4458883"/>
          </a:xfrm>
          <a:prstGeom prst="rect">
            <a:avLst/>
          </a:prstGeom>
        </p:spPr>
        <p:txBody>
          <a:bodyPr vert="horz" numCol="2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зміст праці;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 освіти;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 кваліфікації;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професійний склад;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стаж роботи;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стать;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вік;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національність;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сімейний стан;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рівень життя;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uk-UA" sz="2700" dirty="0" smtClean="0"/>
              <a:t>напрям мотивації;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статус зайнятості;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uk-UA" sz="2700" dirty="0" smtClean="0"/>
              <a:t>належність до громадських організацій, партій</a:t>
            </a:r>
            <a:r>
              <a:rPr kumimoji="0" lang="uk-U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тощо.</a:t>
            </a: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G:\УП\лит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779326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53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03648" y="404665"/>
            <a:ext cx="7283152" cy="187220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dirty="0" smtClean="0"/>
              <a:t>Рольова структура персоналу </a:t>
            </a:r>
            <a:r>
              <a:rPr lang="uk-UA" dirty="0" smtClean="0"/>
              <a:t>визначає склад і розподіл творчих, комунікативних і поведінкових ролей між окремими працівниками підприємства.</a:t>
            </a:r>
          </a:p>
          <a:p>
            <a:pPr>
              <a:buNone/>
            </a:pPr>
            <a:endParaRPr lang="uk-UA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988840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400" dirty="0"/>
              <a:t>Види </a:t>
            </a:r>
            <a:r>
              <a:rPr lang="uk-UA" sz="2400" b="1" i="1" dirty="0"/>
              <a:t>творчих </a:t>
            </a:r>
            <a:r>
              <a:rPr lang="uk-UA" sz="2400" b="1" dirty="0"/>
              <a:t>ролей</a:t>
            </a:r>
            <a:r>
              <a:rPr lang="uk-UA" sz="2400" dirty="0"/>
              <a:t>: генератор ідей, компілятор ідей, ерудит, експерт, ентузіаст, критик, організатор.</a:t>
            </a:r>
          </a:p>
          <a:p>
            <a:pPr>
              <a:buNone/>
            </a:pPr>
            <a:endParaRPr lang="uk-UA" sz="2400" dirty="0"/>
          </a:p>
          <a:p>
            <a:pPr>
              <a:buNone/>
            </a:pPr>
            <a:r>
              <a:rPr lang="uk-UA" sz="2400" dirty="0"/>
              <a:t>Види </a:t>
            </a:r>
            <a:r>
              <a:rPr lang="uk-UA" sz="2400" b="1" i="1" dirty="0"/>
              <a:t>комунікативних</a:t>
            </a:r>
            <a:r>
              <a:rPr lang="uk-UA" sz="2400" b="1" dirty="0"/>
              <a:t> ролей</a:t>
            </a:r>
            <a:r>
              <a:rPr lang="uk-UA" sz="2400" dirty="0"/>
              <a:t>: лідер, діловод, </a:t>
            </a:r>
            <a:r>
              <a:rPr lang="uk-UA" sz="2400" dirty="0" err="1"/>
              <a:t>зв</a:t>
            </a:r>
            <a:r>
              <a:rPr lang="en-US" sz="2400" dirty="0"/>
              <a:t>’</a:t>
            </a:r>
            <a:r>
              <a:rPr lang="uk-UA" sz="2400" dirty="0" err="1"/>
              <a:t>язковий</a:t>
            </a:r>
            <a:r>
              <a:rPr lang="uk-UA" sz="2400" dirty="0"/>
              <a:t>,  координатор,провідник, “сторож”.</a:t>
            </a:r>
          </a:p>
          <a:p>
            <a:pPr>
              <a:buNone/>
            </a:pPr>
            <a:endParaRPr lang="uk-UA" sz="2400" dirty="0"/>
          </a:p>
          <a:p>
            <a:pPr>
              <a:buNone/>
            </a:pPr>
            <a:r>
              <a:rPr lang="uk-UA" sz="2400" dirty="0"/>
              <a:t>Види </a:t>
            </a:r>
            <a:r>
              <a:rPr lang="uk-UA" sz="2400" b="1" i="1" dirty="0"/>
              <a:t>поведінкових</a:t>
            </a:r>
            <a:r>
              <a:rPr lang="uk-UA" sz="2400" b="1" dirty="0"/>
              <a:t> ролей</a:t>
            </a:r>
            <a:r>
              <a:rPr lang="uk-UA" sz="2400" dirty="0"/>
              <a:t>: оптиміст, нігіліст, догматик, коментатор, кляузник, борець за правду, “важливий птах”, “казанська сирота”, “йорж”, ледар тощо.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6026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/>
              <a:t>Чисельність персоналу </a:t>
            </a:r>
            <a:r>
              <a:rPr lang="uk-UA" dirty="0" smtClean="0"/>
              <a:t>визначається:</a:t>
            </a:r>
          </a:p>
          <a:p>
            <a:r>
              <a:rPr lang="uk-UA" dirty="0" smtClean="0"/>
              <a:t>характером, масштабами, складністю, трудомісткістю виробничих процесів;</a:t>
            </a:r>
          </a:p>
          <a:p>
            <a:r>
              <a:rPr lang="uk-UA" dirty="0" smtClean="0"/>
              <a:t>ступенем їхньої механізації, автоматизації, комп'ютеризації. </a:t>
            </a:r>
          </a:p>
          <a:p>
            <a:pPr>
              <a:buNone/>
            </a:pPr>
            <a:r>
              <a:rPr lang="uk-UA" dirty="0" smtClean="0"/>
              <a:t>Ці фактори задають її </a:t>
            </a:r>
            <a:r>
              <a:rPr lang="uk-UA" b="1" dirty="0" smtClean="0"/>
              <a:t>нормативну (планову) </a:t>
            </a:r>
            <a:r>
              <a:rPr lang="uk-UA" dirty="0" smtClean="0"/>
              <a:t>величину.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За результатами визначення планової чисельності персоналу підприємства складається </a:t>
            </a:r>
            <a:r>
              <a:rPr lang="uk-UA" b="1" dirty="0" smtClean="0"/>
              <a:t>посадовий (штатний) склад </a:t>
            </a:r>
            <a:r>
              <a:rPr lang="uk-UA" dirty="0" smtClean="0"/>
              <a:t>працівників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87624" y="476672"/>
            <a:ext cx="7499176" cy="55306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Посадовий склад</a:t>
            </a:r>
            <a:r>
              <a:rPr lang="uk-UA" i="1" dirty="0" smtClean="0"/>
              <a:t> </a:t>
            </a:r>
            <a:r>
              <a:rPr lang="uk-UA" dirty="0" smtClean="0"/>
              <a:t>закріплюється у </a:t>
            </a:r>
            <a:r>
              <a:rPr lang="uk-UA" b="1" dirty="0" smtClean="0"/>
              <a:t>штатному розписі</a:t>
            </a:r>
            <a:r>
              <a:rPr lang="uk-UA" dirty="0" smtClean="0"/>
              <a:t> підприємства, в якому конкретизується: </a:t>
            </a:r>
            <a:endParaRPr lang="ru-RU" dirty="0" smtClean="0"/>
          </a:p>
          <a:p>
            <a:pPr lvl="0"/>
            <a:r>
              <a:rPr lang="uk-UA" dirty="0" smtClean="0"/>
              <a:t>перелік посад; </a:t>
            </a:r>
            <a:endParaRPr lang="ru-RU" dirty="0" smtClean="0"/>
          </a:p>
          <a:p>
            <a:pPr lvl="0"/>
            <a:r>
              <a:rPr lang="uk-UA" dirty="0" smtClean="0"/>
              <a:t>чисельність штатних одиниць; </a:t>
            </a:r>
            <a:endParaRPr lang="ru-RU" dirty="0" smtClean="0"/>
          </a:p>
          <a:p>
            <a:pPr lvl="0"/>
            <a:r>
              <a:rPr lang="uk-UA" dirty="0" smtClean="0"/>
              <a:t>розмір посадових окладів; </a:t>
            </a:r>
            <a:endParaRPr lang="ru-RU" dirty="0" smtClean="0"/>
          </a:p>
          <a:p>
            <a:pPr lvl="0"/>
            <a:r>
              <a:rPr lang="uk-UA" dirty="0" smtClean="0"/>
              <a:t>надбавок і доплат (за умови, що надбавки та доплати передбачено положенням про оплату праці і вони мають постійний характер); </a:t>
            </a:r>
            <a:endParaRPr lang="ru-RU" dirty="0" smtClean="0"/>
          </a:p>
          <a:p>
            <a:pPr lvl="0"/>
            <a:r>
              <a:rPr lang="uk-UA" dirty="0" smtClean="0"/>
              <a:t>місячний фонд заробітної плати.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568</TotalTime>
  <Words>746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Тема 2. Основні характеристики персоналу підприємства </vt:lpstr>
      <vt:lpstr>2.1. Структура та кількість персоналу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2.2. Вимоги до професійно-кваліфікаційного рівня працівника</vt:lpstr>
      <vt:lpstr>2.3. Компетенції та компетентності працівника: сутність, види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92</cp:revision>
  <dcterms:created xsi:type="dcterms:W3CDTF">2016-01-06T09:29:41Z</dcterms:created>
  <dcterms:modified xsi:type="dcterms:W3CDTF">2021-09-05T16:09:23Z</dcterms:modified>
</cp:coreProperties>
</file>