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58" r:id="rId5"/>
    <p:sldId id="259" r:id="rId6"/>
    <p:sldId id="262" r:id="rId7"/>
    <p:sldId id="260" r:id="rId8"/>
    <p:sldId id="261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4797152"/>
            <a:ext cx="1981200" cy="182880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Підготувала</a:t>
            </a:r>
            <a:r>
              <a:rPr lang="uk-UA" dirty="0"/>
              <a:t>:</a:t>
            </a:r>
          </a:p>
          <a:p>
            <a:r>
              <a:rPr lang="uk-UA" dirty="0"/>
              <a:t>Студентка 1 курсу магістратури</a:t>
            </a:r>
          </a:p>
          <a:p>
            <a:r>
              <a:rPr lang="uk-UA" dirty="0"/>
              <a:t>Фінансового факультету</a:t>
            </a:r>
          </a:p>
          <a:p>
            <a:r>
              <a:rPr lang="uk-UA" dirty="0"/>
              <a:t>Тихомирова Дар’я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08503"/>
            <a:ext cx="6324600" cy="1828800"/>
          </a:xfrm>
        </p:spPr>
        <p:txBody>
          <a:bodyPr>
            <a:normAutofit fontScale="90000"/>
          </a:bodyPr>
          <a:lstStyle/>
          <a:p>
            <a:r>
              <a:rPr lang="uk-UA" dirty="0"/>
              <a:t>Правовий статус експерта митної експертизи</a:t>
            </a:r>
          </a:p>
        </p:txBody>
      </p:sp>
      <p:pic>
        <p:nvPicPr>
          <p:cNvPr id="4" name="Picture 4" descr="Ukraine. Украина. Украї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00">
                        <a14:foregroundMark x1="8500" y1="49084" x2="20000" y2="51282"/>
                        <a14:foregroundMark x1="14500" y1="49084" x2="3250" y2="54212"/>
                        <a14:foregroundMark x1="8500" y1="51282" x2="8500" y2="45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9352"/>
            <a:ext cx="1455752" cy="99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Хто такий судовий експерт?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4231" y1="31538" x2="73462" y2="17692"/>
                        <a14:foregroundMark x1="81154" y1="28846" x2="82308" y2="18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71011"/>
            <a:ext cx="4680520" cy="46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Антикорупційне законодавство: правила етичної поведінки - ДСНС Україн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37112"/>
            <a:ext cx="2806909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838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72816"/>
            <a:ext cx="8407893" cy="4407408"/>
          </a:xfrm>
        </p:spPr>
        <p:txBody>
          <a:bodyPr/>
          <a:lstStyle/>
          <a:p>
            <a:r>
              <a:rPr lang="uk-UA" dirty="0"/>
              <a:t>В</a:t>
            </a:r>
            <a:r>
              <a:rPr lang="uk-UA" dirty="0" smtClean="0"/>
              <a:t>изначення </a:t>
            </a:r>
            <a:r>
              <a:rPr lang="uk-UA" dirty="0"/>
              <a:t>прогалин та розробка рекомендацій, що дозволять скоротити затрати часу та ресурсів на відповідні процеси у пунктах пропуску та водночас забезпечать швидкий та безпечний перетин кордону для осіб і товарів. 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завдання</a:t>
            </a:r>
            <a:endParaRPr lang="uk-UA" dirty="0"/>
          </a:p>
        </p:txBody>
      </p:sp>
      <p:pic>
        <p:nvPicPr>
          <p:cNvPr id="9218" name="Picture 2" descr="Пам'ятки, Методичні рекомендації, Роз'яснення | Управління Держпраці у  Черкаській облас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3456384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МОН надало рекомендації щодо організації виховного процесу в закладах  освіти на 2020/21 навчальний рі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3877377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912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  <p:pic>
        <p:nvPicPr>
          <p:cNvPr id="10242" name="Picture 2" descr="Експерти в рамках дискусії Agrohub у Давосі спрогнозували швидке зростання  агробізнесу — АГРОПОЛІ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8" y="1628800"/>
            <a:ext cx="881942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12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/>
              <a:t>Експертиза (від лат. </a:t>
            </a:r>
            <a:r>
              <a:rPr lang="uk-UA" i="1" dirty="0" err="1"/>
              <a:t>еxpertus</a:t>
            </a:r>
            <a:r>
              <a:rPr lang="uk-UA" dirty="0"/>
              <a:t> — досвідчений, знавець) у найбільш загальному вигляді — це спосіб аналізу причинно-наслідкових зв’язків не тільки стосовно того, що вже відбулося, а й того, що очікується, повинно або може відбутися, спосіб пізнання певної реальності у тих випадках, коли ця реальність не піддається прямому вимірюванню, обрахуванню 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Визначення поняття</a:t>
            </a:r>
            <a:endParaRPr lang="uk-UA" dirty="0"/>
          </a:p>
        </p:txBody>
      </p:sp>
      <p:pic>
        <p:nvPicPr>
          <p:cNvPr id="1026" name="Picture 2" descr="Підготовка матеріалів для проведення почеркознавчої експертизи – Одеський  науково-дослідний інститут судових експерти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05064"/>
            <a:ext cx="6696744" cy="2602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Ukraine. Украина. Украї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00">
                        <a14:foregroundMark x1="8500" y1="49084" x2="20000" y2="51282"/>
                        <a14:foregroundMark x1="14500" y1="49084" x2="3250" y2="54212"/>
                        <a14:foregroundMark x1="8500" y1="51282" x2="8500" y2="45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2656"/>
            <a:ext cx="1455752" cy="99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51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16016" y="2276872"/>
            <a:ext cx="3974977" cy="3582137"/>
          </a:xfrm>
        </p:spPr>
        <p:txBody>
          <a:bodyPr/>
          <a:lstStyle/>
          <a:p>
            <a:pPr marL="45720" indent="0">
              <a:buNone/>
            </a:pPr>
            <a:r>
              <a:rPr lang="ru-RU" dirty="0" err="1"/>
              <a:t>О</a:t>
            </a:r>
            <a:r>
              <a:rPr lang="ru-RU" dirty="0" err="1" smtClean="0"/>
              <a:t>тримання</a:t>
            </a:r>
            <a:r>
              <a:rPr lang="ru-RU" dirty="0" smtClean="0"/>
              <a:t> </a:t>
            </a:r>
            <a:r>
              <a:rPr lang="ru-RU" dirty="0" err="1"/>
              <a:t>науково</a:t>
            </a:r>
            <a:r>
              <a:rPr lang="ru-RU" dirty="0"/>
              <a:t> </a:t>
            </a:r>
            <a:r>
              <a:rPr lang="ru-RU" dirty="0" err="1"/>
              <a:t>обґрунтованого</a:t>
            </a:r>
            <a:r>
              <a:rPr lang="ru-RU" dirty="0"/>
              <a:t>, </a:t>
            </a:r>
            <a:r>
              <a:rPr lang="ru-RU" dirty="0" err="1"/>
              <a:t>належним</a:t>
            </a:r>
            <a:r>
              <a:rPr lang="ru-RU" dirty="0"/>
              <a:t> чином </a:t>
            </a:r>
            <a:r>
              <a:rPr lang="ru-RU" dirty="0" err="1"/>
              <a:t>процесуально</a:t>
            </a:r>
            <a:r>
              <a:rPr lang="ru-RU" dirty="0"/>
              <a:t> </a:t>
            </a:r>
            <a:r>
              <a:rPr lang="ru-RU" dirty="0" err="1"/>
              <a:t>оформленого</a:t>
            </a:r>
            <a:r>
              <a:rPr lang="ru-RU" dirty="0"/>
              <a:t> </a:t>
            </a:r>
            <a:r>
              <a:rPr lang="ru-RU" dirty="0" err="1"/>
              <a:t>висновку</a:t>
            </a:r>
            <a:r>
              <a:rPr lang="ru-RU" dirty="0"/>
              <a:t> </a:t>
            </a:r>
            <a:r>
              <a:rPr lang="ru-RU" dirty="0" err="1"/>
              <a:t>експерта</a:t>
            </a:r>
            <a:r>
              <a:rPr lang="ru-RU" dirty="0"/>
              <a:t> про </a:t>
            </a:r>
            <a:r>
              <a:rPr lang="ru-RU" dirty="0" err="1"/>
              <a:t>виявлені</a:t>
            </a:r>
            <a:r>
              <a:rPr lang="ru-RU" dirty="0"/>
              <a:t> ним </a:t>
            </a:r>
            <a:r>
              <a:rPr lang="ru-RU" dirty="0" err="1"/>
              <a:t>факти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разом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джерелами</a:t>
            </a:r>
            <a:r>
              <a:rPr lang="ru-RU" dirty="0"/>
              <a:t> </a:t>
            </a:r>
            <a:r>
              <a:rPr lang="ru-RU" dirty="0" err="1"/>
              <a:t>доказів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оцінені</a:t>
            </a:r>
            <a:r>
              <a:rPr lang="ru-RU" dirty="0"/>
              <a:t> </a:t>
            </a:r>
            <a:r>
              <a:rPr lang="ru-RU" dirty="0" err="1"/>
              <a:t>посадовою</a:t>
            </a:r>
            <a:r>
              <a:rPr lang="ru-RU" dirty="0"/>
              <a:t> особою органу </a:t>
            </a:r>
            <a:r>
              <a:rPr lang="ru-RU" dirty="0" err="1"/>
              <a:t>доходів</a:t>
            </a:r>
            <a:r>
              <a:rPr lang="ru-RU" dirty="0"/>
              <a:t> і </a:t>
            </a:r>
            <a:r>
              <a:rPr lang="ru-RU" dirty="0" err="1"/>
              <a:t>зборів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судом. 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проведення експертизи</a:t>
            </a:r>
            <a:endParaRPr lang="uk-UA" dirty="0"/>
          </a:p>
        </p:txBody>
      </p:sp>
      <p:pic>
        <p:nvPicPr>
          <p:cNvPr id="6146" name="Picture 2" descr="Моя мета – успіх!. Херсонська обласна універсальна наукова бібліотека ім.  Олеся Гонча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38100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814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7643" y="1700808"/>
            <a:ext cx="7025204" cy="4536504"/>
          </a:xfrm>
        </p:spPr>
        <p:txBody>
          <a:bodyPr>
            <a:normAutofit/>
          </a:bodyPr>
          <a:lstStyle/>
          <a:p>
            <a:r>
              <a:rPr lang="ru-RU" dirty="0" err="1" smtClean="0"/>
              <a:t>науково-дослідні</a:t>
            </a:r>
            <a:r>
              <a:rPr lang="ru-RU" dirty="0" smtClean="0"/>
              <a:t> </a:t>
            </a:r>
            <a:r>
              <a:rPr lang="ru-RU" dirty="0"/>
              <a:t>установи </a:t>
            </a:r>
            <a:r>
              <a:rPr lang="ru-RU" dirty="0" err="1"/>
              <a:t>судових</a:t>
            </a:r>
            <a:r>
              <a:rPr lang="ru-RU" dirty="0"/>
              <a:t> </a:t>
            </a:r>
            <a:r>
              <a:rPr lang="ru-RU" dirty="0" err="1"/>
              <a:t>експертиз</a:t>
            </a:r>
            <a:r>
              <a:rPr lang="ru-RU" dirty="0"/>
              <a:t> </a:t>
            </a: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/>
              <a:t>юстиції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; </a:t>
            </a:r>
          </a:p>
          <a:p>
            <a:r>
              <a:rPr lang="ru-RU" dirty="0" err="1" smtClean="0"/>
              <a:t>науково-дослідні</a:t>
            </a:r>
            <a:r>
              <a:rPr lang="ru-RU" dirty="0" smtClean="0"/>
              <a:t> </a:t>
            </a:r>
            <a:r>
              <a:rPr lang="ru-RU" dirty="0"/>
              <a:t>установи </a:t>
            </a:r>
            <a:r>
              <a:rPr lang="ru-RU" dirty="0" err="1"/>
              <a:t>судових</a:t>
            </a:r>
            <a:r>
              <a:rPr lang="ru-RU" dirty="0"/>
              <a:t> </a:t>
            </a:r>
            <a:r>
              <a:rPr lang="ru-RU" dirty="0" err="1"/>
              <a:t>експертиз</a:t>
            </a:r>
            <a:r>
              <a:rPr lang="ru-RU" dirty="0"/>
              <a:t>, </a:t>
            </a:r>
            <a:r>
              <a:rPr lang="ru-RU" dirty="0" err="1"/>
              <a:t>судово-медичні</a:t>
            </a:r>
            <a:r>
              <a:rPr lang="ru-RU" dirty="0"/>
              <a:t> та </a:t>
            </a:r>
            <a:r>
              <a:rPr lang="ru-RU" dirty="0" err="1"/>
              <a:t>судово-психіатричні</a:t>
            </a:r>
            <a:r>
              <a:rPr lang="ru-RU" dirty="0"/>
              <a:t> установи </a:t>
            </a: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; </a:t>
            </a:r>
          </a:p>
          <a:p>
            <a:r>
              <a:rPr lang="ru-RU" dirty="0" err="1" smtClean="0"/>
              <a:t>експертні</a:t>
            </a:r>
            <a:r>
              <a:rPr lang="ru-RU" dirty="0" smtClean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справ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Міністерства</a:t>
            </a:r>
            <a:r>
              <a:rPr lang="ru-RU" dirty="0"/>
              <a:t> оборони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прикордонної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endParaRPr lang="ru-RU" dirty="0" smtClean="0"/>
          </a:p>
          <a:p>
            <a:pPr marL="45720" indent="0">
              <a:buNone/>
            </a:pPr>
            <a:endParaRPr lang="uk-UA" dirty="0"/>
          </a:p>
          <a:p>
            <a:r>
              <a:rPr lang="uk-UA" dirty="0" smtClean="0"/>
              <a:t>спеціалізована </a:t>
            </a:r>
            <a:r>
              <a:rPr lang="uk-UA" dirty="0"/>
              <a:t>лабораторія </a:t>
            </a:r>
            <a:endParaRPr lang="ru-RU" dirty="0"/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81260" cy="789553"/>
          </a:xfrm>
        </p:spPr>
        <p:txBody>
          <a:bodyPr/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dirty="0"/>
              <a:t> перелік державних спеціалізованих установ </a:t>
            </a:r>
            <a:endParaRPr lang="uk-UA" dirty="0"/>
          </a:p>
        </p:txBody>
      </p:sp>
      <p:sp>
        <p:nvSpPr>
          <p:cNvPr id="4" name="Левая фигурная скобка 3"/>
          <p:cNvSpPr/>
          <p:nvPr/>
        </p:nvSpPr>
        <p:spPr>
          <a:xfrm>
            <a:off x="1463627" y="1794412"/>
            <a:ext cx="288032" cy="28083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 rot="16200000">
            <a:off x="503823" y="2509698"/>
            <a:ext cx="738664" cy="11154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Державні </a:t>
            </a:r>
          </a:p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установи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813" y="5033202"/>
            <a:ext cx="1448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Недержавні </a:t>
            </a:r>
          </a:p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установи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Верхнянській ОТГ передали бюджетні установи до комунальної власност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52" y="4602724"/>
            <a:ext cx="3188356" cy="212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kraine. Украина. Украї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00">
                        <a14:foregroundMark x1="8500" y1="49084" x2="20000" y2="51282"/>
                        <a14:foregroundMark x1="14500" y1="49084" x2="3250" y2="54212"/>
                        <a14:foregroundMark x1="8500" y1="51282" x2="8500" y2="45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1" y="332656"/>
            <a:ext cx="1455752" cy="99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302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709038"/>
              </p:ext>
            </p:extLst>
          </p:nvPr>
        </p:nvGraphicFramePr>
        <p:xfrm>
          <a:off x="755576" y="1844823"/>
          <a:ext cx="7704855" cy="4387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0596"/>
                <a:gridCol w="6134259"/>
              </a:tblGrid>
              <a:tr h="4560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Особа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Яка має необхідні знання для надання відповідного висновку.</a:t>
                      </a:r>
                      <a:endParaRPr lang="uk-UA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44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Призначається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Посадовою особою митного органу, в провадженні якої перебуває справа про порушення митних правил, у разі потреби в спеціальних знаннях.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60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Зобов’язаний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Надати об’єктивні висновки з поставлених перед ним питань.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42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Має право</a:t>
                      </a:r>
                      <a:endParaRPr lang="uk-UA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5750"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1) ознайомлюватися з матеріалами справи, які стосуються предмета експертизи;</a:t>
                      </a:r>
                    </a:p>
                    <a:p>
                      <a:pPr indent="285750"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2) заявляти клопотання про надання йому додаткових матеріалів, необхідних для надання висновків.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Структура поняття митного експерта ст.502 МКУ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39210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763001" cy="4734265"/>
          </a:xfrm>
        </p:spPr>
        <p:txBody>
          <a:bodyPr>
            <a:normAutofit/>
          </a:bodyPr>
          <a:lstStyle/>
          <a:p>
            <a:r>
              <a:rPr lang="ru-RU" dirty="0" err="1"/>
              <a:t>класифікація</a:t>
            </a:r>
            <a:r>
              <a:rPr lang="ru-RU" dirty="0"/>
              <a:t> товару </a:t>
            </a:r>
            <a:r>
              <a:rPr lang="ru-RU" dirty="0" err="1"/>
              <a:t>згідно</a:t>
            </a:r>
            <a:r>
              <a:rPr lang="ru-RU" dirty="0"/>
              <a:t> з УКТЗЕД; </a:t>
            </a:r>
          </a:p>
          <a:p>
            <a:r>
              <a:rPr lang="uk-UA" dirty="0" smtClean="0"/>
              <a:t>визначення </a:t>
            </a:r>
            <a:r>
              <a:rPr lang="uk-UA" dirty="0"/>
              <a:t>митної вартості товарів; </a:t>
            </a:r>
          </a:p>
          <a:p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 err="1"/>
              <a:t>ринкової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виходячи</a:t>
            </a:r>
            <a:r>
              <a:rPr lang="ru-RU" dirty="0"/>
              <a:t> з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якісних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(марки, сорту, виду, </a:t>
            </a:r>
            <a:r>
              <a:rPr lang="ru-RU" dirty="0" err="1"/>
              <a:t>натуральності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); </a:t>
            </a:r>
          </a:p>
          <a:p>
            <a:r>
              <a:rPr lang="ru-RU" dirty="0" err="1" smtClean="0"/>
              <a:t>ідентифікація</a:t>
            </a:r>
            <a:r>
              <a:rPr lang="ru-RU" dirty="0" smtClean="0"/>
              <a:t> </a:t>
            </a:r>
            <a:r>
              <a:rPr lang="ru-RU" dirty="0" err="1"/>
              <a:t>справжності</a:t>
            </a:r>
            <a:r>
              <a:rPr lang="ru-RU" dirty="0"/>
              <a:t> </a:t>
            </a:r>
            <a:r>
              <a:rPr lang="ru-RU" dirty="0" err="1"/>
              <a:t>митних</a:t>
            </a:r>
            <a:r>
              <a:rPr lang="ru-RU" dirty="0"/>
              <a:t> печаток, </a:t>
            </a:r>
            <a:r>
              <a:rPr lang="ru-RU" dirty="0" err="1"/>
              <a:t>штампів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знаків</a:t>
            </a:r>
            <a:r>
              <a:rPr lang="ru-RU" dirty="0"/>
              <a:t> </a:t>
            </a:r>
            <a:r>
              <a:rPr lang="ru-RU" dirty="0" err="1"/>
              <a:t>митного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/>
              <a:t>документів</a:t>
            </a:r>
            <a:r>
              <a:rPr lang="ru-RU" dirty="0"/>
              <a:t>; </a:t>
            </a:r>
          </a:p>
          <a:p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/>
              <a:t>екологічної</a:t>
            </a:r>
            <a:r>
              <a:rPr lang="ru-RU" dirty="0"/>
              <a:t> й </a:t>
            </a:r>
            <a:r>
              <a:rPr lang="ru-RU" dirty="0" err="1"/>
              <a:t>експлуатаційної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; </a:t>
            </a:r>
          </a:p>
          <a:p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/>
              <a:t>хімічного</a:t>
            </a:r>
            <a:r>
              <a:rPr lang="ru-RU" dirty="0"/>
              <a:t> складу і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(</a:t>
            </a:r>
            <a:r>
              <a:rPr lang="ru-RU" dirty="0" err="1"/>
              <a:t>речовин</a:t>
            </a:r>
            <a:r>
              <a:rPr lang="ru-RU" dirty="0" smtClean="0"/>
              <a:t>)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Найбільш</a:t>
            </a:r>
            <a:r>
              <a:rPr lang="ru-RU" b="1" dirty="0"/>
              <a:t> </a:t>
            </a:r>
            <a:r>
              <a:rPr lang="ru-RU" b="1" dirty="0" err="1"/>
              <a:t>важливими</a:t>
            </a:r>
            <a:r>
              <a:rPr lang="ru-RU" b="1" dirty="0"/>
              <a:t> </a:t>
            </a:r>
            <a:r>
              <a:rPr lang="ru-RU" b="1" dirty="0" err="1"/>
              <a:t>питаннями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ставляться</a:t>
            </a:r>
            <a:r>
              <a:rPr lang="ru-RU" b="1" dirty="0"/>
              <a:t> перед </a:t>
            </a:r>
            <a:r>
              <a:rPr lang="ru-RU" b="1" dirty="0" err="1"/>
              <a:t>експертом</a:t>
            </a:r>
            <a:r>
              <a:rPr lang="ru-RU" b="1" dirty="0"/>
              <a:t> є </a:t>
            </a:r>
            <a:endParaRPr lang="uk-UA" dirty="0"/>
          </a:p>
        </p:txBody>
      </p:sp>
      <p:pic>
        <p:nvPicPr>
          <p:cNvPr id="5122" name="Picture 2" descr="Класифікація інтернет-маркетингу - marcrafters.com.u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500" r="96167">
                        <a14:foregroundMark x1="21583" y1="70167" x2="32417" y2="55167"/>
                        <a14:foregroundMark x1="53000" y1="57333" x2="79833" y2="63000"/>
                        <a14:foregroundMark x1="82000" y1="30333" x2="85167" y2="22000"/>
                        <a14:foregroundMark x1="74833" y1="29833" x2="78750" y2="42667"/>
                        <a14:foregroundMark x1="62500" y1="43167" x2="58333" y2="30000"/>
                        <a14:foregroundMark x1="36250" y1="65833" x2="37917" y2="81000"/>
                        <a14:foregroundMark x1="17750" y1="49167" x2="21667" y2="2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35" t="19143" r="7988" b="15464"/>
          <a:stretch/>
        </p:blipFill>
        <p:spPr bwMode="auto">
          <a:xfrm>
            <a:off x="2958624" y="4797152"/>
            <a:ext cx="5933858" cy="189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203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Здійснення митного контролю </a:t>
            </a:r>
            <a:endParaRPr lang="uk-UA" dirty="0"/>
          </a:p>
        </p:txBody>
      </p:sp>
      <p:grpSp>
        <p:nvGrpSpPr>
          <p:cNvPr id="4" name="Полотно 110"/>
          <p:cNvGrpSpPr/>
          <p:nvPr/>
        </p:nvGrpSpPr>
        <p:grpSpPr>
          <a:xfrm>
            <a:off x="1129943" y="1628800"/>
            <a:ext cx="7207696" cy="4932318"/>
            <a:chOff x="0" y="0"/>
            <a:chExt cx="5486400" cy="338391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5486400" cy="338391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grpSp>
          <p:nvGrpSpPr>
            <p:cNvPr id="6" name="Группа 5"/>
            <p:cNvGrpSpPr/>
            <p:nvPr/>
          </p:nvGrpSpPr>
          <p:grpSpPr>
            <a:xfrm>
              <a:off x="192435" y="166254"/>
              <a:ext cx="5198962" cy="3040083"/>
              <a:chOff x="192435" y="166254"/>
              <a:chExt cx="5198962" cy="3040083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513069" y="166254"/>
                <a:ext cx="4522069" cy="1009435"/>
                <a:chOff x="513069" y="166254"/>
                <a:chExt cx="4522069" cy="1009435"/>
              </a:xfrm>
            </p:grpSpPr>
            <p:sp>
              <p:nvSpPr>
                <p:cNvPr id="18" name="Скругленный прямоугольник 17"/>
                <p:cNvSpPr/>
                <p:nvPr/>
              </p:nvSpPr>
              <p:spPr>
                <a:xfrm>
                  <a:off x="1864426" y="166254"/>
                  <a:ext cx="1805050" cy="581891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uk-UA" sz="1600">
                      <a:effectLst/>
                      <a:latin typeface="Times New Roman"/>
                      <a:ea typeface="SimSun"/>
                      <a:cs typeface="Times New Roman"/>
                    </a:rPr>
                    <a:t>Здійснення митного контролю</a:t>
                  </a:r>
                  <a:endParaRPr lang="uk-UA" sz="1400">
                    <a:effectLst/>
                    <a:ea typeface="SimSun"/>
                    <a:cs typeface="Times New Roman"/>
                  </a:endParaRPr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513069" y="748161"/>
                  <a:ext cx="1365662" cy="427512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uk-UA" sz="1600">
                      <a:effectLst/>
                      <a:latin typeface="Times New Roman"/>
                      <a:ea typeface="SimSun"/>
                      <a:cs typeface="Times New Roman"/>
                    </a:rPr>
                    <a:t>Експерти</a:t>
                  </a:r>
                  <a:endParaRPr lang="uk-UA" sz="1400">
                    <a:effectLst/>
                    <a:ea typeface="SimSun"/>
                    <a:cs typeface="Times New Roman"/>
                  </a:endParaRP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3669476" y="748177"/>
                  <a:ext cx="1365662" cy="427512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uk-UA" sz="1600">
                      <a:effectLst/>
                      <a:latin typeface="Times New Roman"/>
                      <a:ea typeface="SimSun"/>
                      <a:cs typeface="Times New Roman"/>
                    </a:rPr>
                    <a:t>Спеціалісти</a:t>
                  </a:r>
                  <a:endParaRPr lang="uk-UA" sz="1400">
                    <a:effectLst/>
                    <a:ea typeface="SimSun"/>
                    <a:cs typeface="Times New Roman"/>
                  </a:endParaRPr>
                </a:p>
              </p:txBody>
            </p:sp>
            <p:cxnSp>
              <p:nvCxnSpPr>
                <p:cNvPr id="21" name="Прямая со стрелкой 20"/>
                <p:cNvCxnSpPr>
                  <a:stCxn id="18" idx="1"/>
                  <a:endCxn id="19" idx="0"/>
                </p:cNvCxnSpPr>
                <p:nvPr/>
              </p:nvCxnSpPr>
              <p:spPr>
                <a:xfrm flipH="1">
                  <a:off x="1195900" y="457200"/>
                  <a:ext cx="668526" cy="29096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</p:cxnSp>
            <p:cxnSp>
              <p:nvCxnSpPr>
                <p:cNvPr id="22" name="Прямая со стрелкой 21"/>
                <p:cNvCxnSpPr>
                  <a:stCxn id="18" idx="3"/>
                  <a:endCxn id="20" idx="0"/>
                </p:cNvCxnSpPr>
                <p:nvPr/>
              </p:nvCxnSpPr>
              <p:spPr>
                <a:xfrm>
                  <a:off x="3669476" y="457200"/>
                  <a:ext cx="682831" cy="29097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8" name="Группа 7"/>
              <p:cNvGrpSpPr/>
              <p:nvPr/>
            </p:nvGrpSpPr>
            <p:grpSpPr>
              <a:xfrm>
                <a:off x="192435" y="1175673"/>
                <a:ext cx="5198962" cy="2030664"/>
                <a:chOff x="192435" y="1175673"/>
                <a:chExt cx="5198962" cy="2030664"/>
              </a:xfrm>
            </p:grpSpPr>
            <p:sp>
              <p:nvSpPr>
                <p:cNvPr id="9" name="Овал 8"/>
                <p:cNvSpPr/>
                <p:nvPr/>
              </p:nvSpPr>
              <p:spPr>
                <a:xfrm>
                  <a:off x="192435" y="2066386"/>
                  <a:ext cx="1686296" cy="653238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uk-UA" sz="1600">
                      <a:effectLst/>
                      <a:latin typeface="Times New Roman"/>
                      <a:ea typeface="SimSun"/>
                      <a:cs typeface="Times New Roman"/>
                    </a:rPr>
                    <a:t>Відшкодування витрат</a:t>
                  </a:r>
                  <a:endParaRPr lang="uk-UA" sz="1400">
                    <a:effectLst/>
                    <a:ea typeface="SimSun"/>
                    <a:cs typeface="Times New Roman"/>
                  </a:endParaRPr>
                </a:p>
              </p:txBody>
            </p:sp>
            <p:sp>
              <p:nvSpPr>
                <p:cNvPr id="10" name="Блок-схема: подготовка 9"/>
                <p:cNvSpPr/>
                <p:nvPr/>
              </p:nvSpPr>
              <p:spPr>
                <a:xfrm>
                  <a:off x="2090057" y="1330113"/>
                  <a:ext cx="1531917" cy="736270"/>
                </a:xfrm>
                <a:prstGeom prst="flowChartPreparation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uk-UA" sz="1600">
                      <a:effectLst/>
                      <a:latin typeface="Times New Roman"/>
                      <a:ea typeface="SimSun"/>
                      <a:cs typeface="Times New Roman"/>
                    </a:rPr>
                    <a:t>Мають право на</a:t>
                  </a:r>
                  <a:endParaRPr lang="uk-UA" sz="1400">
                    <a:effectLst/>
                    <a:ea typeface="SimSun"/>
                    <a:cs typeface="Times New Roman"/>
                  </a:endParaRPr>
                </a:p>
              </p:txBody>
            </p:sp>
            <p:sp>
              <p:nvSpPr>
                <p:cNvPr id="11" name="Овал 10"/>
                <p:cNvSpPr/>
                <p:nvPr/>
              </p:nvSpPr>
              <p:spPr>
                <a:xfrm>
                  <a:off x="1995055" y="2279419"/>
                  <a:ext cx="1745672" cy="926918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uk-UA" sz="1600">
                      <a:effectLst/>
                      <a:latin typeface="Times New Roman"/>
                      <a:ea typeface="SimSun"/>
                      <a:cs typeface="Times New Roman"/>
                    </a:rPr>
                    <a:t>Зберігання середньої ЗП за місцем роботи</a:t>
                  </a:r>
                  <a:endParaRPr lang="uk-UA" sz="1400">
                    <a:effectLst/>
                    <a:ea typeface="SimSun"/>
                    <a:cs typeface="Times New Roman"/>
                  </a:endParaRPr>
                </a:p>
              </p:txBody>
            </p:sp>
            <p:sp>
              <p:nvSpPr>
                <p:cNvPr id="12" name="Овал 11"/>
                <p:cNvSpPr/>
                <p:nvPr/>
              </p:nvSpPr>
              <p:spPr>
                <a:xfrm>
                  <a:off x="3823855" y="2066378"/>
                  <a:ext cx="1567542" cy="546265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uk-UA" sz="1600">
                      <a:effectLst/>
                      <a:latin typeface="Times New Roman"/>
                      <a:ea typeface="SimSun"/>
                      <a:cs typeface="Times New Roman"/>
                    </a:rPr>
                    <a:t>Винагороду</a:t>
                  </a:r>
                  <a:endParaRPr lang="uk-UA" sz="1400">
                    <a:effectLst/>
                    <a:ea typeface="SimSun"/>
                    <a:cs typeface="Times New Roman"/>
                  </a:endParaRPr>
                </a:p>
              </p:txBody>
            </p:sp>
            <p:cxnSp>
              <p:nvCxnSpPr>
                <p:cNvPr id="13" name="Прямая со стрелкой 12"/>
                <p:cNvCxnSpPr>
                  <a:stCxn id="19" idx="2"/>
                  <a:endCxn id="10" idx="1"/>
                </p:cNvCxnSpPr>
                <p:nvPr/>
              </p:nvCxnSpPr>
              <p:spPr>
                <a:xfrm>
                  <a:off x="1195900" y="1175673"/>
                  <a:ext cx="894157" cy="52257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</p:cxnSp>
            <p:cxnSp>
              <p:nvCxnSpPr>
                <p:cNvPr id="14" name="Прямая со стрелкой 13"/>
                <p:cNvCxnSpPr>
                  <a:stCxn id="20" idx="2"/>
                  <a:endCxn id="10" idx="3"/>
                </p:cNvCxnSpPr>
                <p:nvPr/>
              </p:nvCxnSpPr>
              <p:spPr>
                <a:xfrm flipH="1">
                  <a:off x="3621974" y="1175689"/>
                  <a:ext cx="730333" cy="52255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</p:cxnSp>
            <p:cxnSp>
              <p:nvCxnSpPr>
                <p:cNvPr id="15" name="Прямая со стрелкой 14"/>
                <p:cNvCxnSpPr>
                  <a:endCxn id="9" idx="7"/>
                </p:cNvCxnSpPr>
                <p:nvPr/>
              </p:nvCxnSpPr>
              <p:spPr>
                <a:xfrm flipH="1">
                  <a:off x="1631779" y="1852180"/>
                  <a:ext cx="579461" cy="30987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</p:cxnSp>
            <p:cxnSp>
              <p:nvCxnSpPr>
                <p:cNvPr id="16" name="Прямая со стрелкой 15"/>
                <p:cNvCxnSpPr>
                  <a:stCxn id="10" idx="2"/>
                  <a:endCxn id="11" idx="0"/>
                </p:cNvCxnSpPr>
                <p:nvPr/>
              </p:nvCxnSpPr>
              <p:spPr>
                <a:xfrm>
                  <a:off x="2856016" y="2066383"/>
                  <a:ext cx="11875" cy="21303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</p:cxnSp>
            <p:cxnSp>
              <p:nvCxnSpPr>
                <p:cNvPr id="17" name="Прямая со стрелкой 16"/>
                <p:cNvCxnSpPr>
                  <a:endCxn id="12" idx="1"/>
                </p:cNvCxnSpPr>
                <p:nvPr/>
              </p:nvCxnSpPr>
              <p:spPr>
                <a:xfrm>
                  <a:off x="3491346" y="1852359"/>
                  <a:ext cx="562070" cy="29401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617670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496" y="309515"/>
            <a:ext cx="6211158" cy="1054394"/>
          </a:xfrm>
        </p:spPr>
        <p:txBody>
          <a:bodyPr/>
          <a:lstStyle/>
          <a:p>
            <a:r>
              <a:rPr lang="uk-UA" dirty="0" smtClean="0"/>
              <a:t>Залучення експертів</a:t>
            </a:r>
            <a:endParaRPr lang="uk-UA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971600" y="1882795"/>
            <a:ext cx="7261389" cy="4410967"/>
            <a:chOff x="210249" y="83126"/>
            <a:chExt cx="5181148" cy="333873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10249" y="83126"/>
              <a:ext cx="5181148" cy="2185061"/>
              <a:chOff x="192435" y="83126"/>
              <a:chExt cx="5181148" cy="2185061"/>
            </a:xfrm>
          </p:grpSpPr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192435" y="1294147"/>
                <a:ext cx="1626919" cy="866943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600">
                    <a:effectLst/>
                    <a:latin typeface="Times New Roman"/>
                    <a:ea typeface="SimSun"/>
                    <a:cs typeface="Times New Roman"/>
                  </a:rPr>
                  <a:t>Керівником митного органу</a:t>
                </a:r>
                <a:endParaRPr lang="uk-UA" sz="1400">
                  <a:effectLst/>
                  <a:ea typeface="SimSun"/>
                  <a:cs typeface="Times New Roman"/>
                </a:endParaRPr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1688455" y="83126"/>
                <a:ext cx="2261170" cy="938151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600" dirty="0">
                    <a:effectLst/>
                    <a:latin typeface="Times New Roman"/>
                    <a:ea typeface="SimSun"/>
                    <a:cs typeface="Times New Roman"/>
                  </a:rPr>
                  <a:t>Залучення спеціалістів та експертів</a:t>
                </a:r>
                <a:endParaRPr lang="uk-UA" sz="1400" dirty="0">
                  <a:effectLst/>
                  <a:ea typeface="SimSun"/>
                  <a:cs typeface="Times New Roman"/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1995055" y="1294278"/>
                <a:ext cx="1626919" cy="867031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600">
                    <a:effectLst/>
                    <a:latin typeface="Times New Roman"/>
                    <a:ea typeface="SimSun"/>
                    <a:cs typeface="Times New Roman"/>
                  </a:rPr>
                  <a:t>Заступником керівника митного органу</a:t>
                </a:r>
                <a:endParaRPr lang="uk-UA" sz="1400">
                  <a:effectLst/>
                  <a:ea typeface="SimSun"/>
                  <a:cs typeface="Times New Roman"/>
                </a:endParaRPr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3746664" y="1294278"/>
                <a:ext cx="1626919" cy="973909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600" dirty="0">
                    <a:effectLst/>
                    <a:latin typeface="Times New Roman"/>
                    <a:ea typeface="SimSun"/>
                    <a:cs typeface="Times New Roman"/>
                  </a:rPr>
                  <a:t>Декларантом (власником товарів, транспортного засобу</a:t>
                </a:r>
                <a:r>
                  <a:rPr lang="uk-UA" sz="1600" dirty="0" smtClean="0">
                    <a:effectLst/>
                    <a:latin typeface="Times New Roman"/>
                    <a:ea typeface="SimSun"/>
                    <a:cs typeface="Times New Roman"/>
                  </a:rPr>
                  <a:t>)</a:t>
                </a:r>
                <a:endParaRPr lang="uk-UA" sz="1400" dirty="0">
                  <a:effectLst/>
                  <a:ea typeface="SimSun"/>
                  <a:cs typeface="Times New Roman"/>
                </a:endParaRPr>
              </a:p>
            </p:txBody>
          </p:sp>
          <p:cxnSp>
            <p:nvCxnSpPr>
              <p:cNvPr id="15" name="Прямая со стрелкой 14"/>
              <p:cNvCxnSpPr/>
              <p:nvPr/>
            </p:nvCxnSpPr>
            <p:spPr>
              <a:xfrm flipH="1">
                <a:off x="1005895" y="883888"/>
                <a:ext cx="1013701" cy="4102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6" name="Прямая со стрелкой 15"/>
              <p:cNvCxnSpPr/>
              <p:nvPr/>
            </p:nvCxnSpPr>
            <p:spPr>
              <a:xfrm flipH="1">
                <a:off x="2808515" y="1021277"/>
                <a:ext cx="10525" cy="27300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>
                <a:off x="3618484" y="883888"/>
                <a:ext cx="941640" cy="41039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</p:grpSp>
        <p:grpSp>
          <p:nvGrpSpPr>
            <p:cNvPr id="6" name="Группа 5"/>
            <p:cNvGrpSpPr/>
            <p:nvPr/>
          </p:nvGrpSpPr>
          <p:grpSpPr>
            <a:xfrm>
              <a:off x="791086" y="2172745"/>
              <a:ext cx="4552810" cy="1249111"/>
              <a:chOff x="791086" y="2172745"/>
              <a:chExt cx="4552810" cy="1249111"/>
            </a:xfrm>
          </p:grpSpPr>
          <p:sp>
            <p:nvSpPr>
              <p:cNvPr id="7" name="Левая фигурная скобка 6"/>
              <p:cNvSpPr/>
              <p:nvPr/>
            </p:nvSpPr>
            <p:spPr>
              <a:xfrm rot="16200000">
                <a:off x="1673947" y="1289884"/>
                <a:ext cx="311188" cy="2076910"/>
              </a:xfrm>
              <a:prstGeom prst="leftBrace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uk-UA" sz="2400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990512" y="2483705"/>
                <a:ext cx="1698171" cy="938151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600">
                    <a:effectLst/>
                    <a:latin typeface="Times New Roman"/>
                    <a:ea typeface="SimSun"/>
                    <a:cs typeface="Times New Roman"/>
                  </a:rPr>
                  <a:t>Відшкодування за державні кошти, в порядку визначеному ЦОВВ</a:t>
                </a:r>
                <a:endParaRPr lang="uk-UA" sz="1400">
                  <a:effectLst/>
                  <a:ea typeface="SimSun"/>
                  <a:cs typeface="Times New Roman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3823855" y="2481976"/>
                <a:ext cx="1520041" cy="938151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600">
                    <a:effectLst/>
                    <a:latin typeface="Times New Roman"/>
                    <a:ea typeface="SimSun"/>
                    <a:cs typeface="Times New Roman"/>
                  </a:rPr>
                  <a:t>Відшкодування за кошти декларанта на підставі укладеної угоди</a:t>
                </a:r>
                <a:endParaRPr lang="uk-UA" sz="1400">
                  <a:effectLst/>
                  <a:ea typeface="SimSun"/>
                  <a:cs typeface="Times New Roman"/>
                </a:endParaRPr>
              </a:p>
            </p:txBody>
          </p:sp>
          <p:cxnSp>
            <p:nvCxnSpPr>
              <p:cNvPr id="10" name="Прямая со стрелкой 9"/>
              <p:cNvCxnSpPr/>
              <p:nvPr/>
            </p:nvCxnSpPr>
            <p:spPr>
              <a:xfrm flipH="1">
                <a:off x="4577938" y="2267969"/>
                <a:ext cx="1" cy="21397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</p:grpSp>
      </p:grpSp>
      <p:pic>
        <p:nvPicPr>
          <p:cNvPr id="7170" name="Picture 2" descr="Фильтры мета-программ - Психолого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757" y="116632"/>
            <a:ext cx="187220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525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571" y="1988840"/>
            <a:ext cx="8407893" cy="4407408"/>
          </a:xfrm>
        </p:spPr>
        <p:txBody>
          <a:bodyPr/>
          <a:lstStyle/>
          <a:p>
            <a:r>
              <a:rPr lang="uk-UA" dirty="0" smtClean="0"/>
              <a:t>Мінфін разом </a:t>
            </a:r>
            <a:r>
              <a:rPr lang="uk-UA" dirty="0"/>
              <a:t>з Держмитслужбою за підтримки міжнародних партнерів США та ЄС запускають експериментальний проєкт щодо оцінки кваліфікації та доброчесності посадових осіб митних органів. </a:t>
            </a:r>
            <a:endParaRPr lang="uk-UA" dirty="0" smtClean="0"/>
          </a:p>
          <a:p>
            <a:endParaRPr lang="uk-UA" dirty="0"/>
          </a:p>
          <a:p>
            <a:pPr marL="45720" indent="0">
              <a:buNone/>
            </a:pP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Експеримент</a:t>
            </a:r>
            <a:endParaRPr lang="uk-UA" dirty="0"/>
          </a:p>
        </p:txBody>
      </p:sp>
      <p:pic>
        <p:nvPicPr>
          <p:cNvPr id="8194" name="Picture 2" descr="Що таке експеримент із медіаосвіти в Україні: 15 запитань та відповідей -  MediaSapien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01008"/>
            <a:ext cx="4392488" cy="278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Україну внесли до списку країн, громадянам яких можуть дозволити в'їзд до ЄС  | Mind.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20926"/>
            <a:ext cx="1835303" cy="121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Як вибори у США вплинуть на європейський автопром | Mind.u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30" y="4909207"/>
            <a:ext cx="1776657" cy="117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888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330</TotalTime>
  <Words>377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Сетка</vt:lpstr>
      <vt:lpstr>Правовий статус експерта митної експертизи</vt:lpstr>
      <vt:lpstr>Визначення поняття</vt:lpstr>
      <vt:lpstr>Мета проведення експертизи</vt:lpstr>
      <vt:lpstr>  перелік державних спеціалізованих установ </vt:lpstr>
      <vt:lpstr>Структура поняття митного експерта ст.502 МКУ </vt:lpstr>
      <vt:lpstr>Найбільш важливими питаннями, які ставляться перед експертом є </vt:lpstr>
      <vt:lpstr>Здійснення митного контролю </vt:lpstr>
      <vt:lpstr>Залучення експертів</vt:lpstr>
      <vt:lpstr>Експеримент</vt:lpstr>
      <vt:lpstr>Основні завдання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Дар'я Тихомирова</dc:creator>
  <cp:lastModifiedBy>Дар'я Тихомирова</cp:lastModifiedBy>
  <cp:revision>23</cp:revision>
  <dcterms:created xsi:type="dcterms:W3CDTF">2020-11-18T20:20:18Z</dcterms:created>
  <dcterms:modified xsi:type="dcterms:W3CDTF">2020-11-24T20:36:24Z</dcterms:modified>
</cp:coreProperties>
</file>