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120" y="-4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9B683C-9798-42F7-B6F0-DC1C8FFE98DE}" type="datetimeFigureOut">
              <a:rPr lang="ru-RU" smtClean="0"/>
              <a:t>14.04.2017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7683A0-0C27-4681-A355-27B2C036DFE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01048-A119-4637-8C2A-CAE6800A5E23}" type="datetime1">
              <a:rPr lang="ru-RU" smtClean="0"/>
              <a:t>14.04.2017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E1C6-725B-4256-A0EB-2F8A4686A53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1FFF64-D68F-4453-A5D5-877ED78321A8}" type="datetime1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E1C6-725B-4256-A0EB-2F8A4686A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D25280-B854-4A63-A623-2F5BC64703BF}" type="datetime1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E1C6-725B-4256-A0EB-2F8A4686A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0FF6F6-5832-4AD0-A099-12384F62B821}" type="datetime1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E1C6-725B-4256-A0EB-2F8A4686A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50DFB9-062E-4E85-BB6F-7DC26A8D2EF9}" type="datetime1">
              <a:rPr lang="ru-RU" smtClean="0"/>
              <a:t>14.04.2017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BB42E1C6-725B-4256-A0EB-2F8A4686A534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FC59A1-28D8-47F4-8DAD-3809E9040BC7}" type="datetime1">
              <a:rPr lang="ru-RU" smtClean="0"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E1C6-725B-4256-A0EB-2F8A4686A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6C915D-60C1-4D62-A1D7-BF9E54041C28}" type="datetime1">
              <a:rPr lang="ru-RU" smtClean="0"/>
              <a:t>14.04.2017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E1C6-725B-4256-A0EB-2F8A4686A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8AC911-CDC5-4467-B49C-71BBADA465FA}" type="datetime1">
              <a:rPr lang="ru-RU" smtClean="0"/>
              <a:t>14.04.2017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E1C6-725B-4256-A0EB-2F8A4686A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CB6A02-027F-46F0-824A-3E50879B74C3}" type="datetime1">
              <a:rPr lang="ru-RU" smtClean="0"/>
              <a:t>14.04.2017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E1C6-725B-4256-A0EB-2F8A4686A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8E1881-1106-41A8-8E5B-4B58F376DF01}" type="datetime1">
              <a:rPr lang="ru-RU" smtClean="0"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E1C6-725B-4256-A0EB-2F8A4686A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1E58EC-7783-4D19-AAD3-A51FB1D194D7}" type="datetime1">
              <a:rPr lang="ru-RU" smtClean="0"/>
              <a:t>14.04.2017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42E1C6-725B-4256-A0EB-2F8A4686A53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6072A05-F47E-4C72-A89C-7E6851A53279}" type="datetime1">
              <a:rPr lang="ru-RU" smtClean="0"/>
              <a:t>14.04.2017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r>
              <a:rPr lang="ru-RU" smtClean="0"/>
              <a:t>ХНЕУ імені Семена Кузнеця, ст. викладач кафедри українознавства і мовної підготовки іноземних громадян Шелепкова Інна Миколаївна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B42E1C6-725B-4256-A0EB-2F8A4686A534}" type="slidenum">
              <a:rPr lang="ru-RU" smtClean="0"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486028"/>
          </a:xfrm>
        </p:spPr>
        <p:txBody>
          <a:bodyPr>
            <a:normAutofit/>
          </a:bodyPr>
          <a:lstStyle/>
          <a:p>
            <a:r>
              <a:rPr lang="uk-UA" b="0" dirty="0" smtClean="0"/>
              <a:t>Велика літера </a:t>
            </a:r>
            <a:br>
              <a:rPr lang="uk-UA" b="0" dirty="0" smtClean="0"/>
            </a:br>
            <a:r>
              <a:rPr lang="uk-UA" b="0" dirty="0" smtClean="0"/>
              <a:t>при звертаннях </a:t>
            </a:r>
            <a:br>
              <a:rPr lang="uk-UA" b="0" dirty="0" smtClean="0"/>
            </a:br>
            <a:r>
              <a:rPr lang="uk-UA" b="0" dirty="0" smtClean="0"/>
              <a:t>і в ремарках</a:t>
            </a:r>
            <a:endParaRPr lang="uk-UA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000504"/>
            <a:ext cx="6400800" cy="1083794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662642" cy="365125"/>
          </a:xfrm>
        </p:spPr>
        <p:txBody>
          <a:bodyPr/>
          <a:lstStyle/>
          <a:p>
            <a:r>
              <a:rPr lang="uk-UA" dirty="0" smtClean="0"/>
              <a:t>ХНЕУ імені Семена </a:t>
            </a:r>
            <a:r>
              <a:rPr lang="uk-UA" dirty="0" err="1" smtClean="0"/>
              <a:t>Кузнеця</a:t>
            </a:r>
            <a:r>
              <a:rPr lang="uk-UA" dirty="0" smtClean="0"/>
              <a:t>, ст. викладач кафедри українознавства і мовної підготовки іноземних громадян Шелепкова Інна Миколаївна</a:t>
            </a:r>
            <a:endParaRPr lang="uk-UA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З </a:t>
            </a:r>
            <a:r>
              <a:rPr lang="ru-RU" b="0" dirty="0" err="1" smtClean="0"/>
              <a:t>великої</a:t>
            </a:r>
            <a:r>
              <a:rPr lang="ru-RU" b="0" dirty="0" smtClean="0"/>
              <a:t> </a:t>
            </a:r>
            <a:r>
              <a:rPr lang="ru-RU" b="0" dirty="0" err="1" smtClean="0"/>
              <a:t>літери</a:t>
            </a:r>
            <a:r>
              <a:rPr lang="ru-RU" b="0" dirty="0" smtClean="0"/>
              <a:t> </a:t>
            </a:r>
            <a:r>
              <a:rPr lang="ru-RU" b="0" dirty="0" err="1" smtClean="0"/>
              <a:t>пишеться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Перше слово після знака оклику, яким відокремлюється звертання:</a:t>
            </a:r>
            <a:br>
              <a:rPr lang="uk-UA" dirty="0" smtClean="0"/>
            </a:b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Вітре буйний, вітре буйний! Ти з морем говориш </a:t>
            </a:r>
            <a:r>
              <a:rPr lang="uk-UA" dirty="0" smtClean="0"/>
              <a:t>(Шевченко).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Нумо до праці, брати! Годі лякатись! На діло </a:t>
            </a:r>
            <a:r>
              <a:rPr lang="uk-UA" i="1" dirty="0" err="1" smtClean="0"/>
              <a:t>святеє</a:t>
            </a:r>
            <a:r>
              <a:rPr lang="uk-UA" i="1" dirty="0" smtClean="0"/>
              <a:t> Сміло ми будемо йти! </a:t>
            </a:r>
            <a:r>
              <a:rPr lang="uk-UA" dirty="0" smtClean="0"/>
              <a:t>(Грінченко).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734080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З </a:t>
            </a:r>
            <a:r>
              <a:rPr lang="ru-RU" b="0" dirty="0" err="1" smtClean="0"/>
              <a:t>великої</a:t>
            </a:r>
            <a:r>
              <a:rPr lang="ru-RU" b="0" dirty="0" smtClean="0"/>
              <a:t> </a:t>
            </a:r>
            <a:r>
              <a:rPr lang="ru-RU" b="0" dirty="0" err="1" smtClean="0"/>
              <a:t>літери</a:t>
            </a:r>
            <a:r>
              <a:rPr lang="ru-RU" b="0" dirty="0" smtClean="0"/>
              <a:t> </a:t>
            </a:r>
            <a:r>
              <a:rPr lang="ru-RU" b="0" dirty="0" err="1" smtClean="0"/>
              <a:t>пишеться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Слово, що йде після вигуку або окличного слова, коли вони стоять на початку речення: </a:t>
            </a:r>
          </a:p>
          <a:p>
            <a:pPr algn="just"/>
            <a:endParaRPr lang="uk-UA" dirty="0" smtClean="0"/>
          </a:p>
          <a:p>
            <a:pPr algn="just"/>
            <a:r>
              <a:rPr lang="uk-UA" dirty="0" smtClean="0"/>
              <a:t>— </a:t>
            </a:r>
            <a:r>
              <a:rPr lang="uk-UA" i="1" dirty="0" err="1" smtClean="0"/>
              <a:t>Ха-ха</a:t>
            </a:r>
            <a:r>
              <a:rPr lang="uk-UA" i="1" dirty="0" smtClean="0"/>
              <a:t>! От </a:t>
            </a:r>
            <a:r>
              <a:rPr lang="uk-UA" i="1" dirty="0" err="1" smtClean="0"/>
              <a:t>ловко</a:t>
            </a:r>
            <a:r>
              <a:rPr lang="uk-UA" i="1" dirty="0" smtClean="0"/>
              <a:t>! </a:t>
            </a:r>
            <a:r>
              <a:rPr lang="uk-UA" dirty="0" smtClean="0"/>
              <a:t>(Коцюбинський)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З </a:t>
            </a:r>
            <a:r>
              <a:rPr lang="ru-RU" b="0" dirty="0" err="1" smtClean="0"/>
              <a:t>малої</a:t>
            </a:r>
            <a:r>
              <a:rPr lang="ru-RU" b="0" dirty="0" smtClean="0"/>
              <a:t> </a:t>
            </a:r>
            <a:r>
              <a:rPr lang="ru-RU" b="0" dirty="0" err="1" smtClean="0"/>
              <a:t>літери</a:t>
            </a:r>
            <a:r>
              <a:rPr lang="ru-RU" b="0" dirty="0" smtClean="0"/>
              <a:t> </a:t>
            </a:r>
            <a:r>
              <a:rPr lang="ru-RU" b="0" dirty="0" err="1" smtClean="0"/>
              <a:t>пишеться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k-UA" dirty="0" smtClean="0"/>
              <a:t>Якщо вигук стоїть у середині речення, то наступне слово пишеться з малої літери: </a:t>
            </a:r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Ждемо день і другий — гай-гай! — немає Тетяни</a:t>
            </a:r>
            <a:r>
              <a:rPr lang="uk-UA" dirty="0" smtClean="0"/>
              <a:t> (Васильченко).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19766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0" dirty="0" smtClean="0"/>
              <a:t>З </a:t>
            </a:r>
            <a:r>
              <a:rPr lang="ru-RU" b="0" dirty="0" err="1" smtClean="0"/>
              <a:t>великої</a:t>
            </a:r>
            <a:r>
              <a:rPr lang="ru-RU" b="0" dirty="0" smtClean="0"/>
              <a:t> </a:t>
            </a:r>
            <a:r>
              <a:rPr lang="ru-RU" b="0" dirty="0" err="1" smtClean="0"/>
              <a:t>літери</a:t>
            </a:r>
            <a:r>
              <a:rPr lang="ru-RU" b="0" dirty="0" smtClean="0"/>
              <a:t> </a:t>
            </a:r>
            <a:r>
              <a:rPr lang="ru-RU" b="0" dirty="0" err="1" smtClean="0"/>
              <a:t>пишеться</a:t>
            </a:r>
            <a:r>
              <a:rPr lang="ru-RU" b="0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Ремарки-фрази (подані в дужках), що вказують на ставлення слухачів до слів (промови) якоїсь особи:</a:t>
            </a:r>
            <a:br>
              <a:rPr lang="uk-UA" dirty="0" smtClean="0"/>
            </a:br>
            <a:endParaRPr lang="uk-UA" dirty="0" smtClean="0"/>
          </a:p>
          <a:p>
            <a:pPr algn="just"/>
            <a:r>
              <a:rPr lang="uk-UA" i="1" dirty="0" smtClean="0"/>
              <a:t>Слава й честь борцям за вільну незалежну Україну (Тривалі бурхливі оплески. Присутні встають і співають національний гімн)</a:t>
            </a:r>
            <a:r>
              <a:rPr lang="uk-UA" dirty="0" smtClean="0"/>
              <a:t> (З газети).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448328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З великої літери пишуться й інші ремарки та посилання взяті в дужки, що стоять після закінченого речення:</a:t>
            </a:r>
            <a:br>
              <a:rPr lang="uk-UA" dirty="0" smtClean="0"/>
            </a:br>
            <a:endParaRPr lang="uk-UA" dirty="0" smtClean="0"/>
          </a:p>
          <a:p>
            <a:pPr algn="just"/>
            <a:endParaRPr lang="uk-UA" i="1" dirty="0" smtClean="0"/>
          </a:p>
          <a:p>
            <a:pPr algn="just"/>
            <a:r>
              <a:rPr lang="uk-UA" i="1" dirty="0" smtClean="0"/>
              <a:t>Українська культура з найдавніших часів, навіть у найтяжчі історичні періоди її існування, не була ізольованою від зовнішнього світу</a:t>
            </a:r>
            <a:r>
              <a:rPr lang="uk-UA" dirty="0" smtClean="0"/>
              <a:t> (З газети).</a:t>
            </a:r>
            <a:endParaRPr lang="uk-UA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416675"/>
            <a:ext cx="5591204" cy="365125"/>
          </a:xfrm>
        </p:spPr>
        <p:txBody>
          <a:bodyPr/>
          <a:lstStyle/>
          <a:p>
            <a:r>
              <a:rPr lang="ru-RU" dirty="0" smtClean="0"/>
              <a:t>ХНЕУ </a:t>
            </a:r>
            <a:r>
              <a:rPr lang="ru-RU" dirty="0" err="1" smtClean="0"/>
              <a:t>імені</a:t>
            </a:r>
            <a:r>
              <a:rPr lang="ru-RU" dirty="0" smtClean="0"/>
              <a:t> Семена </a:t>
            </a:r>
            <a:r>
              <a:rPr lang="ru-RU" dirty="0" err="1" smtClean="0"/>
              <a:t>Кузнеця</a:t>
            </a:r>
            <a:r>
              <a:rPr lang="ru-RU" dirty="0" smtClean="0"/>
              <a:t>, ст. </a:t>
            </a:r>
            <a:r>
              <a:rPr lang="ru-RU" dirty="0" err="1" smtClean="0"/>
              <a:t>викладач</a:t>
            </a:r>
            <a:r>
              <a:rPr lang="ru-RU" dirty="0" smtClean="0"/>
              <a:t> </a:t>
            </a:r>
            <a:r>
              <a:rPr lang="ru-RU" dirty="0" err="1" smtClean="0"/>
              <a:t>кафедри</a:t>
            </a:r>
            <a:r>
              <a:rPr lang="ru-RU" dirty="0" smtClean="0"/>
              <a:t> </a:t>
            </a:r>
            <a:r>
              <a:rPr lang="ru-RU" dirty="0" err="1" smtClean="0"/>
              <a:t>українознавства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мовної</a:t>
            </a:r>
            <a:r>
              <a:rPr lang="ru-RU" dirty="0" smtClean="0"/>
              <a:t> </a:t>
            </a:r>
            <a:r>
              <a:rPr lang="ru-RU" dirty="0" err="1" smtClean="0"/>
              <a:t>підготовки</a:t>
            </a:r>
            <a:r>
              <a:rPr lang="ru-RU" dirty="0" smtClean="0"/>
              <a:t> </a:t>
            </a:r>
            <a:r>
              <a:rPr lang="ru-RU" dirty="0" err="1" smtClean="0"/>
              <a:t>іноземних</a:t>
            </a:r>
            <a:r>
              <a:rPr lang="ru-RU" dirty="0" smtClean="0"/>
              <a:t> </a:t>
            </a:r>
            <a:r>
              <a:rPr lang="ru-RU" dirty="0" err="1" smtClean="0"/>
              <a:t>громадян</a:t>
            </a:r>
            <a:r>
              <a:rPr lang="ru-RU" dirty="0" smtClean="0"/>
              <a:t> Шелепкова </a:t>
            </a:r>
            <a:r>
              <a:rPr lang="ru-RU" dirty="0" err="1" smtClean="0"/>
              <a:t>Інна</a:t>
            </a:r>
            <a:r>
              <a:rPr lang="ru-RU" dirty="0" smtClean="0"/>
              <a:t> </a:t>
            </a:r>
            <a:r>
              <a:rPr lang="ru-RU" dirty="0" err="1" smtClean="0"/>
              <a:t>Миколаївна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45</TotalTime>
  <Words>136</Words>
  <Application>Microsoft Office PowerPoint</Application>
  <PresentationFormat>Экран 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Апекс</vt:lpstr>
      <vt:lpstr>Велика літера  при звертаннях  і в ремарках</vt:lpstr>
      <vt:lpstr>З великої літери пишеться:</vt:lpstr>
      <vt:lpstr>З великої літери пишеться:</vt:lpstr>
      <vt:lpstr>З малої літери пишеться:</vt:lpstr>
      <vt:lpstr>З великої літери пишеться:</vt:lpstr>
      <vt:lpstr>Слайд 6</vt:lpstr>
    </vt:vector>
  </TitlesOfParts>
  <Company>Krokoz™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Велика літера  при звертаннях  і в ремарках</dc:title>
  <dc:creator>1</dc:creator>
  <cp:lastModifiedBy>1</cp:lastModifiedBy>
  <cp:revision>5</cp:revision>
  <dcterms:created xsi:type="dcterms:W3CDTF">2017-04-14T05:49:17Z</dcterms:created>
  <dcterms:modified xsi:type="dcterms:W3CDTF">2017-04-14T06:34:21Z</dcterms:modified>
</cp:coreProperties>
</file>