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0979D-66B3-4C51-8063-69585EA78AF2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074A2-1FF1-4416-BDB3-5D0C376AC2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C377-468E-4494-B305-F6CE0271580D}" type="datetime1">
              <a:rPr lang="ru-RU" smtClean="0"/>
              <a:t>13.04.2017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FBB9-E52B-4A4A-A47A-BB437A5E575C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6787-169C-4AC4-8F78-F7B9FE85349E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ACC0-216B-45B9-83DC-031C80D89B4A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5716-EBB3-4CB6-8101-7F69BE362E34}" type="datetime1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13D4-10E8-4925-BC7C-67C720406C11}" type="datetime1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C585-E0CA-47F7-895F-CB5909410214}" type="datetime1">
              <a:rPr lang="ru-RU" smtClean="0"/>
              <a:t>13.04.2017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273C-927C-4303-BA81-E1C5BABE2FF6}" type="datetime1">
              <a:rPr lang="ru-RU" smtClean="0"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31AE-0586-4976-BE5C-E6B4BE549203}" type="datetime1">
              <a:rPr lang="ru-RU" smtClean="0"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F5B6-73BC-495F-90E9-34265E7AFF88}" type="datetime1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5609-C7DA-44A0-BE57-1F9DD5CD9B9B}" type="datetime1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5C11DA9-6107-45E0-9063-627F6CBE7295}" type="datetime1">
              <a:rPr lang="ru-RU" smtClean="0"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7F671A-749E-48A9-A312-A66377DA2B9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771780"/>
          </a:xfrm>
        </p:spPr>
        <p:txBody>
          <a:bodyPr/>
          <a:lstStyle/>
          <a:p>
            <a:r>
              <a:rPr lang="uk-UA" b="0" dirty="0" smtClean="0"/>
              <a:t>Велика літера </a:t>
            </a:r>
            <a:br>
              <a:rPr lang="uk-UA" b="0" dirty="0" smtClean="0"/>
            </a:br>
            <a:r>
              <a:rPr lang="uk-UA" b="0" dirty="0" smtClean="0"/>
              <a:t>у власних назвах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7266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0" dirty="0" smtClean="0"/>
              <a:t>З </a:t>
            </a:r>
            <a:r>
              <a:rPr lang="ru-RU" sz="2800" b="0" dirty="0" err="1" smtClean="0"/>
              <a:t>великої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літери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пишуться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індивідуальні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назви</a:t>
            </a:r>
            <a:r>
              <a:rPr lang="ru-RU" sz="2800" b="0" dirty="0" smtClean="0"/>
              <a:t> </a:t>
            </a:r>
            <a:r>
              <a:rPr lang="ru-RU" sz="2800" b="0" dirty="0" smtClean="0"/>
              <a:t>м</a:t>
            </a:r>
            <a:r>
              <a:rPr lang="vi-VN" sz="2800" b="0" dirty="0" smtClean="0"/>
              <a:t>іфологічних </a:t>
            </a:r>
            <a:r>
              <a:rPr lang="vi-VN" sz="2800" b="0" dirty="0" smtClean="0"/>
              <a:t>істот і божеств:</a:t>
            </a:r>
            <a:endParaRPr lang="ru-RU" sz="28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 </a:t>
            </a:r>
            <a:r>
              <a:rPr lang="vi-VN" i="1" dirty="0" smtClean="0"/>
              <a:t>Анте́й</a:t>
            </a:r>
            <a:r>
              <a:rPr lang="vi-VN" i="1" dirty="0" smtClean="0"/>
              <a:t>,</a:t>
            </a:r>
            <a:endParaRPr lang="uk-UA" i="1" dirty="0" smtClean="0"/>
          </a:p>
          <a:p>
            <a:r>
              <a:rPr lang="vi-VN" i="1" dirty="0" smtClean="0"/>
              <a:t> </a:t>
            </a:r>
            <a:r>
              <a:rPr lang="vi-VN" i="1" dirty="0" smtClean="0"/>
              <a:t>Аполло́н, </a:t>
            </a:r>
            <a:endParaRPr lang="uk-UA" i="1" dirty="0" smtClean="0"/>
          </a:p>
          <a:p>
            <a:r>
              <a:rPr lang="vi-VN" i="1" dirty="0" smtClean="0"/>
              <a:t>Афі́на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Ахілле́с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Бу́дда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Вене́ра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Мо́ло́х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Перу́н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Родові назви міфологічних істот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малої літери: </a:t>
            </a:r>
            <a:endParaRPr lang="uk-UA" dirty="0" smtClean="0"/>
          </a:p>
          <a:p>
            <a:r>
              <a:rPr lang="vi-VN" i="1" dirty="0" smtClean="0"/>
              <a:t>а́нгел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де́мон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лісови́к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му́за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ні́мфа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руса́лка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тита́н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фавн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фе́я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Індивідуальні міфологічні назви, що перетворилися в загальні або вживаються в переносному значенні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09120"/>
          </a:xfrm>
        </p:spPr>
        <p:txBody>
          <a:bodyPr/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малої літери: </a:t>
            </a:r>
            <a:endParaRPr lang="uk-UA" dirty="0" smtClean="0"/>
          </a:p>
          <a:p>
            <a:endParaRPr lang="uk-UA" dirty="0" smtClean="0"/>
          </a:p>
          <a:p>
            <a:r>
              <a:rPr lang="vi-VN" i="1" dirty="0" smtClean="0"/>
              <a:t>мо́ло́х </a:t>
            </a:r>
            <a:r>
              <a:rPr lang="vi-VN" i="1" dirty="0" smtClean="0"/>
              <a:t>війни; </a:t>
            </a:r>
            <a:endParaRPr lang="uk-UA" i="1" dirty="0" smtClean="0"/>
          </a:p>
          <a:p>
            <a:r>
              <a:rPr lang="uk-UA" i="1" dirty="0" smtClean="0"/>
              <a:t>н</a:t>
            </a:r>
            <a:r>
              <a:rPr lang="vi-VN" i="1" dirty="0" smtClean="0"/>
              <a:t>а</a:t>
            </a:r>
            <a:r>
              <a:rPr lang="vi-VN" i="1" dirty="0" smtClean="0"/>
              <a:t> спортивну арену вийшли сучасні геркулеси.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0" dirty="0" smtClean="0">
                <a:effectLst/>
              </a:rPr>
              <a:t>З </a:t>
            </a:r>
            <a:r>
              <a:rPr lang="ru-RU" sz="2800" b="0" dirty="0" err="1" smtClean="0">
                <a:effectLst/>
              </a:rPr>
              <a:t>великої</a:t>
            </a:r>
            <a:r>
              <a:rPr lang="ru-RU" sz="2800" b="0" dirty="0" smtClean="0">
                <a:effectLst/>
              </a:rPr>
              <a:t> </a:t>
            </a:r>
            <a:r>
              <a:rPr lang="ru-RU" sz="2800" b="0" dirty="0" err="1" smtClean="0">
                <a:effectLst/>
              </a:rPr>
              <a:t>літери</a:t>
            </a:r>
            <a:r>
              <a:rPr lang="ru-RU" sz="2800" b="0" dirty="0" smtClean="0">
                <a:effectLst/>
              </a:rPr>
              <a:t> </a:t>
            </a:r>
            <a:r>
              <a:rPr lang="ru-RU" sz="2800" b="0" dirty="0" err="1" smtClean="0">
                <a:effectLst/>
              </a:rPr>
              <a:t>пишуться</a:t>
            </a:r>
            <a:r>
              <a:rPr lang="ru-RU" sz="2800" b="0" dirty="0" smtClean="0">
                <a:effectLst/>
              </a:rPr>
              <a:t> </a:t>
            </a:r>
            <a:r>
              <a:rPr lang="ru-RU" sz="2800" b="0" dirty="0" err="1" smtClean="0">
                <a:effectLst/>
              </a:rPr>
              <a:t>індивідуальні</a:t>
            </a:r>
            <a:r>
              <a:rPr lang="ru-RU" sz="2800" b="0" dirty="0" smtClean="0">
                <a:effectLst/>
              </a:rPr>
              <a:t> </a:t>
            </a:r>
            <a:r>
              <a:rPr lang="ru-RU" sz="2800" b="0" dirty="0" err="1" smtClean="0">
                <a:effectLst/>
              </a:rPr>
              <a:t>назви</a:t>
            </a:r>
            <a:r>
              <a:rPr lang="ru-RU" sz="2800" b="0" dirty="0" smtClean="0">
                <a:effectLst/>
              </a:rPr>
              <a:t> </a:t>
            </a:r>
            <a:r>
              <a:rPr lang="ru-RU" sz="2800" b="0" dirty="0" err="1" smtClean="0">
                <a:effectLst/>
              </a:rPr>
              <a:t>д</a:t>
            </a:r>
            <a:r>
              <a:rPr lang="vi-VN" sz="2800" b="0" dirty="0" smtClean="0">
                <a:effectLst/>
              </a:rPr>
              <a:t>ійових </a:t>
            </a:r>
            <a:r>
              <a:rPr lang="vi-VN" sz="2800" b="0" dirty="0" smtClean="0">
                <a:effectLst/>
              </a:rPr>
              <a:t>осіб у байках, казках, драматичних творах</a:t>
            </a:r>
            <a:endParaRPr lang="ru-RU" sz="2800" b="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519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хоч </a:t>
            </a:r>
            <a:r>
              <a:rPr lang="vi-VN" dirty="0" smtClean="0"/>
              <a:t>у звичайній мові вони вживаються як загальні імена: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Во́рон</a:t>
            </a:r>
            <a:r>
              <a:rPr lang="vi-VN" i="1" dirty="0" smtClean="0"/>
              <a:t>, За́єць, </a:t>
            </a:r>
            <a:endParaRPr lang="uk-UA" i="1" dirty="0" smtClean="0"/>
          </a:p>
          <a:p>
            <a:pPr algn="just"/>
            <a:r>
              <a:rPr lang="vi-VN" i="1" dirty="0" smtClean="0"/>
              <a:t>Лиси́ця</a:t>
            </a:r>
            <a:r>
              <a:rPr lang="vi-VN" i="1" dirty="0" smtClean="0"/>
              <a:t>, Осе́л, </a:t>
            </a:r>
            <a:endParaRPr lang="uk-UA" i="1" dirty="0" smtClean="0"/>
          </a:p>
          <a:p>
            <a:pPr algn="just"/>
            <a:r>
              <a:rPr lang="vi-VN" i="1" dirty="0" smtClean="0"/>
              <a:t>Щу́ка</a:t>
            </a:r>
            <a:r>
              <a:rPr lang="vi-VN" i="1" dirty="0" smtClean="0"/>
              <a:t>; Лісови́к, </a:t>
            </a:r>
            <a:endParaRPr lang="uk-UA" i="1" dirty="0" smtClean="0"/>
          </a:p>
          <a:p>
            <a:pPr algn="just"/>
            <a:r>
              <a:rPr lang="vi-VN" i="1" dirty="0" smtClean="0"/>
              <a:t>Ма́вка</a:t>
            </a:r>
            <a:r>
              <a:rPr lang="vi-VN" i="1" dirty="0" smtClean="0"/>
              <a:t>, Переле́сник; Дід Моро́з, </a:t>
            </a:r>
            <a:endParaRPr lang="uk-UA" i="1" dirty="0" smtClean="0"/>
          </a:p>
          <a:p>
            <a:pPr algn="just"/>
            <a:r>
              <a:rPr lang="vi-VN" i="1" dirty="0" smtClean="0"/>
              <a:t>Той</a:t>
            </a:r>
            <a:r>
              <a:rPr lang="vi-VN" i="1" dirty="0" smtClean="0"/>
              <a:t>, що гре́блі рве; </a:t>
            </a:r>
            <a:endParaRPr lang="uk-UA" i="1" dirty="0" smtClean="0"/>
          </a:p>
          <a:p>
            <a:pPr algn="just"/>
            <a:r>
              <a:rPr lang="vi-VN" i="1" dirty="0" smtClean="0"/>
              <a:t>Черво́на </a:t>
            </a:r>
            <a:r>
              <a:rPr lang="vi-VN" i="1" dirty="0" smtClean="0"/>
              <a:t>Ша́почка; </a:t>
            </a:r>
            <a:endParaRPr lang="uk-UA" i="1" dirty="0" smtClean="0"/>
          </a:p>
          <a:p>
            <a:pPr algn="just"/>
            <a:r>
              <a:rPr lang="vi-VN" i="1" dirty="0" smtClean="0"/>
              <a:t>Будя́к</a:t>
            </a:r>
            <a:r>
              <a:rPr lang="vi-VN" i="1" dirty="0" smtClean="0"/>
              <a:t>, </a:t>
            </a:r>
            <a:r>
              <a:rPr lang="vi-VN" i="1" dirty="0" smtClean="0"/>
              <a:t>Троя́нда</a:t>
            </a:r>
            <a:r>
              <a:rPr lang="uk-UA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800" dirty="0" smtClean="0"/>
              <a:t>Я</a:t>
            </a:r>
            <a:r>
              <a:rPr lang="vi-VN" sz="2800" dirty="0" smtClean="0"/>
              <a:t>кщо </a:t>
            </a:r>
            <a:r>
              <a:rPr lang="vi-VN" sz="2800" dirty="0" smtClean="0"/>
              <a:t>назви персонажів із казок, творів для дітей і т. ін. не виступають дійовими особами окремих творів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а</a:t>
            </a:r>
            <a:r>
              <a:rPr lang="vi-VN" dirty="0" smtClean="0"/>
              <a:t> використовуються як загальні, вони пишуться з малої літери: </a:t>
            </a:r>
            <a:endParaRPr lang="uk-UA" dirty="0" smtClean="0"/>
          </a:p>
          <a:p>
            <a:r>
              <a:rPr lang="vi-VN" i="1" dirty="0" smtClean="0"/>
              <a:t>ба́ба-яга́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дід-моро́з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іва́н-покива́н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З великої літери пишуться назви найвищих державних посад України та міжнародних посад: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i="1" dirty="0" smtClean="0"/>
              <a:t>Президе́нт </a:t>
            </a:r>
            <a:r>
              <a:rPr lang="vi-VN" i="1" dirty="0" smtClean="0"/>
              <a:t>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Голова́ </a:t>
            </a:r>
            <a:r>
              <a:rPr lang="vi-VN" i="1" dirty="0" smtClean="0"/>
              <a:t>Верхо́вної Ра́ди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Генера́льний </a:t>
            </a:r>
            <a:r>
              <a:rPr lang="vi-VN" i="1" dirty="0" smtClean="0"/>
              <a:t>прокуро́р Украї́ни</a:t>
            </a:r>
            <a:r>
              <a:rPr lang="vi-VN" dirty="0" smtClean="0"/>
              <a:t>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найвищих державних посад інших країн згідно з вимогами дипломатичного протоколу (під час візитів до України тощо): </a:t>
            </a:r>
            <a:endParaRPr lang="uk-UA" dirty="0" smtClean="0"/>
          </a:p>
          <a:p>
            <a:pPr algn="just"/>
            <a:r>
              <a:rPr lang="vi-VN" i="1" dirty="0" smtClean="0"/>
              <a:t>Президе́нт </a:t>
            </a:r>
            <a:r>
              <a:rPr lang="vi-VN" i="1" dirty="0" smtClean="0"/>
              <a:t>Сполу́чених Шта́тів Аме́рики, Прем’є́р-міні́стр Кана́ди</a:t>
            </a:r>
            <a:r>
              <a:rPr lang="vi-VN" dirty="0" smtClean="0"/>
              <a:t> і т.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Назви посад, звань, учених ступенів тощо пишуться з малої літери: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i="1" dirty="0" smtClean="0"/>
              <a:t>дека́н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дире́ктор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uk-UA" i="1" dirty="0" smtClean="0"/>
              <a:t>м</a:t>
            </a:r>
            <a:r>
              <a:rPr lang="vi-VN" i="1" dirty="0" smtClean="0"/>
              <a:t>іні́стр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ре́ктор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президе́нт </a:t>
            </a:r>
            <a:r>
              <a:rPr lang="vi-VN" i="1" dirty="0" smtClean="0"/>
              <a:t>НАН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секрета́р</a:t>
            </a:r>
            <a:r>
              <a:rPr lang="vi-VN" i="1" dirty="0" smtClean="0"/>
              <a:t>; акаде́мік, </a:t>
            </a:r>
            <a:endParaRPr lang="uk-UA" i="1" dirty="0" smtClean="0"/>
          </a:p>
          <a:p>
            <a:pPr algn="just"/>
            <a:r>
              <a:rPr lang="vi-VN" i="1" dirty="0" smtClean="0"/>
              <a:t>генера́л-лейтена́нт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заслу́жений </a:t>
            </a:r>
            <a:r>
              <a:rPr lang="vi-VN" i="1" dirty="0" smtClean="0"/>
              <a:t>дія́ч мисте́цтв, </a:t>
            </a:r>
            <a:endParaRPr lang="uk-UA" i="1" dirty="0" smtClean="0"/>
          </a:p>
          <a:p>
            <a:pPr algn="just"/>
            <a:r>
              <a:rPr lang="vi-VN" i="1" dirty="0" smtClean="0"/>
              <a:t>наро́дний </a:t>
            </a:r>
            <a:r>
              <a:rPr lang="vi-VN" i="1" dirty="0" smtClean="0"/>
              <a:t>арти́ст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лауреа́т </a:t>
            </a:r>
            <a:r>
              <a:rPr lang="vi-VN" i="1" dirty="0" smtClean="0"/>
              <a:t>Держа́вної пре́мії ім. Т. Г. Шевче́нка, </a:t>
            </a:r>
            <a:endParaRPr lang="uk-UA" i="1" dirty="0" smtClean="0"/>
          </a:p>
          <a:p>
            <a:pPr algn="just"/>
            <a:r>
              <a:rPr lang="vi-VN" i="1" dirty="0" smtClean="0"/>
              <a:t>член-кореспонде́нт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до́ктор нау́к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 З малої літери пишуться також назви титулів, рангів, </a:t>
            </a:r>
            <a:r>
              <a:rPr lang="vi-VN" sz="2800" dirty="0" smtClean="0"/>
              <a:t>чинів</a:t>
            </a:r>
            <a:r>
              <a:rPr lang="uk-UA" sz="2800" dirty="0" smtClean="0"/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б</a:t>
            </a:r>
            <a:r>
              <a:rPr lang="vi-VN" i="1" dirty="0" smtClean="0"/>
              <a:t>аро́н</a:t>
            </a:r>
            <a:r>
              <a:rPr lang="uk-UA" i="1" dirty="0" smtClean="0"/>
              <a:t>,</a:t>
            </a:r>
          </a:p>
          <a:p>
            <a:r>
              <a:rPr lang="vi-VN" i="1" dirty="0" smtClean="0"/>
              <a:t> </a:t>
            </a:r>
            <a:r>
              <a:rPr lang="vi-VN" i="1" dirty="0" smtClean="0"/>
              <a:t>ге́рцог, </a:t>
            </a:r>
            <a:endParaRPr lang="uk-UA" i="1" dirty="0" smtClean="0"/>
          </a:p>
          <a:p>
            <a:r>
              <a:rPr lang="vi-VN" i="1" dirty="0" smtClean="0"/>
              <a:t>граф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імпера́тор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князь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коле́зький </a:t>
            </a:r>
            <a:r>
              <a:rPr lang="vi-VN" i="1" dirty="0" smtClean="0"/>
              <a:t>асе́сор, </a:t>
            </a:r>
            <a:endParaRPr lang="uk-UA" i="1" dirty="0" smtClean="0"/>
          </a:p>
          <a:p>
            <a:r>
              <a:rPr lang="vi-VN" i="1" dirty="0" smtClean="0"/>
              <a:t>коро́ль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принц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цар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шах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pPr algn="just"/>
            <a:r>
              <a:rPr lang="vi-VN" sz="2800" dirty="0" smtClean="0"/>
              <a:t>Назви посад міністрів, послів, президентів академій тощо в офіційних документах, а також для підкреслення урочистості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09120"/>
          </a:xfrm>
        </p:spPr>
        <p:txBody>
          <a:bodyPr/>
          <a:lstStyle/>
          <a:p>
            <a:r>
              <a:rPr lang="vi-VN" dirty="0" smtClean="0"/>
              <a:t>можуть </a:t>
            </a:r>
            <a:r>
              <a:rPr lang="vi-VN" dirty="0" smtClean="0"/>
              <a:t>писатися з великої літери: </a:t>
            </a:r>
            <a:endParaRPr lang="uk-UA" dirty="0" smtClean="0"/>
          </a:p>
          <a:p>
            <a:r>
              <a:rPr lang="vi-VN" i="1" dirty="0" smtClean="0"/>
              <a:t>Міні́стр </a:t>
            </a:r>
            <a:r>
              <a:rPr lang="vi-VN" i="1" dirty="0" smtClean="0"/>
              <a:t>осві́ти і нау́ки Украї́ни, </a:t>
            </a:r>
            <a:endParaRPr lang="uk-UA" i="1" dirty="0" smtClean="0"/>
          </a:p>
          <a:p>
            <a:r>
              <a:rPr lang="vi-VN" i="1" dirty="0" smtClean="0"/>
              <a:t>Посо́л </a:t>
            </a:r>
            <a:r>
              <a:rPr lang="vi-VN" i="1" dirty="0" smtClean="0"/>
              <a:t>Респу́бліки По́льща, </a:t>
            </a:r>
            <a:endParaRPr lang="uk-UA" i="1" dirty="0" smtClean="0"/>
          </a:p>
          <a:p>
            <a:r>
              <a:rPr lang="vi-VN" i="1" dirty="0" smtClean="0"/>
              <a:t>Президе́нт </a:t>
            </a:r>
            <a:r>
              <a:rPr lang="vi-VN" i="1" dirty="0" smtClean="0"/>
              <a:t>Націона́льної акаде́мії нау́к Украї́ни.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Умовні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назви</a:t>
            </a:r>
            <a:r>
              <a:rPr lang="ru-RU" sz="2800" dirty="0" smtClean="0"/>
              <a:t> в актах, договорах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та інших офіційних документах пишуться з великої літери: </a:t>
            </a:r>
          </a:p>
          <a:p>
            <a:pPr algn="just"/>
            <a:r>
              <a:rPr lang="uk-UA" i="1" dirty="0" err="1" smtClean="0"/>
              <a:t>Висо́кі</a:t>
            </a:r>
            <a:r>
              <a:rPr lang="uk-UA" i="1" dirty="0" smtClean="0"/>
              <a:t> </a:t>
            </a:r>
            <a:r>
              <a:rPr lang="uk-UA" i="1" dirty="0" err="1" smtClean="0"/>
              <a:t>Догові́рні</a:t>
            </a:r>
            <a:r>
              <a:rPr lang="uk-UA" i="1" dirty="0" smtClean="0"/>
              <a:t> </a:t>
            </a:r>
            <a:r>
              <a:rPr lang="uk-UA" i="1" dirty="0" err="1" smtClean="0"/>
              <a:t>Сто́рони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smtClean="0"/>
              <a:t>Автор і </a:t>
            </a:r>
            <a:r>
              <a:rPr lang="uk-UA" i="1" dirty="0" err="1" smtClean="0"/>
              <a:t>Видавни́цтво</a:t>
            </a:r>
            <a:r>
              <a:rPr lang="uk-UA" dirty="0" smtClean="0"/>
              <a:t> тощо.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 З великої літери пишуться індивідуальні імена людей, по батькові, прізвища, псевдоніми, конспіративні клички, прізвиська: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 </a:t>
            </a:r>
            <a:r>
              <a:rPr lang="vi-VN" i="1" dirty="0" smtClean="0"/>
              <a:t>Іва́н Петро́вич Котляре́вський,</a:t>
            </a:r>
            <a:r>
              <a:rPr lang="vi-VN" dirty="0" smtClean="0"/>
              <a:t> </a:t>
            </a:r>
            <a:endParaRPr lang="uk-UA" dirty="0" smtClean="0"/>
          </a:p>
          <a:p>
            <a:r>
              <a:rPr lang="vi-VN" i="1" dirty="0" smtClean="0"/>
              <a:t>Ле́ся </a:t>
            </a:r>
            <a:r>
              <a:rPr lang="vi-VN" i="1" dirty="0" smtClean="0"/>
              <a:t>Украї́нка</a:t>
            </a:r>
            <a:r>
              <a:rPr lang="vi-VN" dirty="0" smtClean="0"/>
              <a:t> </a:t>
            </a:r>
            <a:r>
              <a:rPr lang="vi-VN" i="1" dirty="0" smtClean="0"/>
              <a:t>(Лари́са Петрі́вна Ко́сач</a:t>
            </a:r>
            <a:r>
              <a:rPr lang="vi-VN" i="1" dirty="0" smtClean="0"/>
              <a:t>),</a:t>
            </a:r>
            <a:endParaRPr lang="uk-UA" i="1" dirty="0" smtClean="0"/>
          </a:p>
          <a:p>
            <a:r>
              <a:rPr lang="vi-VN" i="1" dirty="0" smtClean="0"/>
              <a:t> </a:t>
            </a:r>
            <a:r>
              <a:rPr lang="vi-VN" i="1" dirty="0" smtClean="0"/>
              <a:t>Ма́рко Вовчо́к (Марі́я Олекса́ндрівна Вілі́нська), Ю́рій Клен (О́свальд Бу́ргардт), </a:t>
            </a:r>
            <a:endParaRPr lang="uk-UA" i="1" dirty="0" smtClean="0"/>
          </a:p>
          <a:p>
            <a:r>
              <a:rPr lang="vi-VN" i="1" dirty="0" smtClean="0"/>
              <a:t>Дани́ло </a:t>
            </a:r>
            <a:r>
              <a:rPr lang="vi-VN" i="1" dirty="0" smtClean="0"/>
              <a:t>Га́лицький, </a:t>
            </a:r>
            <a:endParaRPr lang="uk-UA" i="1" dirty="0" smtClean="0"/>
          </a:p>
          <a:p>
            <a:r>
              <a:rPr lang="vi-VN" i="1" dirty="0" smtClean="0"/>
              <a:t>Не́стор </a:t>
            </a:r>
            <a:r>
              <a:rPr lang="vi-VN" i="1" dirty="0" smtClean="0"/>
              <a:t>Літопи́сець, </a:t>
            </a:r>
            <a:endParaRPr lang="uk-UA" i="1" dirty="0" smtClean="0"/>
          </a:p>
          <a:p>
            <a:r>
              <a:rPr lang="vi-VN" i="1" dirty="0" smtClean="0"/>
              <a:t>Яросла́в </a:t>
            </a:r>
            <a:r>
              <a:rPr lang="vi-VN" i="1" dirty="0" smtClean="0"/>
              <a:t>Му́дрий; </a:t>
            </a:r>
            <a:endParaRPr lang="uk-UA" i="1" dirty="0" smtClean="0"/>
          </a:p>
          <a:p>
            <a:r>
              <a:rPr lang="vi-VN" dirty="0" smtClean="0"/>
              <a:t>також</a:t>
            </a:r>
            <a:r>
              <a:rPr lang="vi-VN" dirty="0" smtClean="0"/>
              <a:t>:</a:t>
            </a:r>
            <a:r>
              <a:rPr lang="vi-VN" i="1" dirty="0" smtClean="0"/>
              <a:t> Кобза́р </a:t>
            </a:r>
            <a:r>
              <a:rPr lang="vi-VN" dirty="0" smtClean="0"/>
              <a:t>(про Тараса Шевченка),</a:t>
            </a:r>
            <a:r>
              <a:rPr lang="vi-VN" i="1" dirty="0" smtClean="0"/>
              <a:t> </a:t>
            </a:r>
            <a:endParaRPr lang="uk-UA" i="1" dirty="0" smtClean="0"/>
          </a:p>
          <a:p>
            <a:r>
              <a:rPr lang="vi-VN" i="1" dirty="0" smtClean="0"/>
              <a:t>Каменя́р</a:t>
            </a:r>
            <a:r>
              <a:rPr lang="vi-VN" i="1" dirty="0" smtClean="0"/>
              <a:t> </a:t>
            </a:r>
            <a:r>
              <a:rPr lang="vi-VN" dirty="0" smtClean="0"/>
              <a:t>(про Івана Франка) 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Клички свійських тварин, а також приручених чи дресированих звірів і птахів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великої літери: </a:t>
            </a:r>
            <a:endParaRPr lang="uk-UA" dirty="0" smtClean="0"/>
          </a:p>
          <a:p>
            <a:r>
              <a:rPr lang="vi-VN" i="1" dirty="0" smtClean="0"/>
              <a:t>Сірко́</a:t>
            </a:r>
            <a:r>
              <a:rPr lang="vi-VN" dirty="0" smtClean="0"/>
              <a:t> (собака); </a:t>
            </a:r>
            <a:endParaRPr lang="uk-UA" dirty="0" smtClean="0"/>
          </a:p>
          <a:p>
            <a:r>
              <a:rPr lang="vi-VN" i="1" dirty="0" smtClean="0"/>
              <a:t>Сніжи́нка</a:t>
            </a:r>
            <a:r>
              <a:rPr lang="vi-VN" dirty="0" smtClean="0"/>
              <a:t> (кішка); </a:t>
            </a:r>
            <a:endParaRPr lang="uk-UA" dirty="0" smtClean="0"/>
          </a:p>
          <a:p>
            <a:r>
              <a:rPr lang="vi-VN" i="1" dirty="0" smtClean="0"/>
              <a:t>Гнідко́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Стріла́</a:t>
            </a:r>
            <a:r>
              <a:rPr lang="vi-VN" dirty="0" smtClean="0"/>
              <a:t> (коні); </a:t>
            </a:r>
            <a:endParaRPr lang="uk-UA" dirty="0" smtClean="0"/>
          </a:p>
          <a:p>
            <a:r>
              <a:rPr lang="vi-VN" i="1" dirty="0" smtClean="0"/>
              <a:t>Круторо́гий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Си́вий</a:t>
            </a:r>
            <a:r>
              <a:rPr lang="vi-VN" dirty="0" smtClean="0"/>
              <a:t> (воли); </a:t>
            </a:r>
            <a:endParaRPr lang="uk-UA" dirty="0" smtClean="0"/>
          </a:p>
          <a:p>
            <a:r>
              <a:rPr lang="vi-VN" i="1" dirty="0" smtClean="0"/>
              <a:t>Рекорди́стка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Ли́ска</a:t>
            </a:r>
            <a:r>
              <a:rPr lang="vi-VN" dirty="0" smtClean="0"/>
              <a:t> (корови); </a:t>
            </a:r>
            <a:endParaRPr lang="uk-UA" dirty="0" smtClean="0"/>
          </a:p>
          <a:p>
            <a:r>
              <a:rPr lang="vi-VN" i="1" dirty="0" smtClean="0"/>
              <a:t>Ра́ві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Ша́ші</a:t>
            </a:r>
            <a:r>
              <a:rPr lang="vi-VN" dirty="0" smtClean="0"/>
              <a:t> (слони); </a:t>
            </a:r>
            <a:endParaRPr lang="uk-UA" dirty="0" smtClean="0"/>
          </a:p>
          <a:p>
            <a:r>
              <a:rPr lang="vi-VN" i="1" dirty="0" smtClean="0"/>
              <a:t>Кра́сень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Фарао́н</a:t>
            </a:r>
            <a:r>
              <a:rPr lang="uk-UA" i="1" dirty="0" smtClean="0"/>
              <a:t> </a:t>
            </a:r>
            <a:r>
              <a:rPr lang="vi-VN" dirty="0" smtClean="0"/>
              <a:t>(папуги</a:t>
            </a:r>
            <a:r>
              <a:rPr lang="vi-VN" dirty="0" smtClean="0"/>
              <a:t>) та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Назви груп тварин, хоч вони й походять від індивідуальних кличок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малої літери: </a:t>
            </a:r>
            <a:endParaRPr lang="uk-UA" dirty="0" smtClean="0"/>
          </a:p>
          <a:p>
            <a:r>
              <a:rPr lang="vi-VN" i="1" dirty="0" smtClean="0"/>
              <a:t>З</a:t>
            </a:r>
            <a:r>
              <a:rPr lang="vi-VN" i="1" dirty="0" smtClean="0"/>
              <a:t> випасу поверталися рекордистки й лиски. </a:t>
            </a:r>
            <a:endParaRPr lang="uk-UA" i="1" dirty="0" smtClean="0"/>
          </a:p>
          <a:p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Так </a:t>
            </a:r>
            <a:r>
              <a:rPr lang="vi-VN" dirty="0" smtClean="0"/>
              <a:t>само з малої літери пишуться назви порід тварин: </a:t>
            </a:r>
            <a:endParaRPr lang="uk-UA" dirty="0" smtClean="0"/>
          </a:p>
          <a:p>
            <a:r>
              <a:rPr lang="vi-VN" i="1" dirty="0" smtClean="0"/>
              <a:t>бульдо́г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вівча́рка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пі́нчер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Назви сортів рослин у спеціальній літературі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великої літери: </a:t>
            </a:r>
            <a:endParaRPr lang="uk-UA" dirty="0" smtClean="0"/>
          </a:p>
          <a:p>
            <a:r>
              <a:rPr lang="vi-VN" i="1" dirty="0" smtClean="0"/>
              <a:t>Анто́нівка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Бі́лий </a:t>
            </a:r>
            <a:r>
              <a:rPr lang="vi-VN" i="1" dirty="0" smtClean="0"/>
              <a:t>нали́в, </a:t>
            </a:r>
            <a:endParaRPr lang="uk-UA" i="1" dirty="0" smtClean="0"/>
          </a:p>
          <a:p>
            <a:r>
              <a:rPr lang="vi-VN" i="1" dirty="0" smtClean="0"/>
              <a:t>Снігови́й </a:t>
            </a:r>
            <a:r>
              <a:rPr lang="vi-VN" i="1" dirty="0" smtClean="0"/>
              <a:t>кальві́ль, </a:t>
            </a:r>
            <a:endParaRPr lang="uk-UA" i="1" dirty="0" smtClean="0"/>
          </a:p>
          <a:p>
            <a:r>
              <a:rPr lang="vi-VN" i="1" dirty="0" smtClean="0"/>
              <a:t>Папері́вка</a:t>
            </a:r>
            <a:r>
              <a:rPr lang="vi-VN" i="1" dirty="0" smtClean="0"/>
              <a:t> </a:t>
            </a:r>
            <a:r>
              <a:rPr lang="vi-VN" dirty="0" smtClean="0"/>
              <a:t>(яблуні);</a:t>
            </a:r>
            <a:r>
              <a:rPr lang="vi-VN" i="1" dirty="0" smtClean="0"/>
              <a:t> </a:t>
            </a:r>
            <a:endParaRPr lang="uk-UA" i="1" dirty="0" smtClean="0"/>
          </a:p>
          <a:p>
            <a:r>
              <a:rPr lang="vi-VN" i="1" dirty="0" smtClean="0"/>
              <a:t>Украї́нська </a:t>
            </a:r>
            <a:r>
              <a:rPr lang="vi-VN" i="1" dirty="0" smtClean="0"/>
              <a:t>гли́ва, </a:t>
            </a:r>
            <a:endParaRPr lang="uk-UA" i="1" dirty="0" smtClean="0"/>
          </a:p>
          <a:p>
            <a:r>
              <a:rPr lang="vi-VN" i="1" dirty="0" smtClean="0"/>
              <a:t>Лісова́ красу́ня</a:t>
            </a:r>
            <a:r>
              <a:rPr lang="uk-UA" i="1" dirty="0" smtClean="0"/>
              <a:t> </a:t>
            </a:r>
            <a:r>
              <a:rPr lang="vi-VN" dirty="0" smtClean="0"/>
              <a:t>(</a:t>
            </a:r>
            <a:r>
              <a:rPr lang="vi-VN" dirty="0" smtClean="0"/>
              <a:t>груші);</a:t>
            </a:r>
            <a:r>
              <a:rPr lang="vi-VN" i="1" dirty="0" smtClean="0"/>
              <a:t> </a:t>
            </a:r>
            <a:endParaRPr lang="uk-UA" i="1" dirty="0" smtClean="0"/>
          </a:p>
          <a:p>
            <a:r>
              <a:rPr lang="vi-VN" i="1" dirty="0" smtClean="0"/>
              <a:t>Реко́рд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Уго́рка</a:t>
            </a:r>
            <a:r>
              <a:rPr lang="vi-VN" i="1" dirty="0" smtClean="0"/>
              <a:t> </a:t>
            </a:r>
            <a:r>
              <a:rPr lang="vi-VN" dirty="0" smtClean="0"/>
              <a:t>(сливи);</a:t>
            </a:r>
            <a:r>
              <a:rPr lang="vi-VN" i="1" dirty="0" smtClean="0"/>
              <a:t> </a:t>
            </a:r>
            <a:endParaRPr lang="uk-UA" i="1" dirty="0" smtClean="0"/>
          </a:p>
          <a:p>
            <a:r>
              <a:rPr lang="vi-VN" i="1" dirty="0" smtClean="0"/>
              <a:t>Шпа́нка </a:t>
            </a:r>
            <a:r>
              <a:rPr lang="vi-VN" i="1" dirty="0" smtClean="0"/>
              <a:t>ра́ння </a:t>
            </a:r>
            <a:r>
              <a:rPr lang="vi-VN" dirty="0" smtClean="0"/>
              <a:t>(вишня</a:t>
            </a:r>
            <a:r>
              <a:rPr lang="vi-VN" dirty="0" smtClean="0"/>
              <a:t>).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pPr algn="just"/>
            <a:r>
              <a:rPr lang="uk-UA" dirty="0" smtClean="0"/>
              <a:t>Але в загальному вжитку вони пишуться з малої літери: </a:t>
            </a:r>
          </a:p>
          <a:p>
            <a:pPr algn="just"/>
            <a:r>
              <a:rPr lang="uk-UA" i="1" dirty="0" err="1" smtClean="0"/>
              <a:t>анто́нівка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гли́ва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уго́рка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Астрономічні назви (незалежно від кількості їхніх складників)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пишуться </a:t>
            </a:r>
            <a:r>
              <a:rPr lang="vi-VN" dirty="0" smtClean="0"/>
              <a:t>з великої літери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Вели́ка </a:t>
            </a:r>
            <a:r>
              <a:rPr lang="vi-VN" i="1" dirty="0" smtClean="0"/>
              <a:t>Ведме́диця, </a:t>
            </a:r>
            <a:endParaRPr lang="uk-UA" i="1" dirty="0" smtClean="0"/>
          </a:p>
          <a:p>
            <a:pPr algn="just"/>
            <a:r>
              <a:rPr lang="vi-VN" i="1" dirty="0" smtClean="0"/>
              <a:t>Козері́г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Марс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Моло́чний </a:t>
            </a:r>
            <a:r>
              <a:rPr lang="vi-VN" i="1" dirty="0" smtClean="0"/>
              <a:t>Шлях, </a:t>
            </a:r>
            <a:endParaRPr lang="uk-UA" i="1" dirty="0" smtClean="0"/>
          </a:p>
          <a:p>
            <a:pPr algn="just"/>
            <a:r>
              <a:rPr lang="vi-VN" i="1" dirty="0" smtClean="0"/>
              <a:t>Сату́рн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Юпі́тер</a:t>
            </a:r>
            <a:r>
              <a:rPr lang="vi-VN" i="1" dirty="0" smtClean="0"/>
              <a:t>.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Так </a:t>
            </a:r>
            <a:r>
              <a:rPr lang="vi-VN" dirty="0" smtClean="0"/>
              <a:t>само пишуться народні назви сузір’їв і галактик: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Вели́кий </a:t>
            </a:r>
            <a:r>
              <a:rPr lang="vi-VN" i="1" dirty="0" smtClean="0"/>
              <a:t>Віз, </a:t>
            </a:r>
            <a:endParaRPr lang="uk-UA" i="1" dirty="0" smtClean="0"/>
          </a:p>
          <a:p>
            <a:pPr algn="just"/>
            <a:r>
              <a:rPr lang="vi-VN" i="1" dirty="0" smtClean="0"/>
              <a:t>Кво́чка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Па́сіка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Чума́цький </a:t>
            </a:r>
            <a:r>
              <a:rPr lang="vi-VN" i="1" dirty="0" smtClean="0"/>
              <a:t>Шлях </a:t>
            </a:r>
            <a:r>
              <a:rPr lang="vi-VN" dirty="0" smtClean="0"/>
              <a:t>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Родові означення при астрономічних назвах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звичайно </a:t>
            </a:r>
            <a:r>
              <a:rPr lang="vi-VN" dirty="0" smtClean="0"/>
              <a:t>пишуться з малої літери: </a:t>
            </a:r>
            <a:endParaRPr lang="uk-UA" dirty="0" smtClean="0"/>
          </a:p>
          <a:p>
            <a:pPr algn="just"/>
            <a:r>
              <a:rPr lang="vi-VN" i="1" dirty="0" smtClean="0"/>
              <a:t>зі́рка </a:t>
            </a:r>
            <a:r>
              <a:rPr lang="vi-VN" i="1" dirty="0" smtClean="0"/>
              <a:t>Альтаї́р, </a:t>
            </a:r>
            <a:endParaRPr lang="uk-UA" i="1" dirty="0" smtClean="0"/>
          </a:p>
          <a:p>
            <a:pPr algn="just"/>
            <a:r>
              <a:rPr lang="vi-VN" i="1" dirty="0" smtClean="0"/>
              <a:t>коме́та </a:t>
            </a:r>
            <a:r>
              <a:rPr lang="vi-VN" i="1" dirty="0" smtClean="0"/>
              <a:t>Галле́я, </a:t>
            </a:r>
            <a:endParaRPr lang="uk-UA" i="1" dirty="0" smtClean="0"/>
          </a:p>
          <a:p>
            <a:pPr algn="just"/>
            <a:r>
              <a:rPr lang="vi-VN" i="1" dirty="0" smtClean="0"/>
              <a:t>Тунгу́ський </a:t>
            </a:r>
            <a:r>
              <a:rPr lang="vi-VN" i="1" dirty="0" smtClean="0"/>
              <a:t>метеори́т, </a:t>
            </a:r>
            <a:endParaRPr lang="uk-UA" i="1" dirty="0" smtClean="0"/>
          </a:p>
          <a:p>
            <a:pPr algn="just"/>
            <a:r>
              <a:rPr lang="vi-VN" i="1" dirty="0" smtClean="0"/>
              <a:t>сузі́р’я </a:t>
            </a:r>
            <a:r>
              <a:rPr lang="vi-VN" i="1" dirty="0" smtClean="0"/>
              <a:t>Вели́кого Пса, </a:t>
            </a:r>
            <a:endParaRPr lang="uk-UA" i="1" dirty="0" smtClean="0"/>
          </a:p>
          <a:p>
            <a:pPr algn="just"/>
            <a:r>
              <a:rPr lang="vi-VN" i="1" dirty="0" smtClean="0"/>
              <a:t>тума́нність </a:t>
            </a:r>
            <a:r>
              <a:rPr lang="vi-VN" i="1" dirty="0" smtClean="0"/>
              <a:t>Андроме́ди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Слова </a:t>
            </a:r>
            <a:r>
              <a:rPr lang="vi-VN" sz="2800" i="1" dirty="0" smtClean="0"/>
              <a:t>земля́, мі́сяць, со́нце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Слова </a:t>
            </a:r>
            <a:r>
              <a:rPr lang="vi-VN" i="1" dirty="0" smtClean="0"/>
              <a:t>земля́, мі́сяць, со́нце</a:t>
            </a:r>
            <a:r>
              <a:rPr lang="vi-VN" dirty="0" smtClean="0"/>
              <a:t> пишуться з великої літери тоді, коли вони вживаються як астрономічні назви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Навколо </a:t>
            </a:r>
            <a:r>
              <a:rPr lang="vi-VN" i="1" dirty="0" smtClean="0"/>
              <a:t>Сонця обертається Земля зі своїм супутником Місяцем.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 </a:t>
            </a:r>
            <a:r>
              <a:rPr lang="vi-VN" i="1" dirty="0" smtClean="0"/>
              <a:t>обробіток землі, </a:t>
            </a:r>
            <a:endParaRPr lang="uk-UA" i="1" dirty="0" smtClean="0"/>
          </a:p>
          <a:p>
            <a:pPr algn="just"/>
            <a:r>
              <a:rPr lang="vi-VN" i="1" dirty="0" smtClean="0"/>
              <a:t>схід </a:t>
            </a:r>
            <a:r>
              <a:rPr lang="vi-VN" i="1" dirty="0" smtClean="0"/>
              <a:t>сонця.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2800" dirty="0" smtClean="0"/>
              <a:t>Назви сторін світу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 </a:t>
            </a:r>
            <a:r>
              <a:rPr lang="vi-VN" i="1" dirty="0" smtClean="0"/>
              <a:t>за́хід</a:t>
            </a:r>
            <a:r>
              <a:rPr lang="vi-VN" i="1" dirty="0" smtClean="0"/>
              <a:t>, пі́вдень, </a:t>
            </a:r>
            <a:endParaRPr lang="uk-UA" i="1" dirty="0" smtClean="0"/>
          </a:p>
          <a:p>
            <a:pPr algn="just"/>
            <a:r>
              <a:rPr lang="vi-VN" i="1" dirty="0" smtClean="0"/>
              <a:t>пі́вніч</a:t>
            </a:r>
            <a:r>
              <a:rPr lang="vi-VN" i="1" dirty="0" smtClean="0"/>
              <a:t>, схід, норд-о́ст, півде́нний за́хід</a:t>
            </a:r>
            <a:r>
              <a:rPr lang="vi-VN" dirty="0" smtClean="0"/>
              <a:t> — звичайно пишуться з малої літери.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Якщо </a:t>
            </a:r>
            <a:r>
              <a:rPr lang="vi-VN" dirty="0" smtClean="0"/>
              <a:t>під цими назвами розуміються країни чи народи, тоді вони пишуться 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Дале́кий </a:t>
            </a:r>
            <a:r>
              <a:rPr lang="vi-VN" i="1" dirty="0" smtClean="0"/>
              <a:t>Схід</a:t>
            </a:r>
            <a:r>
              <a:rPr lang="vi-VN" dirty="0" smtClean="0"/>
              <a:t>, </a:t>
            </a:r>
            <a:r>
              <a:rPr lang="vi-VN" i="1" dirty="0" smtClean="0"/>
              <a:t>За́хідна Украї́на, </a:t>
            </a:r>
            <a:endParaRPr lang="uk-UA" i="1" dirty="0" smtClean="0"/>
          </a:p>
          <a:p>
            <a:pPr algn="just"/>
            <a:r>
              <a:rPr lang="vi-VN" i="1" dirty="0" smtClean="0"/>
              <a:t>краї́ни </a:t>
            </a:r>
            <a:r>
              <a:rPr lang="vi-VN" i="1" dirty="0" smtClean="0"/>
              <a:t>За́ходу, </a:t>
            </a:r>
            <a:endParaRPr lang="uk-UA" i="1" dirty="0" smtClean="0"/>
          </a:p>
          <a:p>
            <a:pPr algn="just"/>
            <a:r>
              <a:rPr lang="vi-VN" i="1" dirty="0" smtClean="0"/>
              <a:t>куро́рти </a:t>
            </a:r>
            <a:r>
              <a:rPr lang="vi-VN" i="1" dirty="0" smtClean="0"/>
              <a:t>Пі́вдня, </a:t>
            </a:r>
            <a:endParaRPr lang="uk-UA" i="1" dirty="0" smtClean="0"/>
          </a:p>
          <a:p>
            <a:pPr algn="just"/>
            <a:r>
              <a:rPr lang="vi-VN" i="1" dirty="0" smtClean="0"/>
              <a:t>наро́ди</a:t>
            </a:r>
            <a:r>
              <a:rPr lang="vi-VN" dirty="0" smtClean="0"/>
              <a:t> </a:t>
            </a:r>
            <a:r>
              <a:rPr lang="vi-VN" i="1" dirty="0" smtClean="0"/>
              <a:t>Пі́вночі</a:t>
            </a:r>
            <a:r>
              <a:rPr lang="vi-VN" dirty="0" smtClean="0"/>
              <a:t>, </a:t>
            </a:r>
            <a:endParaRPr lang="uk-UA" dirty="0" smtClean="0"/>
          </a:p>
          <a:p>
            <a:pPr algn="just"/>
            <a:r>
              <a:rPr lang="vi-VN" i="1" dirty="0" smtClean="0"/>
              <a:t>Півде́нне </a:t>
            </a:r>
            <a:r>
              <a:rPr lang="vi-VN" i="1" dirty="0" smtClean="0"/>
              <a:t>Полі́сся, </a:t>
            </a:r>
            <a:endParaRPr lang="uk-UA" i="1" dirty="0" smtClean="0"/>
          </a:p>
          <a:p>
            <a:pPr algn="just"/>
            <a:r>
              <a:rPr lang="vi-VN" i="1" dirty="0" smtClean="0"/>
              <a:t>Півні́чна </a:t>
            </a:r>
            <a:r>
              <a:rPr lang="vi-VN" i="1" dirty="0" smtClean="0"/>
              <a:t>Букови́на, </a:t>
            </a:r>
            <a:endParaRPr lang="uk-UA" i="1" dirty="0" smtClean="0"/>
          </a:p>
          <a:p>
            <a:pPr algn="just"/>
            <a:r>
              <a:rPr lang="vi-VN" i="1" dirty="0" smtClean="0"/>
              <a:t>Схід</a:t>
            </a:r>
            <a:r>
              <a:rPr lang="vi-VN" dirty="0" smtClean="0"/>
              <a:t> </a:t>
            </a:r>
            <a:r>
              <a:rPr lang="vi-VN" i="1" dirty="0" smtClean="0"/>
              <a:t>проки́нувся.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 Географічні й топографічні власні назви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vi-VN" dirty="0" smtClean="0"/>
              <a:t>(</a:t>
            </a:r>
            <a:r>
              <a:rPr lang="vi-VN" dirty="0" smtClean="0"/>
              <a:t>незалежно від кількості їхніх складників) пишуться з великої літери, крім службових слів і родових означень </a:t>
            </a:r>
            <a:r>
              <a:rPr lang="vi-VN" i="1" dirty="0" smtClean="0"/>
              <a:t>(зато́ка, мис, море, о́стрів, пік, хребе́т </a:t>
            </a:r>
            <a:r>
              <a:rPr lang="vi-VN" dirty="0" smtClean="0"/>
              <a:t>і т. ін.): </a:t>
            </a:r>
            <a:endParaRPr lang="uk-UA" dirty="0" smtClean="0"/>
          </a:p>
          <a:p>
            <a:pPr algn="just"/>
            <a:r>
              <a:rPr lang="vi-VN" i="1" dirty="0" smtClean="0"/>
              <a:t>А́зія</a:t>
            </a:r>
            <a:r>
              <a:rPr lang="vi-VN" i="1" dirty="0" smtClean="0"/>
              <a:t>, Антаркти́да, </a:t>
            </a:r>
            <a:endParaRPr lang="uk-UA" i="1" dirty="0" smtClean="0"/>
          </a:p>
          <a:p>
            <a:pPr algn="just"/>
            <a:r>
              <a:rPr lang="vi-VN" i="1" dirty="0" smtClean="0"/>
              <a:t>Балка́нський </a:t>
            </a:r>
            <a:r>
              <a:rPr lang="vi-VN" i="1" dirty="0" smtClean="0"/>
              <a:t>піво́стрів, </a:t>
            </a:r>
            <a:endParaRPr lang="uk-UA" i="1" dirty="0" smtClean="0"/>
          </a:p>
          <a:p>
            <a:pPr algn="just"/>
            <a:r>
              <a:rPr lang="vi-VN" i="1" dirty="0" smtClean="0"/>
              <a:t>Бе́рингове </a:t>
            </a:r>
            <a:r>
              <a:rPr lang="vi-VN" i="1" dirty="0" smtClean="0"/>
              <a:t>мо́ре, </a:t>
            </a:r>
            <a:endParaRPr lang="uk-UA" i="1" dirty="0" smtClean="0"/>
          </a:p>
          <a:p>
            <a:pPr algn="just"/>
            <a:r>
              <a:rPr lang="vi-VN" i="1" dirty="0" smtClean="0"/>
              <a:t>Північнокри́мський </a:t>
            </a:r>
            <a:r>
              <a:rPr lang="vi-VN" i="1" dirty="0" smtClean="0"/>
              <a:t>канал, </a:t>
            </a:r>
            <a:endParaRPr lang="uk-UA" i="1" dirty="0" smtClean="0"/>
          </a:p>
          <a:p>
            <a:pPr algn="just"/>
            <a:r>
              <a:rPr lang="vi-VN" i="1" dirty="0" smtClean="0"/>
              <a:t>Володи́мир-Воли́нський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гора́ </a:t>
            </a:r>
            <a:r>
              <a:rPr lang="vi-VN" i="1" dirty="0" smtClean="0"/>
              <a:t>Гове́рла, Гри́бова губа́, </a:t>
            </a:r>
            <a:endParaRPr lang="uk-UA" i="1" dirty="0" smtClean="0"/>
          </a:p>
          <a:p>
            <a:pPr algn="just"/>
            <a:r>
              <a:rPr lang="vi-VN" i="1" dirty="0" smtClean="0"/>
              <a:t>Зеле́ний </a:t>
            </a:r>
            <a:r>
              <a:rPr lang="vi-VN" i="1" dirty="0" smtClean="0"/>
              <a:t>мис, о́зеро І́льмень, </a:t>
            </a:r>
            <a:endParaRPr lang="uk-UA" i="1" dirty="0" smtClean="0"/>
          </a:p>
          <a:p>
            <a:pPr algn="just"/>
            <a:r>
              <a:rPr lang="vi-VN" i="1" dirty="0" smtClean="0"/>
              <a:t>Кавка́зький </a:t>
            </a:r>
            <a:r>
              <a:rPr lang="vi-VN" i="1" dirty="0" smtClean="0"/>
              <a:t>хребе́т, пік Шевче́нка, </a:t>
            </a:r>
            <a:endParaRPr lang="uk-UA" i="1" dirty="0" smtClean="0"/>
          </a:p>
          <a:p>
            <a:pPr algn="just"/>
            <a:r>
              <a:rPr lang="vi-VN" i="1" dirty="0" smtClean="0"/>
              <a:t>Москва́-ріка́</a:t>
            </a:r>
            <a:r>
              <a:rPr lang="vi-VN" i="1" dirty="0" smtClean="0"/>
              <a:t>, Нага́єва бу́хта, </a:t>
            </a:r>
            <a:endParaRPr lang="uk-UA" i="1" dirty="0" smtClean="0"/>
          </a:p>
          <a:p>
            <a:pPr algn="just"/>
            <a:r>
              <a:rPr lang="vi-VN" i="1" dirty="0" smtClean="0"/>
              <a:t>прото́ка </a:t>
            </a:r>
            <a:r>
              <a:rPr lang="vi-VN" i="1" dirty="0" smtClean="0"/>
              <a:t>Па-де-Кале́, Пана́мський переши́йок, </a:t>
            </a:r>
            <a:endParaRPr lang="uk-UA" i="1" dirty="0" smtClean="0"/>
          </a:p>
          <a:p>
            <a:pPr algn="just"/>
            <a:r>
              <a:rPr lang="vi-VN" i="1" dirty="0" smtClean="0"/>
              <a:t>Пе́рська </a:t>
            </a:r>
            <a:r>
              <a:rPr lang="vi-VN" i="1" dirty="0" smtClean="0"/>
              <a:t>зато́ка, Півні́чний по́люс, </a:t>
            </a:r>
            <a:endParaRPr lang="uk-UA" i="1" dirty="0" smtClean="0"/>
          </a:p>
          <a:p>
            <a:pPr algn="just"/>
            <a:r>
              <a:rPr lang="vi-VN" i="1" dirty="0" smtClean="0"/>
              <a:t>Східноєвропе́йська </a:t>
            </a:r>
            <a:r>
              <a:rPr lang="vi-VN" i="1" dirty="0" smtClean="0"/>
              <a:t>рівни́на, Ура́ло-Кушу́мський степ.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Коли означуване слово, що входить до географічної назви, не виражає родового поняття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 smtClean="0"/>
              <a:t>то</a:t>
            </a:r>
            <a:r>
              <a:rPr lang="vi-VN" dirty="0" smtClean="0"/>
              <a:t> воно пишеться 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Бі́ла </a:t>
            </a:r>
            <a:r>
              <a:rPr lang="vi-VN" i="1" dirty="0" smtClean="0"/>
              <a:t>Це́рква, </a:t>
            </a:r>
            <a:endParaRPr lang="uk-UA" i="1" dirty="0" smtClean="0"/>
          </a:p>
          <a:p>
            <a:pPr algn="just"/>
            <a:r>
              <a:rPr lang="vi-VN" i="1" dirty="0" smtClean="0"/>
              <a:t>Білове́зька </a:t>
            </a:r>
            <a:r>
              <a:rPr lang="vi-VN" i="1" dirty="0" smtClean="0"/>
              <a:t>Пу́ща </a:t>
            </a:r>
            <a:r>
              <a:rPr lang="vi-VN" dirty="0" smtClean="0"/>
              <a:t>(заповідник), </a:t>
            </a:r>
            <a:endParaRPr lang="uk-UA" dirty="0" smtClean="0"/>
          </a:p>
          <a:p>
            <a:pPr algn="just"/>
            <a:r>
              <a:rPr lang="vi-VN" i="1" dirty="0" smtClean="0"/>
              <a:t>Було́нський </a:t>
            </a:r>
            <a:r>
              <a:rPr lang="vi-VN" i="1" dirty="0" smtClean="0"/>
              <a:t>Ліс </a:t>
            </a:r>
            <a:r>
              <a:rPr lang="vi-VN" dirty="0" smtClean="0"/>
              <a:t>(парк), </a:t>
            </a:r>
            <a:endParaRPr lang="uk-UA" dirty="0" smtClean="0"/>
          </a:p>
          <a:p>
            <a:pPr algn="just"/>
            <a:r>
              <a:rPr lang="vi-VN" i="1" dirty="0" smtClean="0"/>
              <a:t>Вели́кі </a:t>
            </a:r>
            <a:r>
              <a:rPr lang="vi-VN" i="1" dirty="0" smtClean="0"/>
              <a:t>Лу́ки, Жо́вті Во́ди, </a:t>
            </a:r>
            <a:endParaRPr lang="uk-UA" i="1" dirty="0" smtClean="0"/>
          </a:p>
          <a:p>
            <a:pPr algn="just"/>
            <a:r>
              <a:rPr lang="vi-VN" i="1" dirty="0" smtClean="0"/>
              <a:t>Залі́зні </a:t>
            </a:r>
            <a:r>
              <a:rPr lang="vi-VN" i="1" dirty="0" smtClean="0"/>
              <a:t>Воро́та, Зеле́ний Гай, </a:t>
            </a:r>
            <a:endParaRPr lang="uk-UA" i="1" dirty="0" smtClean="0"/>
          </a:p>
          <a:p>
            <a:pPr algn="just"/>
            <a:r>
              <a:rPr lang="vi-VN" i="1" dirty="0" smtClean="0"/>
              <a:t>Микі́льська </a:t>
            </a:r>
            <a:r>
              <a:rPr lang="vi-VN" i="1" dirty="0" smtClean="0"/>
              <a:t>Слобі́дка, Нова́ Гвіне́я </a:t>
            </a:r>
            <a:r>
              <a:rPr lang="vi-VN" dirty="0" smtClean="0"/>
              <a:t>(острів), </a:t>
            </a:r>
            <a:endParaRPr lang="uk-UA" dirty="0" smtClean="0"/>
          </a:p>
          <a:p>
            <a:pPr algn="just"/>
            <a:r>
              <a:rPr lang="vi-VN" i="1" dirty="0" smtClean="0"/>
              <a:t>Товста́ </a:t>
            </a:r>
            <a:r>
              <a:rPr lang="vi-VN" i="1" dirty="0" smtClean="0"/>
              <a:t>Моги́ла, Я́сна Поля́на. </a:t>
            </a:r>
            <a:endParaRPr lang="uk-UA" i="1" dirty="0" smtClean="0"/>
          </a:p>
          <a:p>
            <a:pPr algn="just"/>
            <a:endParaRPr lang="uk-UA" i="1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/>
              <a:t>З</a:t>
            </a:r>
            <a:r>
              <a:rPr lang="vi-VN" sz="2800" dirty="0" smtClean="0"/>
              <a:t> великої літери пишуться складові частини географічних назв, що означають титули, посади, фах і т. ін.: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80558"/>
          </a:xfrm>
        </p:spPr>
        <p:txBody>
          <a:bodyPr/>
          <a:lstStyle/>
          <a:p>
            <a:pPr algn="just"/>
            <a:r>
              <a:rPr lang="vi-VN" i="1" dirty="0" smtClean="0"/>
              <a:t>мис </a:t>
            </a:r>
            <a:r>
              <a:rPr lang="vi-VN" i="1" dirty="0" smtClean="0"/>
              <a:t>Капіта́на Дже́ральда, </a:t>
            </a:r>
            <a:endParaRPr lang="uk-UA" i="1" dirty="0" smtClean="0"/>
          </a:p>
          <a:p>
            <a:pPr algn="just"/>
            <a:r>
              <a:rPr lang="vi-VN" i="1" dirty="0" smtClean="0"/>
              <a:t>на́бережна </a:t>
            </a:r>
            <a:r>
              <a:rPr lang="vi-VN" i="1" dirty="0" smtClean="0"/>
              <a:t>Лейтена́нта Шмі́дта;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також</a:t>
            </a:r>
            <a:r>
              <a:rPr lang="vi-VN" dirty="0" smtClean="0"/>
              <a:t> </a:t>
            </a:r>
            <a:r>
              <a:rPr lang="vi-VN" i="1" dirty="0" smtClean="0"/>
              <a:t>зато́ка Свято́го Лавре́нтія.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У складних прізвищах, псевдонімах та іменах, які пишуться через дефіс, кожна складова частина починається великою літерою: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 </a:t>
            </a:r>
            <a:r>
              <a:rPr lang="vi-VN" i="1" dirty="0" smtClean="0"/>
              <a:t>Кві́тка-Основ’я́ненко, </a:t>
            </a:r>
            <a:endParaRPr lang="uk-UA" i="1" dirty="0" smtClean="0"/>
          </a:p>
          <a:p>
            <a:r>
              <a:rPr lang="vi-VN" i="1" dirty="0" smtClean="0"/>
              <a:t>Нечу́й-Леви́цький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Сергє́єв-Це́нський</a:t>
            </a:r>
            <a:r>
              <a:rPr lang="vi-VN" i="1" dirty="0" smtClean="0"/>
              <a:t>; </a:t>
            </a:r>
            <a:endParaRPr lang="uk-UA" i="1" dirty="0" smtClean="0"/>
          </a:p>
          <a:p>
            <a:r>
              <a:rPr lang="vi-VN" i="1" dirty="0" smtClean="0"/>
              <a:t>Жан-Жа́к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Зино́вій-Богда́н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Марі́я-Тере́за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Прийменники, артиклі й сполучники в складі географічних назв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/>
              <a:t>пишуться </a:t>
            </a:r>
            <a:r>
              <a:rPr lang="vi-VN" dirty="0" smtClean="0"/>
              <a:t>з малої літери й відокремлюються дефісом: </a:t>
            </a:r>
            <a:endParaRPr lang="uk-UA" dirty="0" smtClean="0"/>
          </a:p>
          <a:p>
            <a:pPr algn="just"/>
            <a:r>
              <a:rPr lang="vi-VN" i="1" dirty="0" smtClean="0"/>
              <a:t>Було́нь-сюр-Мер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Порт-о-Пре́нс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Рі́о-де-Жане́йро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Сен-е-Уа́з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Фонте́н-сюр-Рон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Фра́нкфурт-на-Ма́йні</a:t>
            </a:r>
            <a:r>
              <a:rPr lang="vi-VN" i="1" dirty="0" smtClean="0"/>
              <a:t>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Артиклі </a:t>
            </a:r>
            <a:r>
              <a:rPr lang="vi-VN" dirty="0" smtClean="0"/>
              <a:t>й частки, що стоять на початку іншомовних географічних назв, пишуться з великої літери й приєднуються дефісом: </a:t>
            </a:r>
            <a:endParaRPr lang="uk-UA" dirty="0" smtClean="0"/>
          </a:p>
          <a:p>
            <a:pPr algn="just"/>
            <a:r>
              <a:rPr lang="vi-VN" i="1" dirty="0" smtClean="0"/>
              <a:t>Де-Брейне́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Ла-Ма́нш</a:t>
            </a:r>
            <a:r>
              <a:rPr lang="vi-VN" i="1" dirty="0" smtClean="0"/>
              <a:t> </a:t>
            </a:r>
            <a:r>
              <a:rPr lang="vi-VN" dirty="0" smtClean="0"/>
              <a:t>(протоки), </a:t>
            </a:r>
            <a:endParaRPr lang="uk-UA" dirty="0" smtClean="0"/>
          </a:p>
          <a:p>
            <a:pPr algn="just"/>
            <a:r>
              <a:rPr lang="vi-VN" i="1" dirty="0" smtClean="0"/>
              <a:t>Ле-Крезо́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Лос-А́нджелес</a:t>
            </a:r>
            <a:r>
              <a:rPr lang="vi-VN" i="1" dirty="0" smtClean="0"/>
              <a:t> </a:t>
            </a:r>
            <a:r>
              <a:rPr lang="vi-VN" dirty="0" smtClean="0"/>
              <a:t>(міста), </a:t>
            </a:r>
            <a:endParaRPr lang="uk-UA" dirty="0" smtClean="0"/>
          </a:p>
          <a:p>
            <a:pPr algn="just"/>
            <a:r>
              <a:rPr lang="vi-VN" i="1" dirty="0" smtClean="0"/>
              <a:t>Лос-Фра́йлес</a:t>
            </a:r>
            <a:r>
              <a:rPr lang="vi-VN" i="1" dirty="0" smtClean="0"/>
              <a:t> </a:t>
            </a:r>
            <a:r>
              <a:rPr lang="vi-VN" dirty="0" smtClean="0"/>
              <a:t>(острови).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В іншомовних складних географічних назвах, що пишуться через дефіс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з</a:t>
            </a:r>
            <a:r>
              <a:rPr lang="vi-VN" dirty="0" smtClean="0"/>
              <a:t> великої літери пишуться й родові позначення: </a:t>
            </a:r>
            <a:endParaRPr lang="uk-UA" dirty="0" smtClean="0"/>
          </a:p>
          <a:p>
            <a:pPr algn="just"/>
            <a:r>
              <a:rPr lang="vi-VN" i="1" dirty="0" smtClean="0"/>
              <a:t>Ісси́к-Куль</a:t>
            </a:r>
            <a:r>
              <a:rPr lang="vi-VN" i="1" dirty="0" smtClean="0"/>
              <a:t> </a:t>
            </a:r>
            <a:r>
              <a:rPr lang="vi-VN" dirty="0" smtClean="0"/>
              <a:t>(куль — озеро), </a:t>
            </a:r>
            <a:endParaRPr lang="uk-UA" dirty="0" smtClean="0"/>
          </a:p>
          <a:p>
            <a:pPr algn="just"/>
            <a:r>
              <a:rPr lang="vi-VN" i="1" dirty="0" smtClean="0"/>
              <a:t>Мую́н-Кум</a:t>
            </a:r>
            <a:r>
              <a:rPr lang="vi-VN" i="1" dirty="0" smtClean="0"/>
              <a:t> </a:t>
            </a:r>
            <a:r>
              <a:rPr lang="vi-VN" dirty="0" smtClean="0"/>
              <a:t>(кум — пісок), </a:t>
            </a:r>
            <a:endParaRPr lang="uk-UA" dirty="0" smtClean="0"/>
          </a:p>
          <a:p>
            <a:pPr algn="just"/>
            <a:r>
              <a:rPr lang="vi-VN" i="1" dirty="0" smtClean="0"/>
              <a:t>По́рто-Але́гре</a:t>
            </a:r>
            <a:r>
              <a:rPr lang="vi-VN" i="1" dirty="0" smtClean="0"/>
              <a:t> </a:t>
            </a:r>
            <a:r>
              <a:rPr lang="vi-VN" dirty="0" smtClean="0"/>
              <a:t>(порто — порт), </a:t>
            </a:r>
            <a:endParaRPr lang="uk-UA" dirty="0" smtClean="0"/>
          </a:p>
          <a:p>
            <a:pPr algn="just"/>
            <a:r>
              <a:rPr lang="vi-VN" i="1" dirty="0" smtClean="0"/>
              <a:t>Рі́о-Не́гро</a:t>
            </a:r>
            <a:r>
              <a:rPr lang="uk-UA" i="1" dirty="0" smtClean="0"/>
              <a:t> </a:t>
            </a:r>
            <a:r>
              <a:rPr lang="vi-VN" dirty="0" smtClean="0"/>
              <a:t>(ріо</a:t>
            </a:r>
            <a:r>
              <a:rPr lang="vi-VN" dirty="0" smtClean="0"/>
              <a:t> — річка), </a:t>
            </a:r>
            <a:endParaRPr lang="uk-UA" dirty="0" smtClean="0"/>
          </a:p>
          <a:p>
            <a:pPr algn="just"/>
            <a:r>
              <a:rPr lang="vi-VN" i="1" dirty="0" smtClean="0"/>
              <a:t>Ха́ра-Нур</a:t>
            </a:r>
            <a:r>
              <a:rPr lang="vi-VN" i="1" dirty="0" smtClean="0"/>
              <a:t> </a:t>
            </a:r>
            <a:r>
              <a:rPr lang="vi-VN" dirty="0" smtClean="0"/>
              <a:t>(нур — озеро),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 </a:t>
            </a:r>
            <a:r>
              <a:rPr lang="vi-VN" i="1" dirty="0" smtClean="0"/>
              <a:t>Алата́у, </a:t>
            </a:r>
            <a:endParaRPr lang="uk-UA" i="1" dirty="0" smtClean="0"/>
          </a:p>
          <a:p>
            <a:pPr algn="just"/>
            <a:r>
              <a:rPr lang="vi-VN" i="1" dirty="0" smtClean="0"/>
              <a:t>Амудар’я́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Дихта́у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Сирдар’я́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Якщо ж складова частина такої назви увійшла в українську мову як загальна родова назва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то</a:t>
            </a:r>
            <a:r>
              <a:rPr lang="vi-VN" dirty="0" smtClean="0"/>
              <a:t> вона пишеться з малої літери </a:t>
            </a:r>
            <a:endParaRPr lang="uk-UA" dirty="0" smtClean="0"/>
          </a:p>
          <a:p>
            <a:pPr algn="just"/>
            <a:r>
              <a:rPr lang="vi-VN" i="1" dirty="0" smtClean="0"/>
              <a:t>Вара́нгер-фіо́рд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Дю-фіо́рд</a:t>
            </a:r>
            <a:r>
              <a:rPr lang="vi-VN" i="1" dirty="0" smtClean="0"/>
              <a:t>.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Так </a:t>
            </a:r>
            <a:r>
              <a:rPr lang="vi-VN" dirty="0" smtClean="0"/>
              <a:t>само з малої літери пишуться й родові позначення в іншомовних назвах вулиць, майданів, бульварів: </a:t>
            </a:r>
            <a:endParaRPr lang="uk-UA" dirty="0" smtClean="0"/>
          </a:p>
          <a:p>
            <a:pPr algn="just"/>
            <a:r>
              <a:rPr lang="vi-VN" i="1" dirty="0" smtClean="0"/>
              <a:t>Ка́йзер-плац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Лі́бкнехт-штра́се</a:t>
            </a:r>
            <a:r>
              <a:rPr lang="vi-VN" i="1" dirty="0" smtClean="0"/>
              <a:t> </a:t>
            </a:r>
            <a:r>
              <a:rPr lang="vi-VN" dirty="0" smtClean="0"/>
              <a:t>(штрасе — вулиця), </a:t>
            </a:r>
            <a:endParaRPr lang="uk-UA" dirty="0" smtClean="0"/>
          </a:p>
          <a:p>
            <a:pPr algn="just"/>
            <a:r>
              <a:rPr lang="vi-VN" i="1" dirty="0" smtClean="0"/>
              <a:t>Трафальга́р-сквер</a:t>
            </a:r>
            <a:r>
              <a:rPr lang="vi-VN" i="1" dirty="0" smtClean="0"/>
              <a:t> </a:t>
            </a:r>
            <a:r>
              <a:rPr lang="vi-VN" dirty="0" smtClean="0"/>
              <a:t>(сквер — площа</a:t>
            </a:r>
            <a:r>
              <a:rPr lang="vi-VN" dirty="0" smtClean="0"/>
              <a:t>),</a:t>
            </a:r>
            <a:endParaRPr lang="uk-UA" dirty="0" smtClean="0"/>
          </a:p>
          <a:p>
            <a:pPr algn="just"/>
            <a:r>
              <a:rPr lang="vi-VN" i="1" dirty="0" smtClean="0"/>
              <a:t>Тре́птов-парк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Уо́лл-стрит</a:t>
            </a:r>
            <a:r>
              <a:rPr lang="vi-VN" i="1" dirty="0" smtClean="0"/>
              <a:t> </a:t>
            </a:r>
            <a:r>
              <a:rPr lang="vi-VN" dirty="0" smtClean="0"/>
              <a:t>(стрит — вулиця).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Географічні назви, вжиті в переносному значенні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зберігають </a:t>
            </a:r>
            <a:r>
              <a:rPr lang="vi-VN" dirty="0" smtClean="0"/>
              <a:t>написання з великої літери: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Верса́ль</a:t>
            </a:r>
            <a:r>
              <a:rPr lang="uk-UA" i="1" dirty="0" smtClean="0"/>
              <a:t> </a:t>
            </a:r>
            <a:r>
              <a:rPr lang="vi-VN" dirty="0" smtClean="0"/>
              <a:t>(у</a:t>
            </a:r>
            <a:r>
              <a:rPr lang="vi-VN" dirty="0" smtClean="0"/>
              <a:t> значенні «Версальський мир»), </a:t>
            </a:r>
            <a:endParaRPr lang="uk-UA" dirty="0" smtClean="0"/>
          </a:p>
          <a:p>
            <a:pPr algn="just"/>
            <a:r>
              <a:rPr lang="vi-VN" i="1" dirty="0" smtClean="0"/>
              <a:t>Ка́нни</a:t>
            </a:r>
            <a:r>
              <a:rPr lang="vi-VN" i="1" dirty="0" smtClean="0"/>
              <a:t> </a:t>
            </a:r>
            <a:r>
              <a:rPr lang="vi-VN" dirty="0" smtClean="0"/>
              <a:t>(у значенні «оточення та розгром»), </a:t>
            </a:r>
            <a:endParaRPr lang="uk-UA" dirty="0" smtClean="0"/>
          </a:p>
          <a:p>
            <a:pPr algn="just"/>
            <a:r>
              <a:rPr lang="vi-VN" i="1" dirty="0" smtClean="0"/>
              <a:t>Мю́нхен</a:t>
            </a:r>
            <a:r>
              <a:rPr lang="vi-VN" i="1" dirty="0" smtClean="0"/>
              <a:t> </a:t>
            </a:r>
            <a:r>
              <a:rPr lang="vi-VN" dirty="0" smtClean="0"/>
              <a:t>(у значенні «Мюнхенська угода 1938 р.»), </a:t>
            </a:r>
            <a:endParaRPr lang="uk-UA" dirty="0" smtClean="0"/>
          </a:p>
          <a:p>
            <a:pPr algn="just"/>
            <a:r>
              <a:rPr lang="vi-VN" i="1" dirty="0" smtClean="0"/>
              <a:t>Парна́с</a:t>
            </a:r>
            <a:r>
              <a:rPr lang="vi-VN" i="1" dirty="0" smtClean="0"/>
              <a:t> </a:t>
            </a:r>
            <a:r>
              <a:rPr lang="vi-VN" dirty="0" smtClean="0"/>
              <a:t>(у значенні «світ поезії»), </a:t>
            </a:r>
            <a:endParaRPr lang="uk-UA" dirty="0" smtClean="0"/>
          </a:p>
          <a:p>
            <a:pPr algn="just"/>
            <a:r>
              <a:rPr lang="vi-VN" i="1" dirty="0" smtClean="0"/>
              <a:t>Седа́н</a:t>
            </a:r>
            <a:r>
              <a:rPr lang="vi-VN" i="1" dirty="0" smtClean="0"/>
              <a:t> </a:t>
            </a:r>
            <a:r>
              <a:rPr lang="vi-VN" dirty="0" smtClean="0"/>
              <a:t>(у значенні «воєнний розгром»).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Назви вулиць (бульварів, провулків, проспектів), шляхів (залізничних, морських і т. ін.), каналів, течій (морських), а також майданів (площ), парків і т. ін.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vi-VN" dirty="0" smtClean="0"/>
              <a:t>пишуться </a:t>
            </a:r>
            <a:r>
              <a:rPr lang="vi-VN" dirty="0" smtClean="0"/>
              <a:t>з великої літери, а їхні родові позначення — з малої: </a:t>
            </a:r>
            <a:endParaRPr lang="uk-UA" dirty="0" smtClean="0"/>
          </a:p>
          <a:p>
            <a:pPr algn="just"/>
            <a:r>
              <a:rPr lang="vi-VN" i="1" dirty="0" smtClean="0"/>
              <a:t>Андрі́ївський </a:t>
            </a:r>
            <a:r>
              <a:rPr lang="vi-VN" i="1" dirty="0" smtClean="0"/>
              <a:t>узві́з, </a:t>
            </a:r>
            <a:endParaRPr lang="uk-UA" i="1" dirty="0" smtClean="0"/>
          </a:p>
          <a:p>
            <a:pPr algn="just"/>
            <a:r>
              <a:rPr lang="vi-VN" i="1" dirty="0" smtClean="0"/>
              <a:t>Байка́ло-Аму́рська </a:t>
            </a:r>
            <a:r>
              <a:rPr lang="vi-VN" i="1" dirty="0" smtClean="0"/>
              <a:t>магістра́ль, </a:t>
            </a:r>
            <a:endParaRPr lang="uk-UA" i="1" dirty="0" smtClean="0"/>
          </a:p>
          <a:p>
            <a:pPr algn="just"/>
            <a:r>
              <a:rPr lang="vi-VN" i="1" dirty="0" smtClean="0"/>
              <a:t>бульва́р </a:t>
            </a:r>
            <a:r>
              <a:rPr lang="vi-VN" i="1" dirty="0" smtClean="0"/>
              <a:t>Тара́са Шевче́нка, </a:t>
            </a:r>
            <a:endParaRPr lang="uk-UA" i="1" dirty="0" smtClean="0"/>
          </a:p>
          <a:p>
            <a:pPr algn="just"/>
            <a:r>
              <a:rPr lang="vi-VN" i="1" dirty="0" smtClean="0"/>
              <a:t>Військо́во-Грузи́нська </a:t>
            </a:r>
            <a:r>
              <a:rPr lang="vi-VN" i="1" dirty="0" smtClean="0"/>
              <a:t>доро́га, </a:t>
            </a:r>
            <a:endParaRPr lang="uk-UA" i="1" dirty="0" smtClean="0"/>
          </a:p>
          <a:p>
            <a:pPr algn="just"/>
            <a:r>
              <a:rPr lang="vi-VN" i="1" dirty="0" smtClean="0"/>
              <a:t>ву́лиця </a:t>
            </a:r>
            <a:r>
              <a:rPr lang="vi-VN" i="1" dirty="0" smtClean="0"/>
              <a:t>Петра́ Сагайда́чного, </a:t>
            </a:r>
            <a:endParaRPr lang="uk-UA" i="1" dirty="0" smtClean="0"/>
          </a:p>
          <a:p>
            <a:pPr algn="just"/>
            <a:r>
              <a:rPr lang="vi-VN" i="1" dirty="0" smtClean="0"/>
              <a:t>Жито́мирська </a:t>
            </a:r>
            <a:r>
              <a:rPr lang="vi-VN" i="1" dirty="0" smtClean="0"/>
              <a:t>автостра́да, </a:t>
            </a:r>
            <a:endParaRPr lang="uk-UA" i="1" dirty="0" smtClean="0"/>
          </a:p>
          <a:p>
            <a:pPr algn="just"/>
            <a:r>
              <a:rPr lang="vi-VN" i="1" dirty="0" smtClean="0"/>
              <a:t>Льві́вська </a:t>
            </a:r>
            <a:r>
              <a:rPr lang="vi-VN" i="1" dirty="0" smtClean="0"/>
              <a:t>пло́ща, </a:t>
            </a:r>
            <a:endParaRPr lang="uk-UA" i="1" dirty="0" smtClean="0"/>
          </a:p>
          <a:p>
            <a:pPr algn="just"/>
            <a:r>
              <a:rPr lang="vi-VN" i="1" dirty="0" smtClean="0"/>
              <a:t>майда́н </a:t>
            </a:r>
            <a:r>
              <a:rPr lang="vi-VN" i="1" dirty="0" smtClean="0"/>
              <a:t>Незале́жності, </a:t>
            </a:r>
            <a:endParaRPr lang="uk-UA" i="1" dirty="0" smtClean="0"/>
          </a:p>
          <a:p>
            <a:pPr algn="just"/>
            <a:r>
              <a:rPr lang="vi-VN" i="1" dirty="0" smtClean="0"/>
              <a:t>Музейний </a:t>
            </a:r>
            <a:r>
              <a:rPr lang="vi-VN" i="1" dirty="0" smtClean="0"/>
              <a:t>прову́лок, </a:t>
            </a:r>
            <a:endParaRPr lang="uk-UA" i="1" dirty="0" smtClean="0"/>
          </a:p>
          <a:p>
            <a:pPr algn="just"/>
            <a:r>
              <a:rPr lang="vi-VN" i="1" dirty="0" smtClean="0"/>
              <a:t>Стри́йський </a:t>
            </a:r>
            <a:r>
              <a:rPr lang="vi-VN" i="1" dirty="0" smtClean="0"/>
              <a:t>парк, </a:t>
            </a:r>
            <a:endParaRPr lang="uk-UA" i="1" dirty="0" smtClean="0"/>
          </a:p>
          <a:p>
            <a:pPr algn="just"/>
            <a:r>
              <a:rPr lang="vi-VN" i="1" dirty="0" smtClean="0"/>
              <a:t>Півде́нно-За́хідна </a:t>
            </a:r>
            <a:r>
              <a:rPr lang="vi-VN" i="1" dirty="0" smtClean="0"/>
              <a:t>залізни́ця, </a:t>
            </a:r>
            <a:endParaRPr lang="uk-UA" i="1" dirty="0" smtClean="0"/>
          </a:p>
          <a:p>
            <a:pPr algn="just"/>
            <a:r>
              <a:rPr lang="vi-VN" i="1" dirty="0" smtClean="0"/>
              <a:t>Півні́чний </a:t>
            </a:r>
            <a:r>
              <a:rPr lang="vi-VN" i="1" dirty="0" smtClean="0"/>
              <a:t>морськи́й шлях, </a:t>
            </a:r>
            <a:endParaRPr lang="uk-UA" i="1" dirty="0" smtClean="0"/>
          </a:p>
          <a:p>
            <a:pPr algn="just"/>
            <a:r>
              <a:rPr lang="vi-VN" i="1" dirty="0" smtClean="0"/>
              <a:t>проспе́кт </a:t>
            </a:r>
            <a:r>
              <a:rPr lang="vi-VN" i="1" dirty="0" smtClean="0"/>
              <a:t>Дру́жби наро́дів, </a:t>
            </a:r>
            <a:endParaRPr lang="uk-UA" i="1" dirty="0" smtClean="0"/>
          </a:p>
          <a:p>
            <a:pPr algn="just"/>
            <a:r>
              <a:rPr lang="vi-VN" i="1" dirty="0" smtClean="0"/>
              <a:t>Ромода́нівський </a:t>
            </a:r>
            <a:r>
              <a:rPr lang="vi-VN" i="1" dirty="0" smtClean="0"/>
              <a:t>шлях, </a:t>
            </a:r>
            <a:endParaRPr lang="uk-UA" i="1" dirty="0" smtClean="0"/>
          </a:p>
          <a:p>
            <a:pPr algn="just"/>
            <a:r>
              <a:rPr lang="vi-VN" i="1" dirty="0" smtClean="0"/>
              <a:t>течія́ </a:t>
            </a:r>
            <a:r>
              <a:rPr lang="vi-VN" i="1" dirty="0" smtClean="0"/>
              <a:t>Гольфстрі́м.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Якщо в назвах вулиць, проспектів, населених пунктів тощо слова </a:t>
            </a:r>
            <a:r>
              <a:rPr lang="vi-VN" sz="2800" i="1" dirty="0" smtClean="0"/>
              <a:t>брід, вал, воро́та, міст, шлях, яр </a:t>
            </a:r>
            <a:r>
              <a:rPr lang="vi-VN" sz="2800" dirty="0" smtClean="0"/>
              <a:t>і т. ін.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вже </a:t>
            </a:r>
            <a:r>
              <a:rPr lang="vi-VN" dirty="0" smtClean="0"/>
              <a:t>не сприймаються як родові позначення, то вони пишуться 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Бо́ричів </a:t>
            </a:r>
            <a:r>
              <a:rPr lang="vi-VN" i="1" dirty="0" smtClean="0"/>
              <a:t>Тік, </a:t>
            </a:r>
            <a:endParaRPr lang="uk-UA" i="1" dirty="0" smtClean="0"/>
          </a:p>
          <a:p>
            <a:pPr algn="just"/>
            <a:r>
              <a:rPr lang="vi-VN" i="1" dirty="0" smtClean="0"/>
              <a:t>До́брий </a:t>
            </a:r>
            <a:r>
              <a:rPr lang="vi-VN" i="1" dirty="0" smtClean="0"/>
              <a:t>Шлях, </a:t>
            </a:r>
            <a:endParaRPr lang="uk-UA" i="1" dirty="0" smtClean="0"/>
          </a:p>
          <a:p>
            <a:pPr algn="just"/>
            <a:r>
              <a:rPr lang="vi-VN" i="1" dirty="0" smtClean="0"/>
              <a:t>Кози́ний </a:t>
            </a:r>
            <a:r>
              <a:rPr lang="vi-VN" i="1" dirty="0" smtClean="0"/>
              <a:t>Брід, </a:t>
            </a:r>
            <a:endParaRPr lang="uk-UA" i="1" dirty="0" smtClean="0"/>
          </a:p>
          <a:p>
            <a:pPr algn="just"/>
            <a:r>
              <a:rPr lang="vi-VN" i="1" dirty="0" smtClean="0"/>
              <a:t>Кра́сні </a:t>
            </a:r>
            <a:r>
              <a:rPr lang="vi-VN" i="1" dirty="0" smtClean="0"/>
              <a:t>Воро́та, </a:t>
            </a:r>
            <a:endParaRPr lang="uk-UA" i="1" dirty="0" smtClean="0"/>
          </a:p>
          <a:p>
            <a:pPr algn="just"/>
            <a:r>
              <a:rPr lang="vi-VN" i="1" dirty="0" smtClean="0"/>
              <a:t>Кузне́цький </a:t>
            </a:r>
            <a:r>
              <a:rPr lang="vi-VN" i="1" dirty="0" smtClean="0"/>
              <a:t>Міст, </a:t>
            </a:r>
            <a:endParaRPr lang="uk-UA" i="1" dirty="0" smtClean="0"/>
          </a:p>
          <a:p>
            <a:pPr algn="just"/>
            <a:r>
              <a:rPr lang="vi-VN" i="1" dirty="0" smtClean="0"/>
              <a:t>Яросла́вів </a:t>
            </a:r>
            <a:r>
              <a:rPr lang="vi-VN" i="1" dirty="0" smtClean="0"/>
              <a:t>Вал </a:t>
            </a:r>
            <a:r>
              <a:rPr lang="vi-VN" dirty="0" smtClean="0"/>
              <a:t>(вулиці); </a:t>
            </a:r>
            <a:endParaRPr lang="uk-UA" dirty="0" smtClean="0"/>
          </a:p>
          <a:p>
            <a:pPr algn="just"/>
            <a:r>
              <a:rPr lang="vi-VN" i="1" dirty="0" smtClean="0"/>
              <a:t>Го́ла </a:t>
            </a:r>
            <a:r>
              <a:rPr lang="vi-VN" i="1" dirty="0" smtClean="0"/>
              <a:t>При́стань </a:t>
            </a:r>
            <a:r>
              <a:rPr lang="vi-VN" dirty="0" smtClean="0"/>
              <a:t>(місто), </a:t>
            </a:r>
            <a:endParaRPr lang="uk-UA" dirty="0" smtClean="0"/>
          </a:p>
          <a:p>
            <a:pPr algn="just"/>
            <a:r>
              <a:rPr lang="vi-VN" i="1" dirty="0" smtClean="0"/>
              <a:t>Кози́нські </a:t>
            </a:r>
            <a:r>
              <a:rPr lang="vi-VN" i="1" dirty="0" smtClean="0"/>
              <a:t>Горби́ </a:t>
            </a:r>
            <a:r>
              <a:rPr lang="vi-VN" dirty="0" smtClean="0"/>
              <a:t>(урочище), </a:t>
            </a:r>
            <a:endParaRPr lang="uk-UA" dirty="0" smtClean="0"/>
          </a:p>
          <a:p>
            <a:pPr algn="just"/>
            <a:r>
              <a:rPr lang="vi-VN" i="1" dirty="0" smtClean="0"/>
              <a:t>Сухи́й </a:t>
            </a:r>
            <a:r>
              <a:rPr lang="vi-VN" i="1" dirty="0" smtClean="0"/>
              <a:t>Яр </a:t>
            </a:r>
            <a:r>
              <a:rPr lang="vi-VN" dirty="0" smtClean="0"/>
              <a:t>(село).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Утворені від географічних найменувань назви тварин, птахів, страв, напоїв, тканин і т. ін.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малої літери: </a:t>
            </a:r>
            <a:endParaRPr lang="uk-UA" dirty="0" smtClean="0"/>
          </a:p>
          <a:p>
            <a:r>
              <a:rPr lang="vi-VN" i="1" dirty="0" smtClean="0"/>
              <a:t>босто́н</a:t>
            </a:r>
            <a:r>
              <a:rPr lang="vi-VN" i="1" dirty="0" smtClean="0"/>
              <a:t> </a:t>
            </a:r>
            <a:r>
              <a:rPr lang="vi-VN" dirty="0" smtClean="0"/>
              <a:t>(тканина), </a:t>
            </a:r>
            <a:endParaRPr lang="uk-UA" dirty="0" smtClean="0"/>
          </a:p>
          <a:p>
            <a:r>
              <a:rPr lang="vi-VN" i="1" dirty="0" smtClean="0"/>
              <a:t>йоркши́р</a:t>
            </a:r>
            <a:r>
              <a:rPr lang="vi-VN" i="1" dirty="0" smtClean="0"/>
              <a:t> </a:t>
            </a:r>
            <a:r>
              <a:rPr lang="vi-VN" dirty="0" smtClean="0"/>
              <a:t>(порода свиней), </a:t>
            </a:r>
            <a:endParaRPr lang="uk-UA" dirty="0" smtClean="0"/>
          </a:p>
          <a:p>
            <a:r>
              <a:rPr lang="ru-RU" i="1" dirty="0" smtClean="0"/>
              <a:t>л</a:t>
            </a:r>
            <a:r>
              <a:rPr lang="vi-VN" i="1" dirty="0" smtClean="0"/>
              <a:t>его́рн</a:t>
            </a:r>
            <a:r>
              <a:rPr lang="uk-UA" i="1" dirty="0" smtClean="0"/>
              <a:t> </a:t>
            </a:r>
            <a:r>
              <a:rPr lang="vi-VN" dirty="0" smtClean="0"/>
              <a:t>(порода </a:t>
            </a:r>
            <a:r>
              <a:rPr lang="vi-VN" dirty="0" smtClean="0"/>
              <a:t>курей), </a:t>
            </a:r>
            <a:endParaRPr lang="uk-UA" dirty="0" smtClean="0"/>
          </a:p>
          <a:p>
            <a:r>
              <a:rPr lang="vi-VN" i="1" dirty="0" smtClean="0"/>
              <a:t>маде́ра</a:t>
            </a:r>
            <a:r>
              <a:rPr lang="vi-VN" i="1" dirty="0" smtClean="0"/>
              <a:t> </a:t>
            </a:r>
            <a:r>
              <a:rPr lang="vi-VN" dirty="0" smtClean="0"/>
              <a:t>(сорт вина), </a:t>
            </a:r>
            <a:endParaRPr lang="uk-UA" dirty="0" smtClean="0"/>
          </a:p>
          <a:p>
            <a:r>
              <a:rPr lang="vi-VN" i="1" dirty="0" smtClean="0"/>
              <a:t>сая́ни</a:t>
            </a:r>
            <a:r>
              <a:rPr lang="vi-VN" i="1" dirty="0" smtClean="0"/>
              <a:t> </a:t>
            </a:r>
            <a:r>
              <a:rPr lang="vi-VN" dirty="0" smtClean="0"/>
              <a:t>(напій), </a:t>
            </a:r>
            <a:endParaRPr lang="uk-UA" dirty="0" smtClean="0"/>
          </a:p>
          <a:p>
            <a:r>
              <a:rPr lang="vi-VN" i="1" dirty="0" smtClean="0"/>
              <a:t>сваля́ва</a:t>
            </a:r>
            <a:r>
              <a:rPr lang="vi-VN" i="1" dirty="0" smtClean="0"/>
              <a:t> </a:t>
            </a:r>
            <a:r>
              <a:rPr lang="vi-VN" dirty="0" smtClean="0"/>
              <a:t>(мінеральна вода</a:t>
            </a:r>
            <a:r>
              <a:rPr lang="vi-VN" dirty="0" smtClean="0"/>
              <a:t>),</a:t>
            </a:r>
            <a:endParaRPr lang="uk-UA" dirty="0" smtClean="0"/>
          </a:p>
          <a:p>
            <a:r>
              <a:rPr lang="vi-VN" dirty="0" smtClean="0"/>
              <a:t> </a:t>
            </a:r>
            <a:r>
              <a:rPr lang="vi-VN" i="1" dirty="0" smtClean="0"/>
              <a:t>сенберна́р</a:t>
            </a:r>
            <a:r>
              <a:rPr lang="uk-UA" i="1" dirty="0" smtClean="0"/>
              <a:t> </a:t>
            </a:r>
            <a:r>
              <a:rPr lang="vi-VN" dirty="0" smtClean="0"/>
              <a:t>(</a:t>
            </a:r>
            <a:r>
              <a:rPr lang="vi-VN" dirty="0" smtClean="0"/>
              <a:t>порода собак), </a:t>
            </a:r>
            <a:endParaRPr lang="uk-UA" dirty="0" smtClean="0"/>
          </a:p>
          <a:p>
            <a:r>
              <a:rPr lang="vi-VN" i="1" dirty="0" smtClean="0"/>
              <a:t>симента́лка</a:t>
            </a:r>
            <a:r>
              <a:rPr lang="vi-VN" i="1" dirty="0" smtClean="0"/>
              <a:t> </a:t>
            </a:r>
            <a:r>
              <a:rPr lang="vi-VN" dirty="0" smtClean="0"/>
              <a:t>(порода корів), </a:t>
            </a:r>
            <a:endParaRPr lang="uk-UA" dirty="0" smtClean="0"/>
          </a:p>
          <a:p>
            <a:r>
              <a:rPr lang="vi-VN" i="1" dirty="0" smtClean="0"/>
              <a:t>тока́й</a:t>
            </a:r>
            <a:r>
              <a:rPr lang="vi-VN" i="1" dirty="0" smtClean="0"/>
              <a:t> </a:t>
            </a:r>
            <a:r>
              <a:rPr lang="vi-VN" dirty="0" smtClean="0"/>
              <a:t>(сорт вина) і т.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У назвах груп або союзів держав і найвищих міжнародних організацій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dirty="0" smtClean="0"/>
              <a:t>усі </a:t>
            </a:r>
            <a:r>
              <a:rPr lang="vi-VN" dirty="0" smtClean="0"/>
              <a:t>слова, крім родових позначень, пишуться 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Анта́нта</a:t>
            </a:r>
            <a:r>
              <a:rPr lang="vi-VN" i="1" dirty="0" smtClean="0"/>
              <a:t>, Балка́нські 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Європе́йське </a:t>
            </a:r>
            <a:r>
              <a:rPr lang="vi-VN" i="1" dirty="0" smtClean="0"/>
              <a:t>Економі́чне Співтовари́ство, Співдру́жність Незале́жних Держа́в, </a:t>
            </a:r>
            <a:endParaRPr lang="uk-UA" i="1" dirty="0" smtClean="0"/>
          </a:p>
          <a:p>
            <a:pPr algn="just"/>
            <a:r>
              <a:rPr lang="vi-VN" i="1" dirty="0" smtClean="0"/>
              <a:t>Всесві́тня </a:t>
            </a:r>
            <a:r>
              <a:rPr lang="vi-VN" i="1" dirty="0" smtClean="0"/>
              <a:t>Ра́да Ми́ру, </a:t>
            </a:r>
            <a:endParaRPr lang="uk-UA" i="1" dirty="0" smtClean="0"/>
          </a:p>
          <a:p>
            <a:pPr algn="just"/>
            <a:r>
              <a:rPr lang="vi-VN" i="1" dirty="0" smtClean="0"/>
              <a:t>Міжнаро́дний </a:t>
            </a:r>
            <a:r>
              <a:rPr lang="vi-VN" i="1" dirty="0" smtClean="0"/>
              <a:t>коміте́т Черво́ного Хреста́, Організа́ція Об’єднаних На́цій, </a:t>
            </a:r>
            <a:endParaRPr lang="uk-UA" i="1" dirty="0" smtClean="0"/>
          </a:p>
          <a:p>
            <a:pPr algn="just"/>
            <a:r>
              <a:rPr lang="vi-VN" i="1" dirty="0" smtClean="0"/>
              <a:t>Ра́да </a:t>
            </a:r>
            <a:r>
              <a:rPr lang="vi-VN" i="1" dirty="0" smtClean="0"/>
              <a:t>Безпе́ки, </a:t>
            </a:r>
            <a:endParaRPr lang="uk-UA" i="1" dirty="0" smtClean="0"/>
          </a:p>
          <a:p>
            <a:pPr algn="just"/>
            <a:r>
              <a:rPr lang="vi-VN" i="1" dirty="0" smtClean="0"/>
              <a:t>Трої́стий </a:t>
            </a:r>
            <a:r>
              <a:rPr lang="vi-VN" i="1" dirty="0" smtClean="0"/>
              <a:t>сою́з.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Назви держав та автономних адміністративно-територіальних одиниць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vi-VN" dirty="0" smtClean="0"/>
              <a:t>пишуться </a:t>
            </a:r>
            <a:r>
              <a:rPr lang="vi-VN" dirty="0" smtClean="0"/>
              <a:t>з великої літери. Причому, коли назва держави чи автономної республіки складається з кількох слів, то всі слова пишуться 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Ара́бська </a:t>
            </a:r>
            <a:r>
              <a:rPr lang="vi-VN" i="1" dirty="0" smtClean="0"/>
              <a:t>Респу́бліка Єги́пет, </a:t>
            </a:r>
            <a:endParaRPr lang="uk-UA" i="1" dirty="0" smtClean="0"/>
          </a:p>
          <a:p>
            <a:pPr algn="just"/>
            <a:r>
              <a:rPr lang="vi-VN" i="1" dirty="0" smtClean="0"/>
              <a:t>Держа́ва </a:t>
            </a:r>
            <a:r>
              <a:rPr lang="vi-VN" i="1" dirty="0" smtClean="0"/>
              <a:t>Бахре́йн, </a:t>
            </a:r>
            <a:endParaRPr lang="uk-UA" i="1" dirty="0" smtClean="0"/>
          </a:p>
          <a:p>
            <a:pPr algn="just"/>
            <a:r>
              <a:rPr lang="vi-VN" i="1" dirty="0" smtClean="0"/>
              <a:t>Респу́бліка </a:t>
            </a:r>
            <a:r>
              <a:rPr lang="vi-VN" i="1" dirty="0" smtClean="0"/>
              <a:t>Білору́сь, </a:t>
            </a:r>
            <a:endParaRPr lang="uk-UA" i="1" dirty="0" smtClean="0"/>
          </a:p>
          <a:p>
            <a:pPr algn="just"/>
            <a:r>
              <a:rPr lang="vi-VN" i="1" dirty="0" smtClean="0"/>
              <a:t>Автоно́мна </a:t>
            </a:r>
            <a:r>
              <a:rPr lang="vi-VN" i="1" dirty="0" smtClean="0"/>
              <a:t>Респу́бліка Крим, </a:t>
            </a:r>
            <a:endParaRPr lang="uk-UA" i="1" dirty="0" smtClean="0"/>
          </a:p>
          <a:p>
            <a:pPr algn="just"/>
            <a:r>
              <a:rPr lang="vi-VN" i="1" dirty="0" smtClean="0"/>
              <a:t>Кита́йська </a:t>
            </a:r>
            <a:r>
              <a:rPr lang="vi-VN" i="1" dirty="0" smtClean="0"/>
              <a:t>Наро́дна Респу́бліка, </a:t>
            </a:r>
            <a:endParaRPr lang="uk-UA" i="1" dirty="0" smtClean="0"/>
          </a:p>
          <a:p>
            <a:pPr algn="just"/>
            <a:r>
              <a:rPr lang="vi-VN" i="1" dirty="0" smtClean="0"/>
              <a:t>Коре́йська </a:t>
            </a:r>
            <a:r>
              <a:rPr lang="vi-VN" i="1" dirty="0" smtClean="0"/>
              <a:t>Наро́дно-Демократи́чна Респу́бліка, Князі́вство Мона́ко, </a:t>
            </a:r>
            <a:endParaRPr lang="uk-UA" i="1" dirty="0" smtClean="0"/>
          </a:p>
          <a:p>
            <a:pPr algn="just"/>
            <a:r>
              <a:rPr lang="vi-VN" i="1" dirty="0" smtClean="0"/>
              <a:t>Королі́вство </a:t>
            </a:r>
            <a:r>
              <a:rPr lang="vi-VN" i="1" dirty="0" smtClean="0"/>
              <a:t>Бе́льгія, </a:t>
            </a:r>
            <a:endParaRPr lang="uk-UA" i="1" dirty="0" smtClean="0"/>
          </a:p>
          <a:p>
            <a:pPr algn="just"/>
            <a:r>
              <a:rPr lang="vi-VN" i="1" dirty="0" smtClean="0"/>
              <a:t>Респу́бліка </a:t>
            </a:r>
            <a:r>
              <a:rPr lang="vi-VN" i="1" dirty="0" smtClean="0"/>
              <a:t>Болга́рія, </a:t>
            </a:r>
            <a:endParaRPr lang="uk-UA" i="1" dirty="0" smtClean="0"/>
          </a:p>
          <a:p>
            <a:pPr algn="just"/>
            <a:r>
              <a:rPr lang="vi-VN" i="1" dirty="0" smtClean="0"/>
              <a:t>Респу́бліка </a:t>
            </a:r>
            <a:r>
              <a:rPr lang="vi-VN" i="1" dirty="0" smtClean="0"/>
              <a:t>І́ндія, </a:t>
            </a:r>
            <a:endParaRPr lang="uk-UA" i="1" dirty="0" smtClean="0"/>
          </a:p>
          <a:p>
            <a:pPr algn="just"/>
            <a:r>
              <a:rPr lang="vi-VN" i="1" dirty="0" smtClean="0"/>
              <a:t>Респу́бліка </a:t>
            </a:r>
            <a:r>
              <a:rPr lang="vi-VN" i="1" dirty="0" smtClean="0"/>
              <a:t>Ку́ба, </a:t>
            </a:r>
            <a:endParaRPr lang="uk-UA" i="1" dirty="0" smtClean="0"/>
          </a:p>
          <a:p>
            <a:pPr algn="just"/>
            <a:r>
              <a:rPr lang="vi-VN" i="1" dirty="0" smtClean="0"/>
              <a:t>Респу́бліка </a:t>
            </a:r>
            <a:r>
              <a:rPr lang="vi-VN" i="1" dirty="0" smtClean="0"/>
              <a:t>По́льща, </a:t>
            </a:r>
            <a:endParaRPr lang="uk-UA" i="1" dirty="0" smtClean="0"/>
          </a:p>
          <a:p>
            <a:pPr algn="just"/>
            <a:r>
              <a:rPr lang="vi-VN" i="1" dirty="0" smtClean="0"/>
              <a:t>Респу́бліка </a:t>
            </a:r>
            <a:r>
              <a:rPr lang="vi-VN" i="1" dirty="0" smtClean="0"/>
              <a:t>Руму́нія, </a:t>
            </a:r>
            <a:endParaRPr lang="uk-UA" i="1" dirty="0" smtClean="0"/>
          </a:p>
          <a:p>
            <a:pPr algn="just"/>
            <a:r>
              <a:rPr lang="vi-VN" i="1" dirty="0" smtClean="0"/>
              <a:t>Сполу́чені </a:t>
            </a:r>
            <a:r>
              <a:rPr lang="vi-VN" i="1" dirty="0" smtClean="0"/>
              <a:t>Шта́ти Аме́рики, </a:t>
            </a:r>
            <a:endParaRPr lang="uk-UA" i="1" dirty="0" smtClean="0"/>
          </a:p>
          <a:p>
            <a:pPr algn="just"/>
            <a:r>
              <a:rPr lang="vi-VN" i="1" dirty="0" smtClean="0"/>
              <a:t>Уго́рська </a:t>
            </a:r>
            <a:r>
              <a:rPr lang="vi-VN" i="1" dirty="0" smtClean="0"/>
              <a:t>Респу́бліка, </a:t>
            </a:r>
            <a:endParaRPr lang="uk-UA" i="1" dirty="0" smtClean="0"/>
          </a:p>
          <a:p>
            <a:pPr algn="just"/>
            <a:r>
              <a:rPr lang="vi-VN" i="1" dirty="0" smtClean="0"/>
              <a:t>Фра́нція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У назвах автономних областей та округів, а також країв, областей, районів, сільрад тощо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/>
              <a:t>з</a:t>
            </a:r>
            <a:r>
              <a:rPr lang="vi-VN" dirty="0" smtClean="0"/>
              <a:t> великої літери пишеться тільки перше слово: </a:t>
            </a:r>
            <a:endParaRPr lang="uk-UA" dirty="0" smtClean="0"/>
          </a:p>
          <a:p>
            <a:pPr algn="just"/>
            <a:r>
              <a:rPr lang="vi-VN" i="1" dirty="0" smtClean="0"/>
              <a:t>Воли́нська </a:t>
            </a:r>
            <a:r>
              <a:rPr lang="vi-VN" i="1" dirty="0" smtClean="0"/>
              <a:t>о́бласть, </a:t>
            </a:r>
            <a:endParaRPr lang="uk-UA" i="1" dirty="0" smtClean="0"/>
          </a:p>
          <a:p>
            <a:pPr algn="just"/>
            <a:r>
              <a:rPr lang="vi-VN" i="1" dirty="0" smtClean="0"/>
              <a:t>Євре́йська </a:t>
            </a:r>
            <a:r>
              <a:rPr lang="vi-VN" i="1" dirty="0" smtClean="0"/>
              <a:t>автоно́мна о́бласть, </a:t>
            </a:r>
            <a:endParaRPr lang="uk-UA" i="1" dirty="0" smtClean="0"/>
          </a:p>
          <a:p>
            <a:pPr algn="just"/>
            <a:r>
              <a:rPr lang="vi-VN" i="1" dirty="0" smtClean="0"/>
              <a:t>Краснода́рський </a:t>
            </a:r>
            <a:r>
              <a:rPr lang="vi-VN" i="1" dirty="0" smtClean="0"/>
              <a:t>край, </a:t>
            </a:r>
            <a:endParaRPr lang="uk-UA" i="1" dirty="0" smtClean="0"/>
          </a:p>
          <a:p>
            <a:pPr algn="just"/>
            <a:r>
              <a:rPr lang="vi-VN" i="1" dirty="0" smtClean="0"/>
              <a:t>Не́нецький </a:t>
            </a:r>
            <a:r>
              <a:rPr lang="vi-VN" i="1" dirty="0" smtClean="0"/>
              <a:t>автоно́мний о́круг, </a:t>
            </a:r>
            <a:endParaRPr lang="uk-UA" i="1" dirty="0" smtClean="0"/>
          </a:p>
          <a:p>
            <a:pPr algn="just"/>
            <a:r>
              <a:rPr lang="vi-VN" i="1" dirty="0" smtClean="0"/>
              <a:t>Новомли́нівська </a:t>
            </a:r>
            <a:r>
              <a:rPr lang="vi-VN" i="1" dirty="0" smtClean="0"/>
              <a:t>сільра́да</a:t>
            </a:r>
            <a:r>
              <a:rPr lang="vi-VN" i="1" dirty="0" smtClean="0"/>
              <a:t>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Рожи́щенський райо́н, У́манська міськра́да.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Це</a:t>
            </a:r>
            <a:r>
              <a:rPr lang="vi-VN" dirty="0" smtClean="0"/>
              <a:t> правило поширюється й на назви старого адміністративно-територіального поділу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Бе́регівський </a:t>
            </a:r>
            <a:r>
              <a:rPr lang="vi-VN" i="1" dirty="0" smtClean="0"/>
              <a:t>о́круг, </a:t>
            </a:r>
            <a:endParaRPr lang="uk-UA" i="1" dirty="0" smtClean="0"/>
          </a:p>
          <a:p>
            <a:pPr algn="just"/>
            <a:r>
              <a:rPr lang="vi-VN" i="1" dirty="0" smtClean="0"/>
              <a:t>Ві́тебське </a:t>
            </a:r>
            <a:r>
              <a:rPr lang="vi-VN" i="1" dirty="0" smtClean="0"/>
              <a:t>воєво́дство, </a:t>
            </a:r>
            <a:endParaRPr lang="uk-UA" i="1" dirty="0" smtClean="0"/>
          </a:p>
          <a:p>
            <a:pPr algn="just"/>
            <a:r>
              <a:rPr lang="vi-VN" i="1" dirty="0" smtClean="0"/>
              <a:t>Ло́хвицький </a:t>
            </a:r>
            <a:r>
              <a:rPr lang="vi-VN" i="1" dirty="0" smtClean="0"/>
              <a:t>пові́т, </a:t>
            </a:r>
            <a:endParaRPr lang="uk-UA" i="1" dirty="0" smtClean="0"/>
          </a:p>
          <a:p>
            <a:pPr algn="just"/>
            <a:r>
              <a:rPr lang="vi-VN" i="1" dirty="0" smtClean="0"/>
              <a:t>Новоросі́йська </a:t>
            </a:r>
            <a:r>
              <a:rPr lang="vi-VN" i="1" dirty="0" smtClean="0"/>
              <a:t>губе́рнія, </a:t>
            </a:r>
            <a:endParaRPr lang="uk-UA" i="1" dirty="0" smtClean="0"/>
          </a:p>
          <a:p>
            <a:pPr algn="just"/>
            <a:r>
              <a:rPr lang="vi-VN" i="1" dirty="0" smtClean="0"/>
              <a:t>Со́сницька </a:t>
            </a:r>
            <a:r>
              <a:rPr lang="vi-VN" i="1" dirty="0" smtClean="0"/>
              <a:t>со́тня, </a:t>
            </a:r>
            <a:endParaRPr lang="uk-UA" i="1" dirty="0" smtClean="0"/>
          </a:p>
          <a:p>
            <a:pPr algn="just"/>
            <a:r>
              <a:rPr lang="vi-VN" i="1" dirty="0" smtClean="0"/>
              <a:t>Староду́бський </a:t>
            </a:r>
            <a:r>
              <a:rPr lang="vi-VN" i="1" dirty="0" smtClean="0"/>
              <a:t>полк, </a:t>
            </a:r>
            <a:endParaRPr lang="uk-UA" i="1" dirty="0" smtClean="0"/>
          </a:p>
          <a:p>
            <a:pPr algn="just"/>
            <a:r>
              <a:rPr lang="vi-VN" i="1" dirty="0" smtClean="0"/>
              <a:t>Черка́ське </a:t>
            </a:r>
            <a:r>
              <a:rPr lang="vi-VN" i="1" dirty="0" smtClean="0"/>
              <a:t>старо́ство.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Різні </a:t>
            </a:r>
            <a:r>
              <a:rPr lang="vi-VN" sz="2800" dirty="0" smtClean="0"/>
              <a:t>частки (прийменники, сполучники, прийменники з артиклями) в середині прізвищ та імен іншомовного походження пишуться з малої літери: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/>
          <a:lstStyle/>
          <a:p>
            <a:r>
              <a:rPr lang="vi-VN" dirty="0" smtClean="0"/>
              <a:t> </a:t>
            </a:r>
            <a:r>
              <a:rPr lang="vi-VN" i="1" dirty="0" smtClean="0"/>
              <a:t>Абд ель Кері́м,</a:t>
            </a:r>
            <a:r>
              <a:rPr lang="vi-VN" dirty="0" smtClean="0"/>
              <a:t> </a:t>
            </a:r>
            <a:endParaRPr lang="uk-UA" dirty="0" smtClean="0"/>
          </a:p>
          <a:p>
            <a:r>
              <a:rPr lang="vi-VN" i="1" dirty="0" smtClean="0"/>
              <a:t>Брето́н </a:t>
            </a:r>
            <a:r>
              <a:rPr lang="vi-VN" i="1" dirty="0" smtClean="0"/>
              <a:t>де лос Ерре́рос, </a:t>
            </a:r>
            <a:endParaRPr lang="uk-UA" i="1" dirty="0" smtClean="0"/>
          </a:p>
          <a:p>
            <a:r>
              <a:rPr lang="vi-VN" i="1" dirty="0" smtClean="0"/>
              <a:t>Варнго́ген </a:t>
            </a:r>
            <a:r>
              <a:rPr lang="vi-VN" i="1" dirty="0" smtClean="0"/>
              <a:t>фон Е́нзе, </a:t>
            </a:r>
            <a:endParaRPr lang="uk-UA" i="1" dirty="0" smtClean="0"/>
          </a:p>
          <a:p>
            <a:r>
              <a:rPr lang="vi-VN" i="1" dirty="0" smtClean="0"/>
              <a:t>Кур </a:t>
            </a:r>
            <a:r>
              <a:rPr lang="vi-VN" i="1" dirty="0" smtClean="0"/>
              <a:t>де Жебеле́н, </a:t>
            </a:r>
            <a:endParaRPr lang="uk-UA" i="1" dirty="0" smtClean="0"/>
          </a:p>
          <a:p>
            <a:r>
              <a:rPr lang="vi-VN" i="1" dirty="0" smtClean="0"/>
              <a:t>Нур </a:t>
            </a:r>
            <a:r>
              <a:rPr lang="vi-VN" i="1" dirty="0" smtClean="0"/>
              <a:t>ед Дін.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Неофіційні назви держав, одиниць територіального поділу та образні назви географічних об’єктів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пишуться </a:t>
            </a:r>
            <a:r>
              <a:rPr lang="vi-VN" dirty="0" smtClean="0"/>
              <a:t>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Букови́на</a:t>
            </a:r>
            <a:r>
              <a:rPr lang="vi-VN" i="1" dirty="0" smtClean="0"/>
              <a:t>, Ві́нниччина, </a:t>
            </a:r>
            <a:endParaRPr lang="uk-UA" i="1" dirty="0" smtClean="0"/>
          </a:p>
          <a:p>
            <a:pPr algn="just"/>
            <a:r>
              <a:rPr lang="vi-VN" i="1" dirty="0" smtClean="0"/>
              <a:t>Закавка́ззя</a:t>
            </a:r>
            <a:r>
              <a:rPr lang="vi-VN" i="1" dirty="0" smtClean="0"/>
              <a:t>, Закарпа́ття, Золотове́рхий </a:t>
            </a:r>
            <a:r>
              <a:rPr lang="vi-VN" dirty="0" smtClean="0"/>
              <a:t>(Київ), </a:t>
            </a:r>
            <a:endParaRPr lang="uk-UA" dirty="0" smtClean="0"/>
          </a:p>
          <a:p>
            <a:pPr algn="just"/>
            <a:r>
              <a:rPr lang="vi-VN" i="1" dirty="0" smtClean="0"/>
              <a:t>Наддніпря́нщина, </a:t>
            </a:r>
            <a:r>
              <a:rPr lang="vi-VN" i="1" dirty="0" smtClean="0"/>
              <a:t>Поді́лля, </a:t>
            </a:r>
            <a:endParaRPr lang="uk-UA" i="1" dirty="0" smtClean="0"/>
          </a:p>
          <a:p>
            <a:pPr algn="just"/>
            <a:r>
              <a:rPr lang="vi-VN" i="1" dirty="0" smtClean="0"/>
              <a:t>Поку́ття</a:t>
            </a:r>
            <a:r>
              <a:rPr lang="vi-VN" i="1" dirty="0" smtClean="0"/>
              <a:t>, Полі́сся, </a:t>
            </a:r>
            <a:endParaRPr lang="uk-UA" i="1" dirty="0" smtClean="0"/>
          </a:p>
          <a:p>
            <a:pPr algn="just"/>
            <a:r>
              <a:rPr lang="vi-VN" i="1" dirty="0" smtClean="0"/>
              <a:t>Приазо́в’я</a:t>
            </a:r>
            <a:r>
              <a:rPr lang="vi-VN" i="1" dirty="0" smtClean="0"/>
              <a:t>, Прикарпа́ття, </a:t>
            </a:r>
            <a:endParaRPr lang="uk-UA" i="1" dirty="0" smtClean="0"/>
          </a:p>
          <a:p>
            <a:pPr algn="just"/>
            <a:r>
              <a:rPr lang="vi-VN" i="1" dirty="0" smtClean="0"/>
              <a:t>Причорномо́р’я, </a:t>
            </a:r>
            <a:r>
              <a:rPr lang="vi-VN" i="1" dirty="0" smtClean="0"/>
              <a:t>Славу́тич </a:t>
            </a:r>
            <a:r>
              <a:rPr lang="vi-VN" dirty="0" smtClean="0"/>
              <a:t>(Дніпро), </a:t>
            </a:r>
            <a:r>
              <a:rPr lang="vi-VN" i="1" dirty="0" smtClean="0"/>
              <a:t>Слобожа́нщина.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У</a:t>
            </a:r>
            <a:r>
              <a:rPr lang="vi-VN" dirty="0" smtClean="0"/>
              <a:t> спеціальному стилістичному вживанні пишуться з великої літери й загальні назви: </a:t>
            </a:r>
            <a:endParaRPr lang="uk-UA" dirty="0" smtClean="0"/>
          </a:p>
          <a:p>
            <a:pPr algn="just"/>
            <a:r>
              <a:rPr lang="vi-VN" i="1" dirty="0" smtClean="0"/>
              <a:t>Батьківщи́на</a:t>
            </a:r>
            <a:r>
              <a:rPr lang="vi-VN" i="1" dirty="0" smtClean="0"/>
              <a:t> </a:t>
            </a:r>
            <a:r>
              <a:rPr lang="vi-VN" dirty="0" smtClean="0"/>
              <a:t>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У словосполученнях — назвах державних, партійних, громадських, профспілкових та інших установ і організацій як України, так і інших держав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233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з</a:t>
            </a:r>
            <a:r>
              <a:rPr lang="vi-VN" dirty="0" smtClean="0"/>
              <a:t> великої літери пишеться тільки перше слово, що входить до складу назви: </a:t>
            </a:r>
            <a:endParaRPr lang="uk-UA" dirty="0" smtClean="0"/>
          </a:p>
          <a:p>
            <a:pPr algn="just"/>
            <a:r>
              <a:rPr lang="vi-VN" i="1" dirty="0" smtClean="0"/>
              <a:t>Верхо́вний </a:t>
            </a:r>
            <a:r>
              <a:rPr lang="vi-VN" i="1" dirty="0" smtClean="0"/>
              <a:t>суд США, </a:t>
            </a:r>
            <a:endParaRPr lang="uk-UA" i="1" dirty="0" smtClean="0"/>
          </a:p>
          <a:p>
            <a:pPr algn="just"/>
            <a:r>
              <a:rPr lang="vi-VN" i="1" dirty="0" smtClean="0"/>
              <a:t>Генера́льні </a:t>
            </a:r>
            <a:r>
              <a:rPr lang="vi-VN" i="1" dirty="0" smtClean="0"/>
              <a:t>шта́ти Королі́вства Нідерла́ндів, </a:t>
            </a:r>
            <a:endParaRPr lang="uk-UA" i="1" dirty="0" smtClean="0"/>
          </a:p>
          <a:p>
            <a:pPr algn="just"/>
            <a:r>
              <a:rPr lang="vi-VN" i="1" dirty="0" smtClean="0"/>
              <a:t>Збро́йні </a:t>
            </a:r>
            <a:r>
              <a:rPr lang="vi-VN" i="1" dirty="0" smtClean="0"/>
              <a:t>си́ли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Наро́дна </a:t>
            </a:r>
            <a:r>
              <a:rPr lang="vi-VN" i="1" dirty="0" smtClean="0"/>
              <a:t>пала́та Респу́бліки І́ндії, </a:t>
            </a:r>
            <a:endParaRPr lang="uk-UA" i="1" dirty="0" smtClean="0"/>
          </a:p>
          <a:p>
            <a:pPr algn="just"/>
            <a:r>
              <a:rPr lang="vi-VN" i="1" dirty="0" smtClean="0"/>
              <a:t>Націона́льна </a:t>
            </a:r>
            <a:r>
              <a:rPr lang="vi-VN" i="1" dirty="0" smtClean="0"/>
              <a:t>гва́рдія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Центра́льна </a:t>
            </a:r>
            <a:r>
              <a:rPr lang="vi-VN" i="1" dirty="0" smtClean="0"/>
              <a:t>упра́ва Всеукраї́нського товари́ства «Просві́та» ім. Тара́са Шевче́нка</a:t>
            </a:r>
            <a:r>
              <a:rPr lang="vi-VN" i="1" dirty="0" smtClean="0"/>
              <a:t>.</a:t>
            </a:r>
            <a:endParaRPr lang="uk-UA" i="1" dirty="0" smtClean="0"/>
          </a:p>
          <a:p>
            <a:pPr algn="just"/>
            <a:endParaRPr lang="vi-VN" dirty="0" smtClean="0"/>
          </a:p>
          <a:p>
            <a:pPr algn="just"/>
            <a:r>
              <a:rPr lang="vi-VN" dirty="0" smtClean="0"/>
              <a:t>Це стосується й назв державних установ минулого: </a:t>
            </a:r>
            <a:endParaRPr lang="uk-UA" dirty="0" smtClean="0"/>
          </a:p>
          <a:p>
            <a:pPr algn="just"/>
            <a:r>
              <a:rPr lang="vi-VN" i="1" dirty="0" smtClean="0"/>
              <a:t>Держа́вна </a:t>
            </a:r>
            <a:r>
              <a:rPr lang="vi-VN" i="1" dirty="0" smtClean="0"/>
              <a:t>ду́ма, Зе́мський собо́р, Тимчасо́вий у́ряд.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Але в назвах таких найвищих державних установ України, як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Верхо́вна </a:t>
            </a:r>
            <a:r>
              <a:rPr lang="vi-VN" i="1" dirty="0" smtClean="0"/>
              <a:t>Ра́да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Конституці́йний </a:t>
            </a:r>
            <a:r>
              <a:rPr lang="vi-VN" i="1" dirty="0" smtClean="0"/>
              <a:t>Суд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Кабіне́т </a:t>
            </a:r>
            <a:r>
              <a:rPr lang="vi-VN" i="1" dirty="0" smtClean="0"/>
              <a:t>Міні́стрів Украї́ни,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з</a:t>
            </a:r>
            <a:r>
              <a:rPr lang="vi-VN" dirty="0" smtClean="0"/>
              <a:t> великої літери пишуться всі слова.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Традиційні, неофіційні назви закордонних державних </a:t>
            </a:r>
            <a:r>
              <a:rPr lang="vi-VN" sz="2800" dirty="0" smtClean="0"/>
              <a:t>органів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які </a:t>
            </a:r>
            <a:r>
              <a:rPr lang="vi-VN" dirty="0" smtClean="0"/>
              <a:t>періодично скликаються, пишуться з малої літери: </a:t>
            </a:r>
            <a:endParaRPr lang="uk-UA" dirty="0" smtClean="0"/>
          </a:p>
          <a:p>
            <a:r>
              <a:rPr lang="vi-VN" i="1" dirty="0" smtClean="0"/>
              <a:t>бундесра́т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джирга́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конгре́с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ландта́г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меджлі́с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націона́льні </a:t>
            </a:r>
            <a:r>
              <a:rPr lang="vi-VN" i="1" dirty="0" smtClean="0"/>
              <a:t>збо́ри, </a:t>
            </a:r>
            <a:endParaRPr lang="uk-UA" i="1" dirty="0" smtClean="0"/>
          </a:p>
          <a:p>
            <a:r>
              <a:rPr lang="vi-VN" i="1" dirty="0" smtClean="0"/>
              <a:t>парла́мент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сейм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сена́т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сто́ртинг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У назвах міністерств і їхніх головних управлінь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</a:t>
            </a:r>
            <a:r>
              <a:rPr lang="vi-VN" dirty="0" smtClean="0"/>
              <a:t>а</a:t>
            </a:r>
            <a:r>
              <a:rPr lang="vi-VN" dirty="0" smtClean="0"/>
              <a:t> також у назвах інших установ та організацій, що складаються з кількох слів, з великої літери пишеться тільки перше слово: </a:t>
            </a:r>
            <a:endParaRPr lang="uk-UA" dirty="0" smtClean="0"/>
          </a:p>
          <a:p>
            <a:pPr algn="just"/>
            <a:r>
              <a:rPr lang="vi-VN" i="1" dirty="0" smtClean="0"/>
              <a:t>Націона́льний </a:t>
            </a:r>
            <a:r>
              <a:rPr lang="vi-VN" i="1" dirty="0" smtClean="0"/>
              <a:t>банк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Міністе́рство </a:t>
            </a:r>
            <a:r>
              <a:rPr lang="vi-VN" i="1" dirty="0" smtClean="0"/>
              <a:t>осві́ти і нау́ки Украї́ни, Міністе́рство культу́ри і мисте́цтв Украї́ни, Пала́та мір і вимірни́х при́ладів, </a:t>
            </a:r>
            <a:endParaRPr lang="uk-UA" i="1" dirty="0" smtClean="0"/>
          </a:p>
          <a:p>
            <a:pPr algn="just"/>
            <a:r>
              <a:rPr lang="vi-VN" i="1" dirty="0" smtClean="0"/>
              <a:t>Украї́нське </a:t>
            </a:r>
            <a:r>
              <a:rPr lang="vi-VN" i="1" dirty="0" smtClean="0"/>
              <a:t>товари́ство охоро́ни па́м’яток істо́рії та культу́ри, </a:t>
            </a:r>
            <a:endParaRPr lang="uk-UA" i="1" dirty="0" smtClean="0"/>
          </a:p>
          <a:p>
            <a:pPr algn="just"/>
            <a:r>
              <a:rPr lang="vi-VN" i="1" dirty="0" smtClean="0"/>
              <a:t>Циві́льний </a:t>
            </a:r>
            <a:r>
              <a:rPr lang="vi-VN" i="1" dirty="0" smtClean="0"/>
              <a:t>повітря́ний флот Украї́ни.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Установ</a:t>
            </a:r>
            <a:r>
              <a:rPr lang="uk-UA" sz="2800" dirty="0" smtClean="0"/>
              <a:t>и</a:t>
            </a:r>
            <a:r>
              <a:rPr lang="vi-VN" sz="2800" dirty="0" smtClean="0"/>
              <a:t> </a:t>
            </a:r>
            <a:r>
              <a:rPr lang="vi-VN" sz="2800" dirty="0" smtClean="0"/>
              <a:t>місцевого значення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ru-RU" dirty="0" err="1" smtClean="0"/>
              <a:t>пишеться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перше </a:t>
            </a:r>
            <a:r>
              <a:rPr lang="ru-RU" dirty="0" smtClean="0"/>
              <a:t>слово:</a:t>
            </a:r>
          </a:p>
          <a:p>
            <a:r>
              <a:rPr lang="vi-VN" i="1" dirty="0" smtClean="0"/>
              <a:t>Льві́вський </a:t>
            </a:r>
            <a:r>
              <a:rPr lang="vi-VN" i="1" dirty="0" smtClean="0"/>
              <a:t>обласни́й ві́дділ охоро́ни здоро́в’я, Черні́гівська облспоживспі́лка, </a:t>
            </a:r>
            <a:endParaRPr lang="uk-UA" i="1" dirty="0" smtClean="0"/>
          </a:p>
          <a:p>
            <a:r>
              <a:rPr lang="vi-VN" i="1" dirty="0" smtClean="0"/>
              <a:t>Шевче́нківський </a:t>
            </a:r>
            <a:r>
              <a:rPr lang="vi-VN" i="1" dirty="0" smtClean="0"/>
              <a:t>райо́нний ві́дділ наро́дної осві́ти мі́ста Ки́єва.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Але:</a:t>
            </a:r>
            <a:endParaRPr lang="uk-UA" dirty="0" smtClean="0"/>
          </a:p>
          <a:p>
            <a:r>
              <a:rPr lang="vi-VN" i="1" dirty="0" smtClean="0"/>
              <a:t>профко́м </a:t>
            </a:r>
            <a:r>
              <a:rPr lang="vi-VN" i="1" dirty="0" smtClean="0"/>
              <a:t>Ки́ївського націона́льного університе́ту, </a:t>
            </a:r>
            <a:endParaRPr lang="uk-UA" i="1" dirty="0" smtClean="0"/>
          </a:p>
          <a:p>
            <a:r>
              <a:rPr lang="vi-VN" i="1" dirty="0" smtClean="0"/>
              <a:t>страйкко́м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фабко́м</a:t>
            </a:r>
            <a:r>
              <a:rPr lang="vi-VN" i="1" dirty="0" smtClean="0"/>
              <a:t> </a:t>
            </a:r>
            <a:r>
              <a:rPr lang="vi-VN" dirty="0" smtClean="0"/>
              <a:t>і т.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Парті</a:t>
            </a:r>
            <a:r>
              <a:rPr lang="uk-UA" sz="2800" dirty="0" smtClean="0"/>
              <a:t>ї</a:t>
            </a:r>
            <a:r>
              <a:rPr lang="vi-VN" sz="2800" dirty="0" smtClean="0"/>
              <a:t> </a:t>
            </a:r>
            <a:r>
              <a:rPr lang="vi-VN" sz="2800" dirty="0" smtClean="0"/>
              <a:t>України та інших країн </a:t>
            </a:r>
            <a:r>
              <a:rPr lang="vi-VN" sz="2800" dirty="0" smtClean="0"/>
              <a:t>світу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ru-RU" dirty="0" err="1" smtClean="0"/>
              <a:t>пишеться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перше </a:t>
            </a:r>
            <a:r>
              <a:rPr lang="ru-RU" dirty="0" smtClean="0"/>
              <a:t>слово:</a:t>
            </a:r>
          </a:p>
          <a:p>
            <a:r>
              <a:rPr lang="vi-VN" i="1" dirty="0" smtClean="0"/>
              <a:t>Демократи́чна </a:t>
            </a:r>
            <a:r>
              <a:rPr lang="vi-VN" i="1" dirty="0" smtClean="0"/>
              <a:t>па́ртія Украї́ни, </a:t>
            </a:r>
            <a:endParaRPr lang="uk-UA" i="1" dirty="0" smtClean="0"/>
          </a:p>
          <a:p>
            <a:r>
              <a:rPr lang="vi-VN" i="1" dirty="0" smtClean="0"/>
              <a:t>Лейбори́стська </a:t>
            </a:r>
            <a:r>
              <a:rPr lang="vi-VN" i="1" dirty="0" smtClean="0"/>
              <a:t>па́ртія Вели́кої Брита́нії, Республіка́нська па́ртія США.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Міжнародн</a:t>
            </a:r>
            <a:r>
              <a:rPr lang="uk-UA" sz="2800" dirty="0" smtClean="0"/>
              <a:t>і</a:t>
            </a:r>
            <a:r>
              <a:rPr lang="vi-VN" sz="2800" dirty="0" smtClean="0"/>
              <a:t> </a:t>
            </a:r>
            <a:r>
              <a:rPr lang="vi-VN" sz="2800" dirty="0" smtClean="0"/>
              <a:t>і </a:t>
            </a:r>
            <a:r>
              <a:rPr lang="vi-VN" sz="2800" dirty="0" smtClean="0"/>
              <a:t>закордонн</a:t>
            </a:r>
            <a:r>
              <a:rPr lang="uk-UA" sz="2800" dirty="0" smtClean="0"/>
              <a:t>і</a:t>
            </a:r>
            <a:r>
              <a:rPr lang="vi-VN" sz="2800" dirty="0" smtClean="0"/>
              <a:t> професійн</a:t>
            </a:r>
            <a:r>
              <a:rPr lang="uk-UA" sz="2800" dirty="0" smtClean="0"/>
              <a:t>і</a:t>
            </a:r>
            <a:r>
              <a:rPr lang="vi-VN" sz="2800" dirty="0" smtClean="0"/>
              <a:t>, громадськ</a:t>
            </a:r>
            <a:r>
              <a:rPr lang="uk-UA" sz="2800" dirty="0" smtClean="0"/>
              <a:t>і</a:t>
            </a:r>
            <a:r>
              <a:rPr lang="vi-VN" sz="2800" dirty="0" smtClean="0"/>
              <a:t> </a:t>
            </a:r>
            <a:r>
              <a:rPr lang="vi-VN" sz="2800" dirty="0" smtClean="0"/>
              <a:t>та </a:t>
            </a:r>
            <a:r>
              <a:rPr lang="vi-VN" sz="2800" dirty="0" smtClean="0"/>
              <a:t>інш</a:t>
            </a:r>
            <a:r>
              <a:rPr lang="uk-UA" sz="2800" dirty="0" smtClean="0"/>
              <a:t>і</a:t>
            </a:r>
            <a:r>
              <a:rPr lang="vi-VN" sz="2800" dirty="0" smtClean="0"/>
              <a:t> організаці</a:t>
            </a:r>
            <a:r>
              <a:rPr lang="uk-UA" sz="2800" dirty="0" smtClean="0"/>
              <a:t>ї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ru-RU" dirty="0" err="1" smtClean="0"/>
              <a:t>пишеться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перше </a:t>
            </a:r>
            <a:r>
              <a:rPr lang="ru-RU" dirty="0" smtClean="0"/>
              <a:t>слово:</a:t>
            </a:r>
          </a:p>
          <a:p>
            <a:r>
              <a:rPr lang="vi-VN" i="1" dirty="0" smtClean="0"/>
              <a:t>Австралі́йський </a:t>
            </a:r>
            <a:r>
              <a:rPr lang="vi-VN" i="1" dirty="0" smtClean="0"/>
              <a:t>конгре́с тред-юніо́нів, Америка́нська федера́ція пра́ці, </a:t>
            </a:r>
            <a:endParaRPr lang="uk-UA" i="1" dirty="0" smtClean="0"/>
          </a:p>
          <a:p>
            <a:r>
              <a:rPr lang="vi-VN" i="1" dirty="0" smtClean="0"/>
              <a:t>Всесві́тній </a:t>
            </a:r>
            <a:r>
              <a:rPr lang="vi-VN" i="1" dirty="0" smtClean="0"/>
              <a:t>фо́рум украї́нців, </a:t>
            </a:r>
            <a:endParaRPr lang="uk-UA" i="1" dirty="0" smtClean="0"/>
          </a:p>
          <a:p>
            <a:r>
              <a:rPr lang="vi-VN" i="1" dirty="0" smtClean="0"/>
              <a:t>Ге́льсінська </a:t>
            </a:r>
            <a:r>
              <a:rPr lang="vi-VN" i="1" dirty="0" smtClean="0"/>
              <a:t>спі́лка, </a:t>
            </a:r>
            <a:endParaRPr lang="uk-UA" i="1" dirty="0" smtClean="0"/>
          </a:p>
          <a:p>
            <a:r>
              <a:rPr lang="vi-VN" i="1" dirty="0" smtClean="0"/>
              <a:t>Міжнаро́дна </a:t>
            </a:r>
            <a:r>
              <a:rPr lang="vi-VN" i="1" dirty="0" smtClean="0"/>
              <a:t>асоціа́ція україні́стів, </a:t>
            </a:r>
            <a:endParaRPr lang="uk-UA" i="1" dirty="0" smtClean="0"/>
          </a:p>
          <a:p>
            <a:r>
              <a:rPr lang="vi-VN" i="1" dirty="0" smtClean="0"/>
              <a:t>Наро́дний </a:t>
            </a:r>
            <a:r>
              <a:rPr lang="vi-VN" i="1" dirty="0" smtClean="0"/>
              <a:t>рух Украї́ни, </a:t>
            </a:r>
            <a:endParaRPr lang="uk-UA" i="1" dirty="0" smtClean="0"/>
          </a:p>
          <a:p>
            <a:r>
              <a:rPr lang="vi-VN" i="1" dirty="0" smtClean="0"/>
              <a:t>Товари́ство </a:t>
            </a:r>
            <a:r>
              <a:rPr lang="vi-VN" i="1" dirty="0" smtClean="0"/>
              <a:t>об’є́днаних украї́нських кана́дців, Федера́ція незале́жних профспіло́к Украї́ни.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Якщо підприємство, установа, заклад і т. ін. мають символічну назву, номер чи носять чиєсь ім’я, то їх можна писати повністю або скорочено.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vi-VN" dirty="0" smtClean="0"/>
              <a:t>При </a:t>
            </a:r>
            <a:r>
              <a:rPr lang="vi-VN" dirty="0" smtClean="0"/>
              <a:t>цьому в повних назвах початкове слово та перше слово взятої в лапки символічної (умовної) назви, ім’я тощо пишуться з великої літери, а всі інші слова — з малої: </a:t>
            </a:r>
            <a:endParaRPr lang="uk-UA" dirty="0" smtClean="0"/>
          </a:p>
          <a:p>
            <a:pPr algn="just"/>
            <a:r>
              <a:rPr lang="vi-VN" i="1" dirty="0" smtClean="0"/>
              <a:t>Ки́ївський </a:t>
            </a:r>
            <a:r>
              <a:rPr lang="vi-VN" i="1" dirty="0" smtClean="0"/>
              <a:t>заво́д «Арсена́л», </a:t>
            </a:r>
            <a:endParaRPr lang="uk-UA" i="1" dirty="0" smtClean="0"/>
          </a:p>
          <a:p>
            <a:pPr algn="just"/>
            <a:r>
              <a:rPr lang="vi-VN" i="1" dirty="0" smtClean="0"/>
              <a:t>Виробни́че </a:t>
            </a:r>
            <a:r>
              <a:rPr lang="vi-VN" i="1" dirty="0" smtClean="0"/>
              <a:t>акціоне́рне товари́ство «Поліграфкни́га», </a:t>
            </a:r>
            <a:endParaRPr lang="uk-UA" i="1" dirty="0" smtClean="0"/>
          </a:p>
          <a:p>
            <a:pPr algn="just"/>
            <a:r>
              <a:rPr lang="vi-VN" i="1" dirty="0" smtClean="0"/>
              <a:t>Льві́вська </a:t>
            </a:r>
            <a:r>
              <a:rPr lang="vi-VN" i="1" dirty="0" smtClean="0"/>
              <a:t>сере́дня шко́ла № 1 і́мені І. Франка́, Деся́тий міжнаро́дний з’їзд славі́стів, </a:t>
            </a:r>
            <a:endParaRPr lang="uk-UA" i="1" dirty="0" smtClean="0"/>
          </a:p>
          <a:p>
            <a:pPr algn="just"/>
            <a:r>
              <a:rPr lang="vi-VN" i="1" dirty="0" smtClean="0"/>
              <a:t>Націона́льна </a:t>
            </a:r>
            <a:r>
              <a:rPr lang="vi-VN" i="1" dirty="0" smtClean="0"/>
              <a:t>бібліоте́ка Украї́ни і́мені В. І. Верна́дського, </a:t>
            </a:r>
            <a:endParaRPr lang="uk-UA" i="1" dirty="0" smtClean="0"/>
          </a:p>
          <a:p>
            <a:pPr algn="just"/>
            <a:r>
              <a:rPr lang="vi-VN" i="1" dirty="0" smtClean="0"/>
              <a:t>Ки́ївський </a:t>
            </a:r>
            <a:r>
              <a:rPr lang="vi-VN" i="1" dirty="0" smtClean="0"/>
              <a:t>військо́вий о́круг.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У скорочених назвах перше слово звичайно пишеться з малої літери, символічна назва (у лапках) — з великої: </a:t>
            </a:r>
            <a:endParaRPr lang="uk-UA" dirty="0" smtClean="0"/>
          </a:p>
          <a:p>
            <a:pPr algn="just"/>
            <a:r>
              <a:rPr lang="vi-VN" i="1" dirty="0" smtClean="0"/>
              <a:t>анса́мбль </a:t>
            </a:r>
            <a:r>
              <a:rPr lang="vi-VN" i="1" dirty="0" smtClean="0"/>
              <a:t>пі́сні й та́нцю імені П. Ві́рського, магази́н «Роксола́на», </a:t>
            </a:r>
            <a:endParaRPr lang="uk-UA" i="1" dirty="0" smtClean="0"/>
          </a:p>
          <a:p>
            <a:pPr algn="just"/>
            <a:r>
              <a:rPr lang="vi-VN" i="1" dirty="0" smtClean="0"/>
              <a:t>видавни́цтво </a:t>
            </a:r>
            <a:r>
              <a:rPr lang="vi-VN" i="1" dirty="0" smtClean="0"/>
              <a:t>«Весе́лка», </a:t>
            </a:r>
            <a:endParaRPr lang="uk-UA" i="1" dirty="0" smtClean="0"/>
          </a:p>
          <a:p>
            <a:pPr algn="just"/>
            <a:r>
              <a:rPr lang="vi-VN" i="1" dirty="0" smtClean="0"/>
              <a:t>спорти́вний </a:t>
            </a:r>
            <a:r>
              <a:rPr lang="vi-VN" i="1" dirty="0" smtClean="0"/>
              <a:t>ко́мплекс «Трудові́ резе́рви», стадіо́н «Дина́мо».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 Китайські прізвища та складні імена, які завжди стоять після них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великої літери: </a:t>
            </a:r>
            <a:endParaRPr lang="uk-UA" dirty="0" smtClean="0"/>
          </a:p>
          <a:p>
            <a:r>
              <a:rPr lang="vi-VN" i="1" dirty="0" smtClean="0"/>
              <a:t>Ма́о </a:t>
            </a:r>
            <a:r>
              <a:rPr lang="vi-VN" i="1" dirty="0" smtClean="0"/>
              <a:t>Цзеду́н, </a:t>
            </a:r>
            <a:endParaRPr lang="uk-UA" i="1" dirty="0" smtClean="0"/>
          </a:p>
          <a:p>
            <a:r>
              <a:rPr lang="vi-VN" i="1" dirty="0" smtClean="0"/>
              <a:t>Сунь </a:t>
            </a:r>
            <a:r>
              <a:rPr lang="vi-VN" i="1" dirty="0" smtClean="0"/>
              <a:t>Ятсе́н, </a:t>
            </a:r>
            <a:endParaRPr lang="uk-UA" i="1" dirty="0" smtClean="0"/>
          </a:p>
          <a:p>
            <a:r>
              <a:rPr lang="vi-VN" i="1" dirty="0" smtClean="0"/>
              <a:t>Та́о </a:t>
            </a:r>
            <a:r>
              <a:rPr lang="vi-VN" i="1" dirty="0" smtClean="0"/>
              <a:t>Юаньмі́нь.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Перше слово власних назв академій, інститутів, науково-дослідних установ, кінотеатрів, театрів, музеїв, парків культури та відпочинку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 smtClean="0"/>
              <a:t>тощо </a:t>
            </a:r>
            <a:r>
              <a:rPr lang="vi-VN" dirty="0" smtClean="0"/>
              <a:t>пишеться з великої літери, незважаючи на те, що воно є родовим позначенням: </a:t>
            </a:r>
            <a:endParaRPr lang="uk-UA" dirty="0" smtClean="0"/>
          </a:p>
          <a:p>
            <a:pPr algn="just"/>
            <a:r>
              <a:rPr lang="vi-VN" i="1" dirty="0" smtClean="0"/>
              <a:t>Націона́льна </a:t>
            </a:r>
            <a:r>
              <a:rPr lang="vi-VN" i="1" dirty="0" smtClean="0"/>
              <a:t>акаде́мія нау́к Украї́ни, </a:t>
            </a:r>
            <a:endParaRPr lang="uk-UA" i="1" dirty="0" smtClean="0"/>
          </a:p>
          <a:p>
            <a:pPr algn="just"/>
            <a:r>
              <a:rPr lang="vi-VN" i="1" dirty="0" smtClean="0"/>
              <a:t>Книжко́ва </a:t>
            </a:r>
            <a:r>
              <a:rPr lang="vi-VN" i="1" dirty="0" smtClean="0"/>
              <a:t>пала́та, </a:t>
            </a:r>
            <a:endParaRPr lang="uk-UA" i="1" dirty="0" smtClean="0"/>
          </a:p>
          <a:p>
            <a:pPr algn="just"/>
            <a:r>
              <a:rPr lang="vi-VN" i="1" dirty="0" smtClean="0"/>
              <a:t>Держа́вний </a:t>
            </a:r>
            <a:r>
              <a:rPr lang="vi-VN" i="1" dirty="0" smtClean="0"/>
              <a:t>музе́й украї́нського образотво́рчого мисте́цтва, </a:t>
            </a:r>
            <a:endParaRPr lang="uk-UA" i="1" dirty="0" smtClean="0"/>
          </a:p>
          <a:p>
            <a:pPr algn="just"/>
            <a:r>
              <a:rPr lang="vi-VN" i="1" dirty="0" smtClean="0"/>
              <a:t>Голосі́ївський </a:t>
            </a:r>
            <a:r>
              <a:rPr lang="vi-VN" i="1" dirty="0" smtClean="0"/>
              <a:t>парк і́мені М. Т. Ри́льського, </a:t>
            </a:r>
            <a:endParaRPr lang="uk-UA" i="1" dirty="0" smtClean="0"/>
          </a:p>
          <a:p>
            <a:pPr algn="just"/>
            <a:r>
              <a:rPr lang="vi-VN" i="1" dirty="0" smtClean="0"/>
              <a:t>Націона́льна </a:t>
            </a:r>
            <a:r>
              <a:rPr lang="vi-VN" i="1" dirty="0" smtClean="0"/>
              <a:t>о́пера Украї́ни ім. Т. Г. Шевче́нка, </a:t>
            </a:r>
            <a:endParaRPr lang="uk-UA" i="1" dirty="0" smtClean="0"/>
          </a:p>
          <a:p>
            <a:pPr algn="just"/>
            <a:r>
              <a:rPr lang="vi-VN" i="1" dirty="0" smtClean="0"/>
              <a:t>Украї́нська </a:t>
            </a:r>
            <a:r>
              <a:rPr lang="vi-VN" i="1" dirty="0" smtClean="0"/>
              <a:t>акаде́мія друка́рства.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З великої літери пишеться перше слово складених назв типу: </a:t>
            </a:r>
            <a:endParaRPr lang="uk-UA" dirty="0" smtClean="0"/>
          </a:p>
          <a:p>
            <a:pPr algn="just"/>
            <a:r>
              <a:rPr lang="vi-VN" i="1" dirty="0" smtClean="0"/>
              <a:t>Ки́ївський </a:t>
            </a:r>
            <a:r>
              <a:rPr lang="vi-VN" i="1" dirty="0" smtClean="0"/>
              <a:t>буди́нок мод, </a:t>
            </a:r>
            <a:endParaRPr lang="uk-UA" i="1" dirty="0" smtClean="0"/>
          </a:p>
          <a:p>
            <a:pPr algn="just"/>
            <a:r>
              <a:rPr lang="vi-VN" i="1" dirty="0" smtClean="0"/>
              <a:t>Льві́вський </a:t>
            </a:r>
            <a:r>
              <a:rPr lang="vi-VN" i="1" dirty="0" smtClean="0"/>
              <a:t>пала́ц одру́ження</a:t>
            </a:r>
            <a:r>
              <a:rPr lang="vi-VN" i="1" dirty="0" smtClean="0"/>
              <a:t>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Ха́рківський клуб метробу́дівців.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У скорочених назвах перше слово звичайно пишеться з малої літери, символічна назва (у лапках) — з великої: </a:t>
            </a:r>
            <a:r>
              <a:rPr lang="vi-VN" i="1" dirty="0" smtClean="0"/>
              <a:t>анса́мбль пі́сні й та́нцю імені П. Ві́рського, магази́н «Роксола́на», видавни́цтво «Весе́лка», спорти́вний ко́мплекс «Трудові́ резе́рви», стадіо́н «Дина́мо».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У складених назвах іноземних телеграфних агентств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усі </a:t>
            </a:r>
            <a:r>
              <a:rPr lang="vi-VN" dirty="0" smtClean="0"/>
              <a:t>слова, крім родового імені, пишуться з великої літери й без лапок: </a:t>
            </a:r>
            <a:endParaRPr lang="uk-UA" dirty="0" smtClean="0"/>
          </a:p>
          <a:p>
            <a:pPr algn="just"/>
            <a:r>
              <a:rPr lang="vi-VN" i="1" dirty="0" smtClean="0"/>
              <a:t>аге́нтство </a:t>
            </a:r>
            <a:r>
              <a:rPr lang="vi-VN" i="1" dirty="0" smtClean="0"/>
              <a:t>Пре́нса Латі́на, </a:t>
            </a:r>
            <a:endParaRPr lang="uk-UA" i="1" dirty="0" smtClean="0"/>
          </a:p>
          <a:p>
            <a:pPr algn="just"/>
            <a:r>
              <a:rPr lang="vi-VN" i="1" dirty="0" smtClean="0"/>
              <a:t>аге́нтство </a:t>
            </a:r>
            <a:r>
              <a:rPr lang="vi-VN" i="1" dirty="0" smtClean="0"/>
              <a:t>Франс Пресс.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Щодо </a:t>
            </a:r>
            <a:r>
              <a:rPr lang="vi-VN" dirty="0" smtClean="0"/>
              <a:t>назв іноземних фірм, компаній, банків і т. ін., то вони беруться в лапки й з великої літери пишеться тільки перше слово чи власне ім’я, що входить до складу цієї назви: </a:t>
            </a:r>
            <a:endParaRPr lang="uk-UA" dirty="0" smtClean="0"/>
          </a:p>
          <a:p>
            <a:pPr algn="just"/>
            <a:r>
              <a:rPr lang="vi-VN" i="1" dirty="0" smtClean="0"/>
              <a:t>фі́рма </a:t>
            </a:r>
            <a:r>
              <a:rPr lang="vi-VN" i="1" dirty="0" smtClean="0"/>
              <a:t>«Фі́лко корпорейшн», </a:t>
            </a:r>
            <a:endParaRPr lang="uk-UA" i="1" dirty="0" smtClean="0"/>
          </a:p>
          <a:p>
            <a:pPr algn="just"/>
            <a:r>
              <a:rPr lang="vi-VN" i="1" dirty="0" smtClean="0"/>
              <a:t>компанія </a:t>
            </a:r>
            <a:r>
              <a:rPr lang="vi-VN" i="1" dirty="0" smtClean="0"/>
              <a:t>«Дже́нерал мо́торс», </a:t>
            </a:r>
            <a:endParaRPr lang="uk-UA" i="1" dirty="0" smtClean="0"/>
          </a:p>
          <a:p>
            <a:pPr algn="just"/>
            <a:r>
              <a:rPr lang="vi-VN" i="1" dirty="0" smtClean="0"/>
              <a:t>нафтохімі́чна </a:t>
            </a:r>
            <a:r>
              <a:rPr lang="vi-VN" i="1" dirty="0" smtClean="0"/>
              <a:t>компа́нія «Оксиде́нталь петро́леум корпоре́йшн», </a:t>
            </a:r>
            <a:endParaRPr lang="uk-UA" i="1" dirty="0" smtClean="0"/>
          </a:p>
          <a:p>
            <a:pPr algn="just"/>
            <a:r>
              <a:rPr lang="vi-VN" i="1" dirty="0" smtClean="0"/>
              <a:t>банк </a:t>
            </a:r>
            <a:r>
              <a:rPr lang="vi-VN" i="1" dirty="0" smtClean="0"/>
              <a:t>«Га́ранті траст ко́мпані».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У назвах творів художніх, музичних і т. ін., наукових праць, газет, журналів, історичних пам’яток тощо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перше </a:t>
            </a:r>
            <a:r>
              <a:rPr lang="vi-VN" dirty="0" smtClean="0"/>
              <a:t>слово пишеться з великої літери, а назва береться в лапки: </a:t>
            </a:r>
            <a:endParaRPr lang="uk-UA" dirty="0" smtClean="0"/>
          </a:p>
          <a:p>
            <a:pPr algn="just"/>
            <a:r>
              <a:rPr lang="vi-VN" i="1" dirty="0" smtClean="0"/>
              <a:t>пое́ма </a:t>
            </a:r>
            <a:r>
              <a:rPr lang="vi-VN" i="1" dirty="0" smtClean="0"/>
              <a:t>«Енеї́да», </a:t>
            </a:r>
            <a:endParaRPr lang="uk-UA" i="1" dirty="0" smtClean="0"/>
          </a:p>
          <a:p>
            <a:pPr algn="just"/>
            <a:r>
              <a:rPr lang="vi-VN" i="1" dirty="0" smtClean="0"/>
              <a:t>по́вість </a:t>
            </a:r>
            <a:r>
              <a:rPr lang="vi-VN" i="1" dirty="0" smtClean="0"/>
              <a:t>«Ті́ні забу́тих пре́дків», </a:t>
            </a:r>
            <a:endParaRPr lang="uk-UA" i="1" dirty="0" smtClean="0"/>
          </a:p>
          <a:p>
            <a:pPr algn="just"/>
            <a:r>
              <a:rPr lang="vi-VN" i="1" dirty="0" smtClean="0"/>
              <a:t>о́пера </a:t>
            </a:r>
            <a:r>
              <a:rPr lang="vi-VN" i="1" dirty="0" smtClean="0"/>
              <a:t>«Запоро́жець за Дуна́єм», </a:t>
            </a:r>
            <a:endParaRPr lang="uk-UA" i="1" dirty="0" smtClean="0"/>
          </a:p>
          <a:p>
            <a:pPr algn="just"/>
            <a:r>
              <a:rPr lang="vi-VN" i="1" dirty="0" smtClean="0"/>
              <a:t>пі́сня </a:t>
            </a:r>
            <a:r>
              <a:rPr lang="vi-VN" i="1" dirty="0" smtClean="0"/>
              <a:t>«Стої́ть гора́ висо́кая», </a:t>
            </a:r>
            <a:endParaRPr lang="uk-UA" i="1" dirty="0" smtClean="0"/>
          </a:p>
          <a:p>
            <a:pPr algn="just"/>
            <a:r>
              <a:rPr lang="vi-VN" i="1" dirty="0" smtClean="0"/>
              <a:t>підру́чник </a:t>
            </a:r>
            <a:r>
              <a:rPr lang="vi-VN" i="1" dirty="0" smtClean="0"/>
              <a:t>«Істо́рія Украї́ни», </a:t>
            </a:r>
            <a:endParaRPr lang="uk-UA" i="1" dirty="0" smtClean="0"/>
          </a:p>
          <a:p>
            <a:pPr algn="just"/>
            <a:r>
              <a:rPr lang="vi-VN" i="1" dirty="0" smtClean="0"/>
              <a:t>кінофі́льм </a:t>
            </a:r>
            <a:r>
              <a:rPr lang="vi-VN" i="1" dirty="0" smtClean="0"/>
              <a:t>«Камі́нний хрест», </a:t>
            </a:r>
            <a:endParaRPr lang="uk-UA" i="1" dirty="0" smtClean="0"/>
          </a:p>
          <a:p>
            <a:pPr algn="just"/>
            <a:r>
              <a:rPr lang="vi-VN" i="1" dirty="0" smtClean="0"/>
              <a:t>карти́на </a:t>
            </a:r>
            <a:r>
              <a:rPr lang="vi-VN" i="1" dirty="0" smtClean="0"/>
              <a:t>«Запоро́жці пи́шуть листа́ туре́цькому султа́нові», </a:t>
            </a:r>
            <a:endParaRPr lang="uk-UA" i="1" dirty="0" smtClean="0"/>
          </a:p>
          <a:p>
            <a:pPr algn="just"/>
            <a:r>
              <a:rPr lang="vi-VN" dirty="0" smtClean="0"/>
              <a:t>газети:</a:t>
            </a:r>
            <a:r>
              <a:rPr lang="uk-UA" dirty="0" smtClean="0"/>
              <a:t> </a:t>
            </a:r>
            <a:r>
              <a:rPr lang="vi-VN" i="1" dirty="0" smtClean="0"/>
              <a:t>«</a:t>
            </a:r>
            <a:r>
              <a:rPr lang="vi-VN" i="1" dirty="0" smtClean="0"/>
              <a:t>Го́лос Украї́ни», «Літерату́рна Украї́на», «Сло́во</a:t>
            </a:r>
            <a:r>
              <a:rPr lang="vi-VN" i="1" dirty="0" smtClean="0"/>
              <a:t>»;</a:t>
            </a:r>
            <a:endParaRPr lang="uk-UA" i="1" dirty="0" smtClean="0"/>
          </a:p>
          <a:p>
            <a:pPr algn="just"/>
            <a:r>
              <a:rPr lang="vi-VN" dirty="0" smtClean="0"/>
              <a:t>журнали</a:t>
            </a:r>
            <a:r>
              <a:rPr lang="vi-VN" dirty="0" smtClean="0"/>
              <a:t>: </a:t>
            </a:r>
            <a:r>
              <a:rPr lang="vi-VN" i="1" dirty="0" smtClean="0"/>
              <a:t>«Все́світ», «Дзвін», «Нау́ка і суспі́льство», «Кобє́та і жи́цє», «Украї́на</a:t>
            </a:r>
            <a:r>
              <a:rPr lang="vi-VN" i="1" dirty="0" smtClean="0"/>
              <a:t>»;</a:t>
            </a:r>
            <a:endParaRPr lang="uk-UA" i="1" dirty="0" smtClean="0"/>
          </a:p>
          <a:p>
            <a:pPr algn="just"/>
            <a:r>
              <a:rPr lang="vi-VN" dirty="0" smtClean="0"/>
              <a:t>писемні </a:t>
            </a:r>
            <a:r>
              <a:rPr lang="vi-VN" dirty="0" smtClean="0"/>
              <a:t>історичні пам’ятки: </a:t>
            </a:r>
            <a:r>
              <a:rPr lang="vi-VN" i="1" dirty="0" smtClean="0"/>
              <a:t>«Ру́ська пра́вда», «Сло́во о полку́ І́горевім», «Літо́пис Самови́дця».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Назви аеропортів, вокзалів, станцій, портів, пристаней і т. </a:t>
            </a:r>
            <a:r>
              <a:rPr lang="vi-VN" sz="2800" dirty="0" smtClean="0"/>
              <a:t>ін</a:t>
            </a:r>
            <a:r>
              <a:rPr lang="uk-UA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пишуться </a:t>
            </a:r>
            <a:r>
              <a:rPr lang="vi-VN" dirty="0" smtClean="0"/>
              <a:t>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аеропо́рт </a:t>
            </a:r>
            <a:r>
              <a:rPr lang="vi-VN" i="1" dirty="0" smtClean="0"/>
              <a:t>«Бори́спіль», </a:t>
            </a:r>
            <a:endParaRPr lang="uk-UA" i="1" dirty="0" smtClean="0"/>
          </a:p>
          <a:p>
            <a:pPr algn="just"/>
            <a:r>
              <a:rPr lang="vi-VN" i="1" dirty="0" smtClean="0"/>
              <a:t>ста́нція </a:t>
            </a:r>
            <a:r>
              <a:rPr lang="vi-VN" i="1" dirty="0" smtClean="0"/>
              <a:t>Фа́стів-Пе́рший, </a:t>
            </a:r>
            <a:endParaRPr lang="uk-UA" i="1" dirty="0" smtClean="0"/>
          </a:p>
          <a:p>
            <a:pPr algn="just"/>
            <a:r>
              <a:rPr lang="vi-VN" i="1" dirty="0" smtClean="0"/>
              <a:t>ста́нція </a:t>
            </a:r>
            <a:r>
              <a:rPr lang="vi-VN" i="1" dirty="0" smtClean="0"/>
              <a:t>метро́ «Контракто́ва пло́ща», </a:t>
            </a:r>
            <a:endParaRPr lang="uk-UA" i="1" dirty="0" smtClean="0"/>
          </a:p>
          <a:p>
            <a:pPr algn="just"/>
            <a:r>
              <a:rPr lang="vi-VN" i="1" dirty="0" smtClean="0"/>
              <a:t>порт </a:t>
            </a:r>
            <a:r>
              <a:rPr lang="vi-VN" i="1" dirty="0" smtClean="0"/>
              <a:t>Балакла́ва, </a:t>
            </a:r>
            <a:endParaRPr lang="uk-UA" i="1" dirty="0" smtClean="0"/>
          </a:p>
          <a:p>
            <a:pPr algn="just"/>
            <a:r>
              <a:rPr lang="vi-VN" i="1" dirty="0" smtClean="0"/>
              <a:t>при́стань </a:t>
            </a:r>
            <a:r>
              <a:rPr lang="vi-VN" i="1" dirty="0" smtClean="0"/>
              <a:t>Ржи́щів </a:t>
            </a:r>
            <a:r>
              <a:rPr lang="vi-VN" dirty="0" smtClean="0"/>
              <a:t>(на Дніпрі) 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Умовні назви будинків відпочинку, пансіонатів, санаторіїв, дитячих таборів, готелів, кемпінгів, ресторанів, кав’ярень і т. ін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09054"/>
          </a:xfrm>
        </p:spPr>
        <p:txBody>
          <a:bodyPr>
            <a:normAutofit/>
          </a:bodyPr>
          <a:lstStyle/>
          <a:p>
            <a:r>
              <a:rPr lang="vi-VN" dirty="0" smtClean="0"/>
              <a:t>пишуться </a:t>
            </a:r>
            <a:r>
              <a:rPr lang="vi-VN" dirty="0" smtClean="0"/>
              <a:t>в лапках і з великої </a:t>
            </a:r>
            <a:r>
              <a:rPr lang="vi-VN" dirty="0" smtClean="0"/>
              <a:t>літери:</a:t>
            </a:r>
            <a:endParaRPr lang="uk-UA" dirty="0" smtClean="0"/>
          </a:p>
          <a:p>
            <a:r>
              <a:rPr lang="vi-VN" i="1" dirty="0" smtClean="0"/>
              <a:t>пансіона́т </a:t>
            </a:r>
            <a:r>
              <a:rPr lang="vi-VN" i="1" dirty="0" smtClean="0"/>
              <a:t>«Здоро́в’я», </a:t>
            </a:r>
            <a:endParaRPr lang="uk-UA" i="1" dirty="0" smtClean="0"/>
          </a:p>
          <a:p>
            <a:r>
              <a:rPr lang="vi-VN" i="1" dirty="0" smtClean="0"/>
              <a:t>санато́рій </a:t>
            </a:r>
            <a:r>
              <a:rPr lang="vi-VN" i="1" dirty="0" smtClean="0"/>
              <a:t>«Украї́на», </a:t>
            </a:r>
            <a:endParaRPr lang="uk-UA" i="1" dirty="0" smtClean="0"/>
          </a:p>
          <a:p>
            <a:r>
              <a:rPr lang="vi-VN" i="1" dirty="0" smtClean="0"/>
              <a:t>готель </a:t>
            </a:r>
            <a:r>
              <a:rPr lang="vi-VN" i="1" dirty="0" smtClean="0"/>
              <a:t>«Золоти́й ко́лос», </a:t>
            </a:r>
            <a:endParaRPr lang="uk-UA" i="1" dirty="0" smtClean="0"/>
          </a:p>
          <a:p>
            <a:r>
              <a:rPr lang="vi-VN" i="1" dirty="0" smtClean="0"/>
              <a:t>ке́мпінг </a:t>
            </a:r>
            <a:r>
              <a:rPr lang="vi-VN" i="1" dirty="0" smtClean="0"/>
              <a:t>«Ча́йка», </a:t>
            </a:r>
            <a:endParaRPr lang="uk-UA" i="1" dirty="0" smtClean="0"/>
          </a:p>
          <a:p>
            <a:r>
              <a:rPr lang="vi-VN" i="1" dirty="0" smtClean="0"/>
              <a:t>рестора́н </a:t>
            </a:r>
            <a:r>
              <a:rPr lang="vi-VN" i="1" dirty="0" smtClean="0"/>
              <a:t>«Ли́бідь», </a:t>
            </a:r>
            <a:endParaRPr lang="uk-UA" i="1" dirty="0" smtClean="0"/>
          </a:p>
          <a:p>
            <a:r>
              <a:rPr lang="vi-VN" i="1" dirty="0" smtClean="0"/>
              <a:t>кав’я́рня </a:t>
            </a:r>
            <a:r>
              <a:rPr lang="vi-VN" i="1" dirty="0" smtClean="0"/>
              <a:t>«Мрі́я».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Назви пам’яток архітектури, замків, храмів тощо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великої літери: </a:t>
            </a:r>
            <a:endParaRPr lang="uk-UA" dirty="0" smtClean="0"/>
          </a:p>
          <a:p>
            <a:r>
              <a:rPr lang="vi-VN" i="1" dirty="0" smtClean="0"/>
              <a:t>Андрі́ївська </a:t>
            </a:r>
            <a:r>
              <a:rPr lang="vi-VN" i="1" dirty="0" smtClean="0"/>
              <a:t>це́рква, </a:t>
            </a:r>
            <a:endParaRPr lang="uk-UA" i="1" dirty="0" smtClean="0"/>
          </a:p>
          <a:p>
            <a:r>
              <a:rPr lang="vi-VN" i="1" dirty="0" smtClean="0"/>
              <a:t>Золоті́ </a:t>
            </a:r>
            <a:r>
              <a:rPr lang="vi-VN" i="1" dirty="0" smtClean="0"/>
              <a:t>воро́та, </a:t>
            </a:r>
            <a:endParaRPr lang="uk-UA" i="1" dirty="0" smtClean="0"/>
          </a:p>
          <a:p>
            <a:r>
              <a:rPr lang="vi-VN" i="1" dirty="0" smtClean="0"/>
              <a:t>Колізе́й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Поча́ївська </a:t>
            </a:r>
            <a:r>
              <a:rPr lang="vi-VN" i="1" dirty="0" smtClean="0"/>
              <a:t>ла́вра, </a:t>
            </a:r>
            <a:endParaRPr lang="uk-UA" i="1" dirty="0" smtClean="0"/>
          </a:p>
          <a:p>
            <a:r>
              <a:rPr lang="vi-VN" i="1" dirty="0" smtClean="0"/>
              <a:t>Хоти́нський </a:t>
            </a:r>
            <a:r>
              <a:rPr lang="vi-VN" i="1" dirty="0" smtClean="0"/>
              <a:t>за́мок, </a:t>
            </a:r>
            <a:endParaRPr lang="uk-UA" i="1" dirty="0" smtClean="0"/>
          </a:p>
          <a:p>
            <a:r>
              <a:rPr lang="vi-VN" i="1" dirty="0" smtClean="0"/>
              <a:t>Софі́йський </a:t>
            </a:r>
            <a:r>
              <a:rPr lang="vi-VN" i="1" dirty="0" smtClean="0"/>
              <a:t>собо́р.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Назви історичних подій, епох, війн, революцій, народно-визвольних рухів, повстань, революційних свят, знаменних дат і т. ін.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80558"/>
          </a:xfrm>
        </p:spPr>
        <p:txBody>
          <a:bodyPr>
            <a:normAutofit fontScale="70000" lnSpcReduction="20000"/>
          </a:bodyPr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великої літери: </a:t>
            </a:r>
            <a:endParaRPr lang="uk-UA" dirty="0" smtClean="0"/>
          </a:p>
          <a:p>
            <a:r>
              <a:rPr lang="vi-VN" i="1" dirty="0" smtClean="0"/>
              <a:t>Вели́ка </a:t>
            </a:r>
            <a:r>
              <a:rPr lang="vi-VN" i="1" dirty="0" smtClean="0"/>
              <a:t>францу́зька револю́ція, </a:t>
            </a:r>
            <a:endParaRPr lang="uk-UA" i="1" dirty="0" smtClean="0"/>
          </a:p>
          <a:p>
            <a:r>
              <a:rPr lang="vi-VN" i="1" dirty="0" smtClean="0"/>
              <a:t>епо́ха </a:t>
            </a:r>
            <a:r>
              <a:rPr lang="vi-VN" i="1" dirty="0" smtClean="0"/>
              <a:t>Відро́дження, </a:t>
            </a:r>
            <a:endParaRPr lang="uk-UA" i="1" dirty="0" smtClean="0"/>
          </a:p>
          <a:p>
            <a:r>
              <a:rPr lang="vi-VN" i="1" dirty="0" smtClean="0"/>
              <a:t>Колії́вщина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Хмельни́ччина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Семирі́чна </a:t>
            </a:r>
            <a:r>
              <a:rPr lang="vi-VN" i="1" dirty="0" smtClean="0"/>
              <a:t>війна́, </a:t>
            </a:r>
            <a:endParaRPr lang="uk-UA" i="1" dirty="0" smtClean="0"/>
          </a:p>
          <a:p>
            <a:r>
              <a:rPr lang="vi-VN" i="1" dirty="0" smtClean="0"/>
              <a:t>Крива́ва </a:t>
            </a:r>
            <a:r>
              <a:rPr lang="vi-VN" i="1" dirty="0" smtClean="0"/>
              <a:t>неді́ля, </a:t>
            </a:r>
            <a:endParaRPr lang="uk-UA" i="1" dirty="0" smtClean="0"/>
          </a:p>
          <a:p>
            <a:r>
              <a:rPr lang="vi-VN" i="1" dirty="0" smtClean="0"/>
              <a:t>Лютне́ва </a:t>
            </a:r>
            <a:r>
              <a:rPr lang="vi-VN" i="1" dirty="0" smtClean="0"/>
              <a:t>револю́ція, </a:t>
            </a:r>
            <a:endParaRPr lang="uk-UA" i="1" dirty="0" smtClean="0"/>
          </a:p>
          <a:p>
            <a:r>
              <a:rPr lang="vi-VN" i="1" dirty="0" smtClean="0"/>
              <a:t>Льві́вське </a:t>
            </a:r>
            <a:r>
              <a:rPr lang="vi-VN" i="1" dirty="0" smtClean="0"/>
              <a:t>збро́йне повста́ння 1848 р., </a:t>
            </a:r>
            <a:endParaRPr lang="uk-UA" i="1" dirty="0" smtClean="0"/>
          </a:p>
          <a:p>
            <a:r>
              <a:rPr lang="vi-VN" i="1" dirty="0" smtClean="0"/>
              <a:t>Полта́вська </a:t>
            </a:r>
            <a:r>
              <a:rPr lang="vi-VN" i="1" dirty="0" smtClean="0"/>
              <a:t>би́тва, </a:t>
            </a:r>
            <a:endParaRPr lang="uk-UA" i="1" dirty="0" smtClean="0"/>
          </a:p>
          <a:p>
            <a:r>
              <a:rPr lang="vi-VN" i="1" dirty="0" smtClean="0"/>
              <a:t>Ренеса́нс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День </a:t>
            </a:r>
            <a:r>
              <a:rPr lang="vi-VN" i="1" dirty="0" smtClean="0"/>
              <a:t>учи́теля, </a:t>
            </a:r>
            <a:endParaRPr lang="uk-UA" i="1" dirty="0" smtClean="0"/>
          </a:p>
          <a:p>
            <a:r>
              <a:rPr lang="vi-VN" i="1" dirty="0" smtClean="0"/>
              <a:t>День </a:t>
            </a:r>
            <a:r>
              <a:rPr lang="vi-VN" i="1" dirty="0" smtClean="0"/>
              <a:t>Незале́жності </a:t>
            </a:r>
            <a:r>
              <a:rPr lang="vi-VN" i="1" dirty="0" smtClean="0"/>
              <a:t>Украї́ни</a:t>
            </a:r>
            <a:r>
              <a:rPr lang="uk-UA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З великої літери пишуться й назви релігійних свят і постів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i="1" dirty="0" smtClean="0"/>
              <a:t>Благові́щення,</a:t>
            </a:r>
            <a:endParaRPr lang="uk-UA" i="1" dirty="0" smtClean="0"/>
          </a:p>
          <a:p>
            <a:r>
              <a:rPr lang="vi-VN" i="1" dirty="0" smtClean="0"/>
              <a:t>Вели́кдень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Іва́на </a:t>
            </a:r>
            <a:r>
              <a:rPr lang="vi-VN" i="1" dirty="0" smtClean="0"/>
              <a:t>Купа́ла</a:t>
            </a:r>
            <a:r>
              <a:rPr lang="vi-VN" i="1" dirty="0" smtClean="0"/>
              <a:t>,</a:t>
            </a:r>
            <a:endParaRPr lang="uk-UA" i="1" dirty="0" smtClean="0"/>
          </a:p>
          <a:p>
            <a:r>
              <a:rPr lang="vi-VN" i="1" dirty="0" smtClean="0"/>
              <a:t> </a:t>
            </a:r>
            <a:r>
              <a:rPr lang="vi-VN" i="1" dirty="0" smtClean="0"/>
              <a:t>Петра́ й Павла́, </a:t>
            </a:r>
            <a:endParaRPr lang="uk-UA" i="1" dirty="0" smtClean="0"/>
          </a:p>
          <a:p>
            <a:r>
              <a:rPr lang="vi-VN" i="1" dirty="0" smtClean="0"/>
              <a:t>Покро́ва</a:t>
            </a:r>
            <a:r>
              <a:rPr lang="vi-VN" i="1" dirty="0" smtClean="0"/>
              <a:t>, Різдво́, </a:t>
            </a:r>
            <a:endParaRPr lang="uk-UA" i="1" dirty="0" smtClean="0"/>
          </a:p>
          <a:p>
            <a:r>
              <a:rPr lang="vi-VN" i="1" dirty="0" smtClean="0"/>
              <a:t>Те́плого </a:t>
            </a:r>
            <a:r>
              <a:rPr lang="vi-VN" i="1" dirty="0" smtClean="0"/>
              <a:t>Оле́кси, </a:t>
            </a:r>
            <a:endParaRPr lang="uk-UA" i="1" dirty="0" smtClean="0"/>
          </a:p>
          <a:p>
            <a:r>
              <a:rPr lang="vi-VN" i="1" dirty="0" smtClean="0"/>
              <a:t>Успі́ння</a:t>
            </a:r>
            <a:r>
              <a:rPr lang="vi-VN" i="1" dirty="0" smtClean="0"/>
              <a:t>; </a:t>
            </a:r>
            <a:endParaRPr lang="uk-UA" i="1" dirty="0" smtClean="0"/>
          </a:p>
          <a:p>
            <a:r>
              <a:rPr lang="vi-VN" i="1" dirty="0" smtClean="0"/>
              <a:t>Вели́кий </a:t>
            </a:r>
            <a:r>
              <a:rPr lang="vi-VN" i="1" dirty="0" smtClean="0"/>
              <a:t>піст, </a:t>
            </a:r>
            <a:endParaRPr lang="uk-UA" i="1" dirty="0" smtClean="0"/>
          </a:p>
          <a:p>
            <a:r>
              <a:rPr lang="vi-VN" i="1" dirty="0" smtClean="0"/>
              <a:t>Ма́сниця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Петрі́вка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Пили́півка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Спа́сівка</a:t>
            </a:r>
            <a:r>
              <a:rPr lang="vi-VN" i="1" dirty="0" smtClean="0"/>
              <a:t> </a:t>
            </a:r>
            <a:r>
              <a:rPr lang="vi-VN" dirty="0" smtClean="0"/>
              <a:t>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У корейських, в’єтнамських, бірманських, індонезійських і таїландських прізвищах та іменах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 </a:t>
            </a:r>
            <a:r>
              <a:rPr lang="vi-VN" dirty="0" smtClean="0"/>
              <a:t>усі </a:t>
            </a:r>
            <a:r>
              <a:rPr lang="vi-VN" dirty="0" smtClean="0"/>
              <a:t>складові частини пишуться 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Кім </a:t>
            </a:r>
            <a:r>
              <a:rPr lang="vi-VN" i="1" dirty="0" smtClean="0"/>
              <a:t>Ір Сен, </a:t>
            </a:r>
            <a:endParaRPr lang="uk-UA" i="1" dirty="0" smtClean="0"/>
          </a:p>
          <a:p>
            <a:pPr algn="just"/>
            <a:r>
              <a:rPr lang="vi-VN" i="1" dirty="0" smtClean="0"/>
              <a:t>Лім </a:t>
            </a:r>
            <a:r>
              <a:rPr lang="vi-VN" i="1" dirty="0" smtClean="0"/>
              <a:t>Хон Ін; </a:t>
            </a:r>
            <a:endParaRPr lang="uk-UA" i="1" dirty="0" smtClean="0"/>
          </a:p>
          <a:p>
            <a:pPr algn="just"/>
            <a:r>
              <a:rPr lang="vi-VN" i="1" dirty="0" smtClean="0"/>
              <a:t>Фам </a:t>
            </a:r>
            <a:r>
              <a:rPr lang="vi-VN" i="1" dirty="0" smtClean="0"/>
              <a:t>Ван Донг, </a:t>
            </a:r>
            <a:endParaRPr lang="uk-UA" i="1" dirty="0" smtClean="0"/>
          </a:p>
          <a:p>
            <a:pPr algn="just"/>
            <a:r>
              <a:rPr lang="vi-VN" i="1" dirty="0" smtClean="0"/>
              <a:t>Хо</a:t>
            </a:r>
            <a:r>
              <a:rPr lang="vi-VN" i="1" dirty="0" smtClean="0"/>
              <a:t> Ші Мін; </a:t>
            </a:r>
            <a:endParaRPr lang="uk-UA" i="1" dirty="0" smtClean="0"/>
          </a:p>
          <a:p>
            <a:pPr algn="just"/>
            <a:r>
              <a:rPr lang="vi-VN" i="1" dirty="0" smtClean="0"/>
              <a:t>У</a:t>
            </a:r>
            <a:r>
              <a:rPr lang="vi-VN" i="1" dirty="0" smtClean="0"/>
              <a:t> Ну Мунг, </a:t>
            </a:r>
            <a:endParaRPr lang="uk-UA" i="1" dirty="0" smtClean="0"/>
          </a:p>
          <a:p>
            <a:pPr algn="just"/>
            <a:r>
              <a:rPr lang="vi-VN" i="1" dirty="0" smtClean="0"/>
              <a:t>У</a:t>
            </a:r>
            <a:r>
              <a:rPr lang="vi-VN" i="1" dirty="0" smtClean="0"/>
              <a:t> Чин Су; </a:t>
            </a:r>
            <a:endParaRPr lang="uk-UA" i="1" dirty="0" smtClean="0"/>
          </a:p>
          <a:p>
            <a:pPr algn="just"/>
            <a:r>
              <a:rPr lang="vi-VN" i="1" dirty="0" smtClean="0"/>
              <a:t>Вілуйо́ </a:t>
            </a:r>
            <a:r>
              <a:rPr lang="vi-VN" i="1" dirty="0" smtClean="0"/>
              <a:t>Пуспоюдо́, </a:t>
            </a:r>
            <a:endParaRPr lang="uk-UA" i="1" dirty="0" smtClean="0"/>
          </a:p>
          <a:p>
            <a:pPr algn="just"/>
            <a:r>
              <a:rPr lang="vi-VN" i="1" dirty="0" smtClean="0"/>
              <a:t>Суджоно́ </a:t>
            </a:r>
            <a:r>
              <a:rPr lang="vi-VN" i="1" dirty="0" smtClean="0"/>
              <a:t>Ходіното́; </a:t>
            </a:r>
            <a:endParaRPr lang="uk-UA" i="1" dirty="0" smtClean="0"/>
          </a:p>
          <a:p>
            <a:pPr algn="just"/>
            <a:r>
              <a:rPr lang="vi-VN" i="1" dirty="0" smtClean="0"/>
              <a:t>Кула́б </a:t>
            </a:r>
            <a:r>
              <a:rPr lang="vi-VN" i="1" dirty="0" smtClean="0"/>
              <a:t>Сайпраді́т, </a:t>
            </a:r>
            <a:endParaRPr lang="uk-UA" i="1" dirty="0" smtClean="0"/>
          </a:p>
          <a:p>
            <a:pPr algn="just"/>
            <a:r>
              <a:rPr lang="vi-VN" i="1" dirty="0" smtClean="0"/>
              <a:t>Луа́нг </a:t>
            </a:r>
            <a:r>
              <a:rPr lang="vi-VN" i="1" dirty="0" smtClean="0"/>
              <a:t>Вічи́т Ватака́н.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Назви історичних подій, епох, війн, геологічних періодів тощо, які стали загальними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пишуться </a:t>
            </a:r>
            <a:r>
              <a:rPr lang="vi-VN" dirty="0" smtClean="0"/>
              <a:t>з малої </a:t>
            </a:r>
            <a:r>
              <a:rPr lang="vi-VN" dirty="0" smtClean="0"/>
              <a:t>літери:</a:t>
            </a:r>
            <a:endParaRPr lang="uk-UA" dirty="0" smtClean="0"/>
          </a:p>
          <a:p>
            <a:r>
              <a:rPr lang="vi-VN" i="1" dirty="0" smtClean="0"/>
              <a:t>гре́ко-пе́рські </a:t>
            </a:r>
            <a:r>
              <a:rPr lang="vi-VN" i="1" dirty="0" smtClean="0"/>
              <a:t>ві́йни, </a:t>
            </a:r>
            <a:endParaRPr lang="uk-UA" i="1" dirty="0" smtClean="0"/>
          </a:p>
          <a:p>
            <a:r>
              <a:rPr lang="vi-VN" i="1" dirty="0" smtClean="0"/>
              <a:t>громадя́нська </a:t>
            </a:r>
            <a:r>
              <a:rPr lang="vi-VN" i="1" dirty="0" smtClean="0"/>
              <a:t>війна́, </a:t>
            </a:r>
            <a:endParaRPr lang="uk-UA" i="1" dirty="0" smtClean="0"/>
          </a:p>
          <a:p>
            <a:r>
              <a:rPr lang="vi-VN" i="1" dirty="0" smtClean="0"/>
              <a:t>хресто́ві </a:t>
            </a:r>
            <a:r>
              <a:rPr lang="vi-VN" i="1" dirty="0" smtClean="0"/>
              <a:t>похо́ди, </a:t>
            </a:r>
            <a:endParaRPr lang="uk-UA" i="1" dirty="0" smtClean="0"/>
          </a:p>
          <a:p>
            <a:r>
              <a:rPr lang="vi-VN" i="1" dirty="0" smtClean="0"/>
              <a:t>доба </a:t>
            </a:r>
            <a:r>
              <a:rPr lang="vi-VN" i="1" dirty="0" smtClean="0"/>
              <a:t>́феодалі́зму, </a:t>
            </a:r>
            <a:endParaRPr lang="uk-UA" i="1" dirty="0" smtClean="0"/>
          </a:p>
          <a:p>
            <a:r>
              <a:rPr lang="vi-VN" i="1" dirty="0" smtClean="0"/>
              <a:t>анти́чний </a:t>
            </a:r>
            <a:r>
              <a:rPr lang="vi-VN" i="1" dirty="0" smtClean="0"/>
              <a:t>світ, </a:t>
            </a:r>
            <a:endParaRPr lang="uk-UA" i="1" dirty="0" smtClean="0"/>
          </a:p>
          <a:p>
            <a:r>
              <a:rPr lang="vi-VN" i="1" dirty="0" smtClean="0"/>
              <a:t>сере́дні </a:t>
            </a:r>
            <a:r>
              <a:rPr lang="vi-VN" i="1" dirty="0" smtClean="0"/>
              <a:t>віки́, </a:t>
            </a:r>
            <a:endParaRPr lang="uk-UA" i="1" dirty="0" smtClean="0"/>
          </a:p>
          <a:p>
            <a:r>
              <a:rPr lang="vi-VN" i="1" dirty="0" smtClean="0"/>
              <a:t>середньові́ччя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неолі́т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палеолі́т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трипі́льська </a:t>
            </a:r>
            <a:r>
              <a:rPr lang="vi-VN" i="1" dirty="0" smtClean="0"/>
              <a:t>культу́ра, </a:t>
            </a:r>
            <a:endParaRPr lang="uk-UA" i="1" dirty="0" smtClean="0"/>
          </a:p>
          <a:p>
            <a:r>
              <a:rPr lang="vi-VN" i="1" dirty="0" smtClean="0"/>
              <a:t>палеозо́йська </a:t>
            </a:r>
            <a:r>
              <a:rPr lang="vi-VN" i="1" dirty="0" smtClean="0"/>
              <a:t>ера.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З великої літери пишуться назви конгресів, конференцій, договорів, найважливіших документів тощо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Конгре́с </a:t>
            </a:r>
            <a:r>
              <a:rPr lang="vi-VN" i="1" dirty="0" smtClean="0"/>
              <a:t>за́хисту культу́ри </a:t>
            </a:r>
            <a:r>
              <a:rPr lang="vi-VN" dirty="0" smtClean="0"/>
              <a:t>(у Парижі 1935 р</a:t>
            </a:r>
            <a:r>
              <a:rPr lang="vi-VN" dirty="0" smtClean="0"/>
              <a:t>.),</a:t>
            </a:r>
            <a:endParaRPr lang="uk-UA" dirty="0" smtClean="0"/>
          </a:p>
          <a:p>
            <a:r>
              <a:rPr lang="vi-VN" i="1" dirty="0" smtClean="0"/>
              <a:t>Конститу́ція </a:t>
            </a:r>
            <a:r>
              <a:rPr lang="vi-VN" i="1" dirty="0" smtClean="0"/>
              <a:t>Украї́ни, </a:t>
            </a:r>
            <a:endParaRPr lang="uk-UA" i="1" dirty="0" smtClean="0"/>
          </a:p>
          <a:p>
            <a:r>
              <a:rPr lang="vi-VN" i="1" dirty="0" smtClean="0"/>
              <a:t>Потсда́мська </a:t>
            </a:r>
            <a:r>
              <a:rPr lang="vi-VN" i="1" dirty="0" smtClean="0"/>
              <a:t>уго́да, </a:t>
            </a:r>
            <a:endParaRPr lang="uk-UA" i="1" dirty="0" smtClean="0"/>
          </a:p>
          <a:p>
            <a:r>
              <a:rPr lang="vi-VN" i="1" dirty="0" smtClean="0"/>
              <a:t>Верса́льський </a:t>
            </a:r>
            <a:r>
              <a:rPr lang="vi-VN" i="1" dirty="0" smtClean="0"/>
              <a:t>мир, </a:t>
            </a:r>
            <a:endParaRPr lang="uk-UA" i="1" dirty="0" smtClean="0"/>
          </a:p>
          <a:p>
            <a:r>
              <a:rPr lang="vi-VN" i="1" dirty="0" smtClean="0"/>
              <a:t>Акт </a:t>
            </a:r>
            <a:r>
              <a:rPr lang="vi-VN" i="1" dirty="0" smtClean="0"/>
              <a:t>проголо́шення незале́жності Украї́ни, Деклара́ція прав люди́ни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vi-VN" sz="2800" dirty="0" smtClean="0"/>
              <a:t>У назвах орденів, відзнак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що</a:t>
            </a:r>
            <a:r>
              <a:rPr lang="vi-VN" dirty="0" smtClean="0"/>
              <a:t> складаються з кількох слів, тільки перше слово (крім родових) пишеться з великої літери: </a:t>
            </a:r>
            <a:endParaRPr lang="uk-UA" dirty="0" smtClean="0"/>
          </a:p>
          <a:p>
            <a:pPr algn="just"/>
            <a:r>
              <a:rPr lang="vi-VN" i="1" dirty="0" smtClean="0"/>
              <a:t>о́рден </a:t>
            </a:r>
            <a:r>
              <a:rPr lang="vi-VN" i="1" dirty="0" smtClean="0"/>
              <a:t>Вітчизня́ної війни́, </a:t>
            </a:r>
            <a:endParaRPr lang="uk-UA" i="1" dirty="0" smtClean="0"/>
          </a:p>
          <a:p>
            <a:pPr algn="just"/>
            <a:r>
              <a:rPr lang="vi-VN" i="1" dirty="0" smtClean="0"/>
              <a:t>о́рден </a:t>
            </a:r>
            <a:r>
              <a:rPr lang="vi-VN" i="1" dirty="0" smtClean="0"/>
              <a:t>Дру́жби наро́дів</a:t>
            </a:r>
            <a:r>
              <a:rPr lang="vi-VN" i="1" dirty="0" smtClean="0"/>
              <a:t>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о́рден Незале́жності, </a:t>
            </a:r>
            <a:endParaRPr lang="uk-UA" i="1" dirty="0" smtClean="0"/>
          </a:p>
          <a:p>
            <a:pPr algn="just"/>
            <a:r>
              <a:rPr lang="vi-VN" i="1" dirty="0" smtClean="0"/>
              <a:t>о́рден </a:t>
            </a:r>
            <a:r>
              <a:rPr lang="vi-VN" i="1" dirty="0" smtClean="0"/>
              <a:t>Поче́сного легіо́ну, </a:t>
            </a:r>
            <a:endParaRPr lang="uk-UA" i="1" dirty="0" smtClean="0"/>
          </a:p>
          <a:p>
            <a:pPr algn="just"/>
            <a:r>
              <a:rPr lang="vi-VN" i="1" dirty="0" smtClean="0"/>
              <a:t>о́рден </a:t>
            </a:r>
            <a:r>
              <a:rPr lang="vi-VN" i="1" dirty="0" smtClean="0"/>
              <a:t>Поша́ни.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З великої літери в лапках пишуться назви літаків, автомобілів, тракторів та інших машин, пов’язані з найменуванням моделі, заводу, фірми, що їх виготовляють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09054"/>
          </a:xfrm>
        </p:spPr>
        <p:txBody>
          <a:bodyPr/>
          <a:lstStyle/>
          <a:p>
            <a:r>
              <a:rPr lang="vi-VN" i="1" dirty="0" smtClean="0"/>
              <a:t>літа́к </a:t>
            </a:r>
            <a:r>
              <a:rPr lang="vi-VN" i="1" dirty="0" smtClean="0"/>
              <a:t>«Анте́й», </a:t>
            </a:r>
            <a:endParaRPr lang="uk-UA" i="1" dirty="0" smtClean="0"/>
          </a:p>
          <a:p>
            <a:r>
              <a:rPr lang="vi-VN" i="1" dirty="0" smtClean="0"/>
              <a:t>автомобі́ль </a:t>
            </a:r>
            <a:r>
              <a:rPr lang="vi-VN" i="1" dirty="0" smtClean="0"/>
              <a:t>«Та́врія», </a:t>
            </a:r>
            <a:endParaRPr lang="uk-UA" i="1" dirty="0" smtClean="0"/>
          </a:p>
          <a:p>
            <a:r>
              <a:rPr lang="vi-VN" i="1" dirty="0" smtClean="0"/>
              <a:t>авто́бус </a:t>
            </a:r>
            <a:r>
              <a:rPr lang="vi-VN" i="1" dirty="0" smtClean="0"/>
              <a:t>«Тури́ст», </a:t>
            </a:r>
            <a:endParaRPr lang="uk-UA" i="1" dirty="0" smtClean="0"/>
          </a:p>
          <a:p>
            <a:r>
              <a:rPr lang="vi-VN" i="1" dirty="0" smtClean="0"/>
              <a:t>комба́йн </a:t>
            </a:r>
            <a:r>
              <a:rPr lang="vi-VN" i="1" dirty="0" smtClean="0"/>
              <a:t>«Ни́ва», </a:t>
            </a:r>
            <a:endParaRPr lang="uk-UA" i="1" dirty="0" smtClean="0"/>
          </a:p>
          <a:p>
            <a:r>
              <a:rPr lang="vi-VN" i="1" dirty="0" smtClean="0"/>
              <a:t>тра́ктор </a:t>
            </a:r>
            <a:r>
              <a:rPr lang="vi-VN" i="1" dirty="0" smtClean="0"/>
              <a:t>«Білору́сь».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 </a:t>
            </a:r>
            <a:r>
              <a:rPr lang="uk-UA" sz="2800" dirty="0" smtClean="0"/>
              <a:t>Н</a:t>
            </a:r>
            <a:r>
              <a:rPr lang="vi-VN" sz="2800" dirty="0" smtClean="0"/>
              <a:t>азви виробів, продуктів, що стали фірмовим або сортовим їх означенням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цуке́рки </a:t>
            </a:r>
            <a:r>
              <a:rPr lang="vi-VN" i="1" dirty="0" smtClean="0"/>
              <a:t>«Столи́чні», </a:t>
            </a:r>
            <a:endParaRPr lang="uk-UA" i="1" dirty="0" smtClean="0"/>
          </a:p>
          <a:p>
            <a:r>
              <a:rPr lang="vi-VN" i="1" dirty="0" smtClean="0"/>
              <a:t>цигарки́ </a:t>
            </a:r>
            <a:r>
              <a:rPr lang="vi-VN" i="1" dirty="0" smtClean="0"/>
              <a:t>«Украї́нські», </a:t>
            </a:r>
            <a:endParaRPr lang="uk-UA" i="1" dirty="0" smtClean="0"/>
          </a:p>
          <a:p>
            <a:r>
              <a:rPr lang="vi-VN" i="1" dirty="0" smtClean="0"/>
              <a:t>вино́ </a:t>
            </a:r>
            <a:r>
              <a:rPr lang="vi-VN" i="1" dirty="0" smtClean="0"/>
              <a:t>«Перли́на сте́пу», </a:t>
            </a:r>
            <a:endParaRPr lang="uk-UA" i="1" dirty="0" smtClean="0"/>
          </a:p>
          <a:p>
            <a:r>
              <a:rPr lang="vi-VN" i="1" dirty="0" smtClean="0"/>
              <a:t>цуке́рки </a:t>
            </a:r>
            <a:r>
              <a:rPr lang="vi-VN" i="1" dirty="0" smtClean="0"/>
              <a:t>«Пташи́не молоко́».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Прикметники, утворені від власних особових назв за допомогою суфіксів -ів (-ова, -ове, -еве), -їв (-єва,-еве), -ин (-ина, -ине), -їн (-їна, -їне), якщо вони означають належність чогось даній особі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37550"/>
          </a:xfrm>
        </p:spPr>
        <p:txBody>
          <a:bodyPr/>
          <a:lstStyle/>
          <a:p>
            <a:r>
              <a:rPr lang="ru-RU" dirty="0" err="1" smtClean="0"/>
              <a:t>п</a:t>
            </a:r>
            <a:r>
              <a:rPr lang="ru-RU" dirty="0" err="1" smtClean="0"/>
              <a:t>ишуться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:</a:t>
            </a:r>
            <a:r>
              <a:rPr lang="vi-VN" dirty="0" smtClean="0"/>
              <a:t> </a:t>
            </a:r>
            <a:endParaRPr lang="uk-UA" dirty="0" smtClean="0"/>
          </a:p>
          <a:p>
            <a:r>
              <a:rPr lang="vi-VN" i="1" dirty="0" smtClean="0"/>
              <a:t>Андрі́єві </a:t>
            </a:r>
            <a:r>
              <a:rPr lang="vi-VN" i="1" dirty="0" smtClean="0"/>
              <a:t>книжки́, </a:t>
            </a:r>
            <a:endParaRPr lang="uk-UA" i="1" dirty="0" smtClean="0"/>
          </a:p>
          <a:p>
            <a:r>
              <a:rPr lang="vi-VN" i="1" dirty="0" smtClean="0"/>
              <a:t>Грінче́нків </a:t>
            </a:r>
            <a:r>
              <a:rPr lang="vi-VN" i="1" dirty="0" smtClean="0"/>
              <a:t>словни́к, </a:t>
            </a:r>
            <a:endParaRPr lang="uk-UA" i="1" dirty="0" smtClean="0"/>
          </a:p>
          <a:p>
            <a:r>
              <a:rPr lang="vi-VN" i="1" dirty="0" smtClean="0"/>
              <a:t>Марі́їн </a:t>
            </a:r>
            <a:r>
              <a:rPr lang="vi-VN" i="1" dirty="0" smtClean="0"/>
              <a:t>лист, </a:t>
            </a:r>
            <a:endParaRPr lang="uk-UA" i="1" dirty="0" smtClean="0"/>
          </a:p>
          <a:p>
            <a:r>
              <a:rPr lang="vi-VN" i="1" dirty="0" smtClean="0"/>
              <a:t>Тичи́нине </a:t>
            </a:r>
            <a:r>
              <a:rPr lang="vi-VN" i="1" dirty="0" smtClean="0"/>
              <a:t>сло́во, </a:t>
            </a:r>
            <a:endParaRPr lang="uk-UA" i="1" dirty="0" smtClean="0"/>
          </a:p>
          <a:p>
            <a:r>
              <a:rPr lang="vi-VN" i="1" dirty="0" smtClean="0"/>
              <a:t>Шевче́нкові </a:t>
            </a:r>
            <a:r>
              <a:rPr lang="vi-VN" i="1" dirty="0" smtClean="0"/>
              <a:t>пое́зії.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Прикметники, які входять до складених особових назв людей як прізвиська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ru-RU" dirty="0" err="1" smtClean="0"/>
              <a:t>пишуться</a:t>
            </a:r>
            <a:r>
              <a:rPr lang="ru-RU" dirty="0" smtClean="0"/>
              <a:t>:</a:t>
            </a:r>
            <a:endParaRPr lang="uk-UA" dirty="0" smtClean="0"/>
          </a:p>
          <a:p>
            <a:r>
              <a:rPr lang="vi-VN" i="1" dirty="0" smtClean="0"/>
              <a:t>Володи́мир </a:t>
            </a:r>
            <a:r>
              <a:rPr lang="vi-VN" i="1" dirty="0" smtClean="0"/>
              <a:t>Вели́кий, </a:t>
            </a:r>
            <a:endParaRPr lang="uk-UA" i="1" dirty="0" smtClean="0"/>
          </a:p>
          <a:p>
            <a:r>
              <a:rPr lang="vi-VN" i="1" dirty="0" smtClean="0"/>
              <a:t>Дани́ло </a:t>
            </a:r>
            <a:r>
              <a:rPr lang="vi-VN" i="1" dirty="0" smtClean="0"/>
              <a:t>Га́лицький, </a:t>
            </a:r>
            <a:endParaRPr lang="uk-UA" i="1" dirty="0" smtClean="0"/>
          </a:p>
          <a:p>
            <a:r>
              <a:rPr lang="vi-VN" i="1" dirty="0" smtClean="0"/>
              <a:t>Дюма́ </a:t>
            </a:r>
            <a:r>
              <a:rPr lang="vi-VN" i="1" dirty="0" smtClean="0"/>
              <a:t>Ста́рший, </a:t>
            </a:r>
            <a:endParaRPr lang="uk-UA" i="1" dirty="0" smtClean="0"/>
          </a:p>
          <a:p>
            <a:r>
              <a:rPr lang="vi-VN" i="1" dirty="0" smtClean="0"/>
              <a:t>Карл </a:t>
            </a:r>
            <a:r>
              <a:rPr lang="vi-VN" i="1" dirty="0" smtClean="0"/>
              <a:t>Сміли́вий, </a:t>
            </a:r>
            <a:endParaRPr lang="uk-UA" i="1" dirty="0" smtClean="0"/>
          </a:p>
          <a:p>
            <a:r>
              <a:rPr lang="vi-VN" i="1" dirty="0" smtClean="0"/>
              <a:t>Костянти́н </a:t>
            </a:r>
            <a:r>
              <a:rPr lang="vi-VN" i="1" dirty="0" smtClean="0"/>
              <a:t>Багряноро́дний, </a:t>
            </a:r>
            <a:endParaRPr lang="uk-UA" i="1" dirty="0" smtClean="0"/>
          </a:p>
          <a:p>
            <a:r>
              <a:rPr lang="vi-VN" i="1" dirty="0" smtClean="0"/>
              <a:t>Олекса́ндр </a:t>
            </a:r>
            <a:r>
              <a:rPr lang="vi-VN" i="1" dirty="0" smtClean="0"/>
              <a:t>Не́вський, </a:t>
            </a:r>
            <a:endParaRPr lang="uk-UA" i="1" dirty="0" smtClean="0"/>
          </a:p>
          <a:p>
            <a:r>
              <a:rPr lang="vi-VN" i="1" dirty="0" smtClean="0"/>
              <a:t>Яросла́в </a:t>
            </a:r>
            <a:r>
              <a:rPr lang="vi-VN" i="1" dirty="0" smtClean="0"/>
              <a:t>Му́дрий.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b="0" dirty="0" smtClean="0"/>
              <a:t>З малої літери пишуться присвійні прикметники, утворені від власних особових імен:</a:t>
            </a:r>
            <a:r>
              <a:rPr lang="vi-VN" sz="2800" dirty="0" smtClean="0"/>
              <a:t/>
            </a:r>
            <a:br>
              <a:rPr lang="vi-VN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) За допомогою суфіксів -</a:t>
            </a:r>
            <a:r>
              <a:rPr lang="vi-VN" b="1" dirty="0" smtClean="0"/>
              <a:t>івськ</a:t>
            </a:r>
            <a:r>
              <a:rPr lang="vi-VN" dirty="0" smtClean="0"/>
              <a:t>- (-</a:t>
            </a:r>
            <a:r>
              <a:rPr lang="vi-VN" b="1" dirty="0" smtClean="0"/>
              <a:t>ївськ</a:t>
            </a:r>
            <a:r>
              <a:rPr lang="vi-VN" dirty="0" smtClean="0"/>
              <a:t>-), -</a:t>
            </a:r>
            <a:r>
              <a:rPr lang="vi-VN" b="1" dirty="0" smtClean="0"/>
              <a:t>инськ</a:t>
            </a:r>
            <a:r>
              <a:rPr lang="vi-VN" dirty="0" smtClean="0"/>
              <a:t>- (-</a:t>
            </a:r>
            <a:r>
              <a:rPr lang="vi-VN" b="1" dirty="0" smtClean="0"/>
              <a:t>їнськ</a:t>
            </a:r>
            <a:r>
              <a:rPr lang="vi-VN" dirty="0" smtClean="0"/>
              <a:t>-): </a:t>
            </a:r>
            <a:endParaRPr lang="uk-UA" dirty="0" smtClean="0"/>
          </a:p>
          <a:p>
            <a:pPr algn="just"/>
            <a:r>
              <a:rPr lang="vi-VN" i="1" dirty="0" smtClean="0"/>
              <a:t>бальза́ківські </a:t>
            </a:r>
            <a:r>
              <a:rPr lang="vi-VN" i="1" dirty="0" smtClean="0"/>
              <a:t>тради́ції, </a:t>
            </a:r>
            <a:endParaRPr lang="uk-UA" i="1" dirty="0" smtClean="0"/>
          </a:p>
          <a:p>
            <a:pPr algn="just"/>
            <a:r>
              <a:rPr lang="vi-VN" i="1" dirty="0" smtClean="0"/>
              <a:t>франкі́вські </a:t>
            </a:r>
            <a:r>
              <a:rPr lang="vi-VN" i="1" dirty="0" smtClean="0"/>
              <a:t>соне́ти, </a:t>
            </a:r>
            <a:endParaRPr lang="uk-UA" i="1" dirty="0" smtClean="0"/>
          </a:p>
          <a:p>
            <a:pPr algn="just"/>
            <a:r>
              <a:rPr lang="vi-VN" i="1" dirty="0" smtClean="0"/>
              <a:t>шевче́нківський </a:t>
            </a:r>
            <a:r>
              <a:rPr lang="vi-VN" i="1" dirty="0" smtClean="0"/>
              <a:t>стиль.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б</a:t>
            </a:r>
            <a:r>
              <a:rPr lang="vi-VN" dirty="0" smtClean="0"/>
              <a:t>) Якщо вони входять до складу стійких фразеологічних сполучень або наукових термінів: </a:t>
            </a:r>
            <a:endParaRPr lang="uk-UA" dirty="0" smtClean="0"/>
          </a:p>
          <a:p>
            <a:pPr algn="just"/>
            <a:r>
              <a:rPr lang="vi-VN" i="1" dirty="0" smtClean="0"/>
              <a:t>а́вгієві </a:t>
            </a:r>
            <a:r>
              <a:rPr lang="vi-VN" i="1" dirty="0" smtClean="0"/>
              <a:t>ста́йні, ахілле́сова п’ята́, </a:t>
            </a:r>
            <a:endParaRPr lang="uk-UA" i="1" dirty="0" smtClean="0"/>
          </a:p>
          <a:p>
            <a:pPr algn="just"/>
            <a:r>
              <a:rPr lang="vi-VN" i="1" dirty="0" smtClean="0"/>
              <a:t>го́рдіїв </a:t>
            </a:r>
            <a:r>
              <a:rPr lang="vi-VN" i="1" dirty="0" smtClean="0"/>
              <a:t>ву́зол, дамо́клів меч, </a:t>
            </a:r>
            <a:endParaRPr lang="uk-UA" i="1" dirty="0" smtClean="0"/>
          </a:p>
          <a:p>
            <a:pPr algn="just"/>
            <a:r>
              <a:rPr lang="vi-VN" i="1" dirty="0" smtClean="0"/>
              <a:t>езо́півська </a:t>
            </a:r>
            <a:r>
              <a:rPr lang="vi-VN" i="1" dirty="0" smtClean="0"/>
              <a:t>мова, прокру́стове ло́же, </a:t>
            </a:r>
            <a:endParaRPr lang="uk-UA" i="1" dirty="0" smtClean="0"/>
          </a:p>
          <a:p>
            <a:pPr algn="just"/>
            <a:r>
              <a:rPr lang="vi-VN" i="1" dirty="0" smtClean="0"/>
              <a:t>ю́дині </a:t>
            </a:r>
            <a:r>
              <a:rPr lang="vi-VN" i="1" dirty="0" smtClean="0"/>
              <a:t>срібняки́; архіме́дова спіра́ль, </a:t>
            </a:r>
            <a:endParaRPr lang="uk-UA" i="1" dirty="0" smtClean="0"/>
          </a:p>
          <a:p>
            <a:pPr algn="just"/>
            <a:r>
              <a:rPr lang="vi-VN" i="1" dirty="0" smtClean="0"/>
              <a:t>базе́дова </a:t>
            </a:r>
            <a:r>
              <a:rPr lang="vi-VN" i="1" dirty="0" smtClean="0"/>
              <a:t>хворо́ба, бертоле́това сіль, </a:t>
            </a:r>
            <a:endParaRPr lang="uk-UA" i="1" dirty="0" smtClean="0"/>
          </a:p>
          <a:p>
            <a:pPr algn="just"/>
            <a:r>
              <a:rPr lang="vi-VN" i="1" dirty="0" smtClean="0"/>
              <a:t>ві́ттова </a:t>
            </a:r>
            <a:r>
              <a:rPr lang="vi-VN" i="1" dirty="0" smtClean="0"/>
              <a:t>хворо́ба, га́йморова порожни́на, </a:t>
            </a:r>
            <a:endParaRPr lang="uk-UA" i="1" dirty="0" smtClean="0"/>
          </a:p>
          <a:p>
            <a:pPr algn="just"/>
            <a:r>
              <a:rPr lang="vi-VN" i="1" dirty="0" smtClean="0"/>
              <a:t>піфаго́рова </a:t>
            </a:r>
            <a:r>
              <a:rPr lang="vi-VN" i="1" dirty="0" smtClean="0"/>
              <a:t>теоре́ма.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 Імена та прізвища людей, які стали загальними назвами людей і предметів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vi-VN" dirty="0" smtClean="0"/>
              <a:t>пишуться </a:t>
            </a:r>
            <a:r>
              <a:rPr lang="vi-VN" dirty="0" smtClean="0"/>
              <a:t>з малої літери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донжуа́н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ловела́с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ме́нтор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мецена́т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робінзо́н</a:t>
            </a:r>
            <a:r>
              <a:rPr lang="vi-VN" i="1" dirty="0" smtClean="0"/>
              <a:t>, бра́унінг </a:t>
            </a:r>
            <a:r>
              <a:rPr lang="vi-VN" dirty="0" smtClean="0"/>
              <a:t>(пістолет),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галіфе́</a:t>
            </a:r>
            <a:r>
              <a:rPr lang="vi-VN" i="1" dirty="0" smtClean="0"/>
              <a:t> </a:t>
            </a:r>
            <a:r>
              <a:rPr lang="vi-VN" dirty="0" smtClean="0"/>
              <a:t>(штани),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ди́зель</a:t>
            </a:r>
            <a:r>
              <a:rPr lang="vi-VN" i="1" dirty="0" smtClean="0"/>
              <a:t> </a:t>
            </a:r>
            <a:r>
              <a:rPr lang="vi-VN" dirty="0" smtClean="0"/>
              <a:t>(двигун)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макінто́ш</a:t>
            </a:r>
            <a:r>
              <a:rPr lang="vi-VN" i="1" dirty="0" smtClean="0"/>
              <a:t> </a:t>
            </a:r>
            <a:r>
              <a:rPr lang="vi-VN" dirty="0" smtClean="0"/>
              <a:t>(одяг</a:t>
            </a:r>
            <a:r>
              <a:rPr lang="vi-VN" dirty="0" smtClean="0"/>
              <a:t>),</a:t>
            </a:r>
            <a:endParaRPr lang="uk-UA" dirty="0" smtClean="0"/>
          </a:p>
          <a:p>
            <a:pPr algn="just"/>
            <a:r>
              <a:rPr lang="vi-VN" i="1" dirty="0" smtClean="0"/>
              <a:t>макси́м</a:t>
            </a:r>
            <a:r>
              <a:rPr lang="vi-VN" i="1" dirty="0" smtClean="0"/>
              <a:t> </a:t>
            </a:r>
            <a:r>
              <a:rPr lang="vi-VN" dirty="0" smtClean="0"/>
              <a:t>(кулемет),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рентге́н</a:t>
            </a:r>
            <a:r>
              <a:rPr lang="vi-VN" i="1" dirty="0" smtClean="0"/>
              <a:t> </a:t>
            </a:r>
            <a:r>
              <a:rPr lang="vi-VN" dirty="0" smtClean="0"/>
              <a:t>(апарат),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френч</a:t>
            </a:r>
            <a:r>
              <a:rPr lang="vi-VN" i="1" dirty="0" smtClean="0"/>
              <a:t> </a:t>
            </a:r>
            <a:r>
              <a:rPr lang="vi-VN" dirty="0" smtClean="0"/>
              <a:t>(одяг).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Так </a:t>
            </a:r>
            <a:r>
              <a:rPr lang="vi-VN" dirty="0" smtClean="0"/>
              <a:t>само пишуться загальні назви, утворені від власних імен (прізвищ): </a:t>
            </a:r>
            <a:endParaRPr lang="uk-UA" dirty="0" smtClean="0"/>
          </a:p>
          <a:p>
            <a:pPr algn="just"/>
            <a:r>
              <a:rPr lang="vi-VN" i="1" dirty="0" smtClean="0"/>
              <a:t>бонапарти́зм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мічу́рінець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пушкіні́ст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шевченкіа́на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800" dirty="0" smtClean="0"/>
              <a:t>Прізвища людей, уживані в загальному значенні, але які не втратили свого індивідуального значення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(не стали загальними назвами), пишуться з великої літери:</a:t>
            </a:r>
          </a:p>
          <a:p>
            <a:pPr algn="just"/>
            <a:endParaRPr lang="uk-UA" dirty="0" smtClean="0"/>
          </a:p>
          <a:p>
            <a:pPr algn="just"/>
            <a:r>
              <a:rPr lang="uk-UA" i="1" dirty="0" smtClean="0"/>
              <a:t>Нові появляються вчені з різних галузей науки й техніки — нові Мічуріни й Ціолковські </a:t>
            </a:r>
            <a:r>
              <a:rPr lang="uk-UA" dirty="0" smtClean="0"/>
              <a:t>(Тичина).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Потрібні нам і Гоголі, і Щедріни</a:t>
            </a:r>
            <a:r>
              <a:rPr lang="uk-UA" dirty="0" smtClean="0"/>
              <a:t> (</a:t>
            </a:r>
            <a:r>
              <a:rPr lang="uk-UA" dirty="0" err="1" smtClean="0"/>
              <a:t>Сліпчук</a:t>
            </a:r>
            <a:r>
              <a:rPr lang="uk-UA" dirty="0" smtClean="0"/>
              <a:t>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800" dirty="0" smtClean="0"/>
              <a:t>Назви народів, племен, а також людей за національною ознакою або за місцем проживання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</a:t>
            </a:r>
            <a:r>
              <a:rPr lang="vi-VN" dirty="0" smtClean="0"/>
              <a:t>пишуться </a:t>
            </a:r>
            <a:r>
              <a:rPr lang="vi-VN" dirty="0" smtClean="0"/>
              <a:t>з малої літери: </a:t>
            </a:r>
            <a:endParaRPr lang="uk-UA" dirty="0" smtClean="0"/>
          </a:p>
          <a:p>
            <a:pPr algn="just"/>
            <a:r>
              <a:rPr lang="vi-VN" i="1" dirty="0" smtClean="0"/>
              <a:t>ара́би</a:t>
            </a:r>
            <a:r>
              <a:rPr lang="vi-VN" i="1" dirty="0" smtClean="0"/>
              <a:t>, африка́нці, </a:t>
            </a:r>
            <a:endParaRPr lang="uk-UA" i="1" dirty="0" smtClean="0"/>
          </a:p>
          <a:p>
            <a:pPr algn="just"/>
            <a:r>
              <a:rPr lang="vi-VN" i="1" dirty="0" smtClean="0"/>
              <a:t>латиноамерика́нці</a:t>
            </a:r>
            <a:r>
              <a:rPr lang="vi-VN" i="1" dirty="0" smtClean="0"/>
              <a:t>; ацте́ки, </a:t>
            </a:r>
            <a:endParaRPr lang="uk-UA" i="1" dirty="0" smtClean="0"/>
          </a:p>
          <a:p>
            <a:pPr algn="just"/>
            <a:r>
              <a:rPr lang="vi-VN" i="1" dirty="0" smtClean="0"/>
              <a:t>іроке́зи</a:t>
            </a:r>
            <a:r>
              <a:rPr lang="vi-VN" i="1" dirty="0" smtClean="0"/>
              <a:t>, поля́ни; </a:t>
            </a:r>
            <a:endParaRPr lang="uk-UA" i="1" dirty="0" smtClean="0"/>
          </a:p>
          <a:p>
            <a:pPr algn="just"/>
            <a:r>
              <a:rPr lang="vi-VN" i="1" dirty="0" smtClean="0"/>
              <a:t>білору́с</a:t>
            </a:r>
            <a:r>
              <a:rPr lang="vi-VN" i="1" dirty="0" smtClean="0"/>
              <a:t>, латві́єць, </a:t>
            </a:r>
            <a:endParaRPr lang="uk-UA" i="1" dirty="0" smtClean="0"/>
          </a:p>
          <a:p>
            <a:pPr algn="just"/>
            <a:r>
              <a:rPr lang="vi-VN" i="1" dirty="0" smtClean="0"/>
              <a:t>украї́нець</a:t>
            </a:r>
            <a:r>
              <a:rPr lang="vi-VN" i="1" dirty="0" smtClean="0"/>
              <a:t>; запорі́жці, </a:t>
            </a:r>
            <a:endParaRPr lang="uk-UA" i="1" dirty="0" smtClean="0"/>
          </a:p>
          <a:p>
            <a:pPr algn="just"/>
            <a:r>
              <a:rPr lang="vi-VN" i="1" dirty="0" smtClean="0"/>
              <a:t>кия́нин</a:t>
            </a:r>
            <a:r>
              <a:rPr lang="vi-VN" i="1" dirty="0" smtClean="0"/>
              <a:t>, львів’я́ни, </a:t>
            </a:r>
            <a:endParaRPr lang="uk-UA" i="1" dirty="0" smtClean="0"/>
          </a:p>
          <a:p>
            <a:pPr algn="just"/>
            <a:r>
              <a:rPr lang="vi-VN" i="1" dirty="0" smtClean="0"/>
              <a:t>полта́вець</a:t>
            </a:r>
            <a:r>
              <a:rPr lang="vi-VN" i="1" dirty="0" smtClean="0"/>
              <a:t>, полта́вка.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149</TotalTime>
  <Words>1758</Words>
  <Application>Microsoft Office PowerPoint</Application>
  <PresentationFormat>Экран (4:3)</PresentationFormat>
  <Paragraphs>686</Paragraphs>
  <Slides>67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68" baseType="lpstr">
      <vt:lpstr>Апекс</vt:lpstr>
      <vt:lpstr>Велика літера  у власних назвах</vt:lpstr>
      <vt:lpstr> З великої літери пишуться індивідуальні імена людей, по батькові, прізвища, псевдоніми, конспіративні клички, прізвиська:</vt:lpstr>
      <vt:lpstr>У складних прізвищах, псевдонімах та іменах, які пишуться через дефіс, кожна складова частина починається великою літерою:</vt:lpstr>
      <vt:lpstr>Різні частки (прийменники, сполучники, прийменники з артиклями) в середині прізвищ та імен іншомовного походження пишуться з малої літери:</vt:lpstr>
      <vt:lpstr> Китайські прізвища та складні імена, які завжди стоять після них</vt:lpstr>
      <vt:lpstr>У корейських, в’єтнамських, бірманських, індонезійських і таїландських прізвищах та іменах </vt:lpstr>
      <vt:lpstr> Імена та прізвища людей, які стали загальними назвами людей і предметів</vt:lpstr>
      <vt:lpstr>Прізвища людей, уживані в загальному значенні, але які не втратили свого індивідуального значення </vt:lpstr>
      <vt:lpstr>Назви народів, племен, а також людей за національною ознакою або за місцем проживання</vt:lpstr>
      <vt:lpstr>З великої літери пишуться індивідуальні назви міфологічних істот і божеств:</vt:lpstr>
      <vt:lpstr>Родові назви міфологічних істот </vt:lpstr>
      <vt:lpstr>Індивідуальні міфологічні назви, що перетворилися в загальні або вживаються в переносному значенні</vt:lpstr>
      <vt:lpstr>З великої літери пишуться індивідуальні назви дійових осіб у байках, казках, драматичних творах</vt:lpstr>
      <vt:lpstr>Якщо назви персонажів із казок, творів для дітей і т. ін. не виступають дійовими особами окремих творів</vt:lpstr>
      <vt:lpstr>З великої літери пишуться назви найвищих державних посад України та міжнародних посад:</vt:lpstr>
      <vt:lpstr>Назви посад, звань, учених ступенів тощо пишуться з малої літери:</vt:lpstr>
      <vt:lpstr> З малої літери пишуться також назви титулів, рангів, чинів:</vt:lpstr>
      <vt:lpstr>Назви посад міністрів, послів, президентів академій тощо в офіційних документах, а також для підкреслення урочистості </vt:lpstr>
      <vt:lpstr>Умовні власні назви в актах, договорах </vt:lpstr>
      <vt:lpstr>Клички свійських тварин, а також приручених чи дресированих звірів і птахів </vt:lpstr>
      <vt:lpstr>Назви груп тварин, хоч вони й походять від індивідуальних кличок</vt:lpstr>
      <vt:lpstr>Назви сортів рослин у спеціальній літературі </vt:lpstr>
      <vt:lpstr>Астрономічні назви (незалежно від кількості їхніх складників)</vt:lpstr>
      <vt:lpstr>Родові означення при астрономічних назвах </vt:lpstr>
      <vt:lpstr>Слова земля́, мі́сяць, со́нце</vt:lpstr>
      <vt:lpstr>Назви сторін світу</vt:lpstr>
      <vt:lpstr> Географічні й топографічні власні назви </vt:lpstr>
      <vt:lpstr>Коли означуване слово, що входить до географічної назви, не виражає родового поняття</vt:lpstr>
      <vt:lpstr>З великої літери пишуться складові частини географічних назв, що означають титули, посади, фах і т. ін.:</vt:lpstr>
      <vt:lpstr>Прийменники, артиклі й сполучники в складі географічних назв </vt:lpstr>
      <vt:lpstr>В іншомовних складних географічних назвах, що пишуться через дефіс</vt:lpstr>
      <vt:lpstr>Якщо ж складова частина такої назви увійшла в українську мову як загальна родова назва</vt:lpstr>
      <vt:lpstr>Географічні назви, вжиті в переносному значенні</vt:lpstr>
      <vt:lpstr>Назви вулиць (бульварів, провулків, проспектів), шляхів (залізничних, морських і т. ін.), каналів, течій (морських), а також майданів (площ), парків і т. ін. </vt:lpstr>
      <vt:lpstr>Якщо в назвах вулиць, проспектів, населених пунктів тощо слова брід, вал, воро́та, міст, шлях, яр і т. ін. </vt:lpstr>
      <vt:lpstr>Утворені від географічних найменувань назви тварин, птахів, страв, напоїв, тканин і т. ін. </vt:lpstr>
      <vt:lpstr>У назвах груп або союзів держав і найвищих міжнародних організацій </vt:lpstr>
      <vt:lpstr>Назви держав та автономних адміністративно-територіальних одиниць </vt:lpstr>
      <vt:lpstr>У назвах автономних областей та округів, а також країв, областей, районів, сільрад тощо </vt:lpstr>
      <vt:lpstr>Неофіційні назви держав, одиниць територіального поділу та образні назви географічних об’єктів </vt:lpstr>
      <vt:lpstr>У словосполученнях — назвах державних, партійних, громадських, профспілкових та інших установ і організацій як України, так і інших держав </vt:lpstr>
      <vt:lpstr>Слайд 42</vt:lpstr>
      <vt:lpstr>Традиційні, неофіційні назви закордонних державних органів</vt:lpstr>
      <vt:lpstr>У назвах міністерств і їхніх головних управлінь</vt:lpstr>
      <vt:lpstr>Установи місцевого значення</vt:lpstr>
      <vt:lpstr>Партії України та інших країн світу</vt:lpstr>
      <vt:lpstr>Міжнародні і закордонні професійні, громадські та інші організації</vt:lpstr>
      <vt:lpstr>Якщо підприємство, установа, заклад і т. ін. мають символічну назву, номер чи носять чиєсь ім’я, то їх можна писати повністю або скорочено. </vt:lpstr>
      <vt:lpstr>Слайд 49</vt:lpstr>
      <vt:lpstr>Перше слово власних назв академій, інститутів, науково-дослідних установ, кінотеатрів, театрів, музеїв, парків культури та відпочинку </vt:lpstr>
      <vt:lpstr>Слайд 51</vt:lpstr>
      <vt:lpstr>Слайд 52</vt:lpstr>
      <vt:lpstr>У складених назвах іноземних телеграфних агентств </vt:lpstr>
      <vt:lpstr>У назвах творів художніх, музичних і т. ін., наукових праць, газет, журналів, історичних пам’яток тощо </vt:lpstr>
      <vt:lpstr>Назви аеропортів, вокзалів, станцій, портів, пристаней і т. ін.</vt:lpstr>
      <vt:lpstr>Умовні назви будинків відпочинку, пансіонатів, санаторіїв, дитячих таборів, готелів, кемпінгів, ресторанів, кав’ярень і т. ін</vt:lpstr>
      <vt:lpstr>Назви пам’яток архітектури, замків, храмів тощо </vt:lpstr>
      <vt:lpstr>Назви історичних подій, епох, війн, революцій, народно-визвольних рухів, повстань, революційних свят, знаменних дат і т. ін. </vt:lpstr>
      <vt:lpstr>З великої літери пишуться й назви релігійних свят і постів</vt:lpstr>
      <vt:lpstr>Назви історичних подій, епох, війн, геологічних періодів тощо, які стали загальними</vt:lpstr>
      <vt:lpstr>З великої літери пишуться назви конгресів, конференцій, договорів, найважливіших документів тощо</vt:lpstr>
      <vt:lpstr>У назвах орденів, відзнак</vt:lpstr>
      <vt:lpstr>З великої літери в лапках пишуться назви літаків, автомобілів, тракторів та інших машин, пов’язані з найменуванням моделі, заводу, фірми, що їх виготовляють</vt:lpstr>
      <vt:lpstr> Назви виробів, продуктів, що стали фірмовим або сортовим їх означенням</vt:lpstr>
      <vt:lpstr>Прикметники, утворені від власних особових назв за допомогою суфіксів -ів (-ова, -ове, -еве), -їв (-єва,-еве), -ин (-ина, -ине), -їн (-їна, -їне), якщо вони означають належність чогось даній особі</vt:lpstr>
      <vt:lpstr>Прикметники, які входять до складених особових назв людей як прізвиська</vt:lpstr>
      <vt:lpstr>З малої літери пишуться присвійні прикметники, утворені від власних особових імен: 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 літера  у власних назвах</dc:title>
  <dc:creator>1</dc:creator>
  <cp:lastModifiedBy>1</cp:lastModifiedBy>
  <cp:revision>15</cp:revision>
  <dcterms:created xsi:type="dcterms:W3CDTF">2017-04-13T05:33:12Z</dcterms:created>
  <dcterms:modified xsi:type="dcterms:W3CDTF">2017-04-13T08:02:58Z</dcterms:modified>
</cp:coreProperties>
</file>