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A3790-C3EB-49AB-8B19-6D0E897AF52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9F0B9-BBF1-4849-AA56-B37195B827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29AA-4559-4D85-8814-AB3B9BF577F7}" type="datetime1">
              <a:rPr lang="ru-RU" smtClean="0"/>
              <a:t>27.02.2017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86B0-C22D-4734-A905-BF675B36D70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13D3-35E7-4A57-AB36-806AFAD53C6C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86B0-C22D-4734-A905-BF675B36D7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F01A-E8AC-4AD2-A57A-DBE1B57DEF72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86B0-C22D-4734-A905-BF675B36D7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D002-A7E2-406B-B537-EABB3B4DC302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86B0-C22D-4734-A905-BF675B36D7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E18D-007F-495D-AA97-D345589E37C7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FBB86B0-C22D-4734-A905-BF675B36D70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73AA3-07E1-4C81-9A58-ADE591132ED3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86B0-C22D-4734-A905-BF675B36D7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443C-0B4E-41B3-8212-D8BA117B97DD}" type="datetime1">
              <a:rPr lang="ru-RU" smtClean="0"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86B0-C22D-4734-A905-BF675B36D7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DF98-DF87-408B-BA04-943A6DEE97A3}" type="datetime1">
              <a:rPr lang="ru-RU" smtClean="0"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86B0-C22D-4734-A905-BF675B36D7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C8D7D-C0D5-4982-BE13-C6A674933A68}" type="datetime1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86B0-C22D-4734-A905-BF675B36D7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135B-AA3E-4430-B358-EB22A0720DB3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86B0-C22D-4734-A905-BF675B36D7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A58F-DB35-4F6C-856F-F5BDBBDD9082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86B0-C22D-4734-A905-BF675B36D7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CFB863-CED6-443D-BBEF-78F12467EDE2}" type="datetime1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BB86B0-C22D-4734-A905-BF675B36D70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ВІДМІНЮВАННЯ ПОРЯДКОВИХ ЧИСЛІВНИКІВ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smtClean="0"/>
              <a:t>Порядкові</a:t>
            </a:r>
            <a:r>
              <a:rPr lang="uk-UA" dirty="0" smtClean="0"/>
              <a:t> числівники відмінюються як </a:t>
            </a:r>
            <a:r>
              <a:rPr lang="uk-UA" dirty="0" smtClean="0"/>
              <a:t>прикметники </a:t>
            </a:r>
            <a:r>
              <a:rPr lang="uk-UA" dirty="0" smtClean="0"/>
              <a:t>твердої групи: (</a:t>
            </a:r>
            <a:r>
              <a:rPr lang="uk-UA" i="1" dirty="0" smtClean="0"/>
              <a:t>червоний</a:t>
            </a:r>
            <a:r>
              <a:rPr lang="uk-UA" dirty="0" smtClean="0"/>
              <a:t>) </a:t>
            </a:r>
            <a:r>
              <a:rPr lang="uk-UA" i="1" dirty="0" smtClean="0"/>
              <a:t>п’ятий, шостий, двадцять восьмий.</a:t>
            </a:r>
            <a:endParaRPr lang="uk-UA" dirty="0" smtClean="0"/>
          </a:p>
          <a:p>
            <a:pPr algn="just"/>
            <a:r>
              <a:rPr lang="uk-UA" b="1" dirty="0" smtClean="0"/>
              <a:t>Увага!</a:t>
            </a:r>
            <a:r>
              <a:rPr lang="uk-UA" dirty="0" smtClean="0"/>
              <a:t> Числівник </a:t>
            </a:r>
            <a:r>
              <a:rPr lang="uk-UA" i="1" dirty="0" smtClean="0"/>
              <a:t>третій</a:t>
            </a:r>
            <a:r>
              <a:rPr lang="uk-UA" dirty="0" smtClean="0"/>
              <a:t> відмінюється як </a:t>
            </a:r>
            <a:r>
              <a:rPr lang="uk-UA" dirty="0" smtClean="0"/>
              <a:t>прикметник </a:t>
            </a:r>
            <a:r>
              <a:rPr lang="uk-UA" dirty="0" smtClean="0"/>
              <a:t>м’якої групи </a:t>
            </a:r>
            <a:r>
              <a:rPr lang="uk-UA" i="1" dirty="0" smtClean="0"/>
              <a:t>(мужній): третього, третім</a:t>
            </a:r>
            <a:r>
              <a:rPr lang="uk-UA" dirty="0" smtClean="0"/>
              <a:t> тощо.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У складі </a:t>
            </a:r>
            <a:r>
              <a:rPr lang="uk-UA" b="1" dirty="0" smtClean="0"/>
              <a:t>дробових </a:t>
            </a:r>
            <a:r>
              <a:rPr lang="uk-UA" dirty="0" smtClean="0"/>
              <a:t>числівників є порядкові, тому вони мають змішаний тип відмінювання: чисельник відмінюється як власне кількісний числівник, а знаменник — як порядковий: </a:t>
            </a:r>
          </a:p>
          <a:p>
            <a:pPr algn="just"/>
            <a:r>
              <a:rPr lang="uk-UA" i="1" dirty="0" smtClean="0"/>
              <a:t>дві десяті, двох десятих</a:t>
            </a:r>
            <a:r>
              <a:rPr lang="uk-UA" dirty="0" smtClean="0"/>
              <a:t> тощо.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У </a:t>
            </a:r>
            <a:r>
              <a:rPr lang="uk-UA" b="1" dirty="0" smtClean="0"/>
              <a:t>складених</a:t>
            </a:r>
            <a:r>
              <a:rPr lang="uk-UA" dirty="0" smtClean="0"/>
              <a:t> порядкових числівниках відмінюється остання складова частина: </a:t>
            </a:r>
          </a:p>
          <a:p>
            <a:pPr algn="just"/>
            <a:r>
              <a:rPr lang="uk-UA" i="1" dirty="0" smtClean="0"/>
              <a:t>у тисяча дев’ятсот дев’яносто восьмому році.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У датах порядкові числівники вживаються у формі середнього роду, а назви місяців стоять незмінно в родовому відмінку (у цьому словосполученні пропускається слово </a:t>
            </a:r>
            <a:r>
              <a:rPr lang="uk-UA" i="1" dirty="0" smtClean="0"/>
              <a:t>число): </a:t>
            </a:r>
          </a:p>
          <a:p>
            <a:pPr algn="just"/>
            <a:r>
              <a:rPr lang="uk-UA" i="1" dirty="0" smtClean="0"/>
              <a:t>перше (число) вересня, </a:t>
            </a:r>
          </a:p>
          <a:p>
            <a:pPr algn="just"/>
            <a:r>
              <a:rPr lang="uk-UA" i="1" dirty="0" smtClean="0"/>
              <a:t>першого (числа) вересня, </a:t>
            </a:r>
          </a:p>
          <a:p>
            <a:pPr algn="just"/>
            <a:r>
              <a:rPr lang="uk-UA" i="1" dirty="0" smtClean="0"/>
              <a:t>з першим (числом) вересня, </a:t>
            </a:r>
          </a:p>
          <a:p>
            <a:pPr algn="just"/>
            <a:r>
              <a:rPr lang="uk-UA" i="1" dirty="0" smtClean="0"/>
              <a:t>(у) першому (числі) вересня.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smtClean="0"/>
              <a:t>Увага!</a:t>
            </a:r>
            <a:r>
              <a:rPr lang="uk-UA" dirty="0" smtClean="0"/>
              <a:t> Складні порядкові числівники з останньою </a:t>
            </a:r>
            <a:r>
              <a:rPr lang="uk-UA" dirty="0" smtClean="0"/>
              <a:t>частиною</a:t>
            </a:r>
            <a:r>
              <a:rPr lang="uk-UA" dirty="0" smtClean="0"/>
              <a:t> </a:t>
            </a:r>
            <a:endParaRPr lang="uk-UA" dirty="0" smtClean="0"/>
          </a:p>
          <a:p>
            <a:pPr algn="just"/>
            <a:r>
              <a:rPr lang="uk-UA" i="1" dirty="0" err="1" smtClean="0"/>
              <a:t>-</a:t>
            </a:r>
            <a:r>
              <a:rPr lang="uk-UA" i="1" dirty="0" err="1" smtClean="0"/>
              <a:t>десятий</a:t>
            </a:r>
            <a:r>
              <a:rPr lang="uk-UA" i="1" dirty="0" smtClean="0"/>
              <a:t>, </a:t>
            </a:r>
            <a:endParaRPr lang="uk-UA" i="1" dirty="0" smtClean="0"/>
          </a:p>
          <a:p>
            <a:pPr algn="just"/>
            <a:r>
              <a:rPr lang="uk-UA" i="1" dirty="0" err="1" smtClean="0"/>
              <a:t>-</a:t>
            </a:r>
            <a:r>
              <a:rPr lang="uk-UA" i="1" dirty="0" err="1" smtClean="0"/>
              <a:t>сотий</a:t>
            </a:r>
            <a:r>
              <a:rPr lang="uk-UA" i="1" dirty="0" smtClean="0"/>
              <a:t>, </a:t>
            </a:r>
            <a:endParaRPr lang="uk-UA" i="1" dirty="0" smtClean="0"/>
          </a:p>
          <a:p>
            <a:pPr algn="just"/>
            <a:r>
              <a:rPr lang="uk-UA" i="1" dirty="0" err="1" smtClean="0"/>
              <a:t>-тисячний</a:t>
            </a:r>
            <a:r>
              <a:rPr lang="uk-UA" dirty="0" smtClean="0"/>
              <a:t> </a:t>
            </a:r>
            <a:endParaRPr lang="uk-UA" dirty="0" smtClean="0"/>
          </a:p>
          <a:p>
            <a:pPr algn="just"/>
            <a:r>
              <a:rPr lang="uk-UA" dirty="0" smtClean="0"/>
              <a:t>пишуться </a:t>
            </a:r>
            <a:r>
              <a:rPr lang="uk-UA" dirty="0" smtClean="0"/>
              <a:t>разом: </a:t>
            </a:r>
            <a:r>
              <a:rPr lang="uk-UA" i="1" dirty="0" smtClean="0"/>
              <a:t>сімдесятий</a:t>
            </a:r>
            <a:r>
              <a:rPr lang="uk-UA" i="1" dirty="0" smtClean="0"/>
              <a:t>, восьмисотий, п’ятитисячний</a:t>
            </a:r>
            <a:r>
              <a:rPr lang="uk-UA" i="1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Тривалість у годинах позначається кількісними числівниками:</a:t>
            </a:r>
          </a:p>
          <a:p>
            <a:pPr algn="just"/>
            <a:r>
              <a:rPr lang="uk-UA" i="1" dirty="0" smtClean="0"/>
              <a:t>змагання триває п'ять годин.</a:t>
            </a:r>
            <a:r>
              <a:rPr lang="uk-UA" dirty="0" smtClean="0"/>
              <a:t> </a:t>
            </a:r>
          </a:p>
          <a:p>
            <a:pPr algn="just"/>
            <a:r>
              <a:rPr lang="uk-UA" dirty="0" smtClean="0"/>
              <a:t>А самі </a:t>
            </a:r>
            <a:r>
              <a:rPr lang="uk-UA" b="1" dirty="0" smtClean="0"/>
              <a:t>години називаємо порядковими числівниками</a:t>
            </a:r>
            <a:r>
              <a:rPr lang="uk-UA" dirty="0" smtClean="0"/>
              <a:t>: </a:t>
            </a:r>
          </a:p>
          <a:p>
            <a:pPr algn="just"/>
            <a:r>
              <a:rPr lang="uk-UA" i="1" dirty="0" smtClean="0"/>
              <a:t>перша година, третя година, п’ята година</a:t>
            </a:r>
            <a:r>
              <a:rPr lang="uk-UA" dirty="0" smtClean="0"/>
              <a:t> (так само, як ряди парт у класі: </a:t>
            </a:r>
            <a:r>
              <a:rPr lang="uk-UA" i="1" dirty="0" smtClean="0"/>
              <a:t>перший ряд, другий ряд, третій ряд).</a:t>
            </a:r>
            <a:r>
              <a:rPr lang="uk-UA" dirty="0" smtClean="0"/>
              <a:t> </a:t>
            </a:r>
          </a:p>
          <a:p>
            <a:pPr algn="just"/>
            <a:r>
              <a:rPr lang="uk-UA" dirty="0" smtClean="0"/>
              <a:t>При відмінюванні змінюються обидва слова: </a:t>
            </a:r>
            <a:r>
              <a:rPr lang="uk-UA" i="1" dirty="0" smtClean="0"/>
              <a:t>третьої години, о третій годині, перед третьою годиною.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smtClean="0"/>
              <a:t>Складені числівники на позначення часу</a:t>
            </a:r>
            <a:r>
              <a:rPr lang="uk-UA" dirty="0" smtClean="0"/>
              <a:t> пишуться і вимовляються в такий спосіб: </a:t>
            </a:r>
            <a:endParaRPr lang="uk-UA" dirty="0" smtClean="0"/>
          </a:p>
          <a:p>
            <a:pPr algn="just"/>
            <a:r>
              <a:rPr lang="uk-UA" dirty="0" smtClean="0"/>
              <a:t>перша </a:t>
            </a:r>
            <a:r>
              <a:rPr lang="uk-UA" dirty="0" smtClean="0"/>
              <a:t>частина (що вказує на години) — як порядковий числівник, </a:t>
            </a:r>
            <a:endParaRPr lang="uk-UA" dirty="0" smtClean="0"/>
          </a:p>
          <a:p>
            <a:pPr algn="just"/>
            <a:r>
              <a:rPr lang="uk-UA" dirty="0" smtClean="0"/>
              <a:t>а </a:t>
            </a:r>
            <a:r>
              <a:rPr lang="uk-UA" dirty="0" smtClean="0"/>
              <a:t>друга </a:t>
            </a:r>
            <a:r>
              <a:rPr lang="uk-UA" dirty="0" smtClean="0"/>
              <a:t>частина </a:t>
            </a:r>
            <a:r>
              <a:rPr lang="uk-UA" dirty="0" smtClean="0"/>
              <a:t>(що вказує на хвилини) — як кількісний числівник: </a:t>
            </a:r>
            <a:endParaRPr lang="uk-UA" dirty="0" smtClean="0"/>
          </a:p>
          <a:p>
            <a:pPr algn="just"/>
            <a:r>
              <a:rPr lang="uk-UA" i="1" dirty="0" smtClean="0"/>
              <a:t>десята </a:t>
            </a:r>
            <a:r>
              <a:rPr lang="uk-UA" i="1" dirty="0" smtClean="0"/>
              <a:t>година сорок хвилин, </a:t>
            </a:r>
            <a:endParaRPr lang="uk-UA" i="1" dirty="0" smtClean="0"/>
          </a:p>
          <a:p>
            <a:pPr algn="just"/>
            <a:r>
              <a:rPr lang="uk-UA" i="1" dirty="0" smtClean="0"/>
              <a:t>двадцять </a:t>
            </a:r>
            <a:r>
              <a:rPr lang="uk-UA" i="1" dirty="0" smtClean="0"/>
              <a:t>сім хвилин на </a:t>
            </a:r>
            <a:r>
              <a:rPr lang="uk-UA" i="1" dirty="0" smtClean="0"/>
              <a:t>вісімнадцяту </a:t>
            </a:r>
            <a:r>
              <a:rPr lang="uk-UA" i="1" dirty="0" smtClean="0"/>
              <a:t>годину.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b="1" dirty="0" smtClean="0"/>
              <a:t>Увага!</a:t>
            </a:r>
            <a:r>
              <a:rPr lang="uk-UA" dirty="0" smtClean="0"/>
              <a:t> Числівники на позначення часу можуть використовуватися у різних сполученнях з іншими словами: </a:t>
            </a:r>
          </a:p>
          <a:p>
            <a:pPr algn="just"/>
            <a:r>
              <a:rPr lang="uk-UA" i="1" dirty="0" smtClean="0"/>
              <a:t>12.15</a:t>
            </a:r>
            <a:r>
              <a:rPr lang="uk-UA" dirty="0" smtClean="0"/>
              <a:t> — </a:t>
            </a:r>
            <a:r>
              <a:rPr lang="uk-UA" i="1" dirty="0" smtClean="0"/>
              <a:t>дванадцята п’ятнадцять; дванадцята година </a:t>
            </a:r>
            <a:r>
              <a:rPr lang="uk-UA" i="1" smtClean="0"/>
              <a:t>п’ятнадцять хвилин, </a:t>
            </a:r>
            <a:r>
              <a:rPr lang="uk-UA" i="1" dirty="0" smtClean="0"/>
              <a:t>чверть на першу (тринадцяту); п’ятнадцять хвилин на першу (тринадцяту</a:t>
            </a:r>
            <a:r>
              <a:rPr lang="uk-UA" i="1" smtClean="0"/>
              <a:t>); </a:t>
            </a:r>
          </a:p>
          <a:p>
            <a:pPr algn="just"/>
            <a:r>
              <a:rPr lang="uk-UA" i="1" smtClean="0"/>
              <a:t>14.45</a:t>
            </a:r>
            <a:r>
              <a:rPr lang="uk-UA" dirty="0" smtClean="0"/>
              <a:t> — </a:t>
            </a:r>
            <a:r>
              <a:rPr lang="uk-UA" i="1" dirty="0" smtClean="0"/>
              <a:t>чотирнадцята сорок п’ять; чотирнадцята година сорок п’ять хвилин; за чверть третя (п’ятнадцята); сорок п'ять хвилин на третю.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</TotalTime>
  <Words>214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ВІДМІНЮВАННЯ ПОРЯДКОВИХ ЧИСЛІВНИКІВ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ОСОБОВА ФОРМА ДІЄСЛОВА</dc:title>
  <dc:creator>1</dc:creator>
  <cp:lastModifiedBy>1</cp:lastModifiedBy>
  <cp:revision>2</cp:revision>
  <dcterms:created xsi:type="dcterms:W3CDTF">2017-02-27T11:59:33Z</dcterms:created>
  <dcterms:modified xsi:type="dcterms:W3CDTF">2017-02-27T12:19:20Z</dcterms:modified>
</cp:coreProperties>
</file>