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71C65-670C-4365-96C5-FD0D17F3CC91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3E269-9E6E-4DAF-9C77-81B1C97A6E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6637-7E01-4A83-8149-931F7773E454}" type="datetime1">
              <a:rPr lang="ru-RU" smtClean="0"/>
              <a:t>13.04.2017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FECBE-238C-44AA-B488-FA3B60C12D82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F773-D08F-4D31-8396-F64FBECC916F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BFE6-A181-469F-88BA-C7845A1C6908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21FBF-148F-4735-93A5-F98E2A791820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7F14-5EDB-4DB0-8EAC-8FFAF3A4027C}" type="datetime1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A883-44A2-483B-8A84-D62F1EDE181E}" type="datetime1">
              <a:rPr lang="ru-RU" smtClean="0"/>
              <a:t>13.04.2017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51A8B-3A6A-4F1B-AAD5-C08C6F135901}" type="datetime1">
              <a:rPr lang="ru-RU" smtClean="0"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2C1E-E7BA-41EA-B267-DEF65C5CAD2C}" type="datetime1">
              <a:rPr lang="ru-RU" smtClean="0"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ED65-F942-45D8-B139-5CEAB8441A37}" type="datetime1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DF7E-00F9-4301-B8EA-B9938900A20A}" type="datetime1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6AB2E6-96D1-4971-96D7-624BAAD6F365}" type="datetime1">
              <a:rPr lang="ru-RU" smtClean="0"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6A0BA2-5EBA-4064-8BD5-2C4AEDB0289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Дієслівні</a:t>
            </a:r>
            <a:r>
              <a:rPr lang="ru-RU" b="0" dirty="0" smtClean="0"/>
              <a:t> </a:t>
            </a:r>
            <a:r>
              <a:rPr lang="ru-RU" b="0" dirty="0" err="1" smtClean="0"/>
              <a:t>суфікси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Суфікс </a:t>
            </a:r>
            <a:r>
              <a:rPr lang="uk-UA" dirty="0" err="1" smtClean="0"/>
              <a:t>-ува-</a:t>
            </a:r>
            <a:r>
              <a:rPr lang="uk-UA" dirty="0" smtClean="0"/>
              <a:t> (</a:t>
            </a:r>
            <a:r>
              <a:rPr lang="uk-UA" dirty="0" err="1" smtClean="0"/>
              <a:t>-юва-</a:t>
            </a:r>
            <a:r>
              <a:rPr lang="uk-UA" dirty="0" smtClean="0"/>
              <a:t>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пишеться в дієсловах: </a:t>
            </a:r>
          </a:p>
          <a:p>
            <a:pPr algn="just"/>
            <a:r>
              <a:rPr lang="uk-UA" i="1" dirty="0" err="1" smtClean="0"/>
              <a:t>забі́лювати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керува́ти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порядкува́ти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розсі́ювати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</a:t>
            </a:r>
            <a:r>
              <a:rPr lang="vi-VN" dirty="0" smtClean="0"/>
              <a:t>уфікс </a:t>
            </a:r>
            <a:r>
              <a:rPr lang="vi-VN" dirty="0" smtClean="0"/>
              <a:t>-ува- (-юва-)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У похідних словах і формах (віддієслівних іменниках та дієприкметниках) суфікс -</a:t>
            </a:r>
            <a:r>
              <a:rPr lang="vi-VN" b="1" dirty="0" smtClean="0"/>
              <a:t>ува</a:t>
            </a:r>
            <a:r>
              <a:rPr lang="vi-VN" dirty="0" smtClean="0"/>
              <a:t>- (-</a:t>
            </a:r>
            <a:r>
              <a:rPr lang="vi-VN" b="1" dirty="0" smtClean="0"/>
              <a:t>юва</a:t>
            </a:r>
            <a:r>
              <a:rPr lang="vi-VN" dirty="0" smtClean="0"/>
              <a:t>-) пишеться тоді, коли на перший голосний цього суфікса не падає наголос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виве́ршувати</a:t>
            </a:r>
            <a:r>
              <a:rPr lang="vi-VN" i="1" dirty="0" smtClean="0"/>
              <a:t> — виве́ршування, виве́ршуваний; очі́кувати — очі́кування, очі́куваний; підси́нювати — підси́нювання, підси́нюваний;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</a:t>
            </a:r>
            <a:r>
              <a:rPr lang="vi-VN" dirty="0" smtClean="0"/>
              <a:t>уфікс -</a:t>
            </a:r>
            <a:r>
              <a:rPr lang="uk-UA" dirty="0" smtClean="0"/>
              <a:t>о</a:t>
            </a:r>
            <a:r>
              <a:rPr lang="vi-VN" dirty="0" smtClean="0"/>
              <a:t>ва-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якщо на перший голосний суфікса падає наголос, то пишеться </a:t>
            </a:r>
            <a:r>
              <a:rPr lang="vi-VN" b="1" dirty="0" smtClean="0"/>
              <a:t>-ова-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друкува́ти</a:t>
            </a:r>
            <a:r>
              <a:rPr lang="vi-VN" i="1" dirty="0" smtClean="0"/>
              <a:t> — друкува́ння</a:t>
            </a:r>
            <a:r>
              <a:rPr lang="vi-VN" dirty="0" smtClean="0"/>
              <a:t>, але </a:t>
            </a:r>
            <a:r>
              <a:rPr lang="vi-VN" i="1" dirty="0" smtClean="0"/>
              <a:t>друко́ваний</a:t>
            </a:r>
            <a:r>
              <a:rPr lang="vi-VN" dirty="0" smtClean="0"/>
              <a:t>;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малюва́ти</a:t>
            </a:r>
            <a:r>
              <a:rPr lang="vi-VN" i="1" dirty="0" smtClean="0"/>
              <a:t> — малюва́ння</a:t>
            </a:r>
            <a:r>
              <a:rPr lang="vi-VN" dirty="0" smtClean="0"/>
              <a:t>, але </a:t>
            </a:r>
            <a:r>
              <a:rPr lang="vi-VN" i="1" dirty="0" smtClean="0"/>
              <a:t>мальо́ваний</a:t>
            </a:r>
            <a:r>
              <a:rPr lang="vi-VN" dirty="0" smtClean="0"/>
              <a:t>;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підпорядкува́ти</a:t>
            </a:r>
            <a:r>
              <a:rPr lang="vi-VN" i="1" dirty="0" smtClean="0"/>
              <a:t> — підпорядкува́ння</a:t>
            </a:r>
            <a:r>
              <a:rPr lang="vi-VN" dirty="0" smtClean="0"/>
              <a:t>, але </a:t>
            </a:r>
            <a:r>
              <a:rPr lang="vi-VN" i="1" dirty="0" smtClean="0"/>
              <a:t>підпорядко́ваний</a:t>
            </a:r>
            <a:r>
              <a:rPr lang="vi-VN" dirty="0" smtClean="0"/>
              <a:t>;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риштува́ти</a:t>
            </a:r>
            <a:r>
              <a:rPr lang="vi-VN" i="1" dirty="0" smtClean="0"/>
              <a:t> — риштува́ння</a:t>
            </a:r>
            <a:r>
              <a:rPr lang="vi-VN" dirty="0" smtClean="0"/>
              <a:t>, але </a:t>
            </a:r>
            <a:r>
              <a:rPr lang="vi-VN" i="1" dirty="0" smtClean="0"/>
              <a:t>ришто́вання, ришто́ваний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</a:t>
            </a:r>
            <a:r>
              <a:rPr lang="vi-VN" dirty="0" smtClean="0"/>
              <a:t>уфікс -</a:t>
            </a:r>
            <a:r>
              <a:rPr lang="uk-UA" dirty="0" err="1" smtClean="0"/>
              <a:t>ов</a:t>
            </a:r>
            <a:r>
              <a:rPr lang="vi-VN" dirty="0" smtClean="0"/>
              <a:t>ува-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У суфіксі -</a:t>
            </a:r>
            <a:r>
              <a:rPr lang="vi-VN" b="1" dirty="0" smtClean="0"/>
              <a:t>овува</a:t>
            </a:r>
            <a:r>
              <a:rPr lang="vi-VN" dirty="0" smtClean="0"/>
              <a:t>- перший голосний завжди наголошений: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завойо́вувати</a:t>
            </a:r>
            <a:r>
              <a:rPr lang="vi-VN" i="1" dirty="0" smtClean="0"/>
              <a:t> — завойо́вування, завойо́вуваний;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перемальо́вувати</a:t>
            </a:r>
            <a:r>
              <a:rPr lang="vi-VN" i="1" dirty="0" smtClean="0"/>
              <a:t> — перемальо́вування, перемальо́вуваний;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скупо́вувати</a:t>
            </a:r>
            <a:r>
              <a:rPr lang="vi-VN" i="1" dirty="0" smtClean="0"/>
              <a:t> — скупо́вування, скупо́вуваний.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</a:t>
            </a:r>
            <a:r>
              <a:rPr lang="vi-VN" dirty="0" smtClean="0"/>
              <a:t> мові-джерелі суфікс -ір-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 Дієслова іншомовного походження, що мають у мові-джерелі суфікс -</a:t>
            </a:r>
            <a:r>
              <a:rPr lang="vi-VN" b="1" dirty="0" smtClean="0"/>
              <a:t>ір</a:t>
            </a:r>
            <a:r>
              <a:rPr lang="vi-VN" dirty="0" smtClean="0"/>
              <a:t>-, в українській мові втрачають цей суфікс у всіх формах: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загітува́ти</a:t>
            </a:r>
            <a:r>
              <a:rPr lang="vi-VN" i="1" dirty="0" smtClean="0"/>
              <a:t> — загіто́ваний,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зареєструва́ти</a:t>
            </a:r>
            <a:r>
              <a:rPr lang="vi-VN" i="1" dirty="0" smtClean="0"/>
              <a:t> — зареєстро́ваний,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інформува́ти</a:t>
            </a:r>
            <a:r>
              <a:rPr lang="vi-VN" i="1" dirty="0" smtClean="0"/>
              <a:t> — інформо́ваний,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сконструюва́ти</a:t>
            </a:r>
            <a:r>
              <a:rPr lang="vi-VN" i="1" dirty="0" smtClean="0"/>
              <a:t> — сконструйо́ваний</a:t>
            </a:r>
            <a:r>
              <a:rPr lang="vi-VN" dirty="0" smtClean="0"/>
              <a:t>.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</a:t>
            </a:r>
            <a:r>
              <a:rPr lang="vi-VN" dirty="0" smtClean="0"/>
              <a:t>уфікс -</a:t>
            </a:r>
            <a:r>
              <a:rPr lang="uk-UA" dirty="0" smtClean="0"/>
              <a:t>и</a:t>
            </a:r>
            <a:r>
              <a:rPr lang="vi-VN" dirty="0" smtClean="0"/>
              <a:t>р-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Але в окремих словах для усунення небажаної омонімії суфікс -</a:t>
            </a:r>
            <a:r>
              <a:rPr lang="vi-VN" b="1" dirty="0" smtClean="0"/>
              <a:t>ір</a:t>
            </a:r>
            <a:r>
              <a:rPr lang="vi-VN" dirty="0" smtClean="0"/>
              <a:t>- (після </a:t>
            </a:r>
            <a:r>
              <a:rPr lang="vi-VN" b="1" dirty="0" smtClean="0"/>
              <a:t>д</a:t>
            </a:r>
            <a:r>
              <a:rPr lang="vi-VN" dirty="0" smtClean="0"/>
              <a:t>, </a:t>
            </a:r>
            <a:r>
              <a:rPr lang="vi-VN" b="1" dirty="0" smtClean="0"/>
              <a:t>т</a:t>
            </a:r>
            <a:r>
              <a:rPr lang="vi-VN" dirty="0" smtClean="0"/>
              <a:t>, </a:t>
            </a:r>
            <a:r>
              <a:rPr lang="vi-VN" b="1" dirty="0" smtClean="0"/>
              <a:t>з</a:t>
            </a:r>
            <a:r>
              <a:rPr lang="vi-VN" dirty="0" smtClean="0"/>
              <a:t>, </a:t>
            </a:r>
            <a:r>
              <a:rPr lang="vi-VN" b="1" dirty="0" smtClean="0"/>
              <a:t>с</a:t>
            </a:r>
            <a:r>
              <a:rPr lang="vi-VN" dirty="0" smtClean="0"/>
              <a:t>, </a:t>
            </a:r>
            <a:r>
              <a:rPr lang="vi-VN" b="1" dirty="0" smtClean="0"/>
              <a:t>ц</a:t>
            </a:r>
            <a:r>
              <a:rPr lang="vi-VN" dirty="0" smtClean="0"/>
              <a:t>, </a:t>
            </a:r>
            <a:r>
              <a:rPr lang="vi-VN" b="1" dirty="0" smtClean="0"/>
              <a:t>ж</a:t>
            </a:r>
            <a:r>
              <a:rPr lang="vi-VN" dirty="0" smtClean="0"/>
              <a:t>, </a:t>
            </a:r>
            <a:r>
              <a:rPr lang="vi-VN" b="1" dirty="0" smtClean="0"/>
              <a:t>ч</a:t>
            </a:r>
            <a:r>
              <a:rPr lang="vi-VN" dirty="0" smtClean="0"/>
              <a:t>,</a:t>
            </a:r>
            <a:r>
              <a:rPr lang="uk-UA" dirty="0" smtClean="0"/>
              <a:t> </a:t>
            </a:r>
            <a:r>
              <a:rPr lang="vi-VN" b="1" dirty="0" smtClean="0"/>
              <a:t>ш</a:t>
            </a:r>
            <a:r>
              <a:rPr lang="vi-VN" dirty="0" smtClean="0"/>
              <a:t>, </a:t>
            </a:r>
            <a:r>
              <a:rPr lang="vi-VN" b="1" dirty="0" smtClean="0"/>
              <a:t>р</a:t>
            </a:r>
            <a:r>
              <a:rPr lang="vi-VN" dirty="0" smtClean="0"/>
              <a:t> — -</a:t>
            </a:r>
            <a:r>
              <a:rPr lang="vi-VN" b="1" dirty="0" smtClean="0"/>
              <a:t>ир</a:t>
            </a:r>
            <a:r>
              <a:rPr lang="vi-VN" dirty="0" smtClean="0"/>
              <a:t>-) зберігається: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букси́рувати</a:t>
            </a:r>
            <a:r>
              <a:rPr lang="vi-VN" dirty="0" smtClean="0"/>
              <a:t> (бо є </a:t>
            </a:r>
            <a:r>
              <a:rPr lang="vi-VN" i="1" dirty="0" smtClean="0"/>
              <a:t>буксува́ти</a:t>
            </a:r>
            <a:r>
              <a:rPr lang="vi-VN" dirty="0" smtClean="0"/>
              <a:t>), </a:t>
            </a:r>
            <a:endParaRPr lang="uk-UA" dirty="0" smtClean="0"/>
          </a:p>
          <a:p>
            <a:pPr algn="just"/>
            <a:r>
              <a:rPr lang="vi-VN" i="1" dirty="0" smtClean="0"/>
              <a:t>пари́рувати</a:t>
            </a:r>
            <a:r>
              <a:rPr lang="vi-VN" dirty="0" smtClean="0"/>
              <a:t> (бо є </a:t>
            </a:r>
            <a:r>
              <a:rPr lang="vi-VN" i="1" dirty="0" smtClean="0"/>
              <a:t>парува́ти</a:t>
            </a:r>
            <a:r>
              <a:rPr lang="vi-VN" dirty="0" smtClean="0"/>
              <a:t>),</a:t>
            </a:r>
            <a:endParaRPr lang="uk-UA" dirty="0" smtClean="0"/>
          </a:p>
          <a:p>
            <a:pPr algn="just"/>
            <a:r>
              <a:rPr lang="vi-VN" i="1" dirty="0" smtClean="0"/>
              <a:t>полірува́ти</a:t>
            </a:r>
            <a:r>
              <a:rPr lang="vi-VN" dirty="0" smtClean="0"/>
              <a:t> (бо є </a:t>
            </a:r>
            <a:r>
              <a:rPr lang="vi-VN" i="1" dirty="0" smtClean="0"/>
              <a:t>полюва́ти</a:t>
            </a:r>
            <a:r>
              <a:rPr lang="vi-VN" dirty="0" smtClean="0"/>
              <a:t>), </a:t>
            </a:r>
            <a:endParaRPr lang="uk-UA" dirty="0" smtClean="0"/>
          </a:p>
          <a:p>
            <a:pPr algn="just"/>
            <a:r>
              <a:rPr lang="vi-VN" i="1" dirty="0" smtClean="0"/>
              <a:t>репети́рувати</a:t>
            </a:r>
            <a:r>
              <a:rPr lang="vi-VN" dirty="0" smtClean="0"/>
              <a:t> (бо є </a:t>
            </a:r>
            <a:r>
              <a:rPr lang="vi-VN" i="1" dirty="0" smtClean="0"/>
              <a:t>репетува́ти</a:t>
            </a:r>
            <a:r>
              <a:rPr lang="vi-VN" dirty="0" smtClean="0"/>
              <a:t>) 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</a:t>
            </a:r>
            <a:r>
              <a:rPr lang="vi-VN" dirty="0" smtClean="0"/>
              <a:t>уфікс </a:t>
            </a:r>
            <a:r>
              <a:rPr lang="vi-VN" dirty="0" smtClean="0"/>
              <a:t>-</a:t>
            </a:r>
            <a:r>
              <a:rPr lang="vi-VN" dirty="0" smtClean="0"/>
              <a:t>ір-</a:t>
            </a:r>
            <a:r>
              <a:rPr lang="uk-UA" dirty="0" smtClean="0"/>
              <a:t> (</a:t>
            </a:r>
            <a:r>
              <a:rPr lang="uk-UA" dirty="0" err="1" smtClean="0"/>
              <a:t>-ир-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Суфікс -</a:t>
            </a:r>
            <a:r>
              <a:rPr lang="vi-VN" b="1" dirty="0" smtClean="0"/>
              <a:t>ір</a:t>
            </a:r>
            <a:r>
              <a:rPr lang="vi-VN" dirty="0" smtClean="0"/>
              <a:t>- (-</a:t>
            </a:r>
            <a:r>
              <a:rPr lang="vi-VN" b="1" dirty="0" smtClean="0"/>
              <a:t>ир</a:t>
            </a:r>
            <a:r>
              <a:rPr lang="vi-VN" dirty="0" smtClean="0"/>
              <a:t>-) уживається також у поодиноких дієсловах </a:t>
            </a:r>
            <a:r>
              <a:rPr lang="vi-VN" dirty="0" smtClean="0"/>
              <a:t>типу</a:t>
            </a:r>
            <a:r>
              <a:rPr lang="uk-UA" dirty="0" smtClean="0"/>
              <a:t>:</a:t>
            </a:r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коти́рувати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лаві́рувати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марширува́ти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пікі́рувати</a:t>
            </a:r>
            <a:r>
              <a:rPr lang="vi-VN" dirty="0" smtClean="0"/>
              <a:t>, </a:t>
            </a:r>
            <a:endParaRPr lang="uk-UA" dirty="0" smtClean="0"/>
          </a:p>
          <a:p>
            <a:pPr algn="just"/>
            <a:r>
              <a:rPr lang="vi-VN" i="1" dirty="0" smtClean="0"/>
              <a:t>трети́рувати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199</Words>
  <Application>Microsoft Office PowerPoint</Application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Дієслівні суфікси</vt:lpstr>
      <vt:lpstr>Суфікс -ува- (-юва-) </vt:lpstr>
      <vt:lpstr>Суфікс -ува- (-юва-)</vt:lpstr>
      <vt:lpstr>Суфікс -ова-</vt:lpstr>
      <vt:lpstr>Суфікс -овува- </vt:lpstr>
      <vt:lpstr>У мові-джерелі суфікс -ір-</vt:lpstr>
      <vt:lpstr>Суфікс -ир-</vt:lpstr>
      <vt:lpstr>Суфікс -ір- (-ир-)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Дієслівні суфікси</dc:title>
  <dc:creator>1</dc:creator>
  <cp:lastModifiedBy>1</cp:lastModifiedBy>
  <cp:revision>2</cp:revision>
  <dcterms:created xsi:type="dcterms:W3CDTF">2017-04-13T05:06:29Z</dcterms:created>
  <dcterms:modified xsi:type="dcterms:W3CDTF">2017-04-13T05:17:54Z</dcterms:modified>
</cp:coreProperties>
</file>