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39557-931B-4768-B79E-6209B096F482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24AE6-FA09-4F7D-9453-5C29779FF8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5010-AFA9-4E21-8A1D-99229FC7943F}" type="datetime1">
              <a:rPr lang="ru-RU" smtClean="0"/>
              <a:t>01.03.2017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350FF-2F60-4E5F-B005-C2EAAEF487C3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17002-D422-4F37-9FF3-E09A362AD94D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F751-06B0-4684-BBC5-31C375636D62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3282-9C6D-421B-A5AB-6E411E072EBB}" type="datetime1">
              <a:rPr lang="ru-RU" smtClean="0"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B6F0-2ECA-4F9D-A8AA-3ECE0887442E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162C-1C37-4BB8-A444-9D1A158F1D98}" type="datetime1">
              <a:rPr lang="ru-RU" smtClean="0"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DA52E-5EA8-447A-B943-41038A6D0D49}" type="datetime1">
              <a:rPr lang="ru-RU" smtClean="0"/>
              <a:t>01.03.2017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B7DE-F781-4C21-8365-14D10B17F684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BE4E-9777-449A-B794-D63AA61EEE55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AA6B1-2C2F-434F-9C11-BBD2BEC66625}" type="datetime1">
              <a:rPr lang="ru-RU" smtClean="0"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1C103C-FB32-4325-B829-D5F281DEAD28}" type="datetime1">
              <a:rPr lang="ru-RU" smtClean="0"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21AC57-04EC-40B7-9316-204A8790E74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err="1" smtClean="0"/>
              <a:t>Дієприкметник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400" dirty="0" smtClean="0"/>
              <a:t>В українській мові вживаються дієприкметники:</a:t>
            </a:r>
            <a:br>
              <a:rPr lang="vi-VN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1</a:t>
            </a:r>
            <a:r>
              <a:rPr lang="vi-VN" dirty="0" smtClean="0"/>
              <a:t>. Активного стану:</a:t>
            </a:r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теперішнього </a:t>
            </a:r>
            <a:r>
              <a:rPr lang="vi-VN" dirty="0" smtClean="0"/>
              <a:t>часу на -</a:t>
            </a:r>
            <a:r>
              <a:rPr lang="vi-VN" b="1" dirty="0" smtClean="0"/>
              <a:t>чий</a:t>
            </a:r>
            <a:r>
              <a:rPr lang="vi-VN" dirty="0" smtClean="0"/>
              <a:t> (</a:t>
            </a:r>
            <a:r>
              <a:rPr lang="vi-VN" b="1" dirty="0" smtClean="0"/>
              <a:t>-а</a:t>
            </a:r>
            <a:r>
              <a:rPr lang="vi-VN" dirty="0" smtClean="0"/>
              <a:t>, </a:t>
            </a:r>
            <a:r>
              <a:rPr lang="vi-VN" b="1" dirty="0" smtClean="0"/>
              <a:t>-е)</a:t>
            </a:r>
            <a:r>
              <a:rPr lang="vi-VN" dirty="0" smtClean="0"/>
              <a:t> — зрідка: </a:t>
            </a:r>
            <a:endParaRPr lang="uk-UA" dirty="0" smtClean="0"/>
          </a:p>
          <a:p>
            <a:pPr algn="just"/>
            <a:r>
              <a:rPr lang="vi-VN" i="1" dirty="0" smtClean="0"/>
              <a:t>вико́нуючий</a:t>
            </a:r>
            <a:r>
              <a:rPr lang="vi-VN" i="1" dirty="0" smtClean="0"/>
              <a:t>, зроста́ючий, мобілізу́ючий, організу́ючий, перетво́рюючий, працю́ючий</a:t>
            </a:r>
            <a:r>
              <a:rPr lang="vi-VN" dirty="0" smtClean="0"/>
              <a:t>;</a:t>
            </a:r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б)</a:t>
            </a:r>
            <a:r>
              <a:rPr lang="uk-UA" dirty="0" smtClean="0"/>
              <a:t> </a:t>
            </a:r>
            <a:r>
              <a:rPr lang="vi-VN" dirty="0" smtClean="0"/>
              <a:t>минулого </a:t>
            </a:r>
            <a:r>
              <a:rPr lang="vi-VN" dirty="0" smtClean="0"/>
              <a:t>часу на -</a:t>
            </a:r>
            <a:r>
              <a:rPr lang="vi-VN" b="1" dirty="0" smtClean="0"/>
              <a:t>лий</a:t>
            </a:r>
            <a:r>
              <a:rPr lang="vi-VN" dirty="0" smtClean="0"/>
              <a:t> (</a:t>
            </a:r>
            <a:r>
              <a:rPr lang="vi-VN" b="1" dirty="0" smtClean="0"/>
              <a:t>-а</a:t>
            </a:r>
            <a:r>
              <a:rPr lang="vi-VN" dirty="0" smtClean="0"/>
              <a:t>, </a:t>
            </a:r>
            <a:r>
              <a:rPr lang="vi-VN" b="1" dirty="0" smtClean="0"/>
              <a:t>-е</a:t>
            </a:r>
            <a:r>
              <a:rPr lang="vi-VN" dirty="0" smtClean="0"/>
              <a:t>): </a:t>
            </a:r>
            <a:endParaRPr lang="uk-UA" dirty="0" smtClean="0"/>
          </a:p>
          <a:p>
            <a:pPr algn="just"/>
            <a:r>
              <a:rPr lang="vi-VN" i="1" dirty="0" smtClean="0"/>
              <a:t>зжо́вклий</a:t>
            </a:r>
            <a:r>
              <a:rPr lang="vi-VN" i="1" dirty="0" smtClean="0"/>
              <a:t>, нави́слий, осі́лий, почорні́лий.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0545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uk-UA" dirty="0" smtClean="0"/>
              <a:t>2. Пасивного стану минулого часу: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а) на </a:t>
            </a:r>
            <a:r>
              <a:rPr lang="uk-UA" dirty="0" err="1" smtClean="0"/>
              <a:t>-</a:t>
            </a:r>
            <a:r>
              <a:rPr lang="uk-UA" b="1" dirty="0" err="1" smtClean="0"/>
              <a:t>ний</a:t>
            </a:r>
            <a:r>
              <a:rPr lang="uk-UA" dirty="0" smtClean="0"/>
              <a:t>, -</a:t>
            </a:r>
            <a:r>
              <a:rPr lang="uk-UA" b="1" dirty="0" smtClean="0"/>
              <a:t>а</a:t>
            </a:r>
            <a:r>
              <a:rPr lang="uk-UA" dirty="0" smtClean="0"/>
              <a:t>, -</a:t>
            </a:r>
            <a:r>
              <a:rPr lang="uk-UA" b="1" dirty="0" smtClean="0"/>
              <a:t>е</a:t>
            </a:r>
            <a:r>
              <a:rPr lang="uk-UA" dirty="0" smtClean="0"/>
              <a:t> (</a:t>
            </a:r>
            <a:r>
              <a:rPr lang="uk-UA" dirty="0" err="1" smtClean="0"/>
              <a:t>-</a:t>
            </a:r>
            <a:r>
              <a:rPr lang="uk-UA" b="1" dirty="0" err="1" smtClean="0"/>
              <a:t>аний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яний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ений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єний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ований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йований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ьований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уваний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юваний</a:t>
            </a:r>
            <a:r>
              <a:rPr lang="uk-UA" dirty="0" smtClean="0"/>
              <a:t>): </a:t>
            </a:r>
          </a:p>
          <a:p>
            <a:pPr algn="just"/>
            <a:r>
              <a:rPr lang="uk-UA" i="1" dirty="0" smtClean="0"/>
              <a:t>(</a:t>
            </a:r>
            <a:r>
              <a:rPr lang="uk-UA" i="1" dirty="0" err="1" smtClean="0"/>
              <a:t>зі́</a:t>
            </a:r>
            <a:r>
              <a:rPr lang="uk-UA" i="1" dirty="0" smtClean="0"/>
              <a:t>)гнаний, (по)</a:t>
            </a:r>
            <a:r>
              <a:rPr lang="uk-UA" i="1" dirty="0" err="1" smtClean="0"/>
              <a:t>сі́яний</a:t>
            </a:r>
            <a:r>
              <a:rPr lang="uk-UA" i="1" dirty="0" smtClean="0"/>
              <a:t>, (с)</a:t>
            </a:r>
            <a:r>
              <a:rPr lang="uk-UA" i="1" dirty="0" err="1" smtClean="0"/>
              <a:t>тво́рений</a:t>
            </a:r>
            <a:r>
              <a:rPr lang="uk-UA" i="1" dirty="0" smtClean="0"/>
              <a:t>, (за)</a:t>
            </a:r>
            <a:r>
              <a:rPr lang="uk-UA" i="1" dirty="0" err="1" smtClean="0"/>
              <a:t>го́єний</a:t>
            </a:r>
            <a:r>
              <a:rPr lang="uk-UA" i="1" dirty="0" smtClean="0"/>
              <a:t>, (з)</a:t>
            </a:r>
            <a:r>
              <a:rPr lang="uk-UA" i="1" dirty="0" err="1" smtClean="0"/>
              <a:t>будо́ваний</a:t>
            </a:r>
            <a:r>
              <a:rPr lang="uk-UA" i="1" dirty="0" smtClean="0"/>
              <a:t>, </a:t>
            </a:r>
            <a:r>
              <a:rPr lang="uk-UA" i="1" dirty="0" err="1" smtClean="0"/>
              <a:t>скопійо́ваний</a:t>
            </a:r>
            <a:r>
              <a:rPr lang="uk-UA" i="1" dirty="0" smtClean="0"/>
              <a:t>, </a:t>
            </a:r>
            <a:r>
              <a:rPr lang="uk-UA" i="1" dirty="0" err="1" smtClean="0"/>
              <a:t>сформульо́ваний</a:t>
            </a:r>
            <a:r>
              <a:rPr lang="uk-UA" i="1" dirty="0" smtClean="0"/>
              <a:t>, </a:t>
            </a:r>
            <a:r>
              <a:rPr lang="uk-UA" i="1" dirty="0" err="1" smtClean="0"/>
              <a:t>намі́чуваний</a:t>
            </a:r>
            <a:r>
              <a:rPr lang="uk-UA" i="1" dirty="0" smtClean="0"/>
              <a:t>, </a:t>
            </a:r>
            <a:r>
              <a:rPr lang="uk-UA" i="1" dirty="0" err="1" smtClean="0"/>
              <a:t>вигото́влюваний</a:t>
            </a:r>
            <a:r>
              <a:rPr lang="uk-UA" dirty="0" smtClean="0"/>
              <a:t>;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б) на </a:t>
            </a:r>
            <a:r>
              <a:rPr lang="uk-UA" dirty="0" err="1" smtClean="0"/>
              <a:t>-</a:t>
            </a:r>
            <a:r>
              <a:rPr lang="uk-UA" b="1" dirty="0" err="1" smtClean="0"/>
              <a:t>тий</a:t>
            </a:r>
            <a:r>
              <a:rPr lang="uk-UA" dirty="0" smtClean="0"/>
              <a:t> (</a:t>
            </a:r>
            <a:r>
              <a:rPr lang="uk-UA" b="1" dirty="0" smtClean="0"/>
              <a:t>-а</a:t>
            </a:r>
            <a:r>
              <a:rPr lang="uk-UA" dirty="0" smtClean="0"/>
              <a:t>, </a:t>
            </a:r>
            <a:r>
              <a:rPr lang="uk-UA" b="1" dirty="0" smtClean="0"/>
              <a:t>-е</a:t>
            </a:r>
            <a:r>
              <a:rPr lang="uk-UA" dirty="0" smtClean="0"/>
              <a:t>): </a:t>
            </a:r>
            <a:r>
              <a:rPr lang="uk-UA" i="1" dirty="0" err="1" smtClean="0"/>
              <a:t>закри́тий</a:t>
            </a:r>
            <a:r>
              <a:rPr lang="uk-UA" i="1" dirty="0" smtClean="0"/>
              <a:t>, </a:t>
            </a:r>
            <a:r>
              <a:rPr lang="uk-UA" i="1" dirty="0" err="1" smtClean="0"/>
              <a:t>ми́тий</a:t>
            </a:r>
            <a:r>
              <a:rPr lang="uk-UA" i="1" dirty="0" smtClean="0"/>
              <a:t>, </a:t>
            </a:r>
            <a:r>
              <a:rPr lang="uk-UA" i="1" dirty="0" err="1" smtClean="0"/>
              <a:t>поча́тий</a:t>
            </a:r>
            <a:r>
              <a:rPr lang="uk-UA" i="1" dirty="0" smtClean="0"/>
              <a:t>, </a:t>
            </a:r>
            <a:r>
              <a:rPr lang="uk-UA" i="1" dirty="0" err="1" smtClean="0"/>
              <a:t>ужи́тий</a:t>
            </a:r>
            <a:r>
              <a:rPr lang="uk-UA" i="1" dirty="0" smtClean="0"/>
              <a:t>.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b="1" dirty="0" smtClean="0"/>
              <a:t>Примітка 1.</a:t>
            </a:r>
            <a:r>
              <a:rPr lang="uk-UA" dirty="0" smtClean="0"/>
              <a:t> </a:t>
            </a:r>
          </a:p>
          <a:p>
            <a:pPr algn="just"/>
            <a:r>
              <a:rPr lang="uk-UA" dirty="0" smtClean="0"/>
              <a:t>а) Дієприкметники на </a:t>
            </a:r>
            <a:r>
              <a:rPr lang="uk-UA" dirty="0" err="1" smtClean="0"/>
              <a:t>-</a:t>
            </a:r>
            <a:r>
              <a:rPr lang="uk-UA" b="1" dirty="0" err="1" smtClean="0"/>
              <a:t>тий</a:t>
            </a:r>
            <a:r>
              <a:rPr lang="uk-UA" dirty="0" smtClean="0"/>
              <a:t> утворюються від односкладових дієслівних основ на -</a:t>
            </a:r>
            <a:r>
              <a:rPr lang="uk-UA" b="1" dirty="0" smtClean="0"/>
              <a:t>и</a:t>
            </a:r>
            <a:r>
              <a:rPr lang="uk-UA" dirty="0" smtClean="0"/>
              <a:t>, -</a:t>
            </a:r>
            <a:r>
              <a:rPr lang="uk-UA" b="1" dirty="0" smtClean="0"/>
              <a:t>і</a:t>
            </a:r>
            <a:r>
              <a:rPr lang="uk-UA" dirty="0" smtClean="0"/>
              <a:t>, -</a:t>
            </a:r>
            <a:r>
              <a:rPr lang="uk-UA" b="1" dirty="0" smtClean="0"/>
              <a:t>у</a:t>
            </a:r>
            <a:r>
              <a:rPr lang="uk-UA" dirty="0" smtClean="0"/>
              <a:t>, -</a:t>
            </a:r>
            <a:r>
              <a:rPr lang="uk-UA" b="1" dirty="0" smtClean="0"/>
              <a:t>я</a:t>
            </a:r>
            <a:r>
              <a:rPr lang="uk-UA" dirty="0" smtClean="0"/>
              <a:t> (після шиплячого -</a:t>
            </a:r>
            <a:r>
              <a:rPr lang="uk-UA" b="1" dirty="0" smtClean="0"/>
              <a:t>а</a:t>
            </a:r>
            <a:r>
              <a:rPr lang="uk-UA" dirty="0" smtClean="0"/>
              <a:t>), </a:t>
            </a:r>
            <a:r>
              <a:rPr lang="uk-UA" dirty="0" err="1" smtClean="0"/>
              <a:t>-</a:t>
            </a:r>
            <a:r>
              <a:rPr lang="uk-UA" b="1" dirty="0" err="1" smtClean="0"/>
              <a:t>ер</a:t>
            </a:r>
            <a:r>
              <a:rPr lang="uk-UA" dirty="0" smtClean="0"/>
              <a:t>: </a:t>
            </a:r>
          </a:p>
          <a:p>
            <a:pPr algn="just"/>
            <a:r>
              <a:rPr lang="uk-UA" i="1" dirty="0" err="1" smtClean="0"/>
              <a:t>би́ти</a:t>
            </a:r>
            <a:r>
              <a:rPr lang="uk-UA" i="1" dirty="0" smtClean="0"/>
              <a:t> — </a:t>
            </a:r>
            <a:r>
              <a:rPr lang="uk-UA" i="1" dirty="0" err="1" smtClean="0"/>
              <a:t>би́тий</a:t>
            </a:r>
            <a:r>
              <a:rPr lang="uk-UA" i="1" dirty="0" smtClean="0"/>
              <a:t>, </a:t>
            </a:r>
            <a:r>
              <a:rPr lang="uk-UA" i="1" dirty="0" err="1" smtClean="0"/>
              <a:t>грі́ти</a:t>
            </a:r>
            <a:r>
              <a:rPr lang="uk-UA" i="1" dirty="0" smtClean="0"/>
              <a:t> — </a:t>
            </a:r>
            <a:r>
              <a:rPr lang="uk-UA" i="1" dirty="0" err="1" smtClean="0"/>
              <a:t>грі́тий</a:t>
            </a:r>
            <a:r>
              <a:rPr lang="uk-UA" i="1" dirty="0" smtClean="0"/>
              <a:t>, </a:t>
            </a:r>
            <a:r>
              <a:rPr lang="uk-UA" i="1" dirty="0" err="1" smtClean="0"/>
              <a:t>взу́ти</a:t>
            </a:r>
            <a:r>
              <a:rPr lang="uk-UA" i="1" dirty="0" smtClean="0"/>
              <a:t> — </a:t>
            </a:r>
            <a:r>
              <a:rPr lang="uk-UA" i="1" dirty="0" err="1" smtClean="0"/>
              <a:t>взу́тий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взя́ти</a:t>
            </a:r>
            <a:r>
              <a:rPr lang="uk-UA" i="1" dirty="0" smtClean="0"/>
              <a:t> — </a:t>
            </a:r>
            <a:r>
              <a:rPr lang="uk-UA" i="1" dirty="0" err="1" smtClean="0"/>
              <a:t>взя́тий</a:t>
            </a:r>
            <a:r>
              <a:rPr lang="uk-UA" i="1" dirty="0" smtClean="0"/>
              <a:t>, </a:t>
            </a:r>
            <a:r>
              <a:rPr lang="uk-UA" i="1" dirty="0" err="1" smtClean="0"/>
              <a:t>м’я́ти</a:t>
            </a:r>
            <a:r>
              <a:rPr lang="uk-UA" i="1" dirty="0" smtClean="0"/>
              <a:t> — </a:t>
            </a:r>
            <a:r>
              <a:rPr lang="uk-UA" i="1" dirty="0" err="1" smtClean="0"/>
              <a:t>м’я́тий</a:t>
            </a:r>
            <a:r>
              <a:rPr lang="uk-UA" i="1" dirty="0" smtClean="0"/>
              <a:t>, </a:t>
            </a:r>
            <a:r>
              <a:rPr lang="uk-UA" i="1" dirty="0" err="1" smtClean="0"/>
              <a:t>жа́ти</a:t>
            </a:r>
            <a:r>
              <a:rPr lang="uk-UA" i="1" dirty="0" smtClean="0"/>
              <a:t> — </a:t>
            </a:r>
            <a:r>
              <a:rPr lang="uk-UA" i="1" dirty="0" err="1" smtClean="0"/>
              <a:t>жа́тий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те́рти</a:t>
            </a:r>
            <a:r>
              <a:rPr lang="uk-UA" i="1" dirty="0" smtClean="0"/>
              <a:t> — </a:t>
            </a:r>
            <a:r>
              <a:rPr lang="uk-UA" i="1" dirty="0" err="1" smtClean="0"/>
              <a:t>те́ртий</a:t>
            </a:r>
            <a:r>
              <a:rPr lang="uk-UA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б) Паралельні форми на </a:t>
            </a:r>
            <a:r>
              <a:rPr lang="uk-UA" dirty="0" err="1" smtClean="0"/>
              <a:t>-</a:t>
            </a:r>
            <a:r>
              <a:rPr lang="uk-UA" b="1" dirty="0" err="1" smtClean="0"/>
              <a:t>тий</a:t>
            </a:r>
            <a:r>
              <a:rPr lang="uk-UA" dirty="0" smtClean="0"/>
              <a:t>, </a:t>
            </a:r>
            <a:r>
              <a:rPr lang="uk-UA" dirty="0" err="1" smtClean="0"/>
              <a:t>-</a:t>
            </a:r>
            <a:r>
              <a:rPr lang="uk-UA" b="1" dirty="0" err="1" smtClean="0"/>
              <a:t>ний</a:t>
            </a:r>
            <a:r>
              <a:rPr lang="uk-UA" dirty="0" smtClean="0"/>
              <a:t> утворюються від дієслів із суфіксом </a:t>
            </a:r>
            <a:r>
              <a:rPr lang="uk-UA" b="1" dirty="0" smtClean="0"/>
              <a:t>-н-</a:t>
            </a:r>
            <a:r>
              <a:rPr lang="uk-UA" dirty="0" smtClean="0"/>
              <a:t> (</a:t>
            </a:r>
            <a:r>
              <a:rPr lang="uk-UA" b="1" dirty="0" err="1" smtClean="0"/>
              <a:t>-ну-</a:t>
            </a:r>
            <a:r>
              <a:rPr lang="uk-UA" dirty="0" smtClean="0"/>
              <a:t>): </a:t>
            </a:r>
          </a:p>
          <a:p>
            <a:pPr algn="just"/>
            <a:r>
              <a:rPr lang="uk-UA" i="1" dirty="0" err="1" smtClean="0"/>
              <a:t>верну́ти</a:t>
            </a:r>
            <a:r>
              <a:rPr lang="uk-UA" dirty="0" smtClean="0"/>
              <a:t> — </a:t>
            </a:r>
            <a:r>
              <a:rPr lang="uk-UA" i="1" dirty="0" err="1" smtClean="0"/>
              <a:t>ве́рнутий</a:t>
            </a:r>
            <a:r>
              <a:rPr lang="uk-UA" dirty="0" smtClean="0"/>
              <a:t> і </a:t>
            </a:r>
            <a:r>
              <a:rPr lang="uk-UA" i="1" dirty="0" err="1" smtClean="0"/>
              <a:t>ве́рнений</a:t>
            </a:r>
            <a:r>
              <a:rPr lang="uk-UA" dirty="0" smtClean="0"/>
              <a:t>, </a:t>
            </a:r>
          </a:p>
          <a:p>
            <a:pPr algn="just"/>
            <a:r>
              <a:rPr lang="uk-UA" i="1" dirty="0" err="1" smtClean="0"/>
              <a:t>замкну́ти</a:t>
            </a:r>
            <a:r>
              <a:rPr lang="uk-UA" dirty="0" smtClean="0"/>
              <a:t> — </a:t>
            </a:r>
            <a:r>
              <a:rPr lang="uk-UA" i="1" dirty="0" err="1" smtClean="0"/>
              <a:t>за́мкнутий</a:t>
            </a:r>
            <a:r>
              <a:rPr lang="uk-UA" dirty="0" smtClean="0"/>
              <a:t> і </a:t>
            </a:r>
            <a:r>
              <a:rPr lang="uk-UA" i="1" dirty="0" err="1" smtClean="0"/>
              <a:t>за́мкнений</a:t>
            </a:r>
            <a:r>
              <a:rPr lang="uk-UA" dirty="0" smtClean="0"/>
              <a:t>, </a:t>
            </a:r>
          </a:p>
          <a:p>
            <a:pPr algn="just"/>
            <a:r>
              <a:rPr lang="uk-UA" i="1" dirty="0" err="1" smtClean="0"/>
              <a:t>ки́нути</a:t>
            </a:r>
            <a:r>
              <a:rPr lang="uk-UA" dirty="0" smtClean="0"/>
              <a:t> — </a:t>
            </a:r>
            <a:r>
              <a:rPr lang="uk-UA" i="1" dirty="0" err="1" smtClean="0"/>
              <a:t>ки́нутий</a:t>
            </a:r>
            <a:r>
              <a:rPr lang="uk-UA" dirty="0" smtClean="0"/>
              <a:t> і </a:t>
            </a:r>
            <a:r>
              <a:rPr lang="uk-UA" i="1" dirty="0" err="1" smtClean="0"/>
              <a:t>ки́нений</a:t>
            </a:r>
            <a:r>
              <a:rPr lang="uk-UA" dirty="0" smtClean="0"/>
              <a:t>, </a:t>
            </a:r>
          </a:p>
          <a:p>
            <a:pPr algn="just"/>
            <a:r>
              <a:rPr lang="uk-UA" i="1" dirty="0" err="1" smtClean="0"/>
              <a:t>усу́нути</a:t>
            </a:r>
            <a:r>
              <a:rPr lang="uk-UA" dirty="0" smtClean="0"/>
              <a:t> — </a:t>
            </a:r>
            <a:r>
              <a:rPr lang="uk-UA" i="1" dirty="0" err="1" smtClean="0"/>
              <a:t>усу́нутий</a:t>
            </a:r>
            <a:r>
              <a:rPr lang="uk-UA" dirty="0" smtClean="0"/>
              <a:t> і </a:t>
            </a:r>
            <a:r>
              <a:rPr lang="uk-UA" i="1" dirty="0" err="1" smtClean="0"/>
              <a:t>усу́нений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vi-VN" dirty="0" smtClean="0"/>
              <a:t>в</a:t>
            </a:r>
            <a:r>
              <a:rPr lang="vi-VN" dirty="0" smtClean="0"/>
              <a:t>) Паралельні форми на -</a:t>
            </a:r>
            <a:r>
              <a:rPr lang="vi-VN" b="1" dirty="0" smtClean="0"/>
              <a:t>тий</a:t>
            </a:r>
            <a:r>
              <a:rPr lang="vi-VN" dirty="0" smtClean="0"/>
              <a:t>, -</a:t>
            </a:r>
            <a:r>
              <a:rPr lang="vi-VN" b="1" dirty="0" smtClean="0"/>
              <a:t>ний</a:t>
            </a:r>
            <a:r>
              <a:rPr lang="vi-VN" dirty="0" smtClean="0"/>
              <a:t> утворюються й від дієслів з основою інфінітива на -</a:t>
            </a:r>
            <a:r>
              <a:rPr lang="vi-VN" b="1" dirty="0" smtClean="0"/>
              <a:t>оло</a:t>
            </a:r>
            <a:r>
              <a:rPr lang="vi-VN" dirty="0" smtClean="0"/>
              <a:t>-, -</a:t>
            </a:r>
            <a:r>
              <a:rPr lang="vi-VN" b="1" dirty="0" smtClean="0"/>
              <a:t>оро</a:t>
            </a:r>
            <a:r>
              <a:rPr lang="vi-VN" dirty="0" smtClean="0"/>
              <a:t>-: </a:t>
            </a:r>
            <a:endParaRPr lang="uk-UA" dirty="0" smtClean="0"/>
          </a:p>
          <a:p>
            <a:pPr algn="just"/>
            <a:r>
              <a:rPr lang="vi-VN" i="1" dirty="0" smtClean="0"/>
              <a:t>коло́ти</a:t>
            </a:r>
            <a:r>
              <a:rPr lang="vi-VN" i="1" dirty="0" smtClean="0"/>
              <a:t> — ко́лотий</a:t>
            </a:r>
            <a:r>
              <a:rPr lang="vi-VN" dirty="0" smtClean="0"/>
              <a:t>і</a:t>
            </a:r>
            <a:r>
              <a:rPr lang="vi-VN" i="1" dirty="0" smtClean="0"/>
              <a:t> </a:t>
            </a:r>
            <a:r>
              <a:rPr lang="vi-VN" i="1" dirty="0" smtClean="0"/>
              <a:t>ко́лений</a:t>
            </a:r>
            <a:r>
              <a:rPr lang="vi-VN" dirty="0" smtClean="0"/>
              <a:t>;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r>
              <a:rPr lang="vi-VN" i="1" dirty="0" smtClean="0"/>
              <a:t>поро́ти</a:t>
            </a:r>
            <a:r>
              <a:rPr lang="vi-VN" i="1" dirty="0" smtClean="0"/>
              <a:t> — по́ротий </a:t>
            </a:r>
            <a:r>
              <a:rPr lang="vi-VN" dirty="0" smtClean="0"/>
              <a:t>і</a:t>
            </a:r>
            <a:r>
              <a:rPr lang="vi-VN" i="1" dirty="0" smtClean="0"/>
              <a:t> по́рений.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Від </a:t>
            </a:r>
            <a:r>
              <a:rPr lang="vi-VN" dirty="0" smtClean="0"/>
              <a:t>дієслова </a:t>
            </a:r>
            <a:r>
              <a:rPr lang="vi-VN" i="1" dirty="0" smtClean="0"/>
              <a:t>моло́ти</a:t>
            </a:r>
            <a:r>
              <a:rPr lang="vi-VN" dirty="0" smtClean="0"/>
              <a:t> паралельні форми — </a:t>
            </a:r>
            <a:r>
              <a:rPr lang="vi-VN" i="1" dirty="0" smtClean="0"/>
              <a:t>мо́лотий </a:t>
            </a:r>
            <a:r>
              <a:rPr lang="vi-VN" dirty="0" smtClean="0"/>
              <a:t>і</a:t>
            </a:r>
            <a:r>
              <a:rPr lang="vi-VN" i="1" dirty="0" smtClean="0"/>
              <a:t> ме́лений</a:t>
            </a:r>
            <a:r>
              <a:rPr lang="vi-VN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г</a:t>
            </a:r>
            <a:r>
              <a:rPr lang="vi-VN" dirty="0" smtClean="0"/>
              <a:t>) Від інших дієслів утворюються дієприкметники на -</a:t>
            </a:r>
            <a:r>
              <a:rPr lang="vi-VN" b="1" dirty="0" smtClean="0"/>
              <a:t>ний</a:t>
            </a:r>
            <a:r>
              <a:rPr lang="vi-VN" dirty="0" smtClean="0"/>
              <a:t>: </a:t>
            </a:r>
            <a:r>
              <a:rPr lang="vi-VN" i="1" dirty="0" smtClean="0"/>
              <a:t>вари́ти — ва́рений; верті́ти — ве́рчений, </a:t>
            </a:r>
            <a:endParaRPr lang="uk-UA" i="1" dirty="0" smtClean="0"/>
          </a:p>
          <a:p>
            <a:pPr algn="just"/>
            <a:r>
              <a:rPr lang="vi-VN" i="1" dirty="0" smtClean="0"/>
              <a:t>вра́зи́ти</a:t>
            </a:r>
            <a:r>
              <a:rPr lang="vi-VN" i="1" dirty="0" smtClean="0"/>
              <a:t> — вра́жений, грома́дити — грома́джений, </a:t>
            </a:r>
            <a:endParaRPr lang="uk-UA" i="1" dirty="0" smtClean="0"/>
          </a:p>
          <a:p>
            <a:pPr algn="just"/>
            <a:r>
              <a:rPr lang="vi-VN" i="1" dirty="0" smtClean="0"/>
              <a:t>дарува́ти</a:t>
            </a:r>
            <a:r>
              <a:rPr lang="vi-VN" i="1" dirty="0" smtClean="0"/>
              <a:t> — даро́ваний, копіюва́ти </a:t>
            </a:r>
            <a:r>
              <a:rPr lang="vi-VN" dirty="0" smtClean="0"/>
              <a:t>— </a:t>
            </a:r>
            <a:r>
              <a:rPr lang="vi-VN" i="1" dirty="0" smtClean="0"/>
              <a:t>копійо́ваний, </a:t>
            </a:r>
            <a:endParaRPr lang="uk-UA" i="1" dirty="0" smtClean="0"/>
          </a:p>
          <a:p>
            <a:pPr algn="just"/>
            <a:r>
              <a:rPr lang="vi-VN" i="1" dirty="0" smtClean="0"/>
              <a:t>купи́ти</a:t>
            </a:r>
            <a:r>
              <a:rPr lang="vi-VN" i="1" dirty="0" smtClean="0"/>
              <a:t> — ку́плений, малюва́ти </a:t>
            </a:r>
            <a:r>
              <a:rPr lang="vi-VN" dirty="0" smtClean="0"/>
              <a:t>— </a:t>
            </a:r>
            <a:r>
              <a:rPr lang="vi-VN" i="1" dirty="0" smtClean="0"/>
              <a:t>мальо́ваний, </a:t>
            </a:r>
            <a:endParaRPr lang="uk-UA" i="1" dirty="0" smtClean="0"/>
          </a:p>
          <a:p>
            <a:pPr algn="just"/>
            <a:r>
              <a:rPr lang="vi-VN" i="1" dirty="0" smtClean="0"/>
              <a:t>писа́ти</a:t>
            </a:r>
            <a:r>
              <a:rPr lang="vi-VN" i="1" dirty="0" smtClean="0"/>
              <a:t> — пи́саний, погаси́ти — пога́шений.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b="1" dirty="0" smtClean="0"/>
              <a:t>Примітка</a:t>
            </a:r>
            <a:r>
              <a:rPr lang="vi-VN" b="1" dirty="0" smtClean="0"/>
              <a:t> 2</a:t>
            </a:r>
            <a:r>
              <a:rPr lang="vi-VN" dirty="0" smtClean="0"/>
              <a:t>. Дієприкметники від дієслів з основою інфінітива на приголосний, на -</a:t>
            </a:r>
            <a:r>
              <a:rPr lang="vi-VN" b="1" dirty="0" smtClean="0"/>
              <a:t>и</a:t>
            </a:r>
            <a:r>
              <a:rPr lang="vi-VN" dirty="0" smtClean="0"/>
              <a:t>, -</a:t>
            </a:r>
            <a:r>
              <a:rPr lang="vi-VN" b="1" dirty="0" smtClean="0"/>
              <a:t>і</a:t>
            </a:r>
            <a:r>
              <a:rPr lang="vi-VN" dirty="0" smtClean="0"/>
              <a:t> (-</a:t>
            </a:r>
            <a:r>
              <a:rPr lang="vi-VN" b="1" dirty="0" smtClean="0"/>
              <a:t>ї</a:t>
            </a:r>
            <a:r>
              <a:rPr lang="vi-VN" dirty="0" smtClean="0"/>
              <a:t>) перед </a:t>
            </a:r>
            <a:r>
              <a:rPr lang="vi-VN" b="1" dirty="0" smtClean="0"/>
              <a:t>-ний</a:t>
            </a:r>
            <a:r>
              <a:rPr lang="vi-VN" dirty="0" smtClean="0"/>
              <a:t> мають </a:t>
            </a:r>
            <a:r>
              <a:rPr lang="vi-VN" b="1" dirty="0" smtClean="0"/>
              <a:t>е</a:t>
            </a:r>
            <a:r>
              <a:rPr lang="vi-VN" dirty="0" smtClean="0"/>
              <a:t> (після голосних </a:t>
            </a:r>
            <a:r>
              <a:rPr lang="vi-VN" b="1" dirty="0" smtClean="0"/>
              <a:t>є</a:t>
            </a:r>
            <a:r>
              <a:rPr lang="vi-VN" dirty="0" smtClean="0"/>
              <a:t>): </a:t>
            </a:r>
            <a:endParaRPr lang="uk-UA" dirty="0" smtClean="0"/>
          </a:p>
          <a:p>
            <a:pPr algn="just"/>
            <a:r>
              <a:rPr lang="vi-VN" i="1" dirty="0" smtClean="0"/>
              <a:t>запрягти́ </a:t>
            </a:r>
            <a:r>
              <a:rPr lang="vi-VN" i="1" dirty="0" smtClean="0"/>
              <a:t>— запря́жений, </a:t>
            </a:r>
            <a:endParaRPr lang="uk-UA" i="1" dirty="0" smtClean="0"/>
          </a:p>
          <a:p>
            <a:pPr algn="just"/>
            <a:r>
              <a:rPr lang="vi-VN" i="1" dirty="0" smtClean="0"/>
              <a:t>ви́їздити</a:t>
            </a:r>
            <a:r>
              <a:rPr lang="vi-VN" i="1" dirty="0" smtClean="0"/>
              <a:t> — ви́їжджений, </a:t>
            </a:r>
            <a:endParaRPr lang="uk-UA" i="1" dirty="0" smtClean="0"/>
          </a:p>
          <a:p>
            <a:pPr algn="just"/>
            <a:r>
              <a:rPr lang="vi-VN" i="1" dirty="0" smtClean="0"/>
              <a:t>заси́діти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заси́джений, </a:t>
            </a:r>
            <a:endParaRPr lang="uk-UA" i="1" smtClean="0"/>
          </a:p>
          <a:p>
            <a:pPr algn="just"/>
            <a:r>
              <a:rPr lang="vi-VN" i="1" smtClean="0"/>
              <a:t>ви́гоїти</a:t>
            </a:r>
            <a:r>
              <a:rPr lang="vi-VN" i="1" dirty="0" smtClean="0"/>
              <a:t> </a:t>
            </a:r>
            <a:r>
              <a:rPr lang="vi-VN" dirty="0" smtClean="0"/>
              <a:t>— </a:t>
            </a:r>
            <a:r>
              <a:rPr lang="vi-VN" i="1" dirty="0" smtClean="0"/>
              <a:t>ви́гоєний.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0545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152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Дієприкметник</vt:lpstr>
      <vt:lpstr>В українській мові вживаються дієприкметники: </vt:lpstr>
      <vt:lpstr>Слайд 3</vt:lpstr>
      <vt:lpstr>Слайд 4</vt:lpstr>
      <vt:lpstr>Слайд 5</vt:lpstr>
      <vt:lpstr>Слайд 6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Дієприкметник</dc:title>
  <dc:creator>1</dc:creator>
  <cp:lastModifiedBy>1</cp:lastModifiedBy>
  <cp:revision>1</cp:revision>
  <dcterms:created xsi:type="dcterms:W3CDTF">2017-03-01T13:04:34Z</dcterms:created>
  <dcterms:modified xsi:type="dcterms:W3CDTF">2017-03-01T13:12:05Z</dcterms:modified>
</cp:coreProperties>
</file>