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0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C02DFF-A96E-411D-946B-893C61A05772}" type="datetimeFigureOut">
              <a:rPr lang="ru-RU" smtClean="0"/>
              <a:t>06.04.2017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789330-F326-41B0-817F-77A20322A48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63315-A8C1-4938-A6EE-F1F9002AC9A4}" type="datetime1">
              <a:rPr lang="ru-RU" smtClean="0"/>
              <a:t>06.04.2017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7E0BB-6075-4FCF-9277-EBEC18BAD28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75AF4-97A1-4837-A9A2-11A0E004CFAE}" type="datetime1">
              <a:rPr lang="ru-RU" smtClean="0"/>
              <a:t>06.04.2017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7E0BB-6075-4FCF-9277-EBEC18BAD2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9D068-8DDD-46BA-8E2F-77E0DBF787D7}" type="datetime1">
              <a:rPr lang="ru-RU" smtClean="0"/>
              <a:t>06.04.2017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7E0BB-6075-4FCF-9277-EBEC18BAD2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DEF90-14BF-4258-81D2-05D2F4A7F16E}" type="datetime1">
              <a:rPr lang="ru-RU" smtClean="0"/>
              <a:t>06.04.2017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7E0BB-6075-4FCF-9277-EBEC18BAD2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BD0C0-2D88-45B6-9D1E-B0BBB956EF4E}" type="datetime1">
              <a:rPr lang="ru-RU" smtClean="0"/>
              <a:t>06.04.2017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57E7E0BB-6075-4FCF-9277-EBEC18BAD28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EB526-1504-4EBD-ACFC-C0676F45FE0C}" type="datetime1">
              <a:rPr lang="ru-RU" smtClean="0"/>
              <a:t>06.04.2017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7E0BB-6075-4FCF-9277-EBEC18BAD2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0DBF7-3CB6-4A92-BC81-82C088DEC786}" type="datetime1">
              <a:rPr lang="ru-RU" smtClean="0"/>
              <a:t>06.04.2017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7E0BB-6075-4FCF-9277-EBEC18BAD2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731C4-8658-4B39-A112-29E38A197388}" type="datetime1">
              <a:rPr lang="ru-RU" smtClean="0"/>
              <a:t>06.04.2017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7E0BB-6075-4FCF-9277-EBEC18BAD2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44160-85C8-4D42-B140-11B508C0B128}" type="datetime1">
              <a:rPr lang="ru-RU" smtClean="0"/>
              <a:t>06.04.2017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7E0BB-6075-4FCF-9277-EBEC18BAD2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EA2B9-57C8-432D-9647-A4A7C666DD04}" type="datetime1">
              <a:rPr lang="ru-RU" smtClean="0"/>
              <a:t>06.04.2017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7E0BB-6075-4FCF-9277-EBEC18BAD2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669DE-5072-449A-8CAD-B956BEF0CB59}" type="datetime1">
              <a:rPr lang="ru-RU" smtClean="0"/>
              <a:t>06.04.2017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7E0BB-6075-4FCF-9277-EBEC18BAD2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91CE4ED-8703-47F1-9EBF-979F87CC6EF2}" type="datetime1">
              <a:rPr lang="ru-RU" smtClean="0"/>
              <a:t>06.04.2017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7E7E0BB-6075-4FCF-9277-EBEC18BAD288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2771780"/>
          </a:xfrm>
        </p:spPr>
        <p:txBody>
          <a:bodyPr/>
          <a:lstStyle/>
          <a:p>
            <a:r>
              <a:rPr lang="uk-UA" b="0" dirty="0" smtClean="0"/>
              <a:t>Відмінювання географічних назв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429132"/>
            <a:ext cx="6400800" cy="65516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448328" cy="365125"/>
          </a:xfrm>
        </p:spPr>
        <p:txBody>
          <a:bodyPr/>
          <a:lstStyle/>
          <a:p>
            <a:r>
              <a:rPr lang="uk-UA" dirty="0" smtClean="0"/>
              <a:t>ХНЕУ імені Семена </a:t>
            </a:r>
            <a:r>
              <a:rPr lang="uk-UA" dirty="0" err="1" smtClean="0"/>
              <a:t>Кузнеця</a:t>
            </a:r>
            <a:r>
              <a:rPr lang="uk-UA" dirty="0" smtClean="0"/>
              <a:t>, ст. викладач кафедри українознавства і мовної підготовки іноземних громадян Шелепкова Інна </a:t>
            </a:r>
            <a:r>
              <a:rPr lang="uk-UA" dirty="0" err="1" smtClean="0"/>
              <a:t>миколаївна</a:t>
            </a:r>
            <a:endParaRPr lang="uk-U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97040"/>
          </a:xfrm>
        </p:spPr>
        <p:txBody>
          <a:bodyPr>
            <a:noAutofit/>
          </a:bodyPr>
          <a:lstStyle/>
          <a:p>
            <a:pPr algn="just"/>
            <a:r>
              <a:rPr lang="ru-RU" sz="2400" b="0" dirty="0" smtClean="0"/>
              <a:t>6. </a:t>
            </a:r>
            <a:r>
              <a:rPr lang="ru-RU" sz="2400" b="0" dirty="0" err="1" smtClean="0"/>
              <a:t>Географічні</a:t>
            </a:r>
            <a:r>
              <a:rPr lang="ru-RU" sz="2400" b="0" dirty="0" smtClean="0"/>
              <a:t> </a:t>
            </a:r>
            <a:r>
              <a:rPr lang="ru-RU" sz="2400" b="0" dirty="0" err="1" smtClean="0"/>
              <a:t>назви</a:t>
            </a:r>
            <a:r>
              <a:rPr lang="ru-RU" sz="2400" b="0" dirty="0" smtClean="0"/>
              <a:t>, </a:t>
            </a:r>
            <a:r>
              <a:rPr lang="ru-RU" sz="2400" b="0" dirty="0" err="1" smtClean="0"/>
              <a:t>що</a:t>
            </a:r>
            <a:r>
              <a:rPr lang="ru-RU" sz="2400" b="0" dirty="0" smtClean="0"/>
              <a:t> </a:t>
            </a:r>
            <a:r>
              <a:rPr lang="ru-RU" sz="2400" b="0" dirty="0" err="1" smtClean="0"/>
              <a:t>складаються</a:t>
            </a:r>
            <a:r>
              <a:rPr lang="ru-RU" sz="2400" b="0" dirty="0" smtClean="0"/>
              <a:t> </a:t>
            </a:r>
            <a:r>
              <a:rPr lang="ru-RU" sz="2400" b="0" dirty="0" err="1" smtClean="0"/>
              <a:t>з</a:t>
            </a:r>
            <a:r>
              <a:rPr lang="ru-RU" sz="2400" b="0" dirty="0" smtClean="0"/>
              <a:t> </a:t>
            </a:r>
            <a:r>
              <a:rPr lang="ru-RU" sz="2400" b="0" dirty="0" err="1" smtClean="0"/>
              <a:t>короткої</a:t>
            </a:r>
            <a:r>
              <a:rPr lang="ru-RU" sz="2400" b="0" dirty="0" smtClean="0"/>
              <a:t> </a:t>
            </a:r>
            <a:r>
              <a:rPr lang="ru-RU" sz="2400" b="0" dirty="0" err="1" smtClean="0"/>
              <a:t>форми</a:t>
            </a:r>
            <a:r>
              <a:rPr lang="ru-RU" sz="2400" b="0" dirty="0" smtClean="0"/>
              <a:t> </a:t>
            </a:r>
            <a:r>
              <a:rPr lang="ru-RU" sz="2400" b="0" dirty="0" err="1" smtClean="0"/>
              <a:t>прикметника</a:t>
            </a:r>
            <a:r>
              <a:rPr lang="ru-RU" sz="2400" b="0" dirty="0" smtClean="0"/>
              <a:t>, </a:t>
            </a:r>
            <a:r>
              <a:rPr lang="ru-RU" sz="2400" b="0" dirty="0" err="1" smtClean="0"/>
              <a:t>прийменника</a:t>
            </a:r>
            <a:r>
              <a:rPr lang="ru-RU" sz="2400" b="0" dirty="0" smtClean="0"/>
              <a:t> </a:t>
            </a:r>
            <a:r>
              <a:rPr lang="ru-RU" sz="2400" dirty="0" err="1" smtClean="0"/>
              <a:t>на</a:t>
            </a:r>
            <a:r>
              <a:rPr lang="ru-RU" sz="2400" b="0" dirty="0" err="1" smtClean="0"/>
              <a:t>та</a:t>
            </a:r>
            <a:r>
              <a:rPr lang="ru-RU" sz="2400" b="0" dirty="0" smtClean="0"/>
              <a:t> </a:t>
            </a:r>
            <a:r>
              <a:rPr lang="ru-RU" sz="2400" b="0" dirty="0" err="1" smtClean="0"/>
              <a:t>іменника</a:t>
            </a:r>
            <a:r>
              <a:rPr lang="ru-RU" sz="2400" b="0" dirty="0" smtClean="0"/>
              <a:t>, </a:t>
            </a:r>
            <a:r>
              <a:rPr lang="ru-RU" sz="2400" b="0" dirty="0" err="1" smtClean="0"/>
              <a:t>що</a:t>
            </a:r>
            <a:r>
              <a:rPr lang="ru-RU" sz="2400" b="0" dirty="0" smtClean="0"/>
              <a:t> </a:t>
            </a:r>
            <a:r>
              <a:rPr lang="ru-RU" sz="2400" b="0" dirty="0" err="1" smtClean="0"/>
              <a:t>вказує</a:t>
            </a:r>
            <a:r>
              <a:rPr lang="ru-RU" sz="2400" b="0" dirty="0" smtClean="0"/>
              <a:t> на </a:t>
            </a:r>
            <a:r>
              <a:rPr lang="ru-RU" sz="2400" b="0" dirty="0" err="1" smtClean="0"/>
              <a:t>місце</a:t>
            </a:r>
            <a:r>
              <a:rPr lang="ru-RU" sz="2400" b="0" dirty="0" smtClean="0"/>
              <a:t> </a:t>
            </a:r>
            <a:r>
              <a:rPr lang="ru-RU" sz="2400" b="0" dirty="0" err="1" smtClean="0"/>
              <a:t>розташування</a:t>
            </a:r>
            <a:r>
              <a:rPr lang="ru-RU" sz="2400" b="0" dirty="0" smtClean="0"/>
              <a:t> населенного пункту, </a:t>
            </a:r>
            <a:r>
              <a:rPr lang="ru-RU" sz="2400" b="0" dirty="0" err="1" smtClean="0"/>
              <a:t>відмінюються</a:t>
            </a:r>
            <a:r>
              <a:rPr lang="ru-RU" sz="2400" b="0" dirty="0" smtClean="0"/>
              <a:t> в </a:t>
            </a:r>
            <a:r>
              <a:rPr lang="ru-RU" sz="2400" b="0" dirty="0" err="1" smtClean="0"/>
              <a:t>першій</a:t>
            </a:r>
            <a:r>
              <a:rPr lang="ru-RU" sz="2400" b="0" dirty="0" smtClean="0"/>
              <a:t> </a:t>
            </a:r>
            <a:r>
              <a:rPr lang="ru-RU" sz="2400" b="0" dirty="0" err="1" smtClean="0"/>
              <a:t>частині</a:t>
            </a:r>
            <a:r>
              <a:rPr lang="ru-RU" sz="2400" b="0" dirty="0" smtClean="0"/>
              <a:t>: 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14554"/>
            <a:ext cx="8229600" cy="4094806"/>
          </a:xfrm>
        </p:spPr>
        <p:txBody>
          <a:bodyPr/>
          <a:lstStyle/>
          <a:p>
            <a:r>
              <a:rPr lang="ru-RU" i="1" dirty="0" err="1" smtClean="0"/>
              <a:t>Росто́в-на-Дону</a:t>
            </a:r>
            <a:r>
              <a:rPr lang="ru-RU" i="1" dirty="0" smtClean="0"/>
              <a:t>́ — </a:t>
            </a:r>
            <a:r>
              <a:rPr lang="ru-RU" i="1" dirty="0" err="1" smtClean="0"/>
              <a:t>Росто́ва-на-Дону</a:t>
            </a:r>
            <a:r>
              <a:rPr lang="ru-RU" i="1" dirty="0" smtClean="0"/>
              <a:t>́, у </a:t>
            </a:r>
            <a:r>
              <a:rPr lang="ru-RU" i="1" dirty="0" err="1" smtClean="0"/>
              <a:t>Росто́ві-на-Дону</a:t>
            </a:r>
            <a:r>
              <a:rPr lang="ru-RU" i="1" dirty="0" smtClean="0"/>
              <a:t>́;</a:t>
            </a:r>
            <a:r>
              <a:rPr lang="ru-RU" dirty="0" smtClean="0"/>
              <a:t> </a:t>
            </a:r>
            <a:endParaRPr lang="ru-RU" dirty="0" smtClean="0"/>
          </a:p>
          <a:p>
            <a:endParaRPr lang="ru-RU" i="1" dirty="0" smtClean="0"/>
          </a:p>
          <a:p>
            <a:r>
              <a:rPr lang="ru-RU" i="1" dirty="0" err="1" smtClean="0"/>
              <a:t>Фра́нкфурт-на-Ма́йні</a:t>
            </a:r>
            <a:r>
              <a:rPr lang="ru-RU" dirty="0" smtClean="0"/>
              <a:t> — </a:t>
            </a:r>
            <a:r>
              <a:rPr lang="ru-RU" i="1" dirty="0" err="1" smtClean="0"/>
              <a:t>Фра́нкфурта-на-Ма́йні</a:t>
            </a:r>
            <a:r>
              <a:rPr lang="ru-RU" i="1" dirty="0" smtClean="0"/>
              <a:t>, у </a:t>
            </a:r>
            <a:r>
              <a:rPr lang="ru-RU" i="1" dirty="0" err="1" smtClean="0"/>
              <a:t>Фра́нкфурті-на-Ма́йні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19766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400" b="0" dirty="0" smtClean="0"/>
              <a:t>7. Не </a:t>
            </a:r>
            <a:r>
              <a:rPr lang="ru-RU" sz="2400" b="0" dirty="0" err="1" smtClean="0"/>
              <a:t>відмінюються</a:t>
            </a:r>
            <a:r>
              <a:rPr lang="ru-RU" sz="2400" b="0" dirty="0" smtClean="0"/>
              <a:t> </a:t>
            </a:r>
            <a:r>
              <a:rPr lang="ru-RU" sz="2400" b="0" dirty="0" err="1" smtClean="0"/>
              <a:t>географічні</a:t>
            </a:r>
            <a:r>
              <a:rPr lang="ru-RU" sz="2400" b="0" dirty="0" smtClean="0"/>
              <a:t> </a:t>
            </a:r>
            <a:r>
              <a:rPr lang="ru-RU" sz="2400" b="0" dirty="0" err="1" smtClean="0"/>
              <a:t>назви</a:t>
            </a:r>
            <a:r>
              <a:rPr lang="ru-RU" sz="2400" b="0" dirty="0" smtClean="0"/>
              <a:t> (</a:t>
            </a:r>
            <a:r>
              <a:rPr lang="ru-RU" sz="2400" b="0" dirty="0" err="1" smtClean="0"/>
              <a:t>переважно</a:t>
            </a:r>
            <a:r>
              <a:rPr lang="ru-RU" sz="2400" b="0" dirty="0" smtClean="0"/>
              <a:t> </a:t>
            </a:r>
            <a:r>
              <a:rPr lang="ru-RU" sz="2400" b="0" dirty="0" err="1" smtClean="0"/>
              <a:t>іншомовні</a:t>
            </a:r>
            <a:r>
              <a:rPr lang="ru-RU" sz="2400" b="0" dirty="0" smtClean="0"/>
              <a:t>), </a:t>
            </a:r>
            <a:r>
              <a:rPr lang="ru-RU" sz="2400" b="0" dirty="0" err="1" smtClean="0"/>
              <a:t>що</a:t>
            </a:r>
            <a:r>
              <a:rPr lang="ru-RU" sz="2400" b="0" dirty="0" smtClean="0"/>
              <a:t> </a:t>
            </a:r>
            <a:r>
              <a:rPr lang="ru-RU" sz="2400" b="0" dirty="0" err="1" smtClean="0"/>
              <a:t>закінчуються</a:t>
            </a:r>
            <a:r>
              <a:rPr lang="ru-RU" sz="2400" b="0" dirty="0" smtClean="0"/>
              <a:t> на </a:t>
            </a:r>
            <a:r>
              <a:rPr lang="ru-RU" sz="2400" dirty="0" smtClean="0"/>
              <a:t>е</a:t>
            </a:r>
            <a:r>
              <a:rPr lang="ru-RU" sz="2400" b="0" dirty="0" smtClean="0"/>
              <a:t> (</a:t>
            </a:r>
            <a:r>
              <a:rPr lang="ru-RU" sz="2400" dirty="0" err="1" smtClean="0"/>
              <a:t>є</a:t>
            </a:r>
            <a:r>
              <a:rPr lang="ru-RU" sz="2400" b="0" dirty="0" smtClean="0"/>
              <a:t>),</a:t>
            </a:r>
            <a:r>
              <a:rPr lang="ru-RU" sz="2400" dirty="0" err="1" smtClean="0"/>
              <a:t>і</a:t>
            </a:r>
            <a:r>
              <a:rPr lang="ru-RU" sz="2400" b="0" dirty="0" smtClean="0"/>
              <a:t> (</a:t>
            </a:r>
            <a:r>
              <a:rPr lang="ru-RU" sz="2400" dirty="0" err="1" smtClean="0"/>
              <a:t>ї</a:t>
            </a:r>
            <a:r>
              <a:rPr lang="ru-RU" sz="2400" b="0" dirty="0" smtClean="0"/>
              <a:t>), </a:t>
            </a:r>
            <a:r>
              <a:rPr lang="ru-RU" sz="2400" dirty="0" smtClean="0"/>
              <a:t>о</a:t>
            </a:r>
            <a:r>
              <a:rPr lang="ru-RU" sz="2400" b="0" dirty="0" smtClean="0"/>
              <a:t>, </a:t>
            </a:r>
            <a:r>
              <a:rPr lang="ru-RU" sz="2400" dirty="0" smtClean="0"/>
              <a:t>у</a:t>
            </a:r>
            <a:r>
              <a:rPr lang="ru-RU" sz="2400" b="0" dirty="0" smtClean="0"/>
              <a:t> (</a:t>
            </a:r>
            <a:r>
              <a:rPr lang="ru-RU" sz="2400" dirty="0" err="1" smtClean="0"/>
              <a:t>ю</a:t>
            </a:r>
            <a:r>
              <a:rPr lang="ru-RU" sz="2400" b="0" dirty="0" smtClean="0"/>
              <a:t>): 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i="1" dirty="0" smtClean="0"/>
              <a:t>Рамбуйє́, Туапсе́, Ула́н-Уде́, </a:t>
            </a:r>
            <a:endParaRPr lang="uk-UA" i="1" dirty="0" smtClean="0"/>
          </a:p>
          <a:p>
            <a:r>
              <a:rPr lang="vi-VN" i="1" dirty="0" smtClean="0"/>
              <a:t>Фіу́ме</a:t>
            </a:r>
            <a:r>
              <a:rPr lang="vi-VN" i="1" dirty="0" smtClean="0"/>
              <a:t>; Ка́прі, Порт-Луї́, </a:t>
            </a:r>
            <a:endParaRPr lang="uk-UA" i="1" dirty="0" smtClean="0"/>
          </a:p>
          <a:p>
            <a:r>
              <a:rPr lang="vi-VN" i="1" dirty="0" smtClean="0"/>
              <a:t>По́ті</a:t>
            </a:r>
            <a:r>
              <a:rPr lang="vi-VN" i="1" dirty="0" smtClean="0"/>
              <a:t>, Тбілі́сі, Уссу́рі, </a:t>
            </a:r>
            <a:endParaRPr lang="uk-UA" i="1" dirty="0" smtClean="0"/>
          </a:p>
          <a:p>
            <a:r>
              <a:rPr lang="vi-VN" i="1" dirty="0" smtClean="0"/>
              <a:t>Фукуї́</a:t>
            </a:r>
            <a:r>
              <a:rPr lang="vi-VN" i="1" dirty="0" smtClean="0"/>
              <a:t>; Бордо́, Гла́зго, </a:t>
            </a:r>
            <a:endParaRPr lang="uk-UA" i="1" dirty="0" smtClean="0"/>
          </a:p>
          <a:p>
            <a:r>
              <a:rPr lang="vi-VN" i="1" dirty="0" smtClean="0"/>
              <a:t>Маро́кко</a:t>
            </a:r>
            <a:r>
              <a:rPr lang="vi-VN" i="1" dirty="0" smtClean="0"/>
              <a:t>, По, Сант-Я́го; </a:t>
            </a:r>
            <a:endParaRPr lang="uk-UA" i="1" dirty="0" smtClean="0"/>
          </a:p>
          <a:p>
            <a:r>
              <a:rPr lang="vi-VN" i="1" dirty="0" smtClean="0"/>
              <a:t>Баку́</a:t>
            </a:r>
            <a:r>
              <a:rPr lang="vi-VN" i="1" dirty="0" smtClean="0"/>
              <a:t>, Бешта́у, Катманду́, Кюсю́. </a:t>
            </a:r>
            <a:endParaRPr lang="uk-UA" i="1" dirty="0" smtClean="0"/>
          </a:p>
          <a:p>
            <a:endParaRPr lang="uk-UA" i="1" dirty="0" smtClean="0"/>
          </a:p>
          <a:p>
            <a:r>
              <a:rPr lang="vi-VN" dirty="0" smtClean="0"/>
              <a:t>Так </a:t>
            </a:r>
            <a:r>
              <a:rPr lang="vi-VN" dirty="0" smtClean="0"/>
              <a:t>само не відмінюються й деякі назви на -</a:t>
            </a:r>
            <a:r>
              <a:rPr lang="vi-VN" b="1" dirty="0" smtClean="0"/>
              <a:t>а</a:t>
            </a:r>
            <a:r>
              <a:rPr lang="vi-VN" dirty="0" smtClean="0"/>
              <a:t>, як </a:t>
            </a:r>
            <a:r>
              <a:rPr lang="vi-VN" i="1" dirty="0" smtClean="0"/>
              <a:t>Нікара́гуа.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734080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54164"/>
          </a:xfrm>
        </p:spPr>
        <p:txBody>
          <a:bodyPr>
            <a:noAutofit/>
          </a:bodyPr>
          <a:lstStyle/>
          <a:p>
            <a:pPr algn="just"/>
            <a:r>
              <a:rPr lang="ru-RU" sz="2400" b="0" dirty="0" smtClean="0"/>
              <a:t>1. </a:t>
            </a:r>
            <a:r>
              <a:rPr lang="ru-RU" sz="2400" b="0" dirty="0" err="1" smtClean="0"/>
              <a:t>Географічні</a:t>
            </a:r>
            <a:r>
              <a:rPr lang="ru-RU" sz="2400" b="0" dirty="0" smtClean="0"/>
              <a:t> </a:t>
            </a:r>
            <a:r>
              <a:rPr lang="ru-RU" sz="2400" b="0" dirty="0" err="1" smtClean="0"/>
              <a:t>назви</a:t>
            </a:r>
            <a:r>
              <a:rPr lang="ru-RU" sz="2400" b="0" dirty="0" smtClean="0"/>
              <a:t> </a:t>
            </a:r>
            <a:r>
              <a:rPr lang="ru-RU" sz="2400" b="0" dirty="0" err="1" smtClean="0"/>
              <a:t>з</a:t>
            </a:r>
            <a:r>
              <a:rPr lang="ru-RU" sz="2400" b="0" dirty="0" smtClean="0"/>
              <a:t> </a:t>
            </a:r>
            <a:r>
              <a:rPr lang="ru-RU" sz="2400" b="0" dirty="0" err="1" smtClean="0"/>
              <a:t>іменниковими</a:t>
            </a:r>
            <a:r>
              <a:rPr lang="ru-RU" sz="2400" b="0" dirty="0" smtClean="0"/>
              <a:t> </a:t>
            </a:r>
            <a:r>
              <a:rPr lang="ru-RU" sz="2400" b="0" dirty="0" err="1" smtClean="0"/>
              <a:t>закінченнями</a:t>
            </a:r>
            <a:r>
              <a:rPr lang="ru-RU" sz="2400" b="0" dirty="0" smtClean="0"/>
              <a:t> — </a:t>
            </a:r>
            <a:r>
              <a:rPr lang="ru-RU" sz="2400" b="0" dirty="0" err="1" smtClean="0"/>
              <a:t>українські</a:t>
            </a:r>
            <a:r>
              <a:rPr lang="ru-RU" sz="2400" b="0" dirty="0" smtClean="0"/>
              <a:t> та </a:t>
            </a:r>
            <a:r>
              <a:rPr lang="ru-RU" sz="2400" b="0" dirty="0" err="1" smtClean="0"/>
              <a:t>інших</a:t>
            </a:r>
            <a:r>
              <a:rPr lang="ru-RU" sz="2400" b="0" dirty="0" smtClean="0"/>
              <a:t> </a:t>
            </a:r>
            <a:r>
              <a:rPr lang="ru-RU" sz="2400" b="0" dirty="0" err="1" smtClean="0"/>
              <a:t>союзних</a:t>
            </a:r>
            <a:r>
              <a:rPr lang="ru-RU" sz="2400" b="0" dirty="0" smtClean="0"/>
              <a:t> </a:t>
            </a:r>
            <a:r>
              <a:rPr lang="ru-RU" sz="2400" b="0" dirty="0" err="1" smtClean="0"/>
              <a:t>республік</a:t>
            </a:r>
            <a:r>
              <a:rPr lang="ru-RU" sz="2400" b="0" dirty="0" smtClean="0"/>
              <a:t>, а </a:t>
            </a:r>
            <a:r>
              <a:rPr lang="ru-RU" sz="2400" b="0" dirty="0" err="1" smtClean="0"/>
              <a:t>також</a:t>
            </a:r>
            <a:r>
              <a:rPr lang="ru-RU" sz="2400" b="0" dirty="0" smtClean="0"/>
              <a:t> </a:t>
            </a:r>
            <a:r>
              <a:rPr lang="ru-RU" sz="2400" b="0" dirty="0" err="1" smtClean="0"/>
              <a:t>іншомовні</a:t>
            </a:r>
            <a:r>
              <a:rPr lang="ru-RU" sz="2400" b="0" dirty="0" smtClean="0"/>
              <a:t> — </a:t>
            </a:r>
            <a:r>
              <a:rPr lang="ru-RU" sz="2400" b="0" dirty="0" err="1" smtClean="0"/>
              <a:t>відмінюються</a:t>
            </a:r>
            <a:r>
              <a:rPr lang="ru-RU" sz="2400" b="0" dirty="0" smtClean="0"/>
              <a:t> як </a:t>
            </a:r>
            <a:r>
              <a:rPr lang="ru-RU" sz="2400" b="0" dirty="0" err="1" smtClean="0"/>
              <a:t>звичайні</a:t>
            </a:r>
            <a:r>
              <a:rPr lang="ru-RU" sz="2400" b="0" dirty="0" smtClean="0"/>
              <a:t> </a:t>
            </a:r>
            <a:r>
              <a:rPr lang="ru-RU" sz="2400" b="0" dirty="0" err="1" smtClean="0"/>
              <a:t>іменники</a:t>
            </a:r>
            <a:r>
              <a:rPr lang="ru-RU" sz="2400" b="0" dirty="0" smtClean="0"/>
              <a:t> І, </a:t>
            </a:r>
            <a:r>
              <a:rPr lang="pl-PL" sz="2400" b="0" dirty="0" smtClean="0"/>
              <a:t>II </a:t>
            </a:r>
            <a:r>
              <a:rPr lang="ru-RU" sz="2400" b="0" dirty="0" smtClean="0"/>
              <a:t>та </a:t>
            </a:r>
            <a:r>
              <a:rPr lang="pl-PL" sz="2400" b="0" dirty="0" smtClean="0"/>
              <a:t>III </a:t>
            </a:r>
            <a:r>
              <a:rPr lang="ru-RU" sz="2400" b="0" dirty="0" err="1" smtClean="0"/>
              <a:t>відмін</a:t>
            </a:r>
            <a:r>
              <a:rPr lang="ru-RU" sz="2400" b="0" dirty="0" smtClean="0"/>
              <a:t>: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428868"/>
            <a:ext cx="8229600" cy="3880492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vi-VN" b="1" dirty="0" smtClean="0"/>
              <a:t>І відміна</a:t>
            </a:r>
            <a:r>
              <a:rPr lang="vi-VN" dirty="0" smtClean="0"/>
              <a:t>: </a:t>
            </a:r>
            <a:endParaRPr lang="uk-UA" dirty="0" smtClean="0"/>
          </a:p>
          <a:p>
            <a:r>
              <a:rPr lang="vi-VN" i="1" dirty="0" smtClean="0"/>
              <a:t>А́фрика</a:t>
            </a:r>
            <a:r>
              <a:rPr lang="vi-VN" i="1" dirty="0" smtClean="0"/>
              <a:t> — А́фрики, в А́фриці; </a:t>
            </a:r>
            <a:endParaRPr lang="uk-UA" i="1" dirty="0" smtClean="0"/>
          </a:p>
          <a:p>
            <a:r>
              <a:rPr lang="vi-VN" i="1" dirty="0" smtClean="0"/>
              <a:t>Ло́хвиця</a:t>
            </a:r>
            <a:r>
              <a:rPr lang="vi-VN" i="1" dirty="0" smtClean="0"/>
              <a:t> — Ло́хвиці, Ло́хвицею, у Ло́хвиці; Махачкала́ — Махачкали́, у Махачкалі́; </a:t>
            </a:r>
            <a:endParaRPr lang="uk-UA" i="1" dirty="0" smtClean="0"/>
          </a:p>
          <a:p>
            <a:r>
              <a:rPr lang="vi-VN" i="1" dirty="0" smtClean="0"/>
              <a:t>Оде́са</a:t>
            </a:r>
            <a:r>
              <a:rPr lang="vi-VN" i="1" dirty="0" smtClean="0"/>
              <a:t> — Оде́си, в Оде́сі; </a:t>
            </a:r>
            <a:endParaRPr lang="uk-UA" i="1" dirty="0" smtClean="0"/>
          </a:p>
          <a:p>
            <a:r>
              <a:rPr lang="vi-VN" i="1" dirty="0" smtClean="0"/>
              <a:t>О́львія</a:t>
            </a:r>
            <a:r>
              <a:rPr lang="vi-VN" i="1" dirty="0" smtClean="0"/>
              <a:t> — О́львії, О́львією, в О́львії; </a:t>
            </a:r>
            <a:endParaRPr lang="uk-UA" i="1" dirty="0" smtClean="0"/>
          </a:p>
          <a:p>
            <a:r>
              <a:rPr lang="vi-VN" i="1" dirty="0" smtClean="0"/>
              <a:t>Полта́ва</a:t>
            </a:r>
            <a:r>
              <a:rPr lang="vi-VN" i="1" dirty="0" smtClean="0"/>
              <a:t> — Полта́ви, у Полта́ві; </a:t>
            </a:r>
            <a:endParaRPr lang="uk-UA" i="1" dirty="0" smtClean="0"/>
          </a:p>
          <a:p>
            <a:r>
              <a:rPr lang="vi-VN" i="1" dirty="0" smtClean="0"/>
              <a:t>Пра́га</a:t>
            </a:r>
            <a:r>
              <a:rPr lang="vi-VN" i="1" dirty="0" smtClean="0"/>
              <a:t> — Пра́ги, у Пра́зі; </a:t>
            </a:r>
            <a:endParaRPr lang="uk-UA" i="1" dirty="0" smtClean="0"/>
          </a:p>
          <a:p>
            <a:r>
              <a:rPr lang="vi-VN" i="1" dirty="0" smtClean="0"/>
              <a:t>Ре́чиця</a:t>
            </a:r>
            <a:r>
              <a:rPr lang="vi-VN" i="1" dirty="0" smtClean="0"/>
              <a:t> — Ре́чиці, в Ре́чиці; </a:t>
            </a:r>
            <a:endParaRPr lang="uk-UA" i="1" dirty="0" smtClean="0"/>
          </a:p>
          <a:p>
            <a:r>
              <a:rPr lang="vi-VN" i="1" dirty="0" smtClean="0"/>
              <a:t>Шепеті́вка</a:t>
            </a:r>
            <a:r>
              <a:rPr lang="vi-VN" i="1" dirty="0" smtClean="0"/>
              <a:t> — Шепеті́вки, у Шепеті́вці</a:t>
            </a:r>
            <a:r>
              <a:rPr lang="vi-VN" dirty="0" smtClean="0"/>
              <a:t>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662642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/>
            <a:r>
              <a:rPr lang="pl-PL" b="1" dirty="0" smtClean="0"/>
              <a:t>II </a:t>
            </a:r>
            <a:r>
              <a:rPr lang="vi-VN" b="1" dirty="0" smtClean="0"/>
              <a:t>відміна</a:t>
            </a:r>
            <a:r>
              <a:rPr lang="vi-VN" dirty="0" smtClean="0"/>
              <a:t>: </a:t>
            </a:r>
            <a:endParaRPr lang="uk-UA" dirty="0" smtClean="0"/>
          </a:p>
          <a:p>
            <a:r>
              <a:rPr lang="vi-VN" i="1" dirty="0" smtClean="0"/>
              <a:t>Буг</a:t>
            </a:r>
            <a:r>
              <a:rPr lang="vi-VN" i="1" dirty="0" smtClean="0"/>
              <a:t> — Бу́гу, на Бу́зі </a:t>
            </a:r>
            <a:r>
              <a:rPr lang="vi-VN" dirty="0" smtClean="0"/>
              <a:t>(й</a:t>
            </a:r>
            <a:r>
              <a:rPr lang="vi-VN" i="1" dirty="0" smtClean="0"/>
              <a:t> по Бу́гу</a:t>
            </a:r>
            <a:r>
              <a:rPr lang="vi-VN" dirty="0" smtClean="0"/>
              <a:t>);</a:t>
            </a:r>
            <a:endParaRPr lang="uk-UA" dirty="0" smtClean="0"/>
          </a:p>
          <a:p>
            <a:r>
              <a:rPr lang="vi-VN" i="1" dirty="0" smtClean="0"/>
              <a:t> </a:t>
            </a:r>
            <a:r>
              <a:rPr lang="vi-VN" i="1" dirty="0" smtClean="0"/>
              <a:t>Га́йсин</a:t>
            </a:r>
            <a:r>
              <a:rPr lang="vi-VN" i="1" dirty="0" smtClean="0"/>
              <a:t> — Га́йсина, Га́йсином, у Га́йсині; </a:t>
            </a:r>
            <a:endParaRPr lang="uk-UA" i="1" dirty="0" smtClean="0"/>
          </a:p>
          <a:p>
            <a:r>
              <a:rPr lang="vi-VN" i="1" dirty="0" smtClean="0"/>
              <a:t>Ду́бно</a:t>
            </a:r>
            <a:r>
              <a:rPr lang="vi-VN" i="1" dirty="0" smtClean="0"/>
              <a:t> — Ду́бна, Ду́бном, у Ду́бні; </a:t>
            </a:r>
            <a:endParaRPr lang="uk-UA" i="1" dirty="0" smtClean="0"/>
          </a:p>
          <a:p>
            <a:r>
              <a:rPr lang="vi-VN" i="1" dirty="0" smtClean="0"/>
              <a:t>Ки́їв</a:t>
            </a:r>
            <a:r>
              <a:rPr lang="vi-VN" i="1" dirty="0" smtClean="0"/>
              <a:t> — Ки́єва, Ки́євом, у Ки́єві; </a:t>
            </a:r>
            <a:endParaRPr lang="uk-UA" i="1" dirty="0" smtClean="0"/>
          </a:p>
          <a:p>
            <a:r>
              <a:rPr lang="vi-VN" i="1" dirty="0" smtClean="0"/>
              <a:t>Лихосла́вль</a:t>
            </a:r>
            <a:r>
              <a:rPr lang="vi-VN" i="1" dirty="0" smtClean="0"/>
              <a:t> — Лихосла́вля, Лихосла́влем, у Лихосла́влі; Луга́нськ — Луга́нська, Луга́нськом, у Луга́нську; Львів — Льво́ва, Льво́вом, у Льво́ві; </a:t>
            </a:r>
            <a:endParaRPr lang="uk-UA" i="1" dirty="0" smtClean="0"/>
          </a:p>
          <a:p>
            <a:r>
              <a:rPr lang="vi-VN" i="1" dirty="0" smtClean="0"/>
              <a:t>Оре́л</a:t>
            </a:r>
            <a:r>
              <a:rPr lang="vi-VN" i="1" dirty="0" smtClean="0"/>
              <a:t> — Орла́, Орло́м, в Орлі́; </a:t>
            </a:r>
            <a:endParaRPr lang="uk-UA" i="1" dirty="0" smtClean="0"/>
          </a:p>
          <a:p>
            <a:r>
              <a:rPr lang="vi-VN" i="1" dirty="0" smtClean="0"/>
              <a:t>Терно́піль</a:t>
            </a:r>
            <a:r>
              <a:rPr lang="vi-VN" i="1" dirty="0" smtClean="0"/>
              <a:t> — Терно́поля, Терно́полем, у Терно́полі; Теруе́ль — Теруе́ля, Теруе́лем, у Теруе́лі; </a:t>
            </a:r>
            <a:endParaRPr lang="uk-UA" i="1" dirty="0" smtClean="0"/>
          </a:p>
          <a:p>
            <a:r>
              <a:rPr lang="vi-VN" i="1" dirty="0" smtClean="0"/>
              <a:t>Токма́к</a:t>
            </a:r>
            <a:r>
              <a:rPr lang="vi-VN" i="1" dirty="0" smtClean="0"/>
              <a:t> — Токмака́, у Токмаці́ (у Токмаку́); </a:t>
            </a:r>
            <a:endParaRPr lang="uk-UA" i="1" dirty="0" smtClean="0"/>
          </a:p>
          <a:p>
            <a:r>
              <a:rPr lang="vi-VN" i="1" dirty="0" smtClean="0"/>
              <a:t>У́жгород</a:t>
            </a:r>
            <a:r>
              <a:rPr lang="vi-VN" i="1" dirty="0" smtClean="0"/>
              <a:t> — У́жгорода, У́жгородом, в У́жгороді</a:t>
            </a:r>
            <a:r>
              <a:rPr lang="vi-VN" dirty="0" smtClean="0"/>
              <a:t>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662642" cy="365125"/>
          </a:xfrm>
        </p:spPr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pl-PL" b="1" dirty="0" smtClean="0"/>
              <a:t>II</a:t>
            </a:r>
            <a:r>
              <a:rPr lang="vi-VN" b="1" dirty="0" smtClean="0"/>
              <a:t>І відміна</a:t>
            </a:r>
            <a:r>
              <a:rPr lang="vi-VN" dirty="0" smtClean="0"/>
              <a:t>: </a:t>
            </a:r>
            <a:endParaRPr lang="uk-UA" dirty="0" smtClean="0"/>
          </a:p>
          <a:p>
            <a:r>
              <a:rPr lang="vi-VN" i="1" dirty="0" smtClean="0"/>
              <a:t>Брета́нь</a:t>
            </a:r>
            <a:r>
              <a:rPr lang="vi-VN" i="1" dirty="0" smtClean="0"/>
              <a:t> — Брета́ні, Брета́нню, у Брета́ні; Керч — Ке́рчі, Ке́рчю, у Ке́рчі; </a:t>
            </a:r>
            <a:endParaRPr lang="uk-UA" i="1" dirty="0" smtClean="0"/>
          </a:p>
          <a:p>
            <a:r>
              <a:rPr lang="vi-VN" i="1" dirty="0" smtClean="0"/>
              <a:t>Об</a:t>
            </a:r>
            <a:r>
              <a:rPr lang="vi-VN" i="1" dirty="0" smtClean="0"/>
              <a:t> — О́бі, О́б’ю, на О́бі; </a:t>
            </a:r>
            <a:endParaRPr lang="uk-UA" i="1" dirty="0" smtClean="0"/>
          </a:p>
          <a:p>
            <a:r>
              <a:rPr lang="vi-VN" i="1" dirty="0" smtClean="0"/>
              <a:t>Свір</a:t>
            </a:r>
            <a:r>
              <a:rPr lang="vi-VN" i="1" dirty="0" smtClean="0"/>
              <a:t> — Сві́рі, Сві́р’ю, на Сві́рі; </a:t>
            </a:r>
            <a:endParaRPr lang="uk-UA" i="1" dirty="0" smtClean="0"/>
          </a:p>
          <a:p>
            <a:r>
              <a:rPr lang="vi-VN" i="1" dirty="0" smtClean="0"/>
              <a:t>Си́зрань</a:t>
            </a:r>
            <a:r>
              <a:rPr lang="vi-VN" i="1" dirty="0" smtClean="0"/>
              <a:t> — Си́зрані, Си́зранню, у Си́зрані.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19766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700" b="0" dirty="0" smtClean="0"/>
              <a:t>2. </a:t>
            </a:r>
            <a:r>
              <a:rPr lang="ru-RU" sz="2700" b="0" dirty="0" err="1" smtClean="0"/>
              <a:t>Географічні</a:t>
            </a:r>
            <a:r>
              <a:rPr lang="ru-RU" sz="2700" b="0" dirty="0" smtClean="0"/>
              <a:t> </a:t>
            </a:r>
            <a:r>
              <a:rPr lang="ru-RU" sz="2700" b="0" dirty="0" err="1" smtClean="0"/>
              <a:t>назви</a:t>
            </a:r>
            <a:r>
              <a:rPr lang="ru-RU" sz="2700" b="0" dirty="0" smtClean="0"/>
              <a:t>, </a:t>
            </a:r>
            <a:r>
              <a:rPr lang="ru-RU" sz="2700" b="0" dirty="0" err="1" smtClean="0"/>
              <a:t>що</a:t>
            </a:r>
            <a:r>
              <a:rPr lang="ru-RU" sz="2700" b="0" dirty="0" smtClean="0"/>
              <a:t> </a:t>
            </a:r>
            <a:r>
              <a:rPr lang="ru-RU" sz="2700" b="0" dirty="0" err="1" smtClean="0"/>
              <a:t>мають</a:t>
            </a:r>
            <a:r>
              <a:rPr lang="ru-RU" sz="2700" b="0" dirty="0" smtClean="0"/>
              <a:t> форму </a:t>
            </a:r>
            <a:r>
              <a:rPr lang="ru-RU" sz="2700" b="0" dirty="0" err="1" smtClean="0"/>
              <a:t>множини</a:t>
            </a:r>
            <a:r>
              <a:rPr lang="ru-RU" sz="2700" b="0" dirty="0" smtClean="0"/>
              <a:t>, </a:t>
            </a:r>
            <a:r>
              <a:rPr lang="ru-RU" sz="2700" b="0" dirty="0" err="1" smtClean="0"/>
              <a:t>відмінюються</a:t>
            </a:r>
            <a:r>
              <a:rPr lang="ru-RU" sz="2700" b="0" dirty="0" smtClean="0"/>
              <a:t> як </a:t>
            </a:r>
            <a:r>
              <a:rPr lang="ru-RU" sz="2700" b="0" dirty="0" err="1" smtClean="0"/>
              <a:t>відповідні</a:t>
            </a:r>
            <a:r>
              <a:rPr lang="ru-RU" sz="2700" b="0" dirty="0" smtClean="0"/>
              <a:t> </a:t>
            </a:r>
            <a:r>
              <a:rPr lang="ru-RU" sz="2700" b="0" dirty="0" err="1" smtClean="0"/>
              <a:t>загальні</a:t>
            </a:r>
            <a:r>
              <a:rPr lang="ru-RU" sz="2700" b="0" dirty="0" smtClean="0"/>
              <a:t> </a:t>
            </a:r>
            <a:r>
              <a:rPr lang="ru-RU" sz="2700" b="0" dirty="0" err="1" smtClean="0"/>
              <a:t>іменники</a:t>
            </a:r>
            <a:r>
              <a:rPr lang="ru-RU" sz="2700" b="0" dirty="0" smtClean="0"/>
              <a:t>:</a:t>
            </a:r>
            <a:r>
              <a:rPr lang="ru-RU" b="0" dirty="0" smtClean="0"/>
              <a:t>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vi-VN" i="1" dirty="0" smtClean="0"/>
              <a:t>Березники́ — Березникі́в, Березника́м; </a:t>
            </a:r>
            <a:endParaRPr lang="uk-UA" i="1" dirty="0" smtClean="0"/>
          </a:p>
          <a:p>
            <a:r>
              <a:rPr lang="vi-VN" i="1" dirty="0" smtClean="0"/>
              <a:t>Ков’я́ги</a:t>
            </a:r>
            <a:r>
              <a:rPr lang="vi-VN" i="1" dirty="0" smtClean="0"/>
              <a:t> — Ков’я́г, Ков’я́гам; </a:t>
            </a:r>
            <a:endParaRPr lang="uk-UA" i="1" dirty="0" smtClean="0"/>
          </a:p>
          <a:p>
            <a:r>
              <a:rPr lang="vi-VN" i="1" dirty="0" smtClean="0"/>
              <a:t>Лубни́</a:t>
            </a:r>
            <a:r>
              <a:rPr lang="vi-VN" i="1" dirty="0" smtClean="0"/>
              <a:t> — Лубе́н, Лубна́м; </a:t>
            </a:r>
            <a:endParaRPr lang="uk-UA" i="1" dirty="0" smtClean="0"/>
          </a:p>
          <a:p>
            <a:r>
              <a:rPr lang="vi-VN" i="1" dirty="0" smtClean="0"/>
              <a:t>Пли́ски</a:t>
            </a:r>
            <a:r>
              <a:rPr lang="vi-VN" i="1" dirty="0" smtClean="0"/>
              <a:t> — Пли́сок, Пли́скам; </a:t>
            </a:r>
            <a:endParaRPr lang="uk-UA" i="1" dirty="0" smtClean="0"/>
          </a:p>
          <a:p>
            <a:r>
              <a:rPr lang="vi-VN" i="1" dirty="0" smtClean="0"/>
              <a:t>Прилу́ки</a:t>
            </a:r>
            <a:r>
              <a:rPr lang="vi-VN" i="1" dirty="0" smtClean="0"/>
              <a:t> — Прилу́к, Прилу́кам; </a:t>
            </a:r>
            <a:endParaRPr lang="uk-UA" i="1" dirty="0" smtClean="0"/>
          </a:p>
          <a:p>
            <a:r>
              <a:rPr lang="vi-VN" i="1" dirty="0" smtClean="0"/>
              <a:t>Ромни́</a:t>
            </a:r>
            <a:r>
              <a:rPr lang="vi-VN" i="1" dirty="0" smtClean="0"/>
              <a:t> — Роме́н, Ромна́м; </a:t>
            </a:r>
            <a:endParaRPr lang="uk-UA" i="1" dirty="0" smtClean="0"/>
          </a:p>
          <a:p>
            <a:r>
              <a:rPr lang="vi-VN" i="1" dirty="0" smtClean="0"/>
              <a:t>Сало́ніки</a:t>
            </a:r>
            <a:r>
              <a:rPr lang="vi-VN" i="1" dirty="0" smtClean="0"/>
              <a:t> — Сало́нік, Сало́нікам; </a:t>
            </a:r>
            <a:endParaRPr lang="uk-UA" i="1" dirty="0" smtClean="0"/>
          </a:p>
          <a:p>
            <a:r>
              <a:rPr lang="vi-VN" i="1" dirty="0" smtClean="0"/>
              <a:t>Філіппі́ни</a:t>
            </a:r>
            <a:r>
              <a:rPr lang="vi-VN" i="1" dirty="0" smtClean="0"/>
              <a:t> — Філіппі́н, Філіппі́нам; </a:t>
            </a:r>
            <a:endParaRPr lang="uk-UA" i="1" dirty="0" smtClean="0"/>
          </a:p>
          <a:p>
            <a:r>
              <a:rPr lang="vi-VN" i="1" dirty="0" smtClean="0"/>
              <a:t>Чернівці́</a:t>
            </a:r>
            <a:r>
              <a:rPr lang="vi-VN" i="1" dirty="0" smtClean="0"/>
              <a:t> — Чернівці́в, Чернівця́м, у Чернівця́х.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19766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400" b="0" dirty="0" smtClean="0"/>
              <a:t>3. </a:t>
            </a:r>
            <a:r>
              <a:rPr lang="ru-RU" sz="2400" b="0" dirty="0" err="1" smtClean="0"/>
              <a:t>Географічні</a:t>
            </a:r>
            <a:r>
              <a:rPr lang="ru-RU" sz="2400" b="0" dirty="0" smtClean="0"/>
              <a:t> </a:t>
            </a:r>
            <a:r>
              <a:rPr lang="ru-RU" sz="2400" b="0" dirty="0" err="1" smtClean="0"/>
              <a:t>назви</a:t>
            </a:r>
            <a:r>
              <a:rPr lang="ru-RU" sz="2400" b="0" dirty="0" smtClean="0"/>
              <a:t> </a:t>
            </a:r>
            <a:r>
              <a:rPr lang="ru-RU" sz="2400" b="0" dirty="0" err="1" smtClean="0"/>
              <a:t>з</a:t>
            </a:r>
            <a:r>
              <a:rPr lang="ru-RU" sz="2400" b="0" dirty="0" smtClean="0"/>
              <a:t> </a:t>
            </a:r>
            <a:r>
              <a:rPr lang="ru-RU" sz="2400" b="0" dirty="0" err="1" smtClean="0"/>
              <a:t>прикметниковими</a:t>
            </a:r>
            <a:r>
              <a:rPr lang="ru-RU" sz="2400" b="0" dirty="0" smtClean="0"/>
              <a:t> </a:t>
            </a:r>
            <a:r>
              <a:rPr lang="ru-RU" sz="2400" b="0" dirty="0" err="1" smtClean="0"/>
              <a:t>закінченнями</a:t>
            </a:r>
            <a:r>
              <a:rPr lang="ru-RU" sz="2400" b="0" dirty="0" smtClean="0"/>
              <a:t> </a:t>
            </a:r>
            <a:r>
              <a:rPr lang="ru-RU" sz="2400" b="0" dirty="0" err="1" smtClean="0"/>
              <a:t>відмінюються</a:t>
            </a:r>
            <a:r>
              <a:rPr lang="ru-RU" sz="2400" b="0" dirty="0" smtClean="0"/>
              <a:t> як </a:t>
            </a:r>
            <a:r>
              <a:rPr lang="ru-RU" sz="2400" b="0" dirty="0" err="1" smtClean="0"/>
              <a:t>звичайні</a:t>
            </a:r>
            <a:r>
              <a:rPr lang="ru-RU" sz="2400" b="0" dirty="0" smtClean="0"/>
              <a:t> </a:t>
            </a:r>
            <a:r>
              <a:rPr lang="ru-RU" sz="2400" b="0" dirty="0" err="1" smtClean="0"/>
              <a:t>прикметники</a:t>
            </a:r>
            <a:r>
              <a:rPr lang="ru-RU" sz="2400" b="0" dirty="0" smtClean="0"/>
              <a:t>: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i="1" dirty="0" smtClean="0"/>
              <a:t>Борове́ — Борово́го, Борово́му; </a:t>
            </a:r>
            <a:endParaRPr lang="uk-UA" i="1" dirty="0" smtClean="0"/>
          </a:p>
          <a:p>
            <a:r>
              <a:rPr lang="vi-VN" i="1" dirty="0" smtClean="0"/>
              <a:t>Жуко́вський</a:t>
            </a:r>
            <a:r>
              <a:rPr lang="vi-VN" i="1" dirty="0" smtClean="0"/>
              <a:t> — Жуко́вського, Жуко́вському; Лозова́ — Лозово́ї, Лозові́й; </a:t>
            </a:r>
            <a:endParaRPr lang="uk-UA" i="1" dirty="0" smtClean="0"/>
          </a:p>
          <a:p>
            <a:r>
              <a:rPr lang="vi-VN" i="1" dirty="0" smtClean="0"/>
              <a:t>Рі́вне</a:t>
            </a:r>
            <a:r>
              <a:rPr lang="vi-VN" i="1" dirty="0" smtClean="0"/>
              <a:t> — Рі́вного, Рі́вному; </a:t>
            </a:r>
            <a:endParaRPr lang="uk-UA" i="1" dirty="0" smtClean="0"/>
          </a:p>
          <a:p>
            <a:r>
              <a:rPr lang="vi-VN" i="1" dirty="0" smtClean="0"/>
              <a:t>Чусова́</a:t>
            </a:r>
            <a:r>
              <a:rPr lang="vi-VN" i="1" dirty="0" smtClean="0"/>
              <a:t> — Чусово́ї, Чусові́й.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662642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2400" b="0" dirty="0" smtClean="0"/>
              <a:t>4. </a:t>
            </a:r>
            <a:r>
              <a:rPr lang="ru-RU" sz="2400" b="0" dirty="0" err="1" smtClean="0"/>
              <a:t>Географічні</a:t>
            </a:r>
            <a:r>
              <a:rPr lang="ru-RU" sz="2400" b="0" dirty="0" smtClean="0"/>
              <a:t> </a:t>
            </a:r>
            <a:r>
              <a:rPr lang="ru-RU" sz="2400" b="0" dirty="0" err="1" smtClean="0"/>
              <a:t>назви</a:t>
            </a:r>
            <a:r>
              <a:rPr lang="ru-RU" sz="2400" b="0" dirty="0" smtClean="0"/>
              <a:t>, </a:t>
            </a:r>
            <a:r>
              <a:rPr lang="ru-RU" sz="2400" b="0" dirty="0" err="1" smtClean="0"/>
              <a:t>що</a:t>
            </a:r>
            <a:r>
              <a:rPr lang="ru-RU" sz="2400" b="0" dirty="0" smtClean="0"/>
              <a:t> </a:t>
            </a:r>
            <a:r>
              <a:rPr lang="ru-RU" sz="2400" b="0" dirty="0" err="1" smtClean="0"/>
              <a:t>складаються</a:t>
            </a:r>
            <a:r>
              <a:rPr lang="ru-RU" sz="2400" b="0" dirty="0" smtClean="0"/>
              <a:t> </a:t>
            </a:r>
            <a:r>
              <a:rPr lang="ru-RU" sz="2400" b="0" dirty="0" err="1" smtClean="0"/>
              <a:t>з</a:t>
            </a:r>
            <a:r>
              <a:rPr lang="ru-RU" sz="2400" b="0" dirty="0" smtClean="0"/>
              <a:t> </a:t>
            </a:r>
            <a:r>
              <a:rPr lang="ru-RU" sz="2400" b="0" dirty="0" err="1" smtClean="0"/>
              <a:t>прикметника</a:t>
            </a:r>
            <a:r>
              <a:rPr lang="ru-RU" sz="2400" b="0" dirty="0" smtClean="0"/>
              <a:t> та </a:t>
            </a:r>
            <a:r>
              <a:rPr lang="ru-RU" sz="2400" b="0" dirty="0" err="1" smtClean="0"/>
              <a:t>іменника</a:t>
            </a:r>
            <a:r>
              <a:rPr lang="ru-RU" sz="2400" b="0" dirty="0" smtClean="0"/>
              <a:t> </a:t>
            </a:r>
            <a:r>
              <a:rPr lang="ru-RU" sz="2400" b="0" dirty="0" err="1" smtClean="0"/>
              <a:t>чи</a:t>
            </a:r>
            <a:r>
              <a:rPr lang="ru-RU" sz="2400" b="0" dirty="0" smtClean="0"/>
              <a:t> </a:t>
            </a:r>
            <a:r>
              <a:rPr lang="ru-RU" sz="2400" b="0" dirty="0" err="1" smtClean="0"/>
              <a:t>навпаки</a:t>
            </a:r>
            <a:r>
              <a:rPr lang="ru-RU" sz="2400" b="0" dirty="0" smtClean="0"/>
              <a:t>, </a:t>
            </a:r>
            <a:r>
              <a:rPr lang="ru-RU" sz="2400" b="0" dirty="0" err="1" smtClean="0"/>
              <a:t>іменника</a:t>
            </a:r>
            <a:r>
              <a:rPr lang="ru-RU" sz="2400" b="0" dirty="0" smtClean="0"/>
              <a:t> </a:t>
            </a:r>
            <a:r>
              <a:rPr lang="ru-RU" sz="2400" b="0" dirty="0" err="1" smtClean="0"/>
              <a:t>та</a:t>
            </a:r>
            <a:r>
              <a:rPr lang="ru-RU" sz="2400" b="0" dirty="0" smtClean="0"/>
              <a:t> </a:t>
            </a:r>
            <a:r>
              <a:rPr lang="ru-RU" sz="2400" b="0" dirty="0" err="1" smtClean="0"/>
              <a:t>прикметника</a:t>
            </a:r>
            <a:r>
              <a:rPr lang="ru-RU" sz="2400" b="0" dirty="0" smtClean="0"/>
              <a:t>, </a:t>
            </a:r>
            <a:r>
              <a:rPr lang="ru-RU" sz="2400" b="0" dirty="0" err="1" smtClean="0"/>
              <a:t>відмінюються</a:t>
            </a:r>
            <a:r>
              <a:rPr lang="ru-RU" sz="2400" b="0" dirty="0" smtClean="0"/>
              <a:t> в </a:t>
            </a:r>
            <a:r>
              <a:rPr lang="ru-RU" sz="2400" b="0" dirty="0" err="1" smtClean="0"/>
              <a:t>обох</a:t>
            </a:r>
            <a:r>
              <a:rPr lang="ru-RU" sz="2400" b="0" dirty="0" smtClean="0"/>
              <a:t> </a:t>
            </a:r>
            <a:r>
              <a:rPr lang="ru-RU" sz="2400" b="0" dirty="0" err="1" smtClean="0"/>
              <a:t>частинах</a:t>
            </a:r>
            <a:r>
              <a:rPr lang="ru-RU" sz="2400" b="0" dirty="0" smtClean="0"/>
              <a:t>: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</a:t>
            </a:r>
            <a:r>
              <a:rPr lang="vi-VN" dirty="0" smtClean="0"/>
              <a:t>)</a:t>
            </a:r>
            <a:endParaRPr lang="uk-UA" i="1" dirty="0" smtClean="0"/>
          </a:p>
          <a:p>
            <a:r>
              <a:rPr lang="vi-VN" i="1" dirty="0" smtClean="0"/>
              <a:t>Го́ла </a:t>
            </a:r>
            <a:r>
              <a:rPr lang="vi-VN" i="1" dirty="0" smtClean="0"/>
              <a:t>При́стань — Го́лої При́стані, Го́лою При́станню; </a:t>
            </a:r>
            <a:endParaRPr lang="uk-UA" i="1" dirty="0" smtClean="0"/>
          </a:p>
          <a:p>
            <a:r>
              <a:rPr lang="vi-VN" i="1" dirty="0" smtClean="0"/>
              <a:t>Криви́й </a:t>
            </a:r>
            <a:r>
              <a:rPr lang="vi-VN" i="1" dirty="0" smtClean="0"/>
              <a:t>Ріг — Криво́го Ро́гу; </a:t>
            </a:r>
            <a:endParaRPr lang="uk-UA" i="1" dirty="0" smtClean="0"/>
          </a:p>
          <a:p>
            <a:r>
              <a:rPr lang="vi-VN" i="1" dirty="0" smtClean="0"/>
              <a:t>Вели́кі </a:t>
            </a:r>
            <a:r>
              <a:rPr lang="vi-VN" i="1" dirty="0" smtClean="0"/>
              <a:t>Лу́ки — Вели́ких Лук; </a:t>
            </a:r>
            <a:endParaRPr lang="uk-UA" i="1" dirty="0" smtClean="0"/>
          </a:p>
          <a:p>
            <a:r>
              <a:rPr lang="vi-VN" i="1" dirty="0" smtClean="0"/>
              <a:t>Єлисе́йські </a:t>
            </a:r>
            <a:r>
              <a:rPr lang="vi-VN" i="1" dirty="0" smtClean="0"/>
              <a:t>Поля́ — Єлисе́йських Полі́в; Мінера́льні Во́ди — Мінера́льних Вод</a:t>
            </a:r>
            <a:r>
              <a:rPr lang="vi-VN" dirty="0" smtClean="0"/>
              <a:t>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19766" cy="365125"/>
          </a:xfrm>
        </p:spPr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 smtClean="0"/>
              <a:t>Б</a:t>
            </a:r>
            <a:r>
              <a:rPr lang="vi-VN" dirty="0" smtClean="0"/>
              <a:t>)</a:t>
            </a:r>
            <a:endParaRPr lang="uk-UA" dirty="0" smtClean="0"/>
          </a:p>
          <a:p>
            <a:r>
              <a:rPr lang="vi-VN" i="1" dirty="0" smtClean="0"/>
              <a:t>Кам’яне́ць-Поді́льський</a:t>
            </a:r>
            <a:r>
              <a:rPr lang="vi-VN" i="1" dirty="0" smtClean="0"/>
              <a:t> — Кам’янця́-Поді́льського, Кам’янце́ві-Поді́льському; </a:t>
            </a:r>
            <a:endParaRPr lang="uk-UA" i="1" dirty="0" smtClean="0"/>
          </a:p>
          <a:p>
            <a:endParaRPr lang="uk-UA" i="1" dirty="0" smtClean="0"/>
          </a:p>
          <a:p>
            <a:r>
              <a:rPr lang="vi-VN" i="1" dirty="0" smtClean="0"/>
              <a:t>Но́вгород-Сі́верський</a:t>
            </a:r>
            <a:r>
              <a:rPr lang="vi-VN" i="1" dirty="0" smtClean="0"/>
              <a:t> — Но́вгорода-Сі́верського, Но́вгороду-Сі́верському; </a:t>
            </a:r>
            <a:endParaRPr lang="uk-UA" i="1" dirty="0" smtClean="0"/>
          </a:p>
          <a:p>
            <a:endParaRPr lang="uk-UA" i="1" dirty="0" smtClean="0"/>
          </a:p>
          <a:p>
            <a:r>
              <a:rPr lang="vi-VN" i="1" dirty="0" smtClean="0"/>
              <a:t>Новогра́д-Воли́нський</a:t>
            </a:r>
            <a:r>
              <a:rPr lang="vi-VN" i="1" dirty="0" smtClean="0"/>
              <a:t> — Новогра́да-Воли́нського, Новогра́дові-Воли́нському; </a:t>
            </a:r>
            <a:endParaRPr lang="uk-UA" i="1" dirty="0" smtClean="0"/>
          </a:p>
          <a:p>
            <a:endParaRPr lang="uk-UA" i="1" dirty="0" smtClean="0"/>
          </a:p>
          <a:p>
            <a:r>
              <a:rPr lang="vi-VN" i="1" dirty="0" smtClean="0"/>
              <a:t>Ра́ва-Ру́ська</a:t>
            </a:r>
            <a:r>
              <a:rPr lang="vi-VN" i="1" dirty="0" smtClean="0"/>
              <a:t> — Ра́ви-Ру́ської, Ра́ві-Ру́ській.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448328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2400" b="0" dirty="0" smtClean="0"/>
              <a:t>5. </a:t>
            </a:r>
            <a:r>
              <a:rPr lang="ru-RU" sz="2400" b="0" dirty="0" err="1" smtClean="0"/>
              <a:t>Географічні</a:t>
            </a:r>
            <a:r>
              <a:rPr lang="ru-RU" sz="2400" b="0" dirty="0" smtClean="0"/>
              <a:t> </a:t>
            </a:r>
            <a:r>
              <a:rPr lang="ru-RU" sz="2400" b="0" dirty="0" err="1" smtClean="0"/>
              <a:t>назви</a:t>
            </a:r>
            <a:r>
              <a:rPr lang="ru-RU" sz="2400" b="0" dirty="0" smtClean="0"/>
              <a:t>, </a:t>
            </a:r>
            <a:r>
              <a:rPr lang="ru-RU" sz="2400" b="0" dirty="0" err="1" smtClean="0"/>
              <a:t>що</a:t>
            </a:r>
            <a:r>
              <a:rPr lang="ru-RU" sz="2400" b="0" dirty="0" smtClean="0"/>
              <a:t> </a:t>
            </a:r>
            <a:r>
              <a:rPr lang="ru-RU" sz="2400" b="0" dirty="0" err="1" smtClean="0"/>
              <a:t>складаються</a:t>
            </a:r>
            <a:r>
              <a:rPr lang="ru-RU" sz="2400" b="0" dirty="0" smtClean="0"/>
              <a:t> </a:t>
            </a:r>
            <a:r>
              <a:rPr lang="ru-RU" sz="2400" b="0" dirty="0" err="1" smtClean="0"/>
              <a:t>з</a:t>
            </a:r>
            <a:r>
              <a:rPr lang="ru-RU" sz="2400" b="0" dirty="0" smtClean="0"/>
              <a:t> </a:t>
            </a:r>
            <a:r>
              <a:rPr lang="ru-RU" sz="2400" b="0" dirty="0" err="1" smtClean="0"/>
              <a:t>двох</a:t>
            </a:r>
            <a:r>
              <a:rPr lang="ru-RU" sz="2400" b="0" dirty="0" smtClean="0"/>
              <a:t> </a:t>
            </a:r>
            <a:r>
              <a:rPr lang="ru-RU" sz="2400" b="0" dirty="0" err="1" smtClean="0"/>
              <a:t>іменників</a:t>
            </a:r>
            <a:r>
              <a:rPr lang="ru-RU" sz="2400" b="0" dirty="0" smtClean="0"/>
              <a:t> </a:t>
            </a:r>
            <a:r>
              <a:rPr lang="ru-RU" sz="2400" b="0" dirty="0" err="1" smtClean="0"/>
              <a:t>або</a:t>
            </a:r>
            <a:r>
              <a:rPr lang="ru-RU" sz="2400" b="0" dirty="0" smtClean="0"/>
              <a:t> </a:t>
            </a:r>
            <a:r>
              <a:rPr lang="ru-RU" sz="2400" b="0" dirty="0" err="1" smtClean="0"/>
              <a:t>іменника</a:t>
            </a:r>
            <a:r>
              <a:rPr lang="ru-RU" sz="2400" b="0" dirty="0" smtClean="0"/>
              <a:t> та </a:t>
            </a:r>
            <a:r>
              <a:rPr lang="ru-RU" sz="2400" b="0" dirty="0" err="1" smtClean="0"/>
              <a:t>присвійного</a:t>
            </a:r>
            <a:r>
              <a:rPr lang="ru-RU" sz="2400" b="0" dirty="0" smtClean="0"/>
              <a:t> </a:t>
            </a:r>
            <a:r>
              <a:rPr lang="ru-RU" sz="2400" b="0" dirty="0" err="1" smtClean="0"/>
              <a:t>прикметника</a:t>
            </a:r>
            <a:r>
              <a:rPr lang="ru-RU" sz="2400" b="0" dirty="0" smtClean="0"/>
              <a:t>, </a:t>
            </a:r>
            <a:r>
              <a:rPr lang="ru-RU" sz="2400" b="0" dirty="0" err="1" smtClean="0"/>
              <a:t>відмінюються</a:t>
            </a:r>
            <a:r>
              <a:rPr lang="ru-RU" sz="2400" b="0" dirty="0" smtClean="0"/>
              <a:t> </a:t>
            </a:r>
            <a:r>
              <a:rPr lang="ru-RU" sz="2400" b="0" dirty="0" err="1" smtClean="0"/>
              <a:t>лише</a:t>
            </a:r>
            <a:r>
              <a:rPr lang="ru-RU" sz="2400" b="0" dirty="0" smtClean="0"/>
              <a:t> в </a:t>
            </a:r>
            <a:r>
              <a:rPr lang="ru-RU" sz="2400" b="0" dirty="0" err="1" smtClean="0"/>
              <a:t>другій</a:t>
            </a:r>
            <a:r>
              <a:rPr lang="ru-RU" sz="2400" b="0" dirty="0" smtClean="0"/>
              <a:t> </a:t>
            </a:r>
            <a:r>
              <a:rPr lang="ru-RU" sz="2400" b="0" dirty="0" err="1" smtClean="0"/>
              <a:t>частині</a:t>
            </a:r>
            <a:r>
              <a:rPr lang="ru-RU" sz="2400" b="0" dirty="0" smtClean="0"/>
              <a:t>: 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i="1" dirty="0" smtClean="0"/>
              <a:t>Ба́ден-Ба́ден — Ба́ден-Ба́дена, у Ба́ден-Ба́дені; </a:t>
            </a:r>
            <a:endParaRPr lang="uk-UA" i="1" dirty="0" smtClean="0"/>
          </a:p>
          <a:p>
            <a:r>
              <a:rPr lang="vi-VN" i="1" dirty="0" smtClean="0"/>
              <a:t>Іва́но-Франкі́вськ</a:t>
            </a:r>
            <a:r>
              <a:rPr lang="vi-VN" i="1" dirty="0" smtClean="0"/>
              <a:t> — Іва́но-Франкі́вська, в Іва́но-Франкі́вську.</a:t>
            </a:r>
            <a:r>
              <a:rPr lang="vi-VN" dirty="0" smtClean="0"/>
              <a:t> </a:t>
            </a:r>
            <a:endParaRPr lang="uk-UA" dirty="0" smtClean="0"/>
          </a:p>
          <a:p>
            <a:endParaRPr lang="uk-UA" dirty="0" smtClean="0"/>
          </a:p>
          <a:p>
            <a:r>
              <a:rPr lang="vi-VN" dirty="0" smtClean="0"/>
              <a:t>Але</a:t>
            </a:r>
            <a:r>
              <a:rPr lang="vi-VN" dirty="0" smtClean="0"/>
              <a:t>: </a:t>
            </a:r>
            <a:endParaRPr lang="uk-UA" dirty="0" smtClean="0"/>
          </a:p>
          <a:p>
            <a:r>
              <a:rPr lang="vi-VN" i="1" dirty="0" smtClean="0"/>
              <a:t>Ко́нча-За́спа</a:t>
            </a:r>
            <a:r>
              <a:rPr lang="vi-VN" i="1" dirty="0" smtClean="0"/>
              <a:t> — Ко́нчі-За́спи, у Ко́нчі-За́спі; Пу́ща-Води́ця — Пу́щі-Води́ці, у Пу́щі-Води́ці.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91204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15</TotalTime>
  <Words>293</Words>
  <Application>Microsoft Office PowerPoint</Application>
  <PresentationFormat>Экран (4:3)</PresentationFormat>
  <Paragraphs>85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Апекс</vt:lpstr>
      <vt:lpstr>Відмінювання географічних назв</vt:lpstr>
      <vt:lpstr>1. Географічні назви з іменниковими закінченнями — українські та інших союзних республік, а також іншомовні — відмінюються як звичайні іменники І, II та III відмін:</vt:lpstr>
      <vt:lpstr>Слайд 3</vt:lpstr>
      <vt:lpstr>Слайд 4</vt:lpstr>
      <vt:lpstr>2. Географічні назви, що мають форму множини, відмінюються як відповідні загальні іменники: </vt:lpstr>
      <vt:lpstr>3. Географічні назви з прикметниковими закінченнями відмінюються як звичайні прикметники:</vt:lpstr>
      <vt:lpstr>4. Географічні назви, що складаються з прикметника та іменника чи навпаки, іменника та прикметника, відмінюються в обох частинах:</vt:lpstr>
      <vt:lpstr>Слайд 8</vt:lpstr>
      <vt:lpstr>5. Географічні назви, що складаються з двох іменників або іменника та присвійного прикметника, відмінюються лише в другій частині: </vt:lpstr>
      <vt:lpstr>6. Географічні назви, що складаються з короткої форми прикметника, прийменника ната іменника, що вказує на місце розташування населенного пункту, відмінюються в першій частині: </vt:lpstr>
      <vt:lpstr>7. Не відмінюються географічні назви (переважно іншомовні), що закінчуються на е (є),і (ї), о, у (ю): </vt:lpstr>
    </vt:vector>
  </TitlesOfParts>
  <Company>Krokoz™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Відмінювання географічних назв</dc:title>
  <dc:creator>1</dc:creator>
  <cp:lastModifiedBy>1</cp:lastModifiedBy>
  <cp:revision>2</cp:revision>
  <dcterms:created xsi:type="dcterms:W3CDTF">2017-04-06T06:29:40Z</dcterms:created>
  <dcterms:modified xsi:type="dcterms:W3CDTF">2017-04-06T06:44:47Z</dcterms:modified>
</cp:coreProperties>
</file>