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1182B-0E34-4CD9-87E8-F2FB8F891145}" type="datetimeFigureOut">
              <a:rPr lang="ru-RU" smtClean="0"/>
              <a:pPr/>
              <a:t>05.04.2017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DAE9A-32B9-457A-AA00-345B34882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55B4E-F9AE-4803-B124-BFEAC7872FF2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9029-06A4-40A6-B7E8-04DF182E632C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41DF6-0299-40D2-AE87-9109BB778BB0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9A145-FB6B-4E9E-9D85-F9B5ACBFBAC0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D48-883A-46C8-BA49-A2DF0EDD2A12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EBFA-B00C-45C9-B3B6-A64D4CB444B6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6F407-FA4E-47CC-9FFB-DAC2E32CCD38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65438-4991-4FC1-A27B-3E1DE9BDDAE5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6A966-06A4-47A4-8A57-ABED3AE0AD89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6717D-DDE4-4D9C-A259-85111EA52B9C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77ED5-948C-46E1-A240-98FCC4A95DCA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1CEB000-8972-43AD-B882-61E88546C72F}" type="datetime1">
              <a:rPr lang="ru-RU" smtClean="0"/>
              <a:pPr/>
              <a:t>05.04.2017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DC41825-29BC-431F-A3A3-7CB336C6989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3057532"/>
          </a:xfrm>
        </p:spPr>
        <p:txBody>
          <a:bodyPr>
            <a:normAutofit/>
          </a:bodyPr>
          <a:lstStyle/>
          <a:p>
            <a:r>
              <a:rPr lang="ru-RU" b="0" dirty="0" err="1" smtClean="0"/>
              <a:t>Географічні</a:t>
            </a:r>
            <a:r>
              <a:rPr lang="ru-RU" b="0" dirty="0" smtClean="0"/>
              <a:t> </a:t>
            </a:r>
            <a:r>
              <a:rPr lang="ru-RU" b="0" dirty="0" err="1" smtClean="0"/>
              <a:t>назви</a:t>
            </a:r>
            <a:r>
              <a:rPr lang="ru-RU" b="0" dirty="0" smtClean="0"/>
              <a:t> </a:t>
            </a:r>
            <a:r>
              <a:rPr lang="ru-RU" b="0" dirty="0" err="1" smtClean="0"/>
              <a:t>слов’янських</a:t>
            </a:r>
            <a:r>
              <a:rPr lang="ru-RU" b="0" dirty="0" smtClean="0"/>
              <a:t> та </a:t>
            </a:r>
            <a:r>
              <a:rPr lang="ru-RU" b="0" dirty="0" err="1" smtClean="0"/>
              <a:t>інших</a:t>
            </a:r>
            <a:r>
              <a:rPr lang="ru-RU" b="0" dirty="0" smtClean="0"/>
              <a:t> </a:t>
            </a:r>
            <a:r>
              <a:rPr lang="ru-RU" b="0" dirty="0" err="1" smtClean="0"/>
              <a:t>країн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929198"/>
            <a:ext cx="6400800" cy="15510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vi-VN" sz="2800" dirty="0" smtClean="0"/>
              <a:t>Російське</a:t>
            </a:r>
            <a:r>
              <a:rPr lang="vi-VN" sz="2800" dirty="0" smtClean="0"/>
              <a:t> и передається через и:</a:t>
            </a:r>
            <a:br>
              <a:rPr lang="vi-VN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Після </a:t>
            </a:r>
            <a:r>
              <a:rPr lang="vi-VN" b="1" dirty="0" smtClean="0"/>
              <a:t>ж</a:t>
            </a:r>
            <a:r>
              <a:rPr lang="vi-VN" dirty="0" smtClean="0"/>
              <a:t>, </a:t>
            </a:r>
            <a:r>
              <a:rPr lang="vi-VN" b="1" dirty="0" smtClean="0"/>
              <a:t>ч</a:t>
            </a:r>
            <a:r>
              <a:rPr lang="vi-VN" dirty="0" smtClean="0"/>
              <a:t>, </a:t>
            </a:r>
            <a:r>
              <a:rPr lang="vi-VN" b="1" dirty="0" smtClean="0"/>
              <a:t>ш</a:t>
            </a:r>
            <a:r>
              <a:rPr lang="vi-VN" dirty="0" smtClean="0"/>
              <a:t>, і </a:t>
            </a:r>
            <a:r>
              <a:rPr lang="vi-VN" b="1" dirty="0" smtClean="0"/>
              <a:t>ц</a:t>
            </a:r>
            <a:r>
              <a:rPr lang="vi-VN" dirty="0" smtClean="0"/>
              <a:t> перед приголосним: </a:t>
            </a:r>
            <a:endParaRPr lang="uk-UA" dirty="0" smtClean="0"/>
          </a:p>
          <a:p>
            <a:pPr algn="just"/>
            <a:r>
              <a:rPr lang="vi-VN" i="1" dirty="0" smtClean="0"/>
              <a:t>Жига́лово, Жи́здра, Жила́ Коса́; </a:t>
            </a:r>
            <a:endParaRPr lang="uk-UA" i="1" dirty="0" smtClean="0"/>
          </a:p>
          <a:p>
            <a:pPr algn="just"/>
            <a:r>
              <a:rPr lang="vi-VN" i="1" dirty="0" smtClean="0"/>
              <a:t>А́чинськ, На́льчик, Чирчи́к; </a:t>
            </a:r>
            <a:endParaRPr lang="uk-UA" i="1" dirty="0" smtClean="0"/>
          </a:p>
          <a:p>
            <a:pPr algn="just"/>
            <a:r>
              <a:rPr lang="vi-VN" i="1" dirty="0" smtClean="0"/>
              <a:t>Єго́ршино, Іши́м, Ками́шин, Ту́шино; Щигри́; Цимля́нська.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 географічних назвах, утворених від людських імен, спільних для української та російської мов: </a:t>
            </a:r>
            <a:endParaRPr lang="uk-UA" dirty="0" smtClean="0"/>
          </a:p>
          <a:p>
            <a:pPr algn="just"/>
            <a:r>
              <a:rPr lang="vi-VN" i="1" dirty="0" smtClean="0"/>
              <a:t>Гаври́лово, Дани́лов, Дми́тров, Миха́йловське; </a:t>
            </a:r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i="1" dirty="0" smtClean="0"/>
              <a:t> Нікола́євськ-на-Аму́рі </a:t>
            </a:r>
            <a:r>
              <a:rPr lang="vi-VN" dirty="0" smtClean="0"/>
              <a:t>та ін. (тобто від імен, що в українській мові мають форму, виразно відмінну від форми цього ж імені, вживаної в російській мові).</a:t>
            </a:r>
            <a:endParaRPr lang="uk-UA" dirty="0" smtClean="0"/>
          </a:p>
          <a:p>
            <a:pPr algn="just"/>
            <a:endParaRPr lang="uk-UA" b="1" dirty="0" smtClean="0"/>
          </a:p>
          <a:p>
            <a:pPr algn="just"/>
            <a:r>
              <a:rPr lang="vi-VN" b="1" dirty="0" smtClean="0"/>
              <a:t>Примітка.</a:t>
            </a:r>
            <a:r>
              <a:rPr lang="vi-VN" dirty="0" smtClean="0"/>
              <a:t> </a:t>
            </a:r>
            <a:r>
              <a:rPr lang="vi-VN" b="1" dirty="0" smtClean="0"/>
              <a:t>І</a:t>
            </a:r>
            <a:r>
              <a:rPr lang="vi-VN" dirty="0" smtClean="0"/>
              <a:t> зберігається в географічних назвах, утворених від людських імен, які в українській мові пишуться через </a:t>
            </a:r>
            <a:r>
              <a:rPr lang="vi-VN" b="1" dirty="0" smtClean="0"/>
              <a:t>і</a:t>
            </a:r>
            <a:r>
              <a:rPr lang="vi-VN" dirty="0" smtClean="0"/>
              <a:t>: </a:t>
            </a:r>
            <a:r>
              <a:rPr lang="vi-VN" i="1" dirty="0" smtClean="0"/>
              <a:t>Леонідово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vi-VN" dirty="0" smtClean="0"/>
              <a:t>У</a:t>
            </a:r>
            <a:r>
              <a:rPr lang="vi-VN" dirty="0" smtClean="0"/>
              <a:t> коренях географічних назв, якщо ці корені спільні для української та російської мов:</a:t>
            </a:r>
            <a:endParaRPr lang="uk-UA" dirty="0" smtClean="0"/>
          </a:p>
          <a:p>
            <a:pPr algn="just"/>
            <a:r>
              <a:rPr lang="vi-VN" i="1" dirty="0" smtClean="0"/>
              <a:t>Виногра́дово, Кислово́дськ, Клин, </a:t>
            </a:r>
            <a:endParaRPr lang="uk-UA" i="1" dirty="0" smtClean="0"/>
          </a:p>
          <a:p>
            <a:pPr algn="just"/>
            <a:r>
              <a:rPr lang="vi-VN" i="1" dirty="0" smtClean="0"/>
              <a:t>Кри́чев, Кури́льські острови́, </a:t>
            </a:r>
            <a:endParaRPr lang="uk-UA" i="1" dirty="0" smtClean="0"/>
          </a:p>
          <a:p>
            <a:pPr algn="just"/>
            <a:r>
              <a:rPr lang="vi-VN" i="1" dirty="0" smtClean="0"/>
              <a:t>Ли́пецьк, Лихосла́вль, Ти́хвін, Тихорє́цьк.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складних географічних назвах, де </a:t>
            </a:r>
            <a:r>
              <a:rPr lang="vi-VN" b="1" dirty="0" smtClean="0"/>
              <a:t>и</a:t>
            </a:r>
            <a:r>
              <a:rPr lang="vi-VN" dirty="0" smtClean="0"/>
              <a:t> виступає у функції сполучного звука:</a:t>
            </a:r>
            <a:r>
              <a:rPr lang="uk-UA" dirty="0" smtClean="0"/>
              <a:t> </a:t>
            </a:r>
            <a:r>
              <a:rPr lang="vi-VN" i="1" dirty="0" smtClean="0"/>
              <a:t>Владивосто́к, П’ятиго́рськ, Семипала́тинськ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vi-VN" dirty="0" smtClean="0"/>
              <a:t>У</a:t>
            </a:r>
            <a:r>
              <a:rPr lang="vi-VN" dirty="0" smtClean="0"/>
              <a:t> префіксі </a:t>
            </a:r>
            <a:r>
              <a:rPr lang="vi-VN" b="1" dirty="0" smtClean="0"/>
              <a:t>при</a:t>
            </a:r>
            <a:r>
              <a:rPr lang="vi-VN" dirty="0" smtClean="0"/>
              <a:t>-: </a:t>
            </a:r>
            <a:endParaRPr lang="uk-UA" dirty="0" smtClean="0"/>
          </a:p>
          <a:p>
            <a:pPr algn="just"/>
            <a:r>
              <a:rPr lang="vi-VN" i="1" dirty="0" smtClean="0"/>
              <a:t>Приво́лжя, Примо́р’я, Прику́мськ</a:t>
            </a:r>
            <a:r>
              <a:rPr lang="vi-VN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суфіксах -</a:t>
            </a:r>
            <a:r>
              <a:rPr lang="vi-VN" b="1" dirty="0" smtClean="0"/>
              <a:t>ик</a:t>
            </a:r>
            <a:r>
              <a:rPr lang="vi-VN" dirty="0" smtClean="0"/>
              <a:t>-, -</a:t>
            </a:r>
            <a:r>
              <a:rPr lang="vi-VN" b="1" dirty="0" smtClean="0"/>
              <a:t>ич</a:t>
            </a:r>
            <a:r>
              <a:rPr lang="vi-VN" dirty="0" smtClean="0"/>
              <a:t>-, -</a:t>
            </a:r>
            <a:r>
              <a:rPr lang="vi-VN" b="1" dirty="0" smtClean="0"/>
              <a:t>иц</a:t>
            </a:r>
            <a:r>
              <a:rPr lang="vi-VN" dirty="0" smtClean="0"/>
              <a:t>-, -</a:t>
            </a:r>
            <a:r>
              <a:rPr lang="vi-VN" b="1" dirty="0" smtClean="0"/>
              <a:t>ищ</a:t>
            </a:r>
            <a:r>
              <a:rPr lang="vi-VN" dirty="0" smtClean="0"/>
              <a:t>-: </a:t>
            </a:r>
            <a:endParaRPr lang="uk-UA" dirty="0" smtClean="0"/>
          </a:p>
          <a:p>
            <a:pPr algn="just"/>
            <a:r>
              <a:rPr lang="vi-VN" i="1" dirty="0" smtClean="0"/>
              <a:t>Зимо́вники, Тупи́к; Боровичі́, </a:t>
            </a:r>
            <a:endParaRPr lang="uk-UA" i="1" dirty="0" smtClean="0"/>
          </a:p>
          <a:p>
            <a:pPr algn="just"/>
            <a:r>
              <a:rPr lang="vi-VN" i="1" dirty="0" smtClean="0"/>
              <a:t>Коте́льнич, Осипо́вичі, У́глич; </a:t>
            </a:r>
            <a:endParaRPr lang="uk-UA" i="1" dirty="0" smtClean="0"/>
          </a:p>
          <a:p>
            <a:pPr algn="just"/>
            <a:r>
              <a:rPr lang="vi-VN" i="1" dirty="0" smtClean="0"/>
              <a:t>Бро́нниці, Гли́виці, оз. Колви́цьке, </a:t>
            </a:r>
            <a:endParaRPr lang="uk-UA" i="1" dirty="0" smtClean="0"/>
          </a:p>
          <a:p>
            <a:pPr algn="just"/>
            <a:r>
              <a:rPr lang="vi-VN" i="1" dirty="0" smtClean="0"/>
              <a:t>Лухови́ці; Мити́щі, Рти́щево</a:t>
            </a:r>
            <a:r>
              <a:rPr lang="vi-VN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закінченні географічних назв, уживаних у формі множини, якщо в російській мові тверда основа: </a:t>
            </a:r>
            <a:endParaRPr lang="uk-UA" dirty="0" smtClean="0"/>
          </a:p>
          <a:p>
            <a:pPr algn="just"/>
            <a:r>
              <a:rPr lang="vi-VN" i="1" dirty="0" smtClean="0"/>
              <a:t>Березники́, Валу́йки, Го́рки, </a:t>
            </a:r>
            <a:r>
              <a:rPr lang="vi-VN" dirty="0" smtClean="0"/>
              <a:t>але</a:t>
            </a:r>
            <a:r>
              <a:rPr lang="vi-VN" i="1" dirty="0" smtClean="0"/>
              <a:t> Жигулі́ </a:t>
            </a:r>
            <a:r>
              <a:rPr lang="vi-VN" dirty="0" smtClean="0"/>
              <a:t>(бо тут м’яка основа).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словах </a:t>
            </a:r>
            <a:r>
              <a:rPr lang="vi-VN" i="1" dirty="0" smtClean="0"/>
              <a:t>Сибі́р, Симбі́рськ</a:t>
            </a:r>
            <a:r>
              <a:rPr lang="vi-VN" dirty="0" smtClean="0"/>
              <a:t> і похідних від них (наприклад, </a:t>
            </a:r>
            <a:r>
              <a:rPr lang="vi-VN" i="1" dirty="0" smtClean="0"/>
              <a:t>Новосибі́рськ</a:t>
            </a:r>
            <a:r>
              <a:rPr lang="vi-VN" dirty="0" smtClean="0"/>
              <a:t>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Літера</a:t>
            </a:r>
            <a:r>
              <a:rPr lang="vi-VN" sz="2800" dirty="0" smtClean="0"/>
              <a:t> ы передається через и: </a:t>
            </a:r>
            <a:r>
              <a:rPr lang="uk-UA" sz="2800" dirty="0" smtClean="0"/>
              <a:t/>
            </a:r>
            <a:br>
              <a:rPr lang="uk-UA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i="1" dirty="0" smtClean="0"/>
              <a:t>Ви́кса</a:t>
            </a:r>
            <a:r>
              <a:rPr lang="vi-VN" i="1" dirty="0" smtClean="0"/>
              <a:t>,</a:t>
            </a:r>
            <a:r>
              <a:rPr lang="vi-VN" dirty="0" smtClean="0"/>
              <a:t> </a:t>
            </a:r>
            <a:endParaRPr lang="ru-RU" dirty="0" smtClean="0"/>
          </a:p>
          <a:p>
            <a:pPr algn="just"/>
            <a:r>
              <a:rPr lang="vi-VN" i="1" dirty="0" smtClean="0"/>
              <a:t>Ви́терга</a:t>
            </a:r>
            <a:r>
              <a:rPr lang="vi-VN" i="1" dirty="0" smtClean="0"/>
              <a:t>, </a:t>
            </a:r>
            <a:endParaRPr lang="ru-RU" i="1" dirty="0" smtClean="0"/>
          </a:p>
          <a:p>
            <a:pPr algn="just"/>
            <a:r>
              <a:rPr lang="vi-VN" i="1" dirty="0" smtClean="0"/>
              <a:t>Ірти́ш,</a:t>
            </a:r>
            <a:endParaRPr lang="ru-RU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Си́зрань, </a:t>
            </a:r>
            <a:endParaRPr lang="ru-RU" i="1" dirty="0" smtClean="0"/>
          </a:p>
          <a:p>
            <a:pPr algn="just"/>
            <a:r>
              <a:rPr lang="vi-VN" i="1" dirty="0" smtClean="0"/>
              <a:t>Сиктивка́р</a:t>
            </a:r>
            <a:r>
              <a:rPr lang="vi-VN" i="1" dirty="0" smtClean="0"/>
              <a:t>, </a:t>
            </a:r>
            <a:endParaRPr lang="ru-RU" i="1" dirty="0" smtClean="0"/>
          </a:p>
          <a:p>
            <a:pPr algn="just"/>
            <a:r>
              <a:rPr lang="vi-VN" i="1" dirty="0" smtClean="0"/>
              <a:t>Чебокса́ри</a:t>
            </a:r>
            <a:r>
              <a:rPr lang="vi-VN" i="1" dirty="0" smtClean="0"/>
              <a:t>, </a:t>
            </a:r>
            <a:endParaRPr lang="ru-RU" i="1" dirty="0" smtClean="0"/>
          </a:p>
          <a:p>
            <a:pPr algn="just"/>
            <a:r>
              <a:rPr lang="vi-VN" i="1" dirty="0" smtClean="0"/>
              <a:t>Ша́хти</a:t>
            </a:r>
            <a:r>
              <a:rPr lang="vi-VN" i="1" dirty="0" smtClean="0"/>
              <a:t>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У словах: </a:t>
            </a:r>
            <a:endParaRPr lang="ru-RU" dirty="0" smtClean="0"/>
          </a:p>
          <a:p>
            <a:r>
              <a:rPr lang="vi-VN" i="1" dirty="0" smtClean="0"/>
              <a:t>Росі́я</a:t>
            </a:r>
            <a:r>
              <a:rPr lang="vi-VN" i="1" dirty="0" smtClean="0"/>
              <a:t>, </a:t>
            </a:r>
            <a:endParaRPr lang="ru-RU" i="1" dirty="0" smtClean="0"/>
          </a:p>
          <a:p>
            <a:r>
              <a:rPr lang="vi-VN" i="1" dirty="0" smtClean="0"/>
              <a:t>росі́йський</a:t>
            </a:r>
            <a:r>
              <a:rPr lang="vi-VN" i="1" dirty="0" smtClean="0"/>
              <a:t>, </a:t>
            </a:r>
            <a:endParaRPr lang="ru-RU" i="1" dirty="0" smtClean="0"/>
          </a:p>
          <a:p>
            <a:r>
              <a:rPr lang="vi-VN" i="1" dirty="0" smtClean="0"/>
              <a:t>Білору́сь</a:t>
            </a:r>
            <a:r>
              <a:rPr lang="vi-VN" i="1" dirty="0" smtClean="0"/>
              <a:t>, білору́ський</a:t>
            </a:r>
            <a:r>
              <a:rPr lang="vi-VN" dirty="0" smtClean="0"/>
              <a:t> </a:t>
            </a:r>
            <a:endParaRPr lang="ru-RU" dirty="0" smtClean="0"/>
          </a:p>
          <a:p>
            <a:endParaRPr lang="ru-RU" dirty="0" smtClean="0"/>
          </a:p>
          <a:p>
            <a:r>
              <a:rPr lang="vi-VN" dirty="0" smtClean="0"/>
              <a:t>приголосний</a:t>
            </a:r>
            <a:r>
              <a:rPr lang="vi-VN" dirty="0" smtClean="0"/>
              <a:t> </a:t>
            </a:r>
            <a:r>
              <a:rPr lang="vi-VN" b="1" dirty="0" smtClean="0"/>
              <a:t>с</a:t>
            </a:r>
            <a:r>
              <a:rPr lang="vi-VN" dirty="0" smtClean="0"/>
              <a:t> не подвоюється.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vi-VN" sz="2800" dirty="0" smtClean="0"/>
              <a:t>Російська </a:t>
            </a:r>
            <a:r>
              <a:rPr lang="vi-VN" sz="2800" dirty="0" smtClean="0"/>
              <a:t>літера е передається через е:</a:t>
            </a:r>
            <a:r>
              <a:rPr lang="vi-VN" sz="2800" i="1" dirty="0" smtClean="0"/>
              <a:t> </a:t>
            </a:r>
            <a:r>
              <a:rPr lang="uk-UA" sz="2800" i="1" dirty="0" smtClean="0"/>
              <a:t/>
            </a:r>
            <a:br>
              <a:rPr lang="uk-UA" sz="2800" i="1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i="1" dirty="0" smtClean="0"/>
          </a:p>
          <a:p>
            <a:r>
              <a:rPr lang="vi-VN" i="1" dirty="0" smtClean="0"/>
              <a:t>Бе́здна, Верхоя́нськ, Воро́неж, </a:t>
            </a:r>
            <a:endParaRPr lang="uk-UA" i="1" dirty="0" smtClean="0"/>
          </a:p>
          <a:p>
            <a:r>
              <a:rPr lang="vi-VN" i="1" dirty="0" smtClean="0"/>
              <a:t>Зеленодо́льськ, Новочерка́ськ, Туапсе́; </a:t>
            </a:r>
            <a:endParaRPr lang="uk-UA" i="1" dirty="0" smtClean="0"/>
          </a:p>
          <a:p>
            <a:r>
              <a:rPr lang="vi-VN" i="1" dirty="0" smtClean="0"/>
              <a:t>Ветлу́га, Ле́на, Не́ва, </a:t>
            </a:r>
            <a:endParaRPr lang="uk-UA" i="1" dirty="0" smtClean="0"/>
          </a:p>
          <a:p>
            <a:r>
              <a:rPr lang="vi-VN" i="1" dirty="0" smtClean="0"/>
              <a:t>Оне́га, Пі́нега, Пе́нза, </a:t>
            </a:r>
            <a:endParaRPr lang="uk-UA" i="1" dirty="0" smtClean="0"/>
          </a:p>
          <a:p>
            <a:r>
              <a:rPr lang="vi-VN" i="1" dirty="0" smtClean="0"/>
              <a:t>Те́рек, Шексна́.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Але інколи е передається через є:</a:t>
            </a:r>
            <a:br>
              <a:rPr lang="vi-VN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vi-VN" dirty="0" smtClean="0"/>
              <a:t>а)</a:t>
            </a:r>
            <a:r>
              <a:rPr lang="uk-UA" dirty="0" smtClean="0"/>
              <a:t> </a:t>
            </a:r>
            <a:r>
              <a:rPr lang="vi-VN" dirty="0" smtClean="0"/>
              <a:t>На початку слова: </a:t>
            </a:r>
            <a:endParaRPr lang="uk-UA" dirty="0" smtClean="0"/>
          </a:p>
          <a:p>
            <a:r>
              <a:rPr lang="vi-VN" i="1" dirty="0" smtClean="0"/>
              <a:t>Євпато́рія, Єйськ, Єле́ць, Єнісе́й, Єрева́н;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так само після голосного й при роздільній вимові після приголосного: </a:t>
            </a:r>
            <a:endParaRPr lang="uk-UA" dirty="0" smtClean="0"/>
          </a:p>
          <a:p>
            <a:endParaRPr lang="uk-UA" i="1" dirty="0" smtClean="0"/>
          </a:p>
          <a:p>
            <a:r>
              <a:rPr lang="vi-VN" i="1" dirty="0" smtClean="0"/>
              <a:t>Єго́р’євськ, Колгу́єв,</a:t>
            </a:r>
            <a:r>
              <a:rPr lang="vi-VN" dirty="0" smtClean="0"/>
              <a:t> </a:t>
            </a:r>
            <a:r>
              <a:rPr lang="vi-VN" i="1" dirty="0" smtClean="0"/>
              <a:t>Посьє́т.</a:t>
            </a:r>
            <a:endParaRPr lang="vi-VN" dirty="0" smtClean="0"/>
          </a:p>
          <a:p>
            <a:endParaRPr lang="uk-UA" dirty="0" smtClean="0"/>
          </a:p>
          <a:p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Після приголосних (крім шиплячих, </a:t>
            </a:r>
            <a:r>
              <a:rPr lang="vi-VN" b="1" dirty="0" smtClean="0"/>
              <a:t>р</a:t>
            </a:r>
            <a:r>
              <a:rPr lang="vi-VN" dirty="0" smtClean="0"/>
              <a:t> і </a:t>
            </a:r>
            <a:r>
              <a:rPr lang="vi-VN" b="1" dirty="0" smtClean="0"/>
              <a:t>ц</a:t>
            </a:r>
            <a:r>
              <a:rPr lang="vi-VN" dirty="0" smtClean="0"/>
              <a:t>) у суфіксах -</a:t>
            </a:r>
            <a:r>
              <a:rPr lang="vi-VN" b="1" dirty="0" smtClean="0"/>
              <a:t>ев</a:t>
            </a:r>
            <a:r>
              <a:rPr lang="vi-VN" dirty="0" smtClean="0"/>
              <a:t>, -</a:t>
            </a:r>
            <a:r>
              <a:rPr lang="vi-VN" b="1" dirty="0" smtClean="0"/>
              <a:t>єєв</a:t>
            </a:r>
            <a:r>
              <a:rPr lang="vi-VN" dirty="0" smtClean="0"/>
              <a:t> російських назв, похідних переважно від прізвищ: </a:t>
            </a:r>
            <a:endParaRPr lang="uk-UA" dirty="0" smtClean="0"/>
          </a:p>
          <a:p>
            <a:endParaRPr lang="uk-UA" i="1" dirty="0" smtClean="0"/>
          </a:p>
          <a:p>
            <a:r>
              <a:rPr lang="vi-VN" i="1" dirty="0" smtClean="0"/>
              <a:t>мо́ре Ла́птєвих, Ле́жнєво, </a:t>
            </a:r>
            <a:r>
              <a:rPr lang="vi-VN" dirty="0" smtClean="0"/>
              <a:t>але:</a:t>
            </a:r>
            <a:r>
              <a:rPr lang="vi-VN" i="1" dirty="0" smtClean="0"/>
              <a:t> Плеще́єво, Ржев, мис Рум’я́нцева</a:t>
            </a:r>
            <a:r>
              <a:rPr lang="vi-VN" dirty="0" smtClean="0"/>
              <a:t>.</a:t>
            </a:r>
          </a:p>
          <a:p>
            <a:endParaRPr lang="uk-UA" dirty="0" smtClean="0"/>
          </a:p>
          <a:p>
            <a:r>
              <a:rPr lang="vi-VN" dirty="0" smtClean="0"/>
              <a:t>в)</a:t>
            </a:r>
            <a:r>
              <a:rPr lang="uk-UA" dirty="0" smtClean="0"/>
              <a:t> </a:t>
            </a:r>
            <a:r>
              <a:rPr lang="vi-VN" dirty="0" smtClean="0"/>
              <a:t>Коли російському </a:t>
            </a:r>
            <a:r>
              <a:rPr lang="vi-VN" b="1" dirty="0" smtClean="0"/>
              <a:t>е</a:t>
            </a:r>
            <a:r>
              <a:rPr lang="vi-VN" dirty="0" smtClean="0"/>
              <a:t> основи відповідає в аналогічних українських основах і (тобто на місці колишнього ѣ): </a:t>
            </a:r>
            <a:endParaRPr lang="uk-UA" dirty="0" smtClean="0"/>
          </a:p>
          <a:p>
            <a:endParaRPr lang="uk-UA" i="1" dirty="0" smtClean="0"/>
          </a:p>
          <a:p>
            <a:r>
              <a:rPr lang="vi-VN" i="1" dirty="0" smtClean="0"/>
              <a:t>Бє́жецьк,</a:t>
            </a:r>
            <a:r>
              <a:rPr lang="vi-VN" dirty="0" smtClean="0"/>
              <a:t> </a:t>
            </a:r>
            <a:r>
              <a:rPr lang="vi-VN" i="1" dirty="0" smtClean="0"/>
              <a:t>Бє́лгород, Бєло́во, Бєлорє́цьк, Благовє́щенськ, Желєзново́дськ, Орє́хово-Зу́єво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Але в географічних назвах, що мають у російській мові форму, спільну з відповідною українською, таке </a:t>
            </a:r>
            <a:r>
              <a:rPr lang="vi-VN" b="1" dirty="0" smtClean="0"/>
              <a:t>е</a:t>
            </a:r>
            <a:r>
              <a:rPr lang="vi-VN" dirty="0" smtClean="0"/>
              <a:t> передаємо через </a:t>
            </a:r>
            <a:r>
              <a:rPr lang="vi-VN" b="1" dirty="0" smtClean="0"/>
              <a:t>і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Араба́тська стрілка,</a:t>
            </a:r>
            <a:r>
              <a:rPr lang="vi-VN" dirty="0" smtClean="0"/>
              <a:t> </a:t>
            </a:r>
            <a:r>
              <a:rPr lang="vi-VN" i="1" dirty="0" smtClean="0"/>
              <a:t>Бі́ла, оз. Бі́ле, </a:t>
            </a:r>
            <a:endParaRPr lang="uk-UA" i="1" dirty="0" smtClean="0"/>
          </a:p>
          <a:p>
            <a:pPr algn="just"/>
            <a:r>
              <a:rPr lang="vi-VN" i="1" dirty="0" smtClean="0"/>
              <a:t>Білове́зька Пу́ща, Ві́тка, Лісна́, </a:t>
            </a:r>
            <a:endParaRPr lang="uk-UA" i="1" dirty="0" smtClean="0"/>
          </a:p>
          <a:p>
            <a:pPr algn="just"/>
            <a:r>
              <a:rPr lang="vi-VN" i="1" dirty="0" smtClean="0"/>
              <a:t>Негорі́ле, Піща́не, Сінне́, Сі́рий мис, Цілиногра́д</a:t>
            </a:r>
            <a:r>
              <a:rPr lang="vi-VN" dirty="0" smtClean="0"/>
              <a:t> і под.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Це стосується і польського </a:t>
            </a:r>
            <a:r>
              <a:rPr lang="vi-VN" b="1" dirty="0" smtClean="0"/>
              <a:t>іа</a:t>
            </a:r>
            <a:r>
              <a:rPr lang="vi-VN" dirty="0" smtClean="0"/>
              <a:t>: </a:t>
            </a:r>
            <a:r>
              <a:rPr lang="vi-VN" i="1" dirty="0" smtClean="0"/>
              <a:t>Бі́ла Підля́ська, Білосто́к </a:t>
            </a:r>
            <a:r>
              <a:rPr lang="vi-VN" dirty="0" smtClean="0"/>
              <a:t>тощо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vi-VN" dirty="0" smtClean="0"/>
              <a:t> Польське й чеське </a:t>
            </a:r>
            <a:r>
              <a:rPr lang="vi-VN" b="1" dirty="0" smtClean="0"/>
              <a:t>е</a:t>
            </a:r>
            <a:r>
              <a:rPr lang="vi-VN" dirty="0" smtClean="0"/>
              <a:t>, що виступає в географічних назвах із суфіксом -</a:t>
            </a:r>
            <a:r>
              <a:rPr lang="vi-VN" b="1" dirty="0" smtClean="0"/>
              <a:t>ц- </a:t>
            </a:r>
            <a:r>
              <a:rPr lang="vi-VN" dirty="0" smtClean="0"/>
              <a:t>(лат. -</a:t>
            </a:r>
            <a:r>
              <a:rPr lang="vi-VN" b="1" dirty="0" smtClean="0"/>
              <a:t>с</a:t>
            </a:r>
            <a:r>
              <a:rPr lang="vi-VN" dirty="0" smtClean="0"/>
              <a:t>-), зберігається: </a:t>
            </a: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Бе́льце, Ке́льце; Ко́шице, Лі́дице, Па́рдубице.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Ці географічні назви не змінюються за відмінками.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Назва </a:t>
            </a:r>
            <a:r>
              <a:rPr lang="vi-VN" i="1" dirty="0" smtClean="0"/>
              <a:t>Закопа́не</a:t>
            </a:r>
            <a:r>
              <a:rPr lang="vi-VN" dirty="0" smtClean="0"/>
              <a:t> має форму прикметника середнього роду (однина) й, отже, відмінюється за його зразком: </a:t>
            </a:r>
            <a:r>
              <a:rPr lang="vi-VN" i="1" dirty="0" smtClean="0"/>
              <a:t>Закопа́не, Закопа́ного, Закопа́ному</a:t>
            </a:r>
            <a:r>
              <a:rPr lang="vi-VN" dirty="0" smtClean="0"/>
              <a:t>й т. д.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Літера</a:t>
            </a:r>
            <a:r>
              <a:rPr lang="vi-VN" dirty="0" smtClean="0"/>
              <a:t> ё передається:</a:t>
            </a:r>
            <a:br>
              <a:rPr lang="vi-VN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а)</a:t>
            </a:r>
            <a:r>
              <a:rPr lang="uk-UA" dirty="0" smtClean="0"/>
              <a:t> </a:t>
            </a:r>
            <a:r>
              <a:rPr lang="vi-VN" dirty="0" smtClean="0"/>
              <a:t>Через </a:t>
            </a:r>
            <a:r>
              <a:rPr lang="vi-VN" b="1" dirty="0" smtClean="0"/>
              <a:t>йо</a:t>
            </a:r>
            <a:r>
              <a:rPr lang="vi-VN" dirty="0" smtClean="0"/>
              <a:t> на початку та в середині слова, коли вона означає звукосполучення </a:t>
            </a:r>
            <a:r>
              <a:rPr lang="vi-VN" b="1" dirty="0" smtClean="0"/>
              <a:t>й + о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Йо́лкіно, Соловйо́во</a:t>
            </a:r>
            <a:r>
              <a:rPr lang="vi-VN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б)</a:t>
            </a:r>
            <a:r>
              <a:rPr lang="uk-UA" dirty="0" smtClean="0"/>
              <a:t> </a:t>
            </a:r>
            <a:r>
              <a:rPr lang="vi-VN" dirty="0" smtClean="0"/>
              <a:t>Через </a:t>
            </a:r>
            <a:r>
              <a:rPr lang="vi-VN" b="1" dirty="0" smtClean="0"/>
              <a:t>ьо</a:t>
            </a:r>
            <a:r>
              <a:rPr lang="vi-VN" dirty="0" smtClean="0"/>
              <a:t> в середині слова, коли вона означає сполучення м’якого приголосного з </a:t>
            </a:r>
            <a:r>
              <a:rPr lang="vi-VN" b="1" dirty="0" smtClean="0"/>
              <a:t>о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мис Дежньо́ва, р. Оленьо́к, </a:t>
            </a:r>
            <a:endParaRPr lang="uk-UA" i="1" dirty="0" smtClean="0"/>
          </a:p>
          <a:p>
            <a:pPr algn="just"/>
            <a:r>
              <a:rPr lang="vi-VN" dirty="0" smtClean="0"/>
              <a:t>але: </a:t>
            </a:r>
            <a:r>
              <a:rPr lang="vi-VN" i="1" dirty="0" smtClean="0"/>
              <a:t>р. Бере́зова, Оре́л</a:t>
            </a:r>
            <a:r>
              <a:rPr lang="vi-VN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в)</a:t>
            </a:r>
            <a:r>
              <a:rPr lang="uk-UA" dirty="0" smtClean="0"/>
              <a:t> </a:t>
            </a:r>
            <a:r>
              <a:rPr lang="vi-VN" dirty="0" smtClean="0"/>
              <a:t>Через </a:t>
            </a:r>
            <a:r>
              <a:rPr lang="vi-VN" b="1" dirty="0" smtClean="0"/>
              <a:t>о</a:t>
            </a:r>
            <a:r>
              <a:rPr lang="vi-VN" dirty="0" smtClean="0"/>
              <a:t> під наголосом після </a:t>
            </a:r>
            <a:r>
              <a:rPr lang="vi-VN" b="1" dirty="0" smtClean="0"/>
              <a:t>ч</a:t>
            </a:r>
            <a:r>
              <a:rPr lang="vi-VN" dirty="0" smtClean="0"/>
              <a:t>, </a:t>
            </a:r>
            <a:r>
              <a:rPr lang="vi-VN" b="1" dirty="0" smtClean="0"/>
              <a:t>щ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Рогачо́во, Сичо́вка, Що́кіно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/>
              <a:t>Літера</a:t>
            </a:r>
            <a:r>
              <a:rPr lang="vi-VN" dirty="0" smtClean="0"/>
              <a:t> э передається через е: 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Ельбру́с</a:t>
            </a:r>
            <a:r>
              <a:rPr lang="vi-VN" i="1" dirty="0" smtClean="0"/>
              <a:t>,</a:t>
            </a:r>
            <a:r>
              <a:rPr lang="vi-VN" dirty="0" smtClean="0"/>
              <a:t> </a:t>
            </a:r>
            <a:endParaRPr lang="uk-UA" dirty="0" smtClean="0"/>
          </a:p>
          <a:p>
            <a:r>
              <a:rPr lang="vi-VN" i="1" dirty="0" smtClean="0"/>
              <a:t>Ельто́н, </a:t>
            </a:r>
            <a:endParaRPr lang="uk-UA" i="1" dirty="0" smtClean="0"/>
          </a:p>
          <a:p>
            <a:r>
              <a:rPr lang="vi-VN" i="1" dirty="0" smtClean="0"/>
              <a:t>Е́мба, </a:t>
            </a:r>
            <a:endParaRPr lang="uk-UA" i="1" dirty="0" smtClean="0"/>
          </a:p>
          <a:p>
            <a:r>
              <a:rPr lang="vi-VN" i="1" dirty="0" smtClean="0"/>
              <a:t>Есто́нія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sz="2800" dirty="0" smtClean="0"/>
              <a:t>Літера</a:t>
            </a:r>
            <a:r>
              <a:rPr lang="vi-VN" sz="2800" dirty="0" smtClean="0"/>
              <a:t> и </a:t>
            </a:r>
            <a:r>
              <a:rPr lang="vi-VN" sz="2800" dirty="0" smtClean="0"/>
              <a:t>передається</a:t>
            </a:r>
            <a:r>
              <a:rPr lang="ru-RU" sz="2800" dirty="0" smtClean="0"/>
              <a:t> ч</a:t>
            </a:r>
            <a:r>
              <a:rPr lang="vi-VN" sz="2800" dirty="0" smtClean="0"/>
              <a:t>ерез</a:t>
            </a:r>
            <a:r>
              <a:rPr lang="vi-VN" sz="2800" dirty="0" smtClean="0"/>
              <a:t> і або ї:</a:t>
            </a:r>
            <a:r>
              <a:rPr lang="vi-VN" sz="2800" dirty="0" smtClean="0"/>
              <a:t/>
            </a:r>
            <a:br>
              <a:rPr lang="vi-VN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vi-VN" dirty="0" smtClean="0"/>
          </a:p>
          <a:p>
            <a:pPr algn="just"/>
            <a:r>
              <a:rPr lang="vi-VN" dirty="0" smtClean="0"/>
              <a:t>Через </a:t>
            </a:r>
            <a:r>
              <a:rPr lang="vi-VN" b="1" dirty="0" smtClean="0"/>
              <a:t>і</a:t>
            </a:r>
            <a:r>
              <a:rPr lang="vi-VN" dirty="0" smtClean="0"/>
              <a:t> в основі географічних назв, зокрема на їх початку, а також у кінці: </a:t>
            </a:r>
            <a:endParaRPr lang="uk-UA" dirty="0" smtClean="0"/>
          </a:p>
          <a:p>
            <a:pPr algn="just"/>
            <a:r>
              <a:rPr lang="vi-VN" i="1" dirty="0" smtClean="0"/>
              <a:t>Бату́мі, Бородіно́, Ві́тебськ, </a:t>
            </a:r>
            <a:endParaRPr lang="uk-UA" i="1" dirty="0" smtClean="0"/>
          </a:p>
          <a:p>
            <a:pPr algn="just"/>
            <a:r>
              <a:rPr lang="vi-VN" i="1" dirty="0" smtClean="0"/>
              <a:t>Во́ткінськ, Іга́рка, Іже́вськ, </a:t>
            </a:r>
            <a:endParaRPr lang="uk-UA" i="1" dirty="0" smtClean="0"/>
          </a:p>
          <a:p>
            <a:pPr algn="just"/>
            <a:r>
              <a:rPr lang="vi-VN" i="1" dirty="0" smtClean="0"/>
              <a:t>Ірку́тськ, Кі́нешма, По́ті, </a:t>
            </a:r>
            <a:endParaRPr lang="uk-UA" i="1" dirty="0" smtClean="0"/>
          </a:p>
          <a:p>
            <a:pPr algn="just"/>
            <a:r>
              <a:rPr lang="vi-VN" i="1" dirty="0" smtClean="0"/>
              <a:t>Со́чі, Суху́мі, Челя́бінськ; </a:t>
            </a:r>
            <a:endParaRPr lang="uk-UA" i="1" dirty="0" smtClean="0"/>
          </a:p>
          <a:p>
            <a:pPr algn="just"/>
            <a:r>
              <a:rPr lang="vi-VN" i="1" dirty="0" smtClean="0"/>
              <a:t>Двіна́, оз. Ільме́нь, Індигі́рка, Ірти́ш, оз. Селіге́р.</a:t>
            </a:r>
            <a:endParaRPr lang="vi-VN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Через </a:t>
            </a:r>
            <a:r>
              <a:rPr lang="vi-VN" b="1" dirty="0" smtClean="0"/>
              <a:t>ї</a:t>
            </a:r>
            <a:r>
              <a:rPr lang="vi-VN" dirty="0" smtClean="0"/>
              <a:t> після голосного й при роздільній вимові після приголосного: </a:t>
            </a:r>
            <a:endParaRPr lang="uk-UA" dirty="0" smtClean="0"/>
          </a:p>
          <a:p>
            <a:pPr algn="just"/>
            <a:r>
              <a:rPr lang="vi-VN" i="1" dirty="0" smtClean="0"/>
              <a:t>Зілаї́р, Кутаї́сі,Тро́їцьк, Ана́ньїно, Ма́р’їно.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Примітка.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 У географічних назвах, утворених від загальних назв та імен, спільних за походженням для української та російської мов, звичайно пишеться </a:t>
            </a:r>
            <a:r>
              <a:rPr lang="vi-VN" b="1" dirty="0" smtClean="0"/>
              <a:t>и</a:t>
            </a:r>
            <a:r>
              <a:rPr lang="vi-VN" dirty="0" smtClean="0"/>
              <a:t> в суфіксах -</a:t>
            </a:r>
            <a:r>
              <a:rPr lang="vi-VN" b="1" dirty="0" smtClean="0"/>
              <a:t>ин-</a:t>
            </a:r>
            <a:r>
              <a:rPr lang="vi-VN" dirty="0" smtClean="0"/>
              <a:t>, -</a:t>
            </a:r>
            <a:r>
              <a:rPr lang="vi-VN" b="1" dirty="0" smtClean="0"/>
              <a:t>инськ-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Березина́, Гуси́не О́зеро, </a:t>
            </a:r>
            <a:endParaRPr lang="uk-UA" i="1" dirty="0" smtClean="0"/>
          </a:p>
          <a:p>
            <a:pPr algn="just"/>
            <a:r>
              <a:rPr lang="vi-VN" i="1" dirty="0" smtClean="0"/>
              <a:t>Дуди́нка, Жа́бинка, Карпи́нськ, </a:t>
            </a:r>
            <a:endParaRPr lang="uk-UA" i="1" dirty="0" smtClean="0"/>
          </a:p>
          <a:p>
            <a:pPr algn="just"/>
            <a:r>
              <a:rPr lang="vi-VN" i="1" dirty="0" smtClean="0"/>
              <a:t>Крути́нське, Пра́вдинськ</a:t>
            </a:r>
            <a:r>
              <a:rPr lang="uk-UA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</TotalTime>
  <Words>316</Words>
  <Application>Microsoft Office PowerPoint</Application>
  <PresentationFormat>Экран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Географічні назви слов’янських та інших країн</vt:lpstr>
      <vt:lpstr>Російська літера е передається через е:  </vt:lpstr>
      <vt:lpstr>Але інколи е передається через є: </vt:lpstr>
      <vt:lpstr>Слайд 4</vt:lpstr>
      <vt:lpstr>Примітка.</vt:lpstr>
      <vt:lpstr>Літера ё передається: </vt:lpstr>
      <vt:lpstr>Літера э передається через е:  </vt:lpstr>
      <vt:lpstr>Літера и передається через і або ї: </vt:lpstr>
      <vt:lpstr>Примітка.</vt:lpstr>
      <vt:lpstr>Російське и передається через и: </vt:lpstr>
      <vt:lpstr>Слайд 11</vt:lpstr>
      <vt:lpstr>Слайд 12</vt:lpstr>
      <vt:lpstr>Літера ы передається через и:  </vt:lpstr>
      <vt:lpstr>Слайд 14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Географічні назви слов’янських та інших країн</dc:title>
  <dc:creator>1</dc:creator>
  <cp:lastModifiedBy>1</cp:lastModifiedBy>
  <cp:revision>5</cp:revision>
  <dcterms:created xsi:type="dcterms:W3CDTF">2017-04-05T05:43:47Z</dcterms:created>
  <dcterms:modified xsi:type="dcterms:W3CDTF">2017-04-05T08:24:46Z</dcterms:modified>
</cp:coreProperties>
</file>