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9" r:id="rId3"/>
    <p:sldId id="267" r:id="rId4"/>
    <p:sldId id="268" r:id="rId5"/>
    <p:sldId id="269" r:id="rId6"/>
    <p:sldId id="260" r:id="rId7"/>
    <p:sldId id="270" r:id="rId8"/>
    <p:sldId id="261" r:id="rId9"/>
    <p:sldId id="271" r:id="rId10"/>
    <p:sldId id="262" r:id="rId11"/>
    <p:sldId id="272" r:id="rId12"/>
    <p:sldId id="263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89143-DCE8-4A95-AF81-B5E0E05302C0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0EC32-BC92-440F-8CC7-6B45981481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A2D8-CCA6-4CF7-9490-ED9BD772141B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CC38E-8BC3-473F-9532-8DE2647B4F58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75BE-F3DC-4617-8298-C342AD01941F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540F-349E-4D37-A98B-218D0FA7F72E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8AD84-0E14-4726-929B-BD7BA182FF2B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34D7-10EC-42D4-ADC9-EED189FE07FA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A321-EFEA-4B37-AFE7-553F1A3F6696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3EA4-5AC2-4109-ABFA-ADEB10132431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2B8E-8EA3-44D7-861F-426A68A67159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3924-7EED-453C-B05B-9B18DA43AC1E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82A21-C258-4947-8690-66021FB94B71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5DDCA6-2D1F-40DD-A410-325D083AEF32}" type="datetime1">
              <a:rPr lang="ru-RU" smtClean="0"/>
              <a:pPr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151EC2-3B06-48D9-B9D2-8C1B0A4D7A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843218"/>
          </a:xfrm>
        </p:spPr>
        <p:txBody>
          <a:bodyPr>
            <a:normAutofit fontScale="90000"/>
          </a:bodyPr>
          <a:lstStyle/>
          <a:p>
            <a:r>
              <a:rPr lang="uk-UA" sz="6000" dirty="0" smtClean="0"/>
              <a:t>І, Ї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у словах іншомовного походження</a:t>
            </a:r>
            <a:endParaRPr lang="uk-UA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440852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601980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</a:t>
            </a:r>
          </a:p>
          <a:p>
            <a:r>
              <a:rPr lang="uk-UA" dirty="0" smtClean="0"/>
              <a:t>підготовки іноземних громадян Шелепкова Інна 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sz="2400" dirty="0" smtClean="0"/>
              <a:t>Примітка </a:t>
            </a:r>
            <a:r>
              <a:rPr lang="uk-UA" sz="2400" dirty="0" smtClean="0"/>
              <a:t>1. У </a:t>
            </a:r>
            <a:r>
              <a:rPr lang="uk-UA" sz="2400" dirty="0" smtClean="0"/>
              <a:t>ряді слів іншомовного походження, що давно засвоєні українською мовою, після б, п, в, м, ф, г, к, х, л, н пишеться відповідно до вимоги и: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/>
              <a:t>бурмистер </a:t>
            </a:r>
            <a:r>
              <a:rPr lang="uk-UA" dirty="0" smtClean="0"/>
              <a:t>(але бургомістр), </a:t>
            </a:r>
            <a:endParaRPr lang="uk-UA" dirty="0" smtClean="0"/>
          </a:p>
          <a:p>
            <a:pPr algn="just"/>
            <a:r>
              <a:rPr lang="uk-UA" dirty="0" smtClean="0"/>
              <a:t>вимпел</a:t>
            </a:r>
            <a:r>
              <a:rPr lang="uk-UA" dirty="0" smtClean="0"/>
              <a:t>, єхидна, </a:t>
            </a:r>
            <a:endParaRPr lang="uk-UA" dirty="0" smtClean="0"/>
          </a:p>
          <a:p>
            <a:pPr algn="just"/>
            <a:r>
              <a:rPr lang="uk-UA" dirty="0" smtClean="0"/>
              <a:t>імбир</a:t>
            </a:r>
            <a:r>
              <a:rPr lang="uk-UA" dirty="0" smtClean="0"/>
              <a:t>, кипарис, </a:t>
            </a:r>
            <a:endParaRPr lang="uk-UA" dirty="0" smtClean="0"/>
          </a:p>
          <a:p>
            <a:pPr algn="just"/>
            <a:r>
              <a:rPr lang="uk-UA" dirty="0" smtClean="0"/>
              <a:t>лиман</a:t>
            </a:r>
            <a:r>
              <a:rPr lang="uk-UA" dirty="0" smtClean="0"/>
              <a:t>, миля, </a:t>
            </a:r>
            <a:endParaRPr lang="uk-UA" dirty="0" smtClean="0"/>
          </a:p>
          <a:p>
            <a:pPr algn="just"/>
            <a:r>
              <a:rPr lang="uk-UA" dirty="0" smtClean="0"/>
              <a:t>мирт</a:t>
            </a:r>
            <a:r>
              <a:rPr lang="uk-UA" dirty="0" smtClean="0"/>
              <a:t>, нирка, </a:t>
            </a:r>
            <a:endParaRPr lang="uk-UA" dirty="0" smtClean="0"/>
          </a:p>
          <a:p>
            <a:pPr algn="just"/>
            <a:r>
              <a:rPr lang="uk-UA" dirty="0" smtClean="0"/>
              <a:t>спирт</a:t>
            </a:r>
            <a:r>
              <a:rPr lang="uk-UA" dirty="0" smtClean="0"/>
              <a:t>, химера та ін.,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а </a:t>
            </a:r>
            <a:r>
              <a:rPr lang="uk-UA" dirty="0" smtClean="0"/>
              <a:t>також у словах, запозичених із східних мов, переважно тюркських: </a:t>
            </a:r>
            <a:endParaRPr lang="uk-UA" dirty="0" smtClean="0"/>
          </a:p>
          <a:p>
            <a:pPr algn="just"/>
            <a:r>
              <a:rPr lang="uk-UA" dirty="0" smtClean="0"/>
              <a:t>башкир</a:t>
            </a:r>
            <a:r>
              <a:rPr lang="uk-UA" dirty="0" smtClean="0"/>
              <a:t>, гиря, </a:t>
            </a:r>
            <a:endParaRPr lang="uk-UA" dirty="0" smtClean="0"/>
          </a:p>
          <a:p>
            <a:pPr algn="just"/>
            <a:r>
              <a:rPr lang="uk-UA" dirty="0" smtClean="0"/>
              <a:t>калмик</a:t>
            </a:r>
            <a:r>
              <a:rPr lang="uk-UA" dirty="0" smtClean="0"/>
              <a:t>, кинджал, </a:t>
            </a:r>
            <a:endParaRPr lang="uk-UA" dirty="0" smtClean="0"/>
          </a:p>
          <a:p>
            <a:pPr algn="just"/>
            <a:r>
              <a:rPr lang="uk-UA" dirty="0" smtClean="0"/>
              <a:t>киргиз</a:t>
            </a:r>
            <a:r>
              <a:rPr lang="uk-UA" dirty="0" smtClean="0"/>
              <a:t>, кисет, кишлак.</a:t>
            </a:r>
            <a:endParaRPr lang="ru-RU" dirty="0" smtClean="0"/>
          </a:p>
          <a:p>
            <a:pPr algn="just"/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 smtClean="0"/>
              <a:t>З и, а не з і пишуться також слова церковного вжитку: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диякон</a:t>
            </a:r>
            <a:r>
              <a:rPr lang="uk-UA" dirty="0" smtClean="0"/>
              <a:t>, </a:t>
            </a:r>
            <a:endParaRPr lang="uk-UA" dirty="0" smtClean="0"/>
          </a:p>
          <a:p>
            <a:r>
              <a:rPr lang="uk-UA" dirty="0" smtClean="0"/>
              <a:t>єпископ</a:t>
            </a:r>
            <a:r>
              <a:rPr lang="uk-UA" dirty="0" smtClean="0"/>
              <a:t>, </a:t>
            </a:r>
            <a:endParaRPr lang="uk-UA" dirty="0" smtClean="0"/>
          </a:p>
          <a:p>
            <a:r>
              <a:rPr lang="uk-UA" dirty="0" smtClean="0"/>
              <a:t>єпитимія,</a:t>
            </a:r>
          </a:p>
          <a:p>
            <a:r>
              <a:rPr lang="uk-UA" dirty="0" smtClean="0"/>
              <a:t> </a:t>
            </a:r>
            <a:r>
              <a:rPr lang="uk-UA" dirty="0" smtClean="0"/>
              <a:t>єпитрахиль, </a:t>
            </a:r>
            <a:endParaRPr lang="uk-UA" dirty="0" smtClean="0"/>
          </a:p>
          <a:p>
            <a:r>
              <a:rPr lang="uk-UA" dirty="0" smtClean="0"/>
              <a:t>камилавка</a:t>
            </a:r>
            <a:r>
              <a:rPr lang="uk-UA" dirty="0" smtClean="0"/>
              <a:t>, </a:t>
            </a:r>
            <a:endParaRPr lang="uk-UA" dirty="0" smtClean="0"/>
          </a:p>
          <a:p>
            <a:r>
              <a:rPr lang="uk-UA" dirty="0" smtClean="0"/>
              <a:t>митра</a:t>
            </a:r>
            <a:r>
              <a:rPr lang="uk-UA" dirty="0" smtClean="0"/>
              <a:t>, </a:t>
            </a:r>
            <a:endParaRPr lang="uk-UA" dirty="0" smtClean="0"/>
          </a:p>
          <a:p>
            <a:r>
              <a:rPr lang="uk-UA" dirty="0" smtClean="0"/>
              <a:t>митрополит</a:t>
            </a:r>
            <a:r>
              <a:rPr lang="uk-UA" dirty="0" smtClean="0"/>
              <a:t>, </a:t>
            </a:r>
            <a:endParaRPr lang="uk-UA" dirty="0" smtClean="0"/>
          </a:p>
          <a:p>
            <a:r>
              <a:rPr lang="uk-UA" dirty="0" smtClean="0"/>
              <a:t>християнство </a:t>
            </a:r>
            <a:r>
              <a:rPr lang="uk-UA" dirty="0" smtClean="0"/>
              <a:t>тощо.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Світлана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Ї пишеться після голосного: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мозаїка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наївний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прозаїк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руїна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теїн</a:t>
            </a:r>
            <a:r>
              <a:rPr lang="uk-UA" dirty="0" smtClean="0"/>
              <a:t>; </a:t>
            </a:r>
            <a:endParaRPr lang="uk-UA" dirty="0" smtClean="0"/>
          </a:p>
          <a:p>
            <a:pPr algn="just"/>
            <a:r>
              <a:rPr lang="uk-UA" dirty="0" smtClean="0"/>
              <a:t>Енеїда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Ізмаїл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Каїр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 Інна 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sz="2400" dirty="0" smtClean="0"/>
              <a:t>Але в складних словах, де перша частина закінчується голосним, на початку другої частини пишеться і: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староіндійський</a:t>
            </a:r>
            <a:r>
              <a:rPr lang="uk-UA" dirty="0" smtClean="0"/>
              <a:t>, </a:t>
            </a:r>
            <a:endParaRPr lang="uk-UA" dirty="0" smtClean="0"/>
          </a:p>
          <a:p>
            <a:r>
              <a:rPr lang="uk-UA" dirty="0" smtClean="0"/>
              <a:t>новоірландський</a:t>
            </a:r>
            <a:r>
              <a:rPr lang="uk-UA" dirty="0" smtClean="0"/>
              <a:t>; </a:t>
            </a:r>
            <a:endParaRPr lang="uk-UA" dirty="0" smtClean="0"/>
          </a:p>
          <a:p>
            <a:endParaRPr lang="uk-UA" dirty="0" smtClean="0"/>
          </a:p>
          <a:p>
            <a:pPr algn="just"/>
            <a:r>
              <a:rPr lang="uk-UA" dirty="0" smtClean="0"/>
              <a:t>так </a:t>
            </a:r>
            <a:r>
              <a:rPr lang="uk-UA" dirty="0" smtClean="0"/>
              <a:t>само в позиції після префікса, що закінчується на голосний або </a:t>
            </a:r>
            <a:r>
              <a:rPr lang="uk-UA" dirty="0" smtClean="0"/>
              <a:t>приголосний:</a:t>
            </a:r>
          </a:p>
          <a:p>
            <a:pPr algn="just"/>
            <a:r>
              <a:rPr lang="uk-UA" dirty="0" smtClean="0"/>
              <a:t> </a:t>
            </a:r>
            <a:r>
              <a:rPr lang="uk-UA" dirty="0" smtClean="0"/>
              <a:t>антиісторичний, </a:t>
            </a:r>
            <a:endParaRPr lang="uk-UA" dirty="0" smtClean="0"/>
          </a:p>
          <a:p>
            <a:pPr algn="just"/>
            <a:r>
              <a:rPr lang="uk-UA" dirty="0" smtClean="0"/>
              <a:t>доісторичний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поінформувати</a:t>
            </a:r>
            <a:r>
              <a:rPr lang="uk-UA" dirty="0" smtClean="0"/>
              <a:t>; </a:t>
            </a:r>
            <a:endParaRPr lang="uk-UA" dirty="0" smtClean="0"/>
          </a:p>
          <a:p>
            <a:pPr algn="just"/>
            <a:r>
              <a:rPr lang="uk-UA" dirty="0" smtClean="0"/>
              <a:t>безідейний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дезінтеграція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дезінфекція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дезінформація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розіграш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Світлана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 пишеться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2700" dirty="0" smtClean="0"/>
              <a:t>На </a:t>
            </a:r>
            <a:r>
              <a:rPr lang="uk-UA" sz="2700" dirty="0" smtClean="0"/>
              <a:t>початку слова: </a:t>
            </a:r>
            <a:br>
              <a:rPr lang="uk-UA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ru-RU" dirty="0" smtClean="0"/>
          </a:p>
          <a:p>
            <a:pPr algn="just"/>
            <a:r>
              <a:rPr lang="uk-UA" dirty="0" smtClean="0"/>
              <a:t>ідея</a:t>
            </a:r>
            <a:r>
              <a:rPr lang="uk-UA" dirty="0" smtClean="0"/>
              <a:t>, Іліада, </a:t>
            </a:r>
            <a:endParaRPr lang="uk-UA" dirty="0" smtClean="0"/>
          </a:p>
          <a:p>
            <a:pPr algn="just"/>
            <a:r>
              <a:rPr lang="uk-UA" dirty="0" smtClean="0"/>
              <a:t>інструкція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інтернаціональний</a:t>
            </a:r>
            <a:r>
              <a:rPr lang="uk-UA" dirty="0" smtClean="0"/>
              <a:t>; </a:t>
            </a:r>
            <a:endParaRPr lang="uk-UA" dirty="0" smtClean="0"/>
          </a:p>
          <a:p>
            <a:pPr algn="just"/>
            <a:r>
              <a:rPr lang="uk-UA" dirty="0" smtClean="0"/>
              <a:t>Індія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Іспанія</a:t>
            </a:r>
            <a:r>
              <a:rPr lang="uk-UA" dirty="0" smtClean="0"/>
              <a:t>; </a:t>
            </a:r>
            <a:endParaRPr lang="uk-UA" dirty="0" smtClean="0"/>
          </a:p>
          <a:p>
            <a:pPr algn="just"/>
            <a:r>
              <a:rPr lang="uk-UA" dirty="0" smtClean="0"/>
              <a:t>Ібсен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err="1" smtClean="0"/>
              <a:t>Івон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Ізабелла. 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Після приголосного перед голосним, є та звуком й: </a:t>
            </a:r>
            <a:br>
              <a:rPr lang="uk-UA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артеріальний</a:t>
            </a:r>
            <a:r>
              <a:rPr lang="uk-UA" dirty="0" smtClean="0"/>
              <a:t>, геніальний, </a:t>
            </a:r>
            <a:endParaRPr lang="uk-UA" dirty="0" smtClean="0"/>
          </a:p>
          <a:p>
            <a:pPr algn="just"/>
            <a:r>
              <a:rPr lang="uk-UA" dirty="0" smtClean="0"/>
              <a:t>діалектика</a:t>
            </a:r>
            <a:r>
              <a:rPr lang="uk-UA" dirty="0" smtClean="0"/>
              <a:t>, індустріалізація, </a:t>
            </a:r>
            <a:endParaRPr lang="uk-UA" dirty="0" smtClean="0"/>
          </a:p>
          <a:p>
            <a:pPr algn="just"/>
            <a:r>
              <a:rPr lang="uk-UA" dirty="0" smtClean="0"/>
              <a:t>матеріал</a:t>
            </a:r>
            <a:r>
              <a:rPr lang="uk-UA" dirty="0" smtClean="0"/>
              <a:t>, </a:t>
            </a:r>
            <a:r>
              <a:rPr lang="uk-UA" dirty="0" smtClean="0"/>
              <a:t>фіалка</a:t>
            </a:r>
            <a:r>
              <a:rPr lang="uk-UA" dirty="0" smtClean="0"/>
              <a:t>; </a:t>
            </a:r>
            <a:endParaRPr lang="uk-UA" dirty="0" smtClean="0"/>
          </a:p>
          <a:p>
            <a:pPr algn="just"/>
            <a:r>
              <a:rPr lang="uk-UA" dirty="0" smtClean="0"/>
              <a:t>аудієнція</a:t>
            </a:r>
            <a:r>
              <a:rPr lang="uk-UA" dirty="0" smtClean="0"/>
              <a:t>, гієна, </a:t>
            </a:r>
            <a:endParaRPr lang="uk-UA" dirty="0" smtClean="0"/>
          </a:p>
          <a:p>
            <a:pPr algn="just"/>
            <a:r>
              <a:rPr lang="uk-UA" dirty="0" smtClean="0"/>
              <a:t>клієнт</a:t>
            </a:r>
            <a:r>
              <a:rPr lang="uk-UA" dirty="0" smtClean="0"/>
              <a:t>, пієтет; аксіома, </a:t>
            </a:r>
            <a:endParaRPr lang="uk-UA" dirty="0" smtClean="0"/>
          </a:p>
          <a:p>
            <a:pPr algn="just"/>
            <a:r>
              <a:rPr lang="uk-UA" dirty="0" smtClean="0"/>
              <a:t>соціологія</a:t>
            </a:r>
            <a:r>
              <a:rPr lang="uk-UA" dirty="0" smtClean="0"/>
              <a:t>, фіолетовий; </a:t>
            </a:r>
            <a:endParaRPr lang="uk-UA" dirty="0" smtClean="0"/>
          </a:p>
          <a:p>
            <a:pPr algn="just"/>
            <a:r>
              <a:rPr lang="uk-UA" dirty="0" smtClean="0"/>
              <a:t>радіус</a:t>
            </a:r>
            <a:r>
              <a:rPr lang="uk-UA" dirty="0" smtClean="0"/>
              <a:t>, тріумф; </a:t>
            </a:r>
            <a:endParaRPr lang="uk-UA" dirty="0" smtClean="0"/>
          </a:p>
          <a:p>
            <a:pPr algn="just"/>
            <a:r>
              <a:rPr lang="uk-UA" dirty="0" smtClean="0"/>
              <a:t>партійний</a:t>
            </a:r>
            <a:r>
              <a:rPr lang="uk-UA" dirty="0" smtClean="0"/>
              <a:t>, радій; </a:t>
            </a:r>
            <a:endParaRPr lang="uk-UA" dirty="0" smtClean="0"/>
          </a:p>
          <a:p>
            <a:pPr algn="just"/>
            <a:r>
              <a:rPr lang="uk-UA" dirty="0" err="1" smtClean="0"/>
              <a:t>Біарріц</a:t>
            </a:r>
            <a:r>
              <a:rPr lang="uk-UA" dirty="0" smtClean="0"/>
              <a:t>, Фіуме; </a:t>
            </a:r>
            <a:endParaRPr lang="uk-UA" dirty="0" smtClean="0"/>
          </a:p>
          <a:p>
            <a:pPr algn="just"/>
            <a:r>
              <a:rPr lang="uk-UA" dirty="0" smtClean="0"/>
              <a:t>Віардо</a:t>
            </a:r>
            <a:r>
              <a:rPr lang="uk-UA" dirty="0" smtClean="0"/>
              <a:t>, Оссіан, </a:t>
            </a:r>
            <a:endParaRPr lang="uk-UA" dirty="0" smtClean="0"/>
          </a:p>
          <a:p>
            <a:pPr algn="just"/>
            <a:r>
              <a:rPr lang="uk-UA" dirty="0" smtClean="0"/>
              <a:t>Фіораванте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Світлана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sz="2400" dirty="0" smtClean="0"/>
              <a:t>І в середині слова перед голосним іноді переходить у й і відповідно передається на письмі: </a:t>
            </a:r>
            <a:br>
              <a:rPr lang="uk-UA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курйоз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серйозний</a:t>
            </a:r>
            <a:r>
              <a:rPr lang="uk-UA" dirty="0" smtClean="0"/>
              <a:t>; </a:t>
            </a:r>
            <a:endParaRPr lang="uk-UA" dirty="0" smtClean="0"/>
          </a:p>
          <a:p>
            <a:pPr algn="just"/>
            <a:r>
              <a:rPr lang="uk-UA" dirty="0" smtClean="0"/>
              <a:t>ар’єргард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бар’єр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вольтер’янець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кар’єра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err="1" smtClean="0"/>
              <a:t>п</a:t>
            </a:r>
            <a:r>
              <a:rPr lang="uk-UA" dirty="0" err="1" smtClean="0"/>
              <a:t>’єca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Світлана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err="1" smtClean="0"/>
              <a:t>Ia</a:t>
            </a:r>
            <a:r>
              <a:rPr lang="uk-UA" sz="2400" dirty="0" smtClean="0"/>
              <a:t> в кінці слова передається звичайно через </a:t>
            </a:r>
            <a:r>
              <a:rPr lang="uk-UA" sz="2400" dirty="0" err="1" smtClean="0"/>
              <a:t>ія</a:t>
            </a:r>
            <a:r>
              <a:rPr lang="uk-UA" sz="2400" dirty="0" smtClean="0"/>
              <a:t>: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артерія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індустрія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історія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хімія</a:t>
            </a:r>
            <a:r>
              <a:rPr lang="uk-UA" dirty="0" smtClean="0"/>
              <a:t>; </a:t>
            </a:r>
            <a:endParaRPr lang="uk-UA" dirty="0" smtClean="0"/>
          </a:p>
          <a:p>
            <a:pPr algn="just"/>
            <a:r>
              <a:rPr lang="uk-UA" dirty="0" smtClean="0"/>
              <a:t>Апулія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Греція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err="1" smtClean="0"/>
              <a:t>Дієго-Гарсія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err="1" smtClean="0"/>
              <a:t>Мурсія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Світлана Миколаївна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sz="2400" dirty="0" smtClean="0"/>
              <a:t>Після приголосних в особових іменах і в географічних назвах, а також у похідних прикметниках перед наступним приголосним  і в кінці слова: </a:t>
            </a:r>
            <a:br>
              <a:rPr lang="uk-UA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Замбезі</a:t>
            </a:r>
            <a:r>
              <a:rPr lang="uk-UA" dirty="0" smtClean="0"/>
              <a:t>, Капрі, </a:t>
            </a:r>
            <a:endParaRPr lang="uk-UA" dirty="0" smtClean="0"/>
          </a:p>
          <a:p>
            <a:pPr algn="just"/>
            <a:r>
              <a:rPr lang="uk-UA" dirty="0" smtClean="0"/>
              <a:t>Лісабон</a:t>
            </a:r>
            <a:r>
              <a:rPr lang="uk-UA" dirty="0" smtClean="0"/>
              <a:t>, Міссісіпі, </a:t>
            </a:r>
            <a:endParaRPr lang="uk-UA" dirty="0" smtClean="0"/>
          </a:p>
          <a:p>
            <a:pPr algn="just"/>
            <a:r>
              <a:rPr lang="uk-UA" dirty="0" smtClean="0"/>
              <a:t>Монтевідео</a:t>
            </a:r>
            <a:r>
              <a:rPr lang="uk-UA" dirty="0" smtClean="0"/>
              <a:t>, Нагасакі, </a:t>
            </a:r>
            <a:endParaRPr lang="uk-UA" dirty="0" smtClean="0"/>
          </a:p>
          <a:p>
            <a:pPr algn="just"/>
            <a:r>
              <a:rPr lang="uk-UA" dirty="0" smtClean="0"/>
              <a:t>Поті</a:t>
            </a:r>
            <a:r>
              <a:rPr lang="uk-UA" dirty="0" smtClean="0"/>
              <a:t>, Ніл, </a:t>
            </a:r>
            <a:endParaRPr lang="uk-UA" dirty="0" smtClean="0"/>
          </a:p>
          <a:p>
            <a:pPr algn="just"/>
            <a:r>
              <a:rPr lang="uk-UA" dirty="0" smtClean="0"/>
              <a:t>Севілья</a:t>
            </a:r>
            <a:r>
              <a:rPr lang="uk-UA" dirty="0" smtClean="0"/>
              <a:t>, Сідней,  </a:t>
            </a:r>
            <a:endParaRPr lang="uk-UA" dirty="0" smtClean="0"/>
          </a:p>
          <a:p>
            <a:pPr algn="just"/>
            <a:r>
              <a:rPr lang="uk-UA" dirty="0" smtClean="0"/>
              <a:t>Сомалі</a:t>
            </a:r>
            <a:r>
              <a:rPr lang="uk-UA" dirty="0" smtClean="0"/>
              <a:t>, Сочі; </a:t>
            </a:r>
            <a:endParaRPr lang="uk-UA" dirty="0" smtClean="0"/>
          </a:p>
          <a:p>
            <a:pPr algn="just"/>
            <a:r>
              <a:rPr lang="uk-UA" dirty="0" err="1" smtClean="0"/>
              <a:t>Анрі</a:t>
            </a:r>
            <a:r>
              <a:rPr lang="uk-UA" dirty="0" smtClean="0"/>
              <a:t>, </a:t>
            </a:r>
            <a:r>
              <a:rPr lang="uk-UA" dirty="0" err="1" smtClean="0"/>
              <a:t>Білло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Гальвані</a:t>
            </a:r>
            <a:r>
              <a:rPr lang="uk-UA" dirty="0" smtClean="0"/>
              <a:t>, Грімм, </a:t>
            </a:r>
            <a:endParaRPr lang="uk-UA" dirty="0" smtClean="0"/>
          </a:p>
          <a:p>
            <a:pPr algn="just"/>
            <a:r>
              <a:rPr lang="uk-UA" dirty="0" smtClean="0"/>
              <a:t>Дідро</a:t>
            </a:r>
            <a:r>
              <a:rPr lang="uk-UA" dirty="0" smtClean="0"/>
              <a:t>, </a:t>
            </a:r>
            <a:r>
              <a:rPr lang="uk-UA" dirty="0" err="1" smtClean="0"/>
              <a:t>Дізель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Овідій</a:t>
            </a:r>
            <a:r>
              <a:rPr lang="uk-UA" dirty="0" smtClean="0"/>
              <a:t>, Россіні; </a:t>
            </a:r>
            <a:endParaRPr lang="uk-UA" dirty="0" smtClean="0"/>
          </a:p>
          <a:p>
            <a:pPr algn="just"/>
            <a:r>
              <a:rPr lang="uk-UA" dirty="0" smtClean="0"/>
              <a:t>лісабонський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14678" y="64928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dirty="0" smtClean="0"/>
              <a:t>Примітка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Власні </a:t>
            </a:r>
            <a:r>
              <a:rPr lang="uk-UA" dirty="0" smtClean="0"/>
              <a:t>імена, що перетворилися в назви предметів і явищ, тобто стали загальними іменами, пишуться за правилами правопису загальних назв іншомовного походження: </a:t>
            </a:r>
            <a:endParaRPr lang="uk-UA" dirty="0" smtClean="0"/>
          </a:p>
          <a:p>
            <a:pPr algn="just"/>
            <a:r>
              <a:rPr lang="uk-UA" dirty="0" smtClean="0"/>
              <a:t>дизель </a:t>
            </a:r>
            <a:r>
              <a:rPr lang="uk-UA" dirty="0" smtClean="0"/>
              <a:t>(хоч </a:t>
            </a:r>
            <a:r>
              <a:rPr lang="uk-UA" dirty="0" err="1" smtClean="0"/>
              <a:t>Дізель</a:t>
            </a:r>
            <a:r>
              <a:rPr lang="uk-UA" dirty="0" smtClean="0"/>
              <a:t>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Світлана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Після приголосних у кінці невідмінюваних слів: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візаві</a:t>
            </a:r>
            <a:r>
              <a:rPr lang="uk-UA" dirty="0" smtClean="0"/>
              <a:t>, журі, </a:t>
            </a:r>
            <a:endParaRPr lang="uk-UA" dirty="0" smtClean="0"/>
          </a:p>
          <a:p>
            <a:pPr algn="just"/>
            <a:r>
              <a:rPr lang="uk-UA" dirty="0" smtClean="0"/>
              <a:t>колібрі</a:t>
            </a:r>
            <a:r>
              <a:rPr lang="uk-UA" dirty="0" smtClean="0"/>
              <a:t>, мерсі, </a:t>
            </a:r>
            <a:endParaRPr lang="uk-UA" dirty="0" smtClean="0"/>
          </a:p>
          <a:p>
            <a:pPr algn="just"/>
            <a:r>
              <a:rPr lang="uk-UA" dirty="0" smtClean="0"/>
              <a:t>парі</a:t>
            </a:r>
            <a:r>
              <a:rPr lang="uk-UA" dirty="0" smtClean="0"/>
              <a:t>, попурі, </a:t>
            </a:r>
            <a:endParaRPr lang="uk-UA" dirty="0" smtClean="0"/>
          </a:p>
          <a:p>
            <a:pPr algn="just"/>
            <a:r>
              <a:rPr lang="uk-UA" dirty="0" smtClean="0"/>
              <a:t>таксі</a:t>
            </a:r>
            <a:r>
              <a:rPr lang="uk-UA" dirty="0" smtClean="0"/>
              <a:t>, харакірі,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а </a:t>
            </a:r>
            <a:r>
              <a:rPr lang="uk-UA" dirty="0" smtClean="0"/>
              <a:t>також перед наступним приголосним у таких невідмінюваних словах, як </a:t>
            </a:r>
            <a:endParaRPr lang="uk-UA" dirty="0" smtClean="0"/>
          </a:p>
          <a:p>
            <a:pPr algn="just"/>
            <a:r>
              <a:rPr lang="uk-UA" dirty="0" err="1" smtClean="0"/>
              <a:t>гратіс</a:t>
            </a:r>
            <a:r>
              <a:rPr lang="uk-UA" dirty="0" smtClean="0"/>
              <a:t>, </a:t>
            </a:r>
            <a:endParaRPr lang="uk-UA" dirty="0" smtClean="0"/>
          </a:p>
          <a:p>
            <a:pPr algn="just"/>
            <a:r>
              <a:rPr lang="uk-UA" dirty="0" smtClean="0"/>
              <a:t>піанісимо </a:t>
            </a:r>
            <a:r>
              <a:rPr lang="uk-UA" dirty="0" smtClean="0"/>
              <a:t>й под.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 smtClean="0"/>
              <a:t>В усіх інших випадках після б, п, в, м, ф, г, к, х, л, н перед наступним приголосним: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бізнес</a:t>
            </a:r>
            <a:r>
              <a:rPr lang="uk-UA" dirty="0" smtClean="0"/>
              <a:t>, пілот, </a:t>
            </a:r>
            <a:endParaRPr lang="uk-UA" dirty="0" smtClean="0"/>
          </a:p>
          <a:p>
            <a:r>
              <a:rPr lang="uk-UA" dirty="0" smtClean="0"/>
              <a:t>вібрація</a:t>
            </a:r>
            <a:r>
              <a:rPr lang="uk-UA" dirty="0" smtClean="0"/>
              <a:t>, академік, </a:t>
            </a:r>
            <a:endParaRPr lang="uk-UA" dirty="0" smtClean="0"/>
          </a:p>
          <a:p>
            <a:r>
              <a:rPr lang="uk-UA" dirty="0" smtClean="0"/>
              <a:t>фінанси</a:t>
            </a:r>
            <a:r>
              <a:rPr lang="uk-UA" dirty="0" smtClean="0"/>
              <a:t>, графік, </a:t>
            </a:r>
            <a:endParaRPr lang="uk-UA" dirty="0" smtClean="0"/>
          </a:p>
          <a:p>
            <a:r>
              <a:rPr lang="uk-UA" dirty="0" smtClean="0"/>
              <a:t>гіпопотам</a:t>
            </a:r>
            <a:r>
              <a:rPr lang="uk-UA" dirty="0" smtClean="0"/>
              <a:t>, логічний, </a:t>
            </a:r>
            <a:endParaRPr lang="uk-UA" dirty="0" smtClean="0"/>
          </a:p>
          <a:p>
            <a:r>
              <a:rPr lang="uk-UA" dirty="0" smtClean="0"/>
              <a:t>гімн</a:t>
            </a:r>
            <a:r>
              <a:rPr lang="uk-UA" dirty="0" smtClean="0"/>
              <a:t>, кілограм, </a:t>
            </a:r>
            <a:endParaRPr lang="uk-UA" dirty="0" smtClean="0"/>
          </a:p>
          <a:p>
            <a:r>
              <a:rPr lang="uk-UA" dirty="0" smtClean="0"/>
              <a:t>кіно</a:t>
            </a:r>
            <a:r>
              <a:rPr lang="uk-UA" dirty="0" smtClean="0"/>
              <a:t>, архів, </a:t>
            </a:r>
            <a:endParaRPr lang="uk-UA" dirty="0" smtClean="0"/>
          </a:p>
          <a:p>
            <a:r>
              <a:rPr lang="uk-UA" dirty="0" smtClean="0"/>
              <a:t>хімія</a:t>
            </a:r>
            <a:r>
              <a:rPr lang="uk-UA" dirty="0" smtClean="0"/>
              <a:t>, хірург, </a:t>
            </a:r>
            <a:endParaRPr lang="uk-UA" dirty="0" smtClean="0"/>
          </a:p>
          <a:p>
            <a:r>
              <a:rPr lang="uk-UA" dirty="0" smtClean="0"/>
              <a:t>література</a:t>
            </a:r>
            <a:r>
              <a:rPr lang="uk-UA" dirty="0" smtClean="0"/>
              <a:t>, </a:t>
            </a:r>
            <a:r>
              <a:rPr lang="uk-UA" dirty="0" smtClean="0"/>
              <a:t>ніша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Світлана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</TotalTime>
  <Words>762</Words>
  <Application>Microsoft Office PowerPoint</Application>
  <PresentationFormat>Экран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І, Ї у словах іншомовного походження</vt:lpstr>
      <vt:lpstr>І пишеться  На початку слова:  </vt:lpstr>
      <vt:lpstr>Після приголосного перед голосним, є та звуком й:  </vt:lpstr>
      <vt:lpstr>І в середині слова перед голосним іноді переходить у й і відповідно передається на письмі:  </vt:lpstr>
      <vt:lpstr>Ia в кінці слова передається звичайно через ія: </vt:lpstr>
      <vt:lpstr>Після приголосних в особових іменах і в географічних назвах, а також у похідних прикметниках перед наступним приголосним  і в кінці слова:  </vt:lpstr>
      <vt:lpstr>Примітка</vt:lpstr>
      <vt:lpstr>Після приголосних у кінці невідмінюваних слів: </vt:lpstr>
      <vt:lpstr>В усіх інших випадках після б, п, в, м, ф, г, к, х, л, н перед наступним приголосним: </vt:lpstr>
      <vt:lpstr>Примітка 1. У ряді слів іншомовного походження, що давно засвоєні українською мовою, після б, п, в, м, ф, г, к, х, л, н пишеться відповідно до вимоги и: </vt:lpstr>
      <vt:lpstr>З и, а не з і пишуться також слова церковного вжитку:</vt:lpstr>
      <vt:lpstr>Ї пишеться після голосного: </vt:lpstr>
      <vt:lpstr>Але в складних словах, де перша частина закінчується голосним, на початку другої частини пишеться і: 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ПЕРЕДАЧА ЗВУКА J ТА ГОЛОСНИХ</dc:title>
  <dc:creator>1</dc:creator>
  <cp:lastModifiedBy>1</cp:lastModifiedBy>
  <cp:revision>5</cp:revision>
  <dcterms:created xsi:type="dcterms:W3CDTF">2017-02-27T07:24:26Z</dcterms:created>
  <dcterms:modified xsi:type="dcterms:W3CDTF">2017-04-12T07:08:50Z</dcterms:modified>
</cp:coreProperties>
</file>