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BF858-D394-4255-B5C0-1349776F2BDE}" type="datetimeFigureOut">
              <a:rPr lang="ru-RU" smtClean="0"/>
              <a:t>11.04.2017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E8C3C-B032-4774-B92D-0D7C154989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61422-768F-4F56-B20F-070D50395780}" type="datetime1">
              <a:rPr lang="ru-RU" smtClean="0"/>
              <a:t>11.04.2017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0C60-C9FF-48DF-BF77-07DC2E09904F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47A5-8558-4CA4-AF54-C388437E2AD8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01FD6-A8E1-4BB3-A8F5-E12302DC4392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3E07C-E25A-4B14-8589-472CA016F13A}" type="datetime1">
              <a:rPr lang="ru-RU" smtClean="0"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FF-598E-460E-98F3-2303FA8AF632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A66-8468-458F-9EBA-536C31E0AA00}" type="datetime1">
              <a:rPr lang="ru-RU" smtClean="0"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DD84F-FE74-4CB4-97C5-3469330759A6}" type="datetime1">
              <a:rPr lang="ru-RU" smtClean="0"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F8666-263F-485F-BE06-F21EDF24B321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C67E-6F9E-4682-A3D7-AE58D1645A03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EBD60-278C-4FB6-ABD3-AD7985074ECF}" type="datetime1">
              <a:rPr lang="ru-RU" smtClean="0"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B84498-AEDF-4830-8C4E-B834AAD25FBD}" type="datetime1">
              <a:rPr lang="ru-RU" smtClean="0"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9B5D88-B543-445F-B9D0-EB20BD966A3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200408"/>
          </a:xfrm>
        </p:spPr>
        <p:txBody>
          <a:bodyPr>
            <a:normAutofit/>
          </a:bodyPr>
          <a:lstStyle/>
          <a:p>
            <a:r>
              <a:rPr lang="uk-UA" b="0" dirty="0" smtClean="0"/>
              <a:t>Знак м’якшення (</a:t>
            </a:r>
            <a:r>
              <a:rPr lang="uk-UA" dirty="0" smtClean="0"/>
              <a:t>ь</a:t>
            </a:r>
            <a:r>
              <a:rPr lang="uk-UA" b="0" dirty="0" smtClean="0"/>
              <a:t>) у словах іншомовного походження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83662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800" b="0" dirty="0" smtClean="0"/>
              <a:t>Знак м’якшення (</a:t>
            </a:r>
            <a:r>
              <a:rPr lang="uk-UA" sz="2800" dirty="0" smtClean="0"/>
              <a:t>ь</a:t>
            </a:r>
            <a:r>
              <a:rPr lang="uk-UA" sz="2800" b="0" dirty="0" smtClean="0"/>
              <a:t>) у словах іншомовного походження пишеться після приголосних </a:t>
            </a:r>
            <a:r>
              <a:rPr lang="uk-UA" sz="2800" dirty="0" smtClean="0"/>
              <a:t>д</a:t>
            </a:r>
            <a:r>
              <a:rPr lang="uk-UA" sz="2800" b="0" dirty="0" smtClean="0"/>
              <a:t>,</a:t>
            </a:r>
            <a:r>
              <a:rPr lang="uk-UA" sz="2800" dirty="0" smtClean="0"/>
              <a:t>т</a:t>
            </a:r>
            <a:r>
              <a:rPr lang="uk-UA" sz="2800" b="0" dirty="0" smtClean="0"/>
              <a:t>, </a:t>
            </a:r>
            <a:r>
              <a:rPr lang="uk-UA" sz="2800" dirty="0" smtClean="0"/>
              <a:t>з</a:t>
            </a:r>
            <a:r>
              <a:rPr lang="uk-UA" sz="2800" b="0" dirty="0" smtClean="0"/>
              <a:t>, </a:t>
            </a:r>
            <a:r>
              <a:rPr lang="uk-UA" sz="2800" dirty="0" smtClean="0"/>
              <a:t>с</a:t>
            </a:r>
            <a:r>
              <a:rPr lang="uk-UA" sz="2800" b="0" dirty="0" smtClean="0"/>
              <a:t>, </a:t>
            </a:r>
            <a:r>
              <a:rPr lang="uk-UA" sz="2800" dirty="0" smtClean="0"/>
              <a:t>л</a:t>
            </a:r>
            <a:r>
              <a:rPr lang="uk-UA" sz="2800" b="0" dirty="0" smtClean="0"/>
              <a:t>, </a:t>
            </a:r>
            <a:r>
              <a:rPr lang="uk-UA" sz="2800" dirty="0" smtClean="0"/>
              <a:t>н</a:t>
            </a:r>
            <a:r>
              <a:rPr lang="uk-UA" sz="2800" b="0" dirty="0" smtClean="0"/>
              <a:t>: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vi-VN" dirty="0" smtClean="0"/>
              <a:t>Перед</a:t>
            </a:r>
            <a:r>
              <a:rPr lang="vi-VN" dirty="0" smtClean="0"/>
              <a:t> </a:t>
            </a:r>
            <a:r>
              <a:rPr lang="vi-VN" b="1" dirty="0" smtClean="0"/>
              <a:t>я</a:t>
            </a:r>
            <a:r>
              <a:rPr lang="vi-VN" dirty="0" smtClean="0"/>
              <a:t>, </a:t>
            </a:r>
            <a:r>
              <a:rPr lang="vi-VN" b="1" dirty="0" smtClean="0"/>
              <a:t>ю</a:t>
            </a:r>
            <a:r>
              <a:rPr lang="vi-VN" dirty="0" smtClean="0"/>
              <a:t>, </a:t>
            </a:r>
            <a:r>
              <a:rPr lang="vi-VN" b="1" dirty="0" smtClean="0"/>
              <a:t>є</a:t>
            </a:r>
            <a:r>
              <a:rPr lang="vi-VN" dirty="0" smtClean="0"/>
              <a:t>, </a:t>
            </a:r>
            <a:r>
              <a:rPr lang="vi-VN" b="1" dirty="0" smtClean="0"/>
              <a:t>ї</a:t>
            </a:r>
            <a:r>
              <a:rPr lang="vi-VN" dirty="0" smtClean="0"/>
              <a:t>, </a:t>
            </a:r>
            <a:r>
              <a:rPr lang="vi-VN" b="1" dirty="0" smtClean="0"/>
              <a:t>йо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адью́</a:t>
            </a:r>
            <a:r>
              <a:rPr lang="vi-VN" i="1" dirty="0" smtClean="0"/>
              <a:t>, кондотьє́р, конферансьє́, </a:t>
            </a:r>
            <a:endParaRPr lang="uk-UA" i="1" dirty="0" smtClean="0"/>
          </a:p>
          <a:p>
            <a:pPr algn="just"/>
            <a:r>
              <a:rPr lang="vi-VN" i="1" dirty="0" smtClean="0"/>
              <a:t>монпансьє́</a:t>
            </a:r>
            <a:r>
              <a:rPr lang="vi-VN" i="1" dirty="0" smtClean="0"/>
              <a:t>, ательє́, марсельє́за, </a:t>
            </a:r>
            <a:endParaRPr lang="uk-UA" i="1" dirty="0" smtClean="0"/>
          </a:p>
          <a:p>
            <a:pPr algn="just"/>
            <a:r>
              <a:rPr lang="vi-VN" i="1" dirty="0" smtClean="0"/>
              <a:t>мілья́рд</a:t>
            </a:r>
            <a:r>
              <a:rPr lang="vi-VN" i="1" dirty="0" smtClean="0"/>
              <a:t>, бульйо́н, </a:t>
            </a:r>
            <a:endParaRPr lang="uk-UA" i="1" dirty="0" smtClean="0"/>
          </a:p>
          <a:p>
            <a:pPr algn="just"/>
            <a:r>
              <a:rPr lang="vi-VN" i="1" dirty="0" smtClean="0"/>
              <a:t>віньє́тка</a:t>
            </a:r>
            <a:r>
              <a:rPr lang="vi-VN" i="1" dirty="0" smtClean="0"/>
              <a:t>, каньйо́н; </a:t>
            </a:r>
            <a:endParaRPr lang="uk-UA" i="1" dirty="0" smtClean="0"/>
          </a:p>
          <a:p>
            <a:pPr algn="just"/>
            <a:r>
              <a:rPr lang="vi-VN" i="1" dirty="0" smtClean="0"/>
              <a:t>В’єнтья́н</a:t>
            </a:r>
            <a:r>
              <a:rPr lang="vi-VN" i="1" dirty="0" smtClean="0"/>
              <a:t>, Фетьйо́, </a:t>
            </a:r>
            <a:endParaRPr lang="uk-UA" i="1" dirty="0" smtClean="0"/>
          </a:p>
          <a:p>
            <a:pPr algn="just"/>
            <a:r>
              <a:rPr lang="vi-VN" i="1" dirty="0" smtClean="0"/>
              <a:t>Кордильє́ри</a:t>
            </a:r>
            <a:r>
              <a:rPr lang="vi-VN" i="1" dirty="0" smtClean="0"/>
              <a:t>, Севі́лья; </a:t>
            </a:r>
            <a:endParaRPr lang="uk-UA" i="1" dirty="0" smtClean="0"/>
          </a:p>
          <a:p>
            <a:pPr algn="just"/>
            <a:r>
              <a:rPr lang="vi-VN" i="1" dirty="0" smtClean="0"/>
              <a:t>Готьє́</a:t>
            </a:r>
            <a:r>
              <a:rPr lang="vi-VN" i="1" dirty="0" smtClean="0"/>
              <a:t>, Лавуазьє́, </a:t>
            </a:r>
            <a:endParaRPr lang="uk-UA" i="1" dirty="0" smtClean="0"/>
          </a:p>
          <a:p>
            <a:pPr algn="just"/>
            <a:r>
              <a:rPr lang="vi-VN" i="1" dirty="0" smtClean="0"/>
              <a:t>Жусьє́</a:t>
            </a:r>
            <a:r>
              <a:rPr lang="vi-VN" i="1" dirty="0" smtClean="0"/>
              <a:t>, Мольє́р, </a:t>
            </a:r>
            <a:endParaRPr lang="uk-UA" i="1" dirty="0" smtClean="0"/>
          </a:p>
          <a:p>
            <a:pPr algn="just"/>
            <a:r>
              <a:rPr lang="vi-VN" i="1" dirty="0" smtClean="0"/>
              <a:t>Ньюто́н</a:t>
            </a:r>
            <a:r>
              <a:rPr lang="vi-VN" i="1" dirty="0" smtClean="0"/>
              <a:t>, Реньє́, Віньї́.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Відповідно </a:t>
            </a:r>
            <a:r>
              <a:rPr lang="vi-VN" dirty="0" smtClean="0"/>
              <a:t>до вимови після </a:t>
            </a:r>
            <a:r>
              <a:rPr lang="vi-VN" b="1" dirty="0" smtClean="0"/>
              <a:t>л</a:t>
            </a:r>
            <a:r>
              <a:rPr lang="vi-VN" dirty="0" smtClean="0"/>
              <a:t> перед приголосним: </a:t>
            </a:r>
            <a:endParaRPr lang="uk-UA" dirty="0" smtClean="0"/>
          </a:p>
          <a:p>
            <a:pPr algn="just"/>
            <a:r>
              <a:rPr lang="vi-VN" i="1" dirty="0" smtClean="0"/>
              <a:t>альбатро́с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фільм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Де́льфи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Не́льсон</a:t>
            </a:r>
            <a:r>
              <a:rPr lang="vi-VN" i="1" dirty="0" smtClean="0"/>
              <a:t>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залп, катафа́лк </a:t>
            </a:r>
            <a:r>
              <a:rPr lang="vi-VN" dirty="0" smtClean="0"/>
              <a:t>і т.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Відповідно </a:t>
            </a:r>
            <a:r>
              <a:rPr lang="vi-VN" dirty="0" smtClean="0"/>
              <a:t>до вимови в кінці слів: </a:t>
            </a:r>
            <a:endParaRPr lang="uk-UA" dirty="0" smtClean="0"/>
          </a:p>
          <a:p>
            <a:r>
              <a:rPr lang="vi-VN" i="1" dirty="0" smtClean="0"/>
              <a:t>магістра́ль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Ба́зель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Було́нь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Рафае́ль</a:t>
            </a:r>
            <a:r>
              <a:rPr lang="vi-VN" i="1" dirty="0" smtClean="0"/>
              <a:t>,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бал, мета́л, </a:t>
            </a:r>
            <a:endParaRPr lang="uk-UA" i="1" dirty="0" smtClean="0"/>
          </a:p>
          <a:p>
            <a:r>
              <a:rPr lang="vi-VN" i="1" dirty="0" smtClean="0"/>
              <a:t>руло́н</a:t>
            </a:r>
            <a:r>
              <a:rPr lang="vi-VN" i="1" dirty="0" smtClean="0"/>
              <a:t>, шприц; </a:t>
            </a:r>
            <a:endParaRPr lang="uk-UA" i="1" dirty="0" smtClean="0"/>
          </a:p>
          <a:p>
            <a:r>
              <a:rPr lang="vi-VN" i="1" dirty="0" smtClean="0"/>
              <a:t>Гала́ц</a:t>
            </a:r>
            <a:r>
              <a:rPr lang="vi-VN" i="1" dirty="0" smtClean="0"/>
              <a:t>, Суе́ц </a:t>
            </a:r>
            <a:r>
              <a:rPr lang="vi-VN" dirty="0" smtClean="0"/>
              <a:t>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Знак м’якшення не пишеться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 smtClean="0"/>
              <a:t>перед </a:t>
            </a:r>
            <a:r>
              <a:rPr lang="uk-UA" b="1" dirty="0" smtClean="0"/>
              <a:t>я</a:t>
            </a:r>
            <a:r>
              <a:rPr lang="uk-UA" dirty="0" smtClean="0"/>
              <a:t>, </a:t>
            </a:r>
            <a:r>
              <a:rPr lang="uk-UA" b="1" dirty="0" smtClean="0"/>
              <a:t>ю</a:t>
            </a:r>
            <a:r>
              <a:rPr lang="uk-UA" dirty="0" smtClean="0"/>
              <a:t> коли вони позначають сполучення пом’якшеного приголосного з </a:t>
            </a:r>
            <a:r>
              <a:rPr lang="uk-UA" b="1" dirty="0" smtClean="0"/>
              <a:t>а</a:t>
            </a:r>
            <a:r>
              <a:rPr lang="uk-UA" dirty="0" smtClean="0"/>
              <a:t>, </a:t>
            </a:r>
            <a:r>
              <a:rPr lang="uk-UA" b="1" dirty="0" smtClean="0"/>
              <a:t>у</a:t>
            </a:r>
            <a:r>
              <a:rPr lang="uk-UA" dirty="0" smtClean="0"/>
              <a:t>: </a:t>
            </a:r>
          </a:p>
          <a:p>
            <a:pPr algn="just"/>
            <a:r>
              <a:rPr lang="uk-UA" i="1" dirty="0" err="1" smtClean="0"/>
              <a:t>мадя́р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малярі́я</a:t>
            </a:r>
            <a:r>
              <a:rPr lang="uk-UA" i="1" dirty="0" smtClean="0"/>
              <a:t>; </a:t>
            </a:r>
          </a:p>
          <a:p>
            <a:pPr algn="just"/>
            <a:r>
              <a:rPr lang="uk-UA" i="1" dirty="0" err="1" smtClean="0"/>
              <a:t>дю́на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ілю́зія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нюа́нс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тю́бик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smtClean="0"/>
              <a:t>тюль; </a:t>
            </a:r>
          </a:p>
          <a:p>
            <a:pPr algn="just"/>
            <a:r>
              <a:rPr lang="uk-UA" i="1" smtClean="0"/>
              <a:t>Аля́ска</a:t>
            </a:r>
            <a:r>
              <a:rPr lang="uk-UA" i="1" dirty="0" smtClean="0"/>
              <a:t>, </a:t>
            </a:r>
            <a:r>
              <a:rPr lang="uk-UA" i="1" dirty="0" err="1" smtClean="0"/>
              <a:t>Дюма́</a:t>
            </a:r>
            <a:r>
              <a:rPr lang="uk-UA" i="1" dirty="0" smtClean="0"/>
              <a:t>, Сю</a:t>
            </a:r>
            <a:r>
              <a:rPr lang="ru-RU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111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Знак м’якшення (ь) у словах іншомовного походження</vt:lpstr>
      <vt:lpstr>Знак м’якшення (ь) у словах іншомовного походження пишеться після приголосних д,т, з, с, л, н:</vt:lpstr>
      <vt:lpstr>Слайд 3</vt:lpstr>
      <vt:lpstr>Слайд 4</vt:lpstr>
      <vt:lpstr>Знак м’якшення не пишеться 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 м’якшення (ь) у словах іншомовного походження</dc:title>
  <dc:creator>1</dc:creator>
  <cp:lastModifiedBy>1</cp:lastModifiedBy>
  <cp:revision>1</cp:revision>
  <dcterms:created xsi:type="dcterms:W3CDTF">2017-04-11T06:06:40Z</dcterms:created>
  <dcterms:modified xsi:type="dcterms:W3CDTF">2017-04-11T06:15:36Z</dcterms:modified>
</cp:coreProperties>
</file>