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BBD20-0FB2-4F1A-A114-ADABAB770CA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45CEE-4239-4150-AE9F-5212371DE6A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886D-7BE5-4171-A7E7-304FBFE68AC5}" type="datetime1">
              <a:rPr lang="ru-RU" smtClean="0"/>
              <a:t>01.03.2017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E7BE-D1DC-404A-B85F-460BD4DF0299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86BC-C10C-4E82-A8D4-2E50AC71D9AE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0D9E-0D8A-49A9-BBDE-1F50ACEAAC1D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4F64-05C4-4DB8-A448-1771C18E7C13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E50C-F97C-4FAE-B0A2-608FEA00CCC8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0A02-3135-46EF-8C45-A32AA89D0FDA}" type="datetime1">
              <a:rPr lang="ru-RU" smtClean="0"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C8C6-D115-4D3E-AEEB-6BBFE92E0DE3}" type="datetime1">
              <a:rPr lang="ru-RU" smtClean="0"/>
              <a:t>01.03.2017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0F06-73A2-4767-9C83-ECD4895269F8}" type="datetime1">
              <a:rPr lang="ru-RU" smtClean="0"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79B4-3480-4D23-84F8-B9AE0C067E3D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22A9-9E97-4B98-A676-2163E2A7B430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4D699B-6613-455C-B000-2DA59C18AB92}" type="datetime1">
              <a:rPr lang="ru-RU" smtClean="0"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3358933-7DA2-4D54-8FE5-C7F5F1EAA63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414590"/>
          </a:xfrm>
        </p:spPr>
        <p:txBody>
          <a:bodyPr>
            <a:normAutofit fontScale="90000"/>
          </a:bodyPr>
          <a:lstStyle/>
          <a:p>
            <a:r>
              <a:rPr lang="ru-RU" b="0" dirty="0" err="1" smtClean="0"/>
              <a:t>Відмінювання</a:t>
            </a:r>
            <a:r>
              <a:rPr lang="ru-RU" b="0" dirty="0" smtClean="0"/>
              <a:t> </a:t>
            </a:r>
            <a:r>
              <a:rPr lang="ru-RU" b="0" dirty="0" err="1" smtClean="0"/>
              <a:t>іменників</a:t>
            </a:r>
            <a:r>
              <a:rPr lang="ru-RU" b="0" dirty="0" smtClean="0"/>
              <a:t> </a:t>
            </a:r>
            <a:r>
              <a:rPr lang="ru-RU" b="0" dirty="0" err="1" smtClean="0"/>
              <a:t>іншомовного</a:t>
            </a:r>
            <a:r>
              <a:rPr lang="ru-RU" b="0" dirty="0" smtClean="0"/>
              <a:t> </a:t>
            </a:r>
            <a:r>
              <a:rPr lang="ru-RU" b="0" dirty="0" err="1" smtClean="0"/>
              <a:t>походження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7980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0" dirty="0" smtClean="0"/>
              <a:t>1. </a:t>
            </a:r>
            <a:r>
              <a:rPr lang="ru-RU" sz="2700" b="0" dirty="0" err="1" smtClean="0"/>
              <a:t>Іменники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іншомовного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походження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відмінюються</a:t>
            </a:r>
            <a:r>
              <a:rPr lang="ru-RU" sz="2700" b="0" dirty="0" smtClean="0"/>
              <a:t> як </a:t>
            </a:r>
            <a:r>
              <a:rPr lang="ru-RU" sz="2700" b="0" dirty="0" err="1" smtClean="0"/>
              <a:t>відповідні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українські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іменники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b="1" dirty="0" smtClean="0"/>
              <a:t>І відміна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ка́псула</a:t>
            </a:r>
            <a:r>
              <a:rPr lang="vi-VN" i="1" dirty="0" smtClean="0"/>
              <a:t> — ка́псули, ка́псулі; </a:t>
            </a:r>
            <a:endParaRPr lang="uk-UA" i="1" dirty="0" smtClean="0"/>
          </a:p>
          <a:p>
            <a:pPr algn="just"/>
            <a:r>
              <a:rPr lang="vi-VN" i="1" dirty="0" smtClean="0"/>
              <a:t>фі́зика</a:t>
            </a:r>
            <a:r>
              <a:rPr lang="vi-VN" i="1" dirty="0" smtClean="0"/>
              <a:t> — фі́зики, фі́зиці; </a:t>
            </a:r>
            <a:endParaRPr lang="uk-UA" i="1" dirty="0" smtClean="0"/>
          </a:p>
          <a:p>
            <a:pPr algn="just"/>
            <a:r>
              <a:rPr lang="vi-VN" i="1" dirty="0" smtClean="0"/>
              <a:t>вакуо́ля</a:t>
            </a:r>
            <a:r>
              <a:rPr lang="vi-VN" i="1" dirty="0" smtClean="0"/>
              <a:t> — вакуо́лі, вакуо́лею; </a:t>
            </a:r>
            <a:endParaRPr lang="uk-UA" i="1" dirty="0" smtClean="0"/>
          </a:p>
          <a:p>
            <a:pPr algn="just"/>
            <a:r>
              <a:rPr lang="vi-VN" i="1" dirty="0" smtClean="0"/>
              <a:t>ескадри́лья</a:t>
            </a:r>
            <a:r>
              <a:rPr lang="vi-VN" i="1" dirty="0" smtClean="0"/>
              <a:t> — ескадри́льї, ескадри́льєю, </a:t>
            </a:r>
            <a:r>
              <a:rPr lang="vi-VN" dirty="0" smtClean="0"/>
              <a:t>род. мн.</a:t>
            </a:r>
            <a:r>
              <a:rPr lang="vi-VN" i="1" dirty="0" smtClean="0"/>
              <a:t> ескадри́лей; </a:t>
            </a:r>
            <a:endParaRPr lang="uk-UA" i="1" dirty="0" smtClean="0"/>
          </a:p>
          <a:p>
            <a:pPr algn="just"/>
            <a:r>
              <a:rPr lang="vi-VN" i="1" dirty="0" smtClean="0"/>
              <a:t>Бу́дда</a:t>
            </a:r>
            <a:r>
              <a:rPr lang="vi-VN" i="1" dirty="0" smtClean="0"/>
              <a:t> — Бу́дди, Бу́ддою; </a:t>
            </a:r>
            <a:endParaRPr lang="uk-UA" i="1" dirty="0" smtClean="0"/>
          </a:p>
          <a:p>
            <a:pPr algn="just"/>
            <a:r>
              <a:rPr lang="vi-VN" i="1" dirty="0" smtClean="0"/>
              <a:t>Вене́ція</a:t>
            </a:r>
            <a:r>
              <a:rPr lang="vi-VN" i="1" dirty="0" smtClean="0"/>
              <a:t> — Вене́ції, Вене́цією; </a:t>
            </a:r>
            <a:endParaRPr lang="uk-UA" i="1" dirty="0" smtClean="0"/>
          </a:p>
          <a:p>
            <a:pPr algn="just"/>
            <a:r>
              <a:rPr lang="vi-VN" i="1" dirty="0" smtClean="0"/>
              <a:t>Го́йя</a:t>
            </a:r>
            <a:r>
              <a:rPr lang="vi-VN" i="1" dirty="0" smtClean="0"/>
              <a:t> — Го́йї, Го́йєю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b="1" dirty="0" smtClean="0"/>
              <a:t>ІІ відміна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арсена́л</a:t>
            </a:r>
            <a:r>
              <a:rPr lang="vi-VN" i="1" dirty="0" smtClean="0"/>
              <a:t> — арсена́лу, арсена́лом, в арсена́лі; блок — бло́ка </a:t>
            </a:r>
            <a:r>
              <a:rPr lang="vi-VN" dirty="0" smtClean="0"/>
              <a:t>(і</a:t>
            </a:r>
            <a:r>
              <a:rPr lang="vi-VN" i="1" dirty="0" smtClean="0"/>
              <a:t> бло́ку</a:t>
            </a:r>
            <a:r>
              <a:rPr lang="vi-VN" dirty="0" smtClean="0"/>
              <a:t>)</a:t>
            </a:r>
            <a:r>
              <a:rPr lang="vi-VN" i="1" dirty="0" smtClean="0"/>
              <a:t>, бло́ком, на бло́ці; автомобі́ль — автомобі́ля, автомобі́лем; Ши́ллер — Ши́ллера, Ши́ллером; </a:t>
            </a:r>
            <a:endParaRPr lang="uk-UA" i="1" dirty="0" smtClean="0"/>
          </a:p>
          <a:p>
            <a:pPr algn="just"/>
            <a:r>
              <a:rPr lang="vi-VN" i="1" dirty="0" smtClean="0"/>
              <a:t>Рафае́ль</a:t>
            </a:r>
            <a:r>
              <a:rPr lang="vi-VN" i="1" dirty="0" smtClean="0"/>
              <a:t> — Рафае́ля, Рафае́лем; </a:t>
            </a:r>
            <a:endParaRPr lang="uk-UA" i="1" dirty="0" smtClean="0"/>
          </a:p>
          <a:p>
            <a:pPr algn="just"/>
            <a:r>
              <a:rPr lang="vi-VN" i="1" dirty="0" smtClean="0"/>
              <a:t>Да́рвін</a:t>
            </a:r>
            <a:r>
              <a:rPr lang="vi-VN" i="1" dirty="0" smtClean="0"/>
              <a:t> — Да́рвіна, Да́рвіном; </a:t>
            </a:r>
            <a:endParaRPr lang="uk-UA" i="1" dirty="0" smtClean="0"/>
          </a:p>
          <a:p>
            <a:pPr algn="just"/>
            <a:r>
              <a:rPr lang="vi-VN" i="1" dirty="0" smtClean="0"/>
              <a:t>Бю́лов</a:t>
            </a:r>
            <a:r>
              <a:rPr lang="vi-VN" i="1" dirty="0" smtClean="0"/>
              <a:t> — Бю́лова, Бю́ловом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 smtClean="0"/>
              <a:t>ІІІ відміна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магістра́ль</a:t>
            </a:r>
            <a:r>
              <a:rPr lang="vi-VN" i="1" dirty="0" smtClean="0"/>
              <a:t> — магістра́лі, магістра́ллю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0" dirty="0" smtClean="0"/>
              <a:t>2. </a:t>
            </a:r>
            <a:r>
              <a:rPr lang="ru-RU" sz="2800" b="0" dirty="0" err="1" smtClean="0"/>
              <a:t>Деякі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іменники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іншомовного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походження</a:t>
            </a:r>
            <a:r>
              <a:rPr lang="ru-RU" sz="2800" b="0" dirty="0" smtClean="0"/>
              <a:t> не </a:t>
            </a:r>
            <a:r>
              <a:rPr lang="ru-RU" sz="2800" b="0" dirty="0" err="1" smtClean="0"/>
              <a:t>відмінюються</a:t>
            </a:r>
            <a:r>
              <a:rPr lang="ru-RU" sz="2800" b="0" dirty="0" smtClean="0"/>
              <a:t>, а </a:t>
            </a:r>
            <a:r>
              <a:rPr lang="ru-RU" sz="2800" b="0" dirty="0" err="1" smtClean="0"/>
              <a:t>саме</a:t>
            </a:r>
            <a:r>
              <a:rPr lang="ru-RU" sz="2800" b="0" dirty="0" smtClean="0"/>
              <a:t>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іменники </a:t>
            </a:r>
            <a:r>
              <a:rPr lang="vi-VN" dirty="0" smtClean="0"/>
              <a:t>–</a:t>
            </a:r>
            <a:r>
              <a:rPr lang="vi-VN" b="1" dirty="0" smtClean="0"/>
              <a:t>а</a:t>
            </a:r>
            <a:r>
              <a:rPr lang="uk-UA" b="1" dirty="0" smtClean="0"/>
              <a:t> </a:t>
            </a:r>
            <a:r>
              <a:rPr lang="vi-VN" dirty="0" smtClean="0"/>
              <a:t>з</a:t>
            </a:r>
            <a:r>
              <a:rPr lang="vi-VN" dirty="0" smtClean="0"/>
              <a:t> попереднім голосним: </a:t>
            </a:r>
            <a:endParaRPr lang="uk-UA" dirty="0" smtClean="0"/>
          </a:p>
          <a:p>
            <a:r>
              <a:rPr lang="vi-VN" i="1" dirty="0" smtClean="0"/>
              <a:t>амплуа́</a:t>
            </a:r>
            <a:r>
              <a:rPr lang="vi-VN" i="1" dirty="0" smtClean="0"/>
              <a:t>, боа́, Жоффруа́; 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dirty="0" smtClean="0"/>
              <a:t>на </a:t>
            </a:r>
            <a:r>
              <a:rPr lang="vi-VN" dirty="0" smtClean="0"/>
              <a:t>-</a:t>
            </a:r>
            <a:r>
              <a:rPr lang="vi-VN" b="1" dirty="0" smtClean="0"/>
              <a:t>е</a:t>
            </a:r>
            <a:r>
              <a:rPr lang="vi-VN" dirty="0" smtClean="0"/>
              <a:t>: </a:t>
            </a:r>
            <a:r>
              <a:rPr lang="vi-VN" i="1" dirty="0" smtClean="0"/>
              <a:t>кафе́, кашне́, турне́; Беранже́, Ге́йне, Ге́те, Да́нте; 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dirty="0" smtClean="0"/>
              <a:t>на </a:t>
            </a:r>
            <a:r>
              <a:rPr lang="vi-VN" dirty="0" smtClean="0"/>
              <a:t>-</a:t>
            </a:r>
            <a:r>
              <a:rPr lang="vi-VN" b="1" dirty="0" smtClean="0"/>
              <a:t>є</a:t>
            </a:r>
            <a:r>
              <a:rPr lang="vi-VN" dirty="0" smtClean="0"/>
              <a:t>: </a:t>
            </a:r>
            <a:r>
              <a:rPr lang="vi-VN" i="1" dirty="0" smtClean="0"/>
              <a:t>ательє́, Барб’є́, Готьє́, Лавуазьє́; 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dirty="0" smtClean="0"/>
              <a:t>на </a:t>
            </a:r>
            <a:r>
              <a:rPr lang="vi-VN" dirty="0" smtClean="0"/>
              <a:t>-</a:t>
            </a:r>
            <a:r>
              <a:rPr lang="vi-VN" b="1" dirty="0" smtClean="0"/>
              <a:t>і</a:t>
            </a:r>
            <a:r>
              <a:rPr lang="vi-VN" dirty="0" smtClean="0"/>
              <a:t>: </a:t>
            </a:r>
            <a:r>
              <a:rPr lang="vi-VN" i="1" dirty="0" smtClean="0"/>
              <a:t>колі́брі, по́ні, таксі́; Гальва́ні, Голсуо́рсі, Россі́ні, Фірдоусі́, Ше́ллі; 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на -</a:t>
            </a:r>
            <a:r>
              <a:rPr lang="vi-VN" b="1" dirty="0" smtClean="0"/>
              <a:t>ї</a:t>
            </a:r>
            <a:r>
              <a:rPr lang="vi-VN" dirty="0" smtClean="0"/>
              <a:t>: </a:t>
            </a:r>
            <a:r>
              <a:rPr lang="vi-VN" i="1" dirty="0" smtClean="0"/>
              <a:t>Віньї́, Шантійї́; 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dirty="0" smtClean="0"/>
              <a:t>на </a:t>
            </a:r>
            <a:r>
              <a:rPr lang="vi-VN" dirty="0" smtClean="0"/>
              <a:t>-</a:t>
            </a:r>
            <a:r>
              <a:rPr lang="vi-VN" b="1" dirty="0" smtClean="0"/>
              <a:t>о</a:t>
            </a:r>
            <a:r>
              <a:rPr lang="vi-VN" dirty="0" smtClean="0"/>
              <a:t>: </a:t>
            </a:r>
            <a:r>
              <a:rPr lang="vi-VN" i="1" dirty="0" smtClean="0"/>
              <a:t>бюро́, депо́, кіно́, манто́, метро́, ра́діо; А́рно, Буало́, Віардо́, Гюго́, Дідро́, Лонгфе́лло, Та́ссо </a:t>
            </a:r>
            <a:endParaRPr lang="uk-UA" i="1" dirty="0" smtClean="0"/>
          </a:p>
          <a:p>
            <a:r>
              <a:rPr lang="vi-VN" dirty="0" smtClean="0"/>
              <a:t>(</a:t>
            </a:r>
            <a:r>
              <a:rPr lang="vi-VN" dirty="0" smtClean="0"/>
              <a:t>але </a:t>
            </a:r>
            <a:r>
              <a:rPr lang="vi-VN" i="1" dirty="0" smtClean="0"/>
              <a:t>пальто́</a:t>
            </a:r>
            <a:r>
              <a:rPr lang="uk-UA" i="1" dirty="0" smtClean="0"/>
              <a:t> </a:t>
            </a:r>
            <a:r>
              <a:rPr lang="vi-VN" dirty="0" smtClean="0"/>
              <a:t>відмінюється</a:t>
            </a:r>
            <a:r>
              <a:rPr lang="vi-VN" dirty="0" smtClean="0"/>
              <a:t>); </a:t>
            </a:r>
            <a:endParaRPr lang="uk-UA" dirty="0" smtClean="0"/>
          </a:p>
          <a:p>
            <a:endParaRPr lang="uk-UA" dirty="0" smtClean="0"/>
          </a:p>
          <a:p>
            <a:r>
              <a:rPr lang="vi-VN" dirty="0" smtClean="0"/>
              <a:t>на </a:t>
            </a:r>
            <a:r>
              <a:rPr lang="vi-VN" dirty="0" smtClean="0"/>
              <a:t>-</a:t>
            </a:r>
            <a:r>
              <a:rPr lang="vi-VN" b="1" dirty="0" smtClean="0"/>
              <a:t>йо</a:t>
            </a:r>
            <a:r>
              <a:rPr lang="vi-VN" dirty="0" smtClean="0"/>
              <a:t>: </a:t>
            </a:r>
            <a:r>
              <a:rPr lang="vi-VN" i="1" dirty="0" smtClean="0"/>
              <a:t>імбро́льйо, Пількома́йо; 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на -</a:t>
            </a:r>
            <a:r>
              <a:rPr lang="vi-VN" b="1" dirty="0" smtClean="0"/>
              <a:t>у</a:t>
            </a:r>
            <a:r>
              <a:rPr lang="vi-VN" dirty="0" smtClean="0"/>
              <a:t>: </a:t>
            </a:r>
            <a:r>
              <a:rPr lang="vi-VN" i="1" dirty="0" smtClean="0"/>
              <a:t>какаду́, рагу́, Шо́у;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на </a:t>
            </a:r>
            <a:r>
              <a:rPr lang="vi-VN" dirty="0" smtClean="0"/>
              <a:t>-</a:t>
            </a:r>
            <a:r>
              <a:rPr lang="vi-VN" b="1" dirty="0" smtClean="0"/>
              <a:t>ю</a:t>
            </a:r>
            <a:r>
              <a:rPr lang="vi-VN" dirty="0" smtClean="0"/>
              <a:t>: </a:t>
            </a:r>
            <a:r>
              <a:rPr lang="vi-VN" i="1" dirty="0" smtClean="0"/>
              <a:t>інтерв’ю́, меню́, Сю;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жіночі </a:t>
            </a:r>
            <a:r>
              <a:rPr lang="vi-VN" dirty="0" smtClean="0"/>
              <a:t>імена на приголосний, а також жіночі прізвища на -</a:t>
            </a:r>
            <a:r>
              <a:rPr lang="vi-VN" b="1" dirty="0" smtClean="0"/>
              <a:t>ін</a:t>
            </a:r>
            <a:r>
              <a:rPr lang="vi-VN" dirty="0" smtClean="0"/>
              <a:t>, -</a:t>
            </a:r>
            <a:r>
              <a:rPr lang="vi-VN" b="1" dirty="0" smtClean="0"/>
              <a:t>ов</a:t>
            </a:r>
            <a:r>
              <a:rPr lang="vi-VN" dirty="0" smtClean="0"/>
              <a:t>: </a:t>
            </a:r>
            <a:r>
              <a:rPr lang="vi-VN" i="1" dirty="0" smtClean="0"/>
              <a:t>А́ліс, Доло́рес, Зейна́б; (Е́льза) Ві́рхов, (Джеральді́на) Ча́плін.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b="1" dirty="0" smtClean="0"/>
              <a:t>Примітка.</a:t>
            </a:r>
            <a:r>
              <a:rPr lang="vi-VN" dirty="0" smtClean="0"/>
              <a:t> Слов’янські чоловічі імена та прізвища на -</a:t>
            </a:r>
            <a:r>
              <a:rPr lang="vi-VN" b="1" dirty="0" smtClean="0"/>
              <a:t>о</a:t>
            </a:r>
            <a:r>
              <a:rPr lang="vi-VN" dirty="0" smtClean="0"/>
              <a:t> відмінюються: </a:t>
            </a:r>
            <a:endParaRPr lang="uk-UA" dirty="0" smtClean="0"/>
          </a:p>
          <a:p>
            <a:pPr algn="just"/>
            <a:r>
              <a:rPr lang="vi-VN" i="1" dirty="0" smtClean="0"/>
              <a:t>Бра́нко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Бра́нка, </a:t>
            </a:r>
            <a:endParaRPr lang="uk-UA" i="1" dirty="0" smtClean="0"/>
          </a:p>
          <a:p>
            <a:pPr algn="just"/>
            <a:r>
              <a:rPr lang="vi-VN" i="1" dirty="0" smtClean="0"/>
              <a:t>Дави́чо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Дави́ча, </a:t>
            </a:r>
            <a:endParaRPr lang="uk-UA" i="1" dirty="0" smtClean="0"/>
          </a:p>
          <a:p>
            <a:pPr algn="just"/>
            <a:r>
              <a:rPr lang="vi-VN" i="1" dirty="0" smtClean="0"/>
              <a:t>Костю́шко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Костю́шка, </a:t>
            </a:r>
            <a:endParaRPr lang="uk-UA" i="1" dirty="0" smtClean="0"/>
          </a:p>
          <a:p>
            <a:pPr algn="just"/>
            <a:r>
              <a:rPr lang="vi-VN" i="1" dirty="0" smtClean="0"/>
              <a:t>Ті́то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Ті́та, </a:t>
            </a:r>
            <a:endParaRPr lang="uk-UA" i="1" dirty="0" smtClean="0"/>
          </a:p>
          <a:p>
            <a:pPr algn="just"/>
            <a:r>
              <a:rPr lang="vi-VN" i="1" dirty="0" smtClean="0"/>
              <a:t>Цве́тко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Цве́тка.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181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Відмінювання іменників іншомовного походження</vt:lpstr>
      <vt:lpstr>1. Іменники іншомовного походження відмінюються як відповідні українські іменники:</vt:lpstr>
      <vt:lpstr>Слайд 3</vt:lpstr>
      <vt:lpstr>Слайд 4</vt:lpstr>
      <vt:lpstr>2. Деякі іменники іншомовного походження не відмінюються, а саме:</vt:lpstr>
      <vt:lpstr>Слайд 6</vt:lpstr>
      <vt:lpstr>Слайд 7</vt:lpstr>
      <vt:lpstr>Слайд 8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іменників іншомовного походження</dc:title>
  <dc:creator>1</dc:creator>
  <cp:lastModifiedBy>1</cp:lastModifiedBy>
  <cp:revision>1</cp:revision>
  <dcterms:created xsi:type="dcterms:W3CDTF">2017-03-01T12:21:45Z</dcterms:created>
  <dcterms:modified xsi:type="dcterms:W3CDTF">2017-03-01T12:29:21Z</dcterms:modified>
</cp:coreProperties>
</file>