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FAC7B-F243-4EAF-BD23-2ED01D0F5173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4244A-9600-456A-A875-668AA76DC6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3F47-3C60-4ECE-B542-B233BEEE79B3}" type="datetime1">
              <a:rPr lang="ru-RU" smtClean="0"/>
              <a:t>27.04.2017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CAA51-3E16-428C-AAD3-1761C842ABAE}" type="datetime1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E5A49-1E76-47C3-AC38-4AD63428CFE9}" type="datetime1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D3B1-52B1-475A-8EC0-D17314947DDD}" type="datetime1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0D6C-C09B-493E-86D4-0DA6C0E28889}" type="datetime1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371E-4EC5-4668-8CA3-AFB09CD2A0F6}" type="datetime1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D093-21FE-4F0E-9BB6-9B62AB8B1BF2}" type="datetime1">
              <a:rPr lang="ru-RU" smtClean="0"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B155-4A5D-42AF-ABAD-E47B076ACA91}" type="datetime1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BAAA-F60A-4953-B869-3E21835AD8BE}" type="datetime1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B61E-B336-42BE-8322-8D0380AB760A}" type="datetime1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0DD8-4D10-4D58-8257-4ACB87DAE14B}" type="datetime1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21B8CA-52E3-47D7-869E-ADEA8F79C98E}" type="datetime1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D7D58C-CB9A-41B3-AF0D-8667F0A0AEA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00408"/>
          </a:xfrm>
        </p:spPr>
        <p:txBody>
          <a:bodyPr/>
          <a:lstStyle/>
          <a:p>
            <a:r>
              <a:rPr lang="uk-UA" b="0" dirty="0" smtClean="0"/>
              <a:t>Іменники </a:t>
            </a:r>
            <a:r>
              <a:rPr lang="ru-RU" b="0" dirty="0" smtClean="0"/>
              <a:t>II </a:t>
            </a:r>
            <a:r>
              <a:rPr lang="ru-RU" b="0" dirty="0" err="1" smtClean="0"/>
              <a:t>відміни</a:t>
            </a:r>
            <a:r>
              <a:rPr lang="ru-RU" b="0" dirty="0" smtClean="0"/>
              <a:t>. </a:t>
            </a:r>
            <a:r>
              <a:rPr lang="ru-RU" b="0" dirty="0" err="1" smtClean="0"/>
              <a:t>Однина</a:t>
            </a:r>
            <a:r>
              <a:rPr lang="ru-RU" b="0" dirty="0" smtClean="0"/>
              <a:t>. 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err="1" smtClean="0"/>
              <a:t>Кличний</a:t>
            </a:r>
            <a:r>
              <a:rPr lang="ru-RU" b="0" dirty="0" smtClean="0"/>
              <a:t> </a:t>
            </a:r>
            <a:r>
              <a:rPr lang="ru-RU" b="0" dirty="0" err="1" smtClean="0"/>
              <a:t>відмінок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084298"/>
            <a:ext cx="6400800" cy="13065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 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У</a:t>
            </a:r>
            <a:r>
              <a:rPr lang="vi-VN" dirty="0" smtClean="0"/>
              <a:t> звертаннях, що складаються із загальної назви та прізвища, форму кличного відмінка має тільки загальна назва, а прізвище завжди виступає у формі називного відмінка: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дру́же </a:t>
            </a:r>
            <a:r>
              <a:rPr lang="vi-VN" i="1" dirty="0" smtClean="0"/>
              <a:t>Макси́менко,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i="1" dirty="0" smtClean="0"/>
              <a:t>коле́го </a:t>
            </a:r>
            <a:r>
              <a:rPr lang="vi-VN" i="1" dirty="0" smtClean="0"/>
              <a:t>Іваничу́к, </a:t>
            </a:r>
            <a:endParaRPr lang="uk-UA" i="1" dirty="0" smtClean="0"/>
          </a:p>
          <a:p>
            <a:pPr algn="just"/>
            <a:r>
              <a:rPr lang="vi-VN" i="1" dirty="0" smtClean="0"/>
              <a:t>добро́дійко </a:t>
            </a:r>
            <a:r>
              <a:rPr lang="vi-VN" i="1" dirty="0" smtClean="0"/>
              <a:t>Скирда́, </a:t>
            </a:r>
            <a:endParaRPr lang="uk-UA" i="1" dirty="0" smtClean="0"/>
          </a:p>
          <a:p>
            <a:pPr algn="just"/>
            <a:r>
              <a:rPr lang="vi-VN" i="1" dirty="0" smtClean="0"/>
              <a:t>това́ришу </a:t>
            </a:r>
            <a:r>
              <a:rPr lang="vi-VN" i="1" dirty="0" smtClean="0"/>
              <a:t>Гонча́р.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 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У</a:t>
            </a:r>
            <a:r>
              <a:rPr lang="vi-VN" dirty="0" smtClean="0"/>
              <a:t> звертаннях, що складаються з двох власних назв — імені та по батькові, обидва слова мають закінчення кличного відмінка: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Володи́мире </a:t>
            </a:r>
            <a:r>
              <a:rPr lang="vi-VN" i="1" dirty="0" smtClean="0"/>
              <a:t>Хомичу́, </a:t>
            </a:r>
            <a:endParaRPr lang="uk-UA" i="1" dirty="0" smtClean="0"/>
          </a:p>
          <a:p>
            <a:pPr algn="just"/>
            <a:r>
              <a:rPr lang="vi-VN" i="1" dirty="0" smtClean="0"/>
              <a:t>Гали́но </a:t>
            </a:r>
            <a:r>
              <a:rPr lang="vi-VN" i="1" dirty="0" smtClean="0"/>
              <a:t>Іллі́вно, </a:t>
            </a:r>
            <a:endParaRPr lang="uk-UA" i="1" dirty="0" smtClean="0"/>
          </a:p>
          <a:p>
            <a:pPr algn="just"/>
            <a:r>
              <a:rPr lang="vi-VN" i="1" dirty="0" smtClean="0"/>
              <a:t>Марі́є </a:t>
            </a:r>
            <a:r>
              <a:rPr lang="vi-VN" i="1" dirty="0" smtClean="0"/>
              <a:t>Васи́лівно, </a:t>
            </a:r>
            <a:endParaRPr lang="uk-UA" i="1" dirty="0" smtClean="0"/>
          </a:p>
          <a:p>
            <a:pPr algn="just"/>
            <a:r>
              <a:rPr lang="vi-VN" i="1" dirty="0" smtClean="0"/>
              <a:t>Пе́тре </a:t>
            </a:r>
            <a:r>
              <a:rPr lang="vi-VN" i="1" dirty="0" smtClean="0"/>
              <a:t>Кузьмичу́, </a:t>
            </a:r>
            <a:endParaRPr lang="uk-UA" i="1" dirty="0" smtClean="0"/>
          </a:p>
          <a:p>
            <a:pPr algn="just"/>
            <a:r>
              <a:rPr lang="vi-VN" i="1" dirty="0" smtClean="0"/>
              <a:t>Яросла́ве </a:t>
            </a:r>
            <a:r>
              <a:rPr lang="vi-VN" i="1" dirty="0" smtClean="0"/>
              <a:t>Андрі́йовичу.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Іменники другої відміни в кличному відмінку </a:t>
            </a:r>
          </a:p>
          <a:p>
            <a:pPr algn="ctr"/>
            <a:r>
              <a:rPr lang="uk-UA" sz="4000" dirty="0" smtClean="0"/>
              <a:t>закінчуються на:</a:t>
            </a:r>
          </a:p>
          <a:p>
            <a:pPr algn="ctr"/>
            <a:r>
              <a:rPr lang="uk-UA" sz="4000" dirty="0" smtClean="0"/>
              <a:t> -</a:t>
            </a:r>
            <a:r>
              <a:rPr lang="uk-UA" sz="4000" b="1" dirty="0" smtClean="0"/>
              <a:t>у</a:t>
            </a:r>
            <a:r>
              <a:rPr lang="uk-UA" sz="4000" dirty="0" smtClean="0"/>
              <a:t> (-</a:t>
            </a:r>
            <a:r>
              <a:rPr lang="uk-UA" sz="4000" b="1" dirty="0" smtClean="0"/>
              <a:t>ю</a:t>
            </a:r>
            <a:r>
              <a:rPr lang="uk-UA" sz="4000" dirty="0" smtClean="0"/>
              <a:t>), </a:t>
            </a:r>
          </a:p>
          <a:p>
            <a:pPr algn="ctr"/>
            <a:r>
              <a:rPr lang="uk-UA" sz="4000" dirty="0" smtClean="0"/>
              <a:t>-</a:t>
            </a:r>
            <a:r>
              <a:rPr lang="uk-UA" sz="4000" b="1" dirty="0" smtClean="0"/>
              <a:t>е</a:t>
            </a:r>
            <a:r>
              <a:rPr lang="uk-UA" sz="4000" dirty="0" smtClean="0"/>
              <a:t>.</a:t>
            </a:r>
            <a:endParaRPr lang="uk-UA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Закінчення -у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мають </a:t>
            </a:r>
            <a:r>
              <a:rPr lang="vi-VN" dirty="0" smtClean="0"/>
              <a:t>іменники твердої групи (зокрема із суфіксами -</a:t>
            </a:r>
            <a:r>
              <a:rPr lang="vi-VN" b="1" dirty="0" smtClean="0"/>
              <a:t>ик</a:t>
            </a:r>
            <a:r>
              <a:rPr lang="vi-VN" dirty="0" smtClean="0"/>
              <a:t>, -</a:t>
            </a:r>
            <a:r>
              <a:rPr lang="vi-VN" b="1" dirty="0" smtClean="0"/>
              <a:t>ок</a:t>
            </a:r>
            <a:r>
              <a:rPr lang="vi-VN" dirty="0" smtClean="0"/>
              <a:t>, -</a:t>
            </a:r>
            <a:r>
              <a:rPr lang="vi-VN" b="1" dirty="0" smtClean="0"/>
              <a:t>ко</a:t>
            </a:r>
            <a:r>
              <a:rPr lang="vi-VN" dirty="0" smtClean="0"/>
              <a:t>),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іншомовні </a:t>
            </a:r>
            <a:r>
              <a:rPr lang="vi-VN" dirty="0" smtClean="0"/>
              <a:t>імена з основою на </a:t>
            </a:r>
            <a:r>
              <a:rPr lang="vi-VN" b="1" dirty="0" smtClean="0"/>
              <a:t>г</a:t>
            </a:r>
            <a:r>
              <a:rPr lang="vi-VN" dirty="0" smtClean="0"/>
              <a:t>, </a:t>
            </a:r>
            <a:r>
              <a:rPr lang="vi-VN" b="1" dirty="0" smtClean="0"/>
              <a:t>к</a:t>
            </a:r>
            <a:r>
              <a:rPr lang="vi-VN" dirty="0" smtClean="0"/>
              <a:t>, </a:t>
            </a:r>
            <a:r>
              <a:rPr lang="vi-VN" b="1" dirty="0" smtClean="0"/>
              <a:t>х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і</a:t>
            </a:r>
            <a:r>
              <a:rPr lang="vi-VN" dirty="0" smtClean="0"/>
              <a:t> деякі іменники мішаної групи з основою на шиплячий приголосний (крім </a:t>
            </a:r>
            <a:r>
              <a:rPr lang="vi-VN" b="1" dirty="0" smtClean="0"/>
              <a:t>ж</a:t>
            </a:r>
            <a:r>
              <a:rPr lang="vi-VN" dirty="0" smtClean="0"/>
              <a:t>):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ба́тьку</a:t>
            </a:r>
            <a:r>
              <a:rPr lang="vi-VN" i="1" dirty="0" smtClean="0"/>
              <a:t>, си́нку, уда́рнику</a:t>
            </a:r>
            <a:r>
              <a:rPr lang="vi-VN" i="1" dirty="0" smtClean="0"/>
              <a:t>;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Дже́ку, Жа́ку, Лю́двігу, Фрі́дриху; </a:t>
            </a:r>
            <a:endParaRPr lang="uk-UA" i="1" dirty="0" smtClean="0"/>
          </a:p>
          <a:p>
            <a:pPr algn="just"/>
            <a:r>
              <a:rPr lang="vi-VN" i="1" dirty="0" smtClean="0"/>
              <a:t>пого́ничу</a:t>
            </a:r>
            <a:r>
              <a:rPr lang="vi-VN" i="1" dirty="0" smtClean="0"/>
              <a:t>, слуха́чу, това́ришу,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dirty="0" smtClean="0"/>
              <a:t>також </a:t>
            </a:r>
            <a:r>
              <a:rPr lang="vi-VN" dirty="0" smtClean="0"/>
              <a:t>іменники </a:t>
            </a:r>
            <a:r>
              <a:rPr lang="vi-VN" i="1" dirty="0" smtClean="0"/>
              <a:t>ді́ду, си́ну, та́ту.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Закінчення -ю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мають </a:t>
            </a:r>
            <a:r>
              <a:rPr lang="vi-VN" dirty="0" smtClean="0"/>
              <a:t>іменники м’якої групи: </a:t>
            </a:r>
            <a:endParaRPr lang="uk-UA" dirty="0" smtClean="0"/>
          </a:p>
          <a:p>
            <a:r>
              <a:rPr lang="vi-VN" i="1" dirty="0" smtClean="0"/>
              <a:t>Віта́лію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вчи́телю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Гри́цю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кра́ю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лі́карю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мі́сяцю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пролета́рю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розма́ю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я́сеню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Закінчення -е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мають </a:t>
            </a:r>
            <a:r>
              <a:rPr lang="vi-VN" dirty="0" smtClean="0"/>
              <a:t>безсуфіксні іменники твердої групи, іменники м’якої групи із суфіксом -</a:t>
            </a:r>
            <a:r>
              <a:rPr lang="vi-VN" b="1" dirty="0" smtClean="0"/>
              <a:t>ець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та</a:t>
            </a:r>
            <a:r>
              <a:rPr lang="vi-VN" dirty="0" smtClean="0"/>
              <a:t> деякі іменники мішаної групи, зокрема власні назви з основою на </a:t>
            </a:r>
            <a:r>
              <a:rPr lang="vi-VN" b="1" dirty="0" smtClean="0"/>
              <a:t>ж</a:t>
            </a:r>
            <a:r>
              <a:rPr lang="vi-VN" dirty="0" smtClean="0"/>
              <a:t>, </a:t>
            </a:r>
            <a:r>
              <a:rPr lang="vi-VN" b="1" dirty="0" smtClean="0"/>
              <a:t>ч</a:t>
            </a:r>
            <a:r>
              <a:rPr lang="vi-VN" dirty="0" smtClean="0"/>
              <a:t>,</a:t>
            </a:r>
            <a:r>
              <a:rPr lang="vi-VN" b="1" dirty="0" smtClean="0"/>
              <a:t>ш</a:t>
            </a:r>
            <a:r>
              <a:rPr lang="vi-VN" dirty="0" smtClean="0"/>
              <a:t>, </a:t>
            </a:r>
            <a:r>
              <a:rPr lang="vi-VN" b="1" dirty="0" smtClean="0"/>
              <a:t>дж </a:t>
            </a:r>
            <a:endParaRPr lang="uk-UA" b="1" dirty="0" smtClean="0"/>
          </a:p>
          <a:p>
            <a:pPr algn="just"/>
            <a:endParaRPr lang="uk-UA" b="1" dirty="0" smtClean="0"/>
          </a:p>
          <a:p>
            <a:pPr algn="just"/>
            <a:r>
              <a:rPr lang="vi-VN" dirty="0" smtClean="0"/>
              <a:t>і</a:t>
            </a:r>
            <a:r>
              <a:rPr lang="vi-VN" dirty="0" smtClean="0"/>
              <a:t> загальні назви з основою на </a:t>
            </a:r>
            <a:r>
              <a:rPr lang="vi-VN" b="1" dirty="0" smtClean="0"/>
              <a:t>р</a:t>
            </a:r>
            <a:r>
              <a:rPr lang="vi-VN" dirty="0" smtClean="0"/>
              <a:t>, </a:t>
            </a:r>
            <a:r>
              <a:rPr lang="vi-VN" b="1" dirty="0" smtClean="0"/>
              <a:t>ж</a:t>
            </a:r>
            <a:r>
              <a:rPr lang="vi-VN" dirty="0" smtClean="0"/>
              <a:t>: </a:t>
            </a:r>
            <a:r>
              <a:rPr lang="vi-VN" i="1" dirty="0" smtClean="0"/>
              <a:t>Б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огда́не</a:t>
            </a:r>
            <a:r>
              <a:rPr lang="vi-VN" i="1" dirty="0" smtClean="0"/>
              <a:t>, го́лубе, дру́же, </a:t>
            </a:r>
            <a:endParaRPr lang="uk-UA" i="1" dirty="0" smtClean="0"/>
          </a:p>
          <a:p>
            <a:pPr algn="just"/>
            <a:r>
              <a:rPr lang="vi-VN" i="1" dirty="0" smtClean="0"/>
              <a:t>коза́че</a:t>
            </a:r>
            <a:r>
              <a:rPr lang="vi-VN" i="1" dirty="0" smtClean="0"/>
              <a:t>, мо́сте, о́рле, </a:t>
            </a:r>
            <a:endParaRPr lang="uk-UA" i="1" dirty="0" smtClean="0"/>
          </a:p>
          <a:p>
            <a:pPr algn="just"/>
            <a:r>
              <a:rPr lang="vi-VN" i="1" dirty="0" smtClean="0"/>
              <a:t>Пе́тре</a:t>
            </a:r>
            <a:r>
              <a:rPr lang="vi-VN" i="1" dirty="0" smtClean="0"/>
              <a:t>, со́коле, Степа́не, </a:t>
            </a:r>
            <a:endParaRPr lang="uk-UA" i="1" dirty="0" smtClean="0"/>
          </a:p>
          <a:p>
            <a:pPr algn="just"/>
            <a:r>
              <a:rPr lang="vi-VN" i="1" dirty="0" smtClean="0"/>
              <a:t>чума́че</a:t>
            </a:r>
            <a:r>
              <a:rPr lang="vi-VN" i="1" dirty="0" smtClean="0"/>
              <a:t>; же́нче</a:t>
            </a:r>
            <a:r>
              <a:rPr lang="vi-VN" dirty="0" smtClean="0"/>
              <a:t> (від </a:t>
            </a:r>
            <a:r>
              <a:rPr lang="vi-VN" i="1" dirty="0" smtClean="0"/>
              <a:t>жнець</a:t>
            </a:r>
            <a:r>
              <a:rPr lang="vi-VN" dirty="0" smtClean="0"/>
              <a:t>)</a:t>
            </a:r>
            <a:r>
              <a:rPr lang="vi-VN" i="1" dirty="0" smtClean="0"/>
              <a:t>, </a:t>
            </a:r>
            <a:r>
              <a:rPr lang="vi-VN" i="1" dirty="0" smtClean="0"/>
              <a:t>к</a:t>
            </a:r>
            <a:endParaRPr lang="uk-UA" i="1" dirty="0" smtClean="0"/>
          </a:p>
          <a:p>
            <a:pPr algn="just"/>
            <a:r>
              <a:rPr lang="vi-VN" i="1" dirty="0" smtClean="0"/>
              <a:t>ра́вче</a:t>
            </a:r>
            <a:r>
              <a:rPr lang="vi-VN" i="1" dirty="0" smtClean="0"/>
              <a:t>, моло́дче, хло́пче, </a:t>
            </a:r>
            <a:endParaRPr lang="uk-UA" i="1" dirty="0" smtClean="0"/>
          </a:p>
          <a:p>
            <a:pPr algn="just"/>
            <a:r>
              <a:rPr lang="ru-RU" i="1" dirty="0" smtClean="0"/>
              <a:t>Ш</a:t>
            </a:r>
            <a:r>
              <a:rPr lang="vi-VN" i="1" dirty="0" smtClean="0"/>
              <a:t>е́вче</a:t>
            </a:r>
            <a:r>
              <a:rPr lang="uk-UA" i="1" dirty="0" smtClean="0"/>
              <a:t> </a:t>
            </a:r>
            <a:r>
              <a:rPr lang="vi-VN" dirty="0" smtClean="0"/>
              <a:t>(але</a:t>
            </a:r>
            <a:r>
              <a:rPr lang="vi-VN" dirty="0" smtClean="0"/>
              <a:t>:</a:t>
            </a:r>
            <a:r>
              <a:rPr lang="vi-VN" i="1" dirty="0" smtClean="0"/>
              <a:t> бійцю́, знавцю́</a:t>
            </a:r>
            <a:r>
              <a:rPr lang="vi-VN" dirty="0" smtClean="0"/>
              <a:t>); </a:t>
            </a:r>
            <a:endParaRPr lang="uk-UA" dirty="0" smtClean="0"/>
          </a:p>
          <a:p>
            <a:pPr algn="just"/>
            <a:r>
              <a:rPr lang="vi-VN" i="1" dirty="0" smtClean="0"/>
              <a:t>гусля́ре</a:t>
            </a:r>
            <a:r>
              <a:rPr lang="vi-VN" i="1" dirty="0" smtClean="0"/>
              <a:t>, До́вбуше, ма́ля́ре, </a:t>
            </a:r>
            <a:endParaRPr lang="uk-UA" i="1" dirty="0" smtClean="0"/>
          </a:p>
          <a:p>
            <a:pPr algn="just"/>
            <a:r>
              <a:rPr lang="vi-VN" i="1" dirty="0" smtClean="0"/>
              <a:t>сто́роже</a:t>
            </a:r>
            <a:r>
              <a:rPr lang="vi-VN" i="1" dirty="0" smtClean="0"/>
              <a:t>, тесля́ре, школя́ре.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Прізвища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прикметникового </a:t>
            </a:r>
            <a:r>
              <a:rPr lang="vi-VN" dirty="0" smtClean="0"/>
              <a:t>походження на -</a:t>
            </a:r>
            <a:r>
              <a:rPr lang="vi-VN" b="1" dirty="0" smtClean="0"/>
              <a:t>ів</a:t>
            </a:r>
            <a:r>
              <a:rPr lang="vi-VN" dirty="0" smtClean="0"/>
              <a:t> (-</a:t>
            </a:r>
            <a:r>
              <a:rPr lang="vi-VN" b="1" dirty="0" smtClean="0"/>
              <a:t>їв</a:t>
            </a:r>
            <a:r>
              <a:rPr lang="vi-VN" dirty="0" smtClean="0"/>
              <a:t>), -</a:t>
            </a:r>
            <a:r>
              <a:rPr lang="vi-VN" b="1" dirty="0" smtClean="0"/>
              <a:t>ов</a:t>
            </a:r>
            <a:r>
              <a:rPr lang="vi-VN" dirty="0" smtClean="0"/>
              <a:t>, -</a:t>
            </a:r>
            <a:r>
              <a:rPr lang="vi-VN" b="1" dirty="0" smtClean="0"/>
              <a:t>ев</a:t>
            </a:r>
            <a:r>
              <a:rPr lang="vi-VN" dirty="0" smtClean="0"/>
              <a:t> (-</a:t>
            </a:r>
            <a:r>
              <a:rPr lang="vi-VN" b="1" dirty="0" smtClean="0"/>
              <a:t>єв</a:t>
            </a:r>
            <a:r>
              <a:rPr lang="vi-VN" dirty="0" smtClean="0"/>
              <a:t>), -</a:t>
            </a:r>
            <a:r>
              <a:rPr lang="vi-VN" b="1" dirty="0" smtClean="0"/>
              <a:t>ин</a:t>
            </a:r>
            <a:r>
              <a:rPr lang="vi-VN" dirty="0" smtClean="0"/>
              <a:t>, -</a:t>
            </a:r>
            <a:r>
              <a:rPr lang="vi-VN" b="1" dirty="0" smtClean="0"/>
              <a:t>ін</a:t>
            </a:r>
            <a:r>
              <a:rPr lang="vi-VN" dirty="0" smtClean="0"/>
              <a:t> (-</a:t>
            </a:r>
            <a:r>
              <a:rPr lang="vi-VN" b="1" dirty="0" smtClean="0"/>
              <a:t>їн</a:t>
            </a:r>
            <a:r>
              <a:rPr lang="vi-VN" dirty="0" smtClean="0"/>
              <a:t>), такі як </a:t>
            </a:r>
            <a:endParaRPr lang="uk-UA" dirty="0" smtClean="0"/>
          </a:p>
          <a:p>
            <a:pPr algn="just"/>
            <a:r>
              <a:rPr lang="vi-VN" i="1" dirty="0" smtClean="0"/>
              <a:t>Глі́бов</a:t>
            </a:r>
            <a:r>
              <a:rPr lang="vi-VN" i="1" dirty="0" smtClean="0"/>
              <a:t>, Королі́в, </a:t>
            </a:r>
            <a:endParaRPr lang="uk-UA" i="1" dirty="0" smtClean="0"/>
          </a:p>
          <a:p>
            <a:pPr algn="just"/>
            <a:r>
              <a:rPr lang="vi-VN" i="1" dirty="0" smtClean="0"/>
              <a:t>Пу́шкін</a:t>
            </a:r>
            <a:r>
              <a:rPr lang="vi-VN" i="1" dirty="0" smtClean="0"/>
              <a:t>, Романи́шин, </a:t>
            </a:r>
            <a:endParaRPr lang="uk-UA" i="1" dirty="0" smtClean="0"/>
          </a:p>
          <a:p>
            <a:pPr algn="just"/>
            <a:r>
              <a:rPr lang="vi-VN" i="1" dirty="0" smtClean="0"/>
              <a:t>Тю́тчев</a:t>
            </a:r>
            <a:r>
              <a:rPr lang="vi-VN" i="1" dirty="0" smtClean="0"/>
              <a:t>, Чапа́єв, </a:t>
            </a:r>
            <a:endParaRPr lang="uk-UA" i="1" dirty="0" smtClean="0"/>
          </a:p>
          <a:p>
            <a:pPr algn="just"/>
            <a:r>
              <a:rPr lang="vi-VN" i="1" dirty="0" smtClean="0"/>
              <a:t>Що́голів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при </a:t>
            </a:r>
            <a:r>
              <a:rPr lang="vi-VN" dirty="0" smtClean="0"/>
              <a:t>звертанні мають як форму називного, так і форму кличного відмінка: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Глі́бов</a:t>
            </a:r>
            <a:r>
              <a:rPr lang="vi-VN" i="1" dirty="0" smtClean="0"/>
              <a:t> </a:t>
            </a:r>
            <a:r>
              <a:rPr lang="vi-VN" dirty="0" smtClean="0"/>
              <a:t>і</a:t>
            </a:r>
            <a:r>
              <a:rPr lang="vi-VN" i="1" dirty="0" smtClean="0"/>
              <a:t> Глі́бове</a:t>
            </a:r>
            <a:r>
              <a:rPr lang="vi-VN" dirty="0" smtClean="0"/>
              <a:t> 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Географічні назви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до</a:t>
            </a:r>
            <a:r>
              <a:rPr lang="vi-VN" dirty="0" smtClean="0"/>
              <a:t> складу яких входять зазначені суфікси, мають у кличному відмінку закінчення -</a:t>
            </a:r>
            <a:r>
              <a:rPr lang="vi-VN" b="1" dirty="0" smtClean="0"/>
              <a:t>е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Ки́єве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Лебеди́не,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Льво́ве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 </a:t>
            </a:r>
            <a:r>
              <a:rPr lang="vi-VN" dirty="0" smtClean="0"/>
              <a:t>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У звертаннях, що складаються з двох загальних назв, форму кличного відмінка має як перше слово, так і друге, хоч друге слово може мати й форму називного відмінка: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i="1" dirty="0" smtClean="0"/>
              <a:t>добро́дію </a:t>
            </a:r>
            <a:r>
              <a:rPr lang="vi-VN" i="1" dirty="0" smtClean="0"/>
              <a:t>бригади́ре </a:t>
            </a:r>
            <a:r>
              <a:rPr lang="vi-VN" dirty="0" smtClean="0"/>
              <a:t>(</a:t>
            </a:r>
            <a:r>
              <a:rPr lang="vi-VN" i="1" dirty="0" smtClean="0"/>
              <a:t>бригади́р</a:t>
            </a:r>
            <a:r>
              <a:rPr lang="vi-VN" dirty="0" smtClean="0"/>
              <a:t>)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па́не </a:t>
            </a:r>
            <a:r>
              <a:rPr lang="vi-VN" i="1" dirty="0" smtClean="0"/>
              <a:t>лейтена́нте</a:t>
            </a:r>
            <a:r>
              <a:rPr lang="vi-VN" dirty="0" smtClean="0"/>
              <a:t>(</a:t>
            </a:r>
            <a:r>
              <a:rPr lang="vi-VN" i="1" dirty="0" smtClean="0"/>
              <a:t>лейтена́нт</a:t>
            </a:r>
            <a:r>
              <a:rPr lang="vi-VN" dirty="0" smtClean="0"/>
              <a:t>)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 </a:t>
            </a:r>
            <a:r>
              <a:rPr lang="vi-VN" dirty="0" smtClean="0"/>
              <a:t>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У звертаннях, що складаються з загальної назви та імені, форму кличного відмінка набуває як загальна назва, так і власне ім’я: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бра́те </a:t>
            </a:r>
            <a:r>
              <a:rPr lang="vi-VN" i="1" dirty="0" smtClean="0"/>
              <a:t>Пе́тре, </a:t>
            </a:r>
            <a:endParaRPr lang="uk-UA" i="1" dirty="0" smtClean="0"/>
          </a:p>
          <a:p>
            <a:pPr algn="just"/>
            <a:r>
              <a:rPr lang="vi-VN" i="1" dirty="0" smtClean="0"/>
              <a:t>дру́же </a:t>
            </a:r>
            <a:r>
              <a:rPr lang="vi-VN" i="1" dirty="0" smtClean="0"/>
              <a:t>Гри́цю, </a:t>
            </a:r>
            <a:endParaRPr lang="uk-UA" i="1" dirty="0" smtClean="0"/>
          </a:p>
          <a:p>
            <a:pPr algn="just"/>
            <a:r>
              <a:rPr lang="vi-VN" i="1" dirty="0" smtClean="0"/>
              <a:t>коле́го </a:t>
            </a:r>
            <a:r>
              <a:rPr lang="vi-VN" i="1" dirty="0" smtClean="0"/>
              <a:t>Степа́не, </a:t>
            </a:r>
            <a:endParaRPr lang="uk-UA" i="1" dirty="0" smtClean="0"/>
          </a:p>
          <a:p>
            <a:pPr algn="just"/>
            <a:r>
              <a:rPr lang="vi-VN" i="1" dirty="0" smtClean="0"/>
              <a:t>па́ні </a:t>
            </a:r>
            <a:r>
              <a:rPr lang="vi-VN" i="1" dirty="0" smtClean="0"/>
              <a:t>Катери́но, </a:t>
            </a:r>
            <a:endParaRPr lang="uk-UA" i="1" dirty="0" smtClean="0"/>
          </a:p>
          <a:p>
            <a:pPr algn="just"/>
            <a:r>
              <a:rPr lang="vi-VN" i="1" dirty="0" smtClean="0"/>
              <a:t>това́ришу </a:t>
            </a:r>
            <a:r>
              <a:rPr lang="vi-VN" i="1" dirty="0" smtClean="0"/>
              <a:t>Віта́лію.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254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Іменники II відміни. Однина.  Кличний відмінок</vt:lpstr>
      <vt:lpstr>Слайд 2</vt:lpstr>
      <vt:lpstr>Закінчення -у</vt:lpstr>
      <vt:lpstr>Закінчення -ю </vt:lpstr>
      <vt:lpstr>Закінчення -е</vt:lpstr>
      <vt:lpstr>Прізвища</vt:lpstr>
      <vt:lpstr>Географічні назви</vt:lpstr>
      <vt:lpstr>Примітка 1</vt:lpstr>
      <vt:lpstr>Примітка 2</vt:lpstr>
      <vt:lpstr>Примітка 3</vt:lpstr>
      <vt:lpstr>Примітка 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Іменники II відміни. Однина.  Кличний відмінок</dc:title>
  <dc:creator>1</dc:creator>
  <cp:lastModifiedBy>1</cp:lastModifiedBy>
  <cp:revision>2</cp:revision>
  <dcterms:created xsi:type="dcterms:W3CDTF">2017-04-27T05:21:21Z</dcterms:created>
  <dcterms:modified xsi:type="dcterms:W3CDTF">2017-04-27T05:31:52Z</dcterms:modified>
</cp:coreProperties>
</file>