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5EA65-8CBB-47FD-8DDA-78DDB8AA31F6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BE81D-F661-420C-BCAE-BC5B716A02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2CF7-EA08-46D4-BF6D-00C0140073AF}" type="datetime1">
              <a:rPr lang="ru-RU" smtClean="0"/>
              <a:t>25.04.2017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19B3-07CA-4496-9F57-3198CB7D31AF}" type="datetime1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0F1D-0A28-44F6-994A-1D56CF6D7C11}" type="datetime1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7136-F666-457C-BEAC-59D3DB893C84}" type="datetime1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52F8-053C-4E95-9077-7948E94DDCE3}" type="datetime1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0D3-CF85-4E89-879C-BC687128D5FB}" type="datetime1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CA3D-DF19-4823-9D9E-36E4B43DE43C}" type="datetime1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B94C-8C05-4406-98B7-479738DC9B39}" type="datetime1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9284-A53A-488D-8D41-5A9F624936C7}" type="datetime1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42F5-1EE1-4890-80D2-617CB70D4CCC}" type="datetime1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C529-752D-4567-A4FF-9075A8D8426F}" type="datetime1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29B5E8-7A9C-41C4-8400-6B90063C7640}" type="datetime1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34AB2D-221F-4770-BADA-56A22E11B7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986094"/>
          </a:xfrm>
        </p:spPr>
        <p:txBody>
          <a:bodyPr>
            <a:normAutofit/>
          </a:bodyPr>
          <a:lstStyle/>
          <a:p>
            <a:r>
              <a:rPr lang="uk-UA" b="0" dirty="0" smtClean="0"/>
              <a:t>ІМЕННИКИ.</a:t>
            </a:r>
            <a:br>
              <a:rPr lang="uk-UA" b="0" dirty="0" smtClean="0"/>
            </a:br>
            <a:r>
              <a:rPr lang="ru-RU" b="0" dirty="0" smtClean="0"/>
              <a:t>II </a:t>
            </a:r>
            <a:r>
              <a:rPr lang="ru-RU" b="0" dirty="0" err="1" smtClean="0"/>
              <a:t>відміни</a:t>
            </a:r>
            <a:r>
              <a:rPr lang="ru-RU" b="0" dirty="0" smtClean="0"/>
              <a:t>. </a:t>
            </a:r>
            <a:r>
              <a:rPr lang="ru-RU" b="0" dirty="0" err="1" smtClean="0"/>
              <a:t>Однина</a:t>
            </a:r>
            <a:r>
              <a:rPr lang="ru-RU" b="0" dirty="0" smtClean="0"/>
              <a:t>. </a:t>
            </a:r>
            <a:r>
              <a:rPr lang="ru-RU" b="0" dirty="0" err="1" smtClean="0"/>
              <a:t>Давальний</a:t>
            </a:r>
            <a:r>
              <a:rPr lang="ru-RU" b="0" dirty="0" smtClean="0"/>
              <a:t> </a:t>
            </a:r>
            <a:r>
              <a:rPr lang="ru-RU" b="0" dirty="0" err="1" smtClean="0"/>
              <a:t>відмінок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369414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uk-UA" sz="3600" dirty="0" smtClean="0"/>
              <a:t>У давальному відмінку однини іменники другої відміни мають закінчення </a:t>
            </a:r>
          </a:p>
          <a:p>
            <a:pPr algn="ctr"/>
            <a:r>
              <a:rPr lang="uk-UA" sz="3600" dirty="0" err="1" smtClean="0"/>
              <a:t>-</a:t>
            </a:r>
            <a:r>
              <a:rPr lang="uk-UA" sz="3600" b="1" dirty="0" err="1" smtClean="0"/>
              <a:t>ові</a:t>
            </a:r>
            <a:r>
              <a:rPr lang="uk-UA" sz="3600" dirty="0" smtClean="0"/>
              <a:t>, </a:t>
            </a:r>
          </a:p>
          <a:p>
            <a:pPr algn="ctr"/>
            <a:r>
              <a:rPr lang="uk-UA" sz="3600" dirty="0" err="1" smtClean="0"/>
              <a:t>-</a:t>
            </a:r>
            <a:r>
              <a:rPr lang="uk-UA" sz="3600" b="1" dirty="0" err="1" smtClean="0"/>
              <a:t>еві</a:t>
            </a:r>
            <a:r>
              <a:rPr lang="uk-UA" sz="3600" dirty="0" smtClean="0"/>
              <a:t>, </a:t>
            </a:r>
          </a:p>
          <a:p>
            <a:pPr algn="ctr"/>
            <a:r>
              <a:rPr lang="uk-UA" sz="3600" dirty="0" err="1" smtClean="0"/>
              <a:t>-</a:t>
            </a:r>
            <a:r>
              <a:rPr lang="uk-UA" sz="3600" b="1" dirty="0" err="1" smtClean="0"/>
              <a:t>єві</a:t>
            </a:r>
            <a:endParaRPr lang="uk-UA" sz="3600" b="1" dirty="0" smtClean="0"/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у</a:t>
            </a:r>
            <a:r>
              <a:rPr lang="uk-UA" sz="3600" dirty="0" smtClean="0"/>
              <a:t>, </a:t>
            </a:r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ю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pPr algn="just"/>
            <a:r>
              <a:rPr lang="vi-VN" sz="2800" dirty="0" smtClean="0"/>
              <a:t>Закінчення -ові (у твердій групі), -еві (у мішаній групі та в м’якій після приголосного), -єві (у м’якій групі після голосного та апострофа)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2336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мають </a:t>
            </a:r>
            <a:r>
              <a:rPr lang="vi-VN" dirty="0" smtClean="0"/>
              <a:t>іменники чол. </a:t>
            </a:r>
            <a:r>
              <a:rPr lang="vi-VN" dirty="0" smtClean="0"/>
              <a:t>роду: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i="1" dirty="0" smtClean="0"/>
              <a:t>буди́нкові</a:t>
            </a:r>
            <a:r>
              <a:rPr lang="vi-VN" i="1" dirty="0" smtClean="0"/>
              <a:t>, відмі́нкові, </a:t>
            </a:r>
            <a:endParaRPr lang="uk-UA" i="1" dirty="0" smtClean="0"/>
          </a:p>
          <a:p>
            <a:pPr algn="just"/>
            <a:r>
              <a:rPr lang="vi-VN" i="1" dirty="0" smtClean="0"/>
              <a:t>дире́кторові</a:t>
            </a:r>
            <a:r>
              <a:rPr lang="vi-VN" i="1" dirty="0" smtClean="0"/>
              <a:t>, ду́бові, </a:t>
            </a:r>
            <a:endParaRPr lang="uk-UA" i="1" dirty="0" smtClean="0"/>
          </a:p>
          <a:p>
            <a:pPr algn="just"/>
            <a:r>
              <a:rPr lang="vi-VN" i="1" dirty="0" smtClean="0"/>
              <a:t>ма́йстрові</a:t>
            </a:r>
            <a:r>
              <a:rPr lang="vi-VN" i="1" dirty="0" smtClean="0"/>
              <a:t>, на́хилові, </a:t>
            </a:r>
            <a:endParaRPr lang="uk-UA" i="1" dirty="0" smtClean="0"/>
          </a:p>
          <a:p>
            <a:pPr algn="just"/>
            <a:r>
              <a:rPr lang="vi-VN" i="1" dirty="0" smtClean="0"/>
              <a:t>Петро́ві</a:t>
            </a:r>
            <a:r>
              <a:rPr lang="vi-VN" i="1" dirty="0" smtClean="0"/>
              <a:t>, піоне́рові, </a:t>
            </a:r>
            <a:endParaRPr lang="uk-UA" i="1" dirty="0" smtClean="0"/>
          </a:p>
          <a:p>
            <a:pPr algn="just"/>
            <a:r>
              <a:rPr lang="vi-VN" i="1" dirty="0" smtClean="0"/>
              <a:t>робітнико́ві</a:t>
            </a:r>
            <a:r>
              <a:rPr lang="vi-VN" i="1" dirty="0" smtClean="0"/>
              <a:t>, ро́зумові, </a:t>
            </a:r>
            <a:endParaRPr lang="uk-UA" i="1" dirty="0" smtClean="0"/>
          </a:p>
          <a:p>
            <a:pPr algn="just"/>
            <a:r>
              <a:rPr lang="vi-VN" i="1" dirty="0" smtClean="0"/>
              <a:t>ве́летневі</a:t>
            </a:r>
            <a:r>
              <a:rPr lang="vi-VN" i="1" dirty="0" smtClean="0"/>
              <a:t>, журавле́ві, </a:t>
            </a:r>
            <a:endParaRPr lang="uk-UA" i="1" dirty="0" smtClean="0"/>
          </a:p>
          <a:p>
            <a:pPr algn="just"/>
            <a:r>
              <a:rPr lang="vi-VN" i="1" dirty="0" smtClean="0"/>
              <a:t>ка́меневі</a:t>
            </a:r>
            <a:r>
              <a:rPr lang="vi-VN" i="1" dirty="0" smtClean="0"/>
              <a:t>, секретаре́ві, </a:t>
            </a:r>
            <a:endParaRPr lang="uk-UA" i="1" dirty="0" smtClean="0"/>
          </a:p>
          <a:p>
            <a:pPr algn="just"/>
            <a:r>
              <a:rPr lang="vi-VN" i="1" dirty="0" smtClean="0"/>
              <a:t>това́ришеві</a:t>
            </a:r>
            <a:r>
              <a:rPr lang="vi-VN" i="1" dirty="0" smtClean="0"/>
              <a:t>, шахтаре́ві, </a:t>
            </a:r>
            <a:endParaRPr lang="uk-UA" i="1" dirty="0" smtClean="0"/>
          </a:p>
          <a:p>
            <a:pPr algn="just"/>
            <a:r>
              <a:rPr lang="vi-VN" i="1" dirty="0" smtClean="0"/>
              <a:t>добро́дієві</a:t>
            </a:r>
            <a:r>
              <a:rPr lang="vi-VN" i="1" dirty="0" smtClean="0"/>
              <a:t>, кра́єві, носіє́ві, </a:t>
            </a:r>
            <a:endParaRPr lang="uk-UA" i="1" dirty="0" smtClean="0"/>
          </a:p>
          <a:p>
            <a:pPr algn="just"/>
            <a:r>
              <a:rPr lang="vi-VN" i="1" dirty="0" smtClean="0"/>
              <a:t>Сергі́єві</a:t>
            </a:r>
            <a:r>
              <a:rPr lang="vi-VN" i="1" dirty="0" smtClean="0"/>
              <a:t>, солов’є́ві.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Ці</a:t>
            </a:r>
            <a:r>
              <a:rPr lang="vi-VN" dirty="0" smtClean="0"/>
              <a:t> ж іменники приймають і закінчення -</a:t>
            </a:r>
            <a:r>
              <a:rPr lang="vi-VN" b="1" dirty="0" smtClean="0"/>
              <a:t>у</a:t>
            </a:r>
            <a:r>
              <a:rPr lang="vi-VN" dirty="0" smtClean="0"/>
              <a:t> (-</a:t>
            </a:r>
            <a:r>
              <a:rPr lang="vi-VN" b="1" dirty="0" smtClean="0"/>
              <a:t>ю</a:t>
            </a:r>
            <a:r>
              <a:rPr lang="vi-VN" dirty="0" smtClean="0"/>
              <a:t>): </a:t>
            </a:r>
            <a:endParaRPr lang="uk-UA" smtClean="0"/>
          </a:p>
          <a:p>
            <a:pPr algn="just"/>
            <a:r>
              <a:rPr lang="vi-VN" i="1" smtClean="0"/>
              <a:t>буди́нку</a:t>
            </a:r>
            <a:r>
              <a:rPr lang="vi-VN" i="1" dirty="0" smtClean="0"/>
              <a:t>, відмі́нку, дире́ктору </a:t>
            </a:r>
            <a:r>
              <a:rPr lang="vi-VN" dirty="0" smtClean="0"/>
              <a:t>й т. д.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Паралельні закінчення -ові та -у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мають також іменники середн. роду із суфіксом -</a:t>
            </a:r>
            <a:r>
              <a:rPr lang="vi-VN" b="1" dirty="0" smtClean="0"/>
              <a:t>к</a:t>
            </a:r>
            <a:r>
              <a:rPr lang="vi-VN" dirty="0" smtClean="0"/>
              <a:t>-, що означають малі істоти: </a:t>
            </a:r>
            <a:endParaRPr lang="uk-UA" dirty="0" smtClean="0"/>
          </a:p>
          <a:p>
            <a:pPr algn="just"/>
            <a:r>
              <a:rPr lang="vi-VN" i="1" dirty="0" smtClean="0"/>
              <a:t>дитя́ткові</a:t>
            </a:r>
            <a:r>
              <a:rPr lang="vi-VN" i="1" dirty="0" smtClean="0"/>
              <a:t> — дитя́тку, </a:t>
            </a:r>
            <a:endParaRPr lang="uk-UA" i="1" dirty="0" smtClean="0"/>
          </a:p>
          <a:p>
            <a:pPr algn="just"/>
            <a:r>
              <a:rPr lang="vi-VN" i="1" dirty="0" smtClean="0"/>
              <a:t>немовля́ткові</a:t>
            </a:r>
            <a:r>
              <a:rPr lang="vi-VN" i="1" dirty="0" smtClean="0"/>
              <a:t> — немовля́тку, </a:t>
            </a:r>
            <a:endParaRPr lang="uk-UA" i="1" dirty="0" smtClean="0"/>
          </a:p>
          <a:p>
            <a:pPr algn="just"/>
            <a:r>
              <a:rPr lang="vi-VN" i="1" dirty="0" smtClean="0"/>
              <a:t>порося́ткові</a:t>
            </a:r>
            <a:r>
              <a:rPr lang="vi-VN" i="1" dirty="0" smtClean="0"/>
              <a:t> — порося́тку, </a:t>
            </a:r>
            <a:endParaRPr lang="uk-UA" i="1" dirty="0" smtClean="0"/>
          </a:p>
          <a:p>
            <a:pPr algn="just"/>
            <a:r>
              <a:rPr lang="vi-VN" i="1" dirty="0" smtClean="0"/>
              <a:t>теля́ткові</a:t>
            </a:r>
            <a:r>
              <a:rPr lang="vi-VN" i="1" dirty="0" smtClean="0"/>
              <a:t> — теля́тку, </a:t>
            </a:r>
            <a:endParaRPr lang="uk-UA" i="1" dirty="0" smtClean="0"/>
          </a:p>
          <a:p>
            <a:pPr algn="just"/>
            <a:r>
              <a:rPr lang="vi-VN" i="1" dirty="0" smtClean="0"/>
              <a:t>ягня́ткові</a:t>
            </a:r>
            <a:r>
              <a:rPr lang="vi-VN" i="1" dirty="0" smtClean="0"/>
              <a:t> — ягня́тку.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Коли </a:t>
            </a:r>
            <a:r>
              <a:rPr lang="vi-VN" dirty="0" smtClean="0"/>
              <a:t>в тексті зустрічається поряд кілька іменників чол. роду у формі давального відмінка однини, то для уникнення одноманітних відмінкових закінчень слід спочатку вживати закінчення -</a:t>
            </a:r>
            <a:r>
              <a:rPr lang="vi-VN" b="1" dirty="0" smtClean="0"/>
              <a:t>ові</a:t>
            </a:r>
            <a:r>
              <a:rPr lang="vi-VN" dirty="0" smtClean="0"/>
              <a:t>, -</a:t>
            </a:r>
            <a:r>
              <a:rPr lang="vi-VN" b="1" dirty="0" smtClean="0"/>
              <a:t>еві</a:t>
            </a:r>
            <a:r>
              <a:rPr lang="vi-VN" dirty="0" smtClean="0"/>
              <a:t> (-</a:t>
            </a:r>
            <a:r>
              <a:rPr lang="vi-VN" b="1" dirty="0" smtClean="0"/>
              <a:t>єві</a:t>
            </a:r>
            <a:r>
              <a:rPr lang="vi-VN" dirty="0" smtClean="0"/>
              <a:t>), а потім — -</a:t>
            </a:r>
            <a:r>
              <a:rPr lang="vi-VN" b="1" dirty="0" smtClean="0"/>
              <a:t>у</a:t>
            </a:r>
            <a:r>
              <a:rPr lang="vi-VN" dirty="0" smtClean="0"/>
              <a:t> (-</a:t>
            </a:r>
            <a:r>
              <a:rPr lang="vi-VN" b="1" dirty="0" smtClean="0"/>
              <a:t>ю</a:t>
            </a:r>
            <a:r>
              <a:rPr lang="vi-VN" dirty="0" smtClean="0"/>
              <a:t>):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Симоне́нкові </a:t>
            </a:r>
            <a:r>
              <a:rPr lang="vi-VN" i="1" dirty="0" smtClean="0"/>
              <a:t>Василю́ Андрі́йовичу, </a:t>
            </a:r>
            <a:endParaRPr lang="uk-UA" i="1" dirty="0" smtClean="0"/>
          </a:p>
          <a:p>
            <a:pPr algn="just"/>
            <a:r>
              <a:rPr lang="vi-VN" i="1" dirty="0" smtClean="0"/>
              <a:t>Леоні́дові </a:t>
            </a:r>
            <a:r>
              <a:rPr lang="vi-VN" i="1" dirty="0" smtClean="0"/>
              <a:t>Микола́йовичу Іване́нку, </a:t>
            </a:r>
            <a:endParaRPr lang="uk-UA" i="1" dirty="0" smtClean="0"/>
          </a:p>
          <a:p>
            <a:pPr algn="just"/>
            <a:r>
              <a:rPr lang="vi-VN" i="1" dirty="0" smtClean="0"/>
              <a:t>добро́дієві </a:t>
            </a:r>
            <a:r>
              <a:rPr lang="vi-VN" i="1" dirty="0" smtClean="0"/>
              <a:t>бригади́ру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/>
              <a:t>Закінчення -у (у твердій і мішаній групах), -ю (у м’якій групі) мають:</a:t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Іменники </a:t>
            </a:r>
            <a:r>
              <a:rPr lang="vi-VN" dirty="0" smtClean="0"/>
              <a:t>середн. роду: </a:t>
            </a:r>
            <a:endParaRPr lang="uk-UA" dirty="0" smtClean="0"/>
          </a:p>
          <a:p>
            <a:pPr algn="just"/>
            <a:r>
              <a:rPr lang="vi-VN" i="1" dirty="0" smtClean="0"/>
              <a:t>мі́сту</a:t>
            </a:r>
            <a:r>
              <a:rPr lang="vi-VN" i="1" dirty="0" smtClean="0"/>
              <a:t>, селу́, свя́ту; </a:t>
            </a:r>
            <a:endParaRPr lang="uk-UA" i="1" dirty="0" smtClean="0"/>
          </a:p>
          <a:p>
            <a:pPr algn="just"/>
            <a:r>
              <a:rPr lang="vi-VN" i="1" dirty="0" smtClean="0"/>
              <a:t>прі́звищу</a:t>
            </a:r>
            <a:r>
              <a:rPr lang="vi-VN" i="1" dirty="0" smtClean="0"/>
              <a:t>, знанню́, знаря́ддю, </a:t>
            </a:r>
            <a:endParaRPr lang="uk-UA" i="1" dirty="0" smtClean="0"/>
          </a:p>
          <a:p>
            <a:pPr algn="just"/>
            <a:r>
              <a:rPr lang="vi-VN" i="1" dirty="0" smtClean="0"/>
              <a:t>обличчю́</a:t>
            </a:r>
            <a:r>
              <a:rPr lang="vi-VN" i="1" dirty="0" smtClean="0"/>
              <a:t>, підда́шшю, роздорі́жжю; </a:t>
            </a:r>
            <a:endParaRPr lang="uk-UA" i="1" dirty="0" smtClean="0"/>
          </a:p>
          <a:p>
            <a:pPr algn="just"/>
            <a:r>
              <a:rPr lang="vi-VN" i="1" dirty="0" smtClean="0"/>
              <a:t>се́рцю</a:t>
            </a:r>
            <a:r>
              <a:rPr lang="vi-VN" i="1" dirty="0" smtClean="0"/>
              <a:t>, со́нцю</a:t>
            </a:r>
            <a:r>
              <a:rPr lang="vi-VN" i="1" dirty="0" smtClean="0"/>
              <a:t>.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 У деяких словах можливі також закінчення </a:t>
            </a:r>
            <a:r>
              <a:rPr lang="vi-VN" b="1" dirty="0" smtClean="0"/>
              <a:t>-ові</a:t>
            </a:r>
            <a:r>
              <a:rPr lang="vi-VN" b="1" dirty="0" smtClean="0"/>
              <a:t>,</a:t>
            </a:r>
            <a:r>
              <a:rPr lang="uk-UA" b="1" dirty="0" smtClean="0"/>
              <a:t> </a:t>
            </a:r>
            <a:r>
              <a:rPr lang="vi-VN" b="1" dirty="0" smtClean="0"/>
              <a:t>-</a:t>
            </a:r>
            <a:r>
              <a:rPr lang="vi-VN" b="1" dirty="0" smtClean="0"/>
              <a:t>еві</a:t>
            </a:r>
            <a:r>
              <a:rPr lang="vi-VN" dirty="0" smtClean="0"/>
              <a:t>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ли́хові</a:t>
            </a:r>
            <a:r>
              <a:rPr lang="vi-VN" i="1" dirty="0" smtClean="0"/>
              <a:t>, мі́стові, се́рцеві</a:t>
            </a:r>
            <a:r>
              <a:rPr lang="vi-VN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Закінчення</a:t>
            </a:r>
            <a:r>
              <a:rPr lang="ru-RU" b="0" dirty="0" smtClean="0"/>
              <a:t> </a:t>
            </a:r>
            <a:r>
              <a:rPr lang="ru-RU" b="0" dirty="0" smtClean="0"/>
              <a:t>-</a:t>
            </a:r>
            <a:r>
              <a:rPr lang="ru-RU" dirty="0" smtClean="0"/>
              <a:t>у</a:t>
            </a:r>
            <a:r>
              <a:rPr lang="ru-RU" b="0" dirty="0" smtClean="0"/>
              <a:t> (</a:t>
            </a:r>
            <a:r>
              <a:rPr lang="ru-RU" b="0" dirty="0" err="1" smtClean="0"/>
              <a:t>у</a:t>
            </a:r>
            <a:r>
              <a:rPr lang="ru-RU" b="0" dirty="0" smtClean="0"/>
              <a:t> </a:t>
            </a:r>
            <a:r>
              <a:rPr lang="ru-RU" b="0" dirty="0" err="1" smtClean="0"/>
              <a:t>твердій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 </a:t>
            </a:r>
            <a:r>
              <a:rPr lang="ru-RU" b="0" dirty="0" err="1" smtClean="0"/>
              <a:t>мішаній</a:t>
            </a:r>
            <a:r>
              <a:rPr lang="ru-RU" b="0" dirty="0" smtClean="0"/>
              <a:t> </a:t>
            </a:r>
            <a:r>
              <a:rPr lang="ru-RU" b="0" dirty="0" err="1" smtClean="0"/>
              <a:t>групах</a:t>
            </a:r>
            <a:r>
              <a:rPr lang="ru-RU" b="0" dirty="0" smtClean="0"/>
              <a:t>), -</a:t>
            </a:r>
            <a:r>
              <a:rPr lang="ru-RU" dirty="0" err="1" smtClean="0"/>
              <a:t>ю</a:t>
            </a:r>
            <a:r>
              <a:rPr lang="ru-RU" b="0" dirty="0" smtClean="0"/>
              <a:t> (у </a:t>
            </a:r>
            <a:r>
              <a:rPr lang="ru-RU" b="0" dirty="0" err="1" smtClean="0"/>
              <a:t>м’якій</a:t>
            </a:r>
            <a:r>
              <a:rPr lang="ru-RU" b="0" dirty="0" smtClean="0"/>
              <a:t> </a:t>
            </a:r>
            <a:r>
              <a:rPr lang="ru-RU" b="0" dirty="0" err="1" smtClean="0"/>
              <a:t>групі</a:t>
            </a:r>
            <a:r>
              <a:rPr lang="ru-RU" b="0" dirty="0" smtClean="0"/>
              <a:t>) </a:t>
            </a:r>
            <a:r>
              <a:rPr lang="ru-RU" b="0" dirty="0" err="1" smtClean="0"/>
              <a:t>мають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б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Іменники </a:t>
            </a:r>
            <a:r>
              <a:rPr lang="vi-VN" dirty="0" smtClean="0"/>
              <a:t>чол. роду на -</a:t>
            </a:r>
            <a:r>
              <a:rPr lang="vi-VN" b="1" dirty="0" smtClean="0"/>
              <a:t>ів</a:t>
            </a:r>
            <a:r>
              <a:rPr lang="vi-VN" dirty="0" smtClean="0"/>
              <a:t> (-</a:t>
            </a:r>
            <a:r>
              <a:rPr lang="vi-VN" b="1" dirty="0" smtClean="0"/>
              <a:t>їв</a:t>
            </a:r>
            <a:r>
              <a:rPr lang="vi-VN" dirty="0" smtClean="0"/>
              <a:t>), -</a:t>
            </a:r>
            <a:r>
              <a:rPr lang="vi-VN" b="1" dirty="0" smtClean="0"/>
              <a:t>ов</a:t>
            </a:r>
            <a:r>
              <a:rPr lang="vi-VN" dirty="0" smtClean="0"/>
              <a:t>, -</a:t>
            </a:r>
            <a:r>
              <a:rPr lang="vi-VN" b="1" dirty="0" smtClean="0"/>
              <a:t>ев</a:t>
            </a:r>
            <a:r>
              <a:rPr lang="vi-VN" dirty="0" smtClean="0"/>
              <a:t>, -</a:t>
            </a:r>
            <a:r>
              <a:rPr lang="vi-VN" b="1" dirty="0" smtClean="0"/>
              <a:t>ин</a:t>
            </a:r>
            <a:r>
              <a:rPr lang="vi-VN" dirty="0" smtClean="0"/>
              <a:t>, -</a:t>
            </a:r>
            <a:r>
              <a:rPr lang="vi-VN" b="1" dirty="0" smtClean="0"/>
              <a:t>ін</a:t>
            </a:r>
            <a:r>
              <a:rPr lang="vi-VN" dirty="0" smtClean="0"/>
              <a:t> (-</a:t>
            </a:r>
            <a:r>
              <a:rPr lang="vi-VN" b="1" dirty="0" smtClean="0"/>
              <a:t>їн</a:t>
            </a:r>
            <a:r>
              <a:rPr lang="vi-VN" dirty="0" smtClean="0"/>
              <a:t>): </a:t>
            </a:r>
            <a:endParaRPr lang="uk-UA" dirty="0" smtClean="0"/>
          </a:p>
          <a:p>
            <a:pPr algn="just"/>
            <a:r>
              <a:rPr lang="vi-VN" i="1" dirty="0" smtClean="0"/>
              <a:t>Ки́їв</a:t>
            </a:r>
            <a:r>
              <a:rPr lang="vi-VN" i="1" dirty="0" smtClean="0"/>
              <a:t> — Ки́єву, </a:t>
            </a:r>
            <a:endParaRPr lang="uk-UA" i="1" dirty="0" smtClean="0"/>
          </a:p>
          <a:p>
            <a:pPr algn="just"/>
            <a:r>
              <a:rPr lang="vi-VN" i="1" dirty="0" smtClean="0"/>
              <a:t>Колгу́єв</a:t>
            </a:r>
            <a:r>
              <a:rPr lang="vi-VN" i="1" dirty="0" smtClean="0"/>
              <a:t> — Колгу́єву, </a:t>
            </a:r>
            <a:r>
              <a:rPr lang="vi-VN" i="1" dirty="0" smtClean="0"/>
              <a:t>Л</a:t>
            </a:r>
            <a:endParaRPr lang="uk-UA" i="1" dirty="0" smtClean="0"/>
          </a:p>
          <a:p>
            <a:pPr algn="just"/>
            <a:r>
              <a:rPr lang="vi-VN" i="1" dirty="0" smtClean="0"/>
              <a:t>ебеди́н</a:t>
            </a:r>
            <a:r>
              <a:rPr lang="vi-VN" i="1" dirty="0" smtClean="0"/>
              <a:t> — Лебедину́, </a:t>
            </a:r>
            <a:endParaRPr lang="uk-UA" i="1" dirty="0" smtClean="0"/>
          </a:p>
          <a:p>
            <a:pPr algn="just"/>
            <a:r>
              <a:rPr lang="vi-VN" i="1" dirty="0" smtClean="0"/>
              <a:t>Ле́рмонтов</a:t>
            </a:r>
            <a:r>
              <a:rPr lang="vi-VN" i="1" dirty="0" smtClean="0"/>
              <a:t> — Ле́рмонтову, </a:t>
            </a:r>
            <a:endParaRPr lang="uk-UA" i="1" dirty="0" smtClean="0"/>
          </a:p>
          <a:p>
            <a:pPr algn="just"/>
            <a:r>
              <a:rPr lang="vi-VN" i="1" dirty="0" smtClean="0"/>
              <a:t>Львів</a:t>
            </a:r>
            <a:r>
              <a:rPr lang="vi-VN" i="1" dirty="0" smtClean="0"/>
              <a:t> — Льво́ву, </a:t>
            </a:r>
            <a:endParaRPr lang="uk-UA" i="1" dirty="0" smtClean="0"/>
          </a:p>
          <a:p>
            <a:pPr algn="just"/>
            <a:r>
              <a:rPr lang="vi-VN" i="1" dirty="0" smtClean="0"/>
              <a:t>о́стрів</a:t>
            </a:r>
            <a:r>
              <a:rPr lang="vi-VN" i="1" dirty="0" smtClean="0"/>
              <a:t> — о́строву, </a:t>
            </a:r>
            <a:endParaRPr lang="uk-UA" i="1" dirty="0" smtClean="0"/>
          </a:p>
          <a:p>
            <a:pPr algn="just"/>
            <a:r>
              <a:rPr lang="vi-VN" i="1" dirty="0" smtClean="0"/>
              <a:t>Пу́шкін</a:t>
            </a:r>
            <a:r>
              <a:rPr lang="vi-VN" i="1" dirty="0" smtClean="0"/>
              <a:t> — Пу́шкіну, </a:t>
            </a:r>
            <a:endParaRPr lang="uk-UA" i="1" dirty="0" smtClean="0"/>
          </a:p>
          <a:p>
            <a:pPr algn="just"/>
            <a:r>
              <a:rPr lang="vi-VN" i="1" dirty="0" smtClean="0"/>
              <a:t>рів</a:t>
            </a:r>
            <a:r>
              <a:rPr lang="vi-VN" i="1" dirty="0" smtClean="0"/>
              <a:t> — ро́ву, </a:t>
            </a:r>
            <a:endParaRPr lang="uk-UA" i="1" dirty="0" smtClean="0"/>
          </a:p>
          <a:p>
            <a:pPr algn="just"/>
            <a:r>
              <a:rPr lang="vi-VN" i="1" dirty="0" smtClean="0"/>
              <a:t>Ха́рків</a:t>
            </a:r>
            <a:r>
              <a:rPr lang="vi-VN" i="1" dirty="0" smtClean="0"/>
              <a:t> — Ха́ркову.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167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ІМЕННИКИ. II відміни. Однина. Давальний відмінок</vt:lpstr>
      <vt:lpstr>Слайд 2</vt:lpstr>
      <vt:lpstr>Закінчення -ові (у твердій групі), -еві (у мішаній групі та в м’якій після приголосного), -єві (у м’якій групі після голосного та апострофа) </vt:lpstr>
      <vt:lpstr>Паралельні закінчення -ові та -у</vt:lpstr>
      <vt:lpstr>Примітка</vt:lpstr>
      <vt:lpstr>Закінчення -у (у твердій і мішаній групах), -ю (у м’якій групі) мають: </vt:lpstr>
      <vt:lpstr>Закінчення -у (у твердій і мішаній групах), -ю (у м’якій групі) мають: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ІМЕННИКИ. II відміни. Однина. Давальний відмінок</dc:title>
  <dc:creator>1</dc:creator>
  <cp:lastModifiedBy>1</cp:lastModifiedBy>
  <cp:revision>1</cp:revision>
  <dcterms:created xsi:type="dcterms:W3CDTF">2017-04-25T11:58:28Z</dcterms:created>
  <dcterms:modified xsi:type="dcterms:W3CDTF">2017-04-25T12:07:42Z</dcterms:modified>
</cp:coreProperties>
</file>