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20999-D72E-4124-B395-18A0AB982C61}" type="datetimeFigureOut">
              <a:rPr lang="ru-RU" smtClean="0"/>
              <a:t>20.04.2017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AA05E-A572-4902-B3EA-F87302DAB1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3B267-EE45-4354-AC1B-5F71BA847AE0}" type="datetime1">
              <a:rPr lang="ru-RU" smtClean="0"/>
              <a:t>20.04.2017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7AC5-EEDF-4775-A755-8A7220DD0294}" type="datetime1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F1FE4-D73E-4A3B-BD0E-095DFA28937C}" type="datetime1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87037-6A28-4CA4-8085-56DF22C23144}" type="datetime1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0A839-ABFA-4EA0-B701-B628D2E5F128}" type="datetime1">
              <a:rPr lang="ru-RU" smtClean="0"/>
              <a:t>20.04.2017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68F00-A79B-40E9-A4E7-7033CFEFD78A}" type="datetime1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E1A13-9D19-4BD7-8C97-84C0329BF60C}" type="datetime1">
              <a:rPr lang="ru-RU" smtClean="0"/>
              <a:t>20.04.2017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2AD12-A902-4DC4-B3B1-B823C1507892}" type="datetime1">
              <a:rPr lang="ru-RU" smtClean="0"/>
              <a:t>20.04.2017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B78B-6B8A-4335-8413-E2D6564AE778}" type="datetime1">
              <a:rPr lang="ru-RU" smtClean="0"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3037A-4C63-4F3E-B766-CE2A7749F032}" type="datetime1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C993A-14C6-4739-9901-D26DDA52F5FD}" type="datetime1">
              <a:rPr lang="ru-RU" smtClean="0"/>
              <a:t>20.04.2017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D355B72-EBBB-4F18-B5E5-655E4EE565D3}" type="datetime1">
              <a:rPr lang="ru-RU" smtClean="0"/>
              <a:t>20.04.2017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F7982F-2FC7-4337-9572-1160B4B3EB0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986094"/>
          </a:xfrm>
        </p:spPr>
        <p:txBody>
          <a:bodyPr>
            <a:normAutofit/>
          </a:bodyPr>
          <a:lstStyle/>
          <a:p>
            <a:r>
              <a:rPr lang="uk-UA" b="0" dirty="0" smtClean="0"/>
              <a:t>ІМЕННИКИ II відміни. Однини. </a:t>
            </a:r>
            <a:br>
              <a:rPr lang="uk-UA" b="0" dirty="0" smtClean="0"/>
            </a:br>
            <a:r>
              <a:rPr lang="uk-UA" b="0" dirty="0" smtClean="0"/>
              <a:t>Родовий відмінок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43446"/>
            <a:ext cx="6400800" cy="440852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80551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vi-VN" dirty="0" smtClean="0"/>
              <a:t>Інші географічні назви з наголосом у родовому відмінку на кінцевому складі, а також із суфіксами присвійності -</a:t>
            </a:r>
            <a:r>
              <a:rPr lang="vi-VN" b="1" dirty="0" smtClean="0"/>
              <a:t>ов</a:t>
            </a:r>
            <a:r>
              <a:rPr lang="vi-VN" dirty="0" smtClean="0"/>
              <a:t>, -</a:t>
            </a:r>
            <a:r>
              <a:rPr lang="vi-VN" b="1" dirty="0" smtClean="0"/>
              <a:t>ев</a:t>
            </a:r>
            <a:r>
              <a:rPr lang="vi-VN" dirty="0" smtClean="0"/>
              <a:t> (-</a:t>
            </a:r>
            <a:r>
              <a:rPr lang="vi-VN" b="1" dirty="0" smtClean="0"/>
              <a:t>єв</a:t>
            </a:r>
            <a:r>
              <a:rPr lang="vi-VN" dirty="0" smtClean="0"/>
              <a:t>), -</a:t>
            </a:r>
            <a:r>
              <a:rPr lang="vi-VN" b="1" dirty="0" smtClean="0"/>
              <a:t>ин</a:t>
            </a:r>
            <a:r>
              <a:rPr lang="vi-VN" dirty="0" smtClean="0"/>
              <a:t> (-</a:t>
            </a:r>
            <a:r>
              <a:rPr lang="vi-VN" b="1" dirty="0" smtClean="0"/>
              <a:t>їн</a:t>
            </a:r>
            <a:r>
              <a:rPr lang="vi-VN" dirty="0" smtClean="0"/>
              <a:t>): </a:t>
            </a:r>
            <a:endParaRPr lang="uk-UA" dirty="0" smtClean="0"/>
          </a:p>
          <a:p>
            <a:pPr algn="just"/>
            <a:r>
              <a:rPr lang="vi-VN" i="1" dirty="0" smtClean="0"/>
              <a:t>Дінця́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Дністра́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Іртиша́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Колгу́єва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Остра́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Пиря́тина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Псла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Те́терева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/>
              <a:t>Назви мір довжини, ваги, часу тощо: </a:t>
            </a:r>
            <a:endParaRPr lang="uk-UA" dirty="0" smtClean="0"/>
          </a:p>
          <a:p>
            <a:pPr algn="just"/>
            <a:r>
              <a:rPr lang="vi-VN" i="1" dirty="0" smtClean="0"/>
              <a:t>гекта́ра</a:t>
            </a:r>
            <a:r>
              <a:rPr lang="vi-VN" i="1" dirty="0" smtClean="0"/>
              <a:t>, гра́ма, </a:t>
            </a:r>
            <a:endParaRPr lang="uk-UA" i="1" dirty="0" smtClean="0"/>
          </a:p>
          <a:p>
            <a:pPr algn="just"/>
            <a:r>
              <a:rPr lang="vi-VN" i="1" dirty="0" smtClean="0"/>
              <a:t>ме́тра</a:t>
            </a:r>
            <a:r>
              <a:rPr lang="vi-VN" i="1" dirty="0" smtClean="0"/>
              <a:t>, мі́сяця, </a:t>
            </a:r>
            <a:endParaRPr lang="uk-UA" i="1" dirty="0" smtClean="0"/>
          </a:p>
          <a:p>
            <a:pPr algn="just"/>
            <a:r>
              <a:rPr lang="vi-VN" i="1" dirty="0" smtClean="0"/>
              <a:t>проце́нта</a:t>
            </a:r>
            <a:r>
              <a:rPr lang="vi-VN" i="1" dirty="0" smtClean="0"/>
              <a:t>, ти́жня </a:t>
            </a:r>
            <a:endParaRPr lang="uk-UA" i="1" dirty="0" smtClean="0"/>
          </a:p>
          <a:p>
            <a:pPr algn="just"/>
            <a:r>
              <a:rPr lang="vi-VN" dirty="0" smtClean="0"/>
              <a:t>(</a:t>
            </a:r>
            <a:r>
              <a:rPr lang="vi-VN" dirty="0" smtClean="0"/>
              <a:t>але </a:t>
            </a:r>
            <a:r>
              <a:rPr lang="vi-VN" i="1" dirty="0" smtClean="0"/>
              <a:t>ві́ку, ро́ку</a:t>
            </a:r>
            <a:r>
              <a:rPr lang="vi-VN" dirty="0" smtClean="0"/>
              <a:t>);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назви </a:t>
            </a:r>
            <a:r>
              <a:rPr lang="vi-VN" dirty="0" smtClean="0"/>
              <a:t>місяців і днів тижня: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вівто́рка</a:t>
            </a:r>
            <a:r>
              <a:rPr lang="vi-VN" i="1" dirty="0" smtClean="0"/>
              <a:t>, жо́втня, </a:t>
            </a:r>
            <a:endParaRPr lang="uk-UA" i="1" dirty="0" smtClean="0"/>
          </a:p>
          <a:p>
            <a:pPr algn="just"/>
            <a:r>
              <a:rPr lang="ru-RU" i="1" dirty="0" smtClean="0"/>
              <a:t>л</a:t>
            </a:r>
            <a:r>
              <a:rPr lang="vi-VN" i="1" dirty="0" smtClean="0"/>
              <a:t>истопа́да</a:t>
            </a:r>
            <a:r>
              <a:rPr lang="uk-UA" i="1" dirty="0" smtClean="0"/>
              <a:t> </a:t>
            </a:r>
            <a:r>
              <a:rPr lang="vi-VN" dirty="0" smtClean="0"/>
              <a:t>(але</a:t>
            </a:r>
            <a:r>
              <a:rPr lang="vi-VN" i="1" dirty="0" smtClean="0"/>
              <a:t> листопа́ду — </a:t>
            </a:r>
            <a:r>
              <a:rPr lang="vi-VN" dirty="0" smtClean="0"/>
              <a:t>назва процесу),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понеді́лка</a:t>
            </a:r>
            <a:r>
              <a:rPr lang="vi-VN" dirty="0" smtClean="0"/>
              <a:t>;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назви </a:t>
            </a:r>
            <a:r>
              <a:rPr lang="vi-VN" dirty="0" smtClean="0"/>
              <a:t>грошових знаків: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гроша́</a:t>
            </a:r>
            <a:r>
              <a:rPr lang="vi-VN" i="1" dirty="0" smtClean="0"/>
              <a:t>, до́лара, </a:t>
            </a:r>
            <a:endParaRPr lang="uk-UA" i="1" dirty="0" smtClean="0"/>
          </a:p>
          <a:p>
            <a:pPr algn="just"/>
            <a:r>
              <a:rPr lang="vi-VN" i="1" dirty="0" smtClean="0"/>
              <a:t>фу́нта </a:t>
            </a:r>
            <a:r>
              <a:rPr lang="vi-VN" i="1" dirty="0" smtClean="0"/>
              <a:t>сте́рлінгів, черві́нця;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числові </a:t>
            </a:r>
            <a:r>
              <a:rPr lang="vi-VN" dirty="0" smtClean="0"/>
              <a:t>назви: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деся́тка</a:t>
            </a:r>
            <a:r>
              <a:rPr lang="vi-VN" i="1" dirty="0" smtClean="0"/>
              <a:t>, мільйо́на, мілья́рда.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Назви машин та їх деталей: </a:t>
            </a:r>
          </a:p>
          <a:p>
            <a:pPr algn="just"/>
            <a:r>
              <a:rPr lang="uk-UA" i="1" dirty="0" err="1" smtClean="0"/>
              <a:t>автомобі́ля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ди́зеля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комба́йна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мото́ра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по́ршня</a:t>
            </a:r>
            <a:r>
              <a:rPr lang="uk-UA" i="1" dirty="0" smtClean="0"/>
              <a:t>, </a:t>
            </a:r>
          </a:p>
          <a:p>
            <a:pPr algn="just"/>
            <a:r>
              <a:rPr lang="uk-UA" i="1" dirty="0" err="1" smtClean="0"/>
              <a:t>тра́ктора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vi-VN" dirty="0" smtClean="0"/>
              <a:t>Терміни іншомовного походження, які означають елементи будови чогось, конкретні предмети, геометричні фігури та їх частини: </a:t>
            </a:r>
            <a:endParaRPr lang="uk-UA" dirty="0" smtClean="0"/>
          </a:p>
          <a:p>
            <a:pPr algn="just"/>
            <a:r>
              <a:rPr lang="vi-VN" i="1" dirty="0" smtClean="0"/>
              <a:t>а́тома</a:t>
            </a:r>
            <a:r>
              <a:rPr lang="vi-VN" i="1" dirty="0" smtClean="0"/>
              <a:t>, като́да, </a:t>
            </a:r>
            <a:endParaRPr lang="uk-UA" i="1" dirty="0" smtClean="0"/>
          </a:p>
          <a:p>
            <a:pPr algn="just"/>
            <a:r>
              <a:rPr lang="vi-VN" i="1" dirty="0" smtClean="0"/>
              <a:t>ко́нуса</a:t>
            </a:r>
            <a:r>
              <a:rPr lang="vi-VN" i="1" dirty="0" smtClean="0"/>
              <a:t>, ра́діуса, </a:t>
            </a:r>
            <a:endParaRPr lang="uk-UA" i="1" dirty="0" smtClean="0"/>
          </a:p>
          <a:p>
            <a:pPr algn="just"/>
            <a:r>
              <a:rPr lang="vi-VN" i="1" dirty="0" smtClean="0"/>
              <a:t>ро́мба</a:t>
            </a:r>
            <a:r>
              <a:rPr lang="vi-VN" i="1" dirty="0" smtClean="0"/>
              <a:t>, сегме́нта, </a:t>
            </a:r>
            <a:endParaRPr lang="uk-UA" i="1" dirty="0" smtClean="0"/>
          </a:p>
          <a:p>
            <a:pPr algn="just"/>
            <a:r>
              <a:rPr lang="vi-VN" i="1" dirty="0" smtClean="0"/>
              <a:t>се́ктора</a:t>
            </a:r>
            <a:r>
              <a:rPr lang="vi-VN" i="1" dirty="0" smtClean="0"/>
              <a:t>, </a:t>
            </a:r>
            <a:r>
              <a:rPr lang="vi-VN" i="1" dirty="0" smtClean="0"/>
              <a:t>си́нуса</a:t>
            </a:r>
            <a:r>
              <a:rPr lang="uk-UA" i="1" dirty="0" smtClean="0"/>
              <a:t> </a:t>
            </a:r>
            <a:r>
              <a:rPr lang="vi-VN" dirty="0" smtClean="0"/>
              <a:t>тощо</a:t>
            </a:r>
            <a:r>
              <a:rPr lang="vi-VN" dirty="0" smtClean="0"/>
              <a:t>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українські за походженням суфіксальні слова-терміни: </a:t>
            </a:r>
            <a:endParaRPr lang="uk-UA" dirty="0" smtClean="0"/>
          </a:p>
          <a:p>
            <a:pPr algn="just"/>
            <a:r>
              <a:rPr lang="vi-VN" i="1" dirty="0" smtClean="0"/>
              <a:t>відмі́нка</a:t>
            </a:r>
            <a:r>
              <a:rPr lang="vi-VN" i="1" dirty="0" smtClean="0"/>
              <a:t>, дода́тка, </a:t>
            </a:r>
            <a:endParaRPr lang="uk-UA" i="1" dirty="0" smtClean="0"/>
          </a:p>
          <a:p>
            <a:pPr algn="just"/>
            <a:r>
              <a:rPr lang="vi-VN" i="1" dirty="0" smtClean="0"/>
              <a:t>займе́нника</a:t>
            </a:r>
            <a:r>
              <a:rPr lang="vi-VN" i="1" dirty="0" smtClean="0"/>
              <a:t>, іме́нника, </a:t>
            </a:r>
            <a:endParaRPr lang="uk-UA" i="1" dirty="0" smtClean="0"/>
          </a:p>
          <a:p>
            <a:pPr algn="just"/>
            <a:r>
              <a:rPr lang="vi-VN" i="1" dirty="0" smtClean="0"/>
              <a:t>трику́тника</a:t>
            </a:r>
            <a:r>
              <a:rPr lang="vi-VN" i="1" dirty="0" smtClean="0"/>
              <a:t>, чисе́льника, </a:t>
            </a:r>
            <a:endParaRPr lang="uk-UA" i="1" dirty="0" smtClean="0"/>
          </a:p>
          <a:p>
            <a:pPr algn="just"/>
            <a:r>
              <a:rPr lang="vi-VN" i="1" dirty="0" smtClean="0"/>
              <a:t>числі́вника</a:t>
            </a:r>
            <a:r>
              <a:rPr lang="vi-VN" dirty="0" smtClean="0"/>
              <a:t> тощо,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але</a:t>
            </a:r>
            <a:r>
              <a:rPr lang="vi-VN" dirty="0" smtClean="0"/>
              <a:t>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ви́ду</a:t>
            </a:r>
            <a:r>
              <a:rPr lang="vi-VN" i="1" dirty="0" smtClean="0"/>
              <a:t>, ро́ду,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також</a:t>
            </a:r>
            <a:r>
              <a:rPr lang="vi-VN" i="1" dirty="0" smtClean="0"/>
              <a:t> си́нтаксису, скла́ду, спо́собу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Закінчення </a:t>
            </a:r>
          </a:p>
          <a:p>
            <a:pPr algn="ctr"/>
            <a:r>
              <a:rPr lang="uk-UA" sz="3600" dirty="0" smtClean="0"/>
              <a:t>-</a:t>
            </a:r>
            <a:r>
              <a:rPr lang="uk-UA" sz="3600" b="1" dirty="0" smtClean="0"/>
              <a:t>у</a:t>
            </a:r>
            <a:r>
              <a:rPr lang="uk-UA" sz="3600" dirty="0" smtClean="0"/>
              <a:t> (у твердій і мішаній групах), </a:t>
            </a:r>
          </a:p>
          <a:p>
            <a:pPr algn="ctr"/>
            <a:r>
              <a:rPr lang="uk-UA" sz="3600" dirty="0" smtClean="0"/>
              <a:t>-</a:t>
            </a:r>
            <a:r>
              <a:rPr lang="uk-UA" sz="3600" b="1" dirty="0" smtClean="0"/>
              <a:t>ю</a:t>
            </a:r>
            <a:r>
              <a:rPr lang="uk-UA" sz="3600" dirty="0" smtClean="0"/>
              <a:t> (у м’якій групі) </a:t>
            </a:r>
          </a:p>
          <a:p>
            <a:pPr algn="ctr"/>
            <a:r>
              <a:rPr lang="uk-UA" sz="3600" dirty="0" smtClean="0"/>
              <a:t>мають іменники чоловічого роду на приголосний, коли вони означають:</a:t>
            </a:r>
            <a:endParaRPr lang="uk-UA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а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Речовину</a:t>
            </a:r>
            <a:r>
              <a:rPr lang="vi-VN" dirty="0" smtClean="0"/>
              <a:t>, масу, матеріал: </a:t>
            </a:r>
            <a:endParaRPr lang="uk-UA" dirty="0" smtClean="0"/>
          </a:p>
          <a:p>
            <a:pPr algn="just"/>
            <a:r>
              <a:rPr lang="vi-VN" i="1" dirty="0" smtClean="0"/>
              <a:t>азо́ту</a:t>
            </a:r>
            <a:r>
              <a:rPr lang="vi-VN" i="1" dirty="0" smtClean="0"/>
              <a:t>, асфа́льту, </a:t>
            </a:r>
            <a:endParaRPr lang="uk-UA" i="1" dirty="0" smtClean="0"/>
          </a:p>
          <a:p>
            <a:pPr algn="just"/>
            <a:r>
              <a:rPr lang="vi-VN" i="1" dirty="0" smtClean="0"/>
              <a:t>бальза́му</a:t>
            </a:r>
            <a:r>
              <a:rPr lang="vi-VN" i="1" dirty="0" smtClean="0"/>
              <a:t>, борщу́, </a:t>
            </a:r>
            <a:endParaRPr lang="uk-UA" i="1" dirty="0" smtClean="0"/>
          </a:p>
          <a:p>
            <a:pPr algn="just"/>
            <a:r>
              <a:rPr lang="vi-VN" i="1" dirty="0" smtClean="0"/>
              <a:t>во́дню</a:t>
            </a:r>
            <a:r>
              <a:rPr lang="vi-VN" i="1" dirty="0" smtClean="0"/>
              <a:t>, во́ску, </a:t>
            </a:r>
            <a:endParaRPr lang="uk-UA" i="1" dirty="0" smtClean="0"/>
          </a:p>
          <a:p>
            <a:pPr algn="just"/>
            <a:r>
              <a:rPr lang="vi-VN" i="1" dirty="0" smtClean="0"/>
              <a:t>га́су</a:t>
            </a:r>
            <a:r>
              <a:rPr lang="vi-VN" i="1" dirty="0" smtClean="0"/>
              <a:t>, гі́псу, </a:t>
            </a:r>
            <a:endParaRPr lang="uk-UA" i="1" dirty="0" smtClean="0"/>
          </a:p>
          <a:p>
            <a:pPr algn="just"/>
            <a:r>
              <a:rPr lang="vi-VN" i="1" dirty="0" smtClean="0"/>
              <a:t>грані́ту</a:t>
            </a:r>
            <a:r>
              <a:rPr lang="vi-VN" i="1" dirty="0" smtClean="0"/>
              <a:t>, ква́су, </a:t>
            </a:r>
            <a:endParaRPr lang="uk-UA" i="1" dirty="0" smtClean="0"/>
          </a:p>
          <a:p>
            <a:pPr algn="just"/>
            <a:r>
              <a:rPr lang="vi-VN" i="1" dirty="0" smtClean="0"/>
              <a:t>кваску́</a:t>
            </a:r>
            <a:r>
              <a:rPr lang="vi-VN" i="1" dirty="0" smtClean="0"/>
              <a:t>, ки́сню, </a:t>
            </a:r>
            <a:endParaRPr lang="uk-UA" i="1" dirty="0" smtClean="0"/>
          </a:p>
          <a:p>
            <a:pPr algn="just"/>
            <a:r>
              <a:rPr lang="vi-VN" i="1" dirty="0" smtClean="0"/>
              <a:t>льо́ду</a:t>
            </a:r>
            <a:r>
              <a:rPr lang="vi-VN" i="1" dirty="0" smtClean="0"/>
              <a:t>, ме́ду, </a:t>
            </a:r>
            <a:endParaRPr lang="uk-UA" i="1" dirty="0" smtClean="0"/>
          </a:p>
          <a:p>
            <a:pPr algn="just"/>
            <a:r>
              <a:rPr lang="vi-VN" i="1" dirty="0" smtClean="0"/>
              <a:t>медку́</a:t>
            </a:r>
            <a:r>
              <a:rPr lang="vi-VN" i="1" dirty="0" smtClean="0"/>
              <a:t>, піску́, </a:t>
            </a:r>
            <a:endParaRPr lang="uk-UA" i="1" dirty="0" smtClean="0"/>
          </a:p>
          <a:p>
            <a:pPr algn="just"/>
            <a:r>
              <a:rPr lang="vi-VN" i="1" dirty="0" smtClean="0"/>
              <a:t>по́роху</a:t>
            </a:r>
            <a:r>
              <a:rPr lang="vi-VN" i="1" dirty="0" smtClean="0"/>
              <a:t>, си́ру, спи́рту,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ru-RU" dirty="0" smtClean="0"/>
              <a:t>а</a:t>
            </a:r>
            <a:r>
              <a:rPr lang="vi-VN" dirty="0" smtClean="0"/>
              <a:t>ле</a:t>
            </a:r>
            <a:r>
              <a:rPr lang="uk-UA" dirty="0" smtClean="0"/>
              <a:t> </a:t>
            </a:r>
            <a:r>
              <a:rPr lang="vi-VN" i="1" dirty="0" smtClean="0"/>
              <a:t>хлі́ба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vi-VN" dirty="0" smtClean="0"/>
              <a:t>б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Збірні </a:t>
            </a:r>
            <a:r>
              <a:rPr lang="vi-VN" dirty="0" smtClean="0"/>
              <a:t>поняття: </a:t>
            </a:r>
            <a:endParaRPr lang="uk-UA" dirty="0" smtClean="0"/>
          </a:p>
          <a:p>
            <a:pPr algn="just"/>
            <a:r>
              <a:rPr lang="vi-VN" i="1" dirty="0" smtClean="0"/>
              <a:t>анса́мблю</a:t>
            </a:r>
            <a:r>
              <a:rPr lang="vi-VN" i="1" dirty="0" smtClean="0"/>
              <a:t>, а́тласу, </a:t>
            </a:r>
            <a:endParaRPr lang="uk-UA" i="1" dirty="0" smtClean="0"/>
          </a:p>
          <a:p>
            <a:pPr algn="just"/>
            <a:r>
              <a:rPr lang="vi-VN" i="1" dirty="0" smtClean="0"/>
              <a:t>батальйо́ну</a:t>
            </a:r>
            <a:r>
              <a:rPr lang="vi-VN" i="1" dirty="0" smtClean="0"/>
              <a:t>, березняку́, </a:t>
            </a:r>
            <a:endParaRPr lang="uk-UA" i="1" dirty="0" smtClean="0"/>
          </a:p>
          <a:p>
            <a:pPr algn="just"/>
            <a:r>
              <a:rPr lang="vi-VN" i="1" dirty="0" smtClean="0"/>
              <a:t>вишняку́</a:t>
            </a:r>
            <a:r>
              <a:rPr lang="vi-VN" i="1" dirty="0" smtClean="0"/>
              <a:t>, га́ю, </a:t>
            </a:r>
            <a:endParaRPr lang="uk-UA" i="1" dirty="0" smtClean="0"/>
          </a:p>
          <a:p>
            <a:pPr algn="just"/>
            <a:r>
              <a:rPr lang="vi-VN" i="1" dirty="0" smtClean="0"/>
              <a:t>гу́рту</a:t>
            </a:r>
            <a:r>
              <a:rPr lang="vi-VN" i="1" dirty="0" smtClean="0"/>
              <a:t>, зага́лу, </a:t>
            </a:r>
            <a:endParaRPr lang="uk-UA" i="1" dirty="0" smtClean="0"/>
          </a:p>
          <a:p>
            <a:pPr algn="just"/>
            <a:r>
              <a:rPr lang="vi-VN" i="1" dirty="0" smtClean="0"/>
              <a:t>капіта́лу</a:t>
            </a:r>
            <a:r>
              <a:rPr lang="vi-VN" i="1" dirty="0" smtClean="0"/>
              <a:t>, карава́ну, </a:t>
            </a:r>
            <a:endParaRPr lang="uk-UA" i="1" dirty="0" smtClean="0"/>
          </a:p>
          <a:p>
            <a:pPr algn="just"/>
            <a:r>
              <a:rPr lang="vi-VN" i="1" dirty="0" smtClean="0"/>
              <a:t>катало́гу</a:t>
            </a:r>
            <a:r>
              <a:rPr lang="vi-VN" i="1" dirty="0" smtClean="0"/>
              <a:t>, ко́дексу, </a:t>
            </a:r>
            <a:endParaRPr lang="uk-UA" i="1" dirty="0" smtClean="0"/>
          </a:p>
          <a:p>
            <a:pPr algn="just"/>
            <a:r>
              <a:rPr lang="vi-VN" i="1" dirty="0" smtClean="0"/>
              <a:t>колекти́ву</a:t>
            </a:r>
            <a:r>
              <a:rPr lang="vi-VN" i="1" dirty="0" smtClean="0"/>
              <a:t>, лі́су, </a:t>
            </a:r>
            <a:endParaRPr lang="uk-UA" i="1" dirty="0" smtClean="0"/>
          </a:p>
          <a:p>
            <a:pPr algn="just"/>
            <a:r>
              <a:rPr lang="vi-VN" i="1" dirty="0" smtClean="0"/>
              <a:t>орке́стру</a:t>
            </a:r>
            <a:r>
              <a:rPr lang="vi-VN" i="1" dirty="0" smtClean="0"/>
              <a:t>, па́рку,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сюди </a:t>
            </a:r>
            <a:r>
              <a:rPr lang="vi-VN" dirty="0" smtClean="0"/>
              <a:t>належать назви кущових і трав’янистих рослин: </a:t>
            </a:r>
            <a:endParaRPr lang="uk-UA" dirty="0" smtClean="0"/>
          </a:p>
          <a:p>
            <a:pPr algn="just"/>
            <a:r>
              <a:rPr lang="vi-VN" i="1" dirty="0" smtClean="0"/>
              <a:t>барві́нку</a:t>
            </a:r>
            <a:r>
              <a:rPr lang="vi-VN" i="1" dirty="0" smtClean="0"/>
              <a:t>, бузку́, </a:t>
            </a:r>
            <a:endParaRPr lang="uk-UA" i="1" dirty="0" smtClean="0"/>
          </a:p>
          <a:p>
            <a:pPr algn="just"/>
            <a:r>
              <a:rPr lang="vi-VN" i="1" dirty="0" smtClean="0"/>
              <a:t>буркуну́</a:t>
            </a:r>
            <a:r>
              <a:rPr lang="vi-VN" i="1" dirty="0" smtClean="0"/>
              <a:t>, горо́ху, </a:t>
            </a:r>
            <a:endParaRPr lang="uk-UA" i="1" dirty="0" smtClean="0"/>
          </a:p>
          <a:p>
            <a:pPr algn="just"/>
            <a:r>
              <a:rPr lang="vi-VN" i="1" dirty="0" smtClean="0"/>
              <a:t>звіробо́ю</a:t>
            </a:r>
            <a:r>
              <a:rPr lang="vi-VN" i="1" dirty="0" smtClean="0"/>
              <a:t>, молоча́ю, </a:t>
            </a:r>
            <a:endParaRPr lang="uk-UA" i="1" dirty="0" smtClean="0"/>
          </a:p>
          <a:p>
            <a:pPr algn="just"/>
            <a:r>
              <a:rPr lang="vi-VN" i="1" dirty="0" smtClean="0"/>
              <a:t>очере́ту</a:t>
            </a:r>
            <a:r>
              <a:rPr lang="vi-VN" i="1" dirty="0" smtClean="0"/>
              <a:t>, чагарнику́, </a:t>
            </a:r>
            <a:endParaRPr lang="uk-UA" i="1" dirty="0" smtClean="0"/>
          </a:p>
          <a:p>
            <a:pPr algn="just"/>
            <a:r>
              <a:rPr lang="vi-VN" i="1" dirty="0" smtClean="0"/>
              <a:t>щавлю́</a:t>
            </a:r>
            <a:r>
              <a:rPr lang="vi-VN" i="1" dirty="0" smtClean="0"/>
              <a:t>, ячме́ню </a:t>
            </a:r>
            <a:r>
              <a:rPr lang="vi-VN" dirty="0" smtClean="0"/>
              <a:t>(але</a:t>
            </a:r>
            <a:r>
              <a:rPr lang="vi-VN" i="1" dirty="0" smtClean="0"/>
              <a:t> вівса́</a:t>
            </a:r>
            <a:r>
              <a:rPr lang="vi-VN" dirty="0" smtClean="0"/>
              <a:t>),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назви сортів плодових дерев: </a:t>
            </a:r>
            <a:r>
              <a:rPr lang="vi-VN" i="1" dirty="0" smtClean="0"/>
              <a:t>кальві́лю, рене́ту, ренкло́ду </a:t>
            </a:r>
            <a:r>
              <a:rPr lang="vi-VN" dirty="0" smtClean="0"/>
              <a:t>та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vi-VN" dirty="0" smtClean="0"/>
              <a:t>в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будівель, споруд, приміщень та їх частин: </a:t>
            </a:r>
            <a:endParaRPr lang="uk-UA" dirty="0" smtClean="0"/>
          </a:p>
          <a:p>
            <a:pPr algn="just"/>
            <a:r>
              <a:rPr lang="vi-VN" i="1" dirty="0" smtClean="0"/>
              <a:t>вокза́лу</a:t>
            </a:r>
            <a:r>
              <a:rPr lang="vi-VN" i="1" dirty="0" smtClean="0"/>
              <a:t>, ґа́нку, </a:t>
            </a:r>
            <a:endParaRPr lang="uk-UA" i="1" dirty="0" smtClean="0"/>
          </a:p>
          <a:p>
            <a:pPr algn="just"/>
            <a:r>
              <a:rPr lang="vi-VN" i="1" dirty="0" smtClean="0"/>
              <a:t>да́ху</a:t>
            </a:r>
            <a:r>
              <a:rPr lang="vi-VN" i="1" dirty="0" smtClean="0"/>
              <a:t>, заво́ду, </a:t>
            </a:r>
            <a:endParaRPr lang="uk-UA" i="1" dirty="0" smtClean="0"/>
          </a:p>
          <a:p>
            <a:pPr algn="just"/>
            <a:r>
              <a:rPr lang="vi-VN" i="1" dirty="0" smtClean="0"/>
              <a:t>за́лу</a:t>
            </a:r>
            <a:r>
              <a:rPr lang="vi-VN" i="1" dirty="0" smtClean="0"/>
              <a:t>, за́мку, </a:t>
            </a:r>
            <a:endParaRPr lang="uk-UA" i="1" dirty="0" smtClean="0"/>
          </a:p>
          <a:p>
            <a:pPr algn="just"/>
            <a:r>
              <a:rPr lang="vi-VN" i="1" dirty="0" smtClean="0"/>
              <a:t>кана́лу</a:t>
            </a:r>
            <a:r>
              <a:rPr lang="vi-VN" i="1" dirty="0" smtClean="0"/>
              <a:t>, коридо́ру, </a:t>
            </a:r>
            <a:endParaRPr lang="uk-UA" i="1" dirty="0" smtClean="0"/>
          </a:p>
          <a:p>
            <a:pPr algn="just"/>
            <a:r>
              <a:rPr lang="vi-VN" i="1" dirty="0" smtClean="0"/>
              <a:t>магази́ну</a:t>
            </a:r>
            <a:r>
              <a:rPr lang="vi-VN" i="1" dirty="0" smtClean="0"/>
              <a:t>, мезоні́ну, </a:t>
            </a:r>
            <a:endParaRPr lang="uk-UA" i="1" dirty="0" smtClean="0"/>
          </a:p>
          <a:p>
            <a:pPr algn="just"/>
            <a:r>
              <a:rPr lang="vi-VN" i="1" dirty="0" smtClean="0"/>
              <a:t>метрополіте́ну</a:t>
            </a:r>
            <a:r>
              <a:rPr lang="vi-VN" i="1" dirty="0" smtClean="0"/>
              <a:t>, мо́лу, </a:t>
            </a:r>
            <a:endParaRPr lang="uk-UA" i="1" dirty="0" smtClean="0"/>
          </a:p>
          <a:p>
            <a:pPr algn="just"/>
            <a:r>
              <a:rPr lang="vi-VN" i="1" dirty="0" smtClean="0"/>
              <a:t>пала́цу</a:t>
            </a:r>
            <a:r>
              <a:rPr lang="vi-VN" i="1" dirty="0" smtClean="0"/>
              <a:t>, по́верху, </a:t>
            </a:r>
            <a:endParaRPr lang="uk-UA" i="1" dirty="0" smtClean="0"/>
          </a:p>
          <a:p>
            <a:pPr algn="just"/>
            <a:r>
              <a:rPr lang="vi-VN" i="1" dirty="0" smtClean="0"/>
              <a:t>сара́ю</a:t>
            </a:r>
            <a:r>
              <a:rPr lang="vi-VN" i="1" dirty="0" smtClean="0"/>
              <a:t>, ти́ну, універма́гу, ши́нку</a:t>
            </a:r>
            <a:r>
              <a:rPr lang="vi-VN" i="1" dirty="0" smtClean="0"/>
              <a:t>,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 </a:t>
            </a:r>
            <a:r>
              <a:rPr lang="vi-VN" dirty="0" smtClean="0"/>
              <a:t>але (переважно з наголосом на закінченні): </a:t>
            </a:r>
            <a:endParaRPr lang="uk-UA" dirty="0" smtClean="0"/>
          </a:p>
          <a:p>
            <a:pPr algn="just"/>
            <a:r>
              <a:rPr lang="vi-VN" i="1" dirty="0" smtClean="0"/>
              <a:t>бліндажа́</a:t>
            </a:r>
            <a:r>
              <a:rPr lang="vi-VN" i="1" dirty="0" smtClean="0"/>
              <a:t>, гаража́, </a:t>
            </a:r>
            <a:endParaRPr lang="uk-UA" i="1" dirty="0" smtClean="0"/>
          </a:p>
          <a:p>
            <a:pPr algn="just"/>
            <a:r>
              <a:rPr lang="vi-VN" i="1" dirty="0" smtClean="0"/>
              <a:t>куреня́</a:t>
            </a:r>
            <a:r>
              <a:rPr lang="vi-VN" i="1" dirty="0" smtClean="0"/>
              <a:t>, млина́, хліва́;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-</a:t>
            </a:r>
            <a:r>
              <a:rPr lang="vi-VN" b="1" dirty="0" smtClean="0"/>
              <a:t>а</a:t>
            </a:r>
            <a:r>
              <a:rPr lang="vi-VN" dirty="0" smtClean="0"/>
              <a:t> (-</a:t>
            </a:r>
            <a:r>
              <a:rPr lang="vi-VN" b="1" dirty="0" smtClean="0"/>
              <a:t>я</a:t>
            </a:r>
            <a:r>
              <a:rPr lang="vi-VN" dirty="0" smtClean="0"/>
              <a:t>) вживається також в іменниках — назвах архітектурних деталей: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карни́за</a:t>
            </a:r>
            <a:r>
              <a:rPr lang="vi-VN" i="1" dirty="0" smtClean="0"/>
              <a:t>, е́ркера, </a:t>
            </a:r>
            <a:r>
              <a:rPr lang="vi-VN" i="1" dirty="0" smtClean="0"/>
              <a:t>по́ртика</a:t>
            </a:r>
            <a:r>
              <a:rPr lang="vi-VN" dirty="0" smtClean="0"/>
              <a:t>;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обидва </a:t>
            </a:r>
            <a:r>
              <a:rPr lang="vi-VN" dirty="0" smtClean="0"/>
              <a:t>закінчення — </a:t>
            </a:r>
            <a:r>
              <a:rPr lang="vi-VN" b="1" dirty="0" smtClean="0"/>
              <a:t>-а</a:t>
            </a:r>
            <a:r>
              <a:rPr lang="vi-VN" dirty="0" smtClean="0"/>
              <a:t> (-</a:t>
            </a:r>
            <a:r>
              <a:rPr lang="vi-VN" b="1" dirty="0" smtClean="0"/>
              <a:t>я</a:t>
            </a:r>
            <a:r>
              <a:rPr lang="vi-VN" dirty="0" smtClean="0"/>
              <a:t>) та -</a:t>
            </a:r>
            <a:r>
              <a:rPr lang="vi-VN" b="1" dirty="0" smtClean="0"/>
              <a:t>у</a:t>
            </a:r>
            <a:r>
              <a:rPr lang="vi-VN" dirty="0" smtClean="0"/>
              <a:t> (-</a:t>
            </a:r>
            <a:r>
              <a:rPr lang="vi-VN" b="1" dirty="0" smtClean="0"/>
              <a:t>ю</a:t>
            </a:r>
            <a:r>
              <a:rPr lang="vi-VN" dirty="0" smtClean="0"/>
              <a:t>) приймають іменники: </a:t>
            </a:r>
            <a:r>
              <a:rPr lang="vi-VN" i="1" dirty="0" smtClean="0"/>
              <a:t>мо́сту </a:t>
            </a:r>
            <a:r>
              <a:rPr lang="vi-VN" dirty="0" smtClean="0"/>
              <a:t>й</a:t>
            </a:r>
            <a:r>
              <a:rPr lang="vi-VN" i="1" dirty="0" smtClean="0"/>
              <a:t> моста́, парка́ну </a:t>
            </a:r>
            <a:r>
              <a:rPr lang="vi-VN" dirty="0" smtClean="0"/>
              <a:t>й</a:t>
            </a:r>
            <a:r>
              <a:rPr lang="vi-VN" i="1" dirty="0" smtClean="0"/>
              <a:t> паркана́, пло́ту </a:t>
            </a:r>
            <a:r>
              <a:rPr lang="vi-VN" dirty="0" smtClean="0"/>
              <a:t>й</a:t>
            </a:r>
            <a:r>
              <a:rPr lang="vi-VN" i="1" dirty="0" smtClean="0"/>
              <a:t> плота́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г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установ, закладів, організацій: </a:t>
            </a:r>
            <a:endParaRPr lang="uk-UA" dirty="0" smtClean="0"/>
          </a:p>
          <a:p>
            <a:pPr algn="just"/>
            <a:r>
              <a:rPr lang="vi-VN" i="1" dirty="0" smtClean="0"/>
              <a:t>інститу́ту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клу́бу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комісаріа́ту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коміте́ту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університе́ту,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шта́бу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д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Переважна </a:t>
            </a:r>
            <a:r>
              <a:rPr lang="vi-VN" dirty="0" smtClean="0"/>
              <a:t>більшість слів зі значенням місця, простору тощо: </a:t>
            </a:r>
            <a:endParaRPr lang="uk-UA" dirty="0" smtClean="0"/>
          </a:p>
          <a:p>
            <a:pPr algn="just"/>
            <a:r>
              <a:rPr lang="vi-VN" i="1" dirty="0" smtClean="0"/>
              <a:t>абза́цу</a:t>
            </a:r>
            <a:r>
              <a:rPr lang="vi-VN" i="1" dirty="0" smtClean="0"/>
              <a:t>, ва́лу, </a:t>
            </a:r>
            <a:endParaRPr lang="uk-UA" i="1" dirty="0" smtClean="0"/>
          </a:p>
          <a:p>
            <a:pPr algn="just"/>
            <a:r>
              <a:rPr lang="vi-VN" i="1" dirty="0" smtClean="0"/>
              <a:t>байра́ку</a:t>
            </a:r>
            <a:r>
              <a:rPr lang="vi-VN" i="1" dirty="0" smtClean="0"/>
              <a:t>, кра́ю, </a:t>
            </a:r>
            <a:endParaRPr lang="uk-UA" i="1" dirty="0" smtClean="0"/>
          </a:p>
          <a:p>
            <a:pPr algn="just"/>
            <a:r>
              <a:rPr lang="vi-VN" i="1" dirty="0" smtClean="0"/>
              <a:t>лима́ну</a:t>
            </a:r>
            <a:r>
              <a:rPr lang="vi-VN" i="1" dirty="0" smtClean="0"/>
              <a:t>, лу́гу, </a:t>
            </a:r>
            <a:endParaRPr lang="uk-UA" i="1" dirty="0" smtClean="0"/>
          </a:p>
          <a:p>
            <a:pPr algn="just"/>
            <a:r>
              <a:rPr lang="vi-VN" i="1" dirty="0" smtClean="0"/>
              <a:t>майда́ну</a:t>
            </a:r>
            <a:r>
              <a:rPr lang="vi-VN" i="1" dirty="0" smtClean="0"/>
              <a:t>, ро́ву, </a:t>
            </a:r>
            <a:endParaRPr lang="uk-UA" i="1" dirty="0" smtClean="0"/>
          </a:p>
          <a:p>
            <a:pPr algn="just"/>
            <a:r>
              <a:rPr lang="vi-VN" i="1" dirty="0" smtClean="0"/>
              <a:t>ручаю́</a:t>
            </a:r>
            <a:r>
              <a:rPr lang="vi-VN" i="1" dirty="0" smtClean="0"/>
              <a:t>, сві́ту, </a:t>
            </a:r>
            <a:endParaRPr lang="uk-UA" i="1" dirty="0" smtClean="0"/>
          </a:p>
          <a:p>
            <a:pPr algn="just"/>
            <a:r>
              <a:rPr lang="vi-VN" i="1" dirty="0" smtClean="0"/>
              <a:t>ури́вку</a:t>
            </a:r>
            <a:r>
              <a:rPr lang="vi-VN" i="1" dirty="0" smtClean="0"/>
              <a:t>, я́ру,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але</a:t>
            </a:r>
            <a:r>
              <a:rPr lang="vi-VN" dirty="0" smtClean="0"/>
              <a:t>: </a:t>
            </a:r>
            <a:r>
              <a:rPr lang="vi-VN" i="1" dirty="0" smtClean="0"/>
              <a:t>горба́, ху́тора </a:t>
            </a:r>
            <a:r>
              <a:rPr lang="vi-VN" dirty="0" smtClean="0"/>
              <a:t>тощо,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зменшені форми на </a:t>
            </a:r>
            <a:r>
              <a:rPr lang="vi-VN" b="1" dirty="0" smtClean="0"/>
              <a:t>-к</a:t>
            </a:r>
            <a:r>
              <a:rPr lang="vi-VN" dirty="0" smtClean="0"/>
              <a:t>: </a:t>
            </a:r>
            <a:r>
              <a:rPr lang="vi-VN" i="1" dirty="0" smtClean="0"/>
              <a:t>ліска́, майда́нчика, ста́вка, ярка́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У родовому відмінку однини іменники другої відміни залежно від їхнього значення мають закінчення -</a:t>
            </a:r>
            <a:r>
              <a:rPr lang="uk-UA" sz="3600" b="1" dirty="0" smtClean="0"/>
              <a:t>а, -я</a:t>
            </a:r>
            <a:r>
              <a:rPr lang="uk-UA" sz="3600" dirty="0" smtClean="0"/>
              <a:t> або -</a:t>
            </a:r>
            <a:r>
              <a:rPr lang="uk-UA" sz="3600" b="1" dirty="0" smtClean="0"/>
              <a:t>у</a:t>
            </a:r>
            <a:r>
              <a:rPr lang="uk-UA" sz="3600" dirty="0" smtClean="0"/>
              <a:t>, </a:t>
            </a:r>
            <a:r>
              <a:rPr lang="uk-UA" sz="3600" b="1" dirty="0" smtClean="0"/>
              <a:t>-ю</a:t>
            </a:r>
            <a:r>
              <a:rPr lang="uk-UA" sz="3600" dirty="0" smtClean="0"/>
              <a:t>.</a:t>
            </a:r>
            <a:endParaRPr lang="uk-UA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е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Явища </a:t>
            </a:r>
            <a:r>
              <a:rPr lang="vi-VN" dirty="0" smtClean="0"/>
              <a:t>природи: </a:t>
            </a:r>
            <a:endParaRPr lang="uk-UA" dirty="0" smtClean="0"/>
          </a:p>
          <a:p>
            <a:r>
              <a:rPr lang="vi-VN" i="1" dirty="0" smtClean="0"/>
              <a:t>ви́хору</a:t>
            </a:r>
            <a:r>
              <a:rPr lang="vi-VN" i="1" dirty="0" smtClean="0"/>
              <a:t>, вогню́, </a:t>
            </a:r>
            <a:endParaRPr lang="uk-UA" i="1" dirty="0" smtClean="0"/>
          </a:p>
          <a:p>
            <a:r>
              <a:rPr lang="vi-VN" i="1" dirty="0" smtClean="0"/>
              <a:t>ві́тру</a:t>
            </a:r>
            <a:r>
              <a:rPr lang="vi-VN" i="1" dirty="0" smtClean="0"/>
              <a:t>, гра́ду, </a:t>
            </a:r>
            <a:endParaRPr lang="uk-UA" i="1" dirty="0" smtClean="0"/>
          </a:p>
          <a:p>
            <a:r>
              <a:rPr lang="vi-VN" i="1" dirty="0" smtClean="0"/>
              <a:t>гро́му</a:t>
            </a:r>
            <a:r>
              <a:rPr lang="vi-VN" i="1" dirty="0" smtClean="0"/>
              <a:t>, дощу́, </a:t>
            </a:r>
            <a:endParaRPr lang="uk-UA" i="1" dirty="0" smtClean="0"/>
          </a:p>
          <a:p>
            <a:r>
              <a:rPr lang="vi-VN" i="1" dirty="0" smtClean="0"/>
              <a:t>жа́ру</a:t>
            </a:r>
            <a:r>
              <a:rPr lang="vi-VN" i="1" dirty="0" smtClean="0"/>
              <a:t>, землетру́су</a:t>
            </a:r>
            <a:r>
              <a:rPr lang="vi-VN" i="1" dirty="0" smtClean="0"/>
              <a:t>,</a:t>
            </a:r>
            <a:endParaRPr lang="uk-UA" i="1" dirty="0" smtClean="0"/>
          </a:p>
          <a:p>
            <a:r>
              <a:rPr lang="vi-VN" i="1" dirty="0" smtClean="0"/>
              <a:t> </a:t>
            </a:r>
            <a:r>
              <a:rPr lang="vi-VN" i="1" dirty="0" smtClean="0"/>
              <a:t>і́нею, моро́зу, </a:t>
            </a:r>
            <a:endParaRPr lang="uk-UA" i="1" dirty="0" smtClean="0"/>
          </a:p>
          <a:p>
            <a:r>
              <a:rPr lang="vi-VN" i="1" dirty="0" smtClean="0"/>
              <a:t>тума́ну</a:t>
            </a:r>
            <a:r>
              <a:rPr lang="vi-VN" i="1" dirty="0" smtClean="0"/>
              <a:t>, урага́ну, </a:t>
            </a:r>
            <a:endParaRPr lang="uk-UA" i="1" dirty="0" smtClean="0"/>
          </a:p>
          <a:p>
            <a:r>
              <a:rPr lang="vi-VN" i="1" dirty="0" smtClean="0"/>
              <a:t>хо́лоду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є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почуттів: </a:t>
            </a:r>
            <a:endParaRPr lang="uk-UA" dirty="0" smtClean="0"/>
          </a:p>
          <a:p>
            <a:r>
              <a:rPr lang="vi-VN" i="1" dirty="0" smtClean="0"/>
              <a:t>бо́лю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гні́ву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жа́лю́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стра́ху́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ж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процесів, станів, властивостей, ознак, формацій, явищ суспільного життя, загальних і абстрактних понять: </a:t>
            </a:r>
            <a:endParaRPr lang="uk-UA" dirty="0" smtClean="0"/>
          </a:p>
          <a:p>
            <a:pPr algn="just"/>
            <a:r>
              <a:rPr lang="vi-VN" i="1" dirty="0" smtClean="0"/>
              <a:t>авра́лу</a:t>
            </a:r>
            <a:r>
              <a:rPr lang="vi-VN" i="1" dirty="0" smtClean="0"/>
              <a:t>, бі́гу, </a:t>
            </a:r>
            <a:endParaRPr lang="uk-UA" i="1" dirty="0" smtClean="0"/>
          </a:p>
          <a:p>
            <a:pPr algn="just"/>
            <a:r>
              <a:rPr lang="vi-VN" i="1" dirty="0" smtClean="0"/>
              <a:t>ви́нятку</a:t>
            </a:r>
            <a:r>
              <a:rPr lang="vi-VN" i="1" dirty="0" smtClean="0"/>
              <a:t>, га́ласу, </a:t>
            </a:r>
            <a:endParaRPr lang="uk-UA" i="1" dirty="0" smtClean="0"/>
          </a:p>
          <a:p>
            <a:pPr algn="just"/>
            <a:r>
              <a:rPr lang="vi-VN" i="1" dirty="0" smtClean="0"/>
              <a:t>гри́пу</a:t>
            </a:r>
            <a:r>
              <a:rPr lang="vi-VN" i="1" dirty="0" smtClean="0"/>
              <a:t>, дисона́нсу, </a:t>
            </a:r>
            <a:endParaRPr lang="uk-UA" i="1" dirty="0" smtClean="0"/>
          </a:p>
          <a:p>
            <a:pPr algn="just"/>
            <a:r>
              <a:rPr lang="vi-VN" i="1" dirty="0" smtClean="0"/>
              <a:t>до́гмату</a:t>
            </a:r>
            <a:r>
              <a:rPr lang="vi-VN" i="1" dirty="0" smtClean="0"/>
              <a:t>, екза́мену, </a:t>
            </a:r>
            <a:endParaRPr lang="uk-UA" i="1" dirty="0" smtClean="0"/>
          </a:p>
          <a:p>
            <a:pPr algn="just"/>
            <a:r>
              <a:rPr lang="vi-VN" i="1" dirty="0" smtClean="0"/>
              <a:t>е́кспорту</a:t>
            </a:r>
            <a:r>
              <a:rPr lang="vi-VN" i="1" dirty="0" smtClean="0"/>
              <a:t>, е́кскурсу, </a:t>
            </a:r>
            <a:endParaRPr lang="uk-UA" i="1" dirty="0" smtClean="0"/>
          </a:p>
          <a:p>
            <a:pPr algn="just"/>
            <a:r>
              <a:rPr lang="vi-VN" i="1" dirty="0" smtClean="0"/>
              <a:t>зву́ку</a:t>
            </a:r>
            <a:r>
              <a:rPr lang="vi-VN" i="1" dirty="0" smtClean="0"/>
              <a:t> </a:t>
            </a:r>
            <a:r>
              <a:rPr lang="vi-VN" dirty="0" smtClean="0"/>
              <a:t>(але, як термін,</a:t>
            </a:r>
            <a:r>
              <a:rPr lang="vi-VN" i="1" dirty="0" smtClean="0"/>
              <a:t> зву́ка</a:t>
            </a:r>
            <a:r>
              <a:rPr lang="vi-VN" dirty="0" smtClean="0"/>
              <a:t>),</a:t>
            </a:r>
            <a:r>
              <a:rPr lang="vi-VN" i="1" dirty="0" smtClean="0"/>
              <a:t> </a:t>
            </a:r>
            <a:r>
              <a:rPr lang="vi-VN" i="1" dirty="0" smtClean="0"/>
              <a:t>і</a:t>
            </a:r>
            <a:endParaRPr lang="uk-UA" i="1" dirty="0" smtClean="0"/>
          </a:p>
          <a:p>
            <a:pPr algn="just"/>
            <a:r>
              <a:rPr lang="vi-VN" i="1" dirty="0" smtClean="0"/>
              <a:t>деа́лу</a:t>
            </a:r>
            <a:r>
              <a:rPr lang="vi-VN" i="1" dirty="0" smtClean="0"/>
              <a:t>, інтере́су, </a:t>
            </a:r>
            <a:endParaRPr lang="uk-UA" i="1" dirty="0" smtClean="0"/>
          </a:p>
          <a:p>
            <a:pPr algn="just"/>
            <a:r>
              <a:rPr lang="vi-VN" i="1" dirty="0" smtClean="0"/>
              <a:t>кано́ну</a:t>
            </a:r>
            <a:r>
              <a:rPr lang="vi-VN" i="1" dirty="0" smtClean="0"/>
              <a:t>, ка́шлю, </a:t>
            </a:r>
            <a:endParaRPr lang="uk-UA" i="1" dirty="0" smtClean="0"/>
          </a:p>
          <a:p>
            <a:pPr algn="just"/>
            <a:r>
              <a:rPr lang="vi-VN" i="1" dirty="0" smtClean="0"/>
              <a:t>кло́поту</a:t>
            </a:r>
            <a:r>
              <a:rPr lang="vi-VN" i="1" dirty="0" smtClean="0"/>
              <a:t>, коло́квіуму, </a:t>
            </a:r>
            <a:endParaRPr lang="uk-UA" i="1" dirty="0" smtClean="0"/>
          </a:p>
          <a:p>
            <a:pPr algn="just"/>
            <a:r>
              <a:rPr lang="vi-VN" i="1" dirty="0" smtClean="0"/>
              <a:t>конфлі́кту</a:t>
            </a:r>
            <a:r>
              <a:rPr lang="vi-VN" i="1" dirty="0" smtClean="0"/>
              <a:t>, кри́ку, 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 </a:t>
            </a:r>
            <a:r>
              <a:rPr lang="vi-VN" dirty="0" smtClean="0"/>
              <a:t>але: </a:t>
            </a:r>
            <a:r>
              <a:rPr lang="vi-VN" i="1" dirty="0" smtClean="0"/>
              <a:t>ривка́, стрибка́, стусана́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vi-VN" dirty="0" smtClean="0"/>
              <a:t>з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Терміни </a:t>
            </a:r>
            <a:r>
              <a:rPr lang="vi-VN" dirty="0" smtClean="0"/>
              <a:t>іншомовного походження, що означають фізичні або хімічні процеси, частину площі й т. ін.: </a:t>
            </a:r>
            <a:endParaRPr lang="uk-UA" dirty="0" smtClean="0"/>
          </a:p>
          <a:p>
            <a:pPr algn="just"/>
            <a:r>
              <a:rPr lang="vi-VN" i="1" dirty="0" smtClean="0"/>
              <a:t>ана́лізу</a:t>
            </a:r>
            <a:r>
              <a:rPr lang="vi-VN" i="1" dirty="0" smtClean="0"/>
              <a:t>, електро́лізу, </a:t>
            </a:r>
            <a:endParaRPr lang="uk-UA" i="1" dirty="0" smtClean="0"/>
          </a:p>
          <a:p>
            <a:pPr algn="just"/>
            <a:r>
              <a:rPr lang="vi-VN" i="1" dirty="0" smtClean="0"/>
              <a:t>і́мпульсу</a:t>
            </a:r>
            <a:r>
              <a:rPr lang="vi-VN" i="1" dirty="0" smtClean="0"/>
              <a:t>, си́нтезу, </a:t>
            </a:r>
            <a:endParaRPr lang="uk-UA" i="1" dirty="0" smtClean="0"/>
          </a:p>
          <a:p>
            <a:pPr algn="just"/>
            <a:r>
              <a:rPr lang="vi-VN" i="1" dirty="0" smtClean="0"/>
              <a:t>ферме́нту</a:t>
            </a:r>
            <a:r>
              <a:rPr lang="vi-VN" i="1" dirty="0" smtClean="0"/>
              <a:t>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літературознавчі терміни: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альмана́ху</a:t>
            </a:r>
            <a:r>
              <a:rPr lang="vi-VN" i="1" dirty="0" smtClean="0"/>
              <a:t>, е́посу, </a:t>
            </a:r>
            <a:endParaRPr lang="uk-UA" i="1" dirty="0" smtClean="0"/>
          </a:p>
          <a:p>
            <a:pPr algn="just"/>
            <a:r>
              <a:rPr lang="vi-VN" i="1" dirty="0" smtClean="0"/>
              <a:t>жа́нру</a:t>
            </a:r>
            <a:r>
              <a:rPr lang="vi-VN" i="1" dirty="0" smtClean="0"/>
              <a:t>, журна́лу, </a:t>
            </a:r>
            <a:endParaRPr lang="uk-UA" i="1" dirty="0" smtClean="0"/>
          </a:p>
          <a:p>
            <a:pPr algn="just"/>
            <a:r>
              <a:rPr lang="vi-VN" i="1" dirty="0" smtClean="0"/>
              <a:t>мі́фу</a:t>
            </a:r>
            <a:r>
              <a:rPr lang="vi-VN" i="1" dirty="0" smtClean="0"/>
              <a:t>, на́рису, </a:t>
            </a:r>
            <a:endParaRPr lang="uk-UA" i="1" dirty="0" smtClean="0"/>
          </a:p>
          <a:p>
            <a:pPr algn="just"/>
            <a:r>
              <a:rPr lang="vi-VN" i="1" dirty="0" smtClean="0"/>
              <a:t>о́бразу</a:t>
            </a:r>
            <a:r>
              <a:rPr lang="vi-VN" i="1" dirty="0" smtClean="0"/>
              <a:t>, памфле́ту, </a:t>
            </a:r>
            <a:endParaRPr lang="uk-UA" i="1" dirty="0" smtClean="0"/>
          </a:p>
          <a:p>
            <a:pPr algn="just"/>
            <a:r>
              <a:rPr lang="vi-VN" i="1" dirty="0" smtClean="0"/>
              <a:t>рома́ну</a:t>
            </a:r>
            <a:r>
              <a:rPr lang="vi-VN" i="1" dirty="0" smtClean="0"/>
              <a:t>, сти́лю</a:t>
            </a:r>
            <a:r>
              <a:rPr lang="vi-VN" i="1" dirty="0" smtClean="0"/>
              <a:t>,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сюже́ту, фейлето́ну</a:t>
            </a:r>
            <a:r>
              <a:rPr lang="vi-VN" dirty="0" smtClean="0"/>
              <a:t> 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и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ігор і танців: </a:t>
            </a:r>
            <a:endParaRPr lang="uk-UA" dirty="0" smtClean="0"/>
          </a:p>
          <a:p>
            <a:pPr algn="just"/>
            <a:r>
              <a:rPr lang="vi-VN" i="1" dirty="0" smtClean="0"/>
              <a:t>баскетбо́лу</a:t>
            </a:r>
            <a:r>
              <a:rPr lang="vi-VN" i="1" dirty="0" smtClean="0"/>
              <a:t>, ва́льсу, </a:t>
            </a:r>
            <a:endParaRPr lang="uk-UA" i="1" dirty="0" smtClean="0"/>
          </a:p>
          <a:p>
            <a:pPr algn="just"/>
            <a:r>
              <a:rPr lang="vi-VN" i="1" dirty="0" smtClean="0"/>
              <a:t>волейбо́лу</a:t>
            </a:r>
            <a:r>
              <a:rPr lang="vi-VN" i="1" dirty="0" smtClean="0"/>
              <a:t>, краков’я́ку</a:t>
            </a:r>
            <a:r>
              <a:rPr lang="vi-VN" i="1" dirty="0" smtClean="0"/>
              <a:t>,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танку́, танцю́, </a:t>
            </a:r>
            <a:endParaRPr lang="uk-UA" i="1" dirty="0" smtClean="0"/>
          </a:p>
          <a:p>
            <a:pPr algn="just"/>
            <a:r>
              <a:rPr lang="vi-VN" i="1" dirty="0" smtClean="0"/>
              <a:t>те́нісу</a:t>
            </a:r>
            <a:r>
              <a:rPr lang="vi-VN" i="1" dirty="0" smtClean="0"/>
              <a:t>, футбо́лу, </a:t>
            </a:r>
            <a:endParaRPr lang="uk-UA" i="1" dirty="0" smtClean="0"/>
          </a:p>
          <a:p>
            <a:pPr algn="just"/>
            <a:r>
              <a:rPr lang="vi-VN" i="1" dirty="0" smtClean="0"/>
              <a:t>хоке́ю,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i="1" dirty="0" smtClean="0"/>
              <a:t> </a:t>
            </a:r>
            <a:r>
              <a:rPr lang="vi-VN" dirty="0" smtClean="0"/>
              <a:t>але:</a:t>
            </a:r>
            <a:r>
              <a:rPr lang="vi-VN" i="1" dirty="0" smtClean="0"/>
              <a:t> гопака́, козака́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і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Більшість </a:t>
            </a:r>
            <a:r>
              <a:rPr lang="vi-VN" dirty="0" smtClean="0"/>
              <a:t>складних безсуфіксних слів (крім назв істот): </a:t>
            </a:r>
            <a:endParaRPr lang="uk-UA" dirty="0" smtClean="0"/>
          </a:p>
          <a:p>
            <a:pPr algn="just"/>
            <a:r>
              <a:rPr lang="vi-VN" i="1" dirty="0" smtClean="0"/>
              <a:t>водого́ну</a:t>
            </a:r>
            <a:r>
              <a:rPr lang="vi-VN" i="1" dirty="0" smtClean="0"/>
              <a:t>, вододі́лу, </a:t>
            </a:r>
            <a:endParaRPr lang="uk-UA" i="1" dirty="0" smtClean="0"/>
          </a:p>
          <a:p>
            <a:pPr algn="just"/>
            <a:r>
              <a:rPr lang="vi-VN" i="1" dirty="0" smtClean="0"/>
              <a:t>водопро́во́ду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живо́пису</a:t>
            </a:r>
            <a:r>
              <a:rPr lang="vi-VN" i="1" dirty="0" smtClean="0"/>
              <a:t>, живопло́ту, </a:t>
            </a:r>
            <a:endParaRPr lang="uk-UA" i="1" dirty="0" smtClean="0"/>
          </a:p>
          <a:p>
            <a:pPr algn="just"/>
            <a:r>
              <a:rPr lang="vi-VN" i="1" dirty="0" smtClean="0"/>
              <a:t>манускри́пту</a:t>
            </a:r>
            <a:r>
              <a:rPr lang="vi-VN" i="1" dirty="0" smtClean="0"/>
              <a:t>, родово́ду, </a:t>
            </a:r>
            <a:endParaRPr lang="uk-UA" i="1" dirty="0" smtClean="0"/>
          </a:p>
          <a:p>
            <a:pPr algn="just"/>
            <a:r>
              <a:rPr lang="vi-VN" i="1" dirty="0" smtClean="0"/>
              <a:t>руко́пису</a:t>
            </a:r>
            <a:r>
              <a:rPr lang="vi-VN" i="1" dirty="0" smtClean="0"/>
              <a:t>, суходо́лу, трубопро́воду,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але</a:t>
            </a:r>
            <a:r>
              <a:rPr lang="vi-VN" dirty="0" smtClean="0"/>
              <a:t>:</a:t>
            </a:r>
            <a:r>
              <a:rPr lang="vi-VN" i="1" dirty="0" smtClean="0"/>
              <a:t> електрово́за, паропла́ва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vi-VN" dirty="0" smtClean="0"/>
              <a:t>ї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Переважна </a:t>
            </a:r>
            <a:r>
              <a:rPr lang="vi-VN" dirty="0" smtClean="0"/>
              <a:t>більшість префіксальних іменників із різними значеннями (крім назв істот</a:t>
            </a:r>
            <a:r>
              <a:rPr lang="vi-VN" dirty="0" smtClean="0"/>
              <a:t>):</a:t>
            </a:r>
            <a:endParaRPr lang="uk-UA" dirty="0" smtClean="0"/>
          </a:p>
          <a:p>
            <a:pPr algn="just"/>
            <a:r>
              <a:rPr lang="vi-VN" i="1" dirty="0" smtClean="0"/>
              <a:t>ви́бою</a:t>
            </a:r>
            <a:r>
              <a:rPr lang="vi-VN" i="1" dirty="0" smtClean="0"/>
              <a:t>, ви́падку, </a:t>
            </a:r>
            <a:endParaRPr lang="uk-UA" i="1" dirty="0" smtClean="0"/>
          </a:p>
          <a:p>
            <a:pPr algn="just"/>
            <a:r>
              <a:rPr lang="vi-VN" i="1" dirty="0" smtClean="0"/>
              <a:t>ви́слову</a:t>
            </a:r>
            <a:r>
              <a:rPr lang="vi-VN" i="1" dirty="0" smtClean="0"/>
              <a:t>, відбо́ю, </a:t>
            </a:r>
            <a:endParaRPr lang="uk-UA" i="1" dirty="0" smtClean="0"/>
          </a:p>
          <a:p>
            <a:pPr algn="just"/>
            <a:r>
              <a:rPr lang="vi-VN" i="1" dirty="0" smtClean="0"/>
              <a:t>ві́дгуку</a:t>
            </a:r>
            <a:r>
              <a:rPr lang="vi-VN" i="1" dirty="0" smtClean="0"/>
              <a:t>, заробі́тку, </a:t>
            </a:r>
            <a:endParaRPr lang="uk-UA" i="1" dirty="0" smtClean="0"/>
          </a:p>
          <a:p>
            <a:pPr algn="just"/>
            <a:r>
              <a:rPr lang="vi-VN" i="1" dirty="0" smtClean="0"/>
              <a:t>зато́ру</a:t>
            </a:r>
            <a:r>
              <a:rPr lang="vi-VN" i="1" dirty="0" smtClean="0"/>
              <a:t>, за́пису, </a:t>
            </a:r>
            <a:endParaRPr lang="uk-UA" i="1" dirty="0" smtClean="0"/>
          </a:p>
          <a:p>
            <a:pPr algn="just"/>
            <a:r>
              <a:rPr lang="vi-VN" i="1" dirty="0" smtClean="0"/>
              <a:t>о́піку</a:t>
            </a:r>
            <a:r>
              <a:rPr lang="vi-VN" i="1" dirty="0" smtClean="0"/>
              <a:t>, о́пуху, </a:t>
            </a:r>
            <a:r>
              <a:rPr lang="vi-VN" i="1" dirty="0" smtClean="0"/>
              <a:t>п</a:t>
            </a:r>
            <a:endParaRPr lang="uk-UA" i="1" dirty="0" smtClean="0"/>
          </a:p>
          <a:p>
            <a:pPr algn="just"/>
            <a:r>
              <a:rPr lang="vi-VN" i="1" dirty="0" smtClean="0"/>
              <a:t>о́буту</a:t>
            </a:r>
            <a:r>
              <a:rPr lang="vi-VN" i="1" dirty="0" smtClean="0"/>
              <a:t>, по́штовху, </a:t>
            </a:r>
            <a:r>
              <a:rPr lang="vi-VN" i="1" dirty="0" smtClean="0"/>
              <a:t>п</a:t>
            </a:r>
            <a:endParaRPr lang="uk-UA" i="1" dirty="0" smtClean="0"/>
          </a:p>
          <a:p>
            <a:pPr algn="just"/>
            <a:r>
              <a:rPr lang="vi-VN" i="1" dirty="0" smtClean="0"/>
              <a:t>рибу́тку</a:t>
            </a:r>
            <a:r>
              <a:rPr lang="vi-VN" i="1" dirty="0" smtClean="0"/>
              <a:t>, при́кладу, </a:t>
            </a:r>
            <a:endParaRPr lang="uk-UA" i="1" dirty="0" smtClean="0"/>
          </a:p>
          <a:p>
            <a:pPr algn="just"/>
            <a:r>
              <a:rPr lang="vi-VN" i="1" dirty="0" smtClean="0"/>
              <a:t>про́воду</a:t>
            </a:r>
            <a:r>
              <a:rPr lang="vi-VN" i="1" dirty="0" smtClean="0"/>
              <a:t> </a:t>
            </a:r>
            <a:r>
              <a:rPr lang="vi-VN" dirty="0" smtClean="0"/>
              <a:t>(дріт)</a:t>
            </a:r>
            <a:r>
              <a:rPr lang="vi-VN" i="1" dirty="0" smtClean="0"/>
              <a:t>, суво́ю, </a:t>
            </a:r>
            <a:endParaRPr lang="uk-UA" i="1" dirty="0" smtClean="0"/>
          </a:p>
          <a:p>
            <a:pPr algn="just"/>
            <a:r>
              <a:rPr lang="vi-VN" i="1" dirty="0" smtClean="0"/>
              <a:t>у́сміху</a:t>
            </a:r>
            <a:r>
              <a:rPr lang="vi-VN" i="1" dirty="0" smtClean="0"/>
              <a:t>, у́спіху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/>
            <a:r>
              <a:rPr lang="vi-VN" dirty="0" smtClean="0"/>
              <a:t>й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річо</a:t>
            </a:r>
            <a:r>
              <a:rPr lang="uk-UA" dirty="0" smtClean="0"/>
              <a:t>к</a:t>
            </a:r>
            <a:r>
              <a:rPr lang="vi-VN" dirty="0" smtClean="0"/>
              <a:t>, </a:t>
            </a:r>
            <a:r>
              <a:rPr lang="vi-VN" dirty="0" smtClean="0"/>
              <a:t>озер, гір, островів, півостровів, країн, областей і т. ін.: </a:t>
            </a:r>
            <a:endParaRPr lang="uk-UA" dirty="0" smtClean="0"/>
          </a:p>
          <a:p>
            <a:pPr algn="just"/>
            <a:r>
              <a:rPr lang="vi-VN" i="1" dirty="0" smtClean="0"/>
              <a:t>Аму́ру</a:t>
            </a:r>
            <a:r>
              <a:rPr lang="vi-VN" i="1" dirty="0" smtClean="0"/>
              <a:t>, Бу́гу, </a:t>
            </a:r>
            <a:endParaRPr lang="uk-UA" i="1" dirty="0" smtClean="0"/>
          </a:p>
          <a:p>
            <a:pPr algn="just"/>
            <a:r>
              <a:rPr lang="vi-VN" i="1" dirty="0" smtClean="0"/>
              <a:t>Га́нгу</a:t>
            </a:r>
            <a:r>
              <a:rPr lang="vi-VN" i="1" dirty="0" smtClean="0"/>
              <a:t>, До́ну, </a:t>
            </a:r>
            <a:endParaRPr lang="uk-UA" i="1" dirty="0" smtClean="0"/>
          </a:p>
          <a:p>
            <a:pPr algn="just"/>
            <a:r>
              <a:rPr lang="vi-VN" i="1" dirty="0" smtClean="0"/>
              <a:t>Дуна́ю</a:t>
            </a:r>
            <a:r>
              <a:rPr lang="vi-VN" i="1" dirty="0" smtClean="0"/>
              <a:t>, Єнісе́ю, </a:t>
            </a:r>
            <a:endParaRPr lang="uk-UA" i="1" dirty="0" smtClean="0"/>
          </a:p>
          <a:p>
            <a:pPr algn="just"/>
            <a:r>
              <a:rPr lang="vi-VN" i="1" dirty="0" smtClean="0"/>
              <a:t>Ні́лу</a:t>
            </a:r>
            <a:r>
              <a:rPr lang="vi-VN" i="1" dirty="0" smtClean="0"/>
              <a:t>, Ре́йну, </a:t>
            </a:r>
            <a:endParaRPr lang="uk-UA" i="1" dirty="0" smtClean="0"/>
          </a:p>
          <a:p>
            <a:pPr algn="just"/>
            <a:r>
              <a:rPr lang="vi-VN" i="1" dirty="0" smtClean="0"/>
              <a:t>Се́йму</a:t>
            </a:r>
            <a:r>
              <a:rPr lang="vi-VN" i="1" dirty="0" smtClean="0"/>
              <a:t>; Байка́лу, </a:t>
            </a:r>
            <a:endParaRPr lang="uk-UA" i="1" dirty="0" smtClean="0"/>
          </a:p>
          <a:p>
            <a:pPr algn="just"/>
            <a:r>
              <a:rPr lang="vi-VN" i="1" dirty="0" smtClean="0"/>
              <a:t>Ельто́ну</a:t>
            </a:r>
            <a:r>
              <a:rPr lang="vi-VN" i="1" dirty="0" smtClean="0"/>
              <a:t>, Мічига́ну, </a:t>
            </a:r>
            <a:endParaRPr lang="uk-UA" i="1" dirty="0" smtClean="0"/>
          </a:p>
          <a:p>
            <a:pPr algn="just"/>
            <a:r>
              <a:rPr lang="vi-VN" i="1" dirty="0" smtClean="0"/>
              <a:t>Сві́тязю</a:t>
            </a:r>
            <a:r>
              <a:rPr lang="vi-VN" i="1" dirty="0" smtClean="0"/>
              <a:t>, Ча́ду; </a:t>
            </a:r>
            <a:endParaRPr lang="uk-UA" i="1" dirty="0" smtClean="0"/>
          </a:p>
          <a:p>
            <a:pPr algn="just"/>
            <a:r>
              <a:rPr lang="vi-VN" i="1" dirty="0" smtClean="0"/>
              <a:t>Алта́ю</a:t>
            </a:r>
            <a:r>
              <a:rPr lang="vi-VN" i="1" dirty="0" smtClean="0"/>
              <a:t>, Ельбру́су, </a:t>
            </a:r>
            <a:endParaRPr lang="uk-UA" i="1" dirty="0" smtClean="0"/>
          </a:p>
          <a:p>
            <a:pPr algn="just"/>
            <a:r>
              <a:rPr lang="vi-VN" i="1" dirty="0" smtClean="0"/>
              <a:t>Памі́ру</a:t>
            </a:r>
            <a:r>
              <a:rPr lang="vi-VN" i="1" dirty="0" smtClean="0"/>
              <a:t>, Ура́лу; </a:t>
            </a:r>
            <a:endParaRPr lang="uk-UA" i="1" dirty="0" smtClean="0"/>
          </a:p>
          <a:p>
            <a:pPr algn="just"/>
            <a:r>
              <a:rPr lang="vi-VN" i="1" dirty="0" smtClean="0"/>
              <a:t>Ко́тліну</a:t>
            </a:r>
            <a:r>
              <a:rPr lang="vi-VN" i="1" dirty="0" smtClean="0"/>
              <a:t>, Кі́пру, </a:t>
            </a:r>
            <a:endParaRPr lang="uk-UA" i="1" dirty="0" smtClean="0"/>
          </a:p>
          <a:p>
            <a:pPr algn="just"/>
            <a:r>
              <a:rPr lang="vi-VN" i="1" dirty="0" smtClean="0"/>
              <a:t>Кри́ту</a:t>
            </a:r>
            <a:r>
              <a:rPr lang="vi-VN" i="1" dirty="0" smtClean="0"/>
              <a:t>, Ро́досу, </a:t>
            </a:r>
            <a:endParaRPr lang="uk-UA" i="1" dirty="0" smtClean="0"/>
          </a:p>
          <a:p>
            <a:pPr algn="just"/>
            <a:r>
              <a:rPr lang="vi-VN" i="1" dirty="0" smtClean="0"/>
              <a:t>Сахалі́ну</a:t>
            </a:r>
            <a:r>
              <a:rPr lang="vi-VN" i="1" dirty="0" smtClean="0"/>
              <a:t>,</a:t>
            </a:r>
            <a:r>
              <a:rPr lang="vi-VN" dirty="0" smtClean="0"/>
              <a:t> </a:t>
            </a:r>
            <a:r>
              <a:rPr lang="vi-VN" i="1" dirty="0" smtClean="0"/>
              <a:t>Ка́ніну, </a:t>
            </a:r>
            <a:endParaRPr lang="uk-UA" i="1" dirty="0" smtClean="0"/>
          </a:p>
          <a:p>
            <a:pPr algn="just"/>
            <a:r>
              <a:rPr lang="vi-VN" i="1" dirty="0" smtClean="0"/>
              <a:t>Пелопонне́су</a:t>
            </a:r>
            <a:r>
              <a:rPr lang="vi-VN" i="1" dirty="0" smtClean="0"/>
              <a:t>; Алжи́ру, </a:t>
            </a:r>
            <a:endParaRPr lang="uk-UA" i="1" dirty="0" smtClean="0"/>
          </a:p>
          <a:p>
            <a:pPr algn="just"/>
            <a:r>
              <a:rPr lang="vi-VN" i="1" dirty="0" smtClean="0"/>
              <a:t>Афганіста́ну</a:t>
            </a:r>
            <a:r>
              <a:rPr lang="vi-VN" i="1" dirty="0" smtClean="0"/>
              <a:t>, Казахста́ну, </a:t>
            </a:r>
            <a:endParaRPr lang="uk-UA" i="1" dirty="0" smtClean="0"/>
          </a:p>
          <a:p>
            <a:pPr algn="just"/>
            <a:r>
              <a:rPr lang="vi-VN" i="1" dirty="0" smtClean="0"/>
              <a:t>Єги́пту</a:t>
            </a:r>
            <a:r>
              <a:rPr lang="vi-VN" i="1" dirty="0" smtClean="0"/>
              <a:t>, Іра́ку, </a:t>
            </a:r>
            <a:endParaRPr lang="uk-UA" i="1" dirty="0" smtClean="0"/>
          </a:p>
          <a:p>
            <a:pPr algn="just"/>
            <a:r>
              <a:rPr lang="vi-VN" i="1" dirty="0" smtClean="0"/>
              <a:t>Кита́ю</a:t>
            </a:r>
            <a:r>
              <a:rPr lang="vi-VN" i="1" dirty="0" smtClean="0"/>
              <a:t>; Донба́су, </a:t>
            </a:r>
            <a:endParaRPr lang="uk-UA" i="1" dirty="0" smtClean="0"/>
          </a:p>
          <a:p>
            <a:pPr algn="just"/>
            <a:r>
              <a:rPr lang="vi-VN" i="1" dirty="0" smtClean="0"/>
              <a:t>Ельза́су</a:t>
            </a:r>
            <a:r>
              <a:rPr lang="vi-VN" i="1" dirty="0" smtClean="0"/>
              <a:t>, Кавка́зу, Сибі́ру.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vi-VN" b="1" dirty="0" smtClean="0"/>
              <a:t>Примітка</a:t>
            </a:r>
            <a:r>
              <a:rPr lang="vi-VN" b="1" dirty="0" smtClean="0"/>
              <a:t>.</a:t>
            </a:r>
            <a:endParaRPr lang="uk-UA" dirty="0" smtClean="0"/>
          </a:p>
          <a:p>
            <a:pPr algn="just"/>
            <a:r>
              <a:rPr lang="vi-VN" dirty="0" smtClean="0"/>
              <a:t>У</a:t>
            </a:r>
            <a:r>
              <a:rPr lang="vi-VN" dirty="0" smtClean="0"/>
              <a:t> ряді іменників зміна закінчення впливає на значення слова: </a:t>
            </a:r>
            <a:endParaRPr lang="uk-UA" dirty="0" smtClean="0"/>
          </a:p>
          <a:p>
            <a:pPr algn="just"/>
            <a:r>
              <a:rPr lang="vi-VN" i="1" dirty="0" smtClean="0"/>
              <a:t>алма́за</a:t>
            </a:r>
            <a:r>
              <a:rPr lang="vi-VN" dirty="0" smtClean="0"/>
              <a:t> (коштовний камінь) — </a:t>
            </a:r>
            <a:r>
              <a:rPr lang="vi-VN" i="1" dirty="0" smtClean="0"/>
              <a:t>алма́зу</a:t>
            </a:r>
            <a:r>
              <a:rPr lang="uk-UA" i="1" dirty="0" smtClean="0"/>
              <a:t> </a:t>
            </a:r>
            <a:r>
              <a:rPr lang="vi-VN" dirty="0" smtClean="0"/>
              <a:t>(</a:t>
            </a:r>
            <a:r>
              <a:rPr lang="vi-VN" dirty="0" smtClean="0"/>
              <a:t>мінерал), </a:t>
            </a:r>
            <a:endParaRPr lang="uk-UA" dirty="0" smtClean="0"/>
          </a:p>
          <a:p>
            <a:pPr algn="just"/>
            <a:r>
              <a:rPr lang="vi-VN" i="1" dirty="0" smtClean="0"/>
              <a:t>а́кта</a:t>
            </a:r>
            <a:r>
              <a:rPr lang="vi-VN" dirty="0" smtClean="0"/>
              <a:t> (документ) — </a:t>
            </a:r>
            <a:r>
              <a:rPr lang="vi-VN" i="1" dirty="0" smtClean="0"/>
              <a:t>а́кту</a:t>
            </a:r>
            <a:r>
              <a:rPr lang="vi-VN" dirty="0" smtClean="0"/>
              <a:t> (дія), </a:t>
            </a:r>
            <a:endParaRPr lang="uk-UA" dirty="0" smtClean="0"/>
          </a:p>
          <a:p>
            <a:pPr algn="just"/>
            <a:r>
              <a:rPr lang="vi-VN" i="1" dirty="0" smtClean="0"/>
              <a:t>апара́та</a:t>
            </a:r>
            <a:r>
              <a:rPr lang="vi-VN" dirty="0" smtClean="0"/>
              <a:t> (прилад) — </a:t>
            </a:r>
            <a:r>
              <a:rPr lang="vi-VN" i="1" dirty="0" smtClean="0"/>
              <a:t>апара́ту</a:t>
            </a:r>
            <a:r>
              <a:rPr lang="vi-VN" dirty="0" smtClean="0"/>
              <a:t> (установа), </a:t>
            </a:r>
            <a:endParaRPr lang="uk-UA" dirty="0" smtClean="0"/>
          </a:p>
          <a:p>
            <a:pPr algn="just"/>
            <a:r>
              <a:rPr lang="vi-VN" i="1" dirty="0" smtClean="0"/>
              <a:t>бло́ка</a:t>
            </a:r>
            <a:r>
              <a:rPr lang="vi-VN" dirty="0" smtClean="0"/>
              <a:t> (у техніці) — </a:t>
            </a:r>
            <a:r>
              <a:rPr lang="vi-VN" i="1" dirty="0" smtClean="0"/>
              <a:t>бло́ку</a:t>
            </a:r>
            <a:r>
              <a:rPr lang="uk-UA" i="1" dirty="0" smtClean="0"/>
              <a:t> </a:t>
            </a:r>
            <a:r>
              <a:rPr lang="vi-VN" dirty="0" smtClean="0"/>
              <a:t>(</a:t>
            </a:r>
            <a:r>
              <a:rPr lang="vi-VN" dirty="0" smtClean="0"/>
              <a:t>об’єднання держав), </a:t>
            </a:r>
            <a:endParaRPr lang="uk-UA" dirty="0" smtClean="0"/>
          </a:p>
          <a:p>
            <a:pPr algn="just"/>
            <a:r>
              <a:rPr lang="vi-VN" i="1" dirty="0" smtClean="0"/>
              <a:t>буряка́</a:t>
            </a:r>
            <a:r>
              <a:rPr lang="vi-VN" dirty="0" smtClean="0"/>
              <a:t> (одиничне) — </a:t>
            </a:r>
            <a:r>
              <a:rPr lang="vi-VN" i="1" dirty="0" smtClean="0"/>
              <a:t>буряку́</a:t>
            </a:r>
            <a:r>
              <a:rPr lang="vi-VN" dirty="0" smtClean="0"/>
              <a:t> (збірне), </a:t>
            </a:r>
            <a:endParaRPr lang="uk-UA" dirty="0" smtClean="0"/>
          </a:p>
          <a:p>
            <a:pPr algn="just"/>
            <a:r>
              <a:rPr lang="vi-VN" i="1" dirty="0" smtClean="0"/>
              <a:t>ва́ла</a:t>
            </a:r>
            <a:r>
              <a:rPr lang="vi-VN" dirty="0" smtClean="0"/>
              <a:t> (деталь машини) — </a:t>
            </a:r>
            <a:r>
              <a:rPr lang="vi-VN" i="1" dirty="0" smtClean="0"/>
              <a:t>ва́лу</a:t>
            </a:r>
            <a:r>
              <a:rPr lang="vi-VN" dirty="0" smtClean="0"/>
              <a:t> (насип), 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i="1" dirty="0" smtClean="0"/>
              <a:t>елеме́нту</a:t>
            </a:r>
            <a:r>
              <a:rPr lang="vi-VN" dirty="0" smtClean="0"/>
              <a:t>(абстрактне) — </a:t>
            </a:r>
            <a:r>
              <a:rPr lang="vi-VN" i="1" dirty="0" smtClean="0"/>
              <a:t>елеме́нта</a:t>
            </a:r>
            <a:r>
              <a:rPr lang="vi-VN" dirty="0" smtClean="0"/>
              <a:t> (конкретне), </a:t>
            </a:r>
            <a:endParaRPr lang="uk-UA" dirty="0" smtClean="0"/>
          </a:p>
          <a:p>
            <a:r>
              <a:rPr lang="vi-VN" i="1" dirty="0" smtClean="0"/>
              <a:t>інструме́нта</a:t>
            </a:r>
            <a:r>
              <a:rPr lang="vi-VN" dirty="0" smtClean="0"/>
              <a:t> (одиничне) — </a:t>
            </a:r>
            <a:r>
              <a:rPr lang="vi-VN" i="1" dirty="0" smtClean="0"/>
              <a:t>інструме́нту</a:t>
            </a:r>
            <a:r>
              <a:rPr lang="vi-VN" dirty="0" smtClean="0"/>
              <a:t> (збірне), </a:t>
            </a:r>
            <a:endParaRPr lang="uk-UA" dirty="0" smtClean="0"/>
          </a:p>
          <a:p>
            <a:r>
              <a:rPr lang="vi-VN" i="1" dirty="0" smtClean="0"/>
              <a:t>ка́меня</a:t>
            </a:r>
            <a:r>
              <a:rPr lang="vi-VN" dirty="0" smtClean="0"/>
              <a:t> (одиничне) — </a:t>
            </a:r>
            <a:r>
              <a:rPr lang="vi-VN" i="1" dirty="0" smtClean="0"/>
              <a:t>ка́меню</a:t>
            </a:r>
            <a:r>
              <a:rPr lang="vi-VN" dirty="0" smtClean="0"/>
              <a:t>(збірне), </a:t>
            </a:r>
            <a:endParaRPr lang="uk-UA" dirty="0" smtClean="0"/>
          </a:p>
          <a:p>
            <a:r>
              <a:rPr lang="vi-VN" i="1" dirty="0" smtClean="0"/>
              <a:t>кли́на</a:t>
            </a:r>
            <a:r>
              <a:rPr lang="vi-VN" dirty="0" smtClean="0"/>
              <a:t> (предмет) — </a:t>
            </a:r>
            <a:r>
              <a:rPr lang="vi-VN" i="1" dirty="0" smtClean="0"/>
              <a:t>кли́ну</a:t>
            </a:r>
            <a:r>
              <a:rPr lang="vi-VN" dirty="0" smtClean="0"/>
              <a:t> (просторове поняття), </a:t>
            </a:r>
            <a:endParaRPr lang="uk-UA" dirty="0" smtClean="0"/>
          </a:p>
          <a:p>
            <a:r>
              <a:rPr lang="vi-VN" i="1" dirty="0" smtClean="0"/>
              <a:t>по́яса</a:t>
            </a:r>
            <a:r>
              <a:rPr lang="vi-VN" dirty="0" smtClean="0"/>
              <a:t> (предмет) — </a:t>
            </a:r>
            <a:r>
              <a:rPr lang="vi-VN" i="1" dirty="0" smtClean="0"/>
              <a:t>по́ясу</a:t>
            </a:r>
            <a:r>
              <a:rPr lang="vi-VN" dirty="0" smtClean="0"/>
              <a:t> (просторове поняття), </a:t>
            </a:r>
            <a:endParaRPr lang="uk-UA" dirty="0" smtClean="0"/>
          </a:p>
          <a:p>
            <a:r>
              <a:rPr lang="vi-VN" i="1" dirty="0" smtClean="0"/>
              <a:t>раху́нка</a:t>
            </a:r>
            <a:r>
              <a:rPr lang="vi-VN" dirty="0" smtClean="0"/>
              <a:t>(документ</a:t>
            </a:r>
            <a:r>
              <a:rPr lang="vi-VN" dirty="0" smtClean="0"/>
              <a:t>) — </a:t>
            </a:r>
            <a:r>
              <a:rPr lang="vi-VN" i="1" dirty="0" smtClean="0"/>
              <a:t>раху́нку</a:t>
            </a:r>
            <a:r>
              <a:rPr lang="vi-VN" dirty="0" smtClean="0"/>
              <a:t> (дія), </a:t>
            </a:r>
            <a:endParaRPr lang="uk-UA" dirty="0" smtClean="0"/>
          </a:p>
          <a:p>
            <a:r>
              <a:rPr lang="vi-VN" i="1" dirty="0" smtClean="0"/>
              <a:t>те́рміна</a:t>
            </a:r>
            <a:r>
              <a:rPr lang="vi-VN" dirty="0" smtClean="0"/>
              <a:t> (слово) — </a:t>
            </a:r>
            <a:r>
              <a:rPr lang="vi-VN" i="1" dirty="0" smtClean="0"/>
              <a:t>те́рміну</a:t>
            </a:r>
            <a:r>
              <a:rPr lang="vi-VN" dirty="0" smtClean="0"/>
              <a:t> (строк), </a:t>
            </a:r>
            <a:endParaRPr lang="uk-UA" smtClean="0"/>
          </a:p>
          <a:p>
            <a:r>
              <a:rPr lang="vi-VN" i="1" smtClean="0"/>
              <a:t>фа́ктору</a:t>
            </a:r>
            <a:r>
              <a:rPr lang="vi-VN" dirty="0" smtClean="0"/>
              <a:t> (чинник) — </a:t>
            </a:r>
            <a:r>
              <a:rPr lang="vi-VN" i="1" dirty="0" smtClean="0"/>
              <a:t>фа́ктора</a:t>
            </a:r>
            <a:r>
              <a:rPr lang="vi-VN" dirty="0" smtClean="0"/>
              <a:t> (маклер) і т. ін.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Іменники </a:t>
            </a:r>
            <a:r>
              <a:rPr lang="vi-VN" dirty="0" smtClean="0"/>
              <a:t>середн. роду в родовому відмінку однини закінчуються тільки </a:t>
            </a:r>
            <a:r>
              <a:rPr lang="vi-VN" dirty="0" smtClean="0"/>
              <a:t>на</a:t>
            </a:r>
            <a:r>
              <a:rPr lang="uk-UA" dirty="0" smtClean="0"/>
              <a:t>:</a:t>
            </a:r>
          </a:p>
          <a:p>
            <a:pPr algn="just"/>
            <a:r>
              <a:rPr lang="vi-VN" dirty="0" smtClean="0"/>
              <a:t> </a:t>
            </a:r>
            <a:r>
              <a:rPr lang="uk-UA" dirty="0" smtClean="0"/>
              <a:t>-</a:t>
            </a:r>
            <a:r>
              <a:rPr lang="vi-VN" b="1" dirty="0" smtClean="0"/>
              <a:t>а</a:t>
            </a:r>
            <a:r>
              <a:rPr lang="uk-UA" b="1" dirty="0" smtClean="0"/>
              <a:t> </a:t>
            </a:r>
            <a:r>
              <a:rPr lang="vi-VN" dirty="0" smtClean="0"/>
              <a:t>(</a:t>
            </a:r>
            <a:r>
              <a:rPr lang="vi-VN" dirty="0" smtClean="0"/>
              <a:t>у твердій та мішаній групах), </a:t>
            </a:r>
            <a:endParaRPr lang="uk-UA" dirty="0" smtClean="0"/>
          </a:p>
          <a:p>
            <a:pPr algn="just"/>
            <a:r>
              <a:rPr lang="vi-VN" dirty="0" smtClean="0"/>
              <a:t>-</a:t>
            </a:r>
            <a:r>
              <a:rPr lang="vi-VN" b="1" dirty="0" smtClean="0"/>
              <a:t>я</a:t>
            </a:r>
            <a:r>
              <a:rPr lang="vi-VN" dirty="0" smtClean="0"/>
              <a:t> (у м’якій групі): </a:t>
            </a:r>
            <a:endParaRPr lang="uk-UA" dirty="0" smtClean="0"/>
          </a:p>
          <a:p>
            <a:pPr algn="just"/>
            <a:r>
              <a:rPr lang="vi-VN" i="1" dirty="0" smtClean="0"/>
              <a:t>мі́ста</a:t>
            </a:r>
            <a:r>
              <a:rPr lang="vi-VN" i="1" dirty="0" smtClean="0"/>
              <a:t>, села́; </a:t>
            </a:r>
            <a:endParaRPr lang="uk-UA" i="1" dirty="0" smtClean="0"/>
          </a:p>
          <a:p>
            <a:pPr algn="just"/>
            <a:r>
              <a:rPr lang="vi-VN" i="1" dirty="0" smtClean="0"/>
              <a:t>плеча́</a:t>
            </a:r>
            <a:r>
              <a:rPr lang="vi-VN" i="1" dirty="0" smtClean="0"/>
              <a:t>, прі́звища; </a:t>
            </a:r>
            <a:endParaRPr lang="uk-UA" i="1" dirty="0" smtClean="0"/>
          </a:p>
          <a:p>
            <a:pPr algn="just"/>
            <a:r>
              <a:rPr lang="vi-VN" i="1" dirty="0" smtClean="0"/>
              <a:t>знання́</a:t>
            </a:r>
            <a:r>
              <a:rPr lang="vi-VN" i="1" dirty="0" smtClean="0"/>
              <a:t>, знаря́ддя, </a:t>
            </a:r>
            <a:endParaRPr lang="uk-UA" i="1" dirty="0" smtClean="0"/>
          </a:p>
          <a:p>
            <a:pPr algn="just"/>
            <a:r>
              <a:rPr lang="vi-VN" i="1" dirty="0" smtClean="0"/>
              <a:t>мо́ря</a:t>
            </a:r>
            <a:r>
              <a:rPr lang="vi-VN" i="1" dirty="0" smtClean="0"/>
              <a:t>, обли́ччя, по́ля.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Іменники чол. роду в родовому відмінку однини приймають закінчення </a:t>
            </a:r>
          </a:p>
          <a:p>
            <a:pPr algn="ctr"/>
            <a:r>
              <a:rPr lang="uk-UA" sz="3600" dirty="0" smtClean="0"/>
              <a:t>-</a:t>
            </a:r>
            <a:r>
              <a:rPr lang="uk-UA" sz="3600" b="1" dirty="0" smtClean="0"/>
              <a:t>а</a:t>
            </a:r>
            <a:r>
              <a:rPr lang="uk-UA" sz="3600" dirty="0" smtClean="0"/>
              <a:t> (у твердій та мішаній групах), </a:t>
            </a:r>
          </a:p>
          <a:p>
            <a:pPr algn="ctr"/>
            <a:r>
              <a:rPr lang="uk-UA" sz="3600" dirty="0" smtClean="0"/>
              <a:t>-</a:t>
            </a:r>
            <a:r>
              <a:rPr lang="uk-UA" sz="3600" b="1" dirty="0" smtClean="0"/>
              <a:t>я</a:t>
            </a:r>
            <a:r>
              <a:rPr lang="uk-UA" sz="3600" dirty="0" smtClean="0"/>
              <a:t> (у м’якій групі), коли вони означають:</a:t>
            </a:r>
            <a:endParaRPr lang="uk-UA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а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осіб, власні імена та прізвища: </a:t>
            </a:r>
            <a:endParaRPr lang="uk-UA" dirty="0" smtClean="0"/>
          </a:p>
          <a:p>
            <a:pPr algn="just"/>
            <a:r>
              <a:rPr lang="vi-VN" i="1" dirty="0" smtClean="0"/>
              <a:t>промо́вця</a:t>
            </a:r>
            <a:r>
              <a:rPr lang="vi-VN" i="1" dirty="0" smtClean="0"/>
              <a:t>,</a:t>
            </a:r>
            <a:r>
              <a:rPr lang="vi-VN" dirty="0" smtClean="0"/>
              <a:t> </a:t>
            </a:r>
            <a:r>
              <a:rPr lang="vi-VN" i="1" dirty="0" smtClean="0"/>
              <a:t>робітника́, </a:t>
            </a:r>
            <a:endParaRPr lang="uk-UA" i="1" dirty="0" smtClean="0"/>
          </a:p>
          <a:p>
            <a:pPr algn="just"/>
            <a:r>
              <a:rPr lang="vi-VN" i="1" dirty="0" smtClean="0"/>
              <a:t>студе́нта</a:t>
            </a:r>
            <a:r>
              <a:rPr lang="vi-VN" i="1" dirty="0" smtClean="0"/>
              <a:t>, тесляра́, </a:t>
            </a:r>
            <a:endParaRPr lang="uk-UA" i="1" dirty="0" smtClean="0"/>
          </a:p>
          <a:p>
            <a:pPr algn="just"/>
            <a:r>
              <a:rPr lang="vi-VN" i="1" dirty="0" smtClean="0"/>
              <a:t>учи́теля</a:t>
            </a:r>
            <a:r>
              <a:rPr lang="vi-VN" i="1" dirty="0" smtClean="0"/>
              <a:t>; </a:t>
            </a:r>
            <a:endParaRPr lang="uk-UA" i="1" dirty="0" smtClean="0"/>
          </a:p>
          <a:p>
            <a:pPr algn="just"/>
            <a:r>
              <a:rPr lang="vi-VN" i="1" dirty="0" smtClean="0"/>
              <a:t>Андрі́я</a:t>
            </a:r>
            <a:r>
              <a:rPr lang="vi-VN" i="1" dirty="0" smtClean="0"/>
              <a:t>, Дмитра́, </a:t>
            </a:r>
            <a:endParaRPr lang="uk-UA" i="1" dirty="0" smtClean="0"/>
          </a:p>
          <a:p>
            <a:pPr algn="just"/>
            <a:r>
              <a:rPr lang="vi-VN" i="1" dirty="0" smtClean="0"/>
              <a:t>Дороше́нка</a:t>
            </a:r>
            <a:r>
              <a:rPr lang="vi-VN" i="1" dirty="0" smtClean="0"/>
              <a:t>, Франка́;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також </a:t>
            </a:r>
            <a:r>
              <a:rPr lang="vi-VN" dirty="0" smtClean="0"/>
              <a:t>персоніфіковані предмети та явища: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Ві́тра</a:t>
            </a:r>
            <a:r>
              <a:rPr lang="vi-VN" i="1" dirty="0" smtClean="0"/>
              <a:t>, Лі́са, Моро́за </a:t>
            </a:r>
            <a:r>
              <a:rPr lang="vi-VN" dirty="0" smtClean="0"/>
              <a:t>та ін.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б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тварин і дерев: </a:t>
            </a:r>
            <a:endParaRPr lang="uk-UA" dirty="0" smtClean="0"/>
          </a:p>
          <a:p>
            <a:r>
              <a:rPr lang="vi-VN" i="1" dirty="0" smtClean="0"/>
              <a:t>ведме́дя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во́вка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ду́ба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кілка́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коня́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пса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я́сеня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в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предметів: </a:t>
            </a:r>
            <a:endParaRPr lang="uk-UA" dirty="0" smtClean="0"/>
          </a:p>
          <a:p>
            <a:r>
              <a:rPr lang="vi-VN" i="1" dirty="0" smtClean="0"/>
              <a:t>гвинта́</a:t>
            </a:r>
            <a:r>
              <a:rPr lang="vi-VN" i="1" dirty="0" smtClean="0"/>
              <a:t>, замка́, </a:t>
            </a:r>
            <a:endParaRPr lang="uk-UA" i="1" dirty="0" smtClean="0"/>
          </a:p>
          <a:p>
            <a:r>
              <a:rPr lang="vi-VN" i="1" dirty="0" smtClean="0"/>
              <a:t>малю́нка</a:t>
            </a:r>
            <a:r>
              <a:rPr lang="vi-VN" i="1" dirty="0" smtClean="0"/>
              <a:t>, ножа́</a:t>
            </a:r>
            <a:r>
              <a:rPr lang="vi-VN" i="1" dirty="0" smtClean="0"/>
              <a:t>,</a:t>
            </a:r>
            <a:endParaRPr lang="uk-UA" i="1" dirty="0" smtClean="0"/>
          </a:p>
          <a:p>
            <a:r>
              <a:rPr lang="vi-VN" i="1" dirty="0" smtClean="0"/>
              <a:t> </a:t>
            </a:r>
            <a:r>
              <a:rPr lang="vi-VN" i="1" dirty="0" smtClean="0"/>
              <a:t>олівця́, піджака́, </a:t>
            </a:r>
            <a:endParaRPr lang="uk-UA" i="1" dirty="0" smtClean="0"/>
          </a:p>
          <a:p>
            <a:r>
              <a:rPr lang="vi-VN" i="1" dirty="0" smtClean="0"/>
              <a:t>плаща́</a:t>
            </a:r>
            <a:r>
              <a:rPr lang="vi-VN" i="1" dirty="0" smtClean="0"/>
              <a:t>, портфе́ля, </a:t>
            </a:r>
            <a:endParaRPr lang="uk-UA" i="1" dirty="0" smtClean="0"/>
          </a:p>
          <a:p>
            <a:r>
              <a:rPr lang="vi-VN" i="1" dirty="0" smtClean="0"/>
              <a:t>стола́</a:t>
            </a:r>
            <a:r>
              <a:rPr lang="vi-VN" i="1" dirty="0" smtClean="0"/>
              <a:t> </a:t>
            </a:r>
            <a:r>
              <a:rPr lang="vi-VN" dirty="0" smtClean="0"/>
              <a:t>(й </a:t>
            </a:r>
            <a:r>
              <a:rPr lang="vi-VN" i="1" dirty="0" smtClean="0"/>
              <a:t>сто́лу</a:t>
            </a:r>
            <a:r>
              <a:rPr lang="vi-VN" dirty="0" smtClean="0"/>
              <a:t>).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г</a:t>
            </a:r>
            <a:r>
              <a:rPr lang="vi-VN" dirty="0" smtClean="0"/>
              <a:t>)</a:t>
            </a:r>
            <a:r>
              <a:rPr lang="uk-UA" dirty="0" smtClean="0"/>
              <a:t> </a:t>
            </a:r>
            <a:r>
              <a:rPr lang="vi-VN" dirty="0" smtClean="0"/>
              <a:t>Назви </a:t>
            </a:r>
            <a:r>
              <a:rPr lang="vi-VN" dirty="0" smtClean="0"/>
              <a:t>населених пунктів: </a:t>
            </a:r>
            <a:endParaRPr lang="uk-UA" dirty="0" smtClean="0"/>
          </a:p>
          <a:p>
            <a:r>
              <a:rPr lang="vi-VN" i="1" dirty="0" smtClean="0"/>
              <a:t>Жито́мира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Ки́єва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Ло́ндона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Лу́цька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Ми́ргорода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Пари́жа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Свято́шина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Терно́поля</a:t>
            </a:r>
            <a:r>
              <a:rPr lang="vi-VN" i="1" dirty="0" smtClean="0"/>
              <a:t>, </a:t>
            </a:r>
            <a:endParaRPr lang="uk-UA" i="1" dirty="0" smtClean="0"/>
          </a:p>
          <a:p>
            <a:r>
              <a:rPr lang="vi-VN" i="1" dirty="0" smtClean="0"/>
              <a:t>Ха́ркова</a:t>
            </a:r>
            <a:r>
              <a:rPr lang="vi-VN" i="1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/>
            <a:r>
              <a:rPr lang="vi-VN" b="1" dirty="0" smtClean="0"/>
              <a:t>Примітка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r>
              <a:rPr lang="vi-VN" dirty="0" smtClean="0"/>
              <a:t>Але </a:t>
            </a:r>
            <a:r>
              <a:rPr lang="vi-VN" dirty="0" smtClean="0"/>
              <a:t>-</a:t>
            </a:r>
            <a:r>
              <a:rPr lang="vi-VN" b="1" dirty="0" smtClean="0"/>
              <a:t>у</a:t>
            </a:r>
            <a:r>
              <a:rPr lang="vi-VN" dirty="0" smtClean="0"/>
              <a:t>, -</a:t>
            </a:r>
            <a:r>
              <a:rPr lang="vi-VN" b="1" dirty="0" smtClean="0"/>
              <a:t>ю</a:t>
            </a:r>
            <a:r>
              <a:rPr lang="vi-VN" dirty="0" smtClean="0"/>
              <a:t> пишеться у складених назвах населених пунктів, другою частиною яких є іменник, що має звичайно в родовому відмінку закінчення -</a:t>
            </a:r>
            <a:r>
              <a:rPr lang="vi-VN" b="1" dirty="0" smtClean="0"/>
              <a:t>у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Дави́дового </a:t>
            </a:r>
            <a:r>
              <a:rPr lang="vi-VN" i="1" dirty="0" smtClean="0"/>
              <a:t>Бро́ду, </a:t>
            </a:r>
            <a:endParaRPr lang="uk-UA" i="1" dirty="0" smtClean="0"/>
          </a:p>
          <a:p>
            <a:pPr algn="just"/>
            <a:r>
              <a:rPr lang="vi-VN" i="1" dirty="0" smtClean="0"/>
              <a:t>Зеле́ного </a:t>
            </a:r>
            <a:r>
              <a:rPr lang="vi-VN" i="1" dirty="0" smtClean="0"/>
              <a:t>Га́ю, </a:t>
            </a:r>
            <a:endParaRPr lang="uk-UA" i="1" dirty="0" smtClean="0"/>
          </a:p>
          <a:p>
            <a:pPr algn="just"/>
            <a:r>
              <a:rPr lang="vi-VN" i="1" dirty="0" smtClean="0"/>
              <a:t>Кра́сного </a:t>
            </a:r>
            <a:r>
              <a:rPr lang="vi-VN" i="1" dirty="0" smtClean="0"/>
              <a:t>Лима́ну, </a:t>
            </a:r>
            <a:endParaRPr lang="uk-UA" i="1" dirty="0" smtClean="0"/>
          </a:p>
          <a:p>
            <a:pPr algn="just"/>
            <a:r>
              <a:rPr lang="vi-VN" i="1" dirty="0" smtClean="0"/>
              <a:t>Криво́го </a:t>
            </a:r>
            <a:r>
              <a:rPr lang="vi-VN" i="1" dirty="0" smtClean="0"/>
              <a:t>Ро́гу, </a:t>
            </a:r>
            <a:endParaRPr lang="uk-UA" i="1" dirty="0" smtClean="0"/>
          </a:p>
          <a:p>
            <a:pPr algn="just"/>
            <a:r>
              <a:rPr lang="vi-VN" i="1" dirty="0" smtClean="0"/>
              <a:t>Черво́ного </a:t>
            </a:r>
            <a:r>
              <a:rPr lang="vi-VN" i="1" dirty="0" smtClean="0"/>
              <a:t>Ста́ву, </a:t>
            </a:r>
            <a:endParaRPr lang="uk-UA" i="1" dirty="0" smtClean="0"/>
          </a:p>
          <a:p>
            <a:pPr algn="just"/>
            <a:r>
              <a:rPr lang="vi-VN" i="1" dirty="0" smtClean="0"/>
              <a:t>Широ́кого </a:t>
            </a:r>
            <a:r>
              <a:rPr lang="vi-VN" i="1" dirty="0" smtClean="0"/>
              <a:t>Я́ру</a:t>
            </a:r>
            <a:r>
              <a:rPr lang="vi-VN" dirty="0" smtClean="0"/>
              <a:t> 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</TotalTime>
  <Words>718</Words>
  <Application>Microsoft Office PowerPoint</Application>
  <PresentationFormat>Экран (4:3)</PresentationFormat>
  <Paragraphs>299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Апекс</vt:lpstr>
      <vt:lpstr>ІМЕННИКИ II відміни. Однини.  Родовий відмінок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ІМЕННИКИ II відміни. Однини.  Родовий відмінок</dc:title>
  <dc:creator>1</dc:creator>
  <cp:lastModifiedBy>1</cp:lastModifiedBy>
  <cp:revision>4</cp:revision>
  <dcterms:created xsi:type="dcterms:W3CDTF">2017-04-20T08:02:26Z</dcterms:created>
  <dcterms:modified xsi:type="dcterms:W3CDTF">2017-04-20T08:32:41Z</dcterms:modified>
</cp:coreProperties>
</file>