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596125-259B-44D8-9FC3-7E0E9242C26F}" type="datetimeFigureOut">
              <a:rPr lang="ru-RU" smtClean="0"/>
              <a:t>18.04.2017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C57B5-0F73-4BD4-82CB-0CE93725EE8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A4634-2940-460D-A5A6-27CB5F219688}" type="datetime1">
              <a:rPr lang="ru-RU" smtClean="0"/>
              <a:t>18.04.2017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7755-5F71-4B70-BFD1-86D28709A29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A60D6-6A14-4331-B57B-862546EA4DBD}" type="datetime1">
              <a:rPr lang="ru-RU" smtClean="0"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7755-5F71-4B70-BFD1-86D28709A2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BF6F-C915-4D51-8B15-147511ED9AFB}" type="datetime1">
              <a:rPr lang="ru-RU" smtClean="0"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7755-5F71-4B70-BFD1-86D28709A2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5CCE5-B6C0-4FA8-98F9-17B5858BC62C}" type="datetime1">
              <a:rPr lang="ru-RU" smtClean="0"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7755-5F71-4B70-BFD1-86D28709A2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46481-22A6-4252-8A20-A0973A25BB0D}" type="datetime1">
              <a:rPr lang="ru-RU" smtClean="0"/>
              <a:t>18.04.2017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3337755-5F71-4B70-BFD1-86D28709A29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C3A91-7B8B-4DE9-A145-92C4FF9C2A8D}" type="datetime1">
              <a:rPr lang="ru-RU" smtClean="0"/>
              <a:t>18.04.2017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7755-5F71-4B70-BFD1-86D28709A2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B38B8-831A-4DB3-9264-B9FDF2989B6F}" type="datetime1">
              <a:rPr lang="ru-RU" smtClean="0"/>
              <a:t>18.04.2017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7755-5F71-4B70-BFD1-86D28709A2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51E1E-F62E-4D36-BA67-47195285C5A5}" type="datetime1">
              <a:rPr lang="ru-RU" smtClean="0"/>
              <a:t>18.04.2017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7755-5F71-4B70-BFD1-86D28709A2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D05C-C75C-4DE2-B31A-76E720F75DE1}" type="datetime1">
              <a:rPr lang="ru-RU" smtClean="0"/>
              <a:t>18.04.2017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7755-5F71-4B70-BFD1-86D28709A2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506B0-E2D9-4DFD-98CD-2E60E7778E02}" type="datetime1">
              <a:rPr lang="ru-RU" smtClean="0"/>
              <a:t>18.04.2017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7755-5F71-4B70-BFD1-86D28709A2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CD842-9E4C-4925-866F-9D7BCBEA8EF5}" type="datetime1">
              <a:rPr lang="ru-RU" smtClean="0"/>
              <a:t>18.04.2017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37755-5F71-4B70-BFD1-86D28709A2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EC77F53-A51C-4314-A6D3-6D6769FC5FCD}" type="datetime1">
              <a:rPr lang="ru-RU" smtClean="0"/>
              <a:t>18.04.2017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3337755-5F71-4B70-BFD1-86D28709A29F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771780"/>
          </a:xfrm>
        </p:spPr>
        <p:txBody>
          <a:bodyPr/>
          <a:lstStyle/>
          <a:p>
            <a:r>
              <a:rPr lang="ru-RU" b="0" dirty="0" err="1" smtClean="0"/>
              <a:t>Поділ</a:t>
            </a:r>
            <a:r>
              <a:rPr lang="ru-RU" b="0" dirty="0" smtClean="0"/>
              <a:t> </a:t>
            </a:r>
            <a:r>
              <a:rPr lang="uk-UA" b="0" dirty="0" smtClean="0"/>
              <a:t>іменників </a:t>
            </a:r>
            <a:br>
              <a:rPr lang="uk-UA" b="0" dirty="0" smtClean="0"/>
            </a:br>
            <a:r>
              <a:rPr lang="ru-RU" b="0" dirty="0" smtClean="0"/>
              <a:t>на </a:t>
            </a:r>
            <a:r>
              <a:rPr lang="ru-RU" b="0" dirty="0" err="1" smtClean="0"/>
              <a:t>групи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00570"/>
            <a:ext cx="6400800" cy="5837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vi-VN" dirty="0" smtClean="0"/>
              <a:t>а</a:t>
            </a:r>
            <a:r>
              <a:rPr lang="vi-VN" dirty="0" smtClean="0"/>
              <a:t> також іменники, у яких при відмінюванні наголос переходить із суфікса на закінчення:</a:t>
            </a:r>
            <a:r>
              <a:rPr lang="vi-VN" i="1" dirty="0" smtClean="0"/>
              <a:t> </a:t>
            </a:r>
            <a:endParaRPr lang="uk-UA" i="1" dirty="0" smtClean="0"/>
          </a:p>
          <a:p>
            <a:pPr algn="just"/>
            <a:r>
              <a:rPr lang="vi-VN" i="1" dirty="0" smtClean="0"/>
              <a:t>буква́р</a:t>
            </a:r>
            <a:r>
              <a:rPr lang="vi-VN" i="1" dirty="0" smtClean="0"/>
              <a:t> — букваря́, </a:t>
            </a:r>
            <a:endParaRPr lang="uk-UA" i="1" dirty="0" smtClean="0"/>
          </a:p>
          <a:p>
            <a:pPr algn="just"/>
            <a:r>
              <a:rPr lang="vi-VN" i="1" dirty="0" smtClean="0"/>
              <a:t>вівча́р</a:t>
            </a:r>
            <a:r>
              <a:rPr lang="vi-VN" i="1" dirty="0" smtClean="0"/>
              <a:t> — вівчаря́, </a:t>
            </a:r>
            <a:endParaRPr lang="uk-UA" i="1" dirty="0" smtClean="0"/>
          </a:p>
          <a:p>
            <a:pPr algn="just"/>
            <a:r>
              <a:rPr lang="vi-VN" i="1" dirty="0" smtClean="0"/>
              <a:t>друка́р</a:t>
            </a:r>
            <a:r>
              <a:rPr lang="vi-VN" i="1" dirty="0" smtClean="0"/>
              <a:t> — друкаря́, </a:t>
            </a:r>
            <a:endParaRPr lang="uk-UA" i="1" dirty="0" smtClean="0"/>
          </a:p>
          <a:p>
            <a:pPr algn="just"/>
            <a:r>
              <a:rPr lang="vi-VN" i="1" dirty="0" smtClean="0"/>
              <a:t>інвента́р</a:t>
            </a:r>
            <a:r>
              <a:rPr lang="vi-VN" i="1" dirty="0" smtClean="0"/>
              <a:t> — інвентарю́, </a:t>
            </a:r>
            <a:endParaRPr lang="uk-UA" i="1" dirty="0" smtClean="0"/>
          </a:p>
          <a:p>
            <a:pPr algn="just"/>
            <a:r>
              <a:rPr lang="vi-VN" i="1" dirty="0" smtClean="0"/>
              <a:t>календа́р</a:t>
            </a:r>
            <a:r>
              <a:rPr lang="vi-VN" i="1" dirty="0" smtClean="0"/>
              <a:t> — календаря́, </a:t>
            </a:r>
            <a:endParaRPr lang="uk-UA" i="1" dirty="0" smtClean="0"/>
          </a:p>
          <a:p>
            <a:pPr algn="just"/>
            <a:r>
              <a:rPr lang="vi-VN" i="1" dirty="0" smtClean="0"/>
              <a:t>кобза́р</a:t>
            </a:r>
            <a:r>
              <a:rPr lang="vi-VN" i="1" dirty="0" smtClean="0"/>
              <a:t> — кобзаря́, </a:t>
            </a:r>
            <a:endParaRPr lang="uk-UA" i="1" dirty="0" smtClean="0"/>
          </a:p>
          <a:p>
            <a:pPr algn="just"/>
            <a:r>
              <a:rPr lang="vi-VN" i="1" dirty="0" smtClean="0"/>
              <a:t>пролета́р</a:t>
            </a:r>
            <a:r>
              <a:rPr lang="vi-VN" i="1" dirty="0" smtClean="0"/>
              <a:t> — пролетаря́, </a:t>
            </a:r>
            <a:endParaRPr lang="uk-UA" i="1" dirty="0" smtClean="0"/>
          </a:p>
          <a:p>
            <a:pPr algn="just"/>
            <a:r>
              <a:rPr lang="vi-VN" i="1" dirty="0" smtClean="0"/>
              <a:t>секрета́р</a:t>
            </a:r>
            <a:r>
              <a:rPr lang="vi-VN" i="1" dirty="0" smtClean="0"/>
              <a:t> — секретаря́, </a:t>
            </a:r>
            <a:endParaRPr lang="uk-UA" i="1" dirty="0" smtClean="0"/>
          </a:p>
          <a:p>
            <a:pPr algn="just"/>
            <a:r>
              <a:rPr lang="vi-VN" i="1" dirty="0" smtClean="0"/>
              <a:t>шахта́р</a:t>
            </a:r>
            <a:r>
              <a:rPr lang="vi-VN" i="1" dirty="0" smtClean="0"/>
              <a:t> — шахтаря́; </a:t>
            </a:r>
            <a:endParaRPr lang="uk-UA" i="1" dirty="0" smtClean="0"/>
          </a:p>
          <a:p>
            <a:pPr algn="just"/>
            <a:r>
              <a:rPr lang="vi-VN" i="1" dirty="0" smtClean="0"/>
              <a:t>гузи́р</a:t>
            </a:r>
            <a:r>
              <a:rPr lang="vi-VN" i="1" dirty="0" smtClean="0"/>
              <a:t> — гузиря́, </a:t>
            </a:r>
            <a:endParaRPr lang="uk-UA" i="1" dirty="0" smtClean="0"/>
          </a:p>
          <a:p>
            <a:pPr algn="just"/>
            <a:r>
              <a:rPr lang="vi-VN" i="1" dirty="0" smtClean="0"/>
              <a:t>проводи́р</a:t>
            </a:r>
            <a:r>
              <a:rPr lang="vi-VN" i="1" dirty="0" smtClean="0"/>
              <a:t> — проводиря́</a:t>
            </a:r>
            <a:r>
              <a:rPr lang="vi-VN" i="1" dirty="0" smtClean="0"/>
              <a:t>,</a:t>
            </a:r>
            <a:endParaRPr lang="uk-UA" i="1" dirty="0" smtClean="0"/>
          </a:p>
          <a:p>
            <a:pPr algn="just"/>
            <a:r>
              <a:rPr lang="vi-VN" i="1" dirty="0" smtClean="0"/>
              <a:t> </a:t>
            </a:r>
            <a:r>
              <a:rPr lang="vi-VN" i="1" dirty="0" smtClean="0"/>
              <a:t>пухи́р — пухиря́ </a:t>
            </a:r>
            <a:r>
              <a:rPr lang="vi-VN" dirty="0" smtClean="0"/>
              <a:t>та ін.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vi-VN" cap="small" dirty="0" smtClean="0"/>
              <a:t>Середній рід</a:t>
            </a:r>
          </a:p>
          <a:p>
            <a:pPr algn="just"/>
            <a:r>
              <a:rPr lang="vi-VN" dirty="0" smtClean="0"/>
              <a:t>До м’якої групи належать іменники середн. роду з закінченням -</a:t>
            </a:r>
            <a:r>
              <a:rPr lang="vi-VN" b="1" dirty="0" smtClean="0"/>
              <a:t>е</a:t>
            </a:r>
            <a:r>
              <a:rPr lang="vi-VN" dirty="0" smtClean="0"/>
              <a:t> та -</a:t>
            </a:r>
            <a:r>
              <a:rPr lang="vi-VN" b="1" dirty="0" smtClean="0"/>
              <a:t>я</a:t>
            </a:r>
            <a:r>
              <a:rPr lang="vi-VN" dirty="0" smtClean="0"/>
              <a:t> (без суфіксів -</a:t>
            </a:r>
            <a:r>
              <a:rPr lang="vi-VN" b="1" dirty="0" smtClean="0"/>
              <a:t>ен</a:t>
            </a:r>
            <a:r>
              <a:rPr lang="vi-VN" dirty="0" smtClean="0"/>
              <a:t>-, -</a:t>
            </a:r>
            <a:r>
              <a:rPr lang="vi-VN" b="1" dirty="0" smtClean="0"/>
              <a:t>ят</a:t>
            </a:r>
            <a:r>
              <a:rPr lang="vi-VN" dirty="0" smtClean="0"/>
              <a:t>- при відмінюванні й переважно з подовженням кінцевого приголосного основи): </a:t>
            </a:r>
            <a:endParaRPr lang="uk-UA" dirty="0" smtClean="0"/>
          </a:p>
          <a:p>
            <a:pPr algn="just"/>
            <a:r>
              <a:rPr lang="vi-VN" i="1" dirty="0" smtClean="0"/>
              <a:t>го́ре</a:t>
            </a:r>
            <a:r>
              <a:rPr lang="vi-VN" i="1" dirty="0" smtClean="0"/>
              <a:t>, мі́сце, </a:t>
            </a:r>
            <a:endParaRPr lang="uk-UA" i="1" dirty="0" smtClean="0"/>
          </a:p>
          <a:p>
            <a:pPr algn="just"/>
            <a:r>
              <a:rPr lang="vi-VN" i="1" dirty="0" smtClean="0"/>
              <a:t>мо́ре</a:t>
            </a:r>
            <a:r>
              <a:rPr lang="vi-VN" i="1" dirty="0" smtClean="0"/>
              <a:t>, по́ле; </a:t>
            </a:r>
            <a:endParaRPr lang="uk-UA" i="1" dirty="0" smtClean="0"/>
          </a:p>
          <a:p>
            <a:pPr algn="just"/>
            <a:r>
              <a:rPr lang="vi-VN" i="1" dirty="0" smtClean="0"/>
              <a:t>життя́</a:t>
            </a:r>
            <a:r>
              <a:rPr lang="vi-VN" i="1" dirty="0" smtClean="0"/>
              <a:t>, завда́ння, </a:t>
            </a:r>
            <a:endParaRPr lang="uk-UA" i="1" dirty="0" smtClean="0"/>
          </a:p>
          <a:p>
            <a:pPr algn="just"/>
            <a:r>
              <a:rPr lang="vi-VN" i="1" dirty="0" smtClean="0"/>
              <a:t>збі́жжя</a:t>
            </a:r>
            <a:r>
              <a:rPr lang="vi-VN" i="1" dirty="0" smtClean="0"/>
              <a:t>, здоро́в’я, </a:t>
            </a:r>
            <a:endParaRPr lang="uk-UA" i="1" dirty="0" smtClean="0"/>
          </a:p>
          <a:p>
            <a:pPr algn="just"/>
            <a:r>
              <a:rPr lang="vi-VN" i="1" dirty="0" smtClean="0"/>
              <a:t>змага́ння</a:t>
            </a:r>
            <a:r>
              <a:rPr lang="vi-VN" i="1" dirty="0" smtClean="0"/>
              <a:t>, знаря́ддя, </a:t>
            </a:r>
            <a:endParaRPr lang="uk-UA" i="1" dirty="0" smtClean="0"/>
          </a:p>
          <a:p>
            <a:pPr algn="just"/>
            <a:r>
              <a:rPr lang="vi-VN" i="1" dirty="0" smtClean="0"/>
              <a:t>ли́стя</a:t>
            </a:r>
            <a:r>
              <a:rPr lang="vi-VN" i="1" dirty="0" smtClean="0"/>
              <a:t>, обли́ччя, </a:t>
            </a:r>
            <a:endParaRPr lang="uk-UA" i="1" dirty="0" smtClean="0"/>
          </a:p>
          <a:p>
            <a:pPr algn="just"/>
            <a:r>
              <a:rPr lang="vi-VN" i="1" dirty="0" smtClean="0"/>
              <a:t>пі́р’я</a:t>
            </a:r>
            <a:r>
              <a:rPr lang="vi-VN" i="1" dirty="0" smtClean="0"/>
              <a:t>, по́лум’я, </a:t>
            </a:r>
            <a:endParaRPr lang="uk-UA" i="1" dirty="0" smtClean="0"/>
          </a:p>
          <a:p>
            <a:pPr algn="just"/>
            <a:r>
              <a:rPr lang="vi-VN" i="1" dirty="0" smtClean="0"/>
              <a:t>сім’я</a:t>
            </a:r>
            <a:r>
              <a:rPr lang="vi-VN" i="1" dirty="0" smtClean="0"/>
              <a:t>, тім’я.</a:t>
            </a:r>
            <a:endParaRPr lang="vi-VN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vi-VN" b="1" dirty="0" smtClean="0"/>
              <a:t>Мішана група</a:t>
            </a:r>
            <a:endParaRPr lang="vi-VN" dirty="0" smtClean="0"/>
          </a:p>
          <a:p>
            <a:pPr algn="ctr"/>
            <a:r>
              <a:rPr lang="vi-VN" cap="small" dirty="0" smtClean="0"/>
              <a:t>Чоловічий рід</a:t>
            </a:r>
          </a:p>
          <a:p>
            <a:pPr algn="just"/>
            <a:r>
              <a:rPr lang="vi-VN" dirty="0" smtClean="0"/>
              <a:t>До мішаної групи належать іменники чол. роду з кінцевим шиплячим приголосним основи: </a:t>
            </a:r>
            <a:endParaRPr lang="uk-UA" dirty="0" smtClean="0"/>
          </a:p>
          <a:p>
            <a:pPr algn="just"/>
            <a:r>
              <a:rPr lang="vi-VN" i="1" dirty="0" smtClean="0"/>
              <a:t>ванта́ж</a:t>
            </a:r>
            <a:r>
              <a:rPr lang="vi-VN" i="1" dirty="0" smtClean="0"/>
              <a:t>, дощ, </a:t>
            </a:r>
            <a:endParaRPr lang="uk-UA" i="1" dirty="0" smtClean="0"/>
          </a:p>
          <a:p>
            <a:pPr algn="just"/>
            <a:r>
              <a:rPr lang="vi-VN" i="1" dirty="0" smtClean="0"/>
              <a:t>сто́рож</a:t>
            </a:r>
            <a:r>
              <a:rPr lang="vi-VN" i="1" dirty="0" smtClean="0"/>
              <a:t>, слуха́ч, </a:t>
            </a:r>
            <a:endParaRPr lang="uk-UA" i="1" dirty="0" smtClean="0"/>
          </a:p>
          <a:p>
            <a:pPr algn="just"/>
            <a:r>
              <a:rPr lang="vi-VN" i="1" dirty="0" smtClean="0"/>
              <a:t>ткач</a:t>
            </a:r>
            <a:r>
              <a:rPr lang="vi-VN" i="1" dirty="0" smtClean="0"/>
              <a:t>, това́риш; </a:t>
            </a:r>
            <a:endParaRPr lang="uk-UA" i="1" dirty="0" smtClean="0"/>
          </a:p>
          <a:p>
            <a:pPr algn="just"/>
            <a:r>
              <a:rPr lang="vi-VN" i="1" dirty="0" smtClean="0"/>
              <a:t>вітри́ще</a:t>
            </a:r>
            <a:r>
              <a:rPr lang="vi-VN" i="1" dirty="0" smtClean="0"/>
              <a:t>, баби́ще;</a:t>
            </a:r>
            <a:r>
              <a:rPr lang="vi-VN" dirty="0" smtClean="0"/>
              <a:t> </a:t>
            </a:r>
            <a:endParaRPr lang="uk-UA" dirty="0" smtClean="0"/>
          </a:p>
          <a:p>
            <a:pPr algn="just"/>
            <a:endParaRPr lang="uk-UA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vi-VN" dirty="0" smtClean="0"/>
              <a:t>також іменники на -</a:t>
            </a:r>
            <a:r>
              <a:rPr lang="vi-VN" b="1" dirty="0" smtClean="0"/>
              <a:t>яр</a:t>
            </a:r>
            <a:r>
              <a:rPr lang="vi-VN" dirty="0" smtClean="0"/>
              <a:t> (назви людей за видом їхньої діяльності), у яких при відмінюванні наголос переходить із суфікса на закінчення: </a:t>
            </a:r>
            <a:endParaRPr lang="uk-UA" dirty="0" smtClean="0"/>
          </a:p>
          <a:p>
            <a:pPr algn="just"/>
            <a:r>
              <a:rPr lang="vi-VN" i="1" dirty="0" smtClean="0"/>
              <a:t>вугля́р — вугляра́, </a:t>
            </a:r>
            <a:endParaRPr lang="uk-UA" i="1" dirty="0" smtClean="0"/>
          </a:p>
          <a:p>
            <a:pPr algn="just"/>
            <a:r>
              <a:rPr lang="vi-VN" i="1" dirty="0" smtClean="0"/>
              <a:t>каменя́р</a:t>
            </a:r>
            <a:r>
              <a:rPr lang="vi-VN" i="1" dirty="0" smtClean="0"/>
              <a:t> — каменяра́, </a:t>
            </a:r>
            <a:endParaRPr lang="uk-UA" i="1" dirty="0" smtClean="0"/>
          </a:p>
          <a:p>
            <a:pPr algn="just"/>
            <a:r>
              <a:rPr lang="vi-VN" i="1" dirty="0" smtClean="0"/>
              <a:t>пісня́р — пісняра́, </a:t>
            </a:r>
            <a:endParaRPr lang="uk-UA" i="1" dirty="0" smtClean="0"/>
          </a:p>
          <a:p>
            <a:pPr algn="just"/>
            <a:r>
              <a:rPr lang="vi-VN" i="1" dirty="0" smtClean="0"/>
              <a:t>скляр</a:t>
            </a:r>
            <a:r>
              <a:rPr lang="vi-VN" i="1" dirty="0" smtClean="0"/>
              <a:t> — скляра́, </a:t>
            </a:r>
            <a:endParaRPr lang="uk-UA" i="1" dirty="0" smtClean="0"/>
          </a:p>
          <a:p>
            <a:pPr algn="just"/>
            <a:r>
              <a:rPr lang="vi-VN" i="1" dirty="0" smtClean="0"/>
              <a:t>тесля́р — тесляра́, </a:t>
            </a:r>
            <a:endParaRPr lang="uk-UA" i="1" dirty="0" smtClean="0"/>
          </a:p>
          <a:p>
            <a:pPr algn="just"/>
            <a:r>
              <a:rPr lang="vi-VN" i="1" dirty="0" smtClean="0"/>
              <a:t>школя́р</a:t>
            </a:r>
            <a:r>
              <a:rPr lang="vi-VN" i="1" dirty="0" smtClean="0"/>
              <a:t> — школяра́.</a:t>
            </a:r>
            <a:endParaRPr lang="vi-VN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vi-VN" cap="small" dirty="0" smtClean="0"/>
              <a:t>Середній рід</a:t>
            </a:r>
          </a:p>
          <a:p>
            <a:pPr algn="just"/>
            <a:r>
              <a:rPr lang="vi-VN" dirty="0" smtClean="0"/>
              <a:t>До мішаної групи належать іменники середн. роду з закінченням -</a:t>
            </a:r>
            <a:r>
              <a:rPr lang="vi-VN" b="1" dirty="0" smtClean="0"/>
              <a:t>е</a:t>
            </a:r>
            <a:r>
              <a:rPr lang="vi-VN" dirty="0" smtClean="0"/>
              <a:t> при основі на шиплячий приголосний: </a:t>
            </a:r>
            <a:endParaRPr lang="uk-UA" dirty="0" smtClean="0"/>
          </a:p>
          <a:p>
            <a:pPr algn="just"/>
            <a:r>
              <a:rPr lang="vi-VN" i="1" dirty="0" smtClean="0"/>
              <a:t>ло́же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плече́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прі́звище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я́вище</a:t>
            </a:r>
            <a:r>
              <a:rPr lang="vi-VN" i="1" dirty="0" smtClean="0"/>
              <a:t>.</a:t>
            </a:r>
            <a:endParaRPr lang="vi-VN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Іменники І та II відміни поділяються на три групи: </a:t>
            </a:r>
          </a:p>
          <a:p>
            <a:pPr algn="ctr"/>
            <a:r>
              <a:rPr lang="uk-UA" sz="3600" dirty="0" smtClean="0"/>
              <a:t>тверду, </a:t>
            </a:r>
          </a:p>
          <a:p>
            <a:pPr algn="ctr"/>
            <a:r>
              <a:rPr lang="uk-UA" sz="3600" dirty="0" smtClean="0"/>
              <a:t>м’яку,</a:t>
            </a:r>
          </a:p>
          <a:p>
            <a:pPr algn="ctr"/>
            <a:r>
              <a:rPr lang="uk-UA" sz="3600" dirty="0" smtClean="0"/>
              <a:t>мішану.</a:t>
            </a:r>
            <a:endParaRPr lang="uk-UA" sz="3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І </a:t>
            </a:r>
            <a:r>
              <a:rPr lang="ru-RU" b="0" dirty="0" err="1" smtClean="0"/>
              <a:t>відміна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vi-VN" b="1" dirty="0" smtClean="0"/>
              <a:t>Тверда </a:t>
            </a:r>
            <a:r>
              <a:rPr lang="vi-VN" b="1" dirty="0" smtClean="0"/>
              <a:t>група</a:t>
            </a:r>
            <a:endParaRPr lang="uk-UA" dirty="0" smtClean="0"/>
          </a:p>
          <a:p>
            <a:pPr algn="just"/>
            <a:r>
              <a:rPr lang="vi-VN" dirty="0" smtClean="0"/>
              <a:t>До</a:t>
            </a:r>
            <a:r>
              <a:rPr lang="vi-VN" dirty="0" smtClean="0"/>
              <a:t> твердої групи належать іменники жін. роду з закінченням </a:t>
            </a:r>
            <a:r>
              <a:rPr lang="vi-VN" b="1" dirty="0" smtClean="0"/>
              <a:t>-а</a:t>
            </a:r>
            <a:r>
              <a:rPr lang="vi-VN" dirty="0" smtClean="0"/>
              <a:t> (крім тих, основа яких закінчується на шиплячий приголосний): </a:t>
            </a:r>
            <a:endParaRPr lang="uk-UA" dirty="0" smtClean="0"/>
          </a:p>
          <a:p>
            <a:pPr algn="just"/>
            <a:r>
              <a:rPr lang="vi-VN" i="1" dirty="0" smtClean="0"/>
              <a:t>жі́нка</a:t>
            </a:r>
            <a:r>
              <a:rPr lang="vi-VN" i="1" dirty="0" smtClean="0"/>
              <a:t>, маши́на, </a:t>
            </a:r>
            <a:endParaRPr lang="uk-UA" i="1" dirty="0" smtClean="0"/>
          </a:p>
          <a:p>
            <a:pPr algn="just"/>
            <a:r>
              <a:rPr lang="vi-VN" i="1" dirty="0" smtClean="0"/>
              <a:t>перемо́га</a:t>
            </a:r>
            <a:r>
              <a:rPr lang="vi-VN" i="1" dirty="0" smtClean="0"/>
              <a:t>, сівба́, фа́брика, 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dirty="0" smtClean="0"/>
              <a:t>а</a:t>
            </a:r>
            <a:r>
              <a:rPr lang="vi-VN" dirty="0" smtClean="0"/>
              <a:t> також іменники спільного роду (чол. і жін.) з цим же закінченням: </a:t>
            </a:r>
            <a:endParaRPr lang="uk-UA" dirty="0" smtClean="0"/>
          </a:p>
          <a:p>
            <a:pPr algn="just"/>
            <a:r>
              <a:rPr lang="vi-VN" i="1" dirty="0" smtClean="0"/>
              <a:t>голова́</a:t>
            </a:r>
            <a:r>
              <a:rPr lang="vi-VN" i="1" dirty="0" smtClean="0"/>
              <a:t>, дружи́на, </a:t>
            </a:r>
            <a:endParaRPr lang="uk-UA" i="1" dirty="0" smtClean="0"/>
          </a:p>
          <a:p>
            <a:pPr algn="just"/>
            <a:r>
              <a:rPr lang="vi-VN" i="1" dirty="0" smtClean="0"/>
              <a:t>калі́ка</a:t>
            </a:r>
            <a:r>
              <a:rPr lang="vi-VN" i="1" dirty="0" smtClean="0"/>
              <a:t>, недорі́ка, </a:t>
            </a:r>
            <a:endParaRPr lang="uk-UA" i="1" dirty="0" smtClean="0"/>
          </a:p>
          <a:p>
            <a:pPr algn="just"/>
            <a:r>
              <a:rPr lang="vi-VN" i="1" dirty="0" smtClean="0"/>
              <a:t>непоси́да</a:t>
            </a:r>
            <a:r>
              <a:rPr lang="vi-VN" i="1" dirty="0" smtClean="0"/>
              <a:t>, сирота́, </a:t>
            </a:r>
            <a:endParaRPr lang="uk-UA" i="1" dirty="0" smtClean="0"/>
          </a:p>
          <a:p>
            <a:pPr algn="just"/>
            <a:r>
              <a:rPr lang="vi-VN" i="1" dirty="0" smtClean="0"/>
              <a:t>ста́роста</a:t>
            </a:r>
            <a:r>
              <a:rPr lang="vi-VN" i="1" dirty="0" smtClean="0"/>
              <a:t> 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dirty="0" smtClean="0"/>
              <a:t>та</a:t>
            </a:r>
            <a:r>
              <a:rPr lang="vi-VN" dirty="0" smtClean="0"/>
              <a:t> чол. роду (назви осіб</a:t>
            </a:r>
            <a:r>
              <a:rPr lang="vi-VN" dirty="0" smtClean="0"/>
              <a:t>):</a:t>
            </a:r>
            <a:endParaRPr lang="uk-UA" dirty="0" smtClean="0"/>
          </a:p>
          <a:p>
            <a:pPr algn="just"/>
            <a:r>
              <a:rPr lang="vi-VN" i="1" dirty="0" smtClean="0"/>
              <a:t>Мики́та</a:t>
            </a:r>
            <a:r>
              <a:rPr lang="vi-VN" i="1" dirty="0" smtClean="0"/>
              <a:t>, Мико́ла, Са́ва</a:t>
            </a:r>
            <a:r>
              <a:rPr lang="vi-VN" dirty="0" smtClean="0"/>
              <a:t> тощо.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vi-VN" b="1" dirty="0" smtClean="0"/>
              <a:t>М’яка </a:t>
            </a:r>
            <a:r>
              <a:rPr lang="vi-VN" b="1" dirty="0" smtClean="0"/>
              <a:t>група</a:t>
            </a:r>
            <a:endParaRPr lang="uk-UA" dirty="0" smtClean="0"/>
          </a:p>
          <a:p>
            <a:pPr algn="just"/>
            <a:r>
              <a:rPr lang="vi-VN" dirty="0" smtClean="0"/>
              <a:t> </a:t>
            </a:r>
            <a:r>
              <a:rPr lang="vi-VN" dirty="0" smtClean="0"/>
              <a:t>До м’якої групи належать іменники жін. роду з закінченням </a:t>
            </a:r>
            <a:r>
              <a:rPr lang="vi-VN" b="1" dirty="0" smtClean="0"/>
              <a:t>-я</a:t>
            </a:r>
            <a:r>
              <a:rPr lang="vi-VN" dirty="0" smtClean="0"/>
              <a:t>: </a:t>
            </a:r>
            <a:endParaRPr lang="uk-UA" dirty="0" smtClean="0"/>
          </a:p>
          <a:p>
            <a:pPr algn="just"/>
            <a:r>
              <a:rPr lang="vi-VN" i="1" dirty="0" smtClean="0"/>
              <a:t>бу́ря</a:t>
            </a:r>
            <a:r>
              <a:rPr lang="vi-VN" i="1" dirty="0" smtClean="0"/>
              <a:t>, друка́рня, </a:t>
            </a:r>
            <a:endParaRPr lang="uk-UA" i="1" dirty="0" smtClean="0"/>
          </a:p>
          <a:p>
            <a:pPr algn="just"/>
            <a:r>
              <a:rPr lang="vi-VN" i="1" dirty="0" smtClean="0"/>
              <a:t>земля́</a:t>
            </a:r>
            <a:r>
              <a:rPr lang="vi-VN" i="1" dirty="0" smtClean="0"/>
              <a:t>, наді́я, </a:t>
            </a:r>
            <a:endParaRPr lang="uk-UA" i="1" dirty="0" smtClean="0"/>
          </a:p>
          <a:p>
            <a:pPr algn="just"/>
            <a:r>
              <a:rPr lang="vi-VN" i="1" dirty="0" smtClean="0"/>
              <a:t>пі́сня</a:t>
            </a:r>
            <a:r>
              <a:rPr lang="vi-VN" i="1" dirty="0" smtClean="0"/>
              <a:t>, робітни́ця, сім’я́;</a:t>
            </a:r>
            <a:r>
              <a:rPr lang="vi-VN" dirty="0" smtClean="0"/>
              <a:t> 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іменники </a:t>
            </a:r>
            <a:r>
              <a:rPr lang="vi-VN" dirty="0" smtClean="0"/>
              <a:t>спільного роду з цим же закінченням: </a:t>
            </a:r>
            <a:endParaRPr lang="uk-UA" dirty="0" smtClean="0"/>
          </a:p>
          <a:p>
            <a:pPr algn="just"/>
            <a:r>
              <a:rPr lang="vi-VN" i="1" dirty="0" smtClean="0"/>
              <a:t>суддя́</a:t>
            </a:r>
            <a:r>
              <a:rPr lang="vi-VN" i="1" dirty="0" smtClean="0"/>
              <a:t>, уби́вця </a:t>
            </a:r>
            <a:r>
              <a:rPr lang="vi-VN" dirty="0" smtClean="0"/>
              <a:t>тощо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та</a:t>
            </a:r>
            <a:r>
              <a:rPr lang="vi-VN" dirty="0" smtClean="0"/>
              <a:t> іменник чол. роду</a:t>
            </a:r>
            <a:r>
              <a:rPr lang="vi-VN" i="1" dirty="0" smtClean="0"/>
              <a:t> Ілля́.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73408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vi-VN" b="1" dirty="0" smtClean="0"/>
              <a:t>Мішана </a:t>
            </a:r>
            <a:r>
              <a:rPr lang="vi-VN" b="1" dirty="0" smtClean="0"/>
              <a:t>група</a:t>
            </a:r>
            <a:endParaRPr lang="uk-UA" dirty="0" smtClean="0"/>
          </a:p>
          <a:p>
            <a:pPr algn="just"/>
            <a:r>
              <a:rPr lang="vi-VN" dirty="0" smtClean="0"/>
              <a:t>До</a:t>
            </a:r>
            <a:r>
              <a:rPr lang="vi-VN" dirty="0" smtClean="0"/>
              <a:t> мішаної групи належать іменники жін. роду з закінченням -</a:t>
            </a:r>
            <a:r>
              <a:rPr lang="vi-VN" b="1" dirty="0" smtClean="0"/>
              <a:t>а</a:t>
            </a:r>
            <a:r>
              <a:rPr lang="vi-VN" dirty="0" smtClean="0"/>
              <a:t>та з основою на шиплячий приголосний: </a:t>
            </a:r>
            <a:endParaRPr lang="uk-UA" dirty="0" smtClean="0"/>
          </a:p>
          <a:p>
            <a:pPr algn="just"/>
            <a:r>
              <a:rPr lang="vi-VN" i="1" dirty="0" smtClean="0"/>
              <a:t>ве́жа</a:t>
            </a:r>
            <a:r>
              <a:rPr lang="vi-VN" i="1" dirty="0" smtClean="0"/>
              <a:t>, гу́ща, </a:t>
            </a:r>
            <a:endParaRPr lang="uk-UA" i="1" dirty="0" smtClean="0"/>
          </a:p>
          <a:p>
            <a:pPr algn="just"/>
            <a:r>
              <a:rPr lang="vi-VN" i="1" dirty="0" smtClean="0"/>
              <a:t>ї́жа</a:t>
            </a:r>
            <a:r>
              <a:rPr lang="vi-VN" i="1" dirty="0" smtClean="0"/>
              <a:t>, ка́ша, </a:t>
            </a:r>
            <a:endParaRPr lang="uk-UA" i="1" dirty="0" smtClean="0"/>
          </a:p>
          <a:p>
            <a:pPr algn="just"/>
            <a:r>
              <a:rPr lang="vi-VN" i="1" dirty="0" smtClean="0"/>
              <a:t>кру́ча</a:t>
            </a:r>
            <a:r>
              <a:rPr lang="vi-VN" i="1" dirty="0" smtClean="0"/>
              <a:t>, межа́, </a:t>
            </a:r>
            <a:endParaRPr lang="uk-UA" i="1" dirty="0" smtClean="0"/>
          </a:p>
          <a:p>
            <a:pPr algn="just"/>
            <a:r>
              <a:rPr lang="vi-VN" i="1" dirty="0" smtClean="0"/>
              <a:t>пло́ща</a:t>
            </a:r>
            <a:r>
              <a:rPr lang="vi-VN" i="1" dirty="0" smtClean="0"/>
              <a:t>, ти́ша</a:t>
            </a:r>
            <a:r>
              <a:rPr lang="vi-VN" dirty="0" smtClean="0"/>
              <a:t>,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а</a:t>
            </a:r>
            <a:r>
              <a:rPr lang="vi-VN" dirty="0" smtClean="0"/>
              <a:t> також іменники спільного роду із закінченням -</a:t>
            </a:r>
            <a:r>
              <a:rPr lang="vi-VN" b="1" dirty="0" smtClean="0"/>
              <a:t>а</a:t>
            </a:r>
            <a:r>
              <a:rPr lang="vi-VN" dirty="0" smtClean="0"/>
              <a:t> та з основою на шиплячий приголосний: </a:t>
            </a:r>
            <a:endParaRPr lang="uk-UA" dirty="0" smtClean="0"/>
          </a:p>
          <a:p>
            <a:pPr algn="just"/>
            <a:r>
              <a:rPr lang="vi-VN" i="1" dirty="0" smtClean="0"/>
              <a:t>лівша́</a:t>
            </a:r>
            <a:r>
              <a:rPr lang="vi-VN" i="1" dirty="0" smtClean="0"/>
              <a:t>, міхоно́ша</a:t>
            </a:r>
            <a:r>
              <a:rPr lang="vi-VN" dirty="0" smtClean="0"/>
              <a:t>;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іменник </a:t>
            </a:r>
            <a:r>
              <a:rPr lang="vi-VN" dirty="0" smtClean="0"/>
              <a:t>чол. роду </a:t>
            </a:r>
            <a:r>
              <a:rPr lang="vi-VN" i="1" dirty="0" smtClean="0"/>
              <a:t>вельмо́жа</a:t>
            </a:r>
            <a:r>
              <a:rPr lang="vi-VN" dirty="0" smtClean="0"/>
              <a:t>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37689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0" dirty="0" smtClean="0"/>
              <a:t>II </a:t>
            </a:r>
            <a:r>
              <a:rPr lang="ru-RU" b="0" dirty="0" err="1" smtClean="0"/>
              <a:t>відміна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vi-VN" b="1" dirty="0" smtClean="0"/>
              <a:t>Тверда група</a:t>
            </a:r>
            <a:endParaRPr lang="vi-VN" dirty="0" smtClean="0"/>
          </a:p>
          <a:p>
            <a:pPr algn="ctr"/>
            <a:r>
              <a:rPr lang="vi-VN" cap="small" dirty="0" smtClean="0"/>
              <a:t>Чоловічий </a:t>
            </a:r>
            <a:r>
              <a:rPr lang="vi-VN" cap="small" dirty="0" smtClean="0"/>
              <a:t>рід</a:t>
            </a:r>
            <a:endParaRPr lang="uk-UA" cap="small" dirty="0" smtClean="0"/>
          </a:p>
          <a:p>
            <a:pPr algn="just"/>
            <a:endParaRPr lang="vi-VN" cap="small" dirty="0" smtClean="0"/>
          </a:p>
          <a:p>
            <a:pPr algn="just"/>
            <a:r>
              <a:rPr lang="vi-VN" dirty="0" smtClean="0"/>
              <a:t>До твердої групи належать іменники чол. роду з кінцевим твердим приголосним основи (крім шиплячих) і з закінченням -</a:t>
            </a:r>
            <a:r>
              <a:rPr lang="vi-VN" b="1" dirty="0" smtClean="0"/>
              <a:t>о</a:t>
            </a:r>
            <a:r>
              <a:rPr lang="vi-VN" dirty="0" smtClean="0"/>
              <a:t>: </a:t>
            </a:r>
            <a:endParaRPr lang="uk-UA" dirty="0" smtClean="0"/>
          </a:p>
          <a:p>
            <a:pPr algn="just"/>
            <a:r>
              <a:rPr lang="vi-VN" i="1" dirty="0" smtClean="0"/>
              <a:t>дуб</a:t>
            </a:r>
            <a:r>
              <a:rPr lang="vi-VN" i="1" dirty="0" smtClean="0"/>
              <a:t>, пала́ц, </a:t>
            </a:r>
            <a:endParaRPr lang="uk-UA" i="1" dirty="0" smtClean="0"/>
          </a:p>
          <a:p>
            <a:pPr algn="just"/>
            <a:r>
              <a:rPr lang="vi-VN" i="1" dirty="0" smtClean="0"/>
              <a:t>темп</a:t>
            </a:r>
            <a:r>
              <a:rPr lang="vi-VN" i="1" dirty="0" smtClean="0"/>
              <a:t>, уда́рник, </a:t>
            </a:r>
            <a:endParaRPr lang="uk-UA" i="1" dirty="0" smtClean="0"/>
          </a:p>
          <a:p>
            <a:pPr algn="just"/>
            <a:r>
              <a:rPr lang="vi-VN" i="1" dirty="0" smtClean="0"/>
              <a:t>у́спіх</a:t>
            </a:r>
            <a:r>
              <a:rPr lang="vi-VN" i="1" dirty="0" smtClean="0"/>
              <a:t>; ба́тько, Петро́</a:t>
            </a:r>
            <a:r>
              <a:rPr lang="vi-VN" i="1" dirty="0" smtClean="0"/>
              <a:t>;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dirty="0" smtClean="0"/>
              <a:t>переважна </a:t>
            </a:r>
            <a:r>
              <a:rPr lang="vi-VN" dirty="0" smtClean="0"/>
              <a:t>більшість іменників на -</a:t>
            </a:r>
            <a:r>
              <a:rPr lang="vi-VN" b="1" dirty="0" smtClean="0"/>
              <a:t>р</a:t>
            </a:r>
            <a:r>
              <a:rPr lang="vi-VN" dirty="0" smtClean="0"/>
              <a:t>: </a:t>
            </a:r>
            <a:endParaRPr lang="uk-UA" dirty="0" smtClean="0"/>
          </a:p>
          <a:p>
            <a:pPr algn="just"/>
            <a:r>
              <a:rPr lang="vi-VN" i="1" dirty="0" smtClean="0"/>
              <a:t>вир</a:t>
            </a:r>
            <a:r>
              <a:rPr lang="vi-VN" i="1" dirty="0" smtClean="0"/>
              <a:t>, ви́хор, </a:t>
            </a:r>
            <a:endParaRPr lang="uk-UA" i="1" dirty="0" smtClean="0"/>
          </a:p>
          <a:p>
            <a:pPr algn="just"/>
            <a:r>
              <a:rPr lang="vi-VN" i="1" dirty="0" smtClean="0"/>
              <a:t>відва́р</a:t>
            </a:r>
            <a:r>
              <a:rPr lang="vi-VN" i="1" dirty="0" smtClean="0"/>
              <a:t>, двір, </a:t>
            </a:r>
            <a:endParaRPr lang="uk-UA" i="1" dirty="0" smtClean="0"/>
          </a:p>
          <a:p>
            <a:pPr algn="just"/>
            <a:r>
              <a:rPr lang="vi-VN" i="1" dirty="0" smtClean="0"/>
              <a:t>жир</a:t>
            </a:r>
            <a:r>
              <a:rPr lang="vi-VN" i="1" dirty="0" smtClean="0"/>
              <a:t>, сир, </a:t>
            </a:r>
            <a:endParaRPr lang="uk-UA" i="1" dirty="0" smtClean="0"/>
          </a:p>
          <a:p>
            <a:pPr algn="just"/>
            <a:r>
              <a:rPr lang="vi-VN" i="1" dirty="0" smtClean="0"/>
              <a:t>сто́вбур</a:t>
            </a:r>
            <a:r>
              <a:rPr lang="vi-VN" i="1" dirty="0" smtClean="0"/>
              <a:t>, сто́ляр, я́вір</a:t>
            </a:r>
            <a:r>
              <a:rPr lang="vi-VN" dirty="0" smtClean="0"/>
              <a:t>; 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vi-VN" dirty="0" smtClean="0"/>
              <a:t>сюди</a:t>
            </a:r>
            <a:r>
              <a:rPr lang="vi-VN" dirty="0" smtClean="0"/>
              <a:t> ж належать іменники </a:t>
            </a:r>
            <a:r>
              <a:rPr lang="vi-VN" i="1" dirty="0" smtClean="0"/>
              <a:t>звір</a:t>
            </a:r>
            <a:r>
              <a:rPr lang="vi-VN" i="1" dirty="0" smtClean="0"/>
              <a:t>, кома́р, снігу́р</a:t>
            </a:r>
            <a:r>
              <a:rPr lang="vi-VN" dirty="0" smtClean="0"/>
              <a:t>, які, проте, в називному відмінку множини мають закінчення м’якої групи: </a:t>
            </a:r>
            <a:r>
              <a:rPr lang="vi-VN" i="1" dirty="0" smtClean="0"/>
              <a:t>зві́рі, комарі́, снігу́рі</a:t>
            </a:r>
            <a:r>
              <a:rPr lang="vi-VN" dirty="0" smtClean="0"/>
              <a:t>, </a:t>
            </a:r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vi-VN" dirty="0" smtClean="0"/>
              <a:t>а</a:t>
            </a:r>
            <a:r>
              <a:rPr lang="vi-VN" dirty="0" smtClean="0"/>
              <a:t> також усі іменники іншомовного походження на -</a:t>
            </a:r>
            <a:r>
              <a:rPr lang="vi-VN" b="1" dirty="0" smtClean="0"/>
              <a:t>ер</a:t>
            </a:r>
            <a:r>
              <a:rPr lang="vi-VN" dirty="0" smtClean="0"/>
              <a:t>, -</a:t>
            </a:r>
            <a:r>
              <a:rPr lang="vi-VN" b="1" dirty="0" smtClean="0"/>
              <a:t>ір</a:t>
            </a:r>
            <a:r>
              <a:rPr lang="vi-VN" dirty="0" smtClean="0"/>
              <a:t>, -</a:t>
            </a:r>
            <a:r>
              <a:rPr lang="vi-VN" b="1" dirty="0" smtClean="0"/>
              <a:t>ор</a:t>
            </a:r>
            <a:r>
              <a:rPr lang="vi-VN" dirty="0" smtClean="0"/>
              <a:t>, -</a:t>
            </a:r>
            <a:r>
              <a:rPr lang="vi-VN" b="1" dirty="0" smtClean="0"/>
              <a:t>ур</a:t>
            </a:r>
            <a:r>
              <a:rPr lang="vi-VN" dirty="0" smtClean="0"/>
              <a:t> (-</a:t>
            </a:r>
            <a:r>
              <a:rPr lang="vi-VN" b="1" dirty="0" smtClean="0"/>
              <a:t>юр</a:t>
            </a:r>
            <a:r>
              <a:rPr lang="vi-VN" dirty="0" smtClean="0"/>
              <a:t>) і з постійно наголошеними -</a:t>
            </a:r>
            <a:r>
              <a:rPr lang="vi-VN" b="1" dirty="0" smtClean="0"/>
              <a:t>ар</a:t>
            </a:r>
            <a:r>
              <a:rPr lang="vi-VN" dirty="0" smtClean="0"/>
              <a:t> (-</a:t>
            </a:r>
            <a:r>
              <a:rPr lang="vi-VN" b="1" dirty="0" smtClean="0"/>
              <a:t>яр</a:t>
            </a:r>
            <a:r>
              <a:rPr lang="vi-VN" dirty="0" smtClean="0"/>
              <a:t>), -</a:t>
            </a:r>
            <a:r>
              <a:rPr lang="vi-VN" b="1" dirty="0" smtClean="0"/>
              <a:t>ир</a:t>
            </a:r>
            <a:r>
              <a:rPr lang="vi-VN" dirty="0" smtClean="0"/>
              <a:t>: </a:t>
            </a:r>
            <a:endParaRPr lang="uk-UA" dirty="0" smtClean="0"/>
          </a:p>
          <a:p>
            <a:pPr algn="just"/>
            <a:r>
              <a:rPr lang="vi-VN" i="1" dirty="0" smtClean="0"/>
              <a:t>інжене́р</a:t>
            </a:r>
            <a:r>
              <a:rPr lang="vi-VN" i="1" dirty="0" smtClean="0"/>
              <a:t>, ма́йстер, шофе́р; </a:t>
            </a:r>
            <a:endParaRPr lang="uk-UA" i="1" dirty="0" smtClean="0"/>
          </a:p>
          <a:p>
            <a:pPr algn="just"/>
            <a:r>
              <a:rPr lang="vi-VN" i="1" dirty="0" smtClean="0"/>
              <a:t>папі́р</a:t>
            </a:r>
            <a:r>
              <a:rPr lang="vi-VN" i="1" dirty="0" smtClean="0"/>
              <a:t>, сувені́р; дире́ктор, </a:t>
            </a:r>
            <a:endParaRPr lang="uk-UA" i="1" dirty="0" smtClean="0"/>
          </a:p>
          <a:p>
            <a:pPr algn="just"/>
            <a:r>
              <a:rPr lang="vi-VN" i="1" dirty="0" smtClean="0"/>
              <a:t>профе́сор</a:t>
            </a:r>
            <a:r>
              <a:rPr lang="vi-VN" i="1" dirty="0" smtClean="0"/>
              <a:t>, семафо́р; абажу́р, </a:t>
            </a:r>
            <a:endParaRPr lang="uk-UA" i="1" dirty="0" smtClean="0"/>
          </a:p>
          <a:p>
            <a:pPr algn="just"/>
            <a:r>
              <a:rPr lang="vi-VN" i="1" dirty="0" smtClean="0"/>
              <a:t>гіпю́р</a:t>
            </a:r>
            <a:r>
              <a:rPr lang="vi-VN" i="1" dirty="0" smtClean="0"/>
              <a:t>, каламбу́р; база́р, </a:t>
            </a:r>
            <a:endParaRPr lang="uk-UA" i="1" dirty="0" smtClean="0"/>
          </a:p>
          <a:p>
            <a:pPr algn="just"/>
            <a:r>
              <a:rPr lang="vi-VN" i="1" dirty="0" smtClean="0"/>
              <a:t>гекта́р</a:t>
            </a:r>
            <a:r>
              <a:rPr lang="vi-VN" i="1" dirty="0" smtClean="0"/>
              <a:t>, коміса́р, футля́р, </a:t>
            </a:r>
            <a:endParaRPr lang="uk-UA" i="1" dirty="0" smtClean="0"/>
          </a:p>
          <a:p>
            <a:pPr algn="just"/>
            <a:r>
              <a:rPr lang="vi-VN" i="1" dirty="0" smtClean="0"/>
              <a:t>ювіля́р</a:t>
            </a:r>
            <a:r>
              <a:rPr lang="vi-VN" i="1" dirty="0" smtClean="0"/>
              <a:t>; бригади́р, каси́р, </a:t>
            </a:r>
            <a:endParaRPr lang="uk-UA" i="1" dirty="0" smtClean="0"/>
          </a:p>
          <a:p>
            <a:pPr algn="just"/>
            <a:r>
              <a:rPr lang="vi-VN" i="1" dirty="0" smtClean="0"/>
              <a:t>команди́р</a:t>
            </a:r>
            <a:r>
              <a:rPr lang="vi-VN" i="1" dirty="0" smtClean="0"/>
              <a:t>, пасажи́р</a:t>
            </a:r>
            <a:r>
              <a:rPr lang="vi-VN" dirty="0" smtClean="0"/>
              <a:t>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vi-VN" cap="small" dirty="0" smtClean="0"/>
              <a:t>Середній рід</a:t>
            </a:r>
          </a:p>
          <a:p>
            <a:pPr algn="just"/>
            <a:r>
              <a:rPr lang="vi-VN" dirty="0" smtClean="0"/>
              <a:t>До твердої групи належать іменники середн. роду із закінченням -</a:t>
            </a:r>
            <a:r>
              <a:rPr lang="vi-VN" b="1" dirty="0" smtClean="0"/>
              <a:t>о</a:t>
            </a:r>
            <a:r>
              <a:rPr lang="vi-VN" dirty="0" smtClean="0"/>
              <a:t>: </a:t>
            </a:r>
            <a:endParaRPr lang="uk-UA" dirty="0" smtClean="0"/>
          </a:p>
          <a:p>
            <a:pPr algn="just"/>
            <a:r>
              <a:rPr lang="vi-VN" i="1" dirty="0" smtClean="0"/>
              <a:t>вікно́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залі́зо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ко́ло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мі́сто</a:t>
            </a:r>
            <a:r>
              <a:rPr lang="vi-VN" i="1" dirty="0" smtClean="0"/>
              <a:t>, </a:t>
            </a:r>
            <a:endParaRPr lang="uk-UA" i="1" dirty="0" smtClean="0"/>
          </a:p>
          <a:p>
            <a:pPr algn="just"/>
            <a:r>
              <a:rPr lang="vi-VN" i="1" dirty="0" smtClean="0"/>
              <a:t>село́</a:t>
            </a:r>
            <a:r>
              <a:rPr lang="vi-VN" i="1" dirty="0" smtClean="0"/>
              <a:t>.</a:t>
            </a:r>
            <a:endParaRPr lang="vi-VN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vi-VN" b="1" dirty="0" smtClean="0"/>
              <a:t>М’яка група</a:t>
            </a:r>
            <a:endParaRPr lang="vi-VN" dirty="0" smtClean="0"/>
          </a:p>
          <a:p>
            <a:pPr algn="ctr"/>
            <a:r>
              <a:rPr lang="vi-VN" cap="small" dirty="0" smtClean="0"/>
              <a:t>Чоловічий рід</a:t>
            </a:r>
          </a:p>
          <a:p>
            <a:pPr algn="just"/>
            <a:r>
              <a:rPr lang="vi-VN" dirty="0" smtClean="0"/>
              <a:t>До м’якої групи належать іменники чол. роду з кінцевим м’яким приголосним основи</a:t>
            </a:r>
            <a:r>
              <a:rPr lang="vi-VN" dirty="0" smtClean="0"/>
              <a:t>:</a:t>
            </a:r>
            <a:endParaRPr lang="uk-UA" dirty="0" smtClean="0"/>
          </a:p>
          <a:p>
            <a:pPr algn="just"/>
            <a:r>
              <a:rPr lang="vi-VN" i="1" dirty="0" smtClean="0"/>
              <a:t>боє́ць</a:t>
            </a:r>
            <a:r>
              <a:rPr lang="vi-VN" i="1" dirty="0" smtClean="0"/>
              <a:t>, ве́летень, </a:t>
            </a:r>
            <a:endParaRPr lang="uk-UA" i="1" dirty="0" smtClean="0"/>
          </a:p>
          <a:p>
            <a:pPr algn="just"/>
            <a:r>
              <a:rPr lang="vi-VN" i="1" dirty="0" smtClean="0"/>
              <a:t>зви́чай</a:t>
            </a:r>
            <a:r>
              <a:rPr lang="vi-VN" i="1" dirty="0" smtClean="0"/>
              <a:t>, край, </a:t>
            </a:r>
            <a:endParaRPr lang="uk-UA" i="1" dirty="0" smtClean="0"/>
          </a:p>
          <a:p>
            <a:pPr algn="just"/>
            <a:r>
              <a:rPr lang="vi-VN" i="1" dirty="0" smtClean="0"/>
              <a:t>учи́тель</a:t>
            </a:r>
            <a:r>
              <a:rPr lang="vi-VN" i="1" dirty="0" smtClean="0"/>
              <a:t>, Бене́дьо; </a:t>
            </a:r>
            <a:endParaRPr lang="uk-UA" i="1" dirty="0" smtClean="0"/>
          </a:p>
          <a:p>
            <a:pPr algn="just"/>
            <a:endParaRPr lang="uk-UA" i="1" dirty="0" smtClean="0"/>
          </a:p>
          <a:p>
            <a:pPr algn="just"/>
            <a:r>
              <a:rPr lang="vi-VN" dirty="0" smtClean="0"/>
              <a:t>сюди </a:t>
            </a:r>
            <a:r>
              <a:rPr lang="vi-VN" dirty="0" smtClean="0"/>
              <a:t>належить частина іменників із суфіксами -</a:t>
            </a:r>
            <a:r>
              <a:rPr lang="vi-VN" b="1" dirty="0" smtClean="0"/>
              <a:t>ар</a:t>
            </a:r>
            <a:r>
              <a:rPr lang="vi-VN" dirty="0" smtClean="0"/>
              <a:t>, -</a:t>
            </a:r>
            <a:r>
              <a:rPr lang="vi-VN" b="1" dirty="0" smtClean="0"/>
              <a:t>ир</a:t>
            </a:r>
            <a:r>
              <a:rPr lang="vi-VN" dirty="0" smtClean="0"/>
              <a:t>, які в однині мають наголос на корені:</a:t>
            </a:r>
            <a:r>
              <a:rPr lang="vi-VN" i="1" dirty="0" smtClean="0"/>
              <a:t> </a:t>
            </a:r>
            <a:endParaRPr lang="uk-UA" i="1" dirty="0" smtClean="0"/>
          </a:p>
          <a:p>
            <a:pPr algn="just"/>
            <a:r>
              <a:rPr lang="vi-VN" i="1" dirty="0" smtClean="0"/>
              <a:t>бо́ндар</a:t>
            </a:r>
            <a:r>
              <a:rPr lang="vi-VN" i="1" dirty="0" smtClean="0"/>
              <a:t> — бо́ндаря, </a:t>
            </a:r>
            <a:endParaRPr lang="uk-UA" i="1" dirty="0" smtClean="0"/>
          </a:p>
          <a:p>
            <a:pPr algn="just"/>
            <a:r>
              <a:rPr lang="vi-VN" i="1" dirty="0" smtClean="0"/>
              <a:t>ко́зир</a:t>
            </a:r>
            <a:r>
              <a:rPr lang="vi-VN" i="1" dirty="0" smtClean="0"/>
              <a:t> — ко́зиря, </a:t>
            </a:r>
            <a:endParaRPr lang="uk-UA" i="1" dirty="0" smtClean="0"/>
          </a:p>
          <a:p>
            <a:pPr algn="just"/>
            <a:r>
              <a:rPr lang="vi-VN" i="1" dirty="0" smtClean="0"/>
              <a:t>лі́кар</a:t>
            </a:r>
            <a:r>
              <a:rPr lang="vi-VN" i="1" dirty="0" smtClean="0"/>
              <a:t> — лі́каря, </a:t>
            </a:r>
            <a:endParaRPr lang="uk-UA" i="1" dirty="0" smtClean="0"/>
          </a:p>
          <a:p>
            <a:pPr algn="just"/>
            <a:r>
              <a:rPr lang="vi-VN" i="1" dirty="0" smtClean="0"/>
              <a:t>пи́сар</a:t>
            </a:r>
            <a:r>
              <a:rPr lang="vi-VN" i="1" dirty="0" smtClean="0"/>
              <a:t> — пи́саря</a:t>
            </a:r>
            <a:r>
              <a:rPr lang="vi-VN" dirty="0" smtClean="0"/>
              <a:t>,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</TotalTime>
  <Words>299</Words>
  <Application>Microsoft Office PowerPoint</Application>
  <PresentationFormat>Экран (4:3)</PresentationFormat>
  <Paragraphs>140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Апекс</vt:lpstr>
      <vt:lpstr>Поділ іменників  на групи</vt:lpstr>
      <vt:lpstr>Слайд 2</vt:lpstr>
      <vt:lpstr>І відміна </vt:lpstr>
      <vt:lpstr>Слайд 4</vt:lpstr>
      <vt:lpstr>Слайд 5</vt:lpstr>
      <vt:lpstr>II відміна 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Поділ іменників  на групи</dc:title>
  <dc:creator>1</dc:creator>
  <cp:lastModifiedBy>1</cp:lastModifiedBy>
  <cp:revision>2</cp:revision>
  <dcterms:created xsi:type="dcterms:W3CDTF">2017-04-18T06:07:41Z</dcterms:created>
  <dcterms:modified xsi:type="dcterms:W3CDTF">2017-04-18T06:23:04Z</dcterms:modified>
</cp:coreProperties>
</file>