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94844-20F7-4541-AF0B-825A853C18EA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61CE6-973C-4A29-A2F8-DCFD1F9EF2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B924-FDD0-4B23-9B6A-F250F194EFCF}" type="datetime1">
              <a:rPr lang="ru-RU" smtClean="0"/>
              <a:t>01.03.2017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40AE-6585-4FA9-B204-46E1088C038B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50EC-7A11-41CF-A758-A5C99CC78B4B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E295-654C-4AA9-A53F-A389296132C2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72D2-ED0C-425E-861D-FD350A0FA683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007C6-2CA1-4512-ACC6-8C354D6FEBE1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12CC7-E52A-40C3-98D1-3947D99657BD}" type="datetime1">
              <a:rPr lang="ru-RU" smtClean="0"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D02E-1AB8-436A-931D-E0AA750EDECE}" type="datetime1">
              <a:rPr lang="ru-RU" smtClean="0"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B34F-2C4B-43ED-8ED3-335C694C58E3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E314-A48B-4EB0-972E-A7FF1682E4D4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D9C3-423C-4589-83A8-2136CC132146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1326BC-F6CC-4AB5-BC05-CED37B5A27F1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E334075-B5BF-4A62-AD88-4DB5B019575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Ненаголошені</a:t>
            </a:r>
            <a:r>
              <a:rPr lang="ru-RU" b="0" dirty="0" smtClean="0"/>
              <a:t> Е, 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1. У складах із ненаголошеними </a:t>
            </a:r>
            <a:r>
              <a:rPr lang="vi-VN" b="1" dirty="0" smtClean="0"/>
              <a:t>е</a:t>
            </a:r>
            <a:r>
              <a:rPr lang="vi-VN" dirty="0" smtClean="0"/>
              <a:t> та </a:t>
            </a:r>
            <a:r>
              <a:rPr lang="vi-VN" b="1" dirty="0" smtClean="0"/>
              <a:t>и</a:t>
            </a:r>
            <a:r>
              <a:rPr lang="vi-VN" dirty="0" smtClean="0"/>
              <a:t> пишеться та сама літера, що й під наголосом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вели́кий</a:t>
            </a:r>
            <a:r>
              <a:rPr lang="vi-VN" i="1" dirty="0" smtClean="0"/>
              <a:t>, величе́зний, бо ве́лич; </a:t>
            </a:r>
            <a:endParaRPr lang="uk-UA" i="1" dirty="0" smtClean="0"/>
          </a:p>
          <a:p>
            <a:pPr algn="just"/>
            <a:r>
              <a:rPr lang="vi-VN" i="1" dirty="0" smtClean="0"/>
              <a:t>держу́</a:t>
            </a:r>
            <a:r>
              <a:rPr lang="vi-VN" i="1" dirty="0" smtClean="0"/>
              <a:t>, бо оде́ржати; </a:t>
            </a:r>
            <a:endParaRPr lang="uk-UA" i="1" dirty="0" smtClean="0"/>
          </a:p>
          <a:p>
            <a:pPr algn="just"/>
            <a:r>
              <a:rPr lang="vi-VN" i="1" dirty="0" smtClean="0"/>
              <a:t>клекоті́ти</a:t>
            </a:r>
            <a:r>
              <a:rPr lang="vi-VN" i="1" dirty="0" smtClean="0"/>
              <a:t>, бо кле́кіт; </a:t>
            </a:r>
            <a:endParaRPr lang="uk-UA" i="1" dirty="0" smtClean="0"/>
          </a:p>
          <a:p>
            <a:pPr algn="just"/>
            <a:r>
              <a:rPr lang="vi-VN" i="1" dirty="0" smtClean="0"/>
              <a:t>несу́</a:t>
            </a:r>
            <a:r>
              <a:rPr lang="vi-VN" i="1" dirty="0" smtClean="0"/>
              <a:t>, бо прине́сений; </a:t>
            </a:r>
            <a:endParaRPr lang="uk-UA" i="1" dirty="0" smtClean="0"/>
          </a:p>
          <a:p>
            <a:pPr algn="just"/>
            <a:r>
              <a:rPr lang="vi-VN" i="1" dirty="0" smtClean="0"/>
              <a:t>шепоті́ти</a:t>
            </a:r>
            <a:r>
              <a:rPr lang="vi-VN" i="1" dirty="0" smtClean="0"/>
              <a:t>, бо ше́піт; </a:t>
            </a:r>
            <a:endParaRPr lang="uk-UA" i="1" dirty="0" smtClean="0"/>
          </a:p>
          <a:p>
            <a:pPr algn="just"/>
            <a:r>
              <a:rPr lang="vi-VN" i="1" dirty="0" smtClean="0"/>
              <a:t>криве́</a:t>
            </a:r>
            <a:r>
              <a:rPr lang="vi-VN" i="1" dirty="0" smtClean="0"/>
              <a:t>, бо кри́во; </a:t>
            </a:r>
            <a:endParaRPr lang="uk-UA" i="1" dirty="0" smtClean="0"/>
          </a:p>
          <a:p>
            <a:pPr algn="just"/>
            <a:r>
              <a:rPr lang="vi-VN" i="1" dirty="0" smtClean="0"/>
              <a:t>трима́ти</a:t>
            </a:r>
            <a:r>
              <a:rPr lang="vi-VN" i="1" dirty="0" smtClean="0"/>
              <a:t>, бо отри́мувати; </a:t>
            </a:r>
            <a:endParaRPr lang="uk-UA" i="1" dirty="0" smtClean="0"/>
          </a:p>
          <a:p>
            <a:pPr algn="just"/>
            <a:r>
              <a:rPr lang="vi-VN" i="1" dirty="0" smtClean="0"/>
              <a:t>широ́кий</a:t>
            </a:r>
            <a:r>
              <a:rPr lang="vi-VN" i="1" dirty="0" smtClean="0"/>
              <a:t>, бо ши́роко.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У</a:t>
            </a:r>
            <a:r>
              <a:rPr lang="vi-VN" dirty="0" smtClean="0"/>
              <a:t> словах із постійним наголосом невиразний звук рекомендується перевіряти за словниками: </a:t>
            </a:r>
            <a:r>
              <a:rPr lang="vi-VN" i="1" dirty="0" smtClean="0"/>
              <a:t>лева́да, лемі́ш, кише́ня, мину́лий</a:t>
            </a:r>
            <a:r>
              <a:rPr lang="vi-VN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2. </a:t>
            </a:r>
            <a:r>
              <a:rPr lang="ru-RU" dirty="0" smtClean="0"/>
              <a:t>Е</a:t>
            </a:r>
            <a:r>
              <a:rPr lang="ru-RU" b="0" dirty="0" smtClean="0"/>
              <a:t> </a:t>
            </a:r>
            <a:r>
              <a:rPr lang="ru-RU" b="0" dirty="0" err="1" smtClean="0"/>
              <a:t>завжди</a:t>
            </a:r>
            <a:r>
              <a:rPr lang="ru-RU" b="0" dirty="0" smtClean="0"/>
              <a:t> </a:t>
            </a:r>
            <a:r>
              <a:rPr lang="ru-RU" b="0" dirty="0" err="1" smtClean="0"/>
              <a:t>пишеться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/>
              <a:t>а) У групі </a:t>
            </a:r>
            <a:r>
              <a:rPr lang="uk-UA" dirty="0" err="1" smtClean="0"/>
              <a:t>-</a:t>
            </a:r>
            <a:r>
              <a:rPr lang="uk-UA" b="1" dirty="0" err="1" smtClean="0"/>
              <a:t>ере</a:t>
            </a:r>
            <a:r>
              <a:rPr lang="uk-UA" dirty="0" err="1" smtClean="0"/>
              <a:t>-</a:t>
            </a:r>
            <a:r>
              <a:rPr lang="uk-UA" dirty="0" smtClean="0"/>
              <a:t> (повноголосся), а також у групі </a:t>
            </a:r>
            <a:r>
              <a:rPr lang="uk-UA" dirty="0" err="1" smtClean="0"/>
              <a:t>-</a:t>
            </a:r>
            <a:r>
              <a:rPr lang="uk-UA" b="1" dirty="0" err="1" smtClean="0"/>
              <a:t>еле</a:t>
            </a:r>
            <a:r>
              <a:rPr lang="uk-UA" dirty="0" err="1" smtClean="0"/>
              <a:t>-</a:t>
            </a:r>
            <a:r>
              <a:rPr lang="uk-UA" dirty="0" smtClean="0"/>
              <a:t>: </a:t>
            </a:r>
          </a:p>
          <a:p>
            <a:pPr algn="just"/>
            <a:r>
              <a:rPr lang="uk-UA" i="1" dirty="0" err="1" smtClean="0"/>
              <a:t>бе́рег</a:t>
            </a:r>
            <a:r>
              <a:rPr lang="uk-UA" i="1" dirty="0" smtClean="0"/>
              <a:t>, </a:t>
            </a:r>
            <a:r>
              <a:rPr lang="uk-UA" i="1" dirty="0" err="1" smtClean="0"/>
              <a:t>де́рево</a:t>
            </a:r>
            <a:r>
              <a:rPr lang="uk-UA" i="1" dirty="0" smtClean="0"/>
              <a:t>, </a:t>
            </a:r>
            <a:r>
              <a:rPr lang="uk-UA" i="1" dirty="0" err="1" smtClean="0"/>
              <a:t>се́ред</a:t>
            </a:r>
            <a:r>
              <a:rPr lang="uk-UA" i="1" dirty="0" smtClean="0"/>
              <a:t>; </a:t>
            </a:r>
            <a:r>
              <a:rPr lang="uk-UA" i="1" dirty="0" err="1" smtClean="0"/>
              <a:t>зе́лень</a:t>
            </a:r>
            <a:r>
              <a:rPr lang="uk-UA" i="1" dirty="0" smtClean="0"/>
              <a:t>, </a:t>
            </a:r>
            <a:r>
              <a:rPr lang="uk-UA" i="1" dirty="0" err="1" smtClean="0"/>
              <a:t>пелена́</a:t>
            </a:r>
            <a:r>
              <a:rPr lang="uk-UA" i="1" dirty="0" smtClean="0"/>
              <a:t>, </a:t>
            </a:r>
            <a:r>
              <a:rPr lang="uk-UA" i="1" dirty="0" err="1" smtClean="0"/>
              <a:t>се́лезень</a:t>
            </a:r>
            <a:r>
              <a:rPr lang="uk-UA" i="1" dirty="0" smtClean="0"/>
              <a:t>, </a:t>
            </a:r>
            <a:r>
              <a:rPr lang="uk-UA" i="1" dirty="0" err="1" smtClean="0"/>
              <a:t>ше́лест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б) У суфіксах </a:t>
            </a:r>
            <a:r>
              <a:rPr lang="uk-UA" dirty="0" err="1" smtClean="0"/>
              <a:t>-</a:t>
            </a:r>
            <a:r>
              <a:rPr lang="uk-UA" b="1" dirty="0" err="1" smtClean="0"/>
              <a:t>еня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ен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енк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еньк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ер</a:t>
            </a:r>
            <a:r>
              <a:rPr lang="uk-UA" b="1" dirty="0" smtClean="0"/>
              <a:t>(о)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есеньк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ечк</a:t>
            </a:r>
            <a:r>
              <a:rPr lang="uk-UA" dirty="0" err="1" smtClean="0"/>
              <a:t>-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тель</a:t>
            </a:r>
            <a:r>
              <a:rPr lang="uk-UA" dirty="0" smtClean="0"/>
              <a:t>:</a:t>
            </a:r>
            <a:r>
              <a:rPr lang="uk-UA" i="1" dirty="0" smtClean="0"/>
              <a:t> </a:t>
            </a:r>
          </a:p>
          <a:p>
            <a:pPr algn="just"/>
            <a:r>
              <a:rPr lang="uk-UA" i="1" dirty="0" err="1" smtClean="0"/>
              <a:t>козеня́</a:t>
            </a:r>
            <a:r>
              <a:rPr lang="uk-UA" i="1" dirty="0" smtClean="0"/>
              <a:t>, </a:t>
            </a:r>
            <a:r>
              <a:rPr lang="uk-UA" i="1" dirty="0" err="1" smtClean="0"/>
              <a:t>дору́чений</a:t>
            </a:r>
            <a:r>
              <a:rPr lang="uk-UA" i="1" dirty="0" smtClean="0"/>
              <a:t>, </a:t>
            </a:r>
            <a:r>
              <a:rPr lang="uk-UA" i="1" dirty="0" err="1" smtClean="0"/>
              <a:t>Юхи́менко</a:t>
            </a:r>
            <a:r>
              <a:rPr lang="uk-UA" i="1" dirty="0" smtClean="0"/>
              <a:t>, </a:t>
            </a:r>
            <a:r>
              <a:rPr lang="uk-UA" i="1" dirty="0" err="1" smtClean="0"/>
              <a:t>ру́ченька</a:t>
            </a:r>
            <a:r>
              <a:rPr lang="uk-UA" i="1" dirty="0" smtClean="0"/>
              <a:t>, </a:t>
            </a:r>
            <a:r>
              <a:rPr lang="uk-UA" i="1" dirty="0" err="1" smtClean="0"/>
              <a:t>се́меро</a:t>
            </a:r>
            <a:r>
              <a:rPr lang="uk-UA" i="1" dirty="0" smtClean="0"/>
              <a:t>, </a:t>
            </a:r>
            <a:r>
              <a:rPr lang="uk-UA" i="1" dirty="0" err="1" smtClean="0"/>
              <a:t>мале́сенький</a:t>
            </a:r>
            <a:r>
              <a:rPr lang="uk-UA" i="1" dirty="0" smtClean="0"/>
              <a:t>, </a:t>
            </a:r>
            <a:r>
              <a:rPr lang="uk-UA" i="1" dirty="0" err="1" smtClean="0"/>
              <a:t>кни́жечка</a:t>
            </a:r>
            <a:r>
              <a:rPr lang="uk-UA" i="1" dirty="0" smtClean="0"/>
              <a:t>, </a:t>
            </a:r>
            <a:r>
              <a:rPr lang="uk-UA" i="1" dirty="0" err="1" smtClean="0"/>
              <a:t>вихова́тель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в)</a:t>
            </a:r>
          </a:p>
          <a:p>
            <a:pPr algn="just"/>
            <a:r>
              <a:rPr lang="uk-UA" dirty="0" smtClean="0"/>
              <a:t>Коли </a:t>
            </a:r>
            <a:r>
              <a:rPr lang="uk-UA" b="1" dirty="0" smtClean="0"/>
              <a:t>е</a:t>
            </a:r>
            <a:r>
              <a:rPr lang="uk-UA" dirty="0" smtClean="0"/>
              <a:t> при зміні слова випадає: </a:t>
            </a:r>
            <a:r>
              <a:rPr lang="uk-UA" i="1" dirty="0" err="1" smtClean="0"/>
              <a:t>бе́резень</a:t>
            </a:r>
            <a:r>
              <a:rPr lang="uk-UA" i="1" dirty="0" smtClean="0"/>
              <a:t>, бо </a:t>
            </a:r>
            <a:r>
              <a:rPr lang="uk-UA" i="1" dirty="0" err="1" smtClean="0"/>
              <a:t>бе́резня</a:t>
            </a:r>
            <a:r>
              <a:rPr lang="uk-UA" i="1" dirty="0" smtClean="0"/>
              <a:t>; </a:t>
            </a:r>
            <a:r>
              <a:rPr lang="uk-UA" i="1" dirty="0" err="1" smtClean="0"/>
              <a:t>ві́тер</a:t>
            </a:r>
            <a:r>
              <a:rPr lang="uk-UA" i="1" dirty="0" smtClean="0"/>
              <a:t>, бо </a:t>
            </a:r>
            <a:r>
              <a:rPr lang="uk-UA" i="1" dirty="0" err="1" smtClean="0"/>
              <a:t>ві́тру</a:t>
            </a:r>
            <a:r>
              <a:rPr lang="uk-UA" i="1" dirty="0" smtClean="0"/>
              <a:t>; </a:t>
            </a:r>
            <a:r>
              <a:rPr lang="uk-UA" i="1" dirty="0" err="1" smtClean="0"/>
              <a:t>мі́тел</a:t>
            </a:r>
            <a:r>
              <a:rPr lang="uk-UA" i="1" dirty="0" smtClean="0"/>
              <a:t>, бо </a:t>
            </a:r>
            <a:r>
              <a:rPr lang="uk-UA" i="1" dirty="0" err="1" smtClean="0"/>
              <a:t>мітла́</a:t>
            </a:r>
            <a:r>
              <a:rPr lang="uk-UA" i="1" dirty="0" smtClean="0"/>
              <a:t>; </a:t>
            </a:r>
            <a:r>
              <a:rPr lang="uk-UA" i="1" dirty="0" err="1" smtClean="0"/>
              <a:t>справедли́вий</a:t>
            </a:r>
            <a:r>
              <a:rPr lang="uk-UA" i="1" dirty="0" smtClean="0"/>
              <a:t>, бо </a:t>
            </a:r>
            <a:r>
              <a:rPr lang="uk-UA" i="1" dirty="0" err="1" smtClean="0"/>
              <a:t>пра́вда</a:t>
            </a:r>
            <a:r>
              <a:rPr lang="uk-UA" i="1" dirty="0" smtClean="0"/>
              <a:t>; </a:t>
            </a:r>
            <a:r>
              <a:rPr lang="uk-UA" i="1" dirty="0" err="1" smtClean="0"/>
              <a:t>хло́пець</a:t>
            </a:r>
            <a:r>
              <a:rPr lang="uk-UA" i="1" dirty="0" smtClean="0"/>
              <a:t>, бо </a:t>
            </a:r>
            <a:r>
              <a:rPr lang="uk-UA" i="1" dirty="0" err="1" smtClean="0"/>
              <a:t>хло́пця</a:t>
            </a:r>
            <a:r>
              <a:rPr lang="uk-UA" i="1" dirty="0" smtClean="0"/>
              <a:t>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3</a:t>
            </a:r>
            <a:r>
              <a:rPr lang="vi-VN" dirty="0" smtClean="0"/>
              <a:t>.</a:t>
            </a:r>
            <a:r>
              <a:rPr lang="uk-UA" dirty="0" smtClean="0"/>
              <a:t> </a:t>
            </a:r>
            <a:r>
              <a:rPr lang="vi-VN" dirty="0" smtClean="0"/>
              <a:t>а</a:t>
            </a:r>
            <a:r>
              <a:rPr lang="vi-VN" dirty="0" smtClean="0"/>
              <a:t>) </a:t>
            </a:r>
            <a:r>
              <a:rPr lang="vi-VN" b="1" dirty="0" smtClean="0"/>
              <a:t>И</a:t>
            </a:r>
            <a:r>
              <a:rPr lang="vi-VN" dirty="0" smtClean="0"/>
              <a:t> пишеться в ряді слів у групах -</a:t>
            </a:r>
            <a:r>
              <a:rPr lang="vi-VN" b="1" dirty="0" smtClean="0"/>
              <a:t>ри</a:t>
            </a:r>
            <a:r>
              <a:rPr lang="vi-VN" dirty="0" smtClean="0"/>
              <a:t>-,-</a:t>
            </a:r>
            <a:r>
              <a:rPr lang="vi-VN" b="1" dirty="0" smtClean="0"/>
              <a:t>ли</a:t>
            </a:r>
            <a:r>
              <a:rPr lang="vi-VN" dirty="0" smtClean="0"/>
              <a:t>- між приголосними у відкритих складах</a:t>
            </a:r>
            <a:r>
              <a:rPr lang="vi-VN" dirty="0" smtClean="0"/>
              <a:t>:</a:t>
            </a:r>
            <a:r>
              <a:rPr lang="uk-UA" dirty="0" smtClean="0"/>
              <a:t> </a:t>
            </a:r>
            <a:r>
              <a:rPr lang="vi-VN" i="1" dirty="0" smtClean="0"/>
              <a:t>брині́ти</a:t>
            </a:r>
            <a:r>
              <a:rPr lang="vi-VN" i="1" dirty="0" smtClean="0"/>
              <a:t>, гримі́ти, дрижа́ти, крива́вий, крини́ця, стримі́ти, трива́ти, триво́га; глита́ти.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б)</a:t>
            </a:r>
            <a:r>
              <a:rPr lang="uk-UA" dirty="0" smtClean="0"/>
              <a:t> </a:t>
            </a:r>
            <a:r>
              <a:rPr lang="vi-VN" dirty="0" smtClean="0"/>
              <a:t>Інколи </a:t>
            </a:r>
            <a:r>
              <a:rPr lang="vi-VN" dirty="0" smtClean="0"/>
              <a:t>ненаголошений </a:t>
            </a:r>
            <a:r>
              <a:rPr lang="vi-VN" b="1" dirty="0" smtClean="0"/>
              <a:t>и</a:t>
            </a:r>
            <a:r>
              <a:rPr lang="vi-VN" dirty="0" smtClean="0"/>
              <a:t> в групах -</a:t>
            </a:r>
            <a:r>
              <a:rPr lang="vi-VN" b="1" dirty="0" smtClean="0"/>
              <a:t>ри</a:t>
            </a:r>
            <a:r>
              <a:rPr lang="vi-VN" dirty="0" smtClean="0"/>
              <a:t>-, -</a:t>
            </a:r>
            <a:r>
              <a:rPr lang="vi-VN" b="1" dirty="0" smtClean="0"/>
              <a:t>ли</a:t>
            </a:r>
            <a:r>
              <a:rPr lang="vi-VN" dirty="0" smtClean="0"/>
              <a:t>- перевіряється наголосом: </a:t>
            </a:r>
            <a:r>
              <a:rPr lang="vi-VN" i="1" dirty="0" smtClean="0"/>
              <a:t>криши́ти (кри́хта, кри́шка), трима́ти (стри́мувати); блища́ти (бли́скавка).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Відповідно </a:t>
            </a:r>
            <a:r>
              <a:rPr lang="vi-VN" dirty="0" smtClean="0"/>
              <a:t>до вимови в ряді слів не під наголосом пишеться -</a:t>
            </a:r>
            <a:r>
              <a:rPr lang="vi-VN" b="1" dirty="0" smtClean="0"/>
              <a:t>рі</a:t>
            </a:r>
            <a:r>
              <a:rPr lang="vi-VN" dirty="0" smtClean="0"/>
              <a:t>-, -</a:t>
            </a:r>
            <a:r>
              <a:rPr lang="vi-VN" b="1" dirty="0" smtClean="0"/>
              <a:t>лі</a:t>
            </a:r>
            <a:r>
              <a:rPr lang="vi-VN" dirty="0" smtClean="0"/>
              <a:t>-: </a:t>
            </a:r>
            <a:r>
              <a:rPr lang="vi-VN" i="1" dirty="0" smtClean="0"/>
              <a:t>дріма́ти, дрімли́вий, дрімо́та, тріща́ти, перебрі́хувати; зліта́ти.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88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Ненаголошені Е, И</vt:lpstr>
      <vt:lpstr>Слайд 2</vt:lpstr>
      <vt:lpstr>2. Е завжди пишеться: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Ненаголошені Е, И</dc:title>
  <dc:creator>1</dc:creator>
  <cp:lastModifiedBy>1</cp:lastModifiedBy>
  <cp:revision>1</cp:revision>
  <dcterms:created xsi:type="dcterms:W3CDTF">2017-03-01T12:40:08Z</dcterms:created>
  <dcterms:modified xsi:type="dcterms:W3CDTF">2017-03-01T12:45:17Z</dcterms:modified>
</cp:coreProperties>
</file>