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9" d="100"/>
          <a:sy n="89" d="100"/>
        </p:scale>
        <p:origin x="-120" y="-4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8F37BF-F29D-440D-89D9-37D50B0F85A5}" type="datetimeFigureOut">
              <a:rPr lang="ru-RU" smtClean="0"/>
              <a:t>27.02.2017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CB17E2-9C6B-464D-A9AD-DFDFB28FD7AD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A9A46-B374-48CB-8AF7-F5338E34FEB4}" type="datetime1">
              <a:rPr lang="ru-RU" smtClean="0"/>
              <a:t>27.02.2017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Інна Миколаївна</a:t>
            </a:r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3648F-B249-4470-A30F-E52A43B419A6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D8DFD-4959-4A97-97C0-3FB5F5383DDB}" type="datetime1">
              <a:rPr lang="ru-RU" smtClean="0"/>
              <a:t>27.02.2017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Інна Миколаївна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3648F-B249-4470-A30F-E52A43B419A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79735-504A-4C9D-9D09-833B1AFA6049}" type="datetime1">
              <a:rPr lang="ru-RU" smtClean="0"/>
              <a:t>27.02.2017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Інна Миколаївна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3648F-B249-4470-A30F-E52A43B419A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F5D35-CA71-4606-856A-7B330E0BDB38}" type="datetime1">
              <a:rPr lang="ru-RU" smtClean="0"/>
              <a:t>27.02.2017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Інна Миколаївна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3648F-B249-4470-A30F-E52A43B419A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ED353-9D68-40EA-9D2A-3472242C73F6}" type="datetime1">
              <a:rPr lang="ru-RU" smtClean="0"/>
              <a:t>27.02.2017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Інна Миколаївна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4A13648F-B249-4470-A30F-E52A43B419A6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3FFA2-CBE1-478F-9291-4A586CD267C9}" type="datetime1">
              <a:rPr lang="ru-RU" smtClean="0"/>
              <a:t>27.02.2017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Інна Миколаївна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3648F-B249-4470-A30F-E52A43B419A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5AEB3-2B02-4BC6-B13A-FDC08DD6383A}" type="datetime1">
              <a:rPr lang="ru-RU" smtClean="0"/>
              <a:t>27.02.2017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Інна Миколаївна</a:t>
            </a: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3648F-B249-4470-A30F-E52A43B419A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D6CD9-6EBF-41E9-A780-F0AEAD2F7C85}" type="datetime1">
              <a:rPr lang="ru-RU" smtClean="0"/>
              <a:t>27.02.2017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Інна Миколаївна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3648F-B249-4470-A30F-E52A43B419A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3FAA4-3FBD-4209-814A-A6840D7DE5FF}" type="datetime1">
              <a:rPr lang="ru-RU" smtClean="0"/>
              <a:t>27.02.2017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Інна Миколаївна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3648F-B249-4470-A30F-E52A43B419A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B1006-9BB3-43E6-ACC4-868A652E51D0}" type="datetime1">
              <a:rPr lang="ru-RU" smtClean="0"/>
              <a:t>27.02.2017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Інна Миколаївна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3648F-B249-4470-A30F-E52A43B419A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6D2A9-A131-47C6-9C86-23A4B1907512}" type="datetime1">
              <a:rPr lang="ru-RU" smtClean="0"/>
              <a:t>27.02.2017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Інна Миколаївна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3648F-B249-4470-A30F-E52A43B419A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0291DC5C-58FC-4C04-9FC7-50D55F2536C3}" type="datetime1">
              <a:rPr lang="ru-RU" smtClean="0"/>
              <a:t>27.02.2017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Інна Миколаївна</a:t>
            </a:r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4A13648F-B249-4470-A30F-E52A43B419A6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ПОЗНАЧЕННЯ </a:t>
            </a:r>
            <a:r>
              <a:rPr lang="ru-RU" dirty="0" err="1" smtClean="0"/>
              <a:t>М'як</a:t>
            </a:r>
            <a:r>
              <a:rPr lang="uk-UA" dirty="0" smtClean="0"/>
              <a:t>ОСТІ ПРИГОЛОСНИХ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416675"/>
            <a:ext cx="5805518" cy="365125"/>
          </a:xfrm>
        </p:spPr>
        <p:txBody>
          <a:bodyPr/>
          <a:lstStyle/>
          <a:p>
            <a:r>
              <a:rPr lang="uk-UA" dirty="0" smtClean="0"/>
              <a:t>ХНЕУ імені Семена </a:t>
            </a:r>
            <a:r>
              <a:rPr lang="uk-UA" dirty="0" err="1" smtClean="0"/>
              <a:t>Кузнеця</a:t>
            </a:r>
            <a:r>
              <a:rPr lang="uk-UA" dirty="0" smtClean="0"/>
              <a:t>, ст. викладач кафедри українознавства і мовної підготовки іноземних громадян Шелепкова Інна Миколаївна</a:t>
            </a:r>
            <a:endParaRPr lang="uk-UA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b="1" dirty="0" err="1" smtClean="0"/>
              <a:t>М'який</a:t>
            </a:r>
            <a:r>
              <a:rPr lang="ru-RU" b="1" dirty="0" smtClean="0"/>
              <a:t> знак </a:t>
            </a:r>
            <a:r>
              <a:rPr lang="ru-RU" b="1" dirty="0" err="1" smtClean="0"/>
              <a:t>пишеться</a:t>
            </a:r>
            <a:r>
              <a:rPr lang="ru-RU" b="1" dirty="0" smtClean="0"/>
              <a:t>: 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1. </a:t>
            </a:r>
            <a:r>
              <a:rPr lang="ru-RU" dirty="0" err="1" smtClean="0"/>
              <a:t>Після</a:t>
            </a:r>
            <a:r>
              <a:rPr lang="ru-RU" dirty="0" smtClean="0"/>
              <a:t> букв </a:t>
            </a:r>
            <a:r>
              <a:rPr lang="ru-RU" b="1" dirty="0" err="1" smtClean="0"/>
              <a:t>д</a:t>
            </a:r>
            <a:r>
              <a:rPr lang="ru-RU" b="1" dirty="0" smtClean="0"/>
              <a:t>, т, </a:t>
            </a:r>
            <a:r>
              <a:rPr lang="ru-RU" b="1" dirty="0" err="1" smtClean="0"/>
              <a:t>з</a:t>
            </a:r>
            <a:r>
              <a:rPr lang="ru-RU" b="1" dirty="0" smtClean="0"/>
              <a:t>, с, </a:t>
            </a:r>
            <a:r>
              <a:rPr lang="ru-RU" b="1" dirty="0" err="1" smtClean="0"/>
              <a:t>ц</a:t>
            </a:r>
            <a:r>
              <a:rPr lang="ru-RU" b="1" dirty="0" smtClean="0"/>
              <a:t>, л, </a:t>
            </a:r>
            <a:r>
              <a:rPr lang="ru-RU" b="1" dirty="0" err="1" smtClean="0"/>
              <a:t>н</a:t>
            </a:r>
            <a:r>
              <a:rPr lang="ru-RU" dirty="0" smtClean="0"/>
              <a:t> у </a:t>
            </a:r>
            <a:r>
              <a:rPr lang="ru-RU" dirty="0" err="1" smtClean="0"/>
              <a:t>кінці</a:t>
            </a:r>
            <a:r>
              <a:rPr lang="ru-RU" dirty="0" smtClean="0"/>
              <a:t> та в </a:t>
            </a:r>
            <a:r>
              <a:rPr lang="ru-RU" dirty="0" err="1" smtClean="0"/>
              <a:t>середині</a:t>
            </a:r>
            <a:r>
              <a:rPr lang="ru-RU" dirty="0" smtClean="0"/>
              <a:t> </a:t>
            </a:r>
            <a:r>
              <a:rPr lang="ru-RU" dirty="0" err="1" smtClean="0"/>
              <a:t>слів</a:t>
            </a:r>
            <a:r>
              <a:rPr lang="ru-RU" dirty="0" smtClean="0"/>
              <a:t> перед буквами,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позначають</a:t>
            </a:r>
            <a:r>
              <a:rPr lang="ru-RU" dirty="0" smtClean="0"/>
              <a:t> </a:t>
            </a:r>
            <a:r>
              <a:rPr lang="ru-RU" dirty="0" err="1" smtClean="0"/>
              <a:t>тверді</a:t>
            </a:r>
            <a:r>
              <a:rPr lang="ru-RU" dirty="0" smtClean="0"/>
              <a:t> </a:t>
            </a:r>
            <a:r>
              <a:rPr lang="ru-RU" dirty="0" err="1" smtClean="0"/>
              <a:t>приголосні</a:t>
            </a:r>
            <a:r>
              <a:rPr lang="ru-RU" dirty="0" smtClean="0"/>
              <a:t> звуки: </a:t>
            </a:r>
            <a:r>
              <a:rPr lang="ru-RU" i="1" dirty="0" smtClean="0"/>
              <a:t>молодь, </a:t>
            </a:r>
            <a:r>
              <a:rPr lang="ru-RU" i="1" dirty="0" err="1" smtClean="0"/>
              <a:t>біль</a:t>
            </a:r>
            <a:r>
              <a:rPr lang="ru-RU" i="1" dirty="0" smtClean="0"/>
              <a:t>, колись, </a:t>
            </a:r>
            <a:r>
              <a:rPr lang="ru-RU" i="1" dirty="0" err="1" smtClean="0"/>
              <a:t>донька</a:t>
            </a:r>
            <a:r>
              <a:rPr lang="ru-RU" i="1" dirty="0" smtClean="0"/>
              <a:t>, </a:t>
            </a:r>
            <a:r>
              <a:rPr lang="ru-RU" i="1" dirty="0" err="1" smtClean="0"/>
              <a:t>батько</a:t>
            </a:r>
            <a:r>
              <a:rPr lang="ru-RU" i="1" dirty="0" smtClean="0"/>
              <a:t>; 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2. У </a:t>
            </a:r>
            <a:r>
              <a:rPr lang="ru-RU" dirty="0" err="1" smtClean="0"/>
              <a:t>середині</a:t>
            </a:r>
            <a:r>
              <a:rPr lang="ru-RU" dirty="0" smtClean="0"/>
              <a:t> складу перед </a:t>
            </a:r>
            <a:r>
              <a:rPr lang="ru-RU" b="1" dirty="0" smtClean="0"/>
              <a:t>о</a:t>
            </a:r>
            <a:r>
              <a:rPr lang="ru-RU" dirty="0" smtClean="0"/>
              <a:t>: </a:t>
            </a:r>
            <a:r>
              <a:rPr lang="ru-RU" i="1" dirty="0" err="1" smtClean="0"/>
              <a:t>льотчик</a:t>
            </a:r>
            <a:r>
              <a:rPr lang="ru-RU" i="1" dirty="0" smtClean="0"/>
              <a:t>, </a:t>
            </a:r>
            <a:r>
              <a:rPr lang="ru-RU" i="1" dirty="0" err="1" smtClean="0"/>
              <a:t>сьомий</a:t>
            </a:r>
            <a:r>
              <a:rPr lang="ru-RU" i="1" dirty="0" smtClean="0"/>
              <a:t>, </a:t>
            </a:r>
            <a:r>
              <a:rPr lang="ru-RU" i="1" dirty="0" err="1" smtClean="0"/>
              <a:t>тьохкати</a:t>
            </a:r>
            <a:r>
              <a:rPr lang="ru-RU" i="1" dirty="0" smtClean="0"/>
              <a:t>; 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3. У </a:t>
            </a:r>
            <a:r>
              <a:rPr lang="ru-RU" dirty="0" err="1" smtClean="0"/>
              <a:t>прикметникових</a:t>
            </a:r>
            <a:r>
              <a:rPr lang="ru-RU" dirty="0" smtClean="0"/>
              <a:t> </a:t>
            </a:r>
            <a:r>
              <a:rPr lang="ru-RU" dirty="0" err="1" smtClean="0"/>
              <a:t>суфіксах</a:t>
            </a:r>
            <a:r>
              <a:rPr lang="ru-RU" dirty="0" smtClean="0"/>
              <a:t> </a:t>
            </a:r>
            <a:r>
              <a:rPr lang="ru-RU" b="1" dirty="0" smtClean="0"/>
              <a:t>-</a:t>
            </a:r>
            <a:r>
              <a:rPr lang="ru-RU" b="1" dirty="0" err="1" smtClean="0"/>
              <a:t>ськ</a:t>
            </a:r>
            <a:r>
              <a:rPr lang="ru-RU" b="1" dirty="0" smtClean="0"/>
              <a:t>(</a:t>
            </a:r>
            <a:r>
              <a:rPr lang="ru-RU" b="1" dirty="0" err="1" smtClean="0"/>
              <a:t>ий</a:t>
            </a:r>
            <a:r>
              <a:rPr lang="ru-RU" b="1" dirty="0" smtClean="0"/>
              <a:t>), -</a:t>
            </a:r>
            <a:r>
              <a:rPr lang="ru-RU" b="1" dirty="0" err="1" smtClean="0"/>
              <a:t>цьк</a:t>
            </a:r>
            <a:r>
              <a:rPr lang="ru-RU" b="1" dirty="0" smtClean="0"/>
              <a:t>(</a:t>
            </a:r>
            <a:r>
              <a:rPr lang="ru-RU" b="1" dirty="0" err="1" smtClean="0"/>
              <a:t>ий</a:t>
            </a:r>
            <a:r>
              <a:rPr lang="ru-RU" b="1" dirty="0" smtClean="0"/>
              <a:t>), -</a:t>
            </a:r>
            <a:r>
              <a:rPr lang="ru-RU" b="1" dirty="0" err="1" smtClean="0"/>
              <a:t>зьк</a:t>
            </a:r>
            <a:r>
              <a:rPr lang="ru-RU" b="1" dirty="0" smtClean="0"/>
              <a:t>(</a:t>
            </a:r>
            <a:r>
              <a:rPr lang="ru-RU" b="1" dirty="0" err="1" smtClean="0"/>
              <a:t>ий</a:t>
            </a:r>
            <a:r>
              <a:rPr lang="ru-RU" b="1" dirty="0" smtClean="0"/>
              <a:t>) </a:t>
            </a:r>
            <a:r>
              <a:rPr lang="ru-RU" dirty="0" smtClean="0"/>
              <a:t>: </a:t>
            </a:r>
            <a:r>
              <a:rPr lang="ru-RU" i="1" dirty="0" err="1" smtClean="0"/>
              <a:t>український</a:t>
            </a:r>
            <a:r>
              <a:rPr lang="ru-RU" i="1" dirty="0" smtClean="0"/>
              <a:t>, </a:t>
            </a:r>
            <a:r>
              <a:rPr lang="ru-RU" i="1" dirty="0" err="1" smtClean="0"/>
              <a:t>ткацький</a:t>
            </a:r>
            <a:r>
              <a:rPr lang="ru-RU" i="1" dirty="0" smtClean="0"/>
              <a:t>, </a:t>
            </a:r>
            <a:r>
              <a:rPr lang="ru-RU" i="1" dirty="0" err="1" smtClean="0"/>
              <a:t>ризький</a:t>
            </a:r>
            <a:r>
              <a:rPr lang="ru-RU" i="1" dirty="0" smtClean="0"/>
              <a:t>; 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4. </a:t>
            </a:r>
            <a:r>
              <a:rPr lang="ru-RU" dirty="0" err="1" smtClean="0"/>
              <a:t>Після</a:t>
            </a:r>
            <a:r>
              <a:rPr lang="ru-RU" dirty="0" smtClean="0"/>
              <a:t> </a:t>
            </a:r>
            <a:r>
              <a:rPr lang="ru-RU" dirty="0" err="1" smtClean="0"/>
              <a:t>букви</a:t>
            </a:r>
            <a:r>
              <a:rPr lang="ru-RU" dirty="0" smtClean="0"/>
              <a:t> </a:t>
            </a:r>
            <a:r>
              <a:rPr lang="ru-RU" b="1" dirty="0" err="1" smtClean="0"/>
              <a:t>н</a:t>
            </a:r>
            <a:r>
              <a:rPr lang="ru-RU" dirty="0" smtClean="0"/>
              <a:t> у </a:t>
            </a:r>
            <a:r>
              <a:rPr lang="ru-RU" dirty="0" err="1" smtClean="0"/>
              <a:t>суфіксах</a:t>
            </a:r>
            <a:r>
              <a:rPr lang="ru-RU" dirty="0" smtClean="0"/>
              <a:t> </a:t>
            </a:r>
            <a:r>
              <a:rPr lang="ru-RU" b="1" dirty="0" smtClean="0"/>
              <a:t>-</a:t>
            </a:r>
            <a:r>
              <a:rPr lang="ru-RU" b="1" dirty="0" err="1" smtClean="0"/>
              <a:t>еньк</a:t>
            </a:r>
            <a:r>
              <a:rPr lang="ru-RU" b="1" dirty="0" smtClean="0"/>
              <a:t>-, -</a:t>
            </a:r>
            <a:r>
              <a:rPr lang="ru-RU" b="1" dirty="0" err="1" smtClean="0"/>
              <a:t>оньк</a:t>
            </a:r>
            <a:r>
              <a:rPr lang="ru-RU" b="1" dirty="0" smtClean="0"/>
              <a:t>-, -</a:t>
            </a:r>
            <a:r>
              <a:rPr lang="ru-RU" b="1" dirty="0" err="1" smtClean="0"/>
              <a:t>есеньк_</a:t>
            </a:r>
            <a:r>
              <a:rPr lang="ru-RU" b="1" dirty="0" smtClean="0"/>
              <a:t>, -</a:t>
            </a:r>
            <a:r>
              <a:rPr lang="ru-RU" b="1" dirty="0" err="1" smtClean="0"/>
              <a:t>ісіньк</a:t>
            </a:r>
            <a:r>
              <a:rPr lang="ru-RU" b="1" dirty="0" smtClean="0"/>
              <a:t>-, -</a:t>
            </a:r>
            <a:r>
              <a:rPr lang="ru-RU" b="1" dirty="0" err="1" smtClean="0"/>
              <a:t>юсіньк</a:t>
            </a:r>
            <a:r>
              <a:rPr lang="ru-RU" b="1" dirty="0" smtClean="0"/>
              <a:t>-</a:t>
            </a:r>
            <a:r>
              <a:rPr lang="ru-RU" dirty="0" smtClean="0"/>
              <a:t>: </a:t>
            </a:r>
            <a:r>
              <a:rPr lang="ru-RU" i="1" dirty="0" err="1" smtClean="0"/>
              <a:t>серденько</a:t>
            </a:r>
            <a:r>
              <a:rPr lang="ru-RU" i="1" dirty="0" smtClean="0"/>
              <a:t>, </a:t>
            </a:r>
            <a:r>
              <a:rPr lang="ru-RU" i="1" dirty="0" err="1" smtClean="0"/>
              <a:t>тихесенький</a:t>
            </a:r>
            <a:r>
              <a:rPr lang="ru-RU" i="1" dirty="0" smtClean="0"/>
              <a:t>, </a:t>
            </a:r>
            <a:r>
              <a:rPr lang="ru-RU" i="1" dirty="0" err="1" smtClean="0"/>
              <a:t>малюсінький</a:t>
            </a:r>
            <a:r>
              <a:rPr lang="ru-RU" i="1" dirty="0" smtClean="0"/>
              <a:t>, </a:t>
            </a:r>
            <a:r>
              <a:rPr lang="ru-RU" i="1" dirty="0" err="1" smtClean="0"/>
              <a:t>повнісінькій</a:t>
            </a:r>
            <a:r>
              <a:rPr lang="ru-RU" i="1" dirty="0" smtClean="0"/>
              <a:t>; 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5. У </a:t>
            </a:r>
            <a:r>
              <a:rPr lang="ru-RU" dirty="0" err="1" smtClean="0"/>
              <a:t>буквосполученнях</a:t>
            </a:r>
            <a:r>
              <a:rPr lang="ru-RU" dirty="0" smtClean="0"/>
              <a:t> </a:t>
            </a:r>
            <a:r>
              <a:rPr lang="ru-RU" b="1" dirty="0" err="1" smtClean="0"/>
              <a:t>льц</a:t>
            </a:r>
            <a:r>
              <a:rPr lang="ru-RU" b="1" dirty="0" smtClean="0"/>
              <a:t>, </a:t>
            </a:r>
            <a:r>
              <a:rPr lang="ru-RU" b="1" dirty="0" err="1" smtClean="0"/>
              <a:t>ньц</a:t>
            </a:r>
            <a:r>
              <a:rPr lang="ru-RU" b="1" dirty="0" smtClean="0"/>
              <a:t>, </a:t>
            </a:r>
            <a:r>
              <a:rPr lang="ru-RU" b="1" dirty="0" err="1" smtClean="0"/>
              <a:t>ньч</a:t>
            </a:r>
            <a:r>
              <a:rPr lang="ru-RU" b="1" dirty="0" smtClean="0"/>
              <a:t>, </a:t>
            </a:r>
            <a:r>
              <a:rPr lang="ru-RU" b="1" dirty="0" err="1" smtClean="0"/>
              <a:t>льч</a:t>
            </a:r>
            <a:r>
              <a:rPr lang="ru-RU" b="1" dirty="0" smtClean="0"/>
              <a:t>, 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походять</a:t>
            </a:r>
            <a:r>
              <a:rPr lang="ru-RU" dirty="0" smtClean="0"/>
              <a:t> </a:t>
            </a:r>
            <a:r>
              <a:rPr lang="ru-RU" dirty="0" err="1" smtClean="0"/>
              <a:t>із</a:t>
            </a:r>
            <a:r>
              <a:rPr lang="ru-RU" dirty="0" smtClean="0"/>
              <a:t> </a:t>
            </a:r>
            <a:r>
              <a:rPr lang="ru-RU" b="1" dirty="0" err="1" smtClean="0"/>
              <a:t>льк</a:t>
            </a:r>
            <a:r>
              <a:rPr lang="ru-RU" b="1" dirty="0" smtClean="0"/>
              <a:t>, </a:t>
            </a:r>
            <a:r>
              <a:rPr lang="ru-RU" b="1" dirty="0" err="1" smtClean="0"/>
              <a:t>ньк</a:t>
            </a:r>
            <a:r>
              <a:rPr lang="ru-RU" b="1" dirty="0" smtClean="0"/>
              <a:t>: </a:t>
            </a:r>
            <a:r>
              <a:rPr lang="ru-RU" i="1" dirty="0" err="1" smtClean="0"/>
              <a:t>ляльці</a:t>
            </a:r>
            <a:r>
              <a:rPr lang="ru-RU" i="1" dirty="0" smtClean="0"/>
              <a:t>, </a:t>
            </a:r>
            <a:r>
              <a:rPr lang="ru-RU" i="1" dirty="0" err="1" smtClean="0"/>
              <a:t>ляльчин</a:t>
            </a:r>
            <a:r>
              <a:rPr lang="ru-RU" i="1" dirty="0" smtClean="0"/>
              <a:t> (лялька); </a:t>
            </a:r>
            <a:r>
              <a:rPr lang="ru-RU" i="1" dirty="0" err="1" smtClean="0"/>
              <a:t>доньці</a:t>
            </a:r>
            <a:r>
              <a:rPr lang="ru-RU" i="1" dirty="0" smtClean="0"/>
              <a:t>, </a:t>
            </a:r>
            <a:r>
              <a:rPr lang="ru-RU" i="1" dirty="0" err="1" smtClean="0"/>
              <a:t>доньчин</a:t>
            </a:r>
            <a:r>
              <a:rPr lang="ru-RU" i="1" dirty="0" smtClean="0"/>
              <a:t> (</a:t>
            </a:r>
            <a:r>
              <a:rPr lang="ru-RU" i="1" dirty="0" err="1" smtClean="0"/>
              <a:t>донька</a:t>
            </a:r>
            <a:r>
              <a:rPr lang="ru-RU" i="1" dirty="0" smtClean="0"/>
              <a:t>); 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6. </a:t>
            </a:r>
            <a:r>
              <a:rPr lang="ru-RU" dirty="0" err="1" smtClean="0"/>
              <a:t>Після</a:t>
            </a:r>
            <a:r>
              <a:rPr lang="ru-RU" dirty="0" smtClean="0"/>
              <a:t> </a:t>
            </a:r>
            <a:r>
              <a:rPr lang="ru-RU" dirty="0" err="1" smtClean="0"/>
              <a:t>букви</a:t>
            </a:r>
            <a:r>
              <a:rPr lang="ru-RU" dirty="0" smtClean="0"/>
              <a:t> </a:t>
            </a:r>
            <a:r>
              <a:rPr lang="ru-RU" b="1" dirty="0" smtClean="0"/>
              <a:t>л </a:t>
            </a:r>
            <a:r>
              <a:rPr lang="ru-RU" dirty="0" smtClean="0"/>
              <a:t>перед буквами,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позначають</a:t>
            </a:r>
            <a:r>
              <a:rPr lang="ru-RU" dirty="0" smtClean="0"/>
              <a:t> </a:t>
            </a:r>
            <a:r>
              <a:rPr lang="ru-RU" dirty="0" err="1" smtClean="0"/>
              <a:t>м'які</a:t>
            </a:r>
            <a:r>
              <a:rPr lang="ru-RU" dirty="0" smtClean="0"/>
              <a:t> </a:t>
            </a:r>
            <a:r>
              <a:rPr lang="ru-RU" dirty="0" err="1" smtClean="0"/>
              <a:t>приголосні</a:t>
            </a:r>
            <a:r>
              <a:rPr lang="ru-RU" dirty="0" smtClean="0"/>
              <a:t> звуки: </a:t>
            </a:r>
            <a:r>
              <a:rPr lang="ru-RU" i="1" dirty="0" err="1" smtClean="0"/>
              <a:t>рибальський</a:t>
            </a:r>
            <a:r>
              <a:rPr lang="ru-RU" i="1" dirty="0" smtClean="0"/>
              <a:t>, </a:t>
            </a:r>
            <a:r>
              <a:rPr lang="ru-RU" i="1" dirty="0" err="1" smtClean="0"/>
              <a:t>сільський</a:t>
            </a:r>
            <a:r>
              <a:rPr lang="ru-RU" i="1" dirty="0" smtClean="0"/>
              <a:t>. 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416675"/>
            <a:ext cx="5376890" cy="365125"/>
          </a:xfrm>
        </p:spPr>
        <p:txBody>
          <a:bodyPr/>
          <a:lstStyle/>
          <a:p>
            <a:r>
              <a:rPr lang="ru-RU" dirty="0" smtClean="0"/>
              <a:t>ХНЕУ </a:t>
            </a:r>
            <a:r>
              <a:rPr lang="ru-RU" dirty="0" err="1" smtClean="0"/>
              <a:t>імені</a:t>
            </a:r>
            <a:r>
              <a:rPr lang="ru-RU" dirty="0" smtClean="0"/>
              <a:t> Семена </a:t>
            </a:r>
            <a:r>
              <a:rPr lang="ru-RU" dirty="0" err="1" smtClean="0"/>
              <a:t>Кузнеця</a:t>
            </a:r>
            <a:r>
              <a:rPr lang="ru-RU" dirty="0" smtClean="0"/>
              <a:t>, ст. </a:t>
            </a:r>
            <a:r>
              <a:rPr lang="ru-RU" dirty="0" err="1" smtClean="0"/>
              <a:t>викладач</a:t>
            </a:r>
            <a:r>
              <a:rPr lang="ru-RU" dirty="0" smtClean="0"/>
              <a:t> </a:t>
            </a:r>
            <a:r>
              <a:rPr lang="ru-RU" dirty="0" err="1" smtClean="0"/>
              <a:t>кафедри</a:t>
            </a:r>
            <a:r>
              <a:rPr lang="ru-RU" dirty="0" smtClean="0"/>
              <a:t> </a:t>
            </a:r>
            <a:r>
              <a:rPr lang="ru-RU" dirty="0" err="1" smtClean="0"/>
              <a:t>українознавства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мовної</a:t>
            </a:r>
            <a:r>
              <a:rPr lang="ru-RU" dirty="0" smtClean="0"/>
              <a:t> </a:t>
            </a:r>
            <a:r>
              <a:rPr lang="ru-RU" dirty="0" err="1" smtClean="0"/>
              <a:t>підготовки</a:t>
            </a:r>
            <a:r>
              <a:rPr lang="ru-RU" dirty="0" smtClean="0"/>
              <a:t> </a:t>
            </a:r>
            <a:r>
              <a:rPr lang="ru-RU" dirty="0" err="1" smtClean="0"/>
              <a:t>іноземних</a:t>
            </a:r>
            <a:r>
              <a:rPr lang="ru-RU" dirty="0" smtClean="0"/>
              <a:t> </a:t>
            </a:r>
            <a:r>
              <a:rPr lang="ru-RU" dirty="0" err="1" smtClean="0"/>
              <a:t>громадян</a:t>
            </a:r>
            <a:r>
              <a:rPr lang="ru-RU" dirty="0" smtClean="0"/>
              <a:t> Шелепкова </a:t>
            </a:r>
            <a:r>
              <a:rPr lang="ru-RU" dirty="0" err="1" smtClean="0"/>
              <a:t>Інна</a:t>
            </a:r>
            <a:r>
              <a:rPr lang="ru-RU" dirty="0" smtClean="0"/>
              <a:t> </a:t>
            </a:r>
            <a:r>
              <a:rPr lang="ru-RU" dirty="0" err="1" smtClean="0"/>
              <a:t>Миколаївна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b="1" dirty="0" err="1" smtClean="0"/>
              <a:t>М'який</a:t>
            </a:r>
            <a:r>
              <a:rPr lang="ru-RU" b="1" dirty="0" smtClean="0"/>
              <a:t> знак не </a:t>
            </a:r>
            <a:r>
              <a:rPr lang="ru-RU" b="1" dirty="0" err="1" smtClean="0"/>
              <a:t>пишеться</a:t>
            </a:r>
            <a:r>
              <a:rPr lang="ru-RU" b="1" dirty="0" smtClean="0"/>
              <a:t>: 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1. </a:t>
            </a:r>
            <a:r>
              <a:rPr lang="ru-RU" dirty="0" err="1" smtClean="0"/>
              <a:t>Після</a:t>
            </a:r>
            <a:r>
              <a:rPr lang="ru-RU" dirty="0" smtClean="0"/>
              <a:t> букв,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позначають</a:t>
            </a:r>
            <a:r>
              <a:rPr lang="ru-RU" dirty="0" smtClean="0"/>
              <a:t> </a:t>
            </a:r>
            <a:r>
              <a:rPr lang="ru-RU" dirty="0" err="1" smtClean="0"/>
              <a:t>губні</a:t>
            </a:r>
            <a:r>
              <a:rPr lang="ru-RU" dirty="0" smtClean="0"/>
              <a:t> та </a:t>
            </a:r>
            <a:r>
              <a:rPr lang="ru-RU" dirty="0" err="1" smtClean="0"/>
              <a:t>шиплячі</a:t>
            </a:r>
            <a:r>
              <a:rPr lang="ru-RU" dirty="0" smtClean="0"/>
              <a:t> звуки: </a:t>
            </a:r>
            <a:r>
              <a:rPr lang="ru-RU" i="1" dirty="0" smtClean="0"/>
              <a:t>степ, плач, </a:t>
            </a:r>
            <a:r>
              <a:rPr lang="ru-RU" i="1" dirty="0" err="1" smtClean="0"/>
              <a:t>сімсот</a:t>
            </a:r>
            <a:r>
              <a:rPr lang="ru-RU" i="1" dirty="0" smtClean="0"/>
              <a:t>; 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2. </a:t>
            </a:r>
            <a:r>
              <a:rPr lang="ru-RU" dirty="0" err="1" smtClean="0"/>
              <a:t>Після</a:t>
            </a:r>
            <a:r>
              <a:rPr lang="ru-RU" dirty="0" smtClean="0"/>
              <a:t> </a:t>
            </a:r>
            <a:r>
              <a:rPr lang="ru-RU" b="1" dirty="0" err="1" smtClean="0"/>
              <a:t>р</a:t>
            </a:r>
            <a:r>
              <a:rPr lang="ru-RU" dirty="0" smtClean="0"/>
              <a:t> у </a:t>
            </a:r>
            <a:r>
              <a:rPr lang="ru-RU" dirty="0" err="1" smtClean="0"/>
              <a:t>кінці</a:t>
            </a:r>
            <a:r>
              <a:rPr lang="ru-RU" dirty="0" smtClean="0"/>
              <a:t> слова та складу: </a:t>
            </a:r>
            <a:r>
              <a:rPr lang="ru-RU" i="1" dirty="0" err="1" smtClean="0"/>
              <a:t>бібліотекар</a:t>
            </a:r>
            <a:r>
              <a:rPr lang="ru-RU" i="1" dirty="0" smtClean="0"/>
              <a:t>, </a:t>
            </a:r>
            <a:r>
              <a:rPr lang="ru-RU" i="1" dirty="0" err="1" smtClean="0"/>
              <a:t>календар</a:t>
            </a:r>
            <a:r>
              <a:rPr lang="ru-RU" i="1" dirty="0" smtClean="0"/>
              <a:t> (</a:t>
            </a:r>
            <a:r>
              <a:rPr lang="ru-RU" i="1" dirty="0" err="1" smtClean="0"/>
              <a:t>але</a:t>
            </a:r>
            <a:r>
              <a:rPr lang="ru-RU" i="1" dirty="0" smtClean="0"/>
              <a:t> Горький); 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3. </a:t>
            </a:r>
            <a:r>
              <a:rPr lang="ru-RU" dirty="0" err="1" smtClean="0"/>
              <a:t>Між</a:t>
            </a:r>
            <a:r>
              <a:rPr lang="ru-RU" dirty="0" smtClean="0"/>
              <a:t> </a:t>
            </a:r>
            <a:r>
              <a:rPr lang="ru-RU" dirty="0" err="1" smtClean="0"/>
              <a:t>двома</a:t>
            </a:r>
            <a:r>
              <a:rPr lang="ru-RU" dirty="0" smtClean="0"/>
              <a:t> </a:t>
            </a:r>
            <a:r>
              <a:rPr lang="ru-RU" dirty="0" err="1" smtClean="0"/>
              <a:t>однаковими</a:t>
            </a:r>
            <a:r>
              <a:rPr lang="ru-RU" dirty="0" smtClean="0"/>
              <a:t> буквами,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позначають</a:t>
            </a:r>
            <a:r>
              <a:rPr lang="ru-RU" dirty="0" smtClean="0"/>
              <a:t> </a:t>
            </a:r>
            <a:r>
              <a:rPr lang="ru-RU" dirty="0" err="1" smtClean="0"/>
              <a:t>м'які</a:t>
            </a:r>
            <a:r>
              <a:rPr lang="ru-RU" dirty="0" smtClean="0"/>
              <a:t> </a:t>
            </a:r>
            <a:r>
              <a:rPr lang="ru-RU" dirty="0" err="1" smtClean="0"/>
              <a:t>подовжені</a:t>
            </a:r>
            <a:r>
              <a:rPr lang="ru-RU" dirty="0" smtClean="0"/>
              <a:t> </a:t>
            </a:r>
            <a:r>
              <a:rPr lang="ru-RU" dirty="0" err="1" smtClean="0"/>
              <a:t>приголосні</a:t>
            </a:r>
            <a:r>
              <a:rPr lang="ru-RU" dirty="0" smtClean="0"/>
              <a:t>: </a:t>
            </a:r>
            <a:r>
              <a:rPr lang="ru-RU" i="1" dirty="0" err="1" smtClean="0"/>
              <a:t>знання</a:t>
            </a:r>
            <a:r>
              <a:rPr lang="ru-RU" i="1" dirty="0" smtClean="0"/>
              <a:t>, </a:t>
            </a:r>
            <a:r>
              <a:rPr lang="ru-RU" i="1" dirty="0" err="1" smtClean="0"/>
              <a:t>стаття</a:t>
            </a:r>
            <a:r>
              <a:rPr lang="ru-RU" i="1" dirty="0" smtClean="0"/>
              <a:t>; 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4. </a:t>
            </a:r>
            <a:r>
              <a:rPr lang="ru-RU" dirty="0" err="1" smtClean="0"/>
              <a:t>Між</a:t>
            </a:r>
            <a:r>
              <a:rPr lang="ru-RU" dirty="0" smtClean="0"/>
              <a:t> </a:t>
            </a:r>
            <a:r>
              <a:rPr lang="ru-RU" dirty="0" err="1" smtClean="0"/>
              <a:t>двома</a:t>
            </a:r>
            <a:r>
              <a:rPr lang="ru-RU" dirty="0" smtClean="0"/>
              <a:t> </a:t>
            </a:r>
            <a:r>
              <a:rPr lang="ru-RU" dirty="0" err="1" smtClean="0"/>
              <a:t>м'якими</a:t>
            </a:r>
            <a:r>
              <a:rPr lang="ru-RU" dirty="0" smtClean="0"/>
              <a:t> </a:t>
            </a:r>
            <a:r>
              <a:rPr lang="ru-RU" dirty="0" err="1" smtClean="0"/>
              <a:t>приголосними</a:t>
            </a:r>
            <a:r>
              <a:rPr lang="ru-RU" dirty="0" smtClean="0"/>
              <a:t> - </a:t>
            </a:r>
            <a:r>
              <a:rPr lang="ru-RU" dirty="0" err="1" smtClean="0"/>
              <a:t>м'якість</a:t>
            </a:r>
            <a:r>
              <a:rPr lang="ru-RU" dirty="0" smtClean="0"/>
              <a:t> </a:t>
            </a:r>
            <a:r>
              <a:rPr lang="ru-RU" dirty="0" err="1" smtClean="0"/>
              <a:t>першого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них </a:t>
            </a:r>
            <a:r>
              <a:rPr lang="ru-RU" dirty="0" err="1" smtClean="0"/>
              <a:t>виникає</a:t>
            </a:r>
            <a:r>
              <a:rPr lang="ru-RU" dirty="0" smtClean="0"/>
              <a:t> як результат </a:t>
            </a:r>
            <a:r>
              <a:rPr lang="ru-RU" dirty="0" err="1" smtClean="0"/>
              <a:t>впливу</a:t>
            </a:r>
            <a:r>
              <a:rPr lang="ru-RU" dirty="0" smtClean="0"/>
              <a:t> </a:t>
            </a:r>
            <a:r>
              <a:rPr lang="ru-RU" dirty="0" err="1" smtClean="0"/>
              <a:t>наступного</a:t>
            </a:r>
            <a:r>
              <a:rPr lang="ru-RU" dirty="0" smtClean="0"/>
              <a:t> </a:t>
            </a:r>
            <a:r>
              <a:rPr lang="ru-RU" dirty="0" err="1" smtClean="0"/>
              <a:t>м'якого</a:t>
            </a:r>
            <a:r>
              <a:rPr lang="ru-RU" dirty="0" smtClean="0"/>
              <a:t> </a:t>
            </a:r>
            <a:r>
              <a:rPr lang="ru-RU" dirty="0" err="1" smtClean="0"/>
              <a:t>приголосного</a:t>
            </a:r>
            <a:r>
              <a:rPr lang="ru-RU" dirty="0" smtClean="0"/>
              <a:t>: </a:t>
            </a:r>
            <a:r>
              <a:rPr lang="ru-RU" i="1" dirty="0" err="1" smtClean="0"/>
              <a:t>ніжність</a:t>
            </a:r>
            <a:r>
              <a:rPr lang="ru-RU" i="1" dirty="0" smtClean="0"/>
              <a:t>, </a:t>
            </a:r>
            <a:r>
              <a:rPr lang="ru-RU" i="1" dirty="0" err="1" smtClean="0"/>
              <a:t>майбутнє</a:t>
            </a:r>
            <a:r>
              <a:rPr lang="ru-RU" i="1" dirty="0" smtClean="0"/>
              <a:t>; 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5. У </a:t>
            </a:r>
            <a:r>
              <a:rPr lang="ru-RU" dirty="0" err="1" smtClean="0"/>
              <a:t>буквосполученнях</a:t>
            </a:r>
            <a:r>
              <a:rPr lang="ru-RU" dirty="0" smtClean="0"/>
              <a:t> </a:t>
            </a:r>
            <a:r>
              <a:rPr lang="ru-RU" b="1" dirty="0" err="1" smtClean="0"/>
              <a:t>лц</a:t>
            </a:r>
            <a:r>
              <a:rPr lang="ru-RU" b="1" dirty="0" smtClean="0"/>
              <a:t>, </a:t>
            </a:r>
            <a:r>
              <a:rPr lang="ru-RU" b="1" dirty="0" err="1" smtClean="0"/>
              <a:t>нц</a:t>
            </a:r>
            <a:r>
              <a:rPr lang="ru-RU" b="1" dirty="0" smtClean="0"/>
              <a:t>, </a:t>
            </a:r>
            <a:r>
              <a:rPr lang="ru-RU" b="1" dirty="0" err="1" smtClean="0"/>
              <a:t>лч</a:t>
            </a:r>
            <a:r>
              <a:rPr lang="ru-RU" b="1" dirty="0" smtClean="0"/>
              <a:t>, </a:t>
            </a:r>
            <a:r>
              <a:rPr lang="ru-RU" b="1" dirty="0" err="1" smtClean="0"/>
              <a:t>нч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походять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 </a:t>
            </a:r>
            <a:r>
              <a:rPr lang="ru-RU" b="1" dirty="0" smtClean="0"/>
              <a:t>лк, </a:t>
            </a:r>
            <a:r>
              <a:rPr lang="ru-RU" b="1" dirty="0" err="1" smtClean="0"/>
              <a:t>нк</a:t>
            </a:r>
            <a:r>
              <a:rPr lang="ru-RU" dirty="0" smtClean="0"/>
              <a:t>: </a:t>
            </a:r>
            <a:r>
              <a:rPr lang="ru-RU" i="1" dirty="0" err="1" smtClean="0"/>
              <a:t>матінці</a:t>
            </a:r>
            <a:r>
              <a:rPr lang="ru-RU" i="1" dirty="0" smtClean="0"/>
              <a:t> (</a:t>
            </a:r>
            <a:r>
              <a:rPr lang="ru-RU" i="1" dirty="0" err="1" smtClean="0"/>
              <a:t>матінка</a:t>
            </a:r>
            <a:r>
              <a:rPr lang="ru-RU" i="1" dirty="0" smtClean="0"/>
              <a:t>), </a:t>
            </a:r>
            <a:r>
              <a:rPr lang="ru-RU" i="1" dirty="0" err="1" smtClean="0"/>
              <a:t>рибалці</a:t>
            </a:r>
            <a:r>
              <a:rPr lang="ru-RU" i="1" dirty="0" smtClean="0"/>
              <a:t> (</a:t>
            </a:r>
            <a:r>
              <a:rPr lang="ru-RU" i="1" dirty="0" err="1" smtClean="0"/>
              <a:t>рибалка</a:t>
            </a:r>
            <a:r>
              <a:rPr lang="ru-RU" i="1" dirty="0" smtClean="0"/>
              <a:t>); 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6. </a:t>
            </a:r>
            <a:r>
              <a:rPr lang="ru-RU" dirty="0" err="1" smtClean="0"/>
              <a:t>Після</a:t>
            </a:r>
            <a:r>
              <a:rPr lang="ru-RU" dirty="0" smtClean="0"/>
              <a:t> </a:t>
            </a:r>
            <a:r>
              <a:rPr lang="ru-RU" dirty="0" err="1" smtClean="0"/>
              <a:t>н</a:t>
            </a:r>
            <a:r>
              <a:rPr lang="ru-RU" dirty="0" smtClean="0"/>
              <a:t> перед </a:t>
            </a:r>
            <a:r>
              <a:rPr lang="ru-RU" dirty="0" err="1" smtClean="0"/>
              <a:t>шиплячими</a:t>
            </a:r>
            <a:r>
              <a:rPr lang="ru-RU" dirty="0" smtClean="0"/>
              <a:t> та </a:t>
            </a:r>
            <a:r>
              <a:rPr lang="ru-RU" dirty="0" err="1" smtClean="0"/>
              <a:t>суфіксами</a:t>
            </a:r>
            <a:r>
              <a:rPr lang="ru-RU" dirty="0" smtClean="0"/>
              <a:t> </a:t>
            </a:r>
            <a:r>
              <a:rPr lang="ru-RU" b="1" dirty="0" smtClean="0"/>
              <a:t>-</a:t>
            </a:r>
            <a:r>
              <a:rPr lang="ru-RU" b="1" dirty="0" err="1" smtClean="0"/>
              <a:t>ськ</a:t>
            </a:r>
            <a:r>
              <a:rPr lang="ru-RU" b="1" dirty="0" smtClean="0"/>
              <a:t>(</a:t>
            </a:r>
            <a:r>
              <a:rPr lang="ru-RU" b="1" dirty="0" err="1" smtClean="0"/>
              <a:t>ий</a:t>
            </a:r>
            <a:r>
              <a:rPr lang="ru-RU" b="1" dirty="0" smtClean="0"/>
              <a:t>), -</a:t>
            </a:r>
            <a:r>
              <a:rPr lang="ru-RU" b="1" dirty="0" err="1" smtClean="0"/>
              <a:t>ств</a:t>
            </a:r>
            <a:r>
              <a:rPr lang="ru-RU" b="1" dirty="0" smtClean="0"/>
              <a:t>(о) </a:t>
            </a:r>
            <a:r>
              <a:rPr lang="ru-RU" dirty="0" smtClean="0"/>
              <a:t>: </a:t>
            </a:r>
            <a:r>
              <a:rPr lang="ru-RU" i="1" dirty="0" err="1" smtClean="0"/>
              <a:t>менший</a:t>
            </a:r>
            <a:r>
              <a:rPr lang="ru-RU" i="1" dirty="0" smtClean="0"/>
              <a:t>, </a:t>
            </a:r>
            <a:r>
              <a:rPr lang="ru-RU" i="1" dirty="0" err="1" smtClean="0"/>
              <a:t>тонший</a:t>
            </a:r>
            <a:r>
              <a:rPr lang="ru-RU" i="1" dirty="0" smtClean="0"/>
              <a:t>, </a:t>
            </a:r>
            <a:r>
              <a:rPr lang="ru-RU" i="1" dirty="0" err="1" smtClean="0"/>
              <a:t>громадянство</a:t>
            </a:r>
            <a:r>
              <a:rPr lang="ru-RU" i="1" dirty="0" smtClean="0"/>
              <a:t>. 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416675"/>
            <a:ext cx="5448328" cy="365125"/>
          </a:xfrm>
        </p:spPr>
        <p:txBody>
          <a:bodyPr/>
          <a:lstStyle/>
          <a:p>
            <a:r>
              <a:rPr lang="uk-UA" dirty="0" smtClean="0"/>
              <a:t>ХНЕУ імені Семена </a:t>
            </a:r>
            <a:r>
              <a:rPr lang="uk-UA" dirty="0" err="1" smtClean="0"/>
              <a:t>Кузнеця</a:t>
            </a:r>
            <a:r>
              <a:rPr lang="uk-UA" dirty="0" smtClean="0"/>
              <a:t>, ст. викладач кафедри українознавства і мовної підготовки іноземних громадян Шелепкова Інна Миколаївна</a:t>
            </a:r>
            <a:endParaRPr lang="uk-UA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i="1" dirty="0" err="1" smtClean="0"/>
              <a:t>Примітка</a:t>
            </a:r>
            <a:r>
              <a:rPr lang="ru-RU" b="1" i="1" dirty="0" smtClean="0"/>
              <a:t>!</a:t>
            </a:r>
            <a:r>
              <a:rPr lang="ru-RU" dirty="0" smtClean="0"/>
              <a:t> </a:t>
            </a:r>
            <a:r>
              <a:rPr lang="ru-RU" dirty="0" err="1" smtClean="0"/>
              <a:t>Якщо</a:t>
            </a:r>
            <a:r>
              <a:rPr lang="ru-RU" dirty="0" smtClean="0"/>
              <a:t> знак </a:t>
            </a:r>
            <a:r>
              <a:rPr lang="ru-RU" dirty="0" err="1" smtClean="0"/>
              <a:t>м'якшення</a:t>
            </a:r>
            <a:r>
              <a:rPr lang="ru-RU" dirty="0" smtClean="0"/>
              <a:t> </a:t>
            </a:r>
            <a:r>
              <a:rPr lang="ru-RU" dirty="0" err="1" smtClean="0"/>
              <a:t>вживається</a:t>
            </a:r>
            <a:r>
              <a:rPr lang="ru-RU" dirty="0" smtClean="0"/>
              <a:t> в </a:t>
            </a:r>
            <a:r>
              <a:rPr lang="ru-RU" dirty="0" err="1" smtClean="0"/>
              <a:t>початковій</a:t>
            </a:r>
            <a:r>
              <a:rPr lang="ru-RU" dirty="0" smtClean="0"/>
              <a:t> </a:t>
            </a:r>
            <a:r>
              <a:rPr lang="ru-RU" dirty="0" err="1" smtClean="0"/>
              <a:t>формі</a:t>
            </a:r>
            <a:r>
              <a:rPr lang="ru-RU" dirty="0" smtClean="0"/>
              <a:t> слова, то </a:t>
            </a:r>
            <a:r>
              <a:rPr lang="ru-RU" dirty="0" err="1" smtClean="0"/>
              <a:t>він</a:t>
            </a:r>
            <a:r>
              <a:rPr lang="ru-RU" dirty="0" smtClean="0"/>
              <a:t> </a:t>
            </a:r>
            <a:r>
              <a:rPr lang="ru-RU" dirty="0" err="1" smtClean="0"/>
              <a:t>зберігається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в </a:t>
            </a:r>
            <a:r>
              <a:rPr lang="ru-RU" dirty="0" err="1" smtClean="0"/>
              <a:t>усіх</a:t>
            </a:r>
            <a:r>
              <a:rPr lang="ru-RU" dirty="0" smtClean="0"/>
              <a:t> </a:t>
            </a:r>
            <a:r>
              <a:rPr lang="ru-RU" dirty="0" err="1" smtClean="0"/>
              <a:t>інших</a:t>
            </a:r>
            <a:r>
              <a:rPr lang="ru-RU" dirty="0" smtClean="0"/>
              <a:t> формах, а </a:t>
            </a:r>
            <a:r>
              <a:rPr lang="ru-RU" dirty="0" err="1" smtClean="0"/>
              <a:t>також</a:t>
            </a:r>
            <a:r>
              <a:rPr lang="ru-RU" dirty="0" smtClean="0"/>
              <a:t> у </a:t>
            </a:r>
            <a:r>
              <a:rPr lang="ru-RU" dirty="0" err="1" smtClean="0"/>
              <a:t>похідних</a:t>
            </a:r>
            <a:r>
              <a:rPr lang="ru-RU" dirty="0" smtClean="0"/>
              <a:t> словах </a:t>
            </a:r>
            <a:r>
              <a:rPr lang="ru-RU" dirty="0" err="1" smtClean="0"/>
              <a:t>незалежно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характеру </a:t>
            </a:r>
            <a:r>
              <a:rPr lang="ru-RU" dirty="0" err="1" smtClean="0"/>
              <a:t>подальшого</a:t>
            </a:r>
            <a:r>
              <a:rPr lang="ru-RU" dirty="0" smtClean="0"/>
              <a:t> </a:t>
            </a:r>
            <a:r>
              <a:rPr lang="ru-RU" dirty="0" err="1" smtClean="0"/>
              <a:t>приголосного</a:t>
            </a:r>
            <a:r>
              <a:rPr lang="ru-RU" dirty="0" smtClean="0"/>
              <a:t>: </a:t>
            </a:r>
            <a:r>
              <a:rPr lang="ru-RU" i="1" dirty="0" err="1" smtClean="0"/>
              <a:t>різьба</a:t>
            </a:r>
            <a:r>
              <a:rPr lang="ru-RU" i="1" dirty="0" smtClean="0"/>
              <a:t> - </a:t>
            </a:r>
            <a:r>
              <a:rPr lang="ru-RU" i="1" dirty="0" err="1" smtClean="0"/>
              <a:t>різьбар</a:t>
            </a:r>
            <a:r>
              <a:rPr lang="ru-RU" i="1" dirty="0" smtClean="0"/>
              <a:t>, тьма -</a:t>
            </a:r>
            <a:r>
              <a:rPr lang="ru-RU" i="1" dirty="0" err="1" smtClean="0"/>
              <a:t>тьмяний</a:t>
            </a:r>
            <a:r>
              <a:rPr lang="ru-RU" i="1" dirty="0" smtClean="0"/>
              <a:t>. 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416675"/>
            <a:ext cx="5305452" cy="365125"/>
          </a:xfrm>
        </p:spPr>
        <p:txBody>
          <a:bodyPr/>
          <a:lstStyle/>
          <a:p>
            <a:r>
              <a:rPr lang="uk-UA" dirty="0" smtClean="0"/>
              <a:t>ХНЕУ імені Семена </a:t>
            </a:r>
            <a:r>
              <a:rPr lang="uk-UA" dirty="0" err="1" smtClean="0"/>
              <a:t>Кузнеця</a:t>
            </a:r>
            <a:r>
              <a:rPr lang="uk-UA" dirty="0" smtClean="0"/>
              <a:t>, ст. викладач кафедри українознавства і мовної підготовки іноземних громадян Шелепкова Інна Миколаївна</a:t>
            </a:r>
            <a:endParaRPr lang="uk-UA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5</TotalTime>
  <Words>87</Words>
  <Application>Microsoft Office PowerPoint</Application>
  <PresentationFormat>Экран (4:3)</PresentationFormat>
  <Paragraphs>8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Апекс</vt:lpstr>
      <vt:lpstr>ПОЗНАЧЕННЯ М'якОСТІ ПРИГОЛОСНИХ</vt:lpstr>
      <vt:lpstr>Слайд 2</vt:lpstr>
      <vt:lpstr>Слайд 3</vt:lpstr>
      <vt:lpstr>Слайд 4</vt:lpstr>
    </vt:vector>
  </TitlesOfParts>
  <Company>Krokoz™ Inc.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ПОЗНАЧЕННЯ М'якОСТІ ПРИГОЛОСНИХ</dc:title>
  <dc:creator>1</dc:creator>
  <cp:lastModifiedBy>1</cp:lastModifiedBy>
  <cp:revision>1</cp:revision>
  <dcterms:created xsi:type="dcterms:W3CDTF">2017-02-27T08:59:29Z</dcterms:created>
  <dcterms:modified xsi:type="dcterms:W3CDTF">2017-02-27T09:04:30Z</dcterms:modified>
</cp:coreProperties>
</file>