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A9C9-FFBB-4EA0-8C71-4F0E632D5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Буква Г  та буква Ґ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517D72-0869-4391-898F-F6A5FA156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400" dirty="0"/>
              <a:t>Нотатки до нової редакції Українського правопису</a:t>
            </a:r>
          </a:p>
          <a:p>
            <a:r>
              <a:rPr lang="ru-RU" sz="2400" dirty="0"/>
              <a:t>ХН</a:t>
            </a:r>
            <a:r>
              <a:rPr lang="uk-UA" sz="2400" dirty="0"/>
              <a:t>ЕУ імені Семена </a:t>
            </a:r>
            <a:r>
              <a:rPr lang="uk-UA" sz="2400" dirty="0" err="1"/>
              <a:t>Кузнеця</a:t>
            </a:r>
            <a:r>
              <a:rPr lang="uk-UA" sz="2400" dirty="0"/>
              <a:t>, ст. викладач кафедри українознавства і </a:t>
            </a:r>
            <a:r>
              <a:rPr lang="uk-UA" sz="2400" dirty="0" err="1"/>
              <a:t>мовної</a:t>
            </a:r>
            <a:r>
              <a:rPr lang="uk-UA" sz="2400" dirty="0"/>
              <a:t> підготовки іноземних громадян </a:t>
            </a:r>
            <a:r>
              <a:rPr lang="uk-UA" sz="2400" dirty="0" err="1"/>
              <a:t>Шелепкова</a:t>
            </a:r>
            <a:r>
              <a:rPr lang="uk-UA" sz="2400" dirty="0"/>
              <a:t> Інна Миколаївна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D9F7C-E628-4F44-947C-47D47F88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3600" b="1" dirty="0"/>
              <a:t>Буква г передає на письмі глотковий щілинний приголосний звук в українських словах:</a:t>
            </a:r>
            <a:br>
              <a:rPr lang="uk-UA" sz="3600" b="1" dirty="0"/>
            </a:br>
            <a:r>
              <a:rPr lang="uk-UA" sz="3600" i="1" dirty="0"/>
              <a:t>берегти́, </a:t>
            </a:r>
            <a:r>
              <a:rPr lang="uk-UA" sz="3600" i="1" dirty="0" err="1"/>
              <a:t>вого́нь</a:t>
            </a:r>
            <a:r>
              <a:rPr lang="uk-UA" sz="3600" i="1" dirty="0"/>
              <a:t>, </a:t>
            </a:r>
            <a:r>
              <a:rPr lang="uk-UA" sz="3600" i="1" dirty="0" err="1"/>
              <a:t>га́дка</a:t>
            </a:r>
            <a:r>
              <a:rPr lang="uk-UA" sz="3600" i="1" dirty="0"/>
              <a:t>, </a:t>
            </a:r>
            <a:r>
              <a:rPr lang="uk-UA" sz="3600" i="1" dirty="0" err="1"/>
              <a:t>гука́ти</a:t>
            </a:r>
            <a:r>
              <a:rPr lang="uk-UA" sz="3600" i="1" dirty="0"/>
              <a:t>, </a:t>
            </a:r>
            <a:r>
              <a:rPr lang="uk-UA" sz="3600" i="1" dirty="0" err="1"/>
              <a:t>дороги́й</a:t>
            </a:r>
            <a:r>
              <a:rPr lang="uk-UA" sz="3600" i="1" dirty="0"/>
              <a:t>, жага́, згин, </a:t>
            </a:r>
            <a:r>
              <a:rPr lang="uk-UA" sz="3600" i="1" dirty="0" err="1"/>
              <a:t>кри́га</a:t>
            </a:r>
            <a:r>
              <a:rPr lang="uk-UA" sz="3600" i="1" dirty="0"/>
              <a:t>, </a:t>
            </a:r>
            <a:r>
              <a:rPr lang="uk-UA" sz="3600" i="1" dirty="0" err="1"/>
              <a:t>могу́тній</a:t>
            </a:r>
            <a:r>
              <a:rPr lang="uk-UA" sz="3600" i="1" dirty="0"/>
              <a:t>, </a:t>
            </a:r>
            <a:r>
              <a:rPr lang="uk-UA" sz="3600" i="1" dirty="0" err="1"/>
              <a:t>пагіне́ць</a:t>
            </a:r>
            <a:r>
              <a:rPr lang="uk-UA" sz="3600" dirty="0"/>
              <a:t>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383C99-C2E6-421A-9EC4-F3868AD80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275B9-CFC1-4070-BF95-12EA7B20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/>
              <a:t>Буква г </a:t>
            </a:r>
            <a:r>
              <a:rPr lang="ru-RU" b="1" dirty="0" err="1"/>
              <a:t>передає</a:t>
            </a:r>
            <a:r>
              <a:rPr lang="ru-RU" b="1" dirty="0"/>
              <a:t> на </a:t>
            </a:r>
            <a:r>
              <a:rPr lang="ru-RU" b="1" dirty="0" err="1"/>
              <a:t>письмі</a:t>
            </a:r>
            <a:r>
              <a:rPr lang="ru-RU" b="1" dirty="0"/>
              <a:t> </a:t>
            </a:r>
            <a:r>
              <a:rPr lang="ru-RU" b="1" dirty="0" err="1"/>
              <a:t>глотковий</a:t>
            </a:r>
            <a:r>
              <a:rPr lang="ru-RU" b="1" dirty="0"/>
              <a:t> </a:t>
            </a:r>
            <a:r>
              <a:rPr lang="ru-RU" b="1" dirty="0" err="1"/>
              <a:t>щілинний</a:t>
            </a:r>
            <a:r>
              <a:rPr lang="ru-RU" b="1" dirty="0"/>
              <a:t> </a:t>
            </a:r>
            <a:r>
              <a:rPr lang="ru-RU" b="1" dirty="0" err="1"/>
              <a:t>приголосний</a:t>
            </a:r>
            <a:r>
              <a:rPr lang="ru-RU" b="1" dirty="0"/>
              <a:t> звук в </a:t>
            </a:r>
            <a:r>
              <a:rPr lang="ru-RU" b="1" dirty="0" err="1"/>
              <a:t>загальних</a:t>
            </a:r>
            <a:r>
              <a:rPr lang="ru-RU" b="1" dirty="0"/>
              <a:t> та </a:t>
            </a:r>
            <a:r>
              <a:rPr lang="ru-RU" b="1" dirty="0" err="1"/>
              <a:t>власних</a:t>
            </a:r>
            <a:r>
              <a:rPr lang="ru-RU" b="1" dirty="0"/>
              <a:t> </a:t>
            </a:r>
            <a:r>
              <a:rPr lang="ru-RU" b="1" dirty="0" err="1"/>
              <a:t>назвах</a:t>
            </a:r>
            <a:r>
              <a:rPr lang="ru-RU" b="1" dirty="0"/>
              <a:t> </a:t>
            </a:r>
            <a:r>
              <a:rPr lang="ru-RU" b="1" dirty="0" err="1"/>
              <a:t>іншомовного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(на </a:t>
            </a:r>
            <a:r>
              <a:rPr lang="ru-RU" b="1" dirty="0" err="1"/>
              <a:t>місці</a:t>
            </a:r>
            <a:r>
              <a:rPr lang="ru-RU" b="1" dirty="0"/>
              <a:t> </a:t>
            </a:r>
            <a:r>
              <a:rPr lang="en-US" b="1" dirty="0"/>
              <a:t>h, g)</a:t>
            </a:r>
            <a:r>
              <a:rPr lang="ru-RU" b="1" dirty="0"/>
              <a:t>:</a:t>
            </a:r>
            <a:r>
              <a:rPr lang="en-US" b="1" dirty="0"/>
              <a:t> </a:t>
            </a:r>
            <a:br>
              <a:rPr lang="ru-RU" b="1" dirty="0"/>
            </a:br>
            <a:r>
              <a:rPr lang="ru-RU" i="1" dirty="0" err="1"/>
              <a:t>абориге́н</a:t>
            </a:r>
            <a:r>
              <a:rPr lang="ru-RU" i="1" dirty="0"/>
              <a:t>, </a:t>
            </a:r>
            <a:r>
              <a:rPr lang="ru-RU" i="1" dirty="0" err="1"/>
              <a:t>агіта́ція</a:t>
            </a:r>
            <a:r>
              <a:rPr lang="ru-RU" i="1" dirty="0"/>
              <a:t>, </a:t>
            </a:r>
            <a:r>
              <a:rPr lang="ru-RU" i="1" dirty="0" err="1"/>
              <a:t>агре́сія</a:t>
            </a:r>
            <a:r>
              <a:rPr lang="ru-RU" i="1" dirty="0"/>
              <a:t>, </a:t>
            </a:r>
            <a:r>
              <a:rPr lang="ru-RU" i="1" dirty="0" err="1"/>
              <a:t>бага́ж</a:t>
            </a:r>
            <a:r>
              <a:rPr lang="ru-RU" i="1" dirty="0"/>
              <a:t>, </a:t>
            </a:r>
            <a:r>
              <a:rPr lang="ru-RU" i="1" dirty="0" err="1"/>
              <a:t>болга́рин</a:t>
            </a:r>
            <a:r>
              <a:rPr lang="ru-RU" i="1" dirty="0"/>
              <a:t>, </a:t>
            </a:r>
            <a:r>
              <a:rPr lang="ru-RU" i="1" dirty="0" err="1"/>
              <a:t>брига́да</a:t>
            </a:r>
            <a:r>
              <a:rPr lang="ru-RU" i="1" dirty="0"/>
              <a:t>, </a:t>
            </a:r>
            <a:r>
              <a:rPr lang="ru-RU" i="1" dirty="0" err="1"/>
              <a:t>газе́та</a:t>
            </a:r>
            <a:r>
              <a:rPr lang="ru-RU" i="1" dirty="0"/>
              <a:t>, </a:t>
            </a:r>
            <a:r>
              <a:rPr lang="ru-RU" i="1" dirty="0" err="1"/>
              <a:t>генера́л</a:t>
            </a:r>
            <a:r>
              <a:rPr lang="ru-RU" i="1" dirty="0"/>
              <a:t>, </a:t>
            </a:r>
            <a:r>
              <a:rPr lang="ru-RU" i="1" dirty="0" err="1"/>
              <a:t>геоло́гія</a:t>
            </a:r>
            <a:r>
              <a:rPr lang="ru-RU" i="1" dirty="0"/>
              <a:t>, </a:t>
            </a:r>
            <a:r>
              <a:rPr lang="ru-RU" i="1" dirty="0" err="1"/>
              <a:t>горизо́нт</a:t>
            </a:r>
            <a:r>
              <a:rPr lang="ru-RU" i="1" dirty="0"/>
              <a:t>, </a:t>
            </a:r>
            <a:r>
              <a:rPr lang="ru-RU" i="1" dirty="0" err="1"/>
              <a:t>гра́мота</a:t>
            </a:r>
            <a:r>
              <a:rPr lang="ru-RU" i="1" dirty="0"/>
              <a:t>, </a:t>
            </a:r>
            <a:r>
              <a:rPr lang="ru-RU" i="1" dirty="0" err="1"/>
              <a:t>делега́т</a:t>
            </a:r>
            <a:r>
              <a:rPr lang="ru-RU" i="1" dirty="0"/>
              <a:t>, </a:t>
            </a:r>
            <a:r>
              <a:rPr lang="ru-RU" i="1" dirty="0" err="1"/>
              <a:t>кілогра́м</a:t>
            </a:r>
            <a:r>
              <a:rPr lang="ru-RU" i="1" dirty="0"/>
              <a:t>, </a:t>
            </a:r>
            <a:r>
              <a:rPr lang="ru-RU" i="1" dirty="0" err="1"/>
              <a:t>логопе́д</a:t>
            </a:r>
            <a:r>
              <a:rPr lang="ru-RU" i="1" dirty="0"/>
              <a:t>, </a:t>
            </a:r>
            <a:r>
              <a:rPr lang="ru-RU" i="1" dirty="0" err="1"/>
              <a:t>магази́н</a:t>
            </a:r>
            <a:r>
              <a:rPr lang="ru-RU" i="1" dirty="0"/>
              <a:t>, </a:t>
            </a:r>
            <a:r>
              <a:rPr lang="ru-RU" i="1" dirty="0" err="1"/>
              <a:t>педаго́г</a:t>
            </a:r>
            <a:r>
              <a:rPr lang="ru-RU" i="1" dirty="0"/>
              <a:t>, </a:t>
            </a:r>
            <a:r>
              <a:rPr lang="ru-RU" i="1" dirty="0" err="1"/>
              <a:t>фотогра́фія</a:t>
            </a:r>
            <a:r>
              <a:rPr lang="ru-RU" i="1" dirty="0"/>
              <a:t>; </a:t>
            </a:r>
            <a:r>
              <a:rPr lang="ru-RU" i="1" dirty="0" err="1"/>
              <a:t>Єва́нгеліє</a:t>
            </a:r>
            <a:r>
              <a:rPr lang="ru-RU" i="1" dirty="0"/>
              <a:t>, </a:t>
            </a:r>
            <a:r>
              <a:rPr lang="ru-RU" i="1" dirty="0" err="1"/>
              <a:t>Гоме́р</a:t>
            </a:r>
            <a:r>
              <a:rPr lang="ru-RU" i="1" dirty="0"/>
              <a:t>, </a:t>
            </a:r>
            <a:r>
              <a:rPr lang="ru-RU" i="1" dirty="0" err="1"/>
              <a:t>А́нглія</a:t>
            </a:r>
            <a:r>
              <a:rPr lang="ru-RU" i="1" dirty="0"/>
              <a:t>, </a:t>
            </a:r>
            <a:r>
              <a:rPr lang="ru-RU" i="1" dirty="0" err="1"/>
              <a:t>Гаа́га</a:t>
            </a:r>
            <a:r>
              <a:rPr lang="ru-RU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DCE56-4871-448D-AF10-F180A166C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5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BADAE-347E-4EEC-BDC0-D24A29C9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dirty="0"/>
              <a:t>Буква ґ передає на письмі задньоязиковий зімкнений приголосний:</a:t>
            </a:r>
            <a:br>
              <a:rPr lang="uk-UA" sz="2400" b="1" dirty="0"/>
            </a:br>
            <a:r>
              <a:rPr lang="uk-UA" sz="2400" b="1" dirty="0"/>
              <a:t> </a:t>
            </a:r>
            <a:br>
              <a:rPr lang="uk-UA" sz="2400" b="1" dirty="0"/>
            </a:br>
            <a:r>
              <a:rPr lang="uk-UA" sz="2400" b="1" dirty="0"/>
              <a:t>1. в українських та в давно запозичених і </a:t>
            </a:r>
            <a:r>
              <a:rPr lang="uk-UA" sz="2400" b="1" dirty="0" err="1"/>
              <a:t>зукраїнізованих</a:t>
            </a:r>
            <a:r>
              <a:rPr lang="uk-UA" sz="2400" b="1" dirty="0"/>
              <a:t> словах: </a:t>
            </a:r>
            <a:r>
              <a:rPr lang="uk-UA" sz="2400" i="1" dirty="0" err="1"/>
              <a:t>а́ґрус</a:t>
            </a:r>
            <a:r>
              <a:rPr lang="uk-UA" sz="2400" i="1" dirty="0"/>
              <a:t>, </a:t>
            </a:r>
            <a:r>
              <a:rPr lang="uk-UA" sz="2400" i="1" dirty="0" err="1"/>
              <a:t>ґа́ва</a:t>
            </a:r>
            <a:r>
              <a:rPr lang="uk-UA" sz="2400" i="1" dirty="0"/>
              <a:t>, </a:t>
            </a:r>
            <a:r>
              <a:rPr lang="uk-UA" sz="2400" i="1" dirty="0" err="1"/>
              <a:t>ґа́зда</a:t>
            </a:r>
            <a:r>
              <a:rPr lang="uk-UA" sz="2400" i="1" dirty="0"/>
              <a:t>́, ґандж, </a:t>
            </a:r>
            <a:r>
              <a:rPr lang="uk-UA" sz="2400" i="1" dirty="0" err="1"/>
              <a:t>ґа́нок</a:t>
            </a:r>
            <a:r>
              <a:rPr lang="uk-UA" sz="2400" i="1" dirty="0"/>
              <a:t>, </a:t>
            </a:r>
            <a:r>
              <a:rPr lang="uk-UA" sz="2400" i="1" dirty="0" err="1"/>
              <a:t>ґату́нок</a:t>
            </a:r>
            <a:r>
              <a:rPr lang="uk-UA" sz="2400" i="1" dirty="0"/>
              <a:t>, ґвалт, </a:t>
            </a:r>
            <a:r>
              <a:rPr lang="uk-UA" sz="2400" i="1" dirty="0" err="1"/>
              <a:t>ґе́ґати</a:t>
            </a:r>
            <a:r>
              <a:rPr lang="uk-UA" sz="2400" i="1" dirty="0"/>
              <a:t>, ґедзь, </a:t>
            </a:r>
            <a:r>
              <a:rPr lang="uk-UA" sz="2400" i="1" dirty="0" err="1"/>
              <a:t>ґелґота́ти</a:t>
            </a:r>
            <a:r>
              <a:rPr lang="uk-UA" sz="2400" i="1" dirty="0"/>
              <a:t>, ґелґотіти, </a:t>
            </a:r>
            <a:r>
              <a:rPr lang="uk-UA" sz="2400" i="1" dirty="0" err="1"/>
              <a:t>ґерґелі</a:t>
            </a:r>
            <a:r>
              <a:rPr lang="uk-UA" sz="2400" i="1" dirty="0"/>
              <a:t>, </a:t>
            </a:r>
            <a:r>
              <a:rPr lang="uk-UA" sz="2400" i="1" dirty="0" err="1"/>
              <a:t>ґерґота́ти</a:t>
            </a:r>
            <a:r>
              <a:rPr lang="uk-UA" sz="2400" i="1" dirty="0"/>
              <a:t>, </a:t>
            </a:r>
            <a:r>
              <a:rPr lang="uk-UA" sz="2400" i="1" dirty="0" err="1"/>
              <a:t>ґерґоті́ти</a:t>
            </a:r>
            <a:r>
              <a:rPr lang="uk-UA" sz="2400" i="1" dirty="0"/>
              <a:t>, </a:t>
            </a:r>
            <a:r>
              <a:rPr lang="uk-UA" sz="2400" i="1" dirty="0" err="1"/>
              <a:t>ґи́ґнути</a:t>
            </a:r>
            <a:r>
              <a:rPr lang="uk-UA" sz="2400" i="1" dirty="0"/>
              <a:t>, </a:t>
            </a:r>
            <a:r>
              <a:rPr lang="uk-UA" sz="2400" i="1" dirty="0" err="1"/>
              <a:t>ґирли́ґа</a:t>
            </a:r>
            <a:r>
              <a:rPr lang="uk-UA" sz="2400" i="1" dirty="0"/>
              <a:t>, ґлей, ґніт </a:t>
            </a:r>
            <a:r>
              <a:rPr lang="uk-UA" sz="2400" dirty="0"/>
              <a:t>(у лампі), </a:t>
            </a:r>
            <a:r>
              <a:rPr lang="uk-UA" sz="2400" i="1" dirty="0" err="1"/>
              <a:t>ґо́ґель-мо́ґель</a:t>
            </a:r>
            <a:r>
              <a:rPr lang="uk-UA" sz="2400" i="1" dirty="0"/>
              <a:t>, ґонт(а), </a:t>
            </a:r>
            <a:r>
              <a:rPr lang="uk-UA" sz="2400" i="1" dirty="0" err="1"/>
              <a:t>ґрасува́ти</a:t>
            </a:r>
            <a:r>
              <a:rPr lang="uk-UA" sz="2400" i="1" dirty="0"/>
              <a:t>, </a:t>
            </a:r>
            <a:r>
              <a:rPr lang="uk-UA" sz="2400" i="1" dirty="0" err="1"/>
              <a:t>ґра́ти</a:t>
            </a:r>
            <a:r>
              <a:rPr lang="uk-UA" sz="2400" i="1" dirty="0"/>
              <a:t> </a:t>
            </a:r>
            <a:r>
              <a:rPr lang="uk-UA" sz="2400" dirty="0"/>
              <a:t>(іменник), </a:t>
            </a:r>
            <a:r>
              <a:rPr lang="uk-UA" sz="2400" i="1" dirty="0" err="1"/>
              <a:t>ґре́чний</a:t>
            </a:r>
            <a:r>
              <a:rPr lang="uk-UA" sz="2400" i="1" dirty="0"/>
              <a:t>, </a:t>
            </a:r>
            <a:r>
              <a:rPr lang="uk-UA" sz="2400" i="1" dirty="0" err="1"/>
              <a:t>ґринджо́ли</a:t>
            </a:r>
            <a:r>
              <a:rPr lang="uk-UA" sz="2400" i="1" dirty="0"/>
              <a:t>, ґрунт, </a:t>
            </a:r>
            <a:r>
              <a:rPr lang="uk-UA" sz="2400" i="1" dirty="0" err="1"/>
              <a:t>ґу́дзик</a:t>
            </a:r>
            <a:r>
              <a:rPr lang="uk-UA" sz="2400" i="1" dirty="0"/>
              <a:t>, </a:t>
            </a:r>
            <a:r>
              <a:rPr lang="uk-UA" sz="2400" i="1" dirty="0" err="1"/>
              <a:t>ґу́ля</a:t>
            </a:r>
            <a:r>
              <a:rPr lang="uk-UA" sz="2400" i="1" dirty="0"/>
              <a:t>, </a:t>
            </a:r>
            <a:r>
              <a:rPr lang="uk-UA" sz="2400" i="1" dirty="0" err="1"/>
              <a:t>ґура́льня</a:t>
            </a:r>
            <a:r>
              <a:rPr lang="uk-UA" sz="2400" i="1" dirty="0"/>
              <a:t>, </a:t>
            </a:r>
            <a:r>
              <a:rPr lang="uk-UA" sz="2400" i="1" dirty="0" err="1"/>
              <a:t>джиґу́н</a:t>
            </a:r>
            <a:r>
              <a:rPr lang="uk-UA" sz="2400" i="1" dirty="0"/>
              <a:t>, </a:t>
            </a:r>
            <a:r>
              <a:rPr lang="uk-UA" sz="2400" i="1" dirty="0" err="1"/>
              <a:t>дзи́ґа</a:t>
            </a:r>
            <a:r>
              <a:rPr lang="uk-UA" sz="2400" i="1" dirty="0"/>
              <a:t>, </a:t>
            </a:r>
            <a:r>
              <a:rPr lang="uk-UA" sz="2400" i="1" dirty="0" err="1"/>
              <a:t>дзи́ґлик</a:t>
            </a:r>
            <a:r>
              <a:rPr lang="uk-UA" sz="2400" i="1" dirty="0"/>
              <a:t>, </a:t>
            </a:r>
            <a:r>
              <a:rPr lang="uk-UA" sz="2400" i="1" dirty="0" err="1"/>
              <a:t>дриґа́ти</a:t>
            </a:r>
            <a:r>
              <a:rPr lang="uk-UA" sz="2400" i="1" dirty="0"/>
              <a:t> </a:t>
            </a:r>
            <a:r>
              <a:rPr lang="uk-UA" sz="2400" dirty="0"/>
              <a:t>і </a:t>
            </a:r>
            <a:r>
              <a:rPr lang="uk-UA" sz="2400" i="1" dirty="0" err="1"/>
              <a:t>дри́ґати</a:t>
            </a:r>
            <a:r>
              <a:rPr lang="uk-UA" sz="2400" i="1" dirty="0"/>
              <a:t>, </a:t>
            </a:r>
            <a:r>
              <a:rPr lang="uk-UA" sz="2400" i="1" dirty="0" err="1"/>
              <a:t>ремиґа́ти</a:t>
            </a:r>
            <a:r>
              <a:rPr lang="uk-UA" sz="2400" i="1" dirty="0"/>
              <a:t> .</a:t>
            </a:r>
            <a:endParaRPr lang="uk-UA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02D1D9-2992-4E43-84F8-40581558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73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DBE6B-C4BD-46BC-86B5-C300A498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/>
              <a:t>Буква ґ передає на письмі задньоязиковий зімкнений приголосний: </a:t>
            </a:r>
            <a:br>
              <a:rPr lang="uk-UA" sz="3100" b="1" dirty="0"/>
            </a:br>
            <a:r>
              <a:rPr lang="uk-UA" sz="3100" b="1" dirty="0"/>
              <a:t>1. в українських та в давно запозичених і </a:t>
            </a:r>
            <a:r>
              <a:rPr lang="uk-UA" sz="3100" b="1" dirty="0" err="1"/>
              <a:t>зукраїнізованих</a:t>
            </a:r>
            <a:r>
              <a:rPr lang="uk-UA" sz="3100" b="1" dirty="0"/>
              <a:t> словах та в похідних від них: </a:t>
            </a:r>
            <a:br>
              <a:rPr lang="uk-UA" sz="3100" b="1" dirty="0"/>
            </a:br>
            <a:r>
              <a:rPr lang="uk-UA" i="1" dirty="0" err="1"/>
              <a:t>а́ґрусовий</a:t>
            </a:r>
            <a:r>
              <a:rPr lang="uk-UA" i="1" dirty="0"/>
              <a:t>, </a:t>
            </a:r>
            <a:r>
              <a:rPr lang="uk-UA" i="1" dirty="0" err="1"/>
              <a:t>ґаздува́ти</a:t>
            </a:r>
            <a:r>
              <a:rPr lang="uk-UA" i="1" dirty="0"/>
              <a:t>, </a:t>
            </a:r>
            <a:r>
              <a:rPr lang="uk-UA" i="1" dirty="0" err="1"/>
              <a:t>ґвалтува́ти</a:t>
            </a:r>
            <a:r>
              <a:rPr lang="uk-UA" i="1" dirty="0"/>
              <a:t>, </a:t>
            </a:r>
            <a:r>
              <a:rPr lang="uk-UA" i="1" dirty="0" err="1"/>
              <a:t>ґе́рґіт</a:t>
            </a:r>
            <a:r>
              <a:rPr lang="uk-UA" i="1" dirty="0"/>
              <a:t>, </a:t>
            </a:r>
            <a:r>
              <a:rPr lang="uk-UA" i="1" dirty="0" err="1"/>
              <a:t>ґратча́стий</a:t>
            </a:r>
            <a:r>
              <a:rPr lang="uk-UA" i="1" dirty="0"/>
              <a:t>, </a:t>
            </a:r>
            <a:r>
              <a:rPr lang="uk-UA" i="1" dirty="0" err="1"/>
              <a:t>ґрунтови́й</a:t>
            </a:r>
            <a:r>
              <a:rPr lang="uk-UA" i="1" dirty="0"/>
              <a:t>, </a:t>
            </a:r>
            <a:r>
              <a:rPr lang="uk-UA" i="1" dirty="0" err="1"/>
              <a:t>ґрунтува́ти</a:t>
            </a:r>
            <a:r>
              <a:rPr lang="uk-UA" i="1" dirty="0"/>
              <a:t>(ся), </a:t>
            </a:r>
            <a:r>
              <a:rPr lang="uk-UA" i="1" dirty="0" err="1"/>
              <a:t>ґу́дзиковий</a:t>
            </a:r>
            <a:r>
              <a:rPr lang="uk-UA" i="1" dirty="0"/>
              <a:t>, </a:t>
            </a:r>
            <a:r>
              <a:rPr lang="uk-UA" i="1" dirty="0" err="1"/>
              <a:t>ґу́лька</a:t>
            </a:r>
            <a:r>
              <a:rPr lang="uk-UA" i="1" dirty="0"/>
              <a:t>, </a:t>
            </a:r>
            <a:r>
              <a:rPr lang="uk-UA" i="1" dirty="0" err="1"/>
              <a:t>проґа́вити</a:t>
            </a:r>
            <a:r>
              <a:rPr lang="uk-UA" i="1" dirty="0"/>
              <a:t> </a:t>
            </a:r>
            <a:r>
              <a:rPr lang="uk-UA" dirty="0"/>
              <a:t>і под.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377B0-7EFB-4F65-830F-D36B397C5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CE898-796A-47B4-8C39-093F2D78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Буква ґ передає на письмі задньоязиковий зімкнений приголосний у власних назвах — топонімах України: </a:t>
            </a:r>
            <a:br>
              <a:rPr lang="uk-UA" sz="3000" dirty="0"/>
            </a:br>
            <a:r>
              <a:rPr lang="uk-UA" i="1" dirty="0" err="1"/>
              <a:t>Ґорґа́ни</a:t>
            </a:r>
            <a:r>
              <a:rPr lang="uk-UA" i="1" dirty="0"/>
              <a:t> </a:t>
            </a:r>
            <a:r>
              <a:rPr lang="uk-UA" dirty="0"/>
              <a:t>(гірський масив), </a:t>
            </a:r>
            <a:br>
              <a:rPr lang="uk-UA" dirty="0"/>
            </a:br>
            <a:r>
              <a:rPr lang="uk-UA" i="1" dirty="0" err="1"/>
              <a:t>Ґоро́нда</a:t>
            </a:r>
            <a:r>
              <a:rPr lang="uk-UA" i="1" dirty="0"/>
              <a:t>, </a:t>
            </a:r>
            <a:r>
              <a:rPr lang="uk-UA" i="1" dirty="0" err="1"/>
              <a:t>У́ґля</a:t>
            </a:r>
            <a:r>
              <a:rPr lang="uk-UA" i="1" dirty="0"/>
              <a:t> </a:t>
            </a:r>
            <a:r>
              <a:rPr lang="uk-UA" dirty="0"/>
              <a:t>(села на Закарпатті). </a:t>
            </a:r>
            <a:br>
              <a:rPr lang="uk-UA" dirty="0"/>
            </a:br>
            <a:br>
              <a:rPr lang="ru-RU" dirty="0"/>
            </a:b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0A0AD-9676-4495-8ED3-BB3CE59A4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2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BCF0E-8F0F-42F7-9681-69DEF9E8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Буква ґ </a:t>
            </a:r>
            <a:r>
              <a:rPr lang="ru-RU" b="1" dirty="0" err="1"/>
              <a:t>передає</a:t>
            </a:r>
            <a:r>
              <a:rPr lang="ru-RU" b="1" dirty="0"/>
              <a:t> на </a:t>
            </a:r>
            <a:r>
              <a:rPr lang="ru-RU" b="1" dirty="0" err="1"/>
              <a:t>письмі</a:t>
            </a:r>
            <a:r>
              <a:rPr lang="ru-RU" b="1" dirty="0"/>
              <a:t> </a:t>
            </a:r>
            <a:r>
              <a:rPr lang="ru-RU" b="1" dirty="0" err="1"/>
              <a:t>задньоязиковий</a:t>
            </a:r>
            <a:r>
              <a:rPr lang="ru-RU" b="1" dirty="0"/>
              <a:t> </a:t>
            </a:r>
            <a:r>
              <a:rPr lang="ru-RU" b="1" dirty="0" err="1"/>
              <a:t>зімкнений</a:t>
            </a:r>
            <a:r>
              <a:rPr lang="ru-RU" b="1" dirty="0"/>
              <a:t> </a:t>
            </a:r>
            <a:r>
              <a:rPr lang="ru-RU" b="1" dirty="0" err="1"/>
              <a:t>приголосний</a:t>
            </a:r>
            <a:r>
              <a:rPr lang="ru-RU" b="1" dirty="0"/>
              <a:t> у </a:t>
            </a:r>
            <a:r>
              <a:rPr lang="ru-RU" b="1" dirty="0" err="1"/>
              <a:t>прізвищах</a:t>
            </a:r>
            <a:r>
              <a:rPr lang="ru-RU" b="1" dirty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: </a:t>
            </a:r>
            <a:br>
              <a:rPr lang="ru-RU" b="1" dirty="0"/>
            </a:br>
            <a:br>
              <a:rPr lang="ru-RU" dirty="0"/>
            </a:br>
            <a:r>
              <a:rPr lang="ru-RU" i="1" dirty="0" err="1"/>
              <a:t>Ґалаґа́н</a:t>
            </a:r>
            <a:r>
              <a:rPr lang="ru-RU" i="1" dirty="0"/>
              <a:t>, </a:t>
            </a:r>
            <a:r>
              <a:rPr lang="ru-RU" i="1" dirty="0" err="1"/>
              <a:t>Ґалято́вський</a:t>
            </a:r>
            <a:r>
              <a:rPr lang="ru-RU" i="1" dirty="0"/>
              <a:t>, </a:t>
            </a:r>
            <a:r>
              <a:rPr lang="ru-RU" i="1" dirty="0" err="1"/>
              <a:t>Ґе́ник</a:t>
            </a:r>
            <a:r>
              <a:rPr lang="ru-RU" i="1" dirty="0"/>
              <a:t>, </a:t>
            </a:r>
            <a:r>
              <a:rPr lang="ru-RU" i="1" dirty="0" err="1"/>
              <a:t>Ґерза́нич</a:t>
            </a:r>
            <a:r>
              <a:rPr lang="ru-RU" i="1" dirty="0"/>
              <a:t>, </a:t>
            </a:r>
            <a:r>
              <a:rPr lang="ru-RU" i="1" dirty="0" err="1"/>
              <a:t>Ґерда́н</a:t>
            </a:r>
            <a:r>
              <a:rPr lang="ru-RU" i="1" dirty="0"/>
              <a:t>, </a:t>
            </a:r>
            <a:r>
              <a:rPr lang="ru-RU" i="1" dirty="0" err="1"/>
              <a:t>Ґжи́цький</a:t>
            </a:r>
            <a:r>
              <a:rPr lang="ru-RU" i="1" dirty="0"/>
              <a:t>, </a:t>
            </a:r>
            <a:r>
              <a:rPr lang="ru-RU" i="1" dirty="0" err="1"/>
              <a:t>Ґи́ґа</a:t>
            </a:r>
            <a:r>
              <a:rPr lang="ru-RU" i="1" dirty="0"/>
              <a:t>, </a:t>
            </a:r>
            <a:r>
              <a:rPr lang="ru-RU" i="1" dirty="0" err="1"/>
              <a:t>Ґо́ґа</a:t>
            </a:r>
            <a:r>
              <a:rPr lang="ru-RU" i="1" dirty="0"/>
              <a:t>, </a:t>
            </a:r>
            <a:r>
              <a:rPr lang="ru-RU" i="1" dirty="0" err="1"/>
              <a:t>Ґо́йдич</a:t>
            </a:r>
            <a:r>
              <a:rPr lang="ru-RU" i="1" dirty="0"/>
              <a:t>, </a:t>
            </a:r>
            <a:r>
              <a:rPr lang="ru-RU" i="1" dirty="0" err="1"/>
              <a:t>Ґо́нта</a:t>
            </a:r>
            <a:r>
              <a:rPr lang="ru-RU" i="1" dirty="0"/>
              <a:t>, </a:t>
            </a:r>
            <a:r>
              <a:rPr lang="ru-RU" i="1" dirty="0" err="1"/>
              <a:t>Ґри́ґа</a:t>
            </a:r>
            <a:r>
              <a:rPr lang="ru-RU" i="1" dirty="0"/>
              <a:t>, </a:t>
            </a:r>
            <a:r>
              <a:rPr lang="ru-RU" i="1" dirty="0" err="1"/>
              <a:t>Ґудзь</a:t>
            </a:r>
            <a:r>
              <a:rPr lang="ru-RU" i="1" dirty="0"/>
              <a:t>, </a:t>
            </a:r>
            <a:r>
              <a:rPr lang="ru-RU" i="1" dirty="0" err="1"/>
              <a:t>Ґу́ла</a:t>
            </a:r>
            <a:r>
              <a:rPr lang="ru-RU" i="1" dirty="0"/>
              <a:t>, </a:t>
            </a:r>
            <a:r>
              <a:rPr lang="ru-RU" i="1" dirty="0" err="1"/>
              <a:t>Лома́ґа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7AEE0-1062-4A6C-91EE-254951B0A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9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262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Буква Г  та буква Ґ </vt:lpstr>
      <vt:lpstr>Буква г передає на письмі глотковий щілинний приголосний звук в українських словах: берегти́, вого́нь, га́дка, гука́ти, дороги́й, жага́, згин, кри́га, могу́тній, пагіне́ць.</vt:lpstr>
      <vt:lpstr>Буква г передає на письмі глотковий щілинний приголосний звук в загальних та власних назвах іншомовного походження (на місці h, g):  абориге́н, агіта́ція, агре́сія, бага́ж, болга́рин, брига́да, газе́та, генера́л, геоло́гія, горизо́нт, гра́мота, делега́т, кілогра́м, логопе́д, магази́н, педаго́г, фотогра́фія; Єва́нгеліє, Гоме́р, А́нглія, Гаа́га.</vt:lpstr>
      <vt:lpstr>Буква ґ передає на письмі задньоязиковий зімкнений приголосний:   1. в українських та в давно запозичених і зукраїнізованих словах: а́ґрус, ґа́ва, ґа́зда́, ґандж, ґа́нок, ґату́нок, ґвалт, ґе́ґати, ґедзь, ґелґота́ти, ґелґотіти, ґерґелі, ґерґота́ти, ґерґоті́ти, ґи́ґнути, ґирли́ґа, ґлей, ґніт (у лампі), ґо́ґель-мо́ґель, ґонт(а), ґрасува́ти, ґра́ти (іменник), ґре́чний, ґринджо́ли, ґрунт, ґу́дзик, ґу́ля, ґура́льня, джиґу́н, дзи́ґа, дзи́ґлик, дриґа́ти і дри́ґати, ремиґа́ти .</vt:lpstr>
      <vt:lpstr>Буква ґ передає на письмі задньоязиковий зімкнений приголосний:  1. в українських та в давно запозичених і зукраїнізованих словах та в похідних від них:  а́ґрусовий, ґаздува́ти, ґвалтува́ти, ґе́рґіт, ґратча́стий, ґрунтови́й, ґрунтува́ти(ся), ґу́дзиковий, ґу́лька, проґа́вити і под. </vt:lpstr>
      <vt:lpstr>Буква ґ передає на письмі задньоязиковий зімкнений приголосний у власних назвах — топонімах України:  Ґорґа́ни (гірський масив),  Ґоро́нда, У́ґля (села на Закарпатті).   </vt:lpstr>
      <vt:lpstr>Буква ґ передає на письмі задньоязиковий зімкнений приголосний у прізвищах українців:   Ґалаґа́н, Ґалято́вський, Ґе́ник, Ґерза́нич, Ґерда́н, Ґжи́цький, Ґи́ґа, Ґо́ґа, Ґо́йдич, Ґо́нта, Ґри́ґа, Ґудзь, Ґу́ла, Лома́ґа.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Г  та буква Ґ </dc:title>
  <dc:creator>Svetlana</dc:creator>
  <cp:lastModifiedBy>Svetlana</cp:lastModifiedBy>
  <cp:revision>3</cp:revision>
  <dcterms:created xsi:type="dcterms:W3CDTF">2020-02-26T07:02:21Z</dcterms:created>
  <dcterms:modified xsi:type="dcterms:W3CDTF">2020-02-26T11:52:56Z</dcterms:modified>
</cp:coreProperties>
</file>