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877F2-B3FC-4E50-B1C7-FE85AC291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976969"/>
          </a:xfrm>
        </p:spPr>
        <p:txBody>
          <a:bodyPr/>
          <a:lstStyle/>
          <a:p>
            <a:r>
              <a:rPr lang="ru-RU" b="1" dirty="0" err="1"/>
              <a:t>Уживання</a:t>
            </a:r>
            <a:r>
              <a:rPr lang="ru-RU" b="1" dirty="0"/>
              <a:t> І, И на початку слова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96262F-A90A-4132-8D50-908AD1E3A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4254500"/>
            <a:ext cx="6815669" cy="876298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Нотатки до нової редакції Українського правопису</a:t>
            </a:r>
          </a:p>
          <a:p>
            <a:r>
              <a:rPr lang="ru-RU" dirty="0"/>
              <a:t>ХН</a:t>
            </a:r>
            <a:r>
              <a:rPr lang="uk-UA" dirty="0"/>
              <a:t>ЕУ імені Семена </a:t>
            </a:r>
            <a:r>
              <a:rPr lang="uk-UA" dirty="0" err="1"/>
              <a:t>Кузнеця</a:t>
            </a:r>
            <a:r>
              <a:rPr lang="uk-UA" dirty="0"/>
              <a:t>, ст. викладач кафедри українознавства і </a:t>
            </a:r>
            <a:r>
              <a:rPr lang="uk-UA" dirty="0" err="1"/>
              <a:t>мовної</a:t>
            </a:r>
            <a:r>
              <a:rPr lang="uk-UA" dirty="0"/>
              <a:t> підготовки іноземних громадян </a:t>
            </a:r>
            <a:r>
              <a:rPr lang="uk-UA" dirty="0" err="1"/>
              <a:t>Шелепкова</a:t>
            </a:r>
            <a:r>
              <a:rPr lang="uk-UA" dirty="0"/>
              <a:t> Інна Миколаївна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43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67C2C-A4D4-4729-B112-C0E80484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/>
              <a:t>На початку слова </a:t>
            </a:r>
            <a:r>
              <a:rPr lang="ru-RU" sz="4400" b="1" dirty="0" err="1"/>
              <a:t>звичайно</a:t>
            </a:r>
            <a:r>
              <a:rPr lang="ru-RU" sz="4400" b="1" dirty="0"/>
              <a:t> </a:t>
            </a:r>
            <a:r>
              <a:rPr lang="ru-RU" sz="4400" b="1" dirty="0" err="1"/>
              <a:t>пишемо</a:t>
            </a:r>
            <a:r>
              <a:rPr lang="ru-RU" sz="4400" b="1" dirty="0"/>
              <a:t> і </a:t>
            </a:r>
            <a:br>
              <a:rPr lang="ru-RU" sz="4400" b="1" dirty="0"/>
            </a:br>
            <a:r>
              <a:rPr lang="ru-RU" sz="4400" b="1" dirty="0" err="1"/>
              <a:t>відповідно</a:t>
            </a:r>
            <a:r>
              <a:rPr lang="ru-RU" sz="4400" b="1" dirty="0"/>
              <a:t> до </a:t>
            </a:r>
            <a:r>
              <a:rPr lang="ru-RU" sz="4400" b="1" dirty="0" err="1"/>
              <a:t>вимови</a:t>
            </a:r>
            <a:r>
              <a:rPr lang="ru-RU" sz="4400" b="1" dirty="0"/>
              <a:t>:</a:t>
            </a:r>
            <a:br>
              <a:rPr lang="ru-RU" sz="4400" b="1" dirty="0"/>
            </a:br>
            <a:r>
              <a:rPr lang="ru-RU" sz="3600" b="1" dirty="0"/>
              <a:t> </a:t>
            </a:r>
            <a:br>
              <a:rPr lang="ru-RU" sz="3600" b="1" dirty="0"/>
            </a:br>
            <a:r>
              <a:rPr lang="ru-RU" sz="3600" b="1" i="1" dirty="0" err="1"/>
              <a:t>Іва́н</a:t>
            </a:r>
            <a:r>
              <a:rPr lang="ru-RU" sz="3600" b="1" i="1" dirty="0"/>
              <a:t>, </a:t>
            </a:r>
            <a:r>
              <a:rPr lang="ru-RU" sz="3600" b="1" i="1" dirty="0" err="1"/>
              <a:t>і́грашка</a:t>
            </a:r>
            <a:r>
              <a:rPr lang="ru-RU" sz="3600" b="1" i="1" dirty="0"/>
              <a:t>, </a:t>
            </a:r>
            <a:r>
              <a:rPr lang="ru-RU" sz="3600" b="1" i="1" dirty="0" err="1"/>
              <a:t>і́дол</a:t>
            </a:r>
            <a:r>
              <a:rPr lang="ru-RU" sz="3600" b="1" i="1" dirty="0"/>
              <a:t>, </a:t>
            </a:r>
            <a:r>
              <a:rPr lang="ru-RU" sz="3600" b="1" i="1" dirty="0" err="1"/>
              <a:t>і́кати</a:t>
            </a:r>
            <a:r>
              <a:rPr lang="ru-RU" sz="3600" b="1" i="1" dirty="0"/>
              <a:t> </a:t>
            </a:r>
            <a:r>
              <a:rPr lang="ru-RU" sz="3600" b="1" dirty="0"/>
              <a:t>(‘</a:t>
            </a:r>
            <a:r>
              <a:rPr lang="ru-RU" sz="3600" b="1" dirty="0" err="1"/>
              <a:t>вимовляти</a:t>
            </a:r>
            <a:r>
              <a:rPr lang="ru-RU" sz="3600" b="1" dirty="0"/>
              <a:t> </a:t>
            </a:r>
            <a:r>
              <a:rPr lang="ru-RU" sz="3600" b="1" i="1" dirty="0"/>
              <a:t>і </a:t>
            </a:r>
            <a:r>
              <a:rPr lang="ru-RU" sz="3600" b="1" dirty="0" err="1"/>
              <a:t>замість</a:t>
            </a:r>
            <a:r>
              <a:rPr lang="ru-RU" sz="3600" b="1" dirty="0"/>
              <a:t> </a:t>
            </a:r>
            <a:r>
              <a:rPr lang="ru-RU" sz="3600" b="1" i="1" dirty="0"/>
              <a:t>и</a:t>
            </a:r>
            <a:r>
              <a:rPr lang="ru-RU" sz="3600" b="1" dirty="0"/>
              <a:t>’), </a:t>
            </a:r>
            <a:r>
              <a:rPr lang="ru-RU" sz="3600" b="1" i="1" dirty="0" err="1"/>
              <a:t>іко́на</a:t>
            </a:r>
            <a:r>
              <a:rPr lang="ru-RU" sz="3600" b="1" i="1" dirty="0"/>
              <a:t>, </a:t>
            </a:r>
            <a:r>
              <a:rPr lang="ru-RU" sz="3600" b="1" i="1" dirty="0" err="1"/>
              <a:t>іменува́ти</a:t>
            </a:r>
            <a:r>
              <a:rPr lang="ru-RU" sz="3600" b="1" i="1" dirty="0"/>
              <a:t>, </a:t>
            </a:r>
            <a:r>
              <a:rPr lang="ru-RU" sz="3600" b="1" i="1" dirty="0" err="1"/>
              <a:t>ім’я</a:t>
            </a:r>
            <a:r>
              <a:rPr lang="ru-RU" sz="3600" b="1" i="1" dirty="0"/>
              <a:t>́, </a:t>
            </a:r>
            <a:r>
              <a:rPr lang="ru-RU" sz="3600" b="1" i="1" dirty="0" err="1"/>
              <a:t>інди́к</a:t>
            </a:r>
            <a:r>
              <a:rPr lang="ru-RU" sz="3600" b="1" i="1" dirty="0"/>
              <a:t>, </a:t>
            </a:r>
            <a:r>
              <a:rPr lang="ru-RU" sz="3600" b="1" i="1" dirty="0" err="1"/>
              <a:t>і́ноді</a:t>
            </a:r>
            <a:r>
              <a:rPr lang="ru-RU" sz="3600" b="1" i="1" dirty="0"/>
              <a:t>, </a:t>
            </a:r>
            <a:r>
              <a:rPr lang="ru-RU" sz="3600" b="1" i="1" dirty="0" err="1"/>
              <a:t>іржа</a:t>
            </a:r>
            <a:r>
              <a:rPr lang="ru-RU" sz="3600" b="1" i="1" dirty="0"/>
              <a:t>́, </a:t>
            </a:r>
            <a:r>
              <a:rPr lang="ru-RU" sz="3600" b="1" i="1" dirty="0" err="1"/>
              <a:t>існува́ти</a:t>
            </a:r>
            <a:r>
              <a:rPr lang="ru-RU" sz="3600" b="1" i="1" dirty="0"/>
              <a:t>, </a:t>
            </a:r>
            <a:r>
              <a:rPr lang="ru-RU" sz="3600" b="1" i="1" dirty="0" err="1"/>
              <a:t>і́стина</a:t>
            </a:r>
            <a:r>
              <a:rPr lang="ru-RU" sz="3600" b="1" i="1" dirty="0"/>
              <a:t>, </a:t>
            </a:r>
            <a:r>
              <a:rPr lang="ru-RU" sz="3600" b="1" i="1" dirty="0" err="1"/>
              <a:t>іти</a:t>
            </a:r>
            <a:r>
              <a:rPr lang="ru-RU" sz="3600" b="1" i="1" dirty="0"/>
              <a:t>́. </a:t>
            </a:r>
            <a:endParaRPr lang="ru-RU" sz="36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93AAD9-3CE6-487D-8575-7F2B6C967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868" y="4406900"/>
            <a:ext cx="9592732" cy="1468966"/>
          </a:xfrm>
        </p:spPr>
        <p:txBody>
          <a:bodyPr>
            <a:normAutofit/>
          </a:bodyPr>
          <a:lstStyle/>
          <a:p>
            <a:r>
              <a:rPr lang="uk-UA" dirty="0"/>
              <a:t>Нотатки до нової редакції Українського правопису</a:t>
            </a:r>
          </a:p>
          <a:p>
            <a:r>
              <a:rPr lang="ru-RU" dirty="0"/>
              <a:t>ХН</a:t>
            </a:r>
            <a:r>
              <a:rPr lang="uk-UA" dirty="0"/>
              <a:t>ЕУ імені Семена </a:t>
            </a:r>
            <a:r>
              <a:rPr lang="uk-UA" dirty="0" err="1"/>
              <a:t>Кузнеця</a:t>
            </a:r>
            <a:r>
              <a:rPr lang="uk-UA" dirty="0"/>
              <a:t>, ст. викладач кафедри українознавства і </a:t>
            </a:r>
            <a:r>
              <a:rPr lang="uk-UA" dirty="0" err="1"/>
              <a:t>мовної</a:t>
            </a:r>
            <a:r>
              <a:rPr lang="uk-UA" dirty="0"/>
              <a:t> підготовки іноземних громадян </a:t>
            </a:r>
            <a:r>
              <a:rPr lang="uk-UA" dirty="0" err="1"/>
              <a:t>Шелепкова</a:t>
            </a:r>
            <a:r>
              <a:rPr lang="uk-UA" dirty="0"/>
              <a:t> Інна Миколаївна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53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4403A-9FC8-4E5A-B3B7-84066C03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err="1"/>
              <a:t>Деякі</a:t>
            </a:r>
            <a:r>
              <a:rPr lang="ru-RU" sz="4000" b="1" dirty="0"/>
              <a:t> слова </a:t>
            </a:r>
            <a:r>
              <a:rPr lang="ru-RU" sz="4000" b="1" dirty="0" err="1"/>
              <a:t>мають</a:t>
            </a:r>
            <a:r>
              <a:rPr lang="ru-RU" sz="4000" b="1" dirty="0"/>
              <a:t> </a:t>
            </a:r>
            <a:r>
              <a:rPr lang="ru-RU" sz="4000" b="1" dirty="0" err="1"/>
              <a:t>варіанти</a:t>
            </a:r>
            <a:r>
              <a:rPr lang="ru-RU" sz="4000" b="1" dirty="0"/>
              <a:t> з </a:t>
            </a:r>
            <a:br>
              <a:rPr lang="ru-RU" sz="4000" b="1" dirty="0"/>
            </a:br>
            <a:r>
              <a:rPr lang="ru-RU" sz="4000" b="1" dirty="0" err="1"/>
              <a:t>голосним</a:t>
            </a:r>
            <a:r>
              <a:rPr lang="ru-RU" sz="4000" b="1" dirty="0"/>
              <a:t> и:</a:t>
            </a:r>
            <a:br>
              <a:rPr lang="ru-RU" sz="4000" b="1" dirty="0"/>
            </a:br>
            <a:r>
              <a:rPr lang="ru-RU" sz="4000" b="1" dirty="0"/>
              <a:t> </a:t>
            </a:r>
            <a:br>
              <a:rPr lang="ru-RU" sz="4000" b="1" dirty="0"/>
            </a:br>
            <a:r>
              <a:rPr lang="ru-RU" b="1" i="1" dirty="0" err="1"/>
              <a:t>і́рій</a:t>
            </a:r>
            <a:r>
              <a:rPr lang="ru-RU" b="1" i="1" dirty="0"/>
              <a:t> </a:t>
            </a:r>
            <a:r>
              <a:rPr lang="ru-RU" b="1" dirty="0"/>
              <a:t>і </a:t>
            </a:r>
            <a:r>
              <a:rPr lang="ru-RU" b="1" i="1" dirty="0" err="1"/>
              <a:t>и́рій</a:t>
            </a:r>
            <a:r>
              <a:rPr lang="ru-RU" b="1" i="1" dirty="0"/>
              <a:t>, </a:t>
            </a:r>
            <a:br>
              <a:rPr lang="ru-RU" b="1" i="1" dirty="0"/>
            </a:br>
            <a:r>
              <a:rPr lang="ru-RU" b="1" i="1" dirty="0" err="1"/>
              <a:t>і́род</a:t>
            </a:r>
            <a:r>
              <a:rPr lang="ru-RU" b="1" i="1" dirty="0"/>
              <a:t> </a:t>
            </a:r>
            <a:r>
              <a:rPr lang="ru-RU" b="1" dirty="0"/>
              <a:t>і </a:t>
            </a:r>
            <a:r>
              <a:rPr lang="ru-RU" b="1" i="1" dirty="0" err="1"/>
              <a:t>и́род</a:t>
            </a:r>
            <a:r>
              <a:rPr lang="ru-RU" b="1" i="1" dirty="0"/>
              <a:t> </a:t>
            </a:r>
            <a:r>
              <a:rPr lang="ru-RU" b="1" dirty="0"/>
              <a:t>(‘</a:t>
            </a:r>
            <a:r>
              <a:rPr lang="ru-RU" b="1" dirty="0" err="1"/>
              <a:t>дуже</a:t>
            </a:r>
            <a:r>
              <a:rPr lang="ru-RU" b="1" dirty="0"/>
              <a:t> </a:t>
            </a:r>
            <a:r>
              <a:rPr lang="ru-RU" b="1" dirty="0" err="1"/>
              <a:t>жорстока</a:t>
            </a:r>
            <a:r>
              <a:rPr lang="ru-RU" b="1" dirty="0"/>
              <a:t> </a:t>
            </a:r>
            <a:r>
              <a:rPr lang="ru-RU" b="1" dirty="0" err="1"/>
              <a:t>людина</a:t>
            </a:r>
            <a:r>
              <a:rPr lang="ru-RU" b="1" dirty="0"/>
              <a:t>’).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98769F-9569-4FF6-901F-8D099B831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868" y="4483100"/>
            <a:ext cx="9592732" cy="1392766"/>
          </a:xfrm>
        </p:spPr>
        <p:txBody>
          <a:bodyPr>
            <a:normAutofit/>
          </a:bodyPr>
          <a:lstStyle/>
          <a:p>
            <a:r>
              <a:rPr lang="uk-UA" dirty="0"/>
              <a:t>Нотатки до нової редакції Українського правопису</a:t>
            </a:r>
          </a:p>
          <a:p>
            <a:r>
              <a:rPr lang="ru-RU" dirty="0"/>
              <a:t>ХН</a:t>
            </a:r>
            <a:r>
              <a:rPr lang="uk-UA" dirty="0"/>
              <a:t>ЕУ імені Семена </a:t>
            </a:r>
            <a:r>
              <a:rPr lang="uk-UA" dirty="0" err="1"/>
              <a:t>Кузнеця</a:t>
            </a:r>
            <a:r>
              <a:rPr lang="uk-UA" dirty="0"/>
              <a:t>, ст. викладач кафедри українознавства і </a:t>
            </a:r>
            <a:r>
              <a:rPr lang="uk-UA" dirty="0" err="1"/>
              <a:t>мовної</a:t>
            </a:r>
            <a:r>
              <a:rPr lang="uk-UA" dirty="0"/>
              <a:t> підготовки іноземних громадян </a:t>
            </a:r>
            <a:r>
              <a:rPr lang="uk-UA" dirty="0" err="1"/>
              <a:t>Шелепкова</a:t>
            </a:r>
            <a:r>
              <a:rPr lang="uk-UA" dirty="0"/>
              <a:t> Інна Миколаївна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87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9708F-3C14-4CF2-B419-A18A163D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 </a:t>
            </a:r>
            <a:r>
              <a:rPr lang="ru-RU" b="1" dirty="0" err="1"/>
              <a:t>пишемо</a:t>
            </a:r>
            <a:r>
              <a:rPr lang="ru-RU" b="1" dirty="0"/>
              <a:t> на початку </a:t>
            </a:r>
            <a:r>
              <a:rPr lang="ru-RU" b="1" dirty="0" err="1"/>
              <a:t>окремих</a:t>
            </a:r>
            <a:r>
              <a:rPr lang="ru-RU" b="1" dirty="0"/>
              <a:t> </a:t>
            </a:r>
            <a:r>
              <a:rPr lang="ru-RU" b="1" dirty="0" err="1"/>
              <a:t>вигуків</a:t>
            </a:r>
            <a:r>
              <a:rPr lang="ru-RU" b="1" dirty="0"/>
              <a:t> (</a:t>
            </a:r>
            <a:r>
              <a:rPr lang="ru-RU" b="1" i="1" dirty="0" err="1"/>
              <a:t>ич</a:t>
            </a:r>
            <a:r>
              <a:rPr lang="ru-RU" b="1" i="1" dirty="0"/>
              <a:t>!</a:t>
            </a:r>
            <a:r>
              <a:rPr lang="ru-RU" b="1" dirty="0"/>
              <a:t>),</a:t>
            </a:r>
            <a:br>
              <a:rPr lang="ru-RU" b="1" dirty="0"/>
            </a:br>
            <a:r>
              <a:rPr lang="ru-RU" b="1" dirty="0"/>
              <a:t> </a:t>
            </a:r>
            <a:br>
              <a:rPr lang="ru-RU" b="1" dirty="0"/>
            </a:br>
            <a:r>
              <a:rPr lang="ru-RU" b="1" dirty="0" err="1"/>
              <a:t>часток</a:t>
            </a:r>
            <a:r>
              <a:rPr lang="ru-RU" b="1" dirty="0"/>
              <a:t> (</a:t>
            </a:r>
            <a:r>
              <a:rPr lang="ru-RU" b="1" i="1" dirty="0" err="1"/>
              <a:t>ич</a:t>
            </a:r>
            <a:r>
              <a:rPr lang="ru-RU" b="1" i="1" dirty="0"/>
              <a:t> </a:t>
            </a:r>
            <a:r>
              <a:rPr lang="ru-RU" b="1" i="1" dirty="0" err="1"/>
              <a:t>який</a:t>
            </a:r>
            <a:r>
              <a:rPr lang="ru-RU" b="1" i="1" dirty="0"/>
              <a:t> </a:t>
            </a:r>
            <a:r>
              <a:rPr lang="ru-RU" b="1" i="1" dirty="0" err="1"/>
              <a:t>хитрий</a:t>
            </a:r>
            <a:r>
              <a:rPr lang="ru-RU" b="1" dirty="0"/>
              <a:t>), </a:t>
            </a:r>
            <a:br>
              <a:rPr lang="ru-RU" b="1" dirty="0"/>
            </a:br>
            <a:br>
              <a:rPr lang="ru-RU" b="1" dirty="0"/>
            </a:br>
            <a:r>
              <a:rPr lang="ru-RU" b="1" dirty="0" err="1"/>
              <a:t>дієслова</a:t>
            </a:r>
            <a:r>
              <a:rPr lang="ru-RU" b="1" dirty="0"/>
              <a:t> </a:t>
            </a:r>
            <a:r>
              <a:rPr lang="ru-RU" b="1" i="1" dirty="0" err="1"/>
              <a:t>и́кати</a:t>
            </a:r>
            <a:r>
              <a:rPr lang="ru-RU" b="1" i="1" dirty="0"/>
              <a:t> </a:t>
            </a:r>
            <a:r>
              <a:rPr lang="ru-RU" b="1" dirty="0"/>
              <a:t>(‘</a:t>
            </a:r>
            <a:r>
              <a:rPr lang="ru-RU" b="1" dirty="0" err="1"/>
              <a:t>вимовляти</a:t>
            </a:r>
            <a:r>
              <a:rPr lang="ru-RU" b="1" dirty="0"/>
              <a:t> </a:t>
            </a:r>
            <a:r>
              <a:rPr lang="ru-RU" b="1" i="1" dirty="0"/>
              <a:t>и </a:t>
            </a:r>
            <a:r>
              <a:rPr lang="ru-RU" b="1" dirty="0" err="1"/>
              <a:t>замість</a:t>
            </a:r>
            <a:r>
              <a:rPr lang="ru-RU" b="1" dirty="0"/>
              <a:t> </a:t>
            </a:r>
            <a:r>
              <a:rPr lang="ru-RU" b="1" i="1" dirty="0"/>
              <a:t>і</a:t>
            </a:r>
            <a:r>
              <a:rPr lang="ru-RU" b="1" dirty="0"/>
              <a:t>’) 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та </a:t>
            </a:r>
            <a:r>
              <a:rPr lang="ru-RU" b="1" dirty="0" err="1"/>
              <a:t>похідного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нього</a:t>
            </a:r>
            <a:r>
              <a:rPr lang="ru-RU" b="1" dirty="0"/>
              <a:t> </a:t>
            </a:r>
            <a:r>
              <a:rPr lang="ru-RU" b="1" dirty="0" err="1"/>
              <a:t>іменника</a:t>
            </a:r>
            <a:r>
              <a:rPr lang="ru-RU" b="1" dirty="0"/>
              <a:t> </a:t>
            </a:r>
            <a:r>
              <a:rPr lang="ru-RU" b="1" i="1" dirty="0" err="1"/>
              <a:t>и́кання</a:t>
            </a:r>
            <a:r>
              <a:rPr lang="ru-RU" b="1" dirty="0"/>
              <a:t>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43D686-AFDE-4F4D-8C48-4650449D1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868" y="4343400"/>
            <a:ext cx="9592732" cy="1532466"/>
          </a:xfrm>
        </p:spPr>
        <p:txBody>
          <a:bodyPr>
            <a:normAutofit/>
          </a:bodyPr>
          <a:lstStyle/>
          <a:p>
            <a:r>
              <a:rPr lang="uk-UA" dirty="0"/>
              <a:t>Нотатки до нової редакції Українського правопису</a:t>
            </a:r>
          </a:p>
          <a:p>
            <a:r>
              <a:rPr lang="ru-RU" dirty="0"/>
              <a:t>ХН</a:t>
            </a:r>
            <a:r>
              <a:rPr lang="uk-UA" dirty="0"/>
              <a:t>ЕУ імені Семена </a:t>
            </a:r>
            <a:r>
              <a:rPr lang="uk-UA" dirty="0" err="1"/>
              <a:t>Кузнеця</a:t>
            </a:r>
            <a:r>
              <a:rPr lang="uk-UA" dirty="0"/>
              <a:t>, ст. викладач кафедри українознавства і </a:t>
            </a:r>
            <a:r>
              <a:rPr lang="uk-UA" dirty="0" err="1"/>
              <a:t>мовної</a:t>
            </a:r>
            <a:r>
              <a:rPr lang="uk-UA" dirty="0"/>
              <a:t> підготовки іноземних громадян </a:t>
            </a:r>
            <a:r>
              <a:rPr lang="uk-UA" dirty="0" err="1"/>
              <a:t>Шелепкова</a:t>
            </a:r>
            <a:r>
              <a:rPr lang="uk-UA" dirty="0"/>
              <a:t> Інна Миколаївна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45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FEDE8-ADD2-454C-8142-1E677F9D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 на початку слова </a:t>
            </a:r>
            <a:r>
              <a:rPr lang="ru-RU" b="1" dirty="0" err="1"/>
              <a:t>вживаємо</a:t>
            </a:r>
            <a:r>
              <a:rPr lang="ru-RU" b="1" dirty="0"/>
              <a:t> в </a:t>
            </a:r>
            <a:r>
              <a:rPr lang="ru-RU" b="1" dirty="0" err="1"/>
              <a:t>деяких</a:t>
            </a:r>
            <a:r>
              <a:rPr lang="ru-RU" b="1" dirty="0"/>
              <a:t> </a:t>
            </a:r>
            <a:r>
              <a:rPr lang="ru-RU" b="1" dirty="0" err="1"/>
              <a:t>загальних</a:t>
            </a:r>
            <a:r>
              <a:rPr lang="ru-RU" b="1" dirty="0"/>
              <a:t> і </a:t>
            </a:r>
            <a:r>
              <a:rPr lang="ru-RU" b="1" dirty="0" err="1"/>
              <a:t>власних</a:t>
            </a:r>
            <a:r>
              <a:rPr lang="ru-RU" b="1" dirty="0"/>
              <a:t> </a:t>
            </a:r>
            <a:r>
              <a:rPr lang="ru-RU" b="1" dirty="0" err="1"/>
              <a:t>назвах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походять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тюркських</a:t>
            </a:r>
            <a:r>
              <a:rPr lang="ru-RU" b="1" dirty="0"/>
              <a:t> та </a:t>
            </a:r>
            <a:r>
              <a:rPr lang="ru-RU" b="1" dirty="0" err="1"/>
              <a:t>інших</a:t>
            </a:r>
            <a:r>
              <a:rPr lang="ru-RU" b="1" dirty="0"/>
              <a:t> </a:t>
            </a:r>
            <a:r>
              <a:rPr lang="ru-RU" b="1" dirty="0" err="1"/>
              <a:t>мов</a:t>
            </a:r>
            <a:r>
              <a:rPr lang="ru-RU" b="1" dirty="0"/>
              <a:t>, </a:t>
            </a:r>
            <a:r>
              <a:rPr lang="ru-RU" b="1" dirty="0" err="1"/>
              <a:t>відповідно</a:t>
            </a:r>
            <a:r>
              <a:rPr lang="ru-RU" b="1" dirty="0"/>
              <a:t> до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вимови</a:t>
            </a:r>
            <a:r>
              <a:rPr lang="ru-RU" b="1" dirty="0"/>
              <a:t> в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мовах</a:t>
            </a:r>
            <a:r>
              <a:rPr lang="ru-RU" b="1" dirty="0"/>
              <a:t>: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 </a:t>
            </a:r>
            <a:r>
              <a:rPr lang="ru-RU" b="1" i="1" dirty="0" err="1"/>
              <a:t>ийбе́н</a:t>
            </a:r>
            <a:r>
              <a:rPr lang="ru-RU" b="1" i="1" dirty="0"/>
              <a:t>, </a:t>
            </a:r>
            <a:r>
              <a:rPr lang="ru-RU" b="1" i="1" dirty="0" err="1"/>
              <a:t>ир</a:t>
            </a:r>
            <a:r>
              <a:rPr lang="ru-RU" b="1" i="1" dirty="0"/>
              <a:t>, </a:t>
            </a:r>
            <a:r>
              <a:rPr lang="ru-RU" b="1" i="1" dirty="0" err="1"/>
              <a:t>Ич</a:t>
            </a:r>
            <a:r>
              <a:rPr lang="ru-RU" b="1" i="1" dirty="0"/>
              <a:t>-оба́, </a:t>
            </a:r>
            <a:r>
              <a:rPr lang="ru-RU" b="1" i="1" dirty="0" err="1"/>
              <a:t>Кім</a:t>
            </a:r>
            <a:r>
              <a:rPr lang="ru-RU" b="1" i="1" dirty="0"/>
              <a:t> Чен Ин. 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C08EBC-DF53-4EB5-939F-9992E8419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868" y="4152900"/>
            <a:ext cx="9592732" cy="1722966"/>
          </a:xfrm>
        </p:spPr>
        <p:txBody>
          <a:bodyPr>
            <a:normAutofit/>
          </a:bodyPr>
          <a:lstStyle/>
          <a:p>
            <a:r>
              <a:rPr lang="uk-UA" dirty="0"/>
              <a:t>Нотатки до нової редакції Українського правопису</a:t>
            </a:r>
          </a:p>
          <a:p>
            <a:r>
              <a:rPr lang="ru-RU" dirty="0"/>
              <a:t>ХН</a:t>
            </a:r>
            <a:r>
              <a:rPr lang="uk-UA" dirty="0"/>
              <a:t>ЕУ імені Семена </a:t>
            </a:r>
            <a:r>
              <a:rPr lang="uk-UA" dirty="0" err="1"/>
              <a:t>Кузнеця</a:t>
            </a:r>
            <a:r>
              <a:rPr lang="uk-UA" dirty="0"/>
              <a:t>, ст. викладач кафедри українознавства і </a:t>
            </a:r>
            <a:r>
              <a:rPr lang="uk-UA" dirty="0" err="1"/>
              <a:t>мовної</a:t>
            </a:r>
            <a:r>
              <a:rPr lang="uk-UA" dirty="0"/>
              <a:t> підготовки іноземних громадян </a:t>
            </a:r>
            <a:r>
              <a:rPr lang="uk-UA" dirty="0" err="1"/>
              <a:t>Шелепкова</a:t>
            </a:r>
            <a:r>
              <a:rPr lang="uk-UA" dirty="0"/>
              <a:t> Інна Миколаївна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066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180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Уживання І, И на початку слова </vt:lpstr>
      <vt:lpstr>На початку слова звичайно пишемо і  відповідно до вимови:   Іва́н, і́грашка, і́дол, і́кати (‘вимовляти і замість и’), іко́на, іменува́ти, ім’я́, інди́к, і́ноді, іржа́, існува́ти, і́стина, іти́. </vt:lpstr>
      <vt:lpstr>Деякі слова мають варіанти з  голосним и:   і́рій і и́рій,  і́род і и́род (‘дуже жорстока людина’).  </vt:lpstr>
      <vt:lpstr>И пишемо на початку окремих вигуків (ич!),   часток (ич який хитрий),   дієслова и́кати (‘вимовляти и замість і’)   та похідного від нього іменника и́кання. </vt:lpstr>
      <vt:lpstr>И на початку слова вживаємо в деяких загальних і власних назвах, що походять із тюркських та інших мов, відповідно до їх вимови в цих мовах:   ийбе́н, ир, Ич-оба́, Кім Чен Ин.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Уживання І, И на початку слова</dc:title>
  <dc:creator>Svetlana</dc:creator>
  <cp:lastModifiedBy>Svetlana</cp:lastModifiedBy>
  <cp:revision>3</cp:revision>
  <dcterms:created xsi:type="dcterms:W3CDTF">2020-02-07T07:57:16Z</dcterms:created>
  <dcterms:modified xsi:type="dcterms:W3CDTF">2020-02-07T08:25:57Z</dcterms:modified>
</cp:coreProperties>
</file>