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91" r:id="rId4"/>
    <p:sldId id="269" r:id="rId5"/>
    <p:sldId id="278" r:id="rId6"/>
    <p:sldId id="292" r:id="rId7"/>
    <p:sldId id="280" r:id="rId8"/>
    <p:sldId id="259" r:id="rId9"/>
    <p:sldId id="275" r:id="rId10"/>
    <p:sldId id="279" r:id="rId11"/>
    <p:sldId id="271" r:id="rId12"/>
    <p:sldId id="299" r:id="rId13"/>
    <p:sldId id="300" r:id="rId14"/>
    <p:sldId id="283" r:id="rId15"/>
    <p:sldId id="293" r:id="rId16"/>
    <p:sldId id="294" r:id="rId17"/>
    <p:sldId id="277" r:id="rId18"/>
    <p:sldId id="289" r:id="rId19"/>
    <p:sldId id="295" r:id="rId20"/>
    <p:sldId id="296" r:id="rId21"/>
    <p:sldId id="297" r:id="rId22"/>
    <p:sldId id="26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222752"/>
    <a:srgbClr val="211E54"/>
    <a:srgbClr val="F4E59C"/>
    <a:srgbClr val="DDDDDD"/>
    <a:srgbClr val="B2B2B2"/>
    <a:srgbClr val="0E2368"/>
    <a:srgbClr val="020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4" autoAdjust="0"/>
    <p:restoredTop sz="94660"/>
  </p:normalViewPr>
  <p:slideViewPr>
    <p:cSldViewPr>
      <p:cViewPr varScale="1">
        <p:scale>
          <a:sx n="70" d="100"/>
          <a:sy n="70" d="100"/>
        </p:scale>
        <p:origin x="-13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470025"/>
          </a:xfrm>
          <a:effectLst>
            <a:outerShdw dist="53882" dir="2700000" algn="ctr" rotWithShape="0">
              <a:srgbClr val="000000"/>
            </a:outerShdw>
          </a:effectLst>
        </p:spPr>
        <p:txBody>
          <a:bodyPr/>
          <a:lstStyle>
            <a:lvl1pPr algn="r">
              <a:defRPr sz="40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2057400" y="3352800"/>
            <a:ext cx="6400800" cy="685800"/>
          </a:xfrm>
        </p:spPr>
        <p:txBody>
          <a:bodyPr/>
          <a:lstStyle>
            <a:lvl1pPr marL="0" indent="0" algn="r">
              <a:buFont typeface="Wingdings" pitchFamily="2" charset="2"/>
              <a:buNone/>
              <a:defRPr sz="2400"/>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457200" y="6610350"/>
            <a:ext cx="2133600" cy="171450"/>
          </a:xfrm>
        </p:spPr>
        <p:txBody>
          <a:bodyPr/>
          <a:lstStyle>
            <a:lvl1pPr>
              <a:defRPr>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610350"/>
            <a:ext cx="2133600" cy="171450"/>
          </a:xfrm>
        </p:spPr>
        <p:txBody>
          <a:bodyPr/>
          <a:lstStyle>
            <a:lvl1pPr>
              <a:defRPr>
                <a:solidFill>
                  <a:schemeClr val="bg1"/>
                </a:solidFill>
              </a:defRPr>
            </a:lvl1pPr>
          </a:lstStyle>
          <a:p>
            <a:fld id="{A9A8DA0F-09F8-4751-9D7E-B40256F4B5F5}" type="slidenum">
              <a:rPr lang="en-US"/>
              <a:pPr/>
              <a:t>‹#›</a:t>
            </a:fld>
            <a:endParaRPr lang="en-US"/>
          </a:p>
        </p:txBody>
      </p:sp>
      <p:sp>
        <p:nvSpPr>
          <p:cNvPr id="3091" name="Text Box 19"/>
          <p:cNvSpPr txBox="1">
            <a:spLocks noChangeArrowheads="1"/>
          </p:cNvSpPr>
          <p:nvPr/>
        </p:nvSpPr>
        <p:spPr bwMode="auto">
          <a:xfrm>
            <a:off x="7958138" y="185738"/>
            <a:ext cx="1079500" cy="457200"/>
          </a:xfrm>
          <a:prstGeom prst="rect">
            <a:avLst/>
          </a:prstGeom>
          <a:noFill/>
          <a:ln w="9525">
            <a:noFill/>
            <a:miter lim="800000"/>
            <a:headEnd/>
            <a:tailEnd/>
          </a:ln>
          <a:effectLst/>
        </p:spPr>
        <p:txBody>
          <a:bodyPr>
            <a:spAutoFit/>
          </a:bodyPr>
          <a:lstStyle/>
          <a:p>
            <a:r>
              <a:rPr lang="en-US" sz="2400" b="1" i="1">
                <a:solidFill>
                  <a:schemeClr val="accent2"/>
                </a:solidFill>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6930428-F839-4465-8E79-9F4E716CF4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61261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61261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86DCE2B-5266-4566-A06B-A9AE7259A47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816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553200"/>
            <a:ext cx="2133600" cy="2444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553200"/>
            <a:ext cx="2895600" cy="2444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553200"/>
            <a:ext cx="2133600" cy="244475"/>
          </a:xfrm>
        </p:spPr>
        <p:txBody>
          <a:bodyPr/>
          <a:lstStyle>
            <a:lvl1pPr>
              <a:defRPr/>
            </a:lvl1pPr>
          </a:lstStyle>
          <a:p>
            <a:fld id="{5329F818-6C17-4C30-AE13-E54DD934B9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9BB414D-D3E7-4794-9F05-4F3F37BA679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8BA0FF9-801A-4775-BDBA-ED648E727D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31B9528-4DA8-4B12-81EE-0A67CE91907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82F2E285-BCF6-4A25-B7E1-C322D36B17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0BF03DC-BC55-41A7-A321-FD184E6EB00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452B652-B45C-4187-97FC-5EE1BEE6CA5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0E511F0-1C96-44EB-BA83-D8338861F4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A9F0452-249A-4B0A-8B19-004C16969B1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041" name="Picture 17" descr="p2_s"/>
          <p:cNvPicPr>
            <a:picLocks noChangeAspect="1" noChangeArrowheads="1"/>
          </p:cNvPicPr>
          <p:nvPr/>
        </p:nvPicPr>
        <p:blipFill>
          <a:blip r:embed="rId15" cstate="print"/>
          <a:srcRect/>
          <a:stretch>
            <a:fillRect/>
          </a:stretch>
        </p:blipFill>
        <p:spPr bwMode="ltGray">
          <a:xfrm>
            <a:off x="6831013" y="0"/>
            <a:ext cx="2312987" cy="3200400"/>
          </a:xfrm>
          <a:prstGeom prst="rect">
            <a:avLst/>
          </a:prstGeom>
          <a:noFill/>
        </p:spPr>
      </p:pic>
      <p:sp>
        <p:nvSpPr>
          <p:cNvPr id="1026" name="Rectangle 2"/>
          <p:cNvSpPr>
            <a:spLocks noGrp="1" noChangeArrowheads="1"/>
          </p:cNvSpPr>
          <p:nvPr>
            <p:ph type="title"/>
          </p:nvPr>
        </p:nvSpPr>
        <p:spPr bwMode="auto">
          <a:xfrm>
            <a:off x="457200" y="274638"/>
            <a:ext cx="7467600" cy="5635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auto">
          <a:xfrm>
            <a:off x="457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CED9B1-BE99-4DB6-9F97-5BCB516AD5BA}" type="slidenum">
              <a:rPr lang="en-US"/>
              <a:pPr/>
              <a:t>‹#›</a:t>
            </a:fld>
            <a:endParaRPr lang="en-US"/>
          </a:p>
        </p:txBody>
      </p:sp>
      <p:sp>
        <p:nvSpPr>
          <p:cNvPr id="1027" name="Rectangle 3"/>
          <p:cNvSpPr>
            <a:spLocks noGrp="1" noChangeArrowheads="1"/>
          </p:cNvSpPr>
          <p:nvPr>
            <p:ph type="body" idx="1"/>
          </p:nvPr>
        </p:nvSpPr>
        <p:spPr bwMode="auto">
          <a:xfrm>
            <a:off x="457200" y="1219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39" name="Rectangle 15"/>
          <p:cNvSpPr>
            <a:spLocks noChangeArrowheads="1"/>
          </p:cNvSpPr>
          <p:nvPr/>
        </p:nvSpPr>
        <p:spPr bwMode="gray">
          <a:xfrm>
            <a:off x="0" y="933450"/>
            <a:ext cx="8077200" cy="76200"/>
          </a:xfrm>
          <a:prstGeom prst="rect">
            <a:avLst/>
          </a:prstGeom>
          <a:gradFill rotWithShape="1">
            <a:gsLst>
              <a:gs pos="0">
                <a:schemeClr val="tx2">
                  <a:gamma/>
                  <a:tint val="63529"/>
                  <a:invGamma/>
                </a:schemeClr>
              </a:gs>
              <a:gs pos="100000">
                <a:schemeClr val="tx2">
                  <a:alpha val="0"/>
                </a:schemeClr>
              </a:gs>
            </a:gsLst>
            <a:lin ang="0" scaled="1"/>
          </a:gradFill>
          <a:ln w="9525">
            <a:noFill/>
            <a:miter lim="800000"/>
            <a:headEnd/>
            <a:tailEnd/>
          </a:ln>
          <a:effectLst/>
        </p:spPr>
        <p:txBody>
          <a:bodyPr wrap="none" anchor="ctr"/>
          <a:lstStyle/>
          <a:p>
            <a:endParaRPr lang="ru-RU"/>
          </a:p>
        </p:txBody>
      </p:sp>
      <p:sp>
        <p:nvSpPr>
          <p:cNvPr id="1040" name="Text Box 16"/>
          <p:cNvSpPr txBox="1">
            <a:spLocks noChangeArrowheads="1"/>
          </p:cNvSpPr>
          <p:nvPr/>
        </p:nvSpPr>
        <p:spPr bwMode="auto">
          <a:xfrm>
            <a:off x="8064500" y="228600"/>
            <a:ext cx="1079500" cy="396875"/>
          </a:xfrm>
          <a:prstGeom prst="rect">
            <a:avLst/>
          </a:prstGeom>
          <a:noFill/>
          <a:ln w="9525">
            <a:noFill/>
            <a:miter lim="800000"/>
            <a:headEnd/>
            <a:tailEnd/>
          </a:ln>
          <a:effectLst/>
        </p:spPr>
        <p:txBody>
          <a:bodyPr>
            <a:spAutoFit/>
          </a:bodyPr>
          <a:lstStyle/>
          <a:p>
            <a:r>
              <a:rPr lang="en-US" sz="2000" b="1" i="1">
                <a:solidFill>
                  <a:schemeClr val="accent2"/>
                </a:solidFill>
              </a:rPr>
              <a:t>LOGO</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101btc.ru/wp-content/uploads/2013/07/&#1047;&#1085;&#1072;&#1082;-&#1074;&#1086;&#1087;&#1088;&#1086;&#1089;&#1072;-267x300.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a/url?sa=i&amp;rct=j&amp;q=%D0%BA%D0%B0%D1%80%D1%82%D0%B8%D0%BD%D0%BA%D0%B8+%D0%B3%D1%80%D0%B8%D0%B2%D0%BD%D1%8B&amp;source=images&amp;cd=&amp;cad=rja&amp;docid=zksRijURnO93PM&amp;tbnid=jO_Cs-yAA2CgvM:&amp;ved=0CAUQjRw&amp;url=http://glagol.in.ua/2012/11/08/vlast-gotovit-massovyiy-obval-grivnyi/&amp;ei=IAI2UrjIGdDZsgbewYC4Aw&amp;bvm=bv.52164340,d.Yms&amp;psig=AFQjCNFScJkbPmg0Pi4GkH2bho7V1U4-7Q&amp;ust=137935752938364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p:txBody>
          <a:bodyPr/>
          <a:lstStyle/>
          <a:p>
            <a:r>
              <a:rPr lang="uk-UA" dirty="0" smtClean="0"/>
              <a:t>Управлінський облік</a:t>
            </a:r>
            <a:endParaRPr lang="en-US" dirty="0"/>
          </a:p>
        </p:txBody>
      </p:sp>
      <p:sp>
        <p:nvSpPr>
          <p:cNvPr id="7173" name="Rectangle 5"/>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sz="2000" dirty="0">
              <a:solidFill>
                <a:schemeClr val="accent1"/>
              </a:solidFill>
            </a:endParaRPr>
          </a:p>
        </p:txBody>
      </p:sp>
      <p:sp>
        <p:nvSpPr>
          <p:cNvPr id="44050" name="AutoShape 18"/>
          <p:cNvSpPr>
            <a:spLocks noChangeArrowheads="1"/>
          </p:cNvSpPr>
          <p:nvPr/>
        </p:nvSpPr>
        <p:spPr bwMode="auto">
          <a:xfrm>
            <a:off x="5562600" y="3095624"/>
            <a:ext cx="3329880" cy="3365719"/>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chemeClr val="tx1"/>
            </a:solidFill>
            <a:round/>
            <a:headEnd/>
            <a:tailEnd/>
          </a:ln>
          <a:effectLst/>
        </p:spPr>
        <p:txBody>
          <a:bodyPr wrap="none" anchor="ctr"/>
          <a:lstStyle/>
          <a:p>
            <a:pPr algn="ctr" eaLnBrk="0" hangingPunct="0"/>
            <a:endParaRPr lang="ru-RU">
              <a:latin typeface="Verdana" pitchFamily="34" charset="0"/>
            </a:endParaRPr>
          </a:p>
        </p:txBody>
      </p:sp>
      <p:sp>
        <p:nvSpPr>
          <p:cNvPr id="44052" name="AutoShape 20"/>
          <p:cNvSpPr>
            <a:spLocks noChangeArrowheads="1"/>
          </p:cNvSpPr>
          <p:nvPr/>
        </p:nvSpPr>
        <p:spPr bwMode="auto">
          <a:xfrm>
            <a:off x="251520" y="3095624"/>
            <a:ext cx="3177480" cy="3365719"/>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chemeClr val="tx1"/>
            </a:solidFill>
            <a:round/>
            <a:headEnd/>
            <a:tailEnd/>
          </a:ln>
          <a:effectLst/>
        </p:spPr>
        <p:txBody>
          <a:bodyPr wrap="none" anchor="ctr"/>
          <a:lstStyle/>
          <a:p>
            <a:pPr algn="ctr" eaLnBrk="0" hangingPunct="0"/>
            <a:endParaRPr lang="ru-RU">
              <a:latin typeface="Verdana" pitchFamily="34" charset="0"/>
            </a:endParaRPr>
          </a:p>
        </p:txBody>
      </p:sp>
      <p:sp>
        <p:nvSpPr>
          <p:cNvPr id="44053" name="Text Box 21"/>
          <p:cNvSpPr txBox="1">
            <a:spLocks noChangeArrowheads="1"/>
          </p:cNvSpPr>
          <p:nvPr/>
        </p:nvSpPr>
        <p:spPr bwMode="gray">
          <a:xfrm>
            <a:off x="395536" y="3295650"/>
            <a:ext cx="2881064" cy="2646878"/>
          </a:xfrm>
          <a:prstGeom prst="rect">
            <a:avLst/>
          </a:prstGeom>
          <a:noFill/>
          <a:ln w="9525">
            <a:noFill/>
            <a:miter lim="800000"/>
            <a:headEnd/>
            <a:tailEnd/>
          </a:ln>
          <a:effectLst/>
        </p:spPr>
        <p:txBody>
          <a:bodyPr wrap="square">
            <a:spAutoFit/>
          </a:bodyPr>
          <a:lstStyle/>
          <a:p>
            <a:pPr algn="ctr" eaLnBrk="0" hangingPunct="0"/>
            <a:r>
              <a:rPr lang="uk-UA" sz="2000" b="1" dirty="0" smtClean="0">
                <a:solidFill>
                  <a:srgbClr val="000000"/>
                </a:solidFill>
              </a:rPr>
              <a:t>За економічним змістом</a:t>
            </a:r>
          </a:p>
          <a:p>
            <a:pPr algn="ctr" eaLnBrk="0" hangingPunct="0"/>
            <a:r>
              <a:rPr lang="uk-UA" dirty="0" smtClean="0">
                <a:solidFill>
                  <a:srgbClr val="000000"/>
                </a:solidFill>
              </a:rPr>
              <a:t>Це грошове вираження суми ресурсів (технічних, трудових, матеріальних, фінансових, інформаційних), витрачених з певною метою</a:t>
            </a:r>
            <a:endParaRPr lang="en-US" sz="1400" dirty="0">
              <a:solidFill>
                <a:srgbClr val="000000"/>
              </a:solidFill>
            </a:endParaRPr>
          </a:p>
        </p:txBody>
      </p:sp>
      <p:sp>
        <p:nvSpPr>
          <p:cNvPr id="44054" name="AutoShape 22"/>
          <p:cNvSpPr>
            <a:spLocks noChangeAspect="1" noChangeArrowheads="1" noTextEdit="1"/>
          </p:cNvSpPr>
          <p:nvPr/>
        </p:nvSpPr>
        <p:spPr bwMode="gray">
          <a:xfrm>
            <a:off x="3222625" y="2995613"/>
            <a:ext cx="909638" cy="1244600"/>
          </a:xfrm>
          <a:prstGeom prst="rect">
            <a:avLst/>
          </a:prstGeom>
          <a:noFill/>
          <a:ln w="9525">
            <a:noFill/>
            <a:miter lim="800000"/>
            <a:headEnd/>
            <a:tailEnd/>
          </a:ln>
        </p:spPr>
        <p:txBody>
          <a:bodyPr/>
          <a:lstStyle/>
          <a:p>
            <a:endParaRPr lang="ru-RU"/>
          </a:p>
        </p:txBody>
      </p:sp>
      <p:sp>
        <p:nvSpPr>
          <p:cNvPr id="44055" name="Freeform 23"/>
          <p:cNvSpPr>
            <a:spLocks/>
          </p:cNvSpPr>
          <p:nvPr/>
        </p:nvSpPr>
        <p:spPr bwMode="gray">
          <a:xfrm>
            <a:off x="3222625" y="29987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w="0">
            <a:noFill/>
            <a:prstDash val="solid"/>
            <a:round/>
            <a:headEnd/>
            <a:tailEnd/>
          </a:ln>
        </p:spPr>
        <p:txBody>
          <a:bodyPr/>
          <a:lstStyle/>
          <a:p>
            <a:endParaRPr lang="ru-RU"/>
          </a:p>
        </p:txBody>
      </p:sp>
      <p:sp>
        <p:nvSpPr>
          <p:cNvPr id="44056" name="AutoShape 24"/>
          <p:cNvSpPr>
            <a:spLocks noChangeAspect="1" noChangeArrowheads="1" noTextEdit="1"/>
          </p:cNvSpPr>
          <p:nvPr/>
        </p:nvSpPr>
        <p:spPr bwMode="gray">
          <a:xfrm flipH="1">
            <a:off x="4868863" y="2995613"/>
            <a:ext cx="909637" cy="1244600"/>
          </a:xfrm>
          <a:prstGeom prst="rect">
            <a:avLst/>
          </a:prstGeom>
          <a:noFill/>
          <a:ln w="9525">
            <a:noFill/>
            <a:miter lim="800000"/>
            <a:headEnd/>
            <a:tailEnd/>
          </a:ln>
        </p:spPr>
        <p:txBody>
          <a:bodyPr/>
          <a:lstStyle/>
          <a:p>
            <a:endParaRPr lang="ru-RU"/>
          </a:p>
        </p:txBody>
      </p:sp>
      <p:sp>
        <p:nvSpPr>
          <p:cNvPr id="44057" name="Freeform 25"/>
          <p:cNvSpPr>
            <a:spLocks/>
          </p:cNvSpPr>
          <p:nvPr/>
        </p:nvSpPr>
        <p:spPr bwMode="gray">
          <a:xfrm flipH="1">
            <a:off x="4875213" y="29987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endParaRPr lang="ru-RU"/>
          </a:p>
        </p:txBody>
      </p:sp>
      <p:grpSp>
        <p:nvGrpSpPr>
          <p:cNvPr id="44058" name="Group 26"/>
          <p:cNvGrpSpPr>
            <a:grpSpLocks/>
          </p:cNvGrpSpPr>
          <p:nvPr/>
        </p:nvGrpSpPr>
        <p:grpSpPr bwMode="auto">
          <a:xfrm>
            <a:off x="3048000" y="1371600"/>
            <a:ext cx="2998788" cy="1601788"/>
            <a:chOff x="1997" y="1314"/>
            <a:chExt cx="1889" cy="1009"/>
          </a:xfrm>
        </p:grpSpPr>
        <p:grpSp>
          <p:nvGrpSpPr>
            <p:cNvPr id="44059" name="Group 27"/>
            <p:cNvGrpSpPr>
              <a:grpSpLocks/>
            </p:cNvGrpSpPr>
            <p:nvPr/>
          </p:nvGrpSpPr>
          <p:grpSpPr bwMode="auto">
            <a:xfrm>
              <a:off x="1997" y="1404"/>
              <a:ext cx="1889" cy="919"/>
              <a:chOff x="1973" y="1027"/>
              <a:chExt cx="1926" cy="937"/>
            </a:xfrm>
          </p:grpSpPr>
          <p:sp>
            <p:nvSpPr>
              <p:cNvPr id="44060" name="Oval 28"/>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ru-RU"/>
              </a:p>
            </p:txBody>
          </p:sp>
          <p:sp>
            <p:nvSpPr>
              <p:cNvPr id="44061" name="Oval 29"/>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ru-RU"/>
              </a:p>
            </p:txBody>
          </p:sp>
        </p:grpSp>
        <p:sp>
          <p:nvSpPr>
            <p:cNvPr id="44062" name="Oval 30"/>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ru-RU"/>
            </a:p>
          </p:txBody>
        </p:sp>
        <p:sp>
          <p:nvSpPr>
            <p:cNvPr id="44063" name="Oval 31"/>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ru-RU"/>
            </a:p>
          </p:txBody>
        </p:sp>
        <p:sp>
          <p:nvSpPr>
            <p:cNvPr id="44064" name="Oval 32"/>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ru-RU"/>
            </a:p>
          </p:txBody>
        </p:sp>
        <p:sp>
          <p:nvSpPr>
            <p:cNvPr id="44065" name="Oval 33"/>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ru-RU"/>
            </a:p>
          </p:txBody>
        </p:sp>
      </p:grpSp>
      <p:sp>
        <p:nvSpPr>
          <p:cNvPr id="44066" name="Text Box 34"/>
          <p:cNvSpPr txBox="1">
            <a:spLocks noChangeArrowheads="1"/>
          </p:cNvSpPr>
          <p:nvPr/>
        </p:nvSpPr>
        <p:spPr bwMode="gray">
          <a:xfrm>
            <a:off x="3777449" y="1571625"/>
            <a:ext cx="1446230" cy="461665"/>
          </a:xfrm>
          <a:prstGeom prst="rect">
            <a:avLst/>
          </a:prstGeom>
          <a:noFill/>
          <a:ln w="9525" algn="ctr">
            <a:noFill/>
            <a:miter lim="800000"/>
            <a:headEnd/>
            <a:tailEnd/>
          </a:ln>
          <a:effectLst/>
        </p:spPr>
        <p:txBody>
          <a:bodyPr wrap="none">
            <a:spAutoFit/>
          </a:bodyPr>
          <a:lstStyle/>
          <a:p>
            <a:pPr algn="ctr" eaLnBrk="0" hangingPunct="0"/>
            <a:r>
              <a:rPr lang="uk-UA" sz="2400" b="1" dirty="0" smtClean="0">
                <a:solidFill>
                  <a:srgbClr val="000000"/>
                </a:solidFill>
              </a:rPr>
              <a:t>Витрати</a:t>
            </a:r>
            <a:endParaRPr lang="en-US" sz="1400" dirty="0">
              <a:solidFill>
                <a:srgbClr val="000000"/>
              </a:solidFill>
            </a:endParaRPr>
          </a:p>
        </p:txBody>
      </p:sp>
      <p:sp>
        <p:nvSpPr>
          <p:cNvPr id="44067" name="Text Box 35"/>
          <p:cNvSpPr txBox="1">
            <a:spLocks noChangeArrowheads="1"/>
          </p:cNvSpPr>
          <p:nvPr/>
        </p:nvSpPr>
        <p:spPr bwMode="gray">
          <a:xfrm>
            <a:off x="5734050" y="3352800"/>
            <a:ext cx="3014414" cy="3108543"/>
          </a:xfrm>
          <a:prstGeom prst="rect">
            <a:avLst/>
          </a:prstGeom>
          <a:noFill/>
          <a:ln w="9525">
            <a:noFill/>
            <a:miter lim="800000"/>
            <a:headEnd/>
            <a:tailEnd/>
          </a:ln>
          <a:effectLst/>
        </p:spPr>
        <p:txBody>
          <a:bodyPr wrap="square">
            <a:spAutoFit/>
          </a:bodyPr>
          <a:lstStyle/>
          <a:p>
            <a:pPr algn="ctr" eaLnBrk="0" hangingPunct="0"/>
            <a:r>
              <a:rPr lang="uk-UA" sz="2000" b="1" dirty="0" smtClean="0">
                <a:solidFill>
                  <a:srgbClr val="000000"/>
                </a:solidFill>
              </a:rPr>
              <a:t>П(С)БО 16 «Витрати»</a:t>
            </a:r>
            <a:r>
              <a:rPr lang="en-US" dirty="0" smtClean="0">
                <a:solidFill>
                  <a:srgbClr val="000000"/>
                </a:solidFill>
              </a:rPr>
              <a:t> </a:t>
            </a:r>
            <a:r>
              <a:rPr lang="uk-UA" sz="1600" dirty="0" smtClean="0">
                <a:solidFill>
                  <a:srgbClr val="000000"/>
                </a:solidFill>
              </a:rPr>
              <a:t>зменшення активів, або збільшення зобов'язань, що призводить до зменшення власного капіталу підприємства (за винятком зменшення капіталу внаслідок його вилучення або розподілу власниками), за умови, що ці витрати можуть бути достовірно оцінені</a:t>
            </a:r>
            <a:endParaRPr lang="uk-UA" sz="16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uk-UA" dirty="0" smtClean="0"/>
              <a:t>Класифікація витрат підприємства</a:t>
            </a:r>
            <a:endParaRPr lang="en-US" dirty="0"/>
          </a:p>
        </p:txBody>
      </p:sp>
      <p:sp>
        <p:nvSpPr>
          <p:cNvPr id="35843" name="AutoShape 3"/>
          <p:cNvSpPr>
            <a:spLocks noChangeArrowheads="1"/>
          </p:cNvSpPr>
          <p:nvPr/>
        </p:nvSpPr>
        <p:spPr bwMode="auto">
          <a:xfrm>
            <a:off x="7067041" y="3048000"/>
            <a:ext cx="1676400" cy="2829272"/>
          </a:xfrm>
          <a:prstGeom prst="roundRect">
            <a:avLst>
              <a:gd name="adj" fmla="val 13745"/>
            </a:avLst>
          </a:prstGeom>
          <a:noFill/>
          <a:ln w="38100">
            <a:solidFill>
              <a:schemeClr val="tx1"/>
            </a:solidFill>
            <a:round/>
            <a:headEnd/>
            <a:tailEnd/>
          </a:ln>
          <a:effectLst/>
        </p:spPr>
        <p:txBody>
          <a:bodyPr wrap="none" anchor="ctr"/>
          <a:lstStyle/>
          <a:p>
            <a:endParaRPr lang="ru-RU"/>
          </a:p>
        </p:txBody>
      </p:sp>
      <p:sp>
        <p:nvSpPr>
          <p:cNvPr id="35844" name="AutoShape 4"/>
          <p:cNvSpPr>
            <a:spLocks noChangeArrowheads="1"/>
          </p:cNvSpPr>
          <p:nvPr/>
        </p:nvSpPr>
        <p:spPr bwMode="auto">
          <a:xfrm>
            <a:off x="5040312" y="3048000"/>
            <a:ext cx="1901262" cy="2829272"/>
          </a:xfrm>
          <a:prstGeom prst="roundRect">
            <a:avLst>
              <a:gd name="adj" fmla="val 13745"/>
            </a:avLst>
          </a:prstGeom>
          <a:noFill/>
          <a:ln w="38100">
            <a:solidFill>
              <a:schemeClr val="tx1"/>
            </a:solidFill>
            <a:round/>
            <a:headEnd/>
            <a:tailEnd/>
          </a:ln>
          <a:effectLst/>
        </p:spPr>
        <p:txBody>
          <a:bodyPr wrap="none" anchor="ctr"/>
          <a:lstStyle/>
          <a:p>
            <a:endParaRPr lang="ru-RU"/>
          </a:p>
        </p:txBody>
      </p:sp>
      <p:sp>
        <p:nvSpPr>
          <p:cNvPr id="35845" name="AutoShape 5"/>
          <p:cNvSpPr>
            <a:spLocks noChangeArrowheads="1"/>
          </p:cNvSpPr>
          <p:nvPr/>
        </p:nvSpPr>
        <p:spPr bwMode="auto">
          <a:xfrm>
            <a:off x="2819400" y="3048000"/>
            <a:ext cx="2133600" cy="2829272"/>
          </a:xfrm>
          <a:prstGeom prst="roundRect">
            <a:avLst>
              <a:gd name="adj" fmla="val 13745"/>
            </a:avLst>
          </a:prstGeom>
          <a:noFill/>
          <a:ln w="38100">
            <a:solidFill>
              <a:schemeClr val="tx1"/>
            </a:solidFill>
            <a:round/>
            <a:headEnd/>
            <a:tailEnd/>
          </a:ln>
          <a:effectLst/>
        </p:spPr>
        <p:txBody>
          <a:bodyPr wrap="none" anchor="ctr"/>
          <a:lstStyle/>
          <a:p>
            <a:endParaRPr lang="ru-RU"/>
          </a:p>
        </p:txBody>
      </p:sp>
      <p:sp>
        <p:nvSpPr>
          <p:cNvPr id="35846" name="AutoShape 6"/>
          <p:cNvSpPr>
            <a:spLocks noChangeArrowheads="1"/>
          </p:cNvSpPr>
          <p:nvPr/>
        </p:nvSpPr>
        <p:spPr bwMode="auto">
          <a:xfrm>
            <a:off x="746344" y="3048000"/>
            <a:ext cx="1984156" cy="2829272"/>
          </a:xfrm>
          <a:prstGeom prst="roundRect">
            <a:avLst>
              <a:gd name="adj" fmla="val 13745"/>
            </a:avLst>
          </a:prstGeom>
          <a:noFill/>
          <a:ln w="38100">
            <a:solidFill>
              <a:schemeClr val="tx1"/>
            </a:solidFill>
            <a:round/>
            <a:headEnd/>
            <a:tailEnd/>
          </a:ln>
          <a:effectLst/>
        </p:spPr>
        <p:txBody>
          <a:bodyPr wrap="none" anchor="ctr"/>
          <a:lstStyle/>
          <a:p>
            <a:endParaRPr lang="ru-RU"/>
          </a:p>
        </p:txBody>
      </p:sp>
      <p:grpSp>
        <p:nvGrpSpPr>
          <p:cNvPr id="35847" name="Group 7"/>
          <p:cNvGrpSpPr>
            <a:grpSpLocks/>
          </p:cNvGrpSpPr>
          <p:nvPr/>
        </p:nvGrpSpPr>
        <p:grpSpPr bwMode="auto">
          <a:xfrm>
            <a:off x="941521" y="1759744"/>
            <a:ext cx="7416824" cy="990600"/>
            <a:chOff x="624" y="1152"/>
            <a:chExt cx="4080" cy="720"/>
          </a:xfrm>
        </p:grpSpPr>
        <p:sp>
          <p:nvSpPr>
            <p:cNvPr id="35848" name="Rectangle 8"/>
            <p:cNvSpPr>
              <a:spLocks noChangeArrowheads="1"/>
            </p:cNvSpPr>
            <p:nvPr/>
          </p:nvSpPr>
          <p:spPr bwMode="gray">
            <a:xfrm rot="3419336">
              <a:off x="624" y="1200"/>
              <a:ext cx="672" cy="672"/>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nvGrpSpPr>
            <p:cNvPr id="35849" name="Group 9"/>
            <p:cNvGrpSpPr>
              <a:grpSpLocks/>
            </p:cNvGrpSpPr>
            <p:nvPr/>
          </p:nvGrpSpPr>
          <p:grpSpPr bwMode="auto">
            <a:xfrm>
              <a:off x="1296" y="1296"/>
              <a:ext cx="624" cy="96"/>
              <a:chOff x="2003" y="3439"/>
              <a:chExt cx="468" cy="244"/>
            </a:xfrm>
          </p:grpSpPr>
          <p:sp>
            <p:nvSpPr>
              <p:cNvPr id="35850"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35851"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35852"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35853"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35854" name="Rectangle 14"/>
            <p:cNvSpPr>
              <a:spLocks noChangeArrowheads="1"/>
            </p:cNvSpPr>
            <p:nvPr/>
          </p:nvSpPr>
          <p:spPr bwMode="gray">
            <a:xfrm rot="3419336">
              <a:off x="1776" y="1152"/>
              <a:ext cx="672" cy="672"/>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tx2"/>
              </a:extrusionClr>
            </a:sp3d>
          </p:spPr>
          <p:txBody>
            <a:bodyPr wrap="none" anchor="ctr">
              <a:flatTx/>
            </a:bodyPr>
            <a:lstStyle/>
            <a:p>
              <a:endParaRPr lang="ru-RU"/>
            </a:p>
          </p:txBody>
        </p:sp>
        <p:grpSp>
          <p:nvGrpSpPr>
            <p:cNvPr id="35855" name="Group 15"/>
            <p:cNvGrpSpPr>
              <a:grpSpLocks/>
            </p:cNvGrpSpPr>
            <p:nvPr/>
          </p:nvGrpSpPr>
          <p:grpSpPr bwMode="auto">
            <a:xfrm>
              <a:off x="2448" y="1296"/>
              <a:ext cx="624" cy="96"/>
              <a:chOff x="2003" y="3439"/>
              <a:chExt cx="468" cy="244"/>
            </a:xfrm>
          </p:grpSpPr>
          <p:sp>
            <p:nvSpPr>
              <p:cNvPr id="35856"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35857"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35858"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35859"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35860" name="Rectangle 20"/>
            <p:cNvSpPr>
              <a:spLocks noChangeArrowheads="1"/>
            </p:cNvSpPr>
            <p:nvPr/>
          </p:nvSpPr>
          <p:spPr bwMode="gray">
            <a:xfrm rot="3419336">
              <a:off x="2880" y="1152"/>
              <a:ext cx="672" cy="672"/>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nvGrpSpPr>
            <p:cNvPr id="35861" name="Group 21"/>
            <p:cNvGrpSpPr>
              <a:grpSpLocks/>
            </p:cNvGrpSpPr>
            <p:nvPr/>
          </p:nvGrpSpPr>
          <p:grpSpPr bwMode="auto">
            <a:xfrm>
              <a:off x="3600" y="1296"/>
              <a:ext cx="816" cy="96"/>
              <a:chOff x="2003" y="3439"/>
              <a:chExt cx="468" cy="244"/>
            </a:xfrm>
          </p:grpSpPr>
          <p:sp>
            <p:nvSpPr>
              <p:cNvPr id="35862"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35863"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35864"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35865"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35866" name="Rectangle 26"/>
            <p:cNvSpPr>
              <a:spLocks noChangeArrowheads="1"/>
            </p:cNvSpPr>
            <p:nvPr/>
          </p:nvSpPr>
          <p:spPr bwMode="gray">
            <a:xfrm rot="3419336">
              <a:off x="4032" y="1152"/>
              <a:ext cx="672" cy="672"/>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tx2"/>
              </a:extrusionClr>
            </a:sp3d>
          </p:spPr>
          <p:txBody>
            <a:bodyPr wrap="none" anchor="ctr">
              <a:flatTx/>
            </a:bodyPr>
            <a:lstStyle/>
            <a:p>
              <a:endParaRPr lang="ru-RU"/>
            </a:p>
          </p:txBody>
        </p:sp>
      </p:grpSp>
      <p:sp>
        <p:nvSpPr>
          <p:cNvPr id="35867" name="Rectangle 27"/>
          <p:cNvSpPr>
            <a:spLocks noChangeArrowheads="1"/>
          </p:cNvSpPr>
          <p:nvPr/>
        </p:nvSpPr>
        <p:spPr bwMode="gray">
          <a:xfrm>
            <a:off x="1054099" y="1793379"/>
            <a:ext cx="1258567" cy="923330"/>
          </a:xfrm>
          <a:prstGeom prst="rect">
            <a:avLst/>
          </a:prstGeom>
          <a:noFill/>
          <a:ln w="9525">
            <a:noFill/>
            <a:miter lim="800000"/>
            <a:headEnd/>
            <a:tailEnd/>
          </a:ln>
          <a:effectLst/>
        </p:spPr>
        <p:txBody>
          <a:bodyPr wrap="square">
            <a:spAutoFit/>
          </a:bodyPr>
          <a:lstStyle/>
          <a:p>
            <a:pPr algn="ctr"/>
            <a:r>
              <a:rPr lang="uk-UA" dirty="0" smtClean="0"/>
              <a:t>Спосіб </a:t>
            </a:r>
            <a:r>
              <a:rPr lang="uk-UA" dirty="0" err="1" smtClean="0"/>
              <a:t>віднесен-ня</a:t>
            </a:r>
            <a:endParaRPr lang="en-US" dirty="0"/>
          </a:p>
        </p:txBody>
      </p:sp>
      <p:sp>
        <p:nvSpPr>
          <p:cNvPr id="35868" name="Rectangle 28"/>
          <p:cNvSpPr>
            <a:spLocks noChangeArrowheads="1"/>
          </p:cNvSpPr>
          <p:nvPr/>
        </p:nvSpPr>
        <p:spPr bwMode="gray">
          <a:xfrm>
            <a:off x="3013731" y="1344136"/>
            <a:ext cx="1447651" cy="1754326"/>
          </a:xfrm>
          <a:prstGeom prst="rect">
            <a:avLst/>
          </a:prstGeom>
          <a:noFill/>
          <a:ln w="9525">
            <a:noFill/>
            <a:miter lim="800000"/>
            <a:headEnd/>
            <a:tailEnd/>
          </a:ln>
          <a:effectLst/>
        </p:spPr>
        <p:txBody>
          <a:bodyPr wrap="square">
            <a:spAutoFit/>
          </a:bodyPr>
          <a:lstStyle/>
          <a:p>
            <a:pPr algn="ctr"/>
            <a:r>
              <a:rPr lang="uk-UA" dirty="0" smtClean="0"/>
              <a:t>Зміна залежно від </a:t>
            </a:r>
            <a:r>
              <a:rPr lang="uk-UA" dirty="0" err="1" smtClean="0"/>
              <a:t>уроавлінсь-кого</a:t>
            </a:r>
            <a:r>
              <a:rPr lang="uk-UA" dirty="0" smtClean="0"/>
              <a:t> рішення</a:t>
            </a:r>
            <a:endParaRPr lang="en-US" dirty="0"/>
          </a:p>
        </p:txBody>
      </p:sp>
      <p:sp>
        <p:nvSpPr>
          <p:cNvPr id="35869" name="Rectangle 29"/>
          <p:cNvSpPr>
            <a:spLocks noChangeArrowheads="1"/>
          </p:cNvSpPr>
          <p:nvPr/>
        </p:nvSpPr>
        <p:spPr bwMode="gray">
          <a:xfrm>
            <a:off x="4953000" y="1753215"/>
            <a:ext cx="1867819" cy="923330"/>
          </a:xfrm>
          <a:prstGeom prst="rect">
            <a:avLst/>
          </a:prstGeom>
          <a:noFill/>
          <a:ln w="9525">
            <a:noFill/>
            <a:miter lim="800000"/>
            <a:headEnd/>
            <a:tailEnd/>
          </a:ln>
          <a:effectLst/>
        </p:spPr>
        <p:txBody>
          <a:bodyPr wrap="none">
            <a:spAutoFit/>
          </a:bodyPr>
          <a:lstStyle/>
          <a:p>
            <a:r>
              <a:rPr lang="uk-UA" dirty="0" smtClean="0"/>
              <a:t>Відношення до </a:t>
            </a:r>
          </a:p>
          <a:p>
            <a:r>
              <a:rPr lang="uk-UA" dirty="0" smtClean="0"/>
              <a:t>зміни фактора </a:t>
            </a:r>
          </a:p>
          <a:p>
            <a:pPr algn="ctr"/>
            <a:r>
              <a:rPr lang="uk-UA" dirty="0" smtClean="0"/>
              <a:t>витрат</a:t>
            </a:r>
            <a:endParaRPr lang="en-US" dirty="0"/>
          </a:p>
        </p:txBody>
      </p:sp>
      <p:sp>
        <p:nvSpPr>
          <p:cNvPr id="35870" name="Rectangle 30"/>
          <p:cNvSpPr>
            <a:spLocks noChangeArrowheads="1"/>
          </p:cNvSpPr>
          <p:nvPr/>
        </p:nvSpPr>
        <p:spPr bwMode="gray">
          <a:xfrm>
            <a:off x="7298494" y="1938968"/>
            <a:ext cx="1444947" cy="646331"/>
          </a:xfrm>
          <a:prstGeom prst="rect">
            <a:avLst/>
          </a:prstGeom>
          <a:noFill/>
          <a:ln w="9525">
            <a:noFill/>
            <a:miter lim="800000"/>
            <a:headEnd/>
            <a:tailEnd/>
          </a:ln>
          <a:effectLst/>
        </p:spPr>
        <p:txBody>
          <a:bodyPr wrap="none">
            <a:spAutoFit/>
          </a:bodyPr>
          <a:lstStyle/>
          <a:p>
            <a:pPr algn="ctr"/>
            <a:r>
              <a:rPr lang="uk-UA" dirty="0" smtClean="0"/>
              <a:t>Метод </a:t>
            </a:r>
          </a:p>
          <a:p>
            <a:pPr algn="ctr"/>
            <a:r>
              <a:rPr lang="uk-UA" dirty="0" smtClean="0"/>
              <a:t>обчислення</a:t>
            </a:r>
            <a:endParaRPr lang="en-US" dirty="0"/>
          </a:p>
        </p:txBody>
      </p:sp>
      <p:sp>
        <p:nvSpPr>
          <p:cNvPr id="35871" name="Rectangle 31"/>
          <p:cNvSpPr>
            <a:spLocks noChangeArrowheads="1"/>
          </p:cNvSpPr>
          <p:nvPr/>
        </p:nvSpPr>
        <p:spPr bwMode="auto">
          <a:xfrm>
            <a:off x="827585" y="3140968"/>
            <a:ext cx="1872890" cy="2585323"/>
          </a:xfrm>
          <a:prstGeom prst="rect">
            <a:avLst/>
          </a:prstGeom>
          <a:noFill/>
          <a:ln w="9525">
            <a:noFill/>
            <a:miter lim="800000"/>
            <a:headEnd/>
            <a:tailEnd/>
          </a:ln>
          <a:effectLst/>
        </p:spPr>
        <p:txBody>
          <a:bodyPr wrap="square">
            <a:spAutoFit/>
          </a:bodyPr>
          <a:lstStyle/>
          <a:p>
            <a:r>
              <a:rPr lang="uk-UA" u="sng" dirty="0" smtClean="0"/>
              <a:t>До певних об</a:t>
            </a:r>
            <a:r>
              <a:rPr lang="en-US" u="sng" dirty="0" smtClean="0"/>
              <a:t>’</a:t>
            </a:r>
            <a:r>
              <a:rPr lang="uk-UA" u="sng" dirty="0" err="1" smtClean="0"/>
              <a:t>єктів</a:t>
            </a:r>
            <a:r>
              <a:rPr lang="uk-UA" u="sng" dirty="0" smtClean="0"/>
              <a:t> обліку:</a:t>
            </a:r>
          </a:p>
          <a:p>
            <a:pPr marL="285750" indent="-285750">
              <a:buFont typeface="Wingdings" pitchFamily="2" charset="2"/>
              <a:buChar char="v"/>
            </a:pPr>
            <a:r>
              <a:rPr lang="uk-UA" dirty="0" smtClean="0"/>
              <a:t>Прямі</a:t>
            </a:r>
            <a:endParaRPr lang="uk-UA" dirty="0"/>
          </a:p>
          <a:p>
            <a:pPr marL="285750" indent="-285750">
              <a:buFont typeface="Wingdings" pitchFamily="2" charset="2"/>
              <a:buChar char="v"/>
            </a:pPr>
            <a:r>
              <a:rPr lang="uk-UA" dirty="0" smtClean="0"/>
              <a:t>Непрямі</a:t>
            </a:r>
          </a:p>
          <a:p>
            <a:pPr marL="285750" indent="-285750">
              <a:buFont typeface="Wingdings" pitchFamily="2" charset="2"/>
              <a:buChar char="v"/>
            </a:pPr>
            <a:endParaRPr lang="uk-UA" dirty="0"/>
          </a:p>
          <a:p>
            <a:r>
              <a:rPr lang="uk-UA" u="sng" dirty="0" smtClean="0">
                <a:effectLst>
                  <a:outerShdw blurRad="38100" dist="38100" dir="2700000" algn="tl">
                    <a:srgbClr val="000000">
                      <a:alpha val="43137"/>
                    </a:srgbClr>
                  </a:outerShdw>
                </a:effectLst>
              </a:rPr>
              <a:t>До певних видів продукції:</a:t>
            </a:r>
          </a:p>
          <a:p>
            <a:pPr marL="285750" indent="-285750">
              <a:buFont typeface="Wingdings" pitchFamily="2" charset="2"/>
              <a:buChar char="v"/>
            </a:pPr>
            <a:r>
              <a:rPr lang="uk-UA" dirty="0" smtClean="0"/>
              <a:t>Основні</a:t>
            </a:r>
          </a:p>
          <a:p>
            <a:pPr marL="285750" indent="-285750">
              <a:buFont typeface="Wingdings" pitchFamily="2" charset="2"/>
              <a:buChar char="v"/>
            </a:pPr>
            <a:r>
              <a:rPr lang="uk-UA" dirty="0"/>
              <a:t>Н</a:t>
            </a:r>
            <a:r>
              <a:rPr lang="uk-UA" dirty="0" smtClean="0"/>
              <a:t>акладні</a:t>
            </a:r>
            <a:endParaRPr lang="en-US" dirty="0"/>
          </a:p>
        </p:txBody>
      </p:sp>
      <p:sp>
        <p:nvSpPr>
          <p:cNvPr id="35872" name="Rectangle 32"/>
          <p:cNvSpPr>
            <a:spLocks noChangeArrowheads="1"/>
          </p:cNvSpPr>
          <p:nvPr/>
        </p:nvSpPr>
        <p:spPr bwMode="auto">
          <a:xfrm>
            <a:off x="2929931" y="3396347"/>
            <a:ext cx="2023069" cy="2031325"/>
          </a:xfrm>
          <a:prstGeom prst="rect">
            <a:avLst/>
          </a:prstGeom>
          <a:noFill/>
          <a:ln w="9525">
            <a:noFill/>
            <a:miter lim="800000"/>
            <a:headEnd/>
            <a:tailEnd/>
          </a:ln>
          <a:effectLst/>
        </p:spPr>
        <p:txBody>
          <a:bodyPr wrap="square">
            <a:spAutoFit/>
          </a:bodyPr>
          <a:lstStyle/>
          <a:p>
            <a:pPr marL="285750" indent="-285750">
              <a:buFont typeface="Wingdings" pitchFamily="2" charset="2"/>
              <a:buChar char="v"/>
            </a:pPr>
            <a:r>
              <a:rPr lang="uk-UA" dirty="0" smtClean="0"/>
              <a:t>Релевантні </a:t>
            </a:r>
          </a:p>
          <a:p>
            <a:r>
              <a:rPr lang="uk-UA" dirty="0" smtClean="0"/>
              <a:t>    витрати      </a:t>
            </a:r>
          </a:p>
          <a:p>
            <a:r>
              <a:rPr lang="uk-UA" dirty="0" smtClean="0"/>
              <a:t>    (виправні, </a:t>
            </a:r>
          </a:p>
          <a:p>
            <a:r>
              <a:rPr lang="uk-UA" dirty="0" smtClean="0"/>
              <a:t>    поворотні)</a:t>
            </a:r>
          </a:p>
          <a:p>
            <a:pPr marL="285750" indent="-285750">
              <a:buFont typeface="Wingdings" pitchFamily="2" charset="2"/>
              <a:buChar char="v"/>
            </a:pPr>
            <a:r>
              <a:rPr lang="uk-UA" dirty="0" err="1" smtClean="0"/>
              <a:t>Нерелевантні</a:t>
            </a:r>
            <a:r>
              <a:rPr lang="uk-UA" dirty="0"/>
              <a:t> </a:t>
            </a:r>
            <a:r>
              <a:rPr lang="uk-UA" dirty="0" smtClean="0"/>
              <a:t>(невиправні, безповоротні)</a:t>
            </a:r>
            <a:endParaRPr lang="en-US" dirty="0"/>
          </a:p>
        </p:txBody>
      </p:sp>
      <p:sp>
        <p:nvSpPr>
          <p:cNvPr id="35873" name="Rectangle 33"/>
          <p:cNvSpPr>
            <a:spLocks noChangeArrowheads="1"/>
          </p:cNvSpPr>
          <p:nvPr/>
        </p:nvSpPr>
        <p:spPr bwMode="auto">
          <a:xfrm>
            <a:off x="5083482" y="3352800"/>
            <a:ext cx="1737338" cy="923330"/>
          </a:xfrm>
          <a:prstGeom prst="rect">
            <a:avLst/>
          </a:prstGeom>
          <a:noFill/>
          <a:ln w="9525">
            <a:noFill/>
            <a:miter lim="800000"/>
            <a:headEnd/>
            <a:tailEnd/>
          </a:ln>
          <a:effectLst/>
        </p:spPr>
        <p:txBody>
          <a:bodyPr wrap="square">
            <a:spAutoFit/>
          </a:bodyPr>
          <a:lstStyle/>
          <a:p>
            <a:pPr marL="285750" indent="-285750">
              <a:buFont typeface="Wingdings" pitchFamily="2" charset="2"/>
              <a:buChar char="v"/>
            </a:pPr>
            <a:r>
              <a:rPr lang="uk-UA" dirty="0" smtClean="0"/>
              <a:t>Змінні</a:t>
            </a:r>
          </a:p>
          <a:p>
            <a:endParaRPr lang="uk-UA" dirty="0"/>
          </a:p>
          <a:p>
            <a:pPr marL="285750" indent="-285750">
              <a:buFont typeface="Wingdings" pitchFamily="2" charset="2"/>
              <a:buChar char="v"/>
            </a:pPr>
            <a:r>
              <a:rPr lang="uk-UA" dirty="0" smtClean="0"/>
              <a:t>Постійні</a:t>
            </a:r>
            <a:endParaRPr lang="en-US" dirty="0"/>
          </a:p>
        </p:txBody>
      </p:sp>
      <p:sp>
        <p:nvSpPr>
          <p:cNvPr id="35874" name="Rectangle 34"/>
          <p:cNvSpPr>
            <a:spLocks noChangeArrowheads="1"/>
          </p:cNvSpPr>
          <p:nvPr/>
        </p:nvSpPr>
        <p:spPr bwMode="auto">
          <a:xfrm>
            <a:off x="7108970" y="3352799"/>
            <a:ext cx="1634471" cy="1477328"/>
          </a:xfrm>
          <a:prstGeom prst="rect">
            <a:avLst/>
          </a:prstGeom>
          <a:noFill/>
          <a:ln w="9525">
            <a:noFill/>
            <a:miter lim="800000"/>
            <a:headEnd/>
            <a:tailEnd/>
          </a:ln>
          <a:effectLst/>
        </p:spPr>
        <p:txBody>
          <a:bodyPr wrap="square">
            <a:spAutoFit/>
          </a:bodyPr>
          <a:lstStyle/>
          <a:p>
            <a:r>
              <a:rPr lang="uk-UA" dirty="0" err="1" smtClean="0"/>
              <a:t>Маржинальні</a:t>
            </a:r>
            <a:r>
              <a:rPr lang="uk-UA" dirty="0" smtClean="0"/>
              <a:t> витрати</a:t>
            </a:r>
          </a:p>
          <a:p>
            <a:endParaRPr lang="uk-UA" dirty="0"/>
          </a:p>
          <a:p>
            <a:r>
              <a:rPr lang="uk-UA" dirty="0" smtClean="0"/>
              <a:t>Середні витрати</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300" name="Picture 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60648"/>
            <a:ext cx="6696744" cy="6192688"/>
          </a:xfrm>
          <a:prstGeom prst="rect">
            <a:avLst/>
          </a:prstGeom>
          <a:solidFill>
            <a:schemeClr val="tx1"/>
          </a:solidFill>
          <a:ln>
            <a:noFill/>
          </a:ln>
          <a:effectLst/>
        </p:spPr>
      </p:pic>
    </p:spTree>
    <p:extLst>
      <p:ext uri="{BB962C8B-B14F-4D97-AF65-F5344CB8AC3E}">
        <p14:creationId xmlns:p14="http://schemas.microsoft.com/office/powerpoint/2010/main" val="240882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30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8712968" cy="3672408"/>
          </a:xfrm>
          <a:prstGeom prst="rect">
            <a:avLst/>
          </a:prstGeom>
          <a:solidFill>
            <a:schemeClr val="tx1"/>
          </a:solidFill>
          <a:ln>
            <a:noFill/>
          </a:ln>
          <a:effectLst/>
        </p:spPr>
      </p:pic>
    </p:spTree>
    <p:extLst>
      <p:ext uri="{BB962C8B-B14F-4D97-AF65-F5344CB8AC3E}">
        <p14:creationId xmlns:p14="http://schemas.microsoft.com/office/powerpoint/2010/main" val="1529459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uk-UA" dirty="0" smtClean="0"/>
              <a:t>Класифікація витрат за економічними елементами</a:t>
            </a:r>
            <a:endParaRPr lang="en-US" dirty="0"/>
          </a:p>
        </p:txBody>
      </p:sp>
      <p:sp>
        <p:nvSpPr>
          <p:cNvPr id="48172" name="AutoShape 44"/>
          <p:cNvSpPr>
            <a:spLocks noChangeArrowheads="1"/>
          </p:cNvSpPr>
          <p:nvPr/>
        </p:nvSpPr>
        <p:spPr bwMode="gray">
          <a:xfrm rot="39573186">
            <a:off x="4777581" y="22550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ru-RU"/>
          </a:p>
        </p:txBody>
      </p:sp>
      <p:sp>
        <p:nvSpPr>
          <p:cNvPr id="48174" name="AutoShape 46"/>
          <p:cNvSpPr>
            <a:spLocks noChangeArrowheads="1"/>
          </p:cNvSpPr>
          <p:nvPr/>
        </p:nvSpPr>
        <p:spPr bwMode="gray">
          <a:xfrm rot="35969022">
            <a:off x="3558381" y="23312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ru-RU"/>
          </a:p>
        </p:txBody>
      </p:sp>
      <p:sp>
        <p:nvSpPr>
          <p:cNvPr id="48175" name="AutoShape 47"/>
          <p:cNvSpPr>
            <a:spLocks noChangeArrowheads="1"/>
          </p:cNvSpPr>
          <p:nvPr/>
        </p:nvSpPr>
        <p:spPr bwMode="gray">
          <a:xfrm rot="5400000">
            <a:off x="4108579" y="4576986"/>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ru-RU"/>
          </a:p>
        </p:txBody>
      </p:sp>
      <p:sp>
        <p:nvSpPr>
          <p:cNvPr id="48176" name="AutoShape 48"/>
          <p:cNvSpPr>
            <a:spLocks noChangeArrowheads="1"/>
          </p:cNvSpPr>
          <p:nvPr/>
        </p:nvSpPr>
        <p:spPr bwMode="gray">
          <a:xfrm>
            <a:off x="5356225" y="3382963"/>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ru-RU"/>
          </a:p>
        </p:txBody>
      </p:sp>
      <p:sp>
        <p:nvSpPr>
          <p:cNvPr id="48177" name="AutoShape 49"/>
          <p:cNvSpPr>
            <a:spLocks noChangeArrowheads="1"/>
          </p:cNvSpPr>
          <p:nvPr/>
        </p:nvSpPr>
        <p:spPr bwMode="gray">
          <a:xfrm rot="-10800000">
            <a:off x="2946400" y="3376613"/>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ru-RU"/>
          </a:p>
        </p:txBody>
      </p:sp>
      <p:sp>
        <p:nvSpPr>
          <p:cNvPr id="48178" name="Oval 50"/>
          <p:cNvSpPr>
            <a:spLocks noChangeArrowheads="1"/>
          </p:cNvSpPr>
          <p:nvPr/>
        </p:nvSpPr>
        <p:spPr bwMode="black">
          <a:xfrm>
            <a:off x="2692400" y="1614488"/>
            <a:ext cx="3743325" cy="3744912"/>
          </a:xfrm>
          <a:prstGeom prst="ellipse">
            <a:avLst/>
          </a:prstGeom>
          <a:noFill/>
          <a:ln w="38100" algn="ctr">
            <a:solidFill>
              <a:schemeClr val="tx1"/>
            </a:solidFill>
            <a:round/>
            <a:headEnd/>
            <a:tailEnd/>
          </a:ln>
          <a:effectLst/>
        </p:spPr>
        <p:txBody>
          <a:bodyPr anchor="ctr">
            <a:spAutoFit/>
          </a:bodyPr>
          <a:lstStyle/>
          <a:p>
            <a:endParaRPr lang="ru-RU"/>
          </a:p>
        </p:txBody>
      </p:sp>
      <p:grpSp>
        <p:nvGrpSpPr>
          <p:cNvPr id="48179" name="Group 51"/>
          <p:cNvGrpSpPr>
            <a:grpSpLocks/>
          </p:cNvGrpSpPr>
          <p:nvPr/>
        </p:nvGrpSpPr>
        <p:grpSpPr bwMode="auto">
          <a:xfrm>
            <a:off x="3429000" y="1673225"/>
            <a:ext cx="360363" cy="360363"/>
            <a:chOff x="1973" y="1706"/>
            <a:chExt cx="227" cy="227"/>
          </a:xfrm>
        </p:grpSpPr>
        <p:sp>
          <p:nvSpPr>
            <p:cNvPr id="48180" name="Oval 52"/>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ru-RU"/>
            </a:p>
          </p:txBody>
        </p:sp>
        <p:sp>
          <p:nvSpPr>
            <p:cNvPr id="48181" name="Oval 53"/>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48182" name="Group 54"/>
          <p:cNvGrpSpPr>
            <a:grpSpLocks/>
          </p:cNvGrpSpPr>
          <p:nvPr/>
        </p:nvGrpSpPr>
        <p:grpSpPr bwMode="auto">
          <a:xfrm>
            <a:off x="2484438" y="3328988"/>
            <a:ext cx="360362" cy="360362"/>
            <a:chOff x="1565" y="2659"/>
            <a:chExt cx="227" cy="227"/>
          </a:xfrm>
        </p:grpSpPr>
        <p:sp>
          <p:nvSpPr>
            <p:cNvPr id="48183" name="Oval 55"/>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ru-RU"/>
            </a:p>
          </p:txBody>
        </p:sp>
        <p:sp>
          <p:nvSpPr>
            <p:cNvPr id="48184" name="Oval 56"/>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48185" name="Group 57"/>
          <p:cNvGrpSpPr>
            <a:grpSpLocks/>
          </p:cNvGrpSpPr>
          <p:nvPr/>
        </p:nvGrpSpPr>
        <p:grpSpPr bwMode="auto">
          <a:xfrm>
            <a:off x="4324479" y="5140892"/>
            <a:ext cx="360362" cy="360362"/>
            <a:chOff x="2109" y="3612"/>
            <a:chExt cx="227" cy="227"/>
          </a:xfrm>
        </p:grpSpPr>
        <p:sp>
          <p:nvSpPr>
            <p:cNvPr id="48186" name="Oval 58"/>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ru-RU"/>
            </a:p>
          </p:txBody>
        </p:sp>
        <p:sp>
          <p:nvSpPr>
            <p:cNvPr id="48187" name="Oval 59"/>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48188" name="Group 60"/>
          <p:cNvGrpSpPr>
            <a:grpSpLocks/>
          </p:cNvGrpSpPr>
          <p:nvPr/>
        </p:nvGrpSpPr>
        <p:grpSpPr bwMode="auto">
          <a:xfrm>
            <a:off x="5278438" y="1652588"/>
            <a:ext cx="360362" cy="360362"/>
            <a:chOff x="3470" y="1706"/>
            <a:chExt cx="227" cy="227"/>
          </a:xfrm>
        </p:grpSpPr>
        <p:sp>
          <p:nvSpPr>
            <p:cNvPr id="48189" name="Oval 61"/>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ru-RU"/>
            </a:p>
          </p:txBody>
        </p:sp>
        <p:sp>
          <p:nvSpPr>
            <p:cNvPr id="48190" name="Oval 62"/>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48191" name="Group 63"/>
          <p:cNvGrpSpPr>
            <a:grpSpLocks/>
          </p:cNvGrpSpPr>
          <p:nvPr/>
        </p:nvGrpSpPr>
        <p:grpSpPr bwMode="auto">
          <a:xfrm>
            <a:off x="6227763" y="3328988"/>
            <a:ext cx="360362" cy="360362"/>
            <a:chOff x="3923" y="2659"/>
            <a:chExt cx="227" cy="227"/>
          </a:xfrm>
        </p:grpSpPr>
        <p:sp>
          <p:nvSpPr>
            <p:cNvPr id="48192" name="Oval 64"/>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ru-RU"/>
            </a:p>
          </p:txBody>
        </p:sp>
        <p:sp>
          <p:nvSpPr>
            <p:cNvPr id="48193" name="Oval 65"/>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ru-RU"/>
            </a:p>
          </p:txBody>
        </p:sp>
      </p:grpSp>
      <p:sp>
        <p:nvSpPr>
          <p:cNvPr id="48197" name="Oval 69"/>
          <p:cNvSpPr>
            <a:spLocks noChangeArrowheads="1"/>
          </p:cNvSpPr>
          <p:nvPr/>
        </p:nvSpPr>
        <p:spPr bwMode="gray">
          <a:xfrm>
            <a:off x="3624263" y="25669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48198" name="Oval 70"/>
          <p:cNvSpPr>
            <a:spLocks noChangeArrowheads="1"/>
          </p:cNvSpPr>
          <p:nvPr/>
        </p:nvSpPr>
        <p:spPr bwMode="gray">
          <a:xfrm>
            <a:off x="3629025" y="2573338"/>
            <a:ext cx="1944688" cy="194468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ru-RU"/>
          </a:p>
        </p:txBody>
      </p:sp>
      <p:sp>
        <p:nvSpPr>
          <p:cNvPr id="48199" name="Oval 71"/>
          <p:cNvSpPr>
            <a:spLocks noChangeArrowheads="1"/>
          </p:cNvSpPr>
          <p:nvPr/>
        </p:nvSpPr>
        <p:spPr bwMode="gray">
          <a:xfrm>
            <a:off x="3751263" y="26939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grpSp>
        <p:nvGrpSpPr>
          <p:cNvPr id="48213" name="Group 85"/>
          <p:cNvGrpSpPr>
            <a:grpSpLocks/>
          </p:cNvGrpSpPr>
          <p:nvPr/>
        </p:nvGrpSpPr>
        <p:grpSpPr bwMode="auto">
          <a:xfrm>
            <a:off x="3733800" y="2667000"/>
            <a:ext cx="1690688" cy="1690688"/>
            <a:chOff x="2352" y="1680"/>
            <a:chExt cx="1065" cy="1065"/>
          </a:xfrm>
        </p:grpSpPr>
        <p:sp>
          <p:nvSpPr>
            <p:cNvPr id="48200" name="Oval 72"/>
            <p:cNvSpPr>
              <a:spLocks noChangeArrowheads="1"/>
            </p:cNvSpPr>
            <p:nvPr/>
          </p:nvSpPr>
          <p:spPr bwMode="gray">
            <a:xfrm>
              <a:off x="2352" y="1680"/>
              <a:ext cx="1065" cy="1065"/>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ru-RU"/>
            </a:p>
          </p:txBody>
        </p:sp>
        <p:sp>
          <p:nvSpPr>
            <p:cNvPr id="48201" name="Oval 73"/>
            <p:cNvSpPr>
              <a:spLocks noChangeArrowheads="1"/>
            </p:cNvSpPr>
            <p:nvPr/>
          </p:nvSpPr>
          <p:spPr bwMode="gray">
            <a:xfrm>
              <a:off x="2416" y="1750"/>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48202" name="Oval 74"/>
            <p:cNvSpPr>
              <a:spLocks noChangeArrowheads="1"/>
            </p:cNvSpPr>
            <p:nvPr/>
          </p:nvSpPr>
          <p:spPr bwMode="gray">
            <a:xfrm>
              <a:off x="2430" y="1762"/>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48203" name="Oval 75"/>
            <p:cNvSpPr>
              <a:spLocks noChangeArrowheads="1"/>
            </p:cNvSpPr>
            <p:nvPr/>
          </p:nvSpPr>
          <p:spPr bwMode="gray">
            <a:xfrm>
              <a:off x="2441" y="1768"/>
              <a:ext cx="906"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48204" name="Oval 76"/>
            <p:cNvSpPr>
              <a:spLocks noChangeArrowheads="1"/>
            </p:cNvSpPr>
            <p:nvPr/>
          </p:nvSpPr>
          <p:spPr bwMode="gray">
            <a:xfrm>
              <a:off x="2451" y="1777"/>
              <a:ext cx="861" cy="845"/>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48205" name="Oval 77"/>
            <p:cNvSpPr>
              <a:spLocks noChangeArrowheads="1"/>
            </p:cNvSpPr>
            <p:nvPr/>
          </p:nvSpPr>
          <p:spPr bwMode="gray">
            <a:xfrm>
              <a:off x="2502" y="1800"/>
              <a:ext cx="765" cy="68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48206" name="Text Box 78"/>
          <p:cNvSpPr txBox="1">
            <a:spLocks noChangeArrowheads="1"/>
          </p:cNvSpPr>
          <p:nvPr/>
        </p:nvSpPr>
        <p:spPr bwMode="gray">
          <a:xfrm>
            <a:off x="3871944" y="3267075"/>
            <a:ext cx="1438214" cy="707886"/>
          </a:xfrm>
          <a:prstGeom prst="rect">
            <a:avLst/>
          </a:prstGeom>
          <a:noFill/>
          <a:ln w="9525" algn="ctr">
            <a:noFill/>
            <a:miter lim="800000"/>
            <a:headEnd/>
            <a:tailEnd/>
          </a:ln>
          <a:effectLst/>
        </p:spPr>
        <p:txBody>
          <a:bodyPr wrap="none">
            <a:spAutoFit/>
          </a:bodyPr>
          <a:lstStyle/>
          <a:p>
            <a:pPr algn="ctr" eaLnBrk="0" hangingPunct="0"/>
            <a:r>
              <a:rPr lang="uk-UA" sz="2000" dirty="0" smtClean="0">
                <a:solidFill>
                  <a:srgbClr val="000000"/>
                </a:solidFill>
              </a:rPr>
              <a:t>Елементи </a:t>
            </a:r>
          </a:p>
          <a:p>
            <a:pPr algn="ctr" eaLnBrk="0" hangingPunct="0"/>
            <a:r>
              <a:rPr lang="uk-UA" sz="2000" dirty="0" smtClean="0">
                <a:solidFill>
                  <a:srgbClr val="000000"/>
                </a:solidFill>
              </a:rPr>
              <a:t>витрат</a:t>
            </a:r>
            <a:endParaRPr lang="en-US" sz="2000" dirty="0">
              <a:solidFill>
                <a:srgbClr val="000000"/>
              </a:solidFill>
            </a:endParaRPr>
          </a:p>
        </p:txBody>
      </p:sp>
      <p:sp>
        <p:nvSpPr>
          <p:cNvPr id="48207" name="Text Box 79"/>
          <p:cNvSpPr txBox="1">
            <a:spLocks noChangeArrowheads="1"/>
          </p:cNvSpPr>
          <p:nvPr/>
        </p:nvSpPr>
        <p:spPr bwMode="auto">
          <a:xfrm>
            <a:off x="5715000" y="1600200"/>
            <a:ext cx="2518382" cy="338554"/>
          </a:xfrm>
          <a:prstGeom prst="rect">
            <a:avLst/>
          </a:prstGeom>
          <a:noFill/>
          <a:ln w="9525" algn="ctr">
            <a:noFill/>
            <a:miter lim="800000"/>
            <a:headEnd/>
            <a:tailEnd/>
          </a:ln>
          <a:effectLst/>
        </p:spPr>
        <p:txBody>
          <a:bodyPr wrap="none">
            <a:spAutoFit/>
          </a:bodyPr>
          <a:lstStyle/>
          <a:p>
            <a:pPr eaLnBrk="0" hangingPunct="0"/>
            <a:r>
              <a:rPr lang="uk-UA" sz="1600" dirty="0" smtClean="0"/>
              <a:t>Витрати на оплату праці</a:t>
            </a:r>
            <a:endParaRPr lang="en-US" sz="1600" dirty="0"/>
          </a:p>
        </p:txBody>
      </p:sp>
      <p:sp>
        <p:nvSpPr>
          <p:cNvPr id="48208" name="Text Box 80"/>
          <p:cNvSpPr txBox="1">
            <a:spLocks noChangeArrowheads="1"/>
          </p:cNvSpPr>
          <p:nvPr/>
        </p:nvSpPr>
        <p:spPr bwMode="auto">
          <a:xfrm>
            <a:off x="1254676" y="1600200"/>
            <a:ext cx="2142574" cy="338554"/>
          </a:xfrm>
          <a:prstGeom prst="rect">
            <a:avLst/>
          </a:prstGeom>
          <a:noFill/>
          <a:ln w="9525" algn="ctr">
            <a:noFill/>
            <a:miter lim="800000"/>
            <a:headEnd/>
            <a:tailEnd/>
          </a:ln>
          <a:effectLst/>
        </p:spPr>
        <p:txBody>
          <a:bodyPr wrap="none">
            <a:spAutoFit/>
          </a:bodyPr>
          <a:lstStyle/>
          <a:p>
            <a:pPr algn="r" eaLnBrk="0" hangingPunct="0"/>
            <a:r>
              <a:rPr lang="uk-UA" sz="1600" dirty="0" smtClean="0"/>
              <a:t>Матеріальні витрати</a:t>
            </a:r>
            <a:endParaRPr lang="en-US" sz="1600" dirty="0"/>
          </a:p>
        </p:txBody>
      </p:sp>
      <p:sp>
        <p:nvSpPr>
          <p:cNvPr id="48209" name="Text Box 81"/>
          <p:cNvSpPr txBox="1">
            <a:spLocks noChangeArrowheads="1"/>
          </p:cNvSpPr>
          <p:nvPr/>
        </p:nvSpPr>
        <p:spPr bwMode="auto">
          <a:xfrm>
            <a:off x="6629400" y="3352800"/>
            <a:ext cx="1376018" cy="338554"/>
          </a:xfrm>
          <a:prstGeom prst="rect">
            <a:avLst/>
          </a:prstGeom>
          <a:noFill/>
          <a:ln w="9525" algn="ctr">
            <a:noFill/>
            <a:miter lim="800000"/>
            <a:headEnd/>
            <a:tailEnd/>
          </a:ln>
          <a:effectLst/>
        </p:spPr>
        <p:txBody>
          <a:bodyPr wrap="none">
            <a:spAutoFit/>
          </a:bodyPr>
          <a:lstStyle/>
          <a:p>
            <a:pPr eaLnBrk="0" hangingPunct="0"/>
            <a:r>
              <a:rPr lang="uk-UA" sz="1600" dirty="0" smtClean="0"/>
              <a:t>Амортизація</a:t>
            </a:r>
            <a:endParaRPr lang="en-US" sz="1600" dirty="0"/>
          </a:p>
        </p:txBody>
      </p:sp>
      <p:sp>
        <p:nvSpPr>
          <p:cNvPr id="48211" name="Text Box 83"/>
          <p:cNvSpPr txBox="1">
            <a:spLocks noChangeArrowheads="1"/>
          </p:cNvSpPr>
          <p:nvPr/>
        </p:nvSpPr>
        <p:spPr bwMode="auto">
          <a:xfrm>
            <a:off x="662223" y="3352800"/>
            <a:ext cx="1820627" cy="584775"/>
          </a:xfrm>
          <a:prstGeom prst="rect">
            <a:avLst/>
          </a:prstGeom>
          <a:noFill/>
          <a:ln w="9525" algn="ctr">
            <a:noFill/>
            <a:miter lim="800000"/>
            <a:headEnd/>
            <a:tailEnd/>
          </a:ln>
          <a:effectLst/>
        </p:spPr>
        <p:txBody>
          <a:bodyPr wrap="none">
            <a:spAutoFit/>
          </a:bodyPr>
          <a:lstStyle/>
          <a:p>
            <a:pPr algn="ctr" eaLnBrk="0" hangingPunct="0"/>
            <a:r>
              <a:rPr lang="uk-UA" sz="1600" dirty="0" smtClean="0"/>
              <a:t>Відрахування на </a:t>
            </a:r>
          </a:p>
          <a:p>
            <a:pPr algn="ctr" eaLnBrk="0" hangingPunct="0"/>
            <a:r>
              <a:rPr lang="uk-UA" sz="1600" dirty="0" smtClean="0"/>
              <a:t>соціальні заходи</a:t>
            </a:r>
            <a:endParaRPr lang="en-US" sz="1600" dirty="0"/>
          </a:p>
        </p:txBody>
      </p:sp>
      <p:sp>
        <p:nvSpPr>
          <p:cNvPr id="48212" name="Text Box 84"/>
          <p:cNvSpPr txBox="1">
            <a:spLocks noChangeArrowheads="1"/>
          </p:cNvSpPr>
          <p:nvPr/>
        </p:nvSpPr>
        <p:spPr bwMode="auto">
          <a:xfrm>
            <a:off x="3978651" y="5589240"/>
            <a:ext cx="1376018" cy="338554"/>
          </a:xfrm>
          <a:prstGeom prst="rect">
            <a:avLst/>
          </a:prstGeom>
          <a:noFill/>
          <a:ln w="9525" algn="ctr">
            <a:noFill/>
            <a:miter lim="800000"/>
            <a:headEnd/>
            <a:tailEnd/>
          </a:ln>
          <a:effectLst/>
        </p:spPr>
        <p:txBody>
          <a:bodyPr wrap="none">
            <a:spAutoFit/>
          </a:bodyPr>
          <a:lstStyle/>
          <a:p>
            <a:pPr algn="r" eaLnBrk="0" hangingPunct="0"/>
            <a:r>
              <a:rPr lang="uk-UA" sz="1600" dirty="0" smtClean="0"/>
              <a:t>Інші витрати</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 статей витрат</a:t>
            </a:r>
            <a:endParaRPr lang="ru-RU" dirty="0"/>
          </a:p>
        </p:txBody>
      </p:sp>
      <p:sp>
        <p:nvSpPr>
          <p:cNvPr id="3" name="Объект 2"/>
          <p:cNvSpPr>
            <a:spLocks noGrp="1"/>
          </p:cNvSpPr>
          <p:nvPr>
            <p:ph idx="1"/>
          </p:nvPr>
        </p:nvSpPr>
        <p:spPr/>
        <p:txBody>
          <a:bodyPr/>
          <a:lstStyle/>
          <a:p>
            <a:r>
              <a:rPr lang="uk-UA" sz="2400" dirty="0" smtClean="0"/>
              <a:t>Відповідно до Методичних рекомендацій з формування собівартості продукції у промисловості витрати, </a:t>
            </a:r>
            <a:r>
              <a:rPr lang="uk-UA" sz="2400" dirty="0" err="1" smtClean="0"/>
              <a:t>пов</a:t>
            </a:r>
            <a:r>
              <a:rPr lang="en-US" sz="2400" dirty="0" smtClean="0"/>
              <a:t>’</a:t>
            </a:r>
            <a:r>
              <a:rPr lang="uk-UA" sz="2400" dirty="0" err="1" smtClean="0"/>
              <a:t>язані</a:t>
            </a:r>
            <a:r>
              <a:rPr lang="uk-UA" sz="2400" dirty="0" smtClean="0"/>
              <a:t> з виробництвом продукції рекомендується групувати за такими статтями:</a:t>
            </a:r>
          </a:p>
          <a:p>
            <a:r>
              <a:rPr lang="uk-UA" sz="2400" dirty="0" smtClean="0"/>
              <a:t>- сировина та матеріали;</a:t>
            </a:r>
          </a:p>
          <a:p>
            <a:r>
              <a:rPr lang="uk-UA" sz="2400" dirty="0" smtClean="0"/>
              <a:t>- купівельні напівфабрикати та комплектуючі вироби, роботи і послуги виробничого характеру сторонніх підприємств та організацій;</a:t>
            </a:r>
          </a:p>
          <a:p>
            <a:r>
              <a:rPr lang="uk-UA" sz="2400" dirty="0" smtClean="0"/>
              <a:t>- паливо та енергія на технологічні цілі;</a:t>
            </a:r>
          </a:p>
          <a:p>
            <a:r>
              <a:rPr lang="uk-UA" sz="2400" dirty="0" smtClean="0"/>
              <a:t>- зворотні відходи (вираховуються);</a:t>
            </a:r>
          </a:p>
          <a:p>
            <a:r>
              <a:rPr lang="uk-UA" sz="2400" dirty="0" smtClean="0"/>
              <a:t>- основна заробітна плата;</a:t>
            </a:r>
          </a:p>
          <a:p>
            <a:r>
              <a:rPr lang="uk-UA" sz="2400" dirty="0" smtClean="0"/>
              <a:t>- додаткова заробітна плата;</a:t>
            </a:r>
            <a:endParaRPr lang="ru-RU" sz="2400" dirty="0"/>
          </a:p>
        </p:txBody>
      </p:sp>
    </p:spTree>
    <p:extLst>
      <p:ext uri="{BB962C8B-B14F-4D97-AF65-F5344CB8AC3E}">
        <p14:creationId xmlns:p14="http://schemas.microsoft.com/office/powerpoint/2010/main" val="1396735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 статей витрат</a:t>
            </a:r>
            <a:endParaRPr lang="ru-RU" dirty="0"/>
          </a:p>
        </p:txBody>
      </p:sp>
      <p:sp>
        <p:nvSpPr>
          <p:cNvPr id="3" name="Объект 2"/>
          <p:cNvSpPr>
            <a:spLocks noGrp="1"/>
          </p:cNvSpPr>
          <p:nvPr>
            <p:ph idx="1"/>
          </p:nvPr>
        </p:nvSpPr>
        <p:spPr>
          <a:xfrm>
            <a:off x="457200" y="1219200"/>
            <a:ext cx="8579296" cy="5181600"/>
          </a:xfrm>
        </p:spPr>
        <p:txBody>
          <a:bodyPr/>
          <a:lstStyle/>
          <a:p>
            <a:r>
              <a:rPr lang="uk-UA" sz="2400" dirty="0" smtClean="0"/>
              <a:t>- єдиний внесок на соціальне страхування;</a:t>
            </a:r>
          </a:p>
          <a:p>
            <a:r>
              <a:rPr lang="uk-UA" sz="2400" dirty="0" smtClean="0"/>
              <a:t>- витрати на утримання та експлуатацію устаткування;</a:t>
            </a:r>
          </a:p>
          <a:p>
            <a:r>
              <a:rPr lang="uk-UA" sz="2400" dirty="0" smtClean="0"/>
              <a:t>- загальновиробничі витрати;</a:t>
            </a:r>
          </a:p>
          <a:p>
            <a:r>
              <a:rPr lang="uk-UA" sz="2400" dirty="0" smtClean="0"/>
              <a:t>- втрати від браку;</a:t>
            </a:r>
          </a:p>
          <a:p>
            <a:r>
              <a:rPr lang="uk-UA" sz="2400" dirty="0" smtClean="0"/>
              <a:t>- інші виробничі витрати;</a:t>
            </a:r>
          </a:p>
          <a:p>
            <a:r>
              <a:rPr lang="uk-UA" sz="2400" dirty="0" smtClean="0"/>
              <a:t>- супутня продукція (вираховується).</a:t>
            </a:r>
            <a:endParaRPr lang="ru-RU" sz="2400" dirty="0"/>
          </a:p>
        </p:txBody>
      </p:sp>
    </p:spTree>
    <p:extLst>
      <p:ext uri="{BB962C8B-B14F-4D97-AF65-F5344CB8AC3E}">
        <p14:creationId xmlns:p14="http://schemas.microsoft.com/office/powerpoint/2010/main" val="129329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8820472" cy="563562"/>
          </a:xfrm>
        </p:spPr>
        <p:txBody>
          <a:bodyPr/>
          <a:lstStyle/>
          <a:p>
            <a:r>
              <a:rPr lang="uk-UA" dirty="0" smtClean="0"/>
              <a:t>Сутність обліку витрат та калькулювання</a:t>
            </a:r>
            <a:r>
              <a:rPr lang="en-US" dirty="0" smtClean="0"/>
              <a:t> </a:t>
            </a:r>
            <a:endParaRPr lang="en-US" sz="1800" dirty="0"/>
          </a:p>
        </p:txBody>
      </p:sp>
      <p:sp>
        <p:nvSpPr>
          <p:cNvPr id="41993" name="AutoShape 9"/>
          <p:cNvSpPr>
            <a:spLocks noChangeArrowheads="1"/>
          </p:cNvSpPr>
          <p:nvPr/>
        </p:nvSpPr>
        <p:spPr bwMode="gray">
          <a:xfrm>
            <a:off x="3445322" y="2487662"/>
            <a:ext cx="533400" cy="2057400"/>
          </a:xfrm>
          <a:prstGeom prst="leftArrow">
            <a:avLst>
              <a:gd name="adj1" fmla="val 65583"/>
              <a:gd name="adj2" fmla="val 65181"/>
            </a:avLst>
          </a:prstGeom>
          <a:gradFill rotWithShape="1">
            <a:gsLst>
              <a:gs pos="0">
                <a:schemeClr val="tx2"/>
              </a:gs>
              <a:gs pos="100000">
                <a:schemeClr val="tx2">
                  <a:gamma/>
                  <a:shade val="46275"/>
                  <a:invGamma/>
                  <a:alpha val="12000"/>
                </a:schemeClr>
              </a:gs>
            </a:gsLst>
            <a:lin ang="0" scaled="1"/>
          </a:gradFill>
          <a:ln w="9525">
            <a:noFill/>
            <a:miter lim="800000"/>
            <a:headEnd/>
            <a:tailEnd/>
          </a:ln>
          <a:effectLst/>
        </p:spPr>
        <p:txBody>
          <a:bodyPr wrap="none" anchor="ctr"/>
          <a:lstStyle/>
          <a:p>
            <a:endParaRPr lang="ru-RU"/>
          </a:p>
        </p:txBody>
      </p:sp>
      <p:sp>
        <p:nvSpPr>
          <p:cNvPr id="41995" name="AutoShape 11"/>
          <p:cNvSpPr>
            <a:spLocks noChangeArrowheads="1"/>
          </p:cNvSpPr>
          <p:nvPr/>
        </p:nvSpPr>
        <p:spPr bwMode="gray">
          <a:xfrm>
            <a:off x="755576" y="2133600"/>
            <a:ext cx="2520280" cy="3124200"/>
          </a:xfrm>
          <a:prstGeom prst="roundRect">
            <a:avLst>
              <a:gd name="adj" fmla="val 16667"/>
            </a:avLst>
          </a:prstGeom>
          <a:solidFill>
            <a:schemeClr val="tx1"/>
          </a:solidFill>
          <a:ln w="38100">
            <a:solidFill>
              <a:schemeClr val="tx2"/>
            </a:solidFill>
            <a:round/>
            <a:headEnd/>
            <a:tailEnd/>
          </a:ln>
          <a:effectLst/>
        </p:spPr>
        <p:txBody>
          <a:bodyPr wrap="none" anchor="ctr"/>
          <a:lstStyle/>
          <a:p>
            <a:pPr algn="ctr" eaLnBrk="0" hangingPunct="0"/>
            <a:endParaRPr lang="ru-RU">
              <a:latin typeface="Verdana" pitchFamily="34" charset="0"/>
            </a:endParaRPr>
          </a:p>
        </p:txBody>
      </p:sp>
      <p:sp>
        <p:nvSpPr>
          <p:cNvPr id="41996" name="Text Box 12"/>
          <p:cNvSpPr txBox="1">
            <a:spLocks noChangeArrowheads="1"/>
          </p:cNvSpPr>
          <p:nvPr/>
        </p:nvSpPr>
        <p:spPr bwMode="gray">
          <a:xfrm>
            <a:off x="827584" y="2362200"/>
            <a:ext cx="2448272" cy="2308324"/>
          </a:xfrm>
          <a:prstGeom prst="rect">
            <a:avLst/>
          </a:prstGeom>
          <a:noFill/>
          <a:ln w="9525">
            <a:noFill/>
            <a:miter lim="800000"/>
            <a:headEnd/>
            <a:tailEnd/>
          </a:ln>
          <a:effectLst/>
        </p:spPr>
        <p:txBody>
          <a:bodyPr wrap="square">
            <a:spAutoFit/>
          </a:bodyPr>
          <a:lstStyle/>
          <a:p>
            <a:pPr algn="ctr" eaLnBrk="0" hangingPunct="0"/>
            <a:r>
              <a:rPr lang="uk-UA" dirty="0" smtClean="0">
                <a:solidFill>
                  <a:srgbClr val="001D3A"/>
                </a:solidFill>
                <a:latin typeface="Verdana" pitchFamily="34" charset="0"/>
              </a:rPr>
              <a:t>Процес документування, вимірювання, оцінювання, систематизації та групування витрат за певною системою ознак</a:t>
            </a:r>
            <a:r>
              <a:rPr lang="uk-UA" b="1" dirty="0" smtClean="0">
                <a:solidFill>
                  <a:srgbClr val="001D3A"/>
                </a:solidFill>
                <a:latin typeface="Verdana" pitchFamily="34" charset="0"/>
              </a:rPr>
              <a:t> </a:t>
            </a:r>
            <a:endParaRPr lang="en-US" sz="1400" dirty="0">
              <a:solidFill>
                <a:srgbClr val="001D3A"/>
              </a:solidFill>
              <a:latin typeface="Verdana" pitchFamily="34" charset="0"/>
            </a:endParaRPr>
          </a:p>
        </p:txBody>
      </p:sp>
      <p:sp>
        <p:nvSpPr>
          <p:cNvPr id="41998" name="AutoShape 14"/>
          <p:cNvSpPr>
            <a:spLocks noChangeArrowheads="1"/>
          </p:cNvSpPr>
          <p:nvPr/>
        </p:nvSpPr>
        <p:spPr bwMode="gray">
          <a:xfrm>
            <a:off x="6012160" y="2133600"/>
            <a:ext cx="2160240" cy="3124200"/>
          </a:xfrm>
          <a:prstGeom prst="roundRect">
            <a:avLst>
              <a:gd name="adj" fmla="val 16667"/>
            </a:avLst>
          </a:prstGeom>
          <a:solidFill>
            <a:schemeClr val="tx1"/>
          </a:solidFill>
          <a:ln w="38100">
            <a:solidFill>
              <a:schemeClr val="tx2"/>
            </a:solidFill>
            <a:round/>
            <a:headEnd/>
            <a:tailEnd/>
          </a:ln>
          <a:effectLst/>
        </p:spPr>
        <p:txBody>
          <a:bodyPr wrap="none" anchor="ctr"/>
          <a:lstStyle/>
          <a:p>
            <a:pPr algn="ctr" eaLnBrk="0" hangingPunct="0"/>
            <a:endParaRPr lang="ru-RU">
              <a:latin typeface="Verdana" pitchFamily="34" charset="0"/>
            </a:endParaRPr>
          </a:p>
        </p:txBody>
      </p:sp>
      <p:sp>
        <p:nvSpPr>
          <p:cNvPr id="41999" name="Text Box 15"/>
          <p:cNvSpPr txBox="1">
            <a:spLocks noChangeArrowheads="1"/>
          </p:cNvSpPr>
          <p:nvPr/>
        </p:nvSpPr>
        <p:spPr bwMode="gray">
          <a:xfrm>
            <a:off x="6012160" y="2362200"/>
            <a:ext cx="2160240" cy="2308324"/>
          </a:xfrm>
          <a:prstGeom prst="rect">
            <a:avLst/>
          </a:prstGeom>
          <a:noFill/>
          <a:ln w="9525">
            <a:noFill/>
            <a:miter lim="800000"/>
            <a:headEnd/>
            <a:tailEnd/>
          </a:ln>
          <a:effectLst/>
        </p:spPr>
        <p:txBody>
          <a:bodyPr wrap="square">
            <a:spAutoFit/>
          </a:bodyPr>
          <a:lstStyle/>
          <a:p>
            <a:pPr algn="ctr" eaLnBrk="0" hangingPunct="0"/>
            <a:r>
              <a:rPr lang="uk-UA" dirty="0" smtClean="0">
                <a:solidFill>
                  <a:srgbClr val="001D3A"/>
                </a:solidFill>
                <a:latin typeface="Verdana" pitchFamily="34" charset="0"/>
              </a:rPr>
              <a:t>Процес визначення собівартості одиниці продукції загалом та в розрізі окремих статей витрат</a:t>
            </a:r>
            <a:r>
              <a:rPr lang="uk-UA" sz="1400" dirty="0" smtClean="0">
                <a:solidFill>
                  <a:srgbClr val="001D3A"/>
                </a:solidFill>
                <a:latin typeface="Verdana" pitchFamily="34" charset="0"/>
              </a:rPr>
              <a:t> </a:t>
            </a:r>
            <a:endParaRPr lang="en-US" sz="1400" dirty="0">
              <a:solidFill>
                <a:srgbClr val="001D3A"/>
              </a:solidFill>
              <a:latin typeface="Verdana" pitchFamily="34" charset="0"/>
            </a:endParaRPr>
          </a:p>
        </p:txBody>
      </p:sp>
      <p:sp>
        <p:nvSpPr>
          <p:cNvPr id="42000" name="AutoShape 16"/>
          <p:cNvSpPr>
            <a:spLocks noChangeArrowheads="1"/>
          </p:cNvSpPr>
          <p:nvPr/>
        </p:nvSpPr>
        <p:spPr bwMode="gray">
          <a:xfrm>
            <a:off x="5364088" y="2521635"/>
            <a:ext cx="530225" cy="2057400"/>
          </a:xfrm>
          <a:prstGeom prst="rightArrow">
            <a:avLst>
              <a:gd name="adj1" fmla="val 67750"/>
              <a:gd name="adj2" fmla="val 66167"/>
            </a:avLst>
          </a:prstGeom>
          <a:gradFill rotWithShape="1">
            <a:gsLst>
              <a:gs pos="0">
                <a:schemeClr val="tx2">
                  <a:gamma/>
                  <a:shade val="46275"/>
                  <a:invGamma/>
                  <a:alpha val="12000"/>
                </a:schemeClr>
              </a:gs>
              <a:gs pos="100000">
                <a:schemeClr val="tx2"/>
              </a:gs>
            </a:gsLst>
            <a:lin ang="0" scaled="1"/>
          </a:gradFill>
          <a:ln w="9525">
            <a:noFill/>
            <a:miter lim="800000"/>
            <a:headEnd/>
            <a:tailEnd/>
          </a:ln>
          <a:effectLst/>
        </p:spPr>
        <p:txBody>
          <a:bodyPr wrap="none" anchor="ctr"/>
          <a:lstStyle/>
          <a:p>
            <a:endParaRPr lang="ru-RU"/>
          </a:p>
        </p:txBody>
      </p:sp>
      <p:sp>
        <p:nvSpPr>
          <p:cNvPr id="42001" name="AutoShape 17"/>
          <p:cNvSpPr>
            <a:spLocks noChangeArrowheads="1"/>
          </p:cNvSpPr>
          <p:nvPr/>
        </p:nvSpPr>
        <p:spPr bwMode="gray">
          <a:xfrm>
            <a:off x="755576" y="1331119"/>
            <a:ext cx="3048000" cy="609600"/>
          </a:xfrm>
          <a:prstGeom prst="can">
            <a:avLst>
              <a:gd name="adj" fmla="val 27866"/>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ru-RU"/>
          </a:p>
        </p:txBody>
      </p:sp>
      <p:sp>
        <p:nvSpPr>
          <p:cNvPr id="42003" name="Text Box 19"/>
          <p:cNvSpPr txBox="1">
            <a:spLocks noChangeArrowheads="1"/>
          </p:cNvSpPr>
          <p:nvPr/>
        </p:nvSpPr>
        <p:spPr bwMode="gray">
          <a:xfrm>
            <a:off x="1428751" y="1574007"/>
            <a:ext cx="1551002" cy="369332"/>
          </a:xfrm>
          <a:prstGeom prst="rect">
            <a:avLst/>
          </a:prstGeom>
          <a:noFill/>
          <a:ln w="9525">
            <a:noFill/>
            <a:miter lim="800000"/>
            <a:headEnd/>
            <a:tailEnd/>
          </a:ln>
          <a:effectLst/>
        </p:spPr>
        <p:txBody>
          <a:bodyPr wrap="none">
            <a:spAutoFit/>
          </a:bodyPr>
          <a:lstStyle/>
          <a:p>
            <a:pPr algn="ctr" eaLnBrk="0" hangingPunct="0"/>
            <a:r>
              <a:rPr lang="uk-UA" dirty="0" smtClean="0"/>
              <a:t>Облік витрат</a:t>
            </a:r>
            <a:endParaRPr lang="en-US" dirty="0"/>
          </a:p>
        </p:txBody>
      </p:sp>
      <p:sp>
        <p:nvSpPr>
          <p:cNvPr id="42004" name="AutoShape 20"/>
          <p:cNvSpPr>
            <a:spLocks noChangeArrowheads="1"/>
          </p:cNvSpPr>
          <p:nvPr/>
        </p:nvSpPr>
        <p:spPr bwMode="gray">
          <a:xfrm>
            <a:off x="5489575" y="1331119"/>
            <a:ext cx="3048000" cy="609600"/>
          </a:xfrm>
          <a:prstGeom prst="can">
            <a:avLst>
              <a:gd name="adj" fmla="val 32032"/>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a:effectLst/>
        </p:spPr>
        <p:txBody>
          <a:bodyPr wrap="none" anchor="ctr"/>
          <a:lstStyle/>
          <a:p>
            <a:endParaRPr lang="ru-RU"/>
          </a:p>
        </p:txBody>
      </p:sp>
      <p:sp>
        <p:nvSpPr>
          <p:cNvPr id="42005" name="Text Box 21"/>
          <p:cNvSpPr txBox="1">
            <a:spLocks noChangeArrowheads="1"/>
          </p:cNvSpPr>
          <p:nvPr/>
        </p:nvSpPr>
        <p:spPr bwMode="gray">
          <a:xfrm>
            <a:off x="6159234" y="1574007"/>
            <a:ext cx="1854739" cy="369332"/>
          </a:xfrm>
          <a:prstGeom prst="rect">
            <a:avLst/>
          </a:prstGeom>
          <a:noFill/>
          <a:ln w="9525">
            <a:noFill/>
            <a:miter lim="800000"/>
            <a:headEnd/>
            <a:tailEnd/>
          </a:ln>
          <a:effectLst/>
        </p:spPr>
        <p:txBody>
          <a:bodyPr wrap="none">
            <a:spAutoFit/>
          </a:bodyPr>
          <a:lstStyle/>
          <a:p>
            <a:pPr algn="ctr" eaLnBrk="0" hangingPunct="0"/>
            <a:r>
              <a:rPr lang="uk-UA" dirty="0" smtClean="0"/>
              <a:t>Калькулювання</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black">
          <a:xfrm>
            <a:off x="630703" y="548680"/>
            <a:ext cx="8228334" cy="923602"/>
          </a:xfrm>
        </p:spPr>
        <p:txBody>
          <a:bodyPr/>
          <a:lstStyle/>
          <a:p>
            <a:pPr algn="just"/>
            <a:r>
              <a:rPr lang="uk-UA" sz="2400" dirty="0" smtClean="0">
                <a:latin typeface="Times New Roman"/>
                <a:ea typeface="Times New Roman"/>
              </a:rPr>
              <a:t>Собівартість </a:t>
            </a:r>
            <a:r>
              <a:rPr lang="uk-UA" sz="2400" dirty="0">
                <a:latin typeface="Times New Roman"/>
                <a:ea typeface="Times New Roman"/>
              </a:rPr>
              <a:t>продукції – це поточні витрати виробництва та обігу, реалізації продукції, обчислені в грошовому </a:t>
            </a:r>
            <a:r>
              <a:rPr lang="uk-UA" sz="2400" dirty="0" smtClean="0">
                <a:latin typeface="Times New Roman"/>
                <a:ea typeface="Times New Roman"/>
              </a:rPr>
              <a:t>виразі</a:t>
            </a:r>
            <a:endParaRPr lang="en-US" sz="2400" dirty="0"/>
          </a:p>
        </p:txBody>
      </p:sp>
      <p:sp>
        <p:nvSpPr>
          <p:cNvPr id="58371" name="AutoShape 3"/>
          <p:cNvSpPr>
            <a:spLocks noChangeArrowheads="1"/>
          </p:cNvSpPr>
          <p:nvPr/>
        </p:nvSpPr>
        <p:spPr bwMode="invGray">
          <a:xfrm>
            <a:off x="1693863" y="2466975"/>
            <a:ext cx="5759450" cy="1876425"/>
          </a:xfrm>
          <a:prstGeom prst="upArrow">
            <a:avLst>
              <a:gd name="adj1" fmla="val 56944"/>
              <a:gd name="adj2" fmla="val 50782"/>
            </a:avLst>
          </a:prstGeom>
          <a:gradFill rotWithShape="1">
            <a:gsLst>
              <a:gs pos="0">
                <a:schemeClr val="tx2"/>
              </a:gs>
              <a:gs pos="100000">
                <a:srgbClr val="0E2368"/>
              </a:gs>
            </a:gsLst>
            <a:lin ang="5400000" scaled="1"/>
          </a:gradFill>
          <a:ln w="9525" algn="ctr">
            <a:noFill/>
            <a:miter lim="800000"/>
            <a:headEnd/>
            <a:tailEnd/>
          </a:ln>
          <a:effectLst/>
        </p:spPr>
        <p:txBody>
          <a:bodyPr wrap="none" anchor="ctr"/>
          <a:lstStyle/>
          <a:p>
            <a:endParaRPr lang="ru-RU"/>
          </a:p>
        </p:txBody>
      </p:sp>
      <p:sp>
        <p:nvSpPr>
          <p:cNvPr id="58372" name="AutoShape 4"/>
          <p:cNvSpPr>
            <a:spLocks noChangeArrowheads="1"/>
          </p:cNvSpPr>
          <p:nvPr/>
        </p:nvSpPr>
        <p:spPr bwMode="gray">
          <a:xfrm>
            <a:off x="1676400" y="1676400"/>
            <a:ext cx="5791200" cy="57467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uk-UA" sz="2000" dirty="0" smtClean="0">
                <a:solidFill>
                  <a:srgbClr val="FFFFFF"/>
                </a:solidFill>
                <a:effectLst>
                  <a:outerShdw blurRad="38100" dist="38100" dir="2700000" algn="tl">
                    <a:srgbClr val="000000"/>
                  </a:outerShdw>
                </a:effectLst>
                <a:latin typeface="Verdana" pitchFamily="34" charset="0"/>
              </a:rPr>
              <a:t>Види собівартості</a:t>
            </a:r>
            <a:endParaRPr lang="en-US" dirty="0"/>
          </a:p>
        </p:txBody>
      </p:sp>
      <p:sp>
        <p:nvSpPr>
          <p:cNvPr id="58376" name="Oval 8"/>
          <p:cNvSpPr>
            <a:spLocks noChangeArrowheads="1"/>
          </p:cNvSpPr>
          <p:nvPr/>
        </p:nvSpPr>
        <p:spPr bwMode="gray">
          <a:xfrm>
            <a:off x="539553" y="4252913"/>
            <a:ext cx="1886148" cy="1422401"/>
          </a:xfrm>
          <a:prstGeom prst="ellipse">
            <a:avLst/>
          </a:prstGeom>
          <a:gradFill rotWithShape="1">
            <a:gsLst>
              <a:gs pos="0">
                <a:schemeClr val="accent2"/>
              </a:gs>
              <a:gs pos="100000">
                <a:schemeClr val="accent2">
                  <a:gamma/>
                  <a:shade val="57255"/>
                  <a:invGamma/>
                </a:schemeClr>
              </a:gs>
            </a:gsLst>
            <a:path path="rect">
              <a:fillToRect l="100000" t="100000"/>
            </a:path>
          </a:gradFill>
          <a:ln w="9525" algn="ctr">
            <a:noFill/>
            <a:round/>
            <a:headEnd/>
            <a:tailEnd/>
          </a:ln>
          <a:effectLst/>
        </p:spPr>
        <p:txBody>
          <a:bodyPr wrap="none" anchor="ctr"/>
          <a:lstStyle/>
          <a:p>
            <a:endParaRPr lang="ru-RU"/>
          </a:p>
        </p:txBody>
      </p:sp>
      <p:sp>
        <p:nvSpPr>
          <p:cNvPr id="58377" name="Oval 9"/>
          <p:cNvSpPr>
            <a:spLocks noChangeArrowheads="1"/>
          </p:cNvSpPr>
          <p:nvPr/>
        </p:nvSpPr>
        <p:spPr bwMode="gray">
          <a:xfrm>
            <a:off x="914400" y="4289425"/>
            <a:ext cx="1473200" cy="1474788"/>
          </a:xfrm>
          <a:prstGeom prst="ellipse">
            <a:avLst/>
          </a:prstGeom>
          <a:gradFill rotWithShape="1">
            <a:gsLst>
              <a:gs pos="0">
                <a:schemeClr val="accent2">
                  <a:alpha val="85001"/>
                </a:schemeClr>
              </a:gs>
              <a:gs pos="100000">
                <a:schemeClr val="accent2">
                  <a:gamma/>
                  <a:shade val="63529"/>
                  <a:invGamma/>
                </a:schemeClr>
              </a:gs>
            </a:gsLst>
            <a:lin ang="2700000" scaled="1"/>
          </a:gradFill>
          <a:ln w="9525" algn="ctr">
            <a:noFill/>
            <a:round/>
            <a:headEnd/>
            <a:tailEnd/>
          </a:ln>
          <a:effectLst/>
        </p:spPr>
        <p:txBody>
          <a:bodyPr wrap="none" anchor="ctr"/>
          <a:lstStyle/>
          <a:p>
            <a:endParaRPr lang="ru-RU"/>
          </a:p>
        </p:txBody>
      </p:sp>
      <p:sp>
        <p:nvSpPr>
          <p:cNvPr id="58378" name="Oval 10"/>
          <p:cNvSpPr>
            <a:spLocks noChangeArrowheads="1"/>
          </p:cNvSpPr>
          <p:nvPr/>
        </p:nvSpPr>
        <p:spPr bwMode="gray">
          <a:xfrm>
            <a:off x="539552" y="4252913"/>
            <a:ext cx="2014900" cy="1544637"/>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endParaRPr lang="ru-RU"/>
          </a:p>
        </p:txBody>
      </p:sp>
      <p:pic>
        <p:nvPicPr>
          <p:cNvPr id="58379" name="Picture 11" descr="Picture1"/>
          <p:cNvPicPr>
            <a:picLocks noChangeAspect="1" noChangeArrowheads="1"/>
          </p:cNvPicPr>
          <p:nvPr/>
        </p:nvPicPr>
        <p:blipFill>
          <a:blip r:embed="rId2" cstate="print"/>
          <a:srcRect/>
          <a:stretch>
            <a:fillRect/>
          </a:stretch>
        </p:blipFill>
        <p:spPr bwMode="gray">
          <a:xfrm>
            <a:off x="914400" y="4343400"/>
            <a:ext cx="977900" cy="977900"/>
          </a:xfrm>
          <a:prstGeom prst="rect">
            <a:avLst/>
          </a:prstGeom>
          <a:noFill/>
        </p:spPr>
      </p:pic>
      <p:sp>
        <p:nvSpPr>
          <p:cNvPr id="58380" name="Text Box 12"/>
          <p:cNvSpPr txBox="1">
            <a:spLocks noChangeArrowheads="1"/>
          </p:cNvSpPr>
          <p:nvPr/>
        </p:nvSpPr>
        <p:spPr bwMode="white">
          <a:xfrm>
            <a:off x="747547" y="4732228"/>
            <a:ext cx="1806905" cy="646331"/>
          </a:xfrm>
          <a:prstGeom prst="rect">
            <a:avLst/>
          </a:prstGeom>
          <a:noFill/>
          <a:ln w="9525" algn="ctr">
            <a:noFill/>
            <a:miter lim="800000"/>
            <a:headEnd/>
            <a:tailEnd/>
          </a:ln>
          <a:effectLst/>
        </p:spPr>
        <p:txBody>
          <a:bodyPr wrap="none">
            <a:spAutoFit/>
          </a:bodyPr>
          <a:lstStyle/>
          <a:p>
            <a:pPr algn="ctr"/>
            <a:r>
              <a:rPr lang="uk-UA" b="1" dirty="0" smtClean="0">
                <a:solidFill>
                  <a:srgbClr val="000000"/>
                </a:solidFill>
                <a:latin typeface="Verdana" pitchFamily="34" charset="0"/>
              </a:rPr>
              <a:t>Виробнича </a:t>
            </a:r>
          </a:p>
          <a:p>
            <a:pPr algn="ctr"/>
            <a:r>
              <a:rPr lang="uk-UA" b="1" dirty="0" smtClean="0">
                <a:solidFill>
                  <a:srgbClr val="000000"/>
                </a:solidFill>
                <a:latin typeface="Verdana" pitchFamily="34" charset="0"/>
              </a:rPr>
              <a:t>собівартість</a:t>
            </a:r>
            <a:endParaRPr lang="en-US" dirty="0"/>
          </a:p>
        </p:txBody>
      </p:sp>
      <p:sp>
        <p:nvSpPr>
          <p:cNvPr id="58383" name="Oval 15"/>
          <p:cNvSpPr>
            <a:spLocks noChangeArrowheads="1"/>
          </p:cNvSpPr>
          <p:nvPr/>
        </p:nvSpPr>
        <p:spPr bwMode="gray">
          <a:xfrm>
            <a:off x="2819400" y="4252913"/>
            <a:ext cx="1544638" cy="1544637"/>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headEnd/>
            <a:tailEnd/>
          </a:ln>
          <a:effectLst/>
        </p:spPr>
        <p:txBody>
          <a:bodyPr wrap="none" anchor="ctr"/>
          <a:lstStyle/>
          <a:p>
            <a:endParaRPr lang="ru-RU"/>
          </a:p>
        </p:txBody>
      </p:sp>
      <p:sp>
        <p:nvSpPr>
          <p:cNvPr id="58384" name="Oval 16"/>
          <p:cNvSpPr>
            <a:spLocks noChangeArrowheads="1"/>
          </p:cNvSpPr>
          <p:nvPr/>
        </p:nvSpPr>
        <p:spPr bwMode="gray">
          <a:xfrm>
            <a:off x="2852738" y="4289425"/>
            <a:ext cx="1473200" cy="1474788"/>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headEnd/>
            <a:tailEnd/>
          </a:ln>
          <a:effectLst/>
        </p:spPr>
        <p:txBody>
          <a:bodyPr wrap="none" anchor="ctr"/>
          <a:lstStyle/>
          <a:p>
            <a:endParaRPr lang="ru-RU"/>
          </a:p>
        </p:txBody>
      </p:sp>
      <p:sp>
        <p:nvSpPr>
          <p:cNvPr id="58385" name="Oval 17"/>
          <p:cNvSpPr>
            <a:spLocks noChangeArrowheads="1"/>
          </p:cNvSpPr>
          <p:nvPr/>
        </p:nvSpPr>
        <p:spPr bwMode="gray">
          <a:xfrm>
            <a:off x="2699792" y="4252914"/>
            <a:ext cx="1873796" cy="1696366"/>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endParaRPr lang="ru-RU"/>
          </a:p>
        </p:txBody>
      </p:sp>
      <p:pic>
        <p:nvPicPr>
          <p:cNvPr id="58386" name="Picture 18" descr="Picture1"/>
          <p:cNvPicPr>
            <a:picLocks noChangeAspect="1" noChangeArrowheads="1"/>
          </p:cNvPicPr>
          <p:nvPr/>
        </p:nvPicPr>
        <p:blipFill>
          <a:blip r:embed="rId2" cstate="print"/>
          <a:srcRect/>
          <a:stretch>
            <a:fillRect/>
          </a:stretch>
        </p:blipFill>
        <p:spPr bwMode="gray">
          <a:xfrm>
            <a:off x="2852738" y="4343400"/>
            <a:ext cx="977900" cy="977900"/>
          </a:xfrm>
          <a:prstGeom prst="rect">
            <a:avLst/>
          </a:prstGeom>
          <a:noFill/>
        </p:spPr>
      </p:pic>
      <p:sp>
        <p:nvSpPr>
          <p:cNvPr id="58387" name="Text Box 19"/>
          <p:cNvSpPr txBox="1">
            <a:spLocks noChangeArrowheads="1"/>
          </p:cNvSpPr>
          <p:nvPr/>
        </p:nvSpPr>
        <p:spPr bwMode="white">
          <a:xfrm>
            <a:off x="2733237" y="4777931"/>
            <a:ext cx="1806905" cy="646331"/>
          </a:xfrm>
          <a:prstGeom prst="rect">
            <a:avLst/>
          </a:prstGeom>
          <a:noFill/>
          <a:ln w="9525" algn="ctr">
            <a:noFill/>
            <a:miter lim="800000"/>
            <a:headEnd/>
            <a:tailEnd/>
          </a:ln>
          <a:effectLst/>
        </p:spPr>
        <p:txBody>
          <a:bodyPr wrap="none">
            <a:spAutoFit/>
          </a:bodyPr>
          <a:lstStyle/>
          <a:p>
            <a:pPr algn="ctr"/>
            <a:r>
              <a:rPr lang="uk-UA" b="1" dirty="0" smtClean="0">
                <a:solidFill>
                  <a:srgbClr val="000000"/>
                </a:solidFill>
                <a:latin typeface="Verdana" pitchFamily="34" charset="0"/>
              </a:rPr>
              <a:t>Повна </a:t>
            </a:r>
          </a:p>
          <a:p>
            <a:pPr algn="ctr"/>
            <a:r>
              <a:rPr lang="uk-UA" b="1" dirty="0" smtClean="0">
                <a:solidFill>
                  <a:srgbClr val="000000"/>
                </a:solidFill>
                <a:latin typeface="Verdana" pitchFamily="34" charset="0"/>
              </a:rPr>
              <a:t>собівартість</a:t>
            </a:r>
            <a:endParaRPr lang="en-US" dirty="0"/>
          </a:p>
        </p:txBody>
      </p:sp>
      <p:sp>
        <p:nvSpPr>
          <p:cNvPr id="58390" name="Oval 22"/>
          <p:cNvSpPr>
            <a:spLocks noChangeArrowheads="1"/>
          </p:cNvSpPr>
          <p:nvPr/>
        </p:nvSpPr>
        <p:spPr bwMode="gray">
          <a:xfrm>
            <a:off x="4800600" y="4252913"/>
            <a:ext cx="1544638" cy="1544637"/>
          </a:xfrm>
          <a:prstGeom prst="ellipse">
            <a:avLst/>
          </a:prstGeom>
          <a:gradFill rotWithShape="1">
            <a:gsLst>
              <a:gs pos="0">
                <a:schemeClr val="accent1"/>
              </a:gs>
              <a:gs pos="100000">
                <a:schemeClr val="accent1">
                  <a:gamma/>
                  <a:shade val="57255"/>
                  <a:invGamma/>
                </a:schemeClr>
              </a:gs>
            </a:gsLst>
            <a:path path="rect">
              <a:fillToRect l="100000" t="100000"/>
            </a:path>
          </a:gradFill>
          <a:ln w="9525" algn="ctr">
            <a:noFill/>
            <a:round/>
            <a:headEnd/>
            <a:tailEnd/>
          </a:ln>
          <a:effectLst/>
        </p:spPr>
        <p:txBody>
          <a:bodyPr wrap="none" anchor="ctr"/>
          <a:lstStyle/>
          <a:p>
            <a:endParaRPr lang="ru-RU"/>
          </a:p>
        </p:txBody>
      </p:sp>
      <p:sp>
        <p:nvSpPr>
          <p:cNvPr id="58391" name="Oval 23"/>
          <p:cNvSpPr>
            <a:spLocks noChangeArrowheads="1"/>
          </p:cNvSpPr>
          <p:nvPr/>
        </p:nvSpPr>
        <p:spPr bwMode="gray">
          <a:xfrm>
            <a:off x="4833938" y="4289425"/>
            <a:ext cx="1473200" cy="1474788"/>
          </a:xfrm>
          <a:prstGeom prst="ellipse">
            <a:avLst/>
          </a:prstGeom>
          <a:gradFill rotWithShape="1">
            <a:gsLst>
              <a:gs pos="0">
                <a:schemeClr val="accent1">
                  <a:alpha val="85001"/>
                </a:schemeClr>
              </a:gs>
              <a:gs pos="100000">
                <a:schemeClr val="accent1">
                  <a:gamma/>
                  <a:shade val="63529"/>
                  <a:invGamma/>
                </a:schemeClr>
              </a:gs>
            </a:gsLst>
            <a:lin ang="2700000" scaled="1"/>
          </a:gradFill>
          <a:ln w="9525" algn="ctr">
            <a:noFill/>
            <a:round/>
            <a:headEnd/>
            <a:tailEnd/>
          </a:ln>
          <a:effectLst/>
        </p:spPr>
        <p:txBody>
          <a:bodyPr wrap="none" anchor="ctr"/>
          <a:lstStyle/>
          <a:p>
            <a:endParaRPr lang="ru-RU"/>
          </a:p>
        </p:txBody>
      </p:sp>
      <p:sp>
        <p:nvSpPr>
          <p:cNvPr id="58392" name="Oval 24"/>
          <p:cNvSpPr>
            <a:spLocks noChangeArrowheads="1"/>
          </p:cNvSpPr>
          <p:nvPr/>
        </p:nvSpPr>
        <p:spPr bwMode="gray">
          <a:xfrm>
            <a:off x="4891088" y="4343400"/>
            <a:ext cx="1331912" cy="1331913"/>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endParaRPr lang="ru-RU"/>
          </a:p>
        </p:txBody>
      </p:sp>
      <p:pic>
        <p:nvPicPr>
          <p:cNvPr id="58393" name="Picture 25" descr="Picture1"/>
          <p:cNvPicPr>
            <a:picLocks noChangeAspect="1" noChangeArrowheads="1"/>
          </p:cNvPicPr>
          <p:nvPr/>
        </p:nvPicPr>
        <p:blipFill>
          <a:blip r:embed="rId2" cstate="print"/>
          <a:srcRect/>
          <a:stretch>
            <a:fillRect/>
          </a:stretch>
        </p:blipFill>
        <p:spPr bwMode="gray">
          <a:xfrm>
            <a:off x="4833938" y="4343400"/>
            <a:ext cx="977900" cy="977900"/>
          </a:xfrm>
          <a:prstGeom prst="rect">
            <a:avLst/>
          </a:prstGeom>
          <a:noFill/>
        </p:spPr>
      </p:pic>
      <p:sp>
        <p:nvSpPr>
          <p:cNvPr id="58394" name="Text Box 26"/>
          <p:cNvSpPr txBox="1">
            <a:spLocks noChangeArrowheads="1"/>
          </p:cNvSpPr>
          <p:nvPr/>
        </p:nvSpPr>
        <p:spPr bwMode="white">
          <a:xfrm>
            <a:off x="4823378" y="4703653"/>
            <a:ext cx="1494320" cy="646331"/>
          </a:xfrm>
          <a:prstGeom prst="rect">
            <a:avLst/>
          </a:prstGeom>
          <a:noFill/>
          <a:ln w="9525" algn="ctr">
            <a:noFill/>
            <a:miter lim="800000"/>
            <a:headEnd/>
            <a:tailEnd/>
          </a:ln>
          <a:effectLst/>
        </p:spPr>
        <p:txBody>
          <a:bodyPr wrap="none">
            <a:spAutoFit/>
          </a:bodyPr>
          <a:lstStyle/>
          <a:p>
            <a:pPr algn="ctr"/>
            <a:r>
              <a:rPr lang="uk-UA" b="1" dirty="0" smtClean="0">
                <a:solidFill>
                  <a:srgbClr val="000000"/>
                </a:solidFill>
                <a:latin typeface="Verdana" pitchFamily="34" charset="0"/>
              </a:rPr>
              <a:t>Планова, </a:t>
            </a:r>
          </a:p>
          <a:p>
            <a:pPr algn="ctr"/>
            <a:r>
              <a:rPr lang="uk-UA" b="1" dirty="0" smtClean="0">
                <a:solidFill>
                  <a:srgbClr val="000000"/>
                </a:solidFill>
                <a:latin typeface="Verdana" pitchFamily="34" charset="0"/>
              </a:rPr>
              <a:t>фактична</a:t>
            </a:r>
            <a:endParaRPr lang="en-US" dirty="0"/>
          </a:p>
        </p:txBody>
      </p:sp>
      <p:sp>
        <p:nvSpPr>
          <p:cNvPr id="58397" name="Oval 29"/>
          <p:cNvSpPr>
            <a:spLocks noChangeArrowheads="1"/>
          </p:cNvSpPr>
          <p:nvPr/>
        </p:nvSpPr>
        <p:spPr bwMode="gray">
          <a:xfrm>
            <a:off x="6781800" y="4252913"/>
            <a:ext cx="1544638" cy="1544637"/>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endParaRPr lang="ru-RU"/>
          </a:p>
        </p:txBody>
      </p:sp>
      <p:sp>
        <p:nvSpPr>
          <p:cNvPr id="58398" name="Oval 30"/>
          <p:cNvSpPr>
            <a:spLocks noChangeArrowheads="1"/>
          </p:cNvSpPr>
          <p:nvPr/>
        </p:nvSpPr>
        <p:spPr bwMode="gray">
          <a:xfrm>
            <a:off x="6815138" y="4289425"/>
            <a:ext cx="1473200" cy="1474788"/>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endParaRPr lang="ru-RU"/>
          </a:p>
        </p:txBody>
      </p:sp>
      <p:sp>
        <p:nvSpPr>
          <p:cNvPr id="58399" name="Oval 31"/>
          <p:cNvSpPr>
            <a:spLocks noChangeArrowheads="1"/>
          </p:cNvSpPr>
          <p:nvPr/>
        </p:nvSpPr>
        <p:spPr bwMode="gray">
          <a:xfrm>
            <a:off x="6641921" y="4289426"/>
            <a:ext cx="2178551" cy="1508124"/>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endParaRPr lang="ru-RU"/>
          </a:p>
        </p:txBody>
      </p:sp>
      <p:pic>
        <p:nvPicPr>
          <p:cNvPr id="58400" name="Picture 32" descr="Picture1"/>
          <p:cNvPicPr>
            <a:picLocks noChangeAspect="1" noChangeArrowheads="1"/>
          </p:cNvPicPr>
          <p:nvPr/>
        </p:nvPicPr>
        <p:blipFill>
          <a:blip r:embed="rId2" cstate="print"/>
          <a:srcRect/>
          <a:stretch>
            <a:fillRect/>
          </a:stretch>
        </p:blipFill>
        <p:spPr bwMode="gray">
          <a:xfrm>
            <a:off x="6815138" y="4343400"/>
            <a:ext cx="977900" cy="977900"/>
          </a:xfrm>
          <a:prstGeom prst="rect">
            <a:avLst/>
          </a:prstGeom>
          <a:noFill/>
        </p:spPr>
      </p:pic>
      <p:sp>
        <p:nvSpPr>
          <p:cNvPr id="58401" name="Text Box 33"/>
          <p:cNvSpPr txBox="1">
            <a:spLocks noChangeArrowheads="1"/>
          </p:cNvSpPr>
          <p:nvPr/>
        </p:nvSpPr>
        <p:spPr bwMode="white">
          <a:xfrm>
            <a:off x="6641921" y="4732228"/>
            <a:ext cx="2302233" cy="646331"/>
          </a:xfrm>
          <a:prstGeom prst="rect">
            <a:avLst/>
          </a:prstGeom>
          <a:noFill/>
          <a:ln w="9525" algn="ctr">
            <a:noFill/>
            <a:miter lim="800000"/>
            <a:headEnd/>
            <a:tailEnd/>
          </a:ln>
          <a:effectLst/>
        </p:spPr>
        <p:txBody>
          <a:bodyPr wrap="none">
            <a:spAutoFit/>
          </a:bodyPr>
          <a:lstStyle/>
          <a:p>
            <a:pPr algn="ctr"/>
            <a:r>
              <a:rPr lang="uk-UA" b="1" dirty="0" smtClean="0">
                <a:solidFill>
                  <a:srgbClr val="000000"/>
                </a:solidFill>
                <a:latin typeface="Verdana" pitchFamily="34" charset="0"/>
              </a:rPr>
              <a:t>Індивідуальна, </a:t>
            </a:r>
          </a:p>
          <a:p>
            <a:pPr algn="ctr"/>
            <a:r>
              <a:rPr lang="uk-UA" b="1" dirty="0" smtClean="0">
                <a:solidFill>
                  <a:srgbClr val="000000"/>
                </a:solidFill>
                <a:latin typeface="Verdana" pitchFamily="34" charset="0"/>
              </a:rPr>
              <a:t>галузева</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563562"/>
          </a:xfrm>
        </p:spPr>
        <p:txBody>
          <a:bodyPr/>
          <a:lstStyle/>
          <a:p>
            <a:r>
              <a:rPr lang="uk-UA" dirty="0" smtClean="0"/>
              <a:t>Класифікація методів обліку витрат</a:t>
            </a:r>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60646819"/>
              </p:ext>
            </p:extLst>
          </p:nvPr>
        </p:nvGraphicFramePr>
        <p:xfrm>
          <a:off x="539552" y="1052737"/>
          <a:ext cx="8280920" cy="6011718"/>
        </p:xfrm>
        <a:graphic>
          <a:graphicData uri="http://schemas.openxmlformats.org/drawingml/2006/table">
            <a:tbl>
              <a:tblPr firstRow="1" firstCol="1" lastRow="1" lastCol="1" bandRow="1" bandCol="1"/>
              <a:tblGrid>
                <a:gridCol w="3171225"/>
                <a:gridCol w="5109695"/>
              </a:tblGrid>
              <a:tr h="237097">
                <a:tc>
                  <a:txBody>
                    <a:bodyPr/>
                    <a:lstStyle/>
                    <a:p>
                      <a:pPr algn="ctr">
                        <a:spcAft>
                          <a:spcPts val="0"/>
                        </a:spcAft>
                      </a:pPr>
                      <a:r>
                        <a:rPr lang="uk-UA" sz="1500" dirty="0">
                          <a:effectLst/>
                          <a:latin typeface="Times New Roman"/>
                          <a:ea typeface="Times New Roman"/>
                        </a:rPr>
                        <a:t>Класифікаційна ознака</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500">
                          <a:effectLst/>
                          <a:latin typeface="Times New Roman"/>
                          <a:ea typeface="Times New Roman"/>
                        </a:rPr>
                        <a:t>Методи обліку витрат</a:t>
                      </a:r>
                      <a:endParaRPr lang="ru-RU"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682">
                <a:tc>
                  <a:txBody>
                    <a:bodyPr/>
                    <a:lstStyle/>
                    <a:p>
                      <a:pPr algn="ctr">
                        <a:spcAft>
                          <a:spcPts val="0"/>
                        </a:spcAft>
                      </a:pPr>
                      <a:r>
                        <a:rPr lang="uk-UA" sz="1500" dirty="0">
                          <a:effectLst/>
                          <a:latin typeface="Times New Roman"/>
                          <a:ea typeface="Times New Roman"/>
                        </a:rPr>
                        <a:t> </a:t>
                      </a:r>
                      <a:endParaRPr lang="ru-RU" sz="1500" dirty="0">
                        <a:effectLst/>
                        <a:latin typeface="Times New Roman"/>
                        <a:ea typeface="Times New Roman"/>
                      </a:endParaRPr>
                    </a:p>
                    <a:p>
                      <a:pPr>
                        <a:spcAft>
                          <a:spcPts val="0"/>
                        </a:spcAft>
                      </a:pPr>
                      <a:r>
                        <a:rPr lang="uk-UA" sz="1500" dirty="0">
                          <a:effectLst/>
                          <a:latin typeface="Times New Roman"/>
                          <a:ea typeface="Times New Roman"/>
                        </a:rPr>
                        <a:t> </a:t>
                      </a:r>
                      <a:endParaRPr lang="ru-RU" sz="1500" dirty="0">
                        <a:effectLst/>
                        <a:latin typeface="Times New Roman"/>
                        <a:ea typeface="Times New Roman"/>
                      </a:endParaRPr>
                    </a:p>
                    <a:p>
                      <a:pPr algn="ctr">
                        <a:spcAft>
                          <a:spcPts val="0"/>
                        </a:spcAft>
                      </a:pPr>
                      <a:r>
                        <a:rPr lang="uk-UA" sz="1500" dirty="0">
                          <a:effectLst/>
                          <a:latin typeface="Times New Roman"/>
                          <a:ea typeface="Times New Roman"/>
                        </a:rPr>
                        <a:t>За складом об</a:t>
                      </a:r>
                      <a:r>
                        <a:rPr lang="ru-RU" sz="1500" dirty="0">
                          <a:effectLst/>
                          <a:latin typeface="Times New Roman"/>
                          <a:ea typeface="Times New Roman"/>
                        </a:rPr>
                        <a:t>'</a:t>
                      </a:r>
                      <a:r>
                        <a:rPr lang="uk-UA" sz="1500" dirty="0" err="1">
                          <a:effectLst/>
                          <a:latin typeface="Times New Roman"/>
                          <a:ea typeface="Times New Roman"/>
                        </a:rPr>
                        <a:t>єктів</a:t>
                      </a:r>
                      <a:r>
                        <a:rPr lang="uk-UA" sz="1500" dirty="0">
                          <a:effectLst/>
                          <a:latin typeface="Times New Roman"/>
                          <a:ea typeface="Times New Roman"/>
                        </a:rPr>
                        <a:t> </a:t>
                      </a:r>
                      <a:endParaRPr lang="ru-RU" sz="1500" dirty="0">
                        <a:effectLst/>
                        <a:latin typeface="Times New Roman"/>
                        <a:ea typeface="Times New Roman"/>
                      </a:endParaRPr>
                    </a:p>
                    <a:p>
                      <a:pPr algn="ctr">
                        <a:spcAft>
                          <a:spcPts val="0"/>
                        </a:spcAft>
                      </a:pPr>
                      <a:r>
                        <a:rPr lang="uk-UA" sz="1500" dirty="0">
                          <a:effectLst/>
                          <a:latin typeface="Times New Roman"/>
                          <a:ea typeface="Times New Roman"/>
                        </a:rPr>
                        <a:t>обліку</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500" dirty="0">
                          <a:effectLst/>
                          <a:latin typeface="Times New Roman"/>
                          <a:ea typeface="Times New Roman"/>
                        </a:rPr>
                        <a:t>Аналітичні позиції: види продукції, виробництв, технологічні процеси, окремі замовлення, переділи, технологічні параметри вироблюваної продукції, види витрат та ін.</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Госпрозрахункові позиції: структурні підрозділи, центри відповідальності, місця виникнення витрат, географічні сегменти та ін.</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508">
                <a:tc>
                  <a:txBody>
                    <a:bodyPr/>
                    <a:lstStyle/>
                    <a:p>
                      <a:pPr algn="ctr">
                        <a:spcAft>
                          <a:spcPts val="0"/>
                        </a:spcAft>
                      </a:pPr>
                      <a:r>
                        <a:rPr lang="uk-UA" sz="1500" dirty="0">
                          <a:effectLst/>
                          <a:latin typeface="Times New Roman"/>
                          <a:ea typeface="Times New Roman"/>
                        </a:rPr>
                        <a:t>За ступенем деталізації витрат</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500" dirty="0">
                          <a:effectLst/>
                          <a:latin typeface="Times New Roman"/>
                          <a:ea typeface="Times New Roman"/>
                        </a:rPr>
                        <a:t>Елементи витрат</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Статті витрат </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Кореспондуючі рахунки</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95">
                <a:tc>
                  <a:txBody>
                    <a:bodyPr/>
                    <a:lstStyle/>
                    <a:p>
                      <a:pPr algn="ctr">
                        <a:spcAft>
                          <a:spcPts val="0"/>
                        </a:spcAft>
                      </a:pPr>
                      <a:r>
                        <a:rPr lang="uk-UA" sz="1500" dirty="0">
                          <a:effectLst/>
                          <a:latin typeface="Times New Roman"/>
                          <a:ea typeface="Times New Roman"/>
                        </a:rPr>
                        <a:t>За повнотою включення витрат у собівартість</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500" dirty="0">
                          <a:effectLst/>
                          <a:latin typeface="Times New Roman"/>
                          <a:ea typeface="Times New Roman"/>
                        </a:rPr>
                        <a:t>Повні витрати </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Обмежені витрати</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92">
                <a:tc>
                  <a:txBody>
                    <a:bodyPr/>
                    <a:lstStyle/>
                    <a:p>
                      <a:pPr algn="ctr">
                        <a:spcAft>
                          <a:spcPts val="0"/>
                        </a:spcAft>
                      </a:pPr>
                      <a:r>
                        <a:rPr lang="uk-UA" sz="1500">
                          <a:effectLst/>
                          <a:latin typeface="Times New Roman"/>
                          <a:ea typeface="Times New Roman"/>
                        </a:rPr>
                        <a:t>За величиною включення витрат</a:t>
                      </a:r>
                      <a:endParaRPr lang="ru-RU"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500" dirty="0">
                          <a:effectLst/>
                          <a:latin typeface="Times New Roman"/>
                          <a:ea typeface="Times New Roman"/>
                        </a:rPr>
                        <a:t>Реальні витрати</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Середні витрати</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Нормативні витрати</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95">
                <a:tc>
                  <a:txBody>
                    <a:bodyPr/>
                    <a:lstStyle/>
                    <a:p>
                      <a:pPr algn="ctr">
                        <a:spcAft>
                          <a:spcPts val="0"/>
                        </a:spcAft>
                      </a:pPr>
                      <a:r>
                        <a:rPr lang="uk-UA" sz="1500">
                          <a:effectLst/>
                          <a:latin typeface="Times New Roman"/>
                          <a:ea typeface="Times New Roman"/>
                        </a:rPr>
                        <a:t>За оперативністю і рівнем контролю</a:t>
                      </a:r>
                      <a:endParaRPr lang="ru-RU"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500" dirty="0">
                          <a:effectLst/>
                          <a:latin typeface="Times New Roman"/>
                          <a:ea typeface="Times New Roman"/>
                        </a:rPr>
                        <a:t>Нормативний</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Ненормативний</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92">
                <a:tc>
                  <a:txBody>
                    <a:bodyPr/>
                    <a:lstStyle/>
                    <a:p>
                      <a:pPr algn="ctr">
                        <a:spcAft>
                          <a:spcPts val="0"/>
                        </a:spcAft>
                      </a:pPr>
                      <a:r>
                        <a:rPr lang="uk-UA" sz="1500">
                          <a:effectLst/>
                          <a:latin typeface="Times New Roman"/>
                          <a:ea typeface="Times New Roman"/>
                        </a:rPr>
                        <a:t>За способом оцінки готової продукції</a:t>
                      </a:r>
                      <a:endParaRPr lang="ru-RU"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500" dirty="0">
                          <a:effectLst/>
                          <a:latin typeface="Times New Roman"/>
                          <a:ea typeface="Times New Roman"/>
                        </a:rPr>
                        <a:t>За фактичною собівартістю</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За нормативною собівартістю</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За справедливою вартістю</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457">
                <a:tc>
                  <a:txBody>
                    <a:bodyPr/>
                    <a:lstStyle/>
                    <a:p>
                      <a:pPr algn="ctr">
                        <a:spcAft>
                          <a:spcPts val="0"/>
                        </a:spcAft>
                      </a:pPr>
                      <a:r>
                        <a:rPr lang="uk-UA" sz="1500">
                          <a:effectLst/>
                          <a:latin typeface="Times New Roman"/>
                          <a:ea typeface="Times New Roman"/>
                        </a:rPr>
                        <a:t>Взаємозв</a:t>
                      </a:r>
                      <a:r>
                        <a:rPr lang="ru-RU" sz="1500">
                          <a:effectLst/>
                          <a:latin typeface="Times New Roman"/>
                          <a:ea typeface="Times New Roman"/>
                        </a:rPr>
                        <a:t>'</a:t>
                      </a:r>
                      <a:r>
                        <a:rPr lang="uk-UA" sz="1500">
                          <a:effectLst/>
                          <a:latin typeface="Times New Roman"/>
                          <a:ea typeface="Times New Roman"/>
                        </a:rPr>
                        <a:t>язок  управлінського та фінансового обліку у системі рахунків бухгалтерського обліку</a:t>
                      </a:r>
                      <a:endParaRPr lang="ru-RU" sz="15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500" dirty="0">
                          <a:effectLst/>
                          <a:latin typeface="Times New Roman"/>
                          <a:ea typeface="Times New Roman"/>
                        </a:rPr>
                        <a:t>Інтегрований </a:t>
                      </a:r>
                      <a:endParaRPr lang="ru-RU" sz="1500" dirty="0">
                        <a:effectLst/>
                        <a:latin typeface="Times New Roman"/>
                        <a:ea typeface="Times New Roman"/>
                      </a:endParaRPr>
                    </a:p>
                    <a:p>
                      <a:pPr algn="just">
                        <a:spcAft>
                          <a:spcPts val="0"/>
                        </a:spcAft>
                      </a:pPr>
                      <a:r>
                        <a:rPr lang="uk-UA" sz="1500" dirty="0">
                          <a:effectLst/>
                          <a:latin typeface="Times New Roman"/>
                          <a:ea typeface="Times New Roman"/>
                        </a:rPr>
                        <a:t>Автономний</a:t>
                      </a:r>
                      <a:endParaRPr lang="ru-RU" sz="15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131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dirty="0"/>
          </a:p>
        </p:txBody>
      </p:sp>
      <p:grpSp>
        <p:nvGrpSpPr>
          <p:cNvPr id="41048" name="Group 88"/>
          <p:cNvGrpSpPr>
            <a:grpSpLocks/>
          </p:cNvGrpSpPr>
          <p:nvPr/>
        </p:nvGrpSpPr>
        <p:grpSpPr bwMode="auto">
          <a:xfrm>
            <a:off x="539552" y="1697037"/>
            <a:ext cx="762000" cy="665163"/>
            <a:chOff x="1110" y="2656"/>
            <a:chExt cx="1549" cy="1351"/>
          </a:xfrm>
        </p:grpSpPr>
        <p:sp>
          <p:nvSpPr>
            <p:cNvPr id="41049"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1050"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1051" name="AutoShape 91"/>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1052" name="Group 92"/>
          <p:cNvGrpSpPr>
            <a:grpSpLocks/>
          </p:cNvGrpSpPr>
          <p:nvPr/>
        </p:nvGrpSpPr>
        <p:grpSpPr bwMode="auto">
          <a:xfrm>
            <a:off x="523818" y="2413194"/>
            <a:ext cx="762000" cy="665163"/>
            <a:chOff x="3174" y="2656"/>
            <a:chExt cx="1549" cy="1351"/>
          </a:xfrm>
        </p:grpSpPr>
        <p:sp>
          <p:nvSpPr>
            <p:cNvPr id="41053"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1054"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1055" name="AutoShape 95"/>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1056" name="Line 96"/>
          <p:cNvSpPr>
            <a:spLocks noChangeShapeType="1"/>
          </p:cNvSpPr>
          <p:nvPr/>
        </p:nvSpPr>
        <p:spPr bwMode="auto">
          <a:xfrm>
            <a:off x="1403648" y="2362200"/>
            <a:ext cx="6559450" cy="28433"/>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1057" name="Text Box 97"/>
          <p:cNvSpPr txBox="1">
            <a:spLocks noChangeArrowheads="1"/>
          </p:cNvSpPr>
          <p:nvPr/>
        </p:nvSpPr>
        <p:spPr bwMode="auto">
          <a:xfrm>
            <a:off x="1403648" y="1791988"/>
            <a:ext cx="7272808" cy="489749"/>
          </a:xfrm>
          <a:prstGeom prst="rect">
            <a:avLst/>
          </a:prstGeom>
          <a:noFill/>
          <a:ln w="9525" algn="ctr">
            <a:noFill/>
            <a:miter lim="800000"/>
            <a:headEnd/>
            <a:tailEnd/>
          </a:ln>
          <a:effectLst/>
        </p:spPr>
        <p:txBody>
          <a:bodyPr wrap="square">
            <a:spAutoFit/>
          </a:bodyPr>
          <a:lstStyle/>
          <a:p>
            <a:pPr lvl="0">
              <a:lnSpc>
                <a:spcPct val="115000"/>
              </a:lnSpc>
              <a:spcAft>
                <a:spcPts val="1000"/>
              </a:spcAft>
              <a:buSzPts val="1000"/>
              <a:tabLst>
                <a:tab pos="457200" algn="l"/>
              </a:tabLst>
            </a:pPr>
            <a:r>
              <a:rPr lang="ru-RU" sz="2400" dirty="0">
                <a:latin typeface="Arial"/>
                <a:ea typeface="Times New Roman"/>
                <a:cs typeface="Times New Roman"/>
              </a:rPr>
              <a:t>Кому </a:t>
            </a:r>
            <a:r>
              <a:rPr lang="ru-RU" sz="2400" dirty="0" smtClean="0">
                <a:latin typeface="Arial"/>
                <a:ea typeface="Times New Roman"/>
                <a:cs typeface="Times New Roman"/>
              </a:rPr>
              <a:t>та </a:t>
            </a:r>
            <a:r>
              <a:rPr lang="uk-UA" sz="2400" dirty="0" smtClean="0">
                <a:latin typeface="Arial"/>
                <a:ea typeface="Times New Roman"/>
                <a:cs typeface="Times New Roman"/>
              </a:rPr>
              <a:t>навіщо потрібен управлінський облік</a:t>
            </a:r>
            <a:r>
              <a:rPr lang="ru-RU" sz="2400" dirty="0" smtClean="0">
                <a:latin typeface="Arial"/>
                <a:ea typeface="Times New Roman"/>
                <a:cs typeface="Times New Roman"/>
              </a:rPr>
              <a:t>? </a:t>
            </a:r>
            <a:endParaRPr lang="ru-RU" sz="2800" dirty="0">
              <a:effectLst/>
              <a:latin typeface="Calibri"/>
              <a:ea typeface="Calibri"/>
              <a:cs typeface="Times New Roman"/>
            </a:endParaRPr>
          </a:p>
        </p:txBody>
      </p:sp>
      <p:sp>
        <p:nvSpPr>
          <p:cNvPr id="41058" name="Text Box 98"/>
          <p:cNvSpPr txBox="1">
            <a:spLocks noChangeArrowheads="1"/>
          </p:cNvSpPr>
          <p:nvPr/>
        </p:nvSpPr>
        <p:spPr bwMode="gray">
          <a:xfrm>
            <a:off x="738872" y="1754904"/>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t>1</a:t>
            </a:r>
          </a:p>
        </p:txBody>
      </p:sp>
      <p:sp>
        <p:nvSpPr>
          <p:cNvPr id="41059" name="Line 99"/>
          <p:cNvSpPr>
            <a:spLocks noChangeShapeType="1"/>
          </p:cNvSpPr>
          <p:nvPr/>
        </p:nvSpPr>
        <p:spPr bwMode="auto">
          <a:xfrm>
            <a:off x="1352388" y="3067033"/>
            <a:ext cx="7560840" cy="5779"/>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1060" name="Text Box 100"/>
          <p:cNvSpPr txBox="1">
            <a:spLocks noChangeArrowheads="1"/>
          </p:cNvSpPr>
          <p:nvPr/>
        </p:nvSpPr>
        <p:spPr bwMode="auto">
          <a:xfrm>
            <a:off x="1352388" y="2520603"/>
            <a:ext cx="9708815" cy="461665"/>
          </a:xfrm>
          <a:prstGeom prst="rect">
            <a:avLst/>
          </a:prstGeom>
          <a:noFill/>
          <a:ln w="9525" algn="ctr">
            <a:noFill/>
            <a:miter lim="800000"/>
            <a:headEnd/>
            <a:tailEnd/>
          </a:ln>
          <a:effectLst/>
        </p:spPr>
        <p:txBody>
          <a:bodyPr wrap="square">
            <a:spAutoFit/>
          </a:bodyPr>
          <a:lstStyle/>
          <a:p>
            <a:pPr eaLnBrk="0" hangingPunct="0"/>
            <a:r>
              <a:rPr lang="uk-UA" sz="2400" dirty="0" smtClean="0"/>
              <a:t>Як виглядає система управлінського обліку в цілому?</a:t>
            </a:r>
            <a:endParaRPr lang="en-US" sz="2400" dirty="0"/>
          </a:p>
        </p:txBody>
      </p:sp>
      <p:sp>
        <p:nvSpPr>
          <p:cNvPr id="41061" name="Text Box 101"/>
          <p:cNvSpPr txBox="1">
            <a:spLocks noChangeArrowheads="1"/>
          </p:cNvSpPr>
          <p:nvPr/>
        </p:nvSpPr>
        <p:spPr bwMode="gray">
          <a:xfrm>
            <a:off x="723876" y="2520604"/>
            <a:ext cx="355488" cy="461665"/>
          </a:xfrm>
          <a:prstGeom prst="rect">
            <a:avLst/>
          </a:prstGeom>
          <a:noFill/>
          <a:ln w="9525" algn="ctr">
            <a:noFill/>
            <a:miter lim="800000"/>
            <a:headEnd/>
            <a:tailEnd/>
          </a:ln>
          <a:effectLst/>
        </p:spPr>
        <p:txBody>
          <a:bodyPr wrap="square">
            <a:spAutoFit/>
          </a:bodyPr>
          <a:lstStyle/>
          <a:p>
            <a:pPr algn="ctr" eaLnBrk="0" hangingPunct="0"/>
            <a:r>
              <a:rPr lang="en-US" sz="2400" b="1" dirty="0"/>
              <a:t>2</a:t>
            </a:r>
          </a:p>
        </p:txBody>
      </p:sp>
      <p:grpSp>
        <p:nvGrpSpPr>
          <p:cNvPr id="41062" name="Group 102"/>
          <p:cNvGrpSpPr>
            <a:grpSpLocks/>
          </p:cNvGrpSpPr>
          <p:nvPr/>
        </p:nvGrpSpPr>
        <p:grpSpPr bwMode="auto">
          <a:xfrm>
            <a:off x="556480" y="3096418"/>
            <a:ext cx="762000" cy="665163"/>
            <a:chOff x="1110" y="2656"/>
            <a:chExt cx="1549" cy="1351"/>
          </a:xfrm>
        </p:grpSpPr>
        <p:sp>
          <p:nvSpPr>
            <p:cNvPr id="41063"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1064"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1065" name="AutoShape 105"/>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1066" name="Group 106"/>
          <p:cNvGrpSpPr>
            <a:grpSpLocks/>
          </p:cNvGrpSpPr>
          <p:nvPr/>
        </p:nvGrpSpPr>
        <p:grpSpPr bwMode="auto">
          <a:xfrm>
            <a:off x="2688394" y="4041136"/>
            <a:ext cx="762000" cy="665163"/>
            <a:chOff x="3174" y="2656"/>
            <a:chExt cx="1549" cy="1351"/>
          </a:xfrm>
        </p:grpSpPr>
        <p:sp>
          <p:nvSpPr>
            <p:cNvPr id="41067" name="AutoShape 107"/>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1068" name="AutoShape 10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1069" name="AutoShape 109"/>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1070" name="Line 110"/>
          <p:cNvSpPr>
            <a:spLocks noChangeShapeType="1"/>
          </p:cNvSpPr>
          <p:nvPr/>
        </p:nvSpPr>
        <p:spPr bwMode="auto">
          <a:xfrm>
            <a:off x="1406195" y="3742817"/>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1071" name="Text Box 111"/>
          <p:cNvSpPr txBox="1">
            <a:spLocks noChangeArrowheads="1"/>
          </p:cNvSpPr>
          <p:nvPr/>
        </p:nvSpPr>
        <p:spPr bwMode="auto">
          <a:xfrm>
            <a:off x="1406194" y="3200400"/>
            <a:ext cx="7507033" cy="457200"/>
          </a:xfrm>
          <a:prstGeom prst="rect">
            <a:avLst/>
          </a:prstGeom>
          <a:noFill/>
          <a:ln w="9525" algn="ctr">
            <a:noFill/>
            <a:miter lim="800000"/>
            <a:headEnd/>
            <a:tailEnd/>
          </a:ln>
          <a:effectLst/>
        </p:spPr>
        <p:txBody>
          <a:bodyPr wrap="square">
            <a:spAutoFit/>
          </a:bodyPr>
          <a:lstStyle/>
          <a:p>
            <a:pPr eaLnBrk="0" hangingPunct="0"/>
            <a:r>
              <a:rPr lang="uk-UA" sz="2400" dirty="0" smtClean="0"/>
              <a:t>Як управляти витратами підприємства?</a:t>
            </a:r>
            <a:endParaRPr lang="en-US" sz="2400" dirty="0"/>
          </a:p>
        </p:txBody>
      </p:sp>
      <p:sp>
        <p:nvSpPr>
          <p:cNvPr id="41072" name="Text Box 112"/>
          <p:cNvSpPr txBox="1">
            <a:spLocks noChangeArrowheads="1"/>
          </p:cNvSpPr>
          <p:nvPr/>
        </p:nvSpPr>
        <p:spPr bwMode="gray">
          <a:xfrm>
            <a:off x="746742" y="3200400"/>
            <a:ext cx="354013" cy="457200"/>
          </a:xfrm>
          <a:prstGeom prst="rect">
            <a:avLst/>
          </a:prstGeom>
          <a:noFill/>
          <a:ln w="9525" algn="ctr">
            <a:noFill/>
            <a:miter lim="800000"/>
            <a:headEnd/>
            <a:tailEnd/>
          </a:ln>
          <a:effectLst/>
        </p:spPr>
        <p:txBody>
          <a:bodyPr wrap="none">
            <a:spAutoFit/>
          </a:bodyPr>
          <a:lstStyle/>
          <a:p>
            <a:pPr algn="ctr" eaLnBrk="0" hangingPunct="0"/>
            <a:r>
              <a:rPr lang="en-US" sz="2400" b="1"/>
              <a:t>3</a:t>
            </a:r>
          </a:p>
        </p:txBody>
      </p:sp>
      <p:sp>
        <p:nvSpPr>
          <p:cNvPr id="41073" name="Line 113"/>
          <p:cNvSpPr>
            <a:spLocks noChangeShapeType="1"/>
          </p:cNvSpPr>
          <p:nvPr/>
        </p:nvSpPr>
        <p:spPr bwMode="auto">
          <a:xfrm>
            <a:off x="3346405" y="4789217"/>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1074" name="Text Box 114"/>
          <p:cNvSpPr txBox="1">
            <a:spLocks noChangeArrowheads="1"/>
          </p:cNvSpPr>
          <p:nvPr/>
        </p:nvSpPr>
        <p:spPr bwMode="auto">
          <a:xfrm>
            <a:off x="3464173" y="3958220"/>
            <a:ext cx="4871526" cy="830997"/>
          </a:xfrm>
          <a:prstGeom prst="rect">
            <a:avLst/>
          </a:prstGeom>
          <a:noFill/>
          <a:ln w="9525" algn="ctr">
            <a:noFill/>
            <a:miter lim="800000"/>
            <a:headEnd/>
            <a:tailEnd/>
          </a:ln>
          <a:effectLst/>
        </p:spPr>
        <p:txBody>
          <a:bodyPr wrap="none">
            <a:spAutoFit/>
          </a:bodyPr>
          <a:lstStyle/>
          <a:p>
            <a:pPr eaLnBrk="0" hangingPunct="0"/>
            <a:r>
              <a:rPr lang="uk-UA" sz="2400" dirty="0" smtClean="0"/>
              <a:t>Як здійснюється калькулювання </a:t>
            </a:r>
          </a:p>
          <a:p>
            <a:pPr eaLnBrk="0" hangingPunct="0"/>
            <a:r>
              <a:rPr lang="uk-UA" sz="2400" dirty="0" smtClean="0"/>
              <a:t>собівартості продукції?</a:t>
            </a:r>
            <a:endParaRPr lang="en-US" sz="2400" dirty="0"/>
          </a:p>
        </p:txBody>
      </p:sp>
      <p:sp>
        <p:nvSpPr>
          <p:cNvPr id="41075" name="Text Box 115"/>
          <p:cNvSpPr txBox="1">
            <a:spLocks noChangeArrowheads="1"/>
          </p:cNvSpPr>
          <p:nvPr/>
        </p:nvSpPr>
        <p:spPr bwMode="gray">
          <a:xfrm>
            <a:off x="2895584" y="414511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t>4</a:t>
            </a:r>
          </a:p>
        </p:txBody>
      </p:sp>
      <p:pic>
        <p:nvPicPr>
          <p:cNvPr id="3079" name="Picture 7" descr="Знак-вопроса-267x300">
            <a:hlinkClick r:id="rId2" tooltip="Знак-вопроса-267×300"/>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0" y="4000500"/>
            <a:ext cx="25431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98"/>
          <p:cNvSpPr txBox="1">
            <a:spLocks noChangeArrowheads="1"/>
          </p:cNvSpPr>
          <p:nvPr/>
        </p:nvSpPr>
        <p:spPr bwMode="gray">
          <a:xfrm>
            <a:off x="2955786" y="5079131"/>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t>1</a:t>
            </a:r>
          </a:p>
        </p:txBody>
      </p:sp>
      <p:grpSp>
        <p:nvGrpSpPr>
          <p:cNvPr id="45" name="Group 88"/>
          <p:cNvGrpSpPr>
            <a:grpSpLocks/>
          </p:cNvGrpSpPr>
          <p:nvPr/>
        </p:nvGrpSpPr>
        <p:grpSpPr bwMode="auto">
          <a:xfrm>
            <a:off x="2703603" y="4975149"/>
            <a:ext cx="762000" cy="665163"/>
            <a:chOff x="1110" y="2656"/>
            <a:chExt cx="1549" cy="1351"/>
          </a:xfrm>
        </p:grpSpPr>
        <p:sp>
          <p:nvSpPr>
            <p:cNvPr id="46"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7"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8" name="AutoShape 91"/>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sp>
        <p:nvSpPr>
          <p:cNvPr id="49" name="Text Box 115"/>
          <p:cNvSpPr txBox="1">
            <a:spLocks noChangeArrowheads="1"/>
          </p:cNvSpPr>
          <p:nvPr/>
        </p:nvSpPr>
        <p:spPr bwMode="gray">
          <a:xfrm>
            <a:off x="2894497" y="5062609"/>
            <a:ext cx="356188" cy="461665"/>
          </a:xfrm>
          <a:prstGeom prst="rect">
            <a:avLst/>
          </a:prstGeom>
          <a:noFill/>
          <a:ln w="9525" algn="ctr">
            <a:noFill/>
            <a:miter lim="800000"/>
            <a:headEnd/>
            <a:tailEnd/>
          </a:ln>
          <a:effectLst/>
        </p:spPr>
        <p:txBody>
          <a:bodyPr wrap="none">
            <a:spAutoFit/>
          </a:bodyPr>
          <a:lstStyle/>
          <a:p>
            <a:pPr algn="ctr" eaLnBrk="0" hangingPunct="0"/>
            <a:r>
              <a:rPr lang="uk-UA" sz="2400" b="1" dirty="0"/>
              <a:t>5</a:t>
            </a:r>
            <a:endParaRPr lang="en-US" sz="2400" b="1" dirty="0"/>
          </a:p>
        </p:txBody>
      </p:sp>
      <p:sp>
        <p:nvSpPr>
          <p:cNvPr id="50" name="Line 113"/>
          <p:cNvSpPr>
            <a:spLocks noChangeShapeType="1"/>
          </p:cNvSpPr>
          <p:nvPr/>
        </p:nvSpPr>
        <p:spPr bwMode="auto">
          <a:xfrm>
            <a:off x="3498805" y="5640312"/>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51" name="Text Box 114"/>
          <p:cNvSpPr txBox="1">
            <a:spLocks noChangeArrowheads="1"/>
          </p:cNvSpPr>
          <p:nvPr/>
        </p:nvSpPr>
        <p:spPr bwMode="auto">
          <a:xfrm>
            <a:off x="3498805" y="5127935"/>
            <a:ext cx="3687933" cy="461665"/>
          </a:xfrm>
          <a:prstGeom prst="rect">
            <a:avLst/>
          </a:prstGeom>
          <a:noFill/>
          <a:ln w="9525" algn="ctr">
            <a:noFill/>
            <a:miter lim="800000"/>
            <a:headEnd/>
            <a:tailEnd/>
          </a:ln>
          <a:effectLst/>
        </p:spPr>
        <p:txBody>
          <a:bodyPr wrap="none">
            <a:spAutoFit/>
          </a:bodyPr>
          <a:lstStyle/>
          <a:p>
            <a:pPr eaLnBrk="0" hangingPunct="0"/>
            <a:r>
              <a:rPr lang="uk-UA" sz="2400" dirty="0" smtClean="0"/>
              <a:t>Що таке бюджетування?</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Бюджетування</a:t>
            </a:r>
            <a:endParaRPr lang="ru-RU" dirty="0"/>
          </a:p>
        </p:txBody>
      </p:sp>
      <p:sp>
        <p:nvSpPr>
          <p:cNvPr id="3" name="Объект 2"/>
          <p:cNvSpPr>
            <a:spLocks noGrp="1"/>
          </p:cNvSpPr>
          <p:nvPr>
            <p:ph idx="1"/>
          </p:nvPr>
        </p:nvSpPr>
        <p:spPr/>
        <p:txBody>
          <a:bodyPr/>
          <a:lstStyle/>
          <a:p>
            <a:pPr algn="just">
              <a:spcAft>
                <a:spcPts val="0"/>
              </a:spcAft>
            </a:pPr>
            <a:r>
              <a:rPr lang="uk-UA" dirty="0">
                <a:latin typeface="Times New Roman"/>
                <a:ea typeface="Calibri"/>
              </a:rPr>
              <a:t>Бюджет – це не тільки кількісне вираження плану, але і метод регулювання та засіб контролю за його виконанням. Переваги цього методу проявляються в короткостроковому і довгостроковому плануванні ресурсів підприємства, перспектив діяльності.</a:t>
            </a:r>
            <a:endParaRPr lang="ru-RU" sz="3600" dirty="0">
              <a:latin typeface="Times New Roman"/>
              <a:ea typeface="Times New Roman"/>
            </a:endParaRPr>
          </a:p>
          <a:p>
            <a:endParaRPr lang="ru-RU" dirty="0"/>
          </a:p>
        </p:txBody>
      </p:sp>
    </p:spTree>
    <p:extLst>
      <p:ext uri="{BB962C8B-B14F-4D97-AF65-F5344CB8AC3E}">
        <p14:creationId xmlns:p14="http://schemas.microsoft.com/office/powerpoint/2010/main" val="535947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563562"/>
          </a:xfrm>
        </p:spPr>
        <p:txBody>
          <a:bodyPr/>
          <a:lstStyle/>
          <a:p>
            <a:r>
              <a:rPr lang="uk-UA" dirty="0" smtClean="0"/>
              <a:t>Класифікація видів бюджетів підприємства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06640387"/>
              </p:ext>
            </p:extLst>
          </p:nvPr>
        </p:nvGraphicFramePr>
        <p:xfrm>
          <a:off x="251520" y="980728"/>
          <a:ext cx="8568951" cy="6540967"/>
        </p:xfrm>
        <a:graphic>
          <a:graphicData uri="http://schemas.openxmlformats.org/drawingml/2006/table">
            <a:tbl>
              <a:tblPr firstRow="1" firstCol="1" bandRow="1"/>
              <a:tblGrid>
                <a:gridCol w="3093825"/>
                <a:gridCol w="5475126"/>
              </a:tblGrid>
              <a:tr h="164589">
                <a:tc>
                  <a:txBody>
                    <a:bodyPr/>
                    <a:lstStyle/>
                    <a:p>
                      <a:pPr algn="ctr">
                        <a:spcAft>
                          <a:spcPts val="0"/>
                        </a:spcAft>
                      </a:pPr>
                      <a:r>
                        <a:rPr lang="uk-UA" sz="900">
                          <a:effectLst/>
                          <a:latin typeface="Times New Roman"/>
                          <a:ea typeface="Calibri"/>
                        </a:rPr>
                        <a:t>Класифікаційна ознака</a:t>
                      </a:r>
                      <a:endParaRPr lang="ru-R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900">
                          <a:effectLst/>
                          <a:latin typeface="Times New Roman"/>
                          <a:ea typeface="Calibri"/>
                        </a:rPr>
                        <a:t>Вид бюджету</a:t>
                      </a:r>
                      <a:endParaRPr lang="ru-R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тривалістю бюджетного періоду</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dirty="0">
                          <a:effectLst/>
                          <a:latin typeface="Times New Roman"/>
                          <a:ea typeface="Calibri"/>
                        </a:rPr>
                        <a:t>Річний, квартальний, місячний, декадний, тижневий, денний</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строком планування</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Короткостроковий, середньостроковий, довгостроковий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технологією планування</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Послідовний, ковзний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рівнем планування</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Часткові, зведені</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змістом показників</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За витратами, за доходами, за прибутком</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методом розроблення</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Гнучкі, статичні (фіксовані)</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способом складання</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Бюджет від досягнутого, бюджет з нульової бази, з аналізом додаткових варіантів</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напрямом побудови</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Згори вниз, знизу вгору, зустрічний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рівнем деталізації</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Укрупнений, деталізований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способом розділення бюджетів</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Індикативний, директивний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способом обмеження грошових коштів</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Постатейний, з часовим періодом</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відповідності ресурсної частини частині потреб</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dirty="0">
                          <a:effectLst/>
                          <a:latin typeface="Times New Roman"/>
                          <a:ea typeface="Calibri"/>
                        </a:rPr>
                        <a:t>Збалансований, дефіцитний, </a:t>
                      </a:r>
                      <a:r>
                        <a:rPr lang="uk-UA" sz="1400" dirty="0" err="1">
                          <a:effectLst/>
                          <a:latin typeface="Times New Roman"/>
                          <a:ea typeface="Calibri"/>
                        </a:rPr>
                        <a:t>профіцитний</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способом трактовки витрат</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За функціями, за факторами виробництва</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видами витрат</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Поточний, капітальний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способом перенесення витрат на продукцію</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Бюджет прямих витрат, бюджет накладних витрат</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69">
                <a:tc>
                  <a:txBody>
                    <a:bodyPr/>
                    <a:lstStyle/>
                    <a:p>
                      <a:pPr algn="just">
                        <a:spcAft>
                          <a:spcPts val="0"/>
                        </a:spcAft>
                      </a:pPr>
                      <a:r>
                        <a:rPr lang="uk-UA" sz="1400">
                          <a:effectLst/>
                          <a:latin typeface="Times New Roman"/>
                          <a:ea typeface="Calibri"/>
                        </a:rPr>
                        <a:t>За впливом обсягу виробництва на рівень витрат</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Бюджет постійних витрат, бюджет змінних витрат</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0">
                <a:tc>
                  <a:txBody>
                    <a:bodyPr/>
                    <a:lstStyle/>
                    <a:p>
                      <a:pPr algn="just">
                        <a:spcAft>
                          <a:spcPts val="0"/>
                        </a:spcAft>
                      </a:pPr>
                      <a:r>
                        <a:rPr lang="uk-UA" sz="1400">
                          <a:effectLst/>
                          <a:latin typeface="Times New Roman"/>
                          <a:ea typeface="Calibri"/>
                        </a:rPr>
                        <a:t>За способом врахування витрат</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Поелементний, постатейний, комбінований</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сферами діяльності</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Фінансові, операційні, інвестиційні</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89">
                <a:tc>
                  <a:txBody>
                    <a:bodyPr/>
                    <a:lstStyle/>
                    <a:p>
                      <a:pPr algn="just">
                        <a:spcAft>
                          <a:spcPts val="0"/>
                        </a:spcAft>
                      </a:pPr>
                      <a:r>
                        <a:rPr lang="uk-UA" sz="1400">
                          <a:effectLst/>
                          <a:latin typeface="Times New Roman"/>
                          <a:ea typeface="Calibri"/>
                        </a:rPr>
                        <a:t>За рівнем важливості</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a:effectLst/>
                          <a:latin typeface="Times New Roman"/>
                          <a:ea typeface="Calibri"/>
                        </a:rPr>
                        <a:t>Основні, допоміжні, спеціальні</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69">
                <a:tc>
                  <a:txBody>
                    <a:bodyPr/>
                    <a:lstStyle/>
                    <a:p>
                      <a:pPr algn="just">
                        <a:spcAft>
                          <a:spcPts val="0"/>
                        </a:spcAft>
                      </a:pPr>
                      <a:r>
                        <a:rPr lang="uk-UA" sz="1400">
                          <a:effectLst/>
                          <a:latin typeface="Times New Roman"/>
                          <a:ea typeface="Calibri"/>
                        </a:rPr>
                        <a:t>За об</a:t>
                      </a:r>
                      <a:r>
                        <a:rPr lang="en-US" sz="1400">
                          <a:effectLst/>
                          <a:latin typeface="Times New Roman"/>
                          <a:ea typeface="Calibri"/>
                        </a:rPr>
                        <a:t>'</a:t>
                      </a:r>
                      <a:r>
                        <a:rPr lang="uk-UA" sz="1400">
                          <a:effectLst/>
                          <a:latin typeface="Times New Roman"/>
                          <a:ea typeface="Calibri"/>
                        </a:rPr>
                        <a:t>єктом бюджетування</a:t>
                      </a:r>
                      <a:endParaRPr lang="ru-RU"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dirty="0">
                          <a:effectLst/>
                          <a:latin typeface="Times New Roman"/>
                          <a:ea typeface="Calibri"/>
                        </a:rPr>
                        <a:t>Бюджет бізнес-напрямків, бюджет центрів фінансової відповідальності, бюджет бізнес-процесів, бюджет проектів</a:t>
                      </a:r>
                      <a:endParaRPr lang="ru-RU"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070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subTitle" idx="1"/>
          </p:nvPr>
        </p:nvSpPr>
        <p:spPr>
          <a:xfrm>
            <a:off x="1066800" y="3581400"/>
            <a:ext cx="6400800" cy="381000"/>
          </a:xfrm>
        </p:spPr>
        <p:txBody>
          <a:bodyPr/>
          <a:lstStyle/>
          <a:p>
            <a:pPr algn="ctr">
              <a:lnSpc>
                <a:spcPct val="90000"/>
              </a:lnSpc>
            </a:pPr>
            <a:endParaRPr lang="en-US" sz="2000" dirty="0"/>
          </a:p>
        </p:txBody>
      </p:sp>
      <p:sp>
        <p:nvSpPr>
          <p:cNvPr id="28679" name="WordArt 7"/>
          <p:cNvSpPr>
            <a:spLocks noChangeArrowheads="1" noChangeShapeType="1" noTextEdit="1"/>
          </p:cNvSpPr>
          <p:nvPr/>
        </p:nvSpPr>
        <p:spPr bwMode="gray">
          <a:xfrm>
            <a:off x="1752600" y="2286000"/>
            <a:ext cx="5486400" cy="1447800"/>
          </a:xfrm>
          <a:prstGeom prst="rect">
            <a:avLst/>
          </a:prstGeom>
        </p:spPr>
        <p:txBody>
          <a:bodyPr wrap="none" fromWordArt="1">
            <a:prstTxWarp prst="textDeflate">
              <a:avLst>
                <a:gd name="adj" fmla="val 26227"/>
              </a:avLst>
            </a:prstTxWarp>
          </a:bodyPr>
          <a:lstStyle/>
          <a:p>
            <a:pPr algn="ctr"/>
            <a:endParaRPr lang="ru-RU" sz="5400" b="1" kern="10" dirty="0">
              <a:ln w="28575">
                <a:solidFill>
                  <a:schemeClr val="tx1"/>
                </a:solidFill>
                <a:round/>
                <a:headEnd/>
                <a:tailEnd/>
              </a:ln>
              <a:gradFill rotWithShape="1">
                <a:gsLst>
                  <a:gs pos="0">
                    <a:schemeClr val="accent1"/>
                  </a:gs>
                  <a:gs pos="100000">
                    <a:schemeClr val="accent2"/>
                  </a:gs>
                </a:gsLst>
                <a:lin ang="5400000" scaled="1"/>
              </a:gradFill>
              <a:effectLst>
                <a:outerShdw dist="107763" dir="2700000" algn="ctr" rotWithShape="0">
                  <a:srgbClr val="000000">
                    <a:alpha val="50000"/>
                  </a:srgbClr>
                </a:outerShdw>
              </a:effectLst>
              <a:latin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uk-UA" dirty="0" smtClean="0"/>
              <a:t>Ефективність управління підприємством залежить від якості інформаційного забезпечення прийняття управлінських рішень. Для зібрання такої інформації призначена </a:t>
            </a:r>
            <a:r>
              <a:rPr lang="uk-UA" u="sng" dirty="0" smtClean="0"/>
              <a:t>система управлінського обліку.</a:t>
            </a:r>
            <a:endParaRPr lang="ru-RU"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96708"/>
            <a:ext cx="3888432" cy="275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35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563562"/>
          </a:xfrm>
        </p:spPr>
        <p:txBody>
          <a:bodyPr/>
          <a:lstStyle/>
          <a:p>
            <a:r>
              <a:rPr lang="uk-UA" sz="2700" dirty="0" smtClean="0"/>
              <a:t>Схема облікової системи </a:t>
            </a:r>
            <a:r>
              <a:rPr lang="uk-UA" sz="2700" dirty="0" err="1" smtClean="0"/>
              <a:t>суб</a:t>
            </a:r>
            <a:r>
              <a:rPr lang="en-US" sz="2700" dirty="0" smtClean="0"/>
              <a:t>’</a:t>
            </a:r>
            <a:r>
              <a:rPr lang="uk-UA" sz="2700" dirty="0" err="1" smtClean="0"/>
              <a:t>єкта</a:t>
            </a:r>
            <a:r>
              <a:rPr lang="uk-UA" sz="2700" dirty="0"/>
              <a:t> </a:t>
            </a:r>
            <a:r>
              <a:rPr lang="uk-UA" sz="2700" dirty="0" smtClean="0"/>
              <a:t>господарювання</a:t>
            </a:r>
            <a:endParaRPr lang="en-US" sz="2700" dirty="0"/>
          </a:p>
        </p:txBody>
      </p:sp>
      <p:sp>
        <p:nvSpPr>
          <p:cNvPr id="33795" name="Freeform 3"/>
          <p:cNvSpPr>
            <a:spLocks noEditPoints="1"/>
          </p:cNvSpPr>
          <p:nvPr/>
        </p:nvSpPr>
        <p:spPr bwMode="gray">
          <a:xfrm rot="-1358056">
            <a:off x="1077913" y="23098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endParaRPr lang="ru-RU"/>
          </a:p>
        </p:txBody>
      </p:sp>
      <p:sp>
        <p:nvSpPr>
          <p:cNvPr id="33810" name="Oval 18"/>
          <p:cNvSpPr>
            <a:spLocks noChangeArrowheads="1"/>
          </p:cNvSpPr>
          <p:nvPr/>
        </p:nvSpPr>
        <p:spPr bwMode="gray">
          <a:xfrm rot="-1543677">
            <a:off x="4572000" y="2209800"/>
            <a:ext cx="1066800" cy="304800"/>
          </a:xfrm>
          <a:prstGeom prst="ellipse">
            <a:avLst/>
          </a:prstGeom>
          <a:solidFill>
            <a:srgbClr val="020A53">
              <a:alpha val="60001"/>
            </a:srgbClr>
          </a:solidFill>
          <a:ln w="9525">
            <a:noFill/>
            <a:round/>
            <a:headEnd/>
            <a:tailEnd/>
          </a:ln>
          <a:effectLst/>
        </p:spPr>
        <p:txBody>
          <a:bodyPr wrap="none" anchor="ctr"/>
          <a:lstStyle/>
          <a:p>
            <a:endParaRPr lang="ru-RU"/>
          </a:p>
        </p:txBody>
      </p:sp>
      <p:sp>
        <p:nvSpPr>
          <p:cNvPr id="33811" name="Oval 19"/>
          <p:cNvSpPr>
            <a:spLocks noChangeArrowheads="1"/>
          </p:cNvSpPr>
          <p:nvPr/>
        </p:nvSpPr>
        <p:spPr bwMode="gray">
          <a:xfrm rot="-1543677">
            <a:off x="7391400" y="2514600"/>
            <a:ext cx="1066800" cy="304800"/>
          </a:xfrm>
          <a:prstGeom prst="ellipse">
            <a:avLst/>
          </a:prstGeom>
          <a:solidFill>
            <a:srgbClr val="020A53">
              <a:alpha val="60001"/>
            </a:srgbClr>
          </a:solidFill>
          <a:ln w="9525">
            <a:noFill/>
            <a:round/>
            <a:headEnd/>
            <a:tailEnd/>
          </a:ln>
          <a:effectLst/>
        </p:spPr>
        <p:txBody>
          <a:bodyPr wrap="none" anchor="ctr"/>
          <a:lstStyle/>
          <a:p>
            <a:endParaRPr lang="ru-RU"/>
          </a:p>
        </p:txBody>
      </p:sp>
      <p:sp>
        <p:nvSpPr>
          <p:cNvPr id="33812" name="Oval 20"/>
          <p:cNvSpPr>
            <a:spLocks noChangeArrowheads="1"/>
          </p:cNvSpPr>
          <p:nvPr/>
        </p:nvSpPr>
        <p:spPr bwMode="gray">
          <a:xfrm rot="-1543677">
            <a:off x="2895600" y="5410200"/>
            <a:ext cx="1066800" cy="304800"/>
          </a:xfrm>
          <a:prstGeom prst="ellipse">
            <a:avLst/>
          </a:prstGeom>
          <a:solidFill>
            <a:srgbClr val="020A53">
              <a:alpha val="60001"/>
            </a:srgbClr>
          </a:solidFill>
          <a:ln w="9525">
            <a:noFill/>
            <a:round/>
            <a:headEnd/>
            <a:tailEnd/>
          </a:ln>
          <a:effectLst/>
        </p:spPr>
        <p:txBody>
          <a:bodyPr wrap="none" anchor="ctr"/>
          <a:lstStyle/>
          <a:p>
            <a:endParaRPr lang="ru-RU"/>
          </a:p>
        </p:txBody>
      </p:sp>
      <p:sp>
        <p:nvSpPr>
          <p:cNvPr id="33813" name="Oval 21"/>
          <p:cNvSpPr>
            <a:spLocks noChangeArrowheads="1"/>
          </p:cNvSpPr>
          <p:nvPr/>
        </p:nvSpPr>
        <p:spPr bwMode="gray">
          <a:xfrm rot="-1543677">
            <a:off x="5638800" y="4800600"/>
            <a:ext cx="1066800" cy="304800"/>
          </a:xfrm>
          <a:prstGeom prst="ellipse">
            <a:avLst/>
          </a:prstGeom>
          <a:solidFill>
            <a:srgbClr val="020A53">
              <a:alpha val="60001"/>
            </a:srgbClr>
          </a:solidFill>
          <a:ln w="9525">
            <a:noFill/>
            <a:round/>
            <a:headEnd/>
            <a:tailEnd/>
          </a:ln>
          <a:effectLst/>
        </p:spPr>
        <p:txBody>
          <a:bodyPr wrap="none" anchor="ctr"/>
          <a:lstStyle/>
          <a:p>
            <a:endParaRPr lang="ru-RU"/>
          </a:p>
        </p:txBody>
      </p:sp>
      <p:sp>
        <p:nvSpPr>
          <p:cNvPr id="33814" name="Oval 22"/>
          <p:cNvSpPr>
            <a:spLocks noChangeArrowheads="1"/>
          </p:cNvSpPr>
          <p:nvPr/>
        </p:nvSpPr>
        <p:spPr bwMode="gray">
          <a:xfrm rot="-1543677">
            <a:off x="1981200" y="3733800"/>
            <a:ext cx="1066800" cy="304800"/>
          </a:xfrm>
          <a:prstGeom prst="ellipse">
            <a:avLst/>
          </a:prstGeom>
          <a:solidFill>
            <a:srgbClr val="020A53">
              <a:alpha val="60001"/>
            </a:srgbClr>
          </a:solidFill>
          <a:ln w="9525">
            <a:noFill/>
            <a:round/>
            <a:headEnd/>
            <a:tailEnd/>
          </a:ln>
          <a:effectLst/>
        </p:spPr>
        <p:txBody>
          <a:bodyPr wrap="none" anchor="ctr"/>
          <a:lstStyle/>
          <a:p>
            <a:endParaRPr lang="ru-RU"/>
          </a:p>
        </p:txBody>
      </p:sp>
      <p:sp>
        <p:nvSpPr>
          <p:cNvPr id="33796" name="Oval 4"/>
          <p:cNvSpPr>
            <a:spLocks noChangeArrowheads="1"/>
          </p:cNvSpPr>
          <p:nvPr/>
        </p:nvSpPr>
        <p:spPr bwMode="gray">
          <a:xfrm>
            <a:off x="3810000" y="1295400"/>
            <a:ext cx="2362200" cy="14271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lgn="ctr"/>
            <a:endParaRPr lang="ru-RU"/>
          </a:p>
        </p:txBody>
      </p:sp>
      <p:sp>
        <p:nvSpPr>
          <p:cNvPr id="33797" name="Oval 5"/>
          <p:cNvSpPr>
            <a:spLocks noChangeArrowheads="1"/>
          </p:cNvSpPr>
          <p:nvPr/>
        </p:nvSpPr>
        <p:spPr bwMode="gray">
          <a:xfrm>
            <a:off x="1" y="2667000"/>
            <a:ext cx="2579688" cy="15795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a:endParaRPr lang="ru-RU"/>
          </a:p>
        </p:txBody>
      </p:sp>
      <p:sp>
        <p:nvSpPr>
          <p:cNvPr id="33798" name="Oval 6"/>
          <p:cNvSpPr>
            <a:spLocks noChangeArrowheads="1"/>
          </p:cNvSpPr>
          <p:nvPr/>
        </p:nvSpPr>
        <p:spPr bwMode="gray">
          <a:xfrm>
            <a:off x="1967921" y="4668838"/>
            <a:ext cx="2299279" cy="16552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lgn="ctr"/>
            <a:endParaRPr lang="ru-RU"/>
          </a:p>
        </p:txBody>
      </p:sp>
      <p:sp>
        <p:nvSpPr>
          <p:cNvPr id="33799" name="Oval 7"/>
          <p:cNvSpPr>
            <a:spLocks noChangeArrowheads="1"/>
          </p:cNvSpPr>
          <p:nvPr/>
        </p:nvSpPr>
        <p:spPr bwMode="gray">
          <a:xfrm>
            <a:off x="4952999" y="4038600"/>
            <a:ext cx="2425121" cy="1622648"/>
          </a:xfrm>
          <a:prstGeom prst="ellipse">
            <a:avLst/>
          </a:prstGeom>
          <a:gradFill rotWithShape="1">
            <a:gsLst>
              <a:gs pos="0">
                <a:schemeClr val="tx2"/>
              </a:gs>
              <a:gs pos="100000">
                <a:schemeClr val="tx2">
                  <a:gamma/>
                  <a:shade val="42353"/>
                  <a:invGamma/>
                </a:schemeClr>
              </a:gs>
            </a:gsLst>
            <a:path path="shape">
              <a:fillToRect l="50000" t="50000" r="50000" b="50000"/>
            </a:path>
          </a:gradFill>
          <a:ln w="9525">
            <a:noFill/>
            <a:round/>
            <a:headEnd/>
            <a:tailEnd/>
          </a:ln>
          <a:effectLst/>
        </p:spPr>
        <p:txBody>
          <a:bodyPr wrap="none" anchor="ctr"/>
          <a:lstStyle/>
          <a:p>
            <a:pPr algn="ctr"/>
            <a:endParaRPr lang="ru-RU"/>
          </a:p>
        </p:txBody>
      </p:sp>
      <p:sp>
        <p:nvSpPr>
          <p:cNvPr id="33800" name="Oval 8"/>
          <p:cNvSpPr>
            <a:spLocks noChangeArrowheads="1"/>
          </p:cNvSpPr>
          <p:nvPr/>
        </p:nvSpPr>
        <p:spPr bwMode="gray">
          <a:xfrm>
            <a:off x="6444208" y="1676400"/>
            <a:ext cx="2699792"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lgn="ctr"/>
            <a:endParaRPr lang="ru-RU"/>
          </a:p>
        </p:txBody>
      </p:sp>
      <p:sp>
        <p:nvSpPr>
          <p:cNvPr id="33801" name="Text Box 9"/>
          <p:cNvSpPr txBox="1">
            <a:spLocks noChangeArrowheads="1"/>
          </p:cNvSpPr>
          <p:nvPr/>
        </p:nvSpPr>
        <p:spPr bwMode="gray">
          <a:xfrm>
            <a:off x="251520" y="2995116"/>
            <a:ext cx="2185293" cy="923330"/>
          </a:xfrm>
          <a:prstGeom prst="rect">
            <a:avLst/>
          </a:prstGeom>
          <a:noFill/>
          <a:ln w="9525">
            <a:noFill/>
            <a:miter lim="800000"/>
            <a:headEnd/>
            <a:tailEnd/>
          </a:ln>
          <a:effectLst/>
        </p:spPr>
        <p:txBody>
          <a:bodyPr wrap="square">
            <a:spAutoFit/>
          </a:bodyPr>
          <a:lstStyle/>
          <a:p>
            <a:pPr algn="ctr" eaLnBrk="0" hangingPunct="0"/>
            <a:r>
              <a:rPr lang="uk-UA" dirty="0" smtClean="0">
                <a:latin typeface="Verdana" pitchFamily="34" charset="0"/>
              </a:rPr>
              <a:t>Бухгалтерський </a:t>
            </a:r>
          </a:p>
          <a:p>
            <a:pPr algn="ctr" eaLnBrk="0" hangingPunct="0"/>
            <a:r>
              <a:rPr lang="uk-UA" dirty="0" smtClean="0">
                <a:latin typeface="Verdana" pitchFamily="34" charset="0"/>
              </a:rPr>
              <a:t>(фінансовий)</a:t>
            </a:r>
            <a:endParaRPr lang="uk-UA" dirty="0">
              <a:latin typeface="Verdana" pitchFamily="34" charset="0"/>
            </a:endParaRPr>
          </a:p>
          <a:p>
            <a:pPr algn="ctr" eaLnBrk="0" hangingPunct="0"/>
            <a:r>
              <a:rPr lang="uk-UA" dirty="0" smtClean="0">
                <a:latin typeface="Verdana" pitchFamily="34" charset="0"/>
              </a:rPr>
              <a:t>облік</a:t>
            </a:r>
            <a:endParaRPr lang="en-US" dirty="0">
              <a:latin typeface="Verdana" pitchFamily="34" charset="0"/>
            </a:endParaRPr>
          </a:p>
        </p:txBody>
      </p:sp>
      <p:sp>
        <p:nvSpPr>
          <p:cNvPr id="33802" name="Text Box 10"/>
          <p:cNvSpPr txBox="1">
            <a:spLocks noChangeArrowheads="1"/>
          </p:cNvSpPr>
          <p:nvPr/>
        </p:nvSpPr>
        <p:spPr bwMode="gray">
          <a:xfrm>
            <a:off x="4114800" y="1810002"/>
            <a:ext cx="1830388" cy="646331"/>
          </a:xfrm>
          <a:prstGeom prst="rect">
            <a:avLst/>
          </a:prstGeom>
          <a:noFill/>
          <a:ln w="9525">
            <a:noFill/>
            <a:miter lim="800000"/>
            <a:headEnd/>
            <a:tailEnd/>
          </a:ln>
          <a:effectLst/>
        </p:spPr>
        <p:txBody>
          <a:bodyPr wrap="square">
            <a:spAutoFit/>
          </a:bodyPr>
          <a:lstStyle/>
          <a:p>
            <a:pPr algn="ctr" eaLnBrk="0" hangingPunct="0"/>
            <a:r>
              <a:rPr lang="uk-UA" dirty="0" smtClean="0">
                <a:latin typeface="Verdana" pitchFamily="34" charset="0"/>
              </a:rPr>
              <a:t>Статистичний облік</a:t>
            </a:r>
            <a:endParaRPr lang="en-US" dirty="0">
              <a:latin typeface="Verdana" pitchFamily="34" charset="0"/>
            </a:endParaRPr>
          </a:p>
        </p:txBody>
      </p:sp>
      <p:sp>
        <p:nvSpPr>
          <p:cNvPr id="33803" name="Text Box 11"/>
          <p:cNvSpPr txBox="1">
            <a:spLocks noChangeArrowheads="1"/>
          </p:cNvSpPr>
          <p:nvPr/>
        </p:nvSpPr>
        <p:spPr bwMode="gray">
          <a:xfrm>
            <a:off x="7015737" y="1990615"/>
            <a:ext cx="1699964" cy="646331"/>
          </a:xfrm>
          <a:prstGeom prst="rect">
            <a:avLst/>
          </a:prstGeom>
          <a:noFill/>
          <a:ln w="9525">
            <a:noFill/>
            <a:miter lim="800000"/>
            <a:headEnd/>
            <a:tailEnd/>
          </a:ln>
          <a:effectLst/>
        </p:spPr>
        <p:txBody>
          <a:bodyPr wrap="square">
            <a:spAutoFit/>
          </a:bodyPr>
          <a:lstStyle/>
          <a:p>
            <a:pPr algn="ctr" eaLnBrk="0" hangingPunct="0"/>
            <a:r>
              <a:rPr lang="uk-UA" dirty="0" smtClean="0">
                <a:latin typeface="Verdana" pitchFamily="34" charset="0"/>
              </a:rPr>
              <a:t>Податковий облік</a:t>
            </a:r>
            <a:endParaRPr lang="en-US" dirty="0">
              <a:latin typeface="Verdana" pitchFamily="34" charset="0"/>
            </a:endParaRPr>
          </a:p>
        </p:txBody>
      </p:sp>
      <p:sp>
        <p:nvSpPr>
          <p:cNvPr id="33804" name="Text Box 12"/>
          <p:cNvSpPr txBox="1">
            <a:spLocks noChangeArrowheads="1"/>
          </p:cNvSpPr>
          <p:nvPr/>
        </p:nvSpPr>
        <p:spPr bwMode="gray">
          <a:xfrm>
            <a:off x="5257800" y="4451613"/>
            <a:ext cx="1906488" cy="923330"/>
          </a:xfrm>
          <a:prstGeom prst="rect">
            <a:avLst/>
          </a:prstGeom>
          <a:noFill/>
          <a:ln w="9525">
            <a:noFill/>
            <a:miter lim="800000"/>
            <a:headEnd/>
            <a:tailEnd/>
          </a:ln>
          <a:effectLst/>
        </p:spPr>
        <p:txBody>
          <a:bodyPr wrap="square">
            <a:spAutoFit/>
          </a:bodyPr>
          <a:lstStyle/>
          <a:p>
            <a:pPr algn="ctr" eaLnBrk="0" hangingPunct="0"/>
            <a:r>
              <a:rPr lang="uk-UA" dirty="0" smtClean="0">
                <a:latin typeface="Verdana" pitchFamily="34" charset="0"/>
              </a:rPr>
              <a:t>Система </a:t>
            </a:r>
            <a:r>
              <a:rPr lang="uk-UA" dirty="0" err="1" smtClean="0">
                <a:latin typeface="Verdana" pitchFamily="34" charset="0"/>
              </a:rPr>
              <a:t>позаоблікової</a:t>
            </a:r>
            <a:r>
              <a:rPr lang="uk-UA" dirty="0" smtClean="0">
                <a:latin typeface="Verdana" pitchFamily="34" charset="0"/>
              </a:rPr>
              <a:t> інформації</a:t>
            </a:r>
            <a:endParaRPr lang="en-US" dirty="0">
              <a:latin typeface="Verdana" pitchFamily="34" charset="0"/>
            </a:endParaRPr>
          </a:p>
        </p:txBody>
      </p:sp>
      <p:sp>
        <p:nvSpPr>
          <p:cNvPr id="33805" name="Text Box 13"/>
          <p:cNvSpPr txBox="1">
            <a:spLocks noChangeArrowheads="1"/>
          </p:cNvSpPr>
          <p:nvPr/>
        </p:nvSpPr>
        <p:spPr bwMode="gray">
          <a:xfrm>
            <a:off x="2195736" y="5119688"/>
            <a:ext cx="1919063" cy="646331"/>
          </a:xfrm>
          <a:prstGeom prst="rect">
            <a:avLst/>
          </a:prstGeom>
          <a:noFill/>
          <a:ln w="9525">
            <a:noFill/>
            <a:miter lim="800000"/>
            <a:headEnd/>
            <a:tailEnd/>
          </a:ln>
          <a:effectLst/>
        </p:spPr>
        <p:txBody>
          <a:bodyPr wrap="square">
            <a:spAutoFit/>
          </a:bodyPr>
          <a:lstStyle/>
          <a:p>
            <a:pPr algn="ctr" eaLnBrk="0" hangingPunct="0"/>
            <a:r>
              <a:rPr lang="uk-UA" dirty="0" smtClean="0">
                <a:latin typeface="Verdana" pitchFamily="34" charset="0"/>
              </a:rPr>
              <a:t>Виробничий облік</a:t>
            </a:r>
            <a:endParaRPr lang="en-US" dirty="0">
              <a:latin typeface="Verdana" pitchFamily="34" charset="0"/>
            </a:endParaRPr>
          </a:p>
        </p:txBody>
      </p:sp>
      <p:sp>
        <p:nvSpPr>
          <p:cNvPr id="33806" name="Text Box 14"/>
          <p:cNvSpPr txBox="1">
            <a:spLocks noChangeArrowheads="1"/>
          </p:cNvSpPr>
          <p:nvPr/>
        </p:nvSpPr>
        <p:spPr bwMode="auto">
          <a:xfrm>
            <a:off x="3429000" y="3429000"/>
            <a:ext cx="2808288" cy="400110"/>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eaLnBrk="0" hangingPunct="0"/>
            <a:r>
              <a:rPr lang="uk-UA" sz="2000" b="1" dirty="0" smtClean="0"/>
              <a:t>Управлінський облік</a:t>
            </a:r>
            <a:endParaRPr lang="en-US" sz="2000" b="1" dirty="0"/>
          </a:p>
        </p:txBody>
      </p:sp>
      <p:sp>
        <p:nvSpPr>
          <p:cNvPr id="33807" name="Line 15"/>
          <p:cNvSpPr>
            <a:spLocks noChangeShapeType="1"/>
          </p:cNvSpPr>
          <p:nvPr/>
        </p:nvSpPr>
        <p:spPr bwMode="auto">
          <a:xfrm>
            <a:off x="2473325" y="1735138"/>
            <a:ext cx="1793875" cy="1617662"/>
          </a:xfrm>
          <a:prstGeom prst="line">
            <a:avLst/>
          </a:prstGeom>
          <a:noFill/>
          <a:ln w="9525">
            <a:solidFill>
              <a:schemeClr val="tx1"/>
            </a:solidFill>
            <a:round/>
            <a:headEnd/>
            <a:tailEnd type="triangle" w="med" len="med"/>
          </a:ln>
          <a:effectLst/>
        </p:spPr>
        <p:txBody>
          <a:bodyPr wrap="none" anchor="ctr"/>
          <a:lstStyle/>
          <a:p>
            <a:endParaRPr lang="ru-RU"/>
          </a:p>
        </p:txBody>
      </p:sp>
      <p:cxnSp>
        <p:nvCxnSpPr>
          <p:cNvPr id="33808" name="AutoShape 16"/>
          <p:cNvCxnSpPr>
            <a:cxnSpLocks noChangeShapeType="1"/>
          </p:cNvCxnSpPr>
          <p:nvPr/>
        </p:nvCxnSpPr>
        <p:spPr bwMode="auto">
          <a:xfrm flipH="1">
            <a:off x="457200" y="1735138"/>
            <a:ext cx="2016125" cy="0"/>
          </a:xfrm>
          <a:prstGeom prst="straightConnector1">
            <a:avLst/>
          </a:prstGeom>
          <a:noFill/>
          <a:ln w="9525">
            <a:solidFill>
              <a:schemeClr val="tx1"/>
            </a:solidFill>
            <a:round/>
            <a:headEnd/>
            <a:tailEnd/>
          </a:ln>
          <a:effectLst/>
        </p:spPr>
      </p:cxnSp>
      <p:sp>
        <p:nvSpPr>
          <p:cNvPr id="33809" name="Text Box 17"/>
          <p:cNvSpPr txBox="1">
            <a:spLocks noChangeArrowheads="1"/>
          </p:cNvSpPr>
          <p:nvPr/>
        </p:nvSpPr>
        <p:spPr bwMode="auto">
          <a:xfrm>
            <a:off x="-1" y="1295400"/>
            <a:ext cx="3975679" cy="369332"/>
          </a:xfrm>
          <a:prstGeom prst="rect">
            <a:avLst/>
          </a:prstGeom>
          <a:noFill/>
          <a:ln w="9525">
            <a:noFill/>
            <a:miter lim="800000"/>
            <a:headEnd/>
            <a:tailEnd/>
          </a:ln>
          <a:effectLst/>
        </p:spPr>
        <p:txBody>
          <a:bodyPr wrap="square">
            <a:spAutoFit/>
          </a:bodyPr>
          <a:lstStyle/>
          <a:p>
            <a:pPr eaLnBrk="0" hangingPunct="0"/>
            <a:r>
              <a:rPr lang="uk-UA" dirty="0" smtClean="0">
                <a:latin typeface="Verdana" pitchFamily="34" charset="0"/>
              </a:rPr>
              <a:t>Джерела зовнішньої інформації</a:t>
            </a:r>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4466" y="260648"/>
            <a:ext cx="9324528" cy="563562"/>
          </a:xfrm>
        </p:spPr>
        <p:txBody>
          <a:bodyPr/>
          <a:lstStyle/>
          <a:p>
            <a:pPr algn="ctr"/>
            <a:r>
              <a:rPr lang="uk-UA" sz="2800" dirty="0" smtClean="0"/>
              <a:t>Основні етапи процесу прийняття управлінських рішень</a:t>
            </a:r>
            <a:endParaRPr lang="en-US" sz="2800" dirty="0"/>
          </a:p>
        </p:txBody>
      </p:sp>
      <p:sp>
        <p:nvSpPr>
          <p:cNvPr id="43026" name="Freeform 18"/>
          <p:cNvSpPr>
            <a:spLocks/>
          </p:cNvSpPr>
          <p:nvPr/>
        </p:nvSpPr>
        <p:spPr bwMode="invGray">
          <a:xfrm>
            <a:off x="7794625" y="1752600"/>
            <a:ext cx="614363"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endParaRPr lang="ru-RU"/>
          </a:p>
        </p:txBody>
      </p:sp>
      <p:sp>
        <p:nvSpPr>
          <p:cNvPr id="43027" name="Freeform 19"/>
          <p:cNvSpPr>
            <a:spLocks/>
          </p:cNvSpPr>
          <p:nvPr/>
        </p:nvSpPr>
        <p:spPr bwMode="invGray">
          <a:xfrm>
            <a:off x="4854575" y="1752600"/>
            <a:ext cx="3560763"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endParaRPr lang="ru-RU"/>
          </a:p>
        </p:txBody>
      </p:sp>
      <p:sp>
        <p:nvSpPr>
          <p:cNvPr id="43028" name="Freeform 20"/>
          <p:cNvSpPr>
            <a:spLocks/>
          </p:cNvSpPr>
          <p:nvPr/>
        </p:nvSpPr>
        <p:spPr bwMode="gray">
          <a:xfrm>
            <a:off x="7177088" y="2727325"/>
            <a:ext cx="612775" cy="974725"/>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w="0">
            <a:noFill/>
            <a:prstDash val="solid"/>
            <a:round/>
            <a:headEnd/>
            <a:tailEnd/>
          </a:ln>
        </p:spPr>
        <p:txBody>
          <a:bodyPr/>
          <a:lstStyle/>
          <a:p>
            <a:endParaRPr lang="ru-RU"/>
          </a:p>
        </p:txBody>
      </p:sp>
      <p:sp>
        <p:nvSpPr>
          <p:cNvPr id="43029" name="Freeform 21"/>
          <p:cNvSpPr>
            <a:spLocks/>
          </p:cNvSpPr>
          <p:nvPr/>
        </p:nvSpPr>
        <p:spPr bwMode="gray">
          <a:xfrm>
            <a:off x="3970338" y="2727325"/>
            <a:ext cx="3827462" cy="625475"/>
          </a:xfrm>
          <a:custGeom>
            <a:avLst/>
            <a:gdLst/>
            <a:ahLst/>
            <a:cxnLst>
              <a:cxn ang="0">
                <a:pos x="1612" y="284"/>
              </a:cxn>
              <a:cxn ang="0">
                <a:pos x="0" y="284"/>
              </a:cxn>
              <a:cxn ang="0">
                <a:pos x="446" y="0"/>
              </a:cxn>
              <a:cxn ang="0">
                <a:pos x="1920" y="0"/>
              </a:cxn>
              <a:cxn ang="0">
                <a:pos x="1612" y="284"/>
              </a:cxn>
            </a:cxnLst>
            <a:rect l="0" t="0" r="r" b="b"/>
            <a:pathLst>
              <a:path w="1920" h="284">
                <a:moveTo>
                  <a:pt x="1612" y="284"/>
                </a:moveTo>
                <a:lnTo>
                  <a:pt x="0" y="284"/>
                </a:lnTo>
                <a:lnTo>
                  <a:pt x="446" y="0"/>
                </a:lnTo>
                <a:lnTo>
                  <a:pt x="1920" y="0"/>
                </a:lnTo>
                <a:lnTo>
                  <a:pt x="1612" y="284"/>
                </a:lnTo>
                <a:close/>
              </a:path>
            </a:pathLst>
          </a:custGeom>
          <a:solidFill>
            <a:srgbClr val="A77BFF"/>
          </a:solidFill>
          <a:ln w="0">
            <a:noFill/>
            <a:prstDash val="solid"/>
            <a:round/>
            <a:headEnd/>
            <a:tailEnd/>
          </a:ln>
        </p:spPr>
        <p:txBody>
          <a:bodyPr/>
          <a:lstStyle/>
          <a:p>
            <a:pPr algn="ctr"/>
            <a:r>
              <a:rPr lang="uk-UA" dirty="0" smtClean="0">
                <a:solidFill>
                  <a:srgbClr val="C00000"/>
                </a:solidFill>
              </a:rPr>
              <a:t>Функція фахівця з </a:t>
            </a:r>
          </a:p>
          <a:p>
            <a:pPr algn="ctr"/>
            <a:r>
              <a:rPr lang="uk-UA" dirty="0" smtClean="0">
                <a:solidFill>
                  <a:srgbClr val="C00000"/>
                </a:solidFill>
              </a:rPr>
              <a:t>управлінського обліку</a:t>
            </a:r>
            <a:endParaRPr lang="ru-RU" dirty="0">
              <a:solidFill>
                <a:srgbClr val="C00000"/>
              </a:solidFill>
            </a:endParaRPr>
          </a:p>
        </p:txBody>
      </p:sp>
      <p:sp>
        <p:nvSpPr>
          <p:cNvPr id="43030" name="Freeform 22"/>
          <p:cNvSpPr>
            <a:spLocks/>
          </p:cNvSpPr>
          <p:nvPr/>
        </p:nvSpPr>
        <p:spPr bwMode="gray">
          <a:xfrm>
            <a:off x="6557963" y="3690938"/>
            <a:ext cx="611187" cy="981075"/>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w="0">
            <a:noFill/>
            <a:prstDash val="solid"/>
            <a:round/>
            <a:headEnd/>
            <a:tailEnd/>
          </a:ln>
        </p:spPr>
        <p:txBody>
          <a:bodyPr/>
          <a:lstStyle/>
          <a:p>
            <a:endParaRPr lang="ru-RU"/>
          </a:p>
        </p:txBody>
      </p:sp>
      <p:sp>
        <p:nvSpPr>
          <p:cNvPr id="43031" name="Freeform 23"/>
          <p:cNvSpPr>
            <a:spLocks/>
          </p:cNvSpPr>
          <p:nvPr/>
        </p:nvSpPr>
        <p:spPr bwMode="gray">
          <a:xfrm>
            <a:off x="5943600" y="4657725"/>
            <a:ext cx="614363" cy="981075"/>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w="0">
            <a:noFill/>
            <a:prstDash val="solid"/>
            <a:round/>
            <a:headEnd/>
            <a:tailEnd/>
          </a:ln>
        </p:spPr>
        <p:txBody>
          <a:bodyPr/>
          <a:lstStyle/>
          <a:p>
            <a:endParaRPr lang="ru-RU"/>
          </a:p>
        </p:txBody>
      </p:sp>
      <p:sp>
        <p:nvSpPr>
          <p:cNvPr id="43032" name="Freeform 24"/>
          <p:cNvSpPr>
            <a:spLocks/>
          </p:cNvSpPr>
          <p:nvPr/>
        </p:nvSpPr>
        <p:spPr bwMode="gray">
          <a:xfrm>
            <a:off x="2211388" y="4662488"/>
            <a:ext cx="4346575" cy="627062"/>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solidFill>
            <a:srgbClr val="F2E160"/>
          </a:solidFill>
          <a:ln w="0">
            <a:noFill/>
            <a:prstDash val="solid"/>
            <a:round/>
            <a:headEnd/>
            <a:tailEnd/>
          </a:ln>
        </p:spPr>
        <p:txBody>
          <a:bodyPr/>
          <a:lstStyle/>
          <a:p>
            <a:endParaRPr lang="ru-RU"/>
          </a:p>
        </p:txBody>
      </p:sp>
      <p:sp>
        <p:nvSpPr>
          <p:cNvPr id="43033" name="Line 25"/>
          <p:cNvSpPr>
            <a:spLocks noChangeShapeType="1"/>
          </p:cNvSpPr>
          <p:nvPr/>
        </p:nvSpPr>
        <p:spPr bwMode="auto">
          <a:xfrm flipH="1">
            <a:off x="822325" y="5632450"/>
            <a:ext cx="1355725" cy="1588"/>
          </a:xfrm>
          <a:prstGeom prst="line">
            <a:avLst/>
          </a:prstGeom>
          <a:noFill/>
          <a:ln w="9525">
            <a:solidFill>
              <a:schemeClr val="tx1"/>
            </a:solidFill>
            <a:round/>
            <a:headEnd/>
            <a:tailEnd/>
          </a:ln>
          <a:effectLst/>
        </p:spPr>
        <p:txBody>
          <a:bodyPr wrap="none" anchor="ctr"/>
          <a:lstStyle/>
          <a:p>
            <a:endParaRPr lang="ru-RU"/>
          </a:p>
        </p:txBody>
      </p:sp>
      <p:sp>
        <p:nvSpPr>
          <p:cNvPr id="43034" name="Line 26"/>
          <p:cNvSpPr>
            <a:spLocks noChangeShapeType="1"/>
          </p:cNvSpPr>
          <p:nvPr/>
        </p:nvSpPr>
        <p:spPr bwMode="auto">
          <a:xfrm flipH="1">
            <a:off x="758825" y="4657725"/>
            <a:ext cx="2301875" cy="1588"/>
          </a:xfrm>
          <a:prstGeom prst="line">
            <a:avLst/>
          </a:prstGeom>
          <a:noFill/>
          <a:ln w="9525">
            <a:solidFill>
              <a:schemeClr val="tx1"/>
            </a:solidFill>
            <a:round/>
            <a:headEnd/>
            <a:tailEnd/>
          </a:ln>
          <a:effectLst/>
        </p:spPr>
        <p:txBody>
          <a:bodyPr wrap="none" anchor="ctr"/>
          <a:lstStyle/>
          <a:p>
            <a:endParaRPr lang="ru-RU"/>
          </a:p>
        </p:txBody>
      </p:sp>
      <p:sp>
        <p:nvSpPr>
          <p:cNvPr id="43035" name="Line 27"/>
          <p:cNvSpPr>
            <a:spLocks noChangeShapeType="1"/>
          </p:cNvSpPr>
          <p:nvPr/>
        </p:nvSpPr>
        <p:spPr bwMode="auto">
          <a:xfrm flipH="1">
            <a:off x="695325" y="3695700"/>
            <a:ext cx="3249613" cy="1588"/>
          </a:xfrm>
          <a:prstGeom prst="line">
            <a:avLst/>
          </a:prstGeom>
          <a:noFill/>
          <a:ln w="9525">
            <a:solidFill>
              <a:schemeClr val="tx1"/>
            </a:solidFill>
            <a:round/>
            <a:headEnd/>
            <a:tailEnd/>
          </a:ln>
          <a:effectLst/>
        </p:spPr>
        <p:txBody>
          <a:bodyPr wrap="none" anchor="ctr"/>
          <a:lstStyle/>
          <a:p>
            <a:endParaRPr lang="ru-RU"/>
          </a:p>
        </p:txBody>
      </p:sp>
      <p:sp>
        <p:nvSpPr>
          <p:cNvPr id="43036" name="Line 28"/>
          <p:cNvSpPr>
            <a:spLocks noChangeShapeType="1"/>
          </p:cNvSpPr>
          <p:nvPr/>
        </p:nvSpPr>
        <p:spPr bwMode="auto">
          <a:xfrm flipH="1">
            <a:off x="631825" y="2735263"/>
            <a:ext cx="4197350" cy="1587"/>
          </a:xfrm>
          <a:prstGeom prst="line">
            <a:avLst/>
          </a:prstGeom>
          <a:noFill/>
          <a:ln w="9525">
            <a:solidFill>
              <a:schemeClr val="tx1"/>
            </a:solidFill>
            <a:round/>
            <a:headEnd/>
            <a:tailEnd/>
          </a:ln>
          <a:effectLst/>
        </p:spPr>
        <p:txBody>
          <a:bodyPr wrap="none" anchor="ctr"/>
          <a:lstStyle/>
          <a:p>
            <a:endParaRPr lang="ru-RU"/>
          </a:p>
        </p:txBody>
      </p:sp>
      <p:sp>
        <p:nvSpPr>
          <p:cNvPr id="43037" name="Line 29"/>
          <p:cNvSpPr>
            <a:spLocks noChangeShapeType="1"/>
          </p:cNvSpPr>
          <p:nvPr/>
        </p:nvSpPr>
        <p:spPr bwMode="auto">
          <a:xfrm flipH="1">
            <a:off x="568325" y="1758950"/>
            <a:ext cx="5143500" cy="1588"/>
          </a:xfrm>
          <a:prstGeom prst="line">
            <a:avLst/>
          </a:prstGeom>
          <a:noFill/>
          <a:ln w="9525">
            <a:solidFill>
              <a:schemeClr val="tx1"/>
            </a:solidFill>
            <a:round/>
            <a:headEnd/>
            <a:tailEnd/>
          </a:ln>
          <a:effectLst/>
        </p:spPr>
        <p:txBody>
          <a:bodyPr wrap="none" anchor="ctr"/>
          <a:lstStyle/>
          <a:p>
            <a:endParaRPr lang="ru-RU"/>
          </a:p>
        </p:txBody>
      </p:sp>
      <p:sp>
        <p:nvSpPr>
          <p:cNvPr id="43038" name="Line 30"/>
          <p:cNvSpPr>
            <a:spLocks noChangeShapeType="1"/>
          </p:cNvSpPr>
          <p:nvPr/>
        </p:nvSpPr>
        <p:spPr bwMode="auto">
          <a:xfrm>
            <a:off x="1104900" y="1752600"/>
            <a:ext cx="0" cy="1011238"/>
          </a:xfrm>
          <a:prstGeom prst="line">
            <a:avLst/>
          </a:prstGeom>
          <a:noFill/>
          <a:ln w="9525">
            <a:solidFill>
              <a:schemeClr val="tx1"/>
            </a:solidFill>
            <a:round/>
            <a:headEnd type="triangle" w="med" len="med"/>
            <a:tailEnd type="triangle" w="med" len="med"/>
          </a:ln>
          <a:effectLst/>
        </p:spPr>
        <p:txBody>
          <a:bodyPr wrap="none" anchor="ctr"/>
          <a:lstStyle/>
          <a:p>
            <a:endParaRPr lang="ru-RU"/>
          </a:p>
        </p:txBody>
      </p:sp>
      <p:sp>
        <p:nvSpPr>
          <p:cNvPr id="43039" name="Line 31"/>
          <p:cNvSpPr>
            <a:spLocks noChangeShapeType="1"/>
          </p:cNvSpPr>
          <p:nvPr/>
        </p:nvSpPr>
        <p:spPr bwMode="auto">
          <a:xfrm>
            <a:off x="1104900" y="2763838"/>
            <a:ext cx="0" cy="946150"/>
          </a:xfrm>
          <a:prstGeom prst="line">
            <a:avLst/>
          </a:prstGeom>
          <a:noFill/>
          <a:ln w="9525">
            <a:solidFill>
              <a:schemeClr val="tx1"/>
            </a:solidFill>
            <a:round/>
            <a:headEnd type="triangle" w="med" len="med"/>
            <a:tailEnd type="triangle" w="med" len="med"/>
          </a:ln>
          <a:effectLst/>
        </p:spPr>
        <p:txBody>
          <a:bodyPr wrap="none" anchor="ctr"/>
          <a:lstStyle/>
          <a:p>
            <a:endParaRPr lang="ru-RU"/>
          </a:p>
        </p:txBody>
      </p:sp>
      <p:sp>
        <p:nvSpPr>
          <p:cNvPr id="43040" name="Line 32"/>
          <p:cNvSpPr>
            <a:spLocks noChangeShapeType="1"/>
          </p:cNvSpPr>
          <p:nvPr/>
        </p:nvSpPr>
        <p:spPr bwMode="auto">
          <a:xfrm>
            <a:off x="1104900" y="3709988"/>
            <a:ext cx="0" cy="946150"/>
          </a:xfrm>
          <a:prstGeom prst="line">
            <a:avLst/>
          </a:prstGeom>
          <a:noFill/>
          <a:ln w="9525">
            <a:solidFill>
              <a:schemeClr val="tx1"/>
            </a:solidFill>
            <a:round/>
            <a:headEnd type="triangle" w="med" len="med"/>
            <a:tailEnd type="triangle" w="med" len="med"/>
          </a:ln>
          <a:effectLst/>
        </p:spPr>
        <p:txBody>
          <a:bodyPr wrap="none" anchor="ctr"/>
          <a:lstStyle/>
          <a:p>
            <a:endParaRPr lang="ru-RU"/>
          </a:p>
        </p:txBody>
      </p:sp>
      <p:sp>
        <p:nvSpPr>
          <p:cNvPr id="43041" name="Line 33"/>
          <p:cNvSpPr>
            <a:spLocks noChangeShapeType="1"/>
          </p:cNvSpPr>
          <p:nvPr/>
        </p:nvSpPr>
        <p:spPr bwMode="auto">
          <a:xfrm>
            <a:off x="1104900" y="4657725"/>
            <a:ext cx="0" cy="946150"/>
          </a:xfrm>
          <a:prstGeom prst="line">
            <a:avLst/>
          </a:prstGeom>
          <a:noFill/>
          <a:ln w="9525">
            <a:solidFill>
              <a:schemeClr val="tx1"/>
            </a:solidFill>
            <a:round/>
            <a:headEnd type="triangle" w="med" len="med"/>
            <a:tailEnd type="triangle" w="med" len="med"/>
          </a:ln>
          <a:effectLst/>
        </p:spPr>
        <p:txBody>
          <a:bodyPr wrap="none" anchor="ctr"/>
          <a:lstStyle/>
          <a:p>
            <a:endParaRPr lang="ru-RU"/>
          </a:p>
        </p:txBody>
      </p:sp>
      <p:sp>
        <p:nvSpPr>
          <p:cNvPr id="43042" name="Freeform 34"/>
          <p:cNvSpPr>
            <a:spLocks/>
          </p:cNvSpPr>
          <p:nvPr/>
        </p:nvSpPr>
        <p:spPr bwMode="gray">
          <a:xfrm rot="1646048" flipH="1">
            <a:off x="7035544" y="2213151"/>
            <a:ext cx="1430524" cy="4599985"/>
          </a:xfrm>
          <a:custGeom>
            <a:avLst/>
            <a:gdLst/>
            <a:ahLst/>
            <a:cxnLst>
              <a:cxn ang="0">
                <a:pos x="12" y="2464"/>
              </a:cxn>
              <a:cxn ang="0">
                <a:pos x="56" y="2120"/>
              </a:cxn>
              <a:cxn ang="0">
                <a:pos x="124" y="1808"/>
              </a:cxn>
              <a:cxn ang="0">
                <a:pos x="212" y="1524"/>
              </a:cxn>
              <a:cxn ang="0">
                <a:pos x="316" y="1270"/>
              </a:cxn>
              <a:cxn ang="0">
                <a:pos x="430" y="1044"/>
              </a:cxn>
              <a:cxn ang="0">
                <a:pos x="550" y="846"/>
              </a:cxn>
              <a:cxn ang="0">
                <a:pos x="672" y="674"/>
              </a:cxn>
              <a:cxn ang="0">
                <a:pos x="792" y="528"/>
              </a:cxn>
              <a:cxn ang="0">
                <a:pos x="906" y="408"/>
              </a:cxn>
              <a:cxn ang="0">
                <a:pos x="1010" y="310"/>
              </a:cxn>
              <a:cxn ang="0">
                <a:pos x="1096" y="236"/>
              </a:cxn>
              <a:cxn ang="0">
                <a:pos x="1164" y="184"/>
              </a:cxn>
              <a:cxn ang="0">
                <a:pos x="1208" y="154"/>
              </a:cxn>
              <a:cxn ang="0">
                <a:pos x="1224" y="144"/>
              </a:cxn>
              <a:cxn ang="0">
                <a:pos x="1728" y="56"/>
              </a:cxn>
              <a:cxn ang="0">
                <a:pos x="1568" y="328"/>
              </a:cxn>
              <a:cxn ang="0">
                <a:pos x="1554" y="332"/>
              </a:cxn>
              <a:cxn ang="0">
                <a:pos x="1514" y="346"/>
              </a:cxn>
              <a:cxn ang="0">
                <a:pos x="1452" y="370"/>
              </a:cxn>
              <a:cxn ang="0">
                <a:pos x="1370" y="410"/>
              </a:cxn>
              <a:cxn ang="0">
                <a:pos x="1270" y="466"/>
              </a:cxn>
              <a:cxn ang="0">
                <a:pos x="1158" y="540"/>
              </a:cxn>
              <a:cxn ang="0">
                <a:pos x="1034" y="636"/>
              </a:cxn>
              <a:cxn ang="0">
                <a:pos x="904" y="756"/>
              </a:cxn>
              <a:cxn ang="0">
                <a:pos x="770" y="900"/>
              </a:cxn>
              <a:cxn ang="0">
                <a:pos x="632" y="1076"/>
              </a:cxn>
              <a:cxn ang="0">
                <a:pos x="498" y="1280"/>
              </a:cxn>
              <a:cxn ang="0">
                <a:pos x="370" y="1518"/>
              </a:cxn>
              <a:cxn ang="0">
                <a:pos x="248" y="1792"/>
              </a:cxn>
              <a:cxn ang="0">
                <a:pos x="138" y="2104"/>
              </a:cxn>
              <a:cxn ang="0">
                <a:pos x="42" y="2456"/>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w="0">
            <a:noFill/>
            <a:prstDash val="solid"/>
            <a:round/>
            <a:headEnd/>
            <a:tailEnd/>
          </a:ln>
        </p:spPr>
        <p:txBody>
          <a:bodyPr/>
          <a:lstStyle/>
          <a:p>
            <a:endParaRPr lang="ru-RU"/>
          </a:p>
        </p:txBody>
      </p:sp>
      <p:sp>
        <p:nvSpPr>
          <p:cNvPr id="43043" name="Rectangle 35"/>
          <p:cNvSpPr>
            <a:spLocks noChangeArrowheads="1"/>
          </p:cNvSpPr>
          <p:nvPr/>
        </p:nvSpPr>
        <p:spPr bwMode="gray">
          <a:xfrm>
            <a:off x="4860925" y="2379663"/>
            <a:ext cx="2947988"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algn="ctr" eaLnBrk="0" hangingPunct="0"/>
            <a:r>
              <a:rPr lang="uk-UA" dirty="0" smtClean="0">
                <a:latin typeface="Verdana" pitchFamily="34" charset="0"/>
              </a:rPr>
              <a:t>ІІ етап</a:t>
            </a:r>
            <a:endParaRPr lang="en-US" dirty="0">
              <a:latin typeface="Verdana" pitchFamily="34" charset="0"/>
            </a:endParaRPr>
          </a:p>
        </p:txBody>
      </p:sp>
      <p:sp>
        <p:nvSpPr>
          <p:cNvPr id="43044" name="Rectangle 36"/>
          <p:cNvSpPr>
            <a:spLocks noChangeArrowheads="1"/>
          </p:cNvSpPr>
          <p:nvPr/>
        </p:nvSpPr>
        <p:spPr bwMode="gray">
          <a:xfrm>
            <a:off x="3971925" y="3352800"/>
            <a:ext cx="3211513" cy="346075"/>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w="9525">
            <a:noFill/>
            <a:miter lim="800000"/>
            <a:headEnd/>
            <a:tailEnd/>
          </a:ln>
          <a:effectLst/>
        </p:spPr>
        <p:txBody>
          <a:bodyPr wrap="none" anchor="ctr"/>
          <a:lstStyle/>
          <a:p>
            <a:pPr algn="ctr" eaLnBrk="0" hangingPunct="0"/>
            <a:r>
              <a:rPr lang="uk-UA" dirty="0" smtClean="0">
                <a:latin typeface="Verdana" pitchFamily="34" charset="0"/>
              </a:rPr>
              <a:t>ІІІ етап</a:t>
            </a:r>
            <a:endParaRPr lang="en-US" dirty="0">
              <a:latin typeface="Verdana" pitchFamily="34" charset="0"/>
            </a:endParaRPr>
          </a:p>
        </p:txBody>
      </p:sp>
      <p:sp>
        <p:nvSpPr>
          <p:cNvPr id="43045" name="Freeform 37"/>
          <p:cNvSpPr>
            <a:spLocks/>
          </p:cNvSpPr>
          <p:nvPr/>
        </p:nvSpPr>
        <p:spPr bwMode="gray">
          <a:xfrm>
            <a:off x="3092450" y="3690938"/>
            <a:ext cx="4083050" cy="631825"/>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FF9966"/>
          </a:solidFill>
          <a:ln w="0">
            <a:noFill/>
            <a:prstDash val="solid"/>
            <a:round/>
            <a:headEnd/>
            <a:tailEnd/>
          </a:ln>
        </p:spPr>
        <p:txBody>
          <a:bodyPr/>
          <a:lstStyle/>
          <a:p>
            <a:endParaRPr lang="ru-RU"/>
          </a:p>
        </p:txBody>
      </p:sp>
      <p:sp>
        <p:nvSpPr>
          <p:cNvPr id="43046" name="Rectangle 38"/>
          <p:cNvSpPr>
            <a:spLocks noChangeArrowheads="1"/>
          </p:cNvSpPr>
          <p:nvPr/>
        </p:nvSpPr>
        <p:spPr bwMode="gray">
          <a:xfrm>
            <a:off x="3094038" y="4322763"/>
            <a:ext cx="3478212" cy="344487"/>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w="9525">
            <a:noFill/>
            <a:miter lim="800000"/>
            <a:headEnd/>
            <a:tailEnd/>
          </a:ln>
          <a:effectLst/>
        </p:spPr>
        <p:txBody>
          <a:bodyPr wrap="none" anchor="ctr"/>
          <a:lstStyle/>
          <a:p>
            <a:pPr algn="ctr" eaLnBrk="0" hangingPunct="0"/>
            <a:r>
              <a:rPr lang="uk-UA" dirty="0" smtClean="0">
                <a:latin typeface="Verdana" pitchFamily="34" charset="0"/>
              </a:rPr>
              <a:t>І</a:t>
            </a:r>
            <a:r>
              <a:rPr lang="en-US" dirty="0" smtClean="0">
                <a:latin typeface="Verdana" pitchFamily="34" charset="0"/>
              </a:rPr>
              <a:t>V</a:t>
            </a:r>
            <a:r>
              <a:rPr lang="uk-UA" dirty="0" smtClean="0">
                <a:latin typeface="Verdana" pitchFamily="34" charset="0"/>
              </a:rPr>
              <a:t> етап</a:t>
            </a:r>
            <a:endParaRPr lang="en-US" dirty="0">
              <a:latin typeface="Verdana" pitchFamily="34" charset="0"/>
            </a:endParaRPr>
          </a:p>
        </p:txBody>
      </p:sp>
      <p:sp>
        <p:nvSpPr>
          <p:cNvPr id="43047" name="Rectangle 39"/>
          <p:cNvSpPr>
            <a:spLocks noChangeArrowheads="1"/>
          </p:cNvSpPr>
          <p:nvPr/>
        </p:nvSpPr>
        <p:spPr bwMode="gray">
          <a:xfrm>
            <a:off x="2209800" y="5291138"/>
            <a:ext cx="3741738" cy="344487"/>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w="9525">
            <a:noFill/>
            <a:miter lim="800000"/>
            <a:headEnd/>
            <a:tailEnd/>
          </a:ln>
          <a:effectLst/>
        </p:spPr>
        <p:txBody>
          <a:bodyPr wrap="none" anchor="ctr"/>
          <a:lstStyle/>
          <a:p>
            <a:pPr lvl="0" algn="ctr" eaLnBrk="0" hangingPunct="0"/>
            <a:r>
              <a:rPr lang="en-US" dirty="0" smtClean="0">
                <a:solidFill>
                  <a:srgbClr val="FFFFFF"/>
                </a:solidFill>
                <a:latin typeface="Verdana" pitchFamily="34" charset="0"/>
              </a:rPr>
              <a:t>V</a:t>
            </a:r>
            <a:r>
              <a:rPr lang="uk-UA" dirty="0" smtClean="0">
                <a:solidFill>
                  <a:srgbClr val="FFFFFF"/>
                </a:solidFill>
                <a:latin typeface="Verdana" pitchFamily="34" charset="0"/>
              </a:rPr>
              <a:t> </a:t>
            </a:r>
            <a:r>
              <a:rPr lang="uk-UA" dirty="0">
                <a:solidFill>
                  <a:srgbClr val="FFFFFF"/>
                </a:solidFill>
                <a:latin typeface="Verdana" pitchFamily="34" charset="0"/>
              </a:rPr>
              <a:t>етап</a:t>
            </a:r>
            <a:endParaRPr lang="en-US" dirty="0">
              <a:solidFill>
                <a:srgbClr val="FFFFFF"/>
              </a:solidFill>
              <a:latin typeface="Verdana" pitchFamily="34" charset="0"/>
            </a:endParaRPr>
          </a:p>
        </p:txBody>
      </p:sp>
      <p:sp>
        <p:nvSpPr>
          <p:cNvPr id="43048" name="Text Box 40"/>
          <p:cNvSpPr txBox="1">
            <a:spLocks noChangeArrowheads="1"/>
          </p:cNvSpPr>
          <p:nvPr/>
        </p:nvSpPr>
        <p:spPr bwMode="auto">
          <a:xfrm>
            <a:off x="1185067" y="2114977"/>
            <a:ext cx="3644107" cy="523220"/>
          </a:xfrm>
          <a:prstGeom prst="rect">
            <a:avLst/>
          </a:prstGeom>
          <a:noFill/>
          <a:ln w="9525">
            <a:noFill/>
            <a:miter lim="800000"/>
            <a:headEnd/>
            <a:tailEnd/>
          </a:ln>
          <a:effectLst/>
        </p:spPr>
        <p:txBody>
          <a:bodyPr wrap="square">
            <a:spAutoFit/>
          </a:bodyPr>
          <a:lstStyle/>
          <a:p>
            <a:pPr eaLnBrk="0" hangingPunct="0"/>
            <a:r>
              <a:rPr lang="uk-UA" sz="1400" dirty="0" smtClean="0">
                <a:latin typeface="Verdana" pitchFamily="34" charset="0"/>
              </a:rPr>
              <a:t>Пошук альтернативних варіантів завдань</a:t>
            </a:r>
            <a:endParaRPr lang="en-US" sz="1400" dirty="0">
              <a:latin typeface="Verdana" pitchFamily="34" charset="0"/>
            </a:endParaRPr>
          </a:p>
        </p:txBody>
      </p:sp>
      <p:sp>
        <p:nvSpPr>
          <p:cNvPr id="43049" name="Text Box 41"/>
          <p:cNvSpPr txBox="1">
            <a:spLocks noChangeArrowheads="1"/>
          </p:cNvSpPr>
          <p:nvPr/>
        </p:nvSpPr>
        <p:spPr bwMode="auto">
          <a:xfrm>
            <a:off x="1185065" y="2867581"/>
            <a:ext cx="2759871" cy="738664"/>
          </a:xfrm>
          <a:prstGeom prst="rect">
            <a:avLst/>
          </a:prstGeom>
          <a:noFill/>
          <a:ln w="9525">
            <a:noFill/>
            <a:miter lim="800000"/>
            <a:headEnd/>
            <a:tailEnd/>
          </a:ln>
          <a:effectLst/>
        </p:spPr>
        <p:txBody>
          <a:bodyPr wrap="square">
            <a:spAutoFit/>
          </a:bodyPr>
          <a:lstStyle/>
          <a:p>
            <a:pPr eaLnBrk="0" hangingPunct="0"/>
            <a:r>
              <a:rPr lang="uk-UA" sz="1400" dirty="0" smtClean="0">
                <a:latin typeface="Verdana" pitchFamily="34" charset="0"/>
              </a:rPr>
              <a:t>Збирання даних про альтернативні варіанти вирішення завдань</a:t>
            </a:r>
            <a:endParaRPr lang="en-US" sz="1400" dirty="0">
              <a:latin typeface="Verdana" pitchFamily="34" charset="0"/>
            </a:endParaRPr>
          </a:p>
        </p:txBody>
      </p:sp>
      <p:sp>
        <p:nvSpPr>
          <p:cNvPr id="43050" name="Text Box 42"/>
          <p:cNvSpPr txBox="1">
            <a:spLocks noChangeArrowheads="1"/>
          </p:cNvSpPr>
          <p:nvPr/>
        </p:nvSpPr>
        <p:spPr bwMode="auto">
          <a:xfrm>
            <a:off x="1171876" y="3982146"/>
            <a:ext cx="2392012" cy="523220"/>
          </a:xfrm>
          <a:prstGeom prst="rect">
            <a:avLst/>
          </a:prstGeom>
          <a:noFill/>
          <a:ln w="9525">
            <a:noFill/>
            <a:miter lim="800000"/>
            <a:headEnd/>
            <a:tailEnd/>
          </a:ln>
          <a:effectLst/>
        </p:spPr>
        <p:txBody>
          <a:bodyPr wrap="square">
            <a:spAutoFit/>
          </a:bodyPr>
          <a:lstStyle/>
          <a:p>
            <a:pPr eaLnBrk="0" hangingPunct="0"/>
            <a:r>
              <a:rPr lang="uk-UA" sz="1400" dirty="0" smtClean="0">
                <a:latin typeface="Verdana" pitchFamily="34" charset="0"/>
              </a:rPr>
              <a:t>Вибір варіанта прийняття завдань</a:t>
            </a:r>
            <a:endParaRPr lang="en-US" sz="1400" dirty="0">
              <a:latin typeface="Verdana" pitchFamily="34" charset="0"/>
            </a:endParaRPr>
          </a:p>
        </p:txBody>
      </p:sp>
      <p:sp>
        <p:nvSpPr>
          <p:cNvPr id="43051" name="Text Box 43"/>
          <p:cNvSpPr txBox="1">
            <a:spLocks noChangeArrowheads="1"/>
          </p:cNvSpPr>
          <p:nvPr/>
        </p:nvSpPr>
        <p:spPr bwMode="auto">
          <a:xfrm>
            <a:off x="1185067" y="4805918"/>
            <a:ext cx="1955008" cy="738664"/>
          </a:xfrm>
          <a:prstGeom prst="rect">
            <a:avLst/>
          </a:prstGeom>
          <a:noFill/>
          <a:ln w="9525">
            <a:noFill/>
            <a:miter lim="800000"/>
            <a:headEnd/>
            <a:tailEnd/>
          </a:ln>
          <a:effectLst/>
        </p:spPr>
        <p:txBody>
          <a:bodyPr wrap="square">
            <a:spAutoFit/>
          </a:bodyPr>
          <a:lstStyle/>
          <a:p>
            <a:pPr eaLnBrk="0" hangingPunct="0"/>
            <a:r>
              <a:rPr lang="uk-UA" sz="1400" dirty="0" smtClean="0">
                <a:latin typeface="Verdana" pitchFamily="34" charset="0"/>
              </a:rPr>
              <a:t>Реалізація прийнятого рішення</a:t>
            </a:r>
            <a:endParaRPr lang="en-US" sz="1400" dirty="0">
              <a:latin typeface="Verdana" pitchFamily="34" charset="0"/>
            </a:endParaRPr>
          </a:p>
        </p:txBody>
      </p:sp>
      <p:sp>
        <p:nvSpPr>
          <p:cNvPr id="30" name="Freeform 24"/>
          <p:cNvSpPr>
            <a:spLocks/>
          </p:cNvSpPr>
          <p:nvPr/>
        </p:nvSpPr>
        <p:spPr bwMode="gray">
          <a:xfrm>
            <a:off x="5684851" y="982315"/>
            <a:ext cx="3200164" cy="553465"/>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solidFill>
            <a:srgbClr val="F2E160"/>
          </a:solidFill>
          <a:ln w="0">
            <a:noFill/>
            <a:prstDash val="solid"/>
            <a:round/>
            <a:headEnd/>
            <a:tailEnd/>
          </a:ln>
        </p:spPr>
        <p:txBody>
          <a:bodyPr/>
          <a:lstStyle/>
          <a:p>
            <a:endParaRPr lang="ru-RU"/>
          </a:p>
        </p:txBody>
      </p:sp>
      <p:sp>
        <p:nvSpPr>
          <p:cNvPr id="31" name="Rectangle 39"/>
          <p:cNvSpPr>
            <a:spLocks noChangeArrowheads="1"/>
          </p:cNvSpPr>
          <p:nvPr/>
        </p:nvSpPr>
        <p:spPr bwMode="gray">
          <a:xfrm>
            <a:off x="5711825" y="1535782"/>
            <a:ext cx="2703513" cy="224756"/>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w="9525">
            <a:noFill/>
            <a:miter lim="800000"/>
            <a:headEnd/>
            <a:tailEnd/>
          </a:ln>
          <a:effectLst/>
        </p:spPr>
        <p:txBody>
          <a:bodyPr wrap="none" anchor="ctr"/>
          <a:lstStyle/>
          <a:p>
            <a:pPr algn="ctr" eaLnBrk="0" hangingPunct="0"/>
            <a:r>
              <a:rPr lang="uk-UA" dirty="0" smtClean="0">
                <a:latin typeface="Verdana" pitchFamily="34" charset="0"/>
              </a:rPr>
              <a:t>І етап</a:t>
            </a:r>
            <a:endParaRPr lang="en-US" dirty="0">
              <a:latin typeface="Verdana" pitchFamily="34" charset="0"/>
            </a:endParaRPr>
          </a:p>
        </p:txBody>
      </p:sp>
      <p:sp>
        <p:nvSpPr>
          <p:cNvPr id="32" name="Freeform 23"/>
          <p:cNvSpPr>
            <a:spLocks/>
          </p:cNvSpPr>
          <p:nvPr/>
        </p:nvSpPr>
        <p:spPr bwMode="gray">
          <a:xfrm>
            <a:off x="8408988" y="1023234"/>
            <a:ext cx="464024" cy="799470"/>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w="0">
            <a:noFill/>
            <a:prstDash val="solid"/>
            <a:round/>
            <a:headEnd/>
            <a:tailEnd/>
          </a:ln>
        </p:spPr>
        <p:txBody>
          <a:bodyPr/>
          <a:lstStyle/>
          <a:p>
            <a:endParaRPr lang="ru-RU"/>
          </a:p>
        </p:txBody>
      </p:sp>
      <p:sp>
        <p:nvSpPr>
          <p:cNvPr id="33" name="Line 29"/>
          <p:cNvSpPr>
            <a:spLocks noChangeShapeType="1"/>
          </p:cNvSpPr>
          <p:nvPr/>
        </p:nvSpPr>
        <p:spPr bwMode="auto">
          <a:xfrm flipH="1">
            <a:off x="568325" y="1751012"/>
            <a:ext cx="5143500" cy="1588"/>
          </a:xfrm>
          <a:prstGeom prst="line">
            <a:avLst/>
          </a:prstGeom>
          <a:noFill/>
          <a:ln w="9525">
            <a:solidFill>
              <a:schemeClr val="tx1"/>
            </a:solidFill>
            <a:round/>
            <a:headEnd/>
            <a:tailEnd/>
          </a:ln>
          <a:effectLst/>
        </p:spPr>
        <p:txBody>
          <a:bodyPr wrap="none" anchor="ctr"/>
          <a:lstStyle/>
          <a:p>
            <a:endParaRPr lang="ru-RU"/>
          </a:p>
        </p:txBody>
      </p:sp>
      <p:sp>
        <p:nvSpPr>
          <p:cNvPr id="35" name="Line 29"/>
          <p:cNvSpPr>
            <a:spLocks noChangeShapeType="1"/>
          </p:cNvSpPr>
          <p:nvPr/>
        </p:nvSpPr>
        <p:spPr bwMode="auto">
          <a:xfrm flipH="1">
            <a:off x="568325" y="1007701"/>
            <a:ext cx="5766594" cy="1588"/>
          </a:xfrm>
          <a:prstGeom prst="line">
            <a:avLst/>
          </a:prstGeom>
          <a:noFill/>
          <a:ln w="9525">
            <a:solidFill>
              <a:schemeClr val="tx1"/>
            </a:solidFill>
            <a:round/>
            <a:headEnd/>
            <a:tailEnd/>
          </a:ln>
          <a:effectLst/>
        </p:spPr>
        <p:txBody>
          <a:bodyPr wrap="none" anchor="ctr"/>
          <a:lstStyle/>
          <a:p>
            <a:endParaRPr lang="ru-RU"/>
          </a:p>
        </p:txBody>
      </p:sp>
      <p:sp>
        <p:nvSpPr>
          <p:cNvPr id="36" name="Line 30"/>
          <p:cNvSpPr>
            <a:spLocks noChangeShapeType="1"/>
          </p:cNvSpPr>
          <p:nvPr/>
        </p:nvSpPr>
        <p:spPr bwMode="auto">
          <a:xfrm>
            <a:off x="1106606" y="1007701"/>
            <a:ext cx="0" cy="752837"/>
          </a:xfrm>
          <a:prstGeom prst="line">
            <a:avLst/>
          </a:prstGeom>
          <a:noFill/>
          <a:ln w="9525">
            <a:solidFill>
              <a:schemeClr val="tx1"/>
            </a:solidFill>
            <a:round/>
            <a:headEnd type="triangle" w="med" len="med"/>
            <a:tailEnd type="triangle" w="med" len="med"/>
          </a:ln>
          <a:effectLst/>
        </p:spPr>
        <p:txBody>
          <a:bodyPr wrap="none" anchor="ctr"/>
          <a:lstStyle/>
          <a:p>
            <a:endParaRPr lang="ru-RU"/>
          </a:p>
        </p:txBody>
      </p:sp>
      <p:sp>
        <p:nvSpPr>
          <p:cNvPr id="37" name="Text Box 40"/>
          <p:cNvSpPr txBox="1">
            <a:spLocks noChangeArrowheads="1"/>
          </p:cNvSpPr>
          <p:nvPr/>
        </p:nvSpPr>
        <p:spPr bwMode="auto">
          <a:xfrm>
            <a:off x="1143000" y="1259048"/>
            <a:ext cx="4293096" cy="338554"/>
          </a:xfrm>
          <a:prstGeom prst="rect">
            <a:avLst/>
          </a:prstGeom>
          <a:noFill/>
          <a:ln w="9525">
            <a:noFill/>
            <a:miter lim="800000"/>
            <a:headEnd/>
            <a:tailEnd/>
          </a:ln>
          <a:effectLst/>
        </p:spPr>
        <p:txBody>
          <a:bodyPr wrap="square">
            <a:spAutoFit/>
          </a:bodyPr>
          <a:lstStyle/>
          <a:p>
            <a:pPr eaLnBrk="0" hangingPunct="0"/>
            <a:r>
              <a:rPr lang="uk-UA" sz="1600" dirty="0" smtClean="0">
                <a:latin typeface="Verdana" pitchFamily="34" charset="0"/>
              </a:rPr>
              <a:t>Визначення мети та основних завдань</a:t>
            </a:r>
            <a:endParaRPr lang="en-US" sz="1600" dirty="0">
              <a:latin typeface="Verdana" pitchFamily="34" charset="0"/>
            </a:endParaRPr>
          </a:p>
        </p:txBody>
      </p:sp>
      <p:sp>
        <p:nvSpPr>
          <p:cNvPr id="38" name="Freeform 19"/>
          <p:cNvSpPr>
            <a:spLocks/>
          </p:cNvSpPr>
          <p:nvPr/>
        </p:nvSpPr>
        <p:spPr bwMode="invGray">
          <a:xfrm>
            <a:off x="971600" y="5638800"/>
            <a:ext cx="4979938" cy="670520"/>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r>
              <a:rPr lang="uk-UA" dirty="0" smtClean="0"/>
              <a:t>Контроль і регулювання дій під час реалізації прийнятого рішення </a:t>
            </a:r>
            <a:endParaRPr lang="ru-RU" dirty="0"/>
          </a:p>
        </p:txBody>
      </p:sp>
      <p:sp>
        <p:nvSpPr>
          <p:cNvPr id="39" name="Freeform 18"/>
          <p:cNvSpPr>
            <a:spLocks/>
          </p:cNvSpPr>
          <p:nvPr/>
        </p:nvSpPr>
        <p:spPr bwMode="invGray">
          <a:xfrm>
            <a:off x="5004049" y="5638800"/>
            <a:ext cx="947490" cy="1015316"/>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endParaRPr lang="ru-RU"/>
          </a:p>
        </p:txBody>
      </p:sp>
      <p:sp>
        <p:nvSpPr>
          <p:cNvPr id="40" name="Rectangle 35"/>
          <p:cNvSpPr>
            <a:spLocks noChangeArrowheads="1"/>
          </p:cNvSpPr>
          <p:nvPr/>
        </p:nvSpPr>
        <p:spPr bwMode="gray">
          <a:xfrm>
            <a:off x="971601" y="6309320"/>
            <a:ext cx="4032447" cy="344796"/>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algn="ctr" eaLnBrk="0" hangingPunct="0"/>
            <a:r>
              <a:rPr lang="en-US" dirty="0">
                <a:latin typeface="Verdana" pitchFamily="34" charset="0"/>
              </a:rPr>
              <a:t>V</a:t>
            </a:r>
            <a:r>
              <a:rPr lang="uk-UA" dirty="0" smtClean="0">
                <a:latin typeface="Verdana" pitchFamily="34" charset="0"/>
              </a:rPr>
              <a:t>І етап</a:t>
            </a:r>
            <a:endParaRPr lang="en-US" dirty="0">
              <a:latin typeface="Verdana" pitchFamily="34" charset="0"/>
            </a:endParaRPr>
          </a:p>
        </p:txBody>
      </p:sp>
      <p:sp>
        <p:nvSpPr>
          <p:cNvPr id="41" name="Line 28"/>
          <p:cNvSpPr>
            <a:spLocks noChangeShapeType="1"/>
          </p:cNvSpPr>
          <p:nvPr/>
        </p:nvSpPr>
        <p:spPr bwMode="auto">
          <a:xfrm flipH="1">
            <a:off x="5421806" y="6290010"/>
            <a:ext cx="2098675" cy="1587"/>
          </a:xfrm>
          <a:prstGeom prst="line">
            <a:avLst/>
          </a:prstGeom>
          <a:noFill/>
          <a:ln w="9525">
            <a:solidFill>
              <a:schemeClr val="tx1"/>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rgbClr val="C00000"/>
                </a:solidFill>
              </a:rPr>
              <a:t>Висновок:</a:t>
            </a:r>
            <a:endParaRPr lang="ru-RU" dirty="0">
              <a:solidFill>
                <a:srgbClr val="C00000"/>
              </a:solidFill>
            </a:endParaRPr>
          </a:p>
        </p:txBody>
      </p:sp>
      <p:sp>
        <p:nvSpPr>
          <p:cNvPr id="3" name="Объект 2"/>
          <p:cNvSpPr>
            <a:spLocks noGrp="1"/>
          </p:cNvSpPr>
          <p:nvPr>
            <p:ph idx="1"/>
          </p:nvPr>
        </p:nvSpPr>
        <p:spPr>
          <a:xfrm>
            <a:off x="2699792" y="1700808"/>
            <a:ext cx="5987008" cy="4699992"/>
          </a:xfrm>
        </p:spPr>
        <p:txBody>
          <a:bodyPr/>
          <a:lstStyle/>
          <a:p>
            <a:r>
              <a:rPr lang="uk-UA" dirty="0" smtClean="0"/>
              <a:t>Система управлінського обліку – це система збору, систематизації, аналізу, контролю і планування управлінської інформації.</a:t>
            </a: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340768"/>
            <a:ext cx="273630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08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4638"/>
            <a:ext cx="9144000" cy="563562"/>
          </a:xfrm>
        </p:spPr>
        <p:txBody>
          <a:bodyPr/>
          <a:lstStyle/>
          <a:p>
            <a:r>
              <a:rPr lang="uk-UA" dirty="0" smtClean="0"/>
              <a:t>Класифікація систем управлінського обліку</a:t>
            </a:r>
            <a:endParaRPr lang="en-US" dirty="0"/>
          </a:p>
        </p:txBody>
      </p:sp>
      <p:sp>
        <p:nvSpPr>
          <p:cNvPr id="45059" name="AutoShape 3"/>
          <p:cNvSpPr>
            <a:spLocks noChangeArrowheads="1"/>
          </p:cNvSpPr>
          <p:nvPr/>
        </p:nvSpPr>
        <p:spPr bwMode="gray">
          <a:xfrm>
            <a:off x="1731712" y="332656"/>
            <a:ext cx="5864623" cy="6912768"/>
          </a:xfrm>
          <a:prstGeom prst="rightArrow">
            <a:avLst>
              <a:gd name="adj1" fmla="val 79306"/>
              <a:gd name="adj2" fmla="val 33584"/>
            </a:avLst>
          </a:prstGeom>
          <a:gradFill rotWithShape="1">
            <a:gsLst>
              <a:gs pos="0">
                <a:schemeClr val="bg1">
                  <a:alpha val="14999"/>
                </a:schemeClr>
              </a:gs>
              <a:gs pos="100000">
                <a:schemeClr val="bg1">
                  <a:gamma/>
                  <a:tint val="57647"/>
                  <a:invGamma/>
                </a:schemeClr>
              </a:gs>
            </a:gsLst>
            <a:lin ang="0" scaled="1"/>
          </a:gradFill>
          <a:ln w="9525">
            <a:noFill/>
            <a:miter lim="800000"/>
            <a:headEnd/>
            <a:tailEnd/>
          </a:ln>
          <a:effectLst/>
        </p:spPr>
        <p:txBody>
          <a:bodyPr wrap="none" anchor="ctr"/>
          <a:lstStyle/>
          <a:p>
            <a:endParaRPr lang="ru-RU"/>
          </a:p>
        </p:txBody>
      </p:sp>
      <p:sp>
        <p:nvSpPr>
          <p:cNvPr id="45060" name="AutoShape 4"/>
          <p:cNvSpPr>
            <a:spLocks noChangeArrowheads="1"/>
          </p:cNvSpPr>
          <p:nvPr/>
        </p:nvSpPr>
        <p:spPr bwMode="blackWhite">
          <a:xfrm>
            <a:off x="533399" y="1052736"/>
            <a:ext cx="5381332" cy="1224136"/>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1"/>
            </a:solidFill>
            <a:round/>
            <a:headEnd/>
            <a:tailEnd/>
          </a:ln>
          <a:effectLst/>
        </p:spPr>
        <p:txBody>
          <a:bodyPr wrap="none" anchor="ctr"/>
          <a:lstStyle/>
          <a:p>
            <a:pPr algn="ctr" eaLnBrk="0" hangingPunct="0"/>
            <a:r>
              <a:rPr lang="uk-UA" u="sng" dirty="0" smtClean="0"/>
              <a:t>За видами управлінських рішень:</a:t>
            </a:r>
          </a:p>
          <a:p>
            <a:pPr marL="285750" indent="-285750" algn="ctr" eaLnBrk="0" hangingPunct="0">
              <a:buFont typeface="Wingdings" pitchFamily="2" charset="2"/>
              <a:buChar char="ü"/>
            </a:pPr>
            <a:r>
              <a:rPr lang="uk-UA" dirty="0" smtClean="0"/>
              <a:t>стратегічний управлінський облік;</a:t>
            </a:r>
          </a:p>
          <a:p>
            <a:pPr marL="285750" indent="-285750" algn="ctr" eaLnBrk="0" hangingPunct="0">
              <a:buFont typeface="Wingdings" pitchFamily="2" charset="2"/>
              <a:buChar char="ü"/>
            </a:pPr>
            <a:r>
              <a:rPr lang="uk-UA" dirty="0" smtClean="0"/>
              <a:t>поточний управлінський облік;</a:t>
            </a:r>
          </a:p>
          <a:p>
            <a:pPr marL="285750" indent="-285750" algn="ctr" eaLnBrk="0" hangingPunct="0">
              <a:buFont typeface="Wingdings" pitchFamily="2" charset="2"/>
              <a:buChar char="ü"/>
            </a:pPr>
            <a:r>
              <a:rPr lang="uk-UA" dirty="0" smtClean="0"/>
              <a:t>оперативний управлінський облік</a:t>
            </a:r>
            <a:endParaRPr lang="en-US" dirty="0"/>
          </a:p>
        </p:txBody>
      </p:sp>
      <p:sp>
        <p:nvSpPr>
          <p:cNvPr id="45061" name="AutoShape 5"/>
          <p:cNvSpPr>
            <a:spLocks noChangeArrowheads="1"/>
          </p:cNvSpPr>
          <p:nvPr/>
        </p:nvSpPr>
        <p:spPr bwMode="blackWhite">
          <a:xfrm>
            <a:off x="557713" y="2433661"/>
            <a:ext cx="5357018" cy="1368152"/>
          </a:xfrm>
          <a:prstGeom prst="roundRect">
            <a:avLst>
              <a:gd name="adj" fmla="val 9106"/>
            </a:avLst>
          </a:prstGeom>
          <a:gradFill rotWithShape="1">
            <a:gsLst>
              <a:gs pos="0">
                <a:srgbClr val="699D5F"/>
              </a:gs>
              <a:gs pos="100000">
                <a:srgbClr val="699D5F">
                  <a:gamma/>
                  <a:shade val="46275"/>
                  <a:invGamma/>
                </a:srgbClr>
              </a:gs>
            </a:gsLst>
            <a:lin ang="5400000" scaled="1"/>
          </a:gradFill>
          <a:ln w="25400">
            <a:solidFill>
              <a:schemeClr val="tx1"/>
            </a:solidFill>
            <a:round/>
            <a:headEnd/>
            <a:tailEnd/>
          </a:ln>
          <a:effectLst/>
        </p:spPr>
        <p:txBody>
          <a:bodyPr wrap="none" anchor="ctr"/>
          <a:lstStyle/>
          <a:p>
            <a:pPr algn="ctr" eaLnBrk="0" hangingPunct="0"/>
            <a:r>
              <a:rPr lang="uk-UA" u="sng" dirty="0" smtClean="0"/>
              <a:t>За повнотою включення витрат у </a:t>
            </a:r>
          </a:p>
          <a:p>
            <a:pPr algn="ctr" eaLnBrk="0" hangingPunct="0"/>
            <a:r>
              <a:rPr lang="uk-UA" u="sng" dirty="0" smtClean="0"/>
              <a:t>собівартість продукції:</a:t>
            </a:r>
          </a:p>
          <a:p>
            <a:pPr marL="285750" indent="-285750" algn="ctr" eaLnBrk="0" hangingPunct="0">
              <a:buFont typeface="Wingdings" pitchFamily="2" charset="2"/>
              <a:buChar char="ü"/>
            </a:pPr>
            <a:r>
              <a:rPr lang="uk-UA" dirty="0" smtClean="0"/>
              <a:t>облік повних витрат;</a:t>
            </a:r>
          </a:p>
          <a:p>
            <a:pPr marL="285750" indent="-285750" algn="ctr" eaLnBrk="0" hangingPunct="0">
              <a:buFont typeface="Wingdings" pitchFamily="2" charset="2"/>
              <a:buChar char="ü"/>
            </a:pPr>
            <a:r>
              <a:rPr lang="uk-UA" dirty="0" smtClean="0"/>
              <a:t>облік змінних витрат</a:t>
            </a:r>
            <a:endParaRPr lang="en-US" dirty="0"/>
          </a:p>
        </p:txBody>
      </p:sp>
      <p:sp>
        <p:nvSpPr>
          <p:cNvPr id="45062" name="AutoShape 6"/>
          <p:cNvSpPr>
            <a:spLocks noChangeArrowheads="1"/>
          </p:cNvSpPr>
          <p:nvPr/>
        </p:nvSpPr>
        <p:spPr bwMode="blackWhite">
          <a:xfrm>
            <a:off x="575522" y="3933056"/>
            <a:ext cx="5339209" cy="108012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p:spPr>
        <p:txBody>
          <a:bodyPr wrap="none" anchor="ctr"/>
          <a:lstStyle/>
          <a:p>
            <a:pPr algn="ctr" eaLnBrk="0" hangingPunct="0"/>
            <a:r>
              <a:rPr lang="uk-UA" dirty="0" smtClean="0"/>
              <a:t>За способом контролю витрат:</a:t>
            </a:r>
          </a:p>
          <a:p>
            <a:pPr marL="285750" indent="-285750" algn="ctr" eaLnBrk="0" hangingPunct="0">
              <a:buFont typeface="Wingdings" pitchFamily="2" charset="2"/>
              <a:buChar char="ü"/>
            </a:pPr>
            <a:r>
              <a:rPr lang="uk-UA" dirty="0" smtClean="0"/>
              <a:t>облік фактичних витрат;</a:t>
            </a:r>
          </a:p>
          <a:p>
            <a:pPr marL="285750" indent="-285750" algn="ctr" eaLnBrk="0" hangingPunct="0">
              <a:buFont typeface="Wingdings" pitchFamily="2" charset="2"/>
              <a:buChar char="ü"/>
            </a:pPr>
            <a:r>
              <a:rPr lang="uk-UA" dirty="0" smtClean="0"/>
              <a:t>облік нормативних (стандартних) витрат  </a:t>
            </a:r>
            <a:endParaRPr lang="en-US" dirty="0"/>
          </a:p>
        </p:txBody>
      </p:sp>
      <p:sp>
        <p:nvSpPr>
          <p:cNvPr id="45063" name="AutoShape 7"/>
          <p:cNvSpPr>
            <a:spLocks noChangeArrowheads="1"/>
          </p:cNvSpPr>
          <p:nvPr/>
        </p:nvSpPr>
        <p:spPr bwMode="auto">
          <a:xfrm>
            <a:off x="6876256" y="3117737"/>
            <a:ext cx="2520279" cy="1295400"/>
          </a:xfrm>
          <a:prstGeom prst="roundRect">
            <a:avLst>
              <a:gd name="adj" fmla="val 9106"/>
            </a:avLst>
          </a:prstGeom>
          <a:noFill/>
          <a:ln w="25400">
            <a:noFill/>
            <a:round/>
            <a:headEnd/>
            <a:tailEnd/>
          </a:ln>
          <a:effectLst/>
        </p:spPr>
        <p:txBody>
          <a:bodyPr anchor="ctr"/>
          <a:lstStyle/>
          <a:p>
            <a:pPr algn="ctr"/>
            <a:r>
              <a:rPr lang="uk-UA" sz="2400" dirty="0" smtClean="0">
                <a:effectLst>
                  <a:outerShdw blurRad="38100" dist="38100" dir="2700000" algn="tl">
                    <a:srgbClr val="000000"/>
                  </a:outerShdw>
                </a:effectLst>
              </a:rPr>
              <a:t>Системи</a:t>
            </a:r>
          </a:p>
          <a:p>
            <a:pPr algn="ctr"/>
            <a:r>
              <a:rPr lang="uk-UA" sz="2400" dirty="0" smtClean="0">
                <a:effectLst>
                  <a:outerShdw blurRad="38100" dist="38100" dir="2700000" algn="tl">
                    <a:srgbClr val="000000"/>
                  </a:outerShdw>
                </a:effectLst>
              </a:rPr>
              <a:t>управлінського обліку</a:t>
            </a:r>
            <a:endParaRPr lang="en-US" sz="2400" dirty="0">
              <a:effectLst>
                <a:outerShdw blurRad="38100" dist="38100" dir="2700000" algn="tl">
                  <a:srgbClr val="000000"/>
                </a:outerShdw>
              </a:effectLst>
            </a:endParaRPr>
          </a:p>
        </p:txBody>
      </p:sp>
      <p:sp>
        <p:nvSpPr>
          <p:cNvPr id="10" name="AutoShape 6"/>
          <p:cNvSpPr>
            <a:spLocks noChangeArrowheads="1"/>
          </p:cNvSpPr>
          <p:nvPr/>
        </p:nvSpPr>
        <p:spPr bwMode="blackWhite">
          <a:xfrm>
            <a:off x="533399" y="5092911"/>
            <a:ext cx="5381332" cy="1485361"/>
          </a:xfrm>
          <a:prstGeom prst="roundRect">
            <a:avLst>
              <a:gd name="adj" fmla="val 9106"/>
            </a:avLst>
          </a:prstGeom>
          <a:solidFill>
            <a:srgbClr val="FFFF00"/>
          </a:solidFill>
          <a:ln w="25400">
            <a:solidFill>
              <a:schemeClr val="tx1"/>
            </a:solidFill>
            <a:round/>
            <a:headEnd/>
            <a:tailEnd/>
          </a:ln>
          <a:effectLst/>
        </p:spPr>
        <p:txBody>
          <a:bodyPr wrap="none" anchor="ctr"/>
          <a:lstStyle/>
          <a:p>
            <a:pPr algn="ctr" eaLnBrk="0" hangingPunct="0"/>
            <a:r>
              <a:rPr lang="uk-UA" u="sng" dirty="0" smtClean="0">
                <a:solidFill>
                  <a:schemeClr val="bg1">
                    <a:lumMod val="50000"/>
                  </a:schemeClr>
                </a:solidFill>
              </a:rPr>
              <a:t>За рівнем </a:t>
            </a:r>
            <a:r>
              <a:rPr lang="uk-UA" u="sng" dirty="0" err="1" smtClean="0">
                <a:solidFill>
                  <a:schemeClr val="bg1">
                    <a:lumMod val="50000"/>
                  </a:schemeClr>
                </a:solidFill>
              </a:rPr>
              <a:t>взаємозв</a:t>
            </a:r>
            <a:r>
              <a:rPr lang="en-US" u="sng" dirty="0" smtClean="0">
                <a:solidFill>
                  <a:schemeClr val="bg1">
                    <a:lumMod val="50000"/>
                  </a:schemeClr>
                </a:solidFill>
              </a:rPr>
              <a:t>’</a:t>
            </a:r>
            <a:r>
              <a:rPr lang="uk-UA" u="sng" dirty="0" err="1" smtClean="0">
                <a:solidFill>
                  <a:schemeClr val="bg1">
                    <a:lumMod val="50000"/>
                  </a:schemeClr>
                </a:solidFill>
              </a:rPr>
              <a:t>язку</a:t>
            </a:r>
            <a:r>
              <a:rPr lang="uk-UA" u="sng" dirty="0" smtClean="0">
                <a:solidFill>
                  <a:schemeClr val="bg1">
                    <a:lumMod val="50000"/>
                  </a:schemeClr>
                </a:solidFill>
              </a:rPr>
              <a:t> між планами рахунків </a:t>
            </a:r>
          </a:p>
          <a:p>
            <a:pPr algn="ctr" eaLnBrk="0" hangingPunct="0"/>
            <a:r>
              <a:rPr lang="uk-UA" u="sng" dirty="0" smtClean="0">
                <a:solidFill>
                  <a:schemeClr val="bg1">
                    <a:lumMod val="50000"/>
                  </a:schemeClr>
                </a:solidFill>
              </a:rPr>
              <a:t>фінансового та управлінського обліку:</a:t>
            </a:r>
            <a:endParaRPr lang="uk-UA" dirty="0" smtClean="0">
              <a:solidFill>
                <a:schemeClr val="bg1">
                  <a:lumMod val="50000"/>
                </a:schemeClr>
              </a:solidFill>
            </a:endParaRPr>
          </a:p>
          <a:p>
            <a:pPr marL="285750" indent="-285750" algn="ctr" eaLnBrk="0" hangingPunct="0">
              <a:buFont typeface="Wingdings" pitchFamily="2" charset="2"/>
              <a:buChar char="ü"/>
            </a:pPr>
            <a:r>
              <a:rPr lang="uk-UA" dirty="0" smtClean="0">
                <a:solidFill>
                  <a:schemeClr val="bg1">
                    <a:lumMod val="50000"/>
                  </a:schemeClr>
                </a:solidFill>
              </a:rPr>
              <a:t>автономна система обліку;</a:t>
            </a:r>
          </a:p>
          <a:p>
            <a:pPr marL="285750" indent="-285750" algn="ctr" eaLnBrk="0" hangingPunct="0">
              <a:buFont typeface="Wingdings" pitchFamily="2" charset="2"/>
              <a:buChar char="ü"/>
            </a:pPr>
            <a:r>
              <a:rPr lang="uk-UA" dirty="0" smtClean="0">
                <a:solidFill>
                  <a:schemeClr val="bg1">
                    <a:lumMod val="50000"/>
                  </a:schemeClr>
                </a:solidFill>
              </a:rPr>
              <a:t>інтегрована система обліку</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endParaRPr lang="en-US" dirty="0"/>
          </a:p>
        </p:txBody>
      </p:sp>
      <p:sp>
        <p:nvSpPr>
          <p:cNvPr id="10246" name="Rectangle 6"/>
          <p:cNvSpPr>
            <a:spLocks noGrp="1" noChangeArrowheads="1"/>
          </p:cNvSpPr>
          <p:nvPr>
            <p:ph type="body" idx="1"/>
          </p:nvPr>
        </p:nvSpPr>
        <p:spPr>
          <a:xfrm>
            <a:off x="457200" y="1447800"/>
            <a:ext cx="7848600" cy="4191000"/>
          </a:xfrm>
        </p:spPr>
        <p:txBody>
          <a:bodyPr/>
          <a:lstStyle/>
          <a:p>
            <a:pPr lvl="1" algn="just">
              <a:lnSpc>
                <a:spcPct val="80000"/>
              </a:lnSpc>
            </a:pPr>
            <a:r>
              <a:rPr lang="uk-UA" sz="2400" dirty="0" smtClean="0"/>
              <a:t>Прийняття більшості управлінських рішень ґрунтується на зіставленні очікуваних доходів від реалізації певних заходів з </a:t>
            </a:r>
            <a:r>
              <a:rPr lang="uk-UA" sz="2400" b="1" u="sng" dirty="0" smtClean="0"/>
              <a:t>витратами</a:t>
            </a:r>
            <a:r>
              <a:rPr lang="uk-UA" sz="2400" dirty="0" smtClean="0"/>
              <a:t>, </a:t>
            </a:r>
            <a:r>
              <a:rPr lang="uk-UA" sz="2400" dirty="0" err="1" smtClean="0"/>
              <a:t>пов</a:t>
            </a:r>
            <a:r>
              <a:rPr lang="en-US" sz="2400" dirty="0" smtClean="0"/>
              <a:t>’</a:t>
            </a:r>
            <a:r>
              <a:rPr lang="uk-UA" sz="2400" dirty="0" err="1" smtClean="0"/>
              <a:t>язаними</a:t>
            </a:r>
            <a:r>
              <a:rPr lang="uk-UA" sz="2400" dirty="0" smtClean="0"/>
              <a:t> з їх здійсненням.</a:t>
            </a:r>
          </a:p>
          <a:p>
            <a:pPr lvl="1" algn="just">
              <a:lnSpc>
                <a:spcPct val="80000"/>
              </a:lnSpc>
            </a:pPr>
            <a:r>
              <a:rPr lang="uk-UA" sz="2400" dirty="0" smtClean="0"/>
              <a:t>Інформація стосовно витрат формується в системі управлінського обліку.</a:t>
            </a:r>
            <a:endParaRPr lang="en-US" sz="2400" dirty="0"/>
          </a:p>
        </p:txBody>
      </p:sp>
      <p:pic>
        <p:nvPicPr>
          <p:cNvPr id="6146" name="Picture 2" descr="http://glagol.in.ua/wp-content/uploads/2012/11/grivny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01008"/>
            <a:ext cx="4191000" cy="2171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sz="1800" dirty="0"/>
          </a:p>
        </p:txBody>
      </p:sp>
      <p:grpSp>
        <p:nvGrpSpPr>
          <p:cNvPr id="39939" name="Group 3"/>
          <p:cNvGrpSpPr>
            <a:grpSpLocks/>
          </p:cNvGrpSpPr>
          <p:nvPr/>
        </p:nvGrpSpPr>
        <p:grpSpPr bwMode="auto">
          <a:xfrm>
            <a:off x="2411760" y="1563440"/>
            <a:ext cx="4031903" cy="3079998"/>
            <a:chOff x="1872" y="1824"/>
            <a:chExt cx="2014" cy="1821"/>
          </a:xfrm>
        </p:grpSpPr>
        <p:sp>
          <p:nvSpPr>
            <p:cNvPr id="39940" name="AutoShape 4"/>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ru-RU"/>
            </a:p>
          </p:txBody>
        </p:sp>
        <p:sp>
          <p:nvSpPr>
            <p:cNvPr id="39941" name="AutoShape 5"/>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ru-RU"/>
            </a:p>
          </p:txBody>
        </p:sp>
        <p:sp>
          <p:nvSpPr>
            <p:cNvPr id="39942"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ru-RU"/>
            </a:p>
          </p:txBody>
        </p:sp>
        <p:sp>
          <p:nvSpPr>
            <p:cNvPr id="39943"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tx1"/>
              </a:solidFill>
              <a:round/>
              <a:headEnd/>
              <a:tailEnd/>
            </a:ln>
            <a:effectLst/>
          </p:spPr>
          <p:txBody>
            <a:bodyPr wrap="none" anchor="ctr"/>
            <a:lstStyle/>
            <a:p>
              <a:endParaRPr lang="ru-RU"/>
            </a:p>
          </p:txBody>
        </p:sp>
        <p:sp>
          <p:nvSpPr>
            <p:cNvPr id="39944" name="Oval 8"/>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39945" name="Oval 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39946" name="Oval 10"/>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ru-RU"/>
            </a:p>
          </p:txBody>
        </p:sp>
        <p:sp>
          <p:nvSpPr>
            <p:cNvPr id="39947" name="Oval 11"/>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39948" name="Oval 12"/>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39949" name="AutoShape 13"/>
          <p:cNvSpPr>
            <a:spLocks noChangeArrowheads="1"/>
          </p:cNvSpPr>
          <p:nvPr/>
        </p:nvSpPr>
        <p:spPr bwMode="gray">
          <a:xfrm>
            <a:off x="3008338" y="4643439"/>
            <a:ext cx="2862772" cy="1050477"/>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ru-RU"/>
          </a:p>
        </p:txBody>
      </p:sp>
      <p:sp>
        <p:nvSpPr>
          <p:cNvPr id="39950" name="AutoShape 14"/>
          <p:cNvSpPr>
            <a:spLocks noChangeArrowheads="1"/>
          </p:cNvSpPr>
          <p:nvPr/>
        </p:nvSpPr>
        <p:spPr bwMode="gray">
          <a:xfrm>
            <a:off x="468154" y="4059209"/>
            <a:ext cx="2148805" cy="1109468"/>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ru-RU"/>
          </a:p>
        </p:txBody>
      </p:sp>
      <p:sp>
        <p:nvSpPr>
          <p:cNvPr id="39951" name="AutoShape 15"/>
          <p:cNvSpPr>
            <a:spLocks noChangeArrowheads="1"/>
          </p:cNvSpPr>
          <p:nvPr/>
        </p:nvSpPr>
        <p:spPr bwMode="gray">
          <a:xfrm>
            <a:off x="0" y="2102812"/>
            <a:ext cx="2437446" cy="1437907"/>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ru-RU"/>
          </a:p>
        </p:txBody>
      </p:sp>
      <p:sp>
        <p:nvSpPr>
          <p:cNvPr id="39952" name="AutoShape 16"/>
          <p:cNvSpPr>
            <a:spLocks noChangeArrowheads="1"/>
          </p:cNvSpPr>
          <p:nvPr/>
        </p:nvSpPr>
        <p:spPr bwMode="gray">
          <a:xfrm>
            <a:off x="2824159" y="332656"/>
            <a:ext cx="3233130" cy="1041648"/>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ru-RU"/>
          </a:p>
        </p:txBody>
      </p:sp>
      <p:sp>
        <p:nvSpPr>
          <p:cNvPr id="39953" name="AutoShape 17"/>
          <p:cNvSpPr>
            <a:spLocks noChangeArrowheads="1"/>
          </p:cNvSpPr>
          <p:nvPr/>
        </p:nvSpPr>
        <p:spPr bwMode="gray">
          <a:xfrm>
            <a:off x="6030263" y="3869543"/>
            <a:ext cx="2371957" cy="982062"/>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ru-RU"/>
          </a:p>
        </p:txBody>
      </p:sp>
      <p:sp>
        <p:nvSpPr>
          <p:cNvPr id="39954" name="AutoShape 18"/>
          <p:cNvSpPr>
            <a:spLocks noChangeArrowheads="1"/>
          </p:cNvSpPr>
          <p:nvPr/>
        </p:nvSpPr>
        <p:spPr bwMode="gray">
          <a:xfrm>
            <a:off x="6442663" y="2001507"/>
            <a:ext cx="2456819" cy="158263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ru-RU"/>
          </a:p>
        </p:txBody>
      </p:sp>
      <p:sp>
        <p:nvSpPr>
          <p:cNvPr id="39955" name="Text Box 19"/>
          <p:cNvSpPr txBox="1">
            <a:spLocks noChangeArrowheads="1"/>
          </p:cNvSpPr>
          <p:nvPr/>
        </p:nvSpPr>
        <p:spPr bwMode="gray">
          <a:xfrm>
            <a:off x="3351252" y="2435869"/>
            <a:ext cx="2392706" cy="1200329"/>
          </a:xfrm>
          <a:prstGeom prst="rect">
            <a:avLst/>
          </a:prstGeom>
          <a:noFill/>
          <a:ln w="9525">
            <a:noFill/>
            <a:miter lim="800000"/>
            <a:headEnd/>
            <a:tailEnd/>
          </a:ln>
          <a:effectLst/>
        </p:spPr>
        <p:txBody>
          <a:bodyPr wrap="none">
            <a:spAutoFit/>
          </a:bodyPr>
          <a:lstStyle/>
          <a:p>
            <a:pPr algn="ctr" eaLnBrk="0" hangingPunct="0"/>
            <a:r>
              <a:rPr lang="uk-UA" sz="2400" b="1" dirty="0" smtClean="0"/>
              <a:t>Витрати як </a:t>
            </a:r>
          </a:p>
          <a:p>
            <a:pPr algn="ctr" eaLnBrk="0" hangingPunct="0"/>
            <a:r>
              <a:rPr lang="uk-UA" sz="2400" b="1" dirty="0" smtClean="0"/>
              <a:t>інформаційна </a:t>
            </a:r>
          </a:p>
          <a:p>
            <a:pPr algn="ctr" eaLnBrk="0" hangingPunct="0"/>
            <a:r>
              <a:rPr lang="uk-UA" sz="2400" b="1" dirty="0"/>
              <a:t>б</a:t>
            </a:r>
            <a:r>
              <a:rPr lang="uk-UA" sz="2400" b="1" dirty="0" smtClean="0"/>
              <a:t>аза щодо:</a:t>
            </a:r>
            <a:endParaRPr lang="en-US" sz="2400" b="1" dirty="0"/>
          </a:p>
        </p:txBody>
      </p:sp>
      <p:sp>
        <p:nvSpPr>
          <p:cNvPr id="39957" name="Text Box 21"/>
          <p:cNvSpPr txBox="1">
            <a:spLocks noChangeArrowheads="1"/>
          </p:cNvSpPr>
          <p:nvPr/>
        </p:nvSpPr>
        <p:spPr bwMode="gray">
          <a:xfrm>
            <a:off x="468154" y="4372770"/>
            <a:ext cx="2125582" cy="646331"/>
          </a:xfrm>
          <a:prstGeom prst="rect">
            <a:avLst/>
          </a:prstGeom>
          <a:noFill/>
          <a:ln w="9525">
            <a:noFill/>
            <a:miter lim="800000"/>
            <a:headEnd/>
            <a:tailEnd/>
          </a:ln>
          <a:effectLst/>
        </p:spPr>
        <p:txBody>
          <a:bodyPr wrap="none">
            <a:spAutoFit/>
          </a:bodyPr>
          <a:lstStyle/>
          <a:p>
            <a:pPr algn="ctr" eaLnBrk="0" hangingPunct="0"/>
            <a:r>
              <a:rPr lang="uk-UA" dirty="0" smtClean="0"/>
              <a:t>Напрямів і обсягів</a:t>
            </a:r>
          </a:p>
          <a:p>
            <a:pPr algn="ctr" eaLnBrk="0" hangingPunct="0"/>
            <a:r>
              <a:rPr lang="uk-UA" dirty="0" smtClean="0"/>
              <a:t> діяльності</a:t>
            </a:r>
            <a:endParaRPr lang="en-US" dirty="0"/>
          </a:p>
        </p:txBody>
      </p:sp>
      <p:sp>
        <p:nvSpPr>
          <p:cNvPr id="39958" name="Text Box 22"/>
          <p:cNvSpPr txBox="1">
            <a:spLocks noChangeArrowheads="1"/>
          </p:cNvSpPr>
          <p:nvPr/>
        </p:nvSpPr>
        <p:spPr bwMode="gray">
          <a:xfrm>
            <a:off x="179512" y="2465024"/>
            <a:ext cx="1924050" cy="923330"/>
          </a:xfrm>
          <a:prstGeom prst="rect">
            <a:avLst/>
          </a:prstGeom>
          <a:noFill/>
          <a:ln w="9525">
            <a:noFill/>
            <a:miter lim="800000"/>
            <a:headEnd/>
            <a:tailEnd/>
          </a:ln>
          <a:effectLst/>
        </p:spPr>
        <p:txBody>
          <a:bodyPr wrap="square">
            <a:spAutoFit/>
          </a:bodyPr>
          <a:lstStyle/>
          <a:p>
            <a:pPr algn="ctr" eaLnBrk="0" hangingPunct="0"/>
            <a:r>
              <a:rPr lang="uk-UA" dirty="0" smtClean="0"/>
              <a:t>Формування портфеля замовлень</a:t>
            </a:r>
            <a:endParaRPr lang="en-US" dirty="0"/>
          </a:p>
        </p:txBody>
      </p:sp>
      <p:sp>
        <p:nvSpPr>
          <p:cNvPr id="39959" name="Text Box 23"/>
          <p:cNvSpPr txBox="1">
            <a:spLocks noChangeArrowheads="1"/>
          </p:cNvSpPr>
          <p:nvPr/>
        </p:nvSpPr>
        <p:spPr bwMode="gray">
          <a:xfrm>
            <a:off x="3164403" y="5015901"/>
            <a:ext cx="2619436" cy="369332"/>
          </a:xfrm>
          <a:prstGeom prst="rect">
            <a:avLst/>
          </a:prstGeom>
          <a:noFill/>
          <a:ln w="9525">
            <a:noFill/>
            <a:miter lim="800000"/>
            <a:headEnd/>
            <a:tailEnd/>
          </a:ln>
          <a:effectLst/>
        </p:spPr>
        <p:txBody>
          <a:bodyPr wrap="none">
            <a:spAutoFit/>
          </a:bodyPr>
          <a:lstStyle/>
          <a:p>
            <a:pPr algn="ctr" eaLnBrk="0" hangingPunct="0"/>
            <a:r>
              <a:rPr lang="uk-UA" dirty="0" smtClean="0"/>
              <a:t>Асортименту продукції</a:t>
            </a:r>
            <a:endParaRPr lang="en-US" dirty="0"/>
          </a:p>
        </p:txBody>
      </p:sp>
      <p:sp>
        <p:nvSpPr>
          <p:cNvPr id="39960" name="Text Box 24"/>
          <p:cNvSpPr txBox="1">
            <a:spLocks noChangeArrowheads="1"/>
          </p:cNvSpPr>
          <p:nvPr/>
        </p:nvSpPr>
        <p:spPr bwMode="gray">
          <a:xfrm>
            <a:off x="6894324" y="2609556"/>
            <a:ext cx="1451359" cy="646331"/>
          </a:xfrm>
          <a:prstGeom prst="rect">
            <a:avLst/>
          </a:prstGeom>
          <a:noFill/>
          <a:ln w="9525">
            <a:noFill/>
            <a:miter lim="800000"/>
            <a:headEnd/>
            <a:tailEnd/>
          </a:ln>
          <a:effectLst/>
        </p:spPr>
        <p:txBody>
          <a:bodyPr wrap="none">
            <a:spAutoFit/>
          </a:bodyPr>
          <a:lstStyle/>
          <a:p>
            <a:pPr algn="ctr" eaLnBrk="0" hangingPunct="0"/>
            <a:r>
              <a:rPr lang="uk-UA" dirty="0" smtClean="0">
                <a:solidFill>
                  <a:srgbClr val="001D3A"/>
                </a:solidFill>
              </a:rPr>
              <a:t>Управління </a:t>
            </a:r>
          </a:p>
          <a:p>
            <a:pPr algn="ctr" eaLnBrk="0" hangingPunct="0"/>
            <a:r>
              <a:rPr lang="uk-UA" dirty="0" smtClean="0">
                <a:solidFill>
                  <a:srgbClr val="001D3A"/>
                </a:solidFill>
              </a:rPr>
              <a:t>запасами</a:t>
            </a:r>
            <a:endParaRPr lang="en-US" dirty="0">
              <a:solidFill>
                <a:srgbClr val="001D3A"/>
              </a:solidFill>
            </a:endParaRPr>
          </a:p>
        </p:txBody>
      </p:sp>
      <p:sp>
        <p:nvSpPr>
          <p:cNvPr id="39961" name="Text Box 25"/>
          <p:cNvSpPr txBox="1">
            <a:spLocks noChangeArrowheads="1"/>
          </p:cNvSpPr>
          <p:nvPr/>
        </p:nvSpPr>
        <p:spPr bwMode="gray">
          <a:xfrm>
            <a:off x="4269960" y="6176640"/>
            <a:ext cx="628650" cy="366712"/>
          </a:xfrm>
          <a:prstGeom prst="rect">
            <a:avLst/>
          </a:prstGeom>
          <a:noFill/>
          <a:ln w="9525">
            <a:noFill/>
            <a:miter lim="800000"/>
            <a:headEnd/>
            <a:tailEnd/>
          </a:ln>
          <a:effectLst/>
        </p:spPr>
        <p:txBody>
          <a:bodyPr wrap="none">
            <a:spAutoFit/>
          </a:bodyPr>
          <a:lstStyle/>
          <a:p>
            <a:pPr algn="ctr" eaLnBrk="0" hangingPunct="0"/>
            <a:r>
              <a:rPr lang="en-US" dirty="0">
                <a:solidFill>
                  <a:srgbClr val="001D3A"/>
                </a:solidFill>
              </a:rPr>
              <a:t>Text</a:t>
            </a:r>
          </a:p>
        </p:txBody>
      </p:sp>
      <p:sp>
        <p:nvSpPr>
          <p:cNvPr id="39962" name="Text Box 26"/>
          <p:cNvSpPr txBox="1">
            <a:spLocks noChangeArrowheads="1"/>
          </p:cNvSpPr>
          <p:nvPr/>
        </p:nvSpPr>
        <p:spPr bwMode="gray">
          <a:xfrm>
            <a:off x="6349333" y="4244611"/>
            <a:ext cx="1769715" cy="369332"/>
          </a:xfrm>
          <a:prstGeom prst="rect">
            <a:avLst/>
          </a:prstGeom>
          <a:noFill/>
          <a:ln w="9525">
            <a:noFill/>
            <a:miter lim="800000"/>
            <a:headEnd/>
            <a:tailEnd/>
          </a:ln>
          <a:effectLst/>
        </p:spPr>
        <p:txBody>
          <a:bodyPr wrap="none">
            <a:spAutoFit/>
          </a:bodyPr>
          <a:lstStyle/>
          <a:p>
            <a:pPr algn="ctr" eaLnBrk="0" hangingPunct="0"/>
            <a:r>
              <a:rPr lang="uk-UA" dirty="0" smtClean="0">
                <a:solidFill>
                  <a:srgbClr val="001D3A"/>
                </a:solidFill>
              </a:rPr>
              <a:t>Ціноутворення</a:t>
            </a:r>
            <a:endParaRPr lang="en-US" dirty="0">
              <a:solidFill>
                <a:srgbClr val="001D3A"/>
              </a:solidFill>
            </a:endParaRPr>
          </a:p>
        </p:txBody>
      </p:sp>
      <p:sp>
        <p:nvSpPr>
          <p:cNvPr id="27" name="Text Box 26"/>
          <p:cNvSpPr txBox="1">
            <a:spLocks noChangeArrowheads="1"/>
          </p:cNvSpPr>
          <p:nvPr/>
        </p:nvSpPr>
        <p:spPr bwMode="gray">
          <a:xfrm>
            <a:off x="3164403" y="551281"/>
            <a:ext cx="2498697" cy="646331"/>
          </a:xfrm>
          <a:prstGeom prst="rect">
            <a:avLst/>
          </a:prstGeom>
          <a:noFill/>
          <a:ln w="9525">
            <a:noFill/>
            <a:miter lim="800000"/>
            <a:headEnd/>
            <a:tailEnd/>
          </a:ln>
          <a:effectLst/>
        </p:spPr>
        <p:txBody>
          <a:bodyPr wrap="none">
            <a:spAutoFit/>
          </a:bodyPr>
          <a:lstStyle/>
          <a:p>
            <a:pPr algn="ctr" eaLnBrk="0" hangingPunct="0"/>
            <a:r>
              <a:rPr lang="uk-UA" dirty="0" smtClean="0">
                <a:solidFill>
                  <a:srgbClr val="001D3A"/>
                </a:solidFill>
              </a:rPr>
              <a:t>Оцінка інвестиційних </a:t>
            </a:r>
          </a:p>
          <a:p>
            <a:pPr algn="ctr" eaLnBrk="0" hangingPunct="0"/>
            <a:r>
              <a:rPr lang="uk-UA" dirty="0" smtClean="0">
                <a:solidFill>
                  <a:srgbClr val="001D3A"/>
                </a:solidFill>
              </a:rPr>
              <a:t>проектів</a:t>
            </a:r>
            <a:endParaRPr lang="en-US" dirty="0">
              <a:solidFill>
                <a:srgbClr val="001D3A"/>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sample_dark 2">
      <a:dk1>
        <a:srgbClr val="969696"/>
      </a:dk1>
      <a:lt1>
        <a:srgbClr val="FFFFFF"/>
      </a:lt1>
      <a:dk2>
        <a:srgbClr val="003399"/>
      </a:dk2>
      <a:lt2>
        <a:srgbClr val="85D9F7"/>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fontScheme name="sample_dark">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sample_dark 2">
        <a:dk1>
          <a:srgbClr val="969696"/>
        </a:dk1>
        <a:lt1>
          <a:srgbClr val="FFFFFF"/>
        </a:lt1>
        <a:dk2>
          <a:srgbClr val="003399"/>
        </a:dk2>
        <a:lt2>
          <a:srgbClr val="85D9F7"/>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
      <a:clrScheme name="sample_dark 3">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11</Template>
  <TotalTime>554</TotalTime>
  <Words>968</Words>
  <Application>Microsoft Office PowerPoint</Application>
  <PresentationFormat>Экран (4:3)</PresentationFormat>
  <Paragraphs>218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11</vt:lpstr>
      <vt:lpstr>Управлінський облік</vt:lpstr>
      <vt:lpstr>Презентация PowerPoint</vt:lpstr>
      <vt:lpstr>Презентация PowerPoint</vt:lpstr>
      <vt:lpstr>Схема облікової системи суб’єкта господарювання</vt:lpstr>
      <vt:lpstr>Основні етапи процесу прийняття управлінських рішень</vt:lpstr>
      <vt:lpstr>Висновок:</vt:lpstr>
      <vt:lpstr>Класифікація систем управлінського обліку</vt:lpstr>
      <vt:lpstr>Презентация PowerPoint</vt:lpstr>
      <vt:lpstr>Презентация PowerPoint</vt:lpstr>
      <vt:lpstr>Презентация PowerPoint</vt:lpstr>
      <vt:lpstr>Класифікація витрат підприємства</vt:lpstr>
      <vt:lpstr>Презентация PowerPoint</vt:lpstr>
      <vt:lpstr>Презентация PowerPoint</vt:lpstr>
      <vt:lpstr>Класифікація витрат за економічними елементами</vt:lpstr>
      <vt:lpstr>Приклад статей витрат</vt:lpstr>
      <vt:lpstr>Приклад статей витрат</vt:lpstr>
      <vt:lpstr>Сутність обліку витрат та калькулювання </vt:lpstr>
      <vt:lpstr>Собівартість продукції – це поточні витрати виробництва та обігу, реалізації продукції, обчислені в грошовому виразі</vt:lpstr>
      <vt:lpstr>Класифікація методів обліку витрат</vt:lpstr>
      <vt:lpstr>Бюджетування</vt:lpstr>
      <vt:lpstr>Класифікація видів бюджетів підприємства</vt:lpstr>
      <vt:lpstr>Презентация PowerPoint</vt:lpstr>
    </vt:vector>
  </TitlesOfParts>
  <Company>ARSAGERA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Борис</dc:creator>
  <cp:lastModifiedBy>Лена</cp:lastModifiedBy>
  <cp:revision>67</cp:revision>
  <dcterms:created xsi:type="dcterms:W3CDTF">2013-02-15T11:58:52Z</dcterms:created>
  <dcterms:modified xsi:type="dcterms:W3CDTF">2014-10-14T19:02:08Z</dcterms:modified>
</cp:coreProperties>
</file>