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86" r:id="rId4"/>
    <p:sldId id="258" r:id="rId5"/>
    <p:sldId id="302" r:id="rId6"/>
    <p:sldId id="259" r:id="rId7"/>
    <p:sldId id="260" r:id="rId8"/>
    <p:sldId id="261" r:id="rId9"/>
    <p:sldId id="262" r:id="rId10"/>
    <p:sldId id="263" r:id="rId11"/>
    <p:sldId id="289" r:id="rId12"/>
    <p:sldId id="290" r:id="rId13"/>
    <p:sldId id="292" r:id="rId14"/>
    <p:sldId id="266" r:id="rId15"/>
    <p:sldId id="267" r:id="rId16"/>
    <p:sldId id="301" r:id="rId17"/>
    <p:sldId id="268" r:id="rId18"/>
    <p:sldId id="303" r:id="rId19"/>
    <p:sldId id="305" r:id="rId20"/>
    <p:sldId id="304" r:id="rId21"/>
    <p:sldId id="276" r:id="rId22"/>
    <p:sldId id="278" r:id="rId23"/>
    <p:sldId id="296" r:id="rId24"/>
    <p:sldId id="279" r:id="rId25"/>
    <p:sldId id="282" r:id="rId26"/>
    <p:sldId id="299" r:id="rId27"/>
    <p:sldId id="298" r:id="rId2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FF"/>
    <a:srgbClr val="00FFFF"/>
    <a:srgbClr val="00FF00"/>
    <a:srgbClr val="FF00FF"/>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1522" y="-8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08.05.2025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08.05.2025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08.05.2025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08.05.2025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08.05.2025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08.05.2025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08.05.2025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08.05.2025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08.05.2025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08.05.2025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08.05.2025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CCCCFF"/>
            </a:gs>
            <a:gs pos="17999">
              <a:srgbClr val="99CCFF"/>
            </a:gs>
            <a:gs pos="100000">
              <a:srgbClr val="9966FF"/>
            </a:gs>
            <a:gs pos="61000">
              <a:srgbClr val="CC99FF"/>
            </a:gs>
            <a:gs pos="82001">
              <a:srgbClr val="99CCFF"/>
            </a:gs>
            <a:gs pos="100000">
              <a:srgbClr val="CCCCFF"/>
            </a:gs>
          </a:gsLst>
          <a:lin ang="5400000" scaled="1"/>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08.05.2025</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hyperlink" Target="https://zakon.rada.gov.ua/laws/show/2371%D0%B0-14"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hyperlink" Target="https://zakon.rada.gov.ua/laws/show/4495-17#n8753"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zakon.rada.gov.ua/laws/show/4495-17#n449" TargetMode="External"/><Relationship Id="rId2" Type="http://schemas.openxmlformats.org/officeDocument/2006/relationships/hyperlink" Target="https://zakon.rada.gov.ua/laws/show/4495-17#n8689"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zakon.rada.gov.ua/laws/show/879-2013-%D0%BF#n61" TargetMode="External"/><Relationship Id="rId2" Type="http://schemas.openxmlformats.org/officeDocument/2006/relationships/hyperlink" Target="https://zakon.rada.gov.ua/laws/show/879-2013-%D0%BF#n58" TargetMode="External"/><Relationship Id="rId1" Type="http://schemas.openxmlformats.org/officeDocument/2006/relationships/slideLayout" Target="../slideLayouts/slideLayout1.xml"/><Relationship Id="rId4" Type="http://schemas.openxmlformats.org/officeDocument/2006/relationships/hyperlink" Target="https://zakon.rada.gov.ua/laws/show/879-2013-%D0%BF#n65"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zakon.rada.gov.ua/laws/show/4495-17#n449" TargetMode="External"/><Relationship Id="rId2" Type="http://schemas.openxmlformats.org/officeDocument/2006/relationships/hyperlink" Target="https://zakon.rada.gov.ua/laws/show/4495-17#n8689"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zakon.rada.gov.ua/laws/show/4495-17#n8689"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hyperlink" Target="https://zakon.rada.gov.ua/laws/show/879-2013-%D0%BF#n61"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hyperlink" Target="https://zakon.rada.gov.ua/laws/show/2697%D0%B0-20#n3" TargetMode="Externa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hyperlink" Target="https://zakon.rada.gov.ua/laws/show/4495-17#n1622" TargetMode="Externa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zakon.rada.gov.ua/laws/show/295-2013-%D0%BF#n13" TargetMode="External"/><Relationship Id="rId2" Type="http://schemas.openxmlformats.org/officeDocument/2006/relationships/hyperlink" Target="https://zakon.rada.gov.ua/laws/show/295-2013-%D0%BF#n112"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zakon.rada.gov.ua/laws/show/4495-17#n449"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hyperlink" Target="https://zakon.rada.gov.ua/laws/show/vb457609-10"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9552" y="260648"/>
            <a:ext cx="8496944" cy="369332"/>
          </a:xfrm>
          <a:prstGeom prst="rect">
            <a:avLst/>
          </a:prstGeom>
          <a:noFill/>
        </p:spPr>
        <p:txBody>
          <a:bodyPr wrap="square" rtlCol="0">
            <a:spAutoFit/>
          </a:bodyPr>
          <a:lstStyle/>
          <a:p>
            <a:r>
              <a:rPr lang="uk-UA" b="1" dirty="0" smtClean="0">
                <a:solidFill>
                  <a:srgbClr val="3333FF"/>
                </a:solidFill>
              </a:rPr>
              <a:t>Тема 10. Митні режими переробки на митній території України та за її межами </a:t>
            </a:r>
            <a:endParaRPr lang="ru-RU" b="1" dirty="0">
              <a:solidFill>
                <a:srgbClr val="3333FF"/>
              </a:solidFill>
            </a:endParaRPr>
          </a:p>
        </p:txBody>
      </p:sp>
      <p:sp>
        <p:nvSpPr>
          <p:cNvPr id="5" name="Прямоугольник 4"/>
          <p:cNvSpPr/>
          <p:nvPr/>
        </p:nvSpPr>
        <p:spPr>
          <a:xfrm>
            <a:off x="179512" y="908720"/>
            <a:ext cx="8424936" cy="5509200"/>
          </a:xfrm>
          <a:prstGeom prst="rect">
            <a:avLst/>
          </a:prstGeom>
        </p:spPr>
        <p:txBody>
          <a:bodyPr wrap="square">
            <a:spAutoFit/>
          </a:bodyPr>
          <a:lstStyle/>
          <a:p>
            <a:pPr indent="457200" algn="just"/>
            <a:r>
              <a:rPr lang="uk-UA" sz="1600" dirty="0" smtClean="0"/>
              <a:t>Гарантування </a:t>
            </a:r>
            <a:r>
              <a:rPr lang="uk-UA" sz="1600" dirty="0"/>
              <a:t>дотримання умов перебування товарів у митному режимі переробки на митній території та обмеження щодо поміщення окремих товарів у цей митний режим. Дозвіл на переробку товарів на митній території України. Операції з переробки товарів. Строки переробки товарів на митній території України. Перевірка митними органами дотримання митного режиму переробки на митній території. Обсяг виходу продуктів переробки. Порядок митного оформлення продуктів переробки. Умови реалізації продуктів переробки на митній території України. Переробка товарів для вільного обігу на митній території України. Залишки і відходи, що утворилися в результаті переробки товарів. Еквівалентна компенсація. Митний статус товарів, що поміщуються у митний режим переробки на митній території. Розпорядження товарами, що поміщені у митний режим переробки на митній території, у разі відкликання дозволу на переробку.</a:t>
            </a:r>
            <a:endParaRPr lang="ru-RU" sz="1600" dirty="0"/>
          </a:p>
          <a:p>
            <a:pPr indent="457200" algn="just"/>
            <a:r>
              <a:rPr lang="uk-UA" sz="1600" dirty="0" smtClean="0"/>
              <a:t>Операції </a:t>
            </a:r>
            <a:r>
              <a:rPr lang="uk-UA" sz="1600" dirty="0"/>
              <a:t>щодо переробки товарів за межами митної території. Гарантування дотримання умов перебування товарів у митному режимі переробки за межами митної території та обмеження щодо поміщення окремих товарів у цей митний режим. Дозвіл на вивезення товарів для переробки за межами митної території України. Строки переробки товарів за межами митної території України. Обсяг виходу продуктів переробки. Порядок митного оформлення та оподаткування продуктів переробки. Умови реалізації продуктів переробки за межами митної території України. Залишки і відходи, що утворилися в результаті переробки товарів. Еквівалентна компенсація. Митний статус товарів, що поміщуються у митний режим переробки за межами митної території. Завершення режиму переробки за межами митної території. Розпорядження товарами, поміщеними у митний режим переробки за межами митної території, в разі відкликання дозволу на переробку.</a:t>
            </a:r>
            <a:endParaRPr lang="ru-RU" sz="1600" dirty="0"/>
          </a:p>
        </p:txBody>
      </p:sp>
    </p:spTree>
    <p:extLst>
      <p:ext uri="{BB962C8B-B14F-4D97-AF65-F5344CB8AC3E}">
        <p14:creationId xmlns:p14="http://schemas.microsoft.com/office/powerpoint/2010/main" val="32742746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07504" y="260648"/>
            <a:ext cx="8856984" cy="5355312"/>
          </a:xfrm>
          <a:prstGeom prst="rect">
            <a:avLst/>
          </a:prstGeom>
        </p:spPr>
        <p:txBody>
          <a:bodyPr wrap="square">
            <a:spAutoFit/>
          </a:bodyPr>
          <a:lstStyle/>
          <a:p>
            <a:pPr indent="457200" algn="just"/>
            <a:r>
              <a:rPr lang="uk-UA" dirty="0" smtClean="0"/>
              <a:t>Під </a:t>
            </a:r>
            <a:r>
              <a:rPr lang="uk-UA" dirty="0"/>
              <a:t>час вивезення продуктів переробки вони підлягають декларуванню митним органам з поданням переліку українських товарів, витрачених під час здійснення операцій з переробки іноземних товарів, із зазначенням їх кількості та вартості.</a:t>
            </a:r>
            <a:endParaRPr lang="uk-UA" dirty="0" smtClean="0"/>
          </a:p>
          <a:p>
            <a:pPr indent="457200" algn="just"/>
            <a:endParaRPr lang="uk-UA" dirty="0" smtClean="0"/>
          </a:p>
          <a:p>
            <a:pPr indent="457200" algn="just"/>
            <a:r>
              <a:rPr lang="uk-UA" dirty="0" smtClean="0"/>
              <a:t>Декларант </a:t>
            </a:r>
            <a:r>
              <a:rPr lang="uk-UA" dirty="0" smtClean="0"/>
              <a:t>має право заявити українські товари (крім палива та енергії), що повністю використані під час переробки іноземних товарів, у митний режим експорту. </a:t>
            </a:r>
            <a:endParaRPr lang="uk-UA" dirty="0" smtClean="0"/>
          </a:p>
          <a:p>
            <a:pPr indent="457200" algn="just"/>
            <a:endParaRPr lang="ru-RU" dirty="0"/>
          </a:p>
          <a:p>
            <a:pPr indent="457200" algn="just"/>
            <a:r>
              <a:rPr lang="uk-UA" dirty="0" smtClean="0"/>
              <a:t>Підприємство, якому надано авторизацію на переробку на митній території, має право вивезти в митному режимі реекспорту всі або частину товарів, поміщених у митний режим переробки на митній території, та/або продуктів їх переробки для цілей подальшої переробки за межами митної території:</a:t>
            </a:r>
          </a:p>
          <a:p>
            <a:pPr indent="457200" algn="just"/>
            <a:endParaRPr lang="uk-UA" dirty="0" smtClean="0"/>
          </a:p>
          <a:p>
            <a:pPr indent="457200" algn="just"/>
            <a:r>
              <a:rPr lang="uk-UA" dirty="0" smtClean="0"/>
              <a:t>1) із наступним поверненням всіх або частини товарів та/або продуктів їх переробки для завершення переробки на митній території України на підставі раніше наданої авторизації; або</a:t>
            </a:r>
          </a:p>
          <a:p>
            <a:pPr indent="457200" algn="just"/>
            <a:endParaRPr lang="uk-UA" dirty="0" smtClean="0"/>
          </a:p>
          <a:p>
            <a:pPr indent="457200" algn="just"/>
            <a:r>
              <a:rPr lang="uk-UA" dirty="0" smtClean="0"/>
              <a:t>2) без повернення товарів та/або продуктів їх переробки із завершенням митного режиму переробки на митній території України.</a:t>
            </a:r>
          </a:p>
          <a:p>
            <a:pPr indent="457200" algn="just"/>
            <a:endParaRPr lang="uk-UA" dirty="0" smtClean="0"/>
          </a:p>
        </p:txBody>
      </p:sp>
    </p:spTree>
    <p:extLst>
      <p:ext uri="{BB962C8B-B14F-4D97-AF65-F5344CB8AC3E}">
        <p14:creationId xmlns:p14="http://schemas.microsoft.com/office/powerpoint/2010/main" val="40585074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332656"/>
            <a:ext cx="8568952" cy="3416320"/>
          </a:xfrm>
          <a:prstGeom prst="rect">
            <a:avLst/>
          </a:prstGeom>
        </p:spPr>
        <p:txBody>
          <a:bodyPr wrap="square">
            <a:spAutoFit/>
          </a:bodyPr>
          <a:lstStyle/>
          <a:p>
            <a:pPr indent="457200" algn="ctr"/>
            <a:r>
              <a:rPr lang="uk-UA" b="1" dirty="0" smtClean="0">
                <a:solidFill>
                  <a:srgbClr val="7030A0"/>
                </a:solidFill>
              </a:rPr>
              <a:t>Митний статус товарів</a:t>
            </a:r>
          </a:p>
          <a:p>
            <a:pPr indent="457200" algn="just"/>
            <a:endParaRPr lang="uk-UA" dirty="0"/>
          </a:p>
          <a:p>
            <a:pPr indent="457200" algn="just"/>
            <a:r>
              <a:rPr lang="uk-UA" dirty="0" smtClean="0"/>
              <a:t>Іноземні товари, поміщені у митний режим переробки на митній території, зберігають статус іноземних товарів.</a:t>
            </a:r>
          </a:p>
          <a:p>
            <a:pPr indent="457200" algn="just"/>
            <a:endParaRPr lang="uk-UA" dirty="0" smtClean="0"/>
          </a:p>
          <a:p>
            <a:pPr indent="457200" algn="just"/>
            <a:r>
              <a:rPr lang="uk-UA" dirty="0" smtClean="0"/>
              <a:t>Продукти переробки, залишки (відходи), виготовлені (одержані) в процесі здійснення операцій з переробки іноземних товарів, мають статус іноземних товарів та вважаються такими, що поміщені у митний режим переробки на митній території.</a:t>
            </a:r>
          </a:p>
          <a:p>
            <a:pPr indent="457200" algn="just"/>
            <a:endParaRPr lang="uk-UA" dirty="0" smtClean="0"/>
          </a:p>
          <a:p>
            <a:pPr indent="457200" algn="just"/>
            <a:r>
              <a:rPr lang="uk-UA" dirty="0" smtClean="0"/>
              <a:t>Українські товари, що використовувалися в процесі переробки іноземних товарів на митній території України, отримують статус іноземних товарів у момент вивезення продуктів переробки за межі митної території України.</a:t>
            </a:r>
            <a:endParaRPr lang="uk-UA" dirty="0"/>
          </a:p>
        </p:txBody>
      </p:sp>
    </p:spTree>
    <p:extLst>
      <p:ext uri="{BB962C8B-B14F-4D97-AF65-F5344CB8AC3E}">
        <p14:creationId xmlns:p14="http://schemas.microsoft.com/office/powerpoint/2010/main" val="8256954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260648"/>
            <a:ext cx="8712968" cy="3970318"/>
          </a:xfrm>
          <a:prstGeom prst="rect">
            <a:avLst/>
          </a:prstGeom>
        </p:spPr>
        <p:txBody>
          <a:bodyPr wrap="square">
            <a:spAutoFit/>
          </a:bodyPr>
          <a:lstStyle/>
          <a:p>
            <a:pPr indent="457200" algn="ctr"/>
            <a:r>
              <a:rPr lang="uk-UA" sz="2100" dirty="0" smtClean="0">
                <a:solidFill>
                  <a:srgbClr val="C00000"/>
                </a:solidFill>
              </a:rPr>
              <a:t>Митний режим переробки </a:t>
            </a:r>
            <a:r>
              <a:rPr lang="uk-UA" sz="2100" dirty="0">
                <a:solidFill>
                  <a:srgbClr val="C00000"/>
                </a:solidFill>
              </a:rPr>
              <a:t>на митній території </a:t>
            </a:r>
            <a:r>
              <a:rPr lang="uk-UA" sz="2100" dirty="0" smtClean="0">
                <a:solidFill>
                  <a:srgbClr val="C00000"/>
                </a:solidFill>
              </a:rPr>
              <a:t>завершується </a:t>
            </a:r>
            <a:r>
              <a:rPr lang="uk-UA" sz="2100" dirty="0">
                <a:solidFill>
                  <a:srgbClr val="C00000"/>
                </a:solidFill>
              </a:rPr>
              <a:t>у таких випадках:</a:t>
            </a:r>
          </a:p>
          <a:p>
            <a:pPr indent="457200" algn="just"/>
            <a:endParaRPr lang="uk-UA" sz="2100" dirty="0" smtClean="0"/>
          </a:p>
          <a:p>
            <a:pPr indent="457200" algn="just"/>
            <a:r>
              <a:rPr lang="uk-UA" sz="2100" dirty="0" smtClean="0"/>
              <a:t>1</a:t>
            </a:r>
            <a:r>
              <a:rPr lang="uk-UA" sz="2100" dirty="0"/>
              <a:t>) вивезення (реекспорту) товарів та/або продуктів їх переробки за межі митної території України;</a:t>
            </a:r>
          </a:p>
          <a:p>
            <a:pPr indent="457200" algn="just"/>
            <a:endParaRPr lang="uk-UA" sz="2100" dirty="0" smtClean="0"/>
          </a:p>
          <a:p>
            <a:pPr indent="457200" algn="just"/>
            <a:r>
              <a:rPr lang="uk-UA" sz="2100" dirty="0" smtClean="0"/>
              <a:t>2</a:t>
            </a:r>
            <a:r>
              <a:rPr lang="uk-UA" sz="2100" dirty="0"/>
              <a:t>) випуску у вільний обіг товарів та/або продуктів переробки товарів, що ввозилися в митному режимі переробки на митній території;</a:t>
            </a:r>
          </a:p>
          <a:p>
            <a:pPr indent="457200" algn="just"/>
            <a:endParaRPr lang="uk-UA" sz="2100" dirty="0" smtClean="0"/>
          </a:p>
          <a:p>
            <a:pPr indent="457200" algn="just"/>
            <a:r>
              <a:rPr lang="uk-UA" sz="2100" dirty="0" smtClean="0"/>
              <a:t>3</a:t>
            </a:r>
            <a:r>
              <a:rPr lang="uk-UA" sz="2100" dirty="0"/>
              <a:t>) поміщення товарів та/або продуктів їх переробки в інший митний </a:t>
            </a:r>
            <a:r>
              <a:rPr lang="uk-UA" sz="2100" dirty="0" smtClean="0"/>
              <a:t>режим.</a:t>
            </a:r>
            <a:endParaRPr lang="uk-UA" sz="2100" dirty="0"/>
          </a:p>
          <a:p>
            <a:pPr indent="457200" algn="just"/>
            <a:endParaRPr lang="uk-UA" sz="2100" dirty="0"/>
          </a:p>
        </p:txBody>
      </p:sp>
    </p:spTree>
    <p:extLst>
      <p:ext uri="{BB962C8B-B14F-4D97-AF65-F5344CB8AC3E}">
        <p14:creationId xmlns:p14="http://schemas.microsoft.com/office/powerpoint/2010/main" val="8256954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520" y="260648"/>
            <a:ext cx="8352928" cy="2092881"/>
          </a:xfrm>
          <a:prstGeom prst="rect">
            <a:avLst/>
          </a:prstGeom>
          <a:noFill/>
        </p:spPr>
        <p:txBody>
          <a:bodyPr wrap="square" rtlCol="0">
            <a:spAutoFit/>
          </a:bodyPr>
          <a:lstStyle/>
          <a:p>
            <a:pPr algn="ctr"/>
            <a:r>
              <a:rPr lang="uk-UA" sz="2200" b="1" dirty="0" smtClean="0">
                <a:solidFill>
                  <a:srgbClr val="00B050"/>
                </a:solidFill>
              </a:rPr>
              <a:t>Постановою КМУ від 27.03.2013 року № 295 визначено: </a:t>
            </a:r>
          </a:p>
          <a:p>
            <a:pPr algn="ctr"/>
            <a:endParaRPr lang="uk-UA" dirty="0"/>
          </a:p>
          <a:p>
            <a:pPr indent="457200" algn="just"/>
            <a:r>
              <a:rPr lang="uk-UA" dirty="0" smtClean="0"/>
              <a:t>Перелік товарів, поміщення яких у митний режим переробки на митній території України забороняється </a:t>
            </a:r>
            <a:r>
              <a:rPr lang="ru-RU" b="1" dirty="0" smtClean="0"/>
              <a:t>(</a:t>
            </a:r>
            <a:r>
              <a:rPr lang="uk-UA" b="1" dirty="0" smtClean="0">
                <a:solidFill>
                  <a:srgbClr val="FF00FF"/>
                </a:solidFill>
              </a:rPr>
              <a:t>п'ять</a:t>
            </a:r>
            <a:r>
              <a:rPr lang="ru-RU" b="1" dirty="0" smtClean="0">
                <a:solidFill>
                  <a:srgbClr val="FF00FF"/>
                </a:solidFill>
              </a:rPr>
              <a:t> </a:t>
            </a:r>
            <a:r>
              <a:rPr lang="uk-UA" b="1" dirty="0" smtClean="0">
                <a:solidFill>
                  <a:srgbClr val="FF00FF"/>
                </a:solidFill>
              </a:rPr>
              <a:t>товарних позицій</a:t>
            </a:r>
            <a:r>
              <a:rPr lang="ru-RU" b="1" dirty="0" smtClean="0"/>
              <a:t>) </a:t>
            </a:r>
          </a:p>
          <a:p>
            <a:pPr indent="457200" algn="just"/>
            <a:endParaRPr lang="uk-UA" b="1" dirty="0"/>
          </a:p>
          <a:p>
            <a:pPr indent="457200" algn="just"/>
            <a:r>
              <a:rPr lang="uk-UA" dirty="0" smtClean="0"/>
              <a:t>Перелік товарів, які не можуть бути допущені до переробки для вільного обігу на митній території України (</a:t>
            </a:r>
            <a:r>
              <a:rPr lang="uk-UA" b="1" dirty="0" smtClean="0">
                <a:solidFill>
                  <a:srgbClr val="FF00FF"/>
                </a:solidFill>
              </a:rPr>
              <a:t>одна товарна позиція</a:t>
            </a:r>
            <a:r>
              <a:rPr lang="uk-UA" dirty="0" smtClean="0"/>
              <a:t>) </a:t>
            </a:r>
            <a:endParaRPr lang="uk-UA" dirty="0"/>
          </a:p>
        </p:txBody>
      </p:sp>
      <p:sp>
        <p:nvSpPr>
          <p:cNvPr id="3" name="Прямоугольник 2"/>
          <p:cNvSpPr/>
          <p:nvPr/>
        </p:nvSpPr>
        <p:spPr>
          <a:xfrm>
            <a:off x="331395" y="2852936"/>
            <a:ext cx="8568952" cy="2585323"/>
          </a:xfrm>
          <a:prstGeom prst="rect">
            <a:avLst/>
          </a:prstGeom>
        </p:spPr>
        <p:txBody>
          <a:bodyPr wrap="square">
            <a:spAutoFit/>
          </a:bodyPr>
          <a:lstStyle/>
          <a:p>
            <a:pPr indent="457200" algn="just"/>
            <a:r>
              <a:rPr lang="uk-UA" dirty="0"/>
              <a:t>Ф</a:t>
            </a:r>
            <a:r>
              <a:rPr lang="uk-UA" dirty="0" smtClean="0"/>
              <a:t>інансові гарантії застосовуються при поміщенні у митний режим переробки на митній території України товарів групи 17 згідно </a:t>
            </a:r>
            <a:r>
              <a:rPr lang="uk-UA" dirty="0" err="1" smtClean="0"/>
              <a:t>з </a:t>
            </a:r>
            <a:r>
              <a:rPr lang="uk-UA" u="sng" dirty="0" err="1" smtClean="0">
                <a:hlinkClick r:id="rId2"/>
              </a:rPr>
              <a:t>УКТЗ</a:t>
            </a:r>
            <a:r>
              <a:rPr lang="uk-UA" u="sng" dirty="0" smtClean="0">
                <a:hlinkClick r:id="rId2"/>
              </a:rPr>
              <a:t>ЕД</a:t>
            </a:r>
            <a:r>
              <a:rPr lang="uk-UA" dirty="0" smtClean="0"/>
              <a:t> (цукор і кондитерські вироби з цукру).</a:t>
            </a:r>
          </a:p>
          <a:p>
            <a:pPr indent="457200" algn="just"/>
            <a:endParaRPr lang="uk-UA" dirty="0" smtClean="0"/>
          </a:p>
          <a:p>
            <a:pPr indent="457200" algn="just"/>
            <a:r>
              <a:rPr lang="uk-UA" dirty="0"/>
              <a:t>П</a:t>
            </a:r>
            <a:r>
              <a:rPr lang="uk-UA" dirty="0" smtClean="0"/>
              <a:t>родукти переробки, отримані в результаті переробки іноземних товарів, щодо яких встановлено особливі види мита на підставі рішень Міжвідомчої комісії з міжнародної торгівлі про застосування антидемпінгових, компенсаційних або спеціальних заходів, прийнятих відповідно до законів України, </a:t>
            </a:r>
            <a:r>
              <a:rPr lang="uk-UA" b="1" dirty="0" smtClean="0">
                <a:solidFill>
                  <a:srgbClr val="3333FF"/>
                </a:solidFill>
              </a:rPr>
              <a:t>підлягають обов’язковому реекспорту за межі митної території України.</a:t>
            </a:r>
            <a:endParaRPr lang="uk-UA" b="1" dirty="0">
              <a:solidFill>
                <a:srgbClr val="3333FF"/>
              </a:solidFill>
            </a:endParaRPr>
          </a:p>
        </p:txBody>
      </p:sp>
    </p:spTree>
    <p:extLst>
      <p:ext uri="{BB962C8B-B14F-4D97-AF65-F5344CB8AC3E}">
        <p14:creationId xmlns:p14="http://schemas.microsoft.com/office/powerpoint/2010/main" val="8256954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512" y="260648"/>
            <a:ext cx="8784976" cy="369332"/>
          </a:xfrm>
          <a:prstGeom prst="rect">
            <a:avLst/>
          </a:prstGeom>
          <a:noFill/>
        </p:spPr>
        <p:txBody>
          <a:bodyPr wrap="square" rtlCol="0">
            <a:spAutoFit/>
          </a:bodyPr>
          <a:lstStyle/>
          <a:p>
            <a:pPr algn="ctr"/>
            <a:r>
              <a:rPr lang="uk-UA" b="1" dirty="0" smtClean="0">
                <a:solidFill>
                  <a:srgbClr val="3333FF"/>
                </a:solidFill>
              </a:rPr>
              <a:t>Податкові наслідки переробки на митній території України </a:t>
            </a:r>
            <a:endParaRPr lang="ru-RU" b="1" dirty="0">
              <a:solidFill>
                <a:srgbClr val="3333FF"/>
              </a:solidFill>
            </a:endParaRPr>
          </a:p>
        </p:txBody>
      </p:sp>
      <p:sp>
        <p:nvSpPr>
          <p:cNvPr id="3" name="Прямоугольник 2"/>
          <p:cNvSpPr/>
          <p:nvPr/>
        </p:nvSpPr>
        <p:spPr>
          <a:xfrm>
            <a:off x="180094" y="980728"/>
            <a:ext cx="8640377" cy="2585323"/>
          </a:xfrm>
          <a:prstGeom prst="rect">
            <a:avLst/>
          </a:prstGeom>
        </p:spPr>
        <p:txBody>
          <a:bodyPr wrap="square">
            <a:spAutoFit/>
          </a:bodyPr>
          <a:lstStyle/>
          <a:p>
            <a:pPr indent="457200" algn="just"/>
            <a:r>
              <a:rPr lang="uk-UA" b="1" dirty="0" smtClean="0"/>
              <a:t>Ввізне мито не сплачується </a:t>
            </a:r>
            <a:r>
              <a:rPr lang="uk-UA" dirty="0" smtClean="0"/>
              <a:t>відповідно до п. 1) частини першої ст.  284  та  частини </a:t>
            </a:r>
            <a:r>
              <a:rPr lang="uk-UA" dirty="0" err="1" smtClean="0"/>
              <a:t>два</a:t>
            </a:r>
            <a:r>
              <a:rPr lang="uk-UA" dirty="0" smtClean="0"/>
              <a:t>надцятої  ст.  286  МКУ при дотриманні вимог та обмежень, встановлених главою 23 </a:t>
            </a:r>
            <a:r>
              <a:rPr lang="uk-UA" dirty="0" err="1" smtClean="0"/>
              <a:t>МКУ</a:t>
            </a:r>
            <a:r>
              <a:rPr lang="uk-UA" dirty="0" smtClean="0"/>
              <a:t>. </a:t>
            </a:r>
          </a:p>
          <a:p>
            <a:pPr indent="457200" algn="just"/>
            <a:endParaRPr lang="uk-UA" dirty="0" smtClean="0"/>
          </a:p>
          <a:p>
            <a:pPr indent="457200" algn="just"/>
            <a:r>
              <a:rPr lang="ru-RU" dirty="0"/>
              <a:t>У </a:t>
            </a:r>
            <a:r>
              <a:rPr lang="uk-UA" dirty="0" smtClean="0"/>
              <a:t>разі випуску у вільний обіг продуктів переробки, отриманих з товарів, поміщених у </a:t>
            </a:r>
            <a:r>
              <a:rPr lang="uk-UA" dirty="0" err="1" smtClean="0"/>
              <a:t>митни</a:t>
            </a:r>
            <a:r>
              <a:rPr lang="ru-RU" dirty="0" smtClean="0"/>
              <a:t>й </a:t>
            </a:r>
            <a:r>
              <a:rPr lang="ru-RU" dirty="0"/>
              <a:t>режим </a:t>
            </a:r>
            <a:r>
              <a:rPr lang="ru-RU" dirty="0" err="1"/>
              <a:t>переробки</a:t>
            </a:r>
            <a:r>
              <a:rPr lang="ru-RU" dirty="0"/>
              <a:t> на </a:t>
            </a:r>
            <a:r>
              <a:rPr lang="uk-UA" dirty="0" smtClean="0"/>
              <a:t>митній території, </a:t>
            </a:r>
            <a:r>
              <a:rPr lang="uk-UA" dirty="0" err="1" smtClean="0"/>
              <a:t>здійснюєтсья</a:t>
            </a:r>
            <a:r>
              <a:rPr lang="uk-UA" dirty="0" smtClean="0"/>
              <a:t> </a:t>
            </a:r>
            <a:r>
              <a:rPr lang="uk-UA" dirty="0" err="1" smtClean="0"/>
              <a:t>сп</a:t>
            </a:r>
            <a:r>
              <a:rPr lang="ru-RU" dirty="0" err="1" smtClean="0"/>
              <a:t>лата</a:t>
            </a:r>
            <a:r>
              <a:rPr lang="ru-RU" dirty="0" smtClean="0"/>
              <a:t> </a:t>
            </a:r>
            <a:r>
              <a:rPr lang="ru-RU" dirty="0" err="1"/>
              <a:t>ввізного</a:t>
            </a:r>
            <a:r>
              <a:rPr lang="ru-RU" dirty="0"/>
              <a:t> </a:t>
            </a:r>
            <a:r>
              <a:rPr lang="ru-RU" dirty="0" err="1"/>
              <a:t>мита</a:t>
            </a:r>
            <a:endParaRPr lang="uk-UA" dirty="0"/>
          </a:p>
          <a:p>
            <a:pPr indent="457200" algn="just"/>
            <a:endParaRPr lang="uk-UA" dirty="0" smtClean="0"/>
          </a:p>
          <a:p>
            <a:pPr indent="457200" algn="just"/>
            <a:endParaRPr lang="uk-UA" dirty="0"/>
          </a:p>
        </p:txBody>
      </p:sp>
      <p:sp>
        <p:nvSpPr>
          <p:cNvPr id="4" name="Прямоугольник 3"/>
          <p:cNvSpPr/>
          <p:nvPr/>
        </p:nvSpPr>
        <p:spPr>
          <a:xfrm>
            <a:off x="251810" y="3789040"/>
            <a:ext cx="8496943" cy="369332"/>
          </a:xfrm>
          <a:prstGeom prst="rect">
            <a:avLst/>
          </a:prstGeom>
        </p:spPr>
        <p:txBody>
          <a:bodyPr wrap="square">
            <a:spAutoFit/>
          </a:bodyPr>
          <a:lstStyle/>
          <a:p>
            <a:pPr indent="457200" algn="just"/>
            <a:r>
              <a:rPr lang="uk-UA" b="1" dirty="0" smtClean="0"/>
              <a:t>Акцизний податок не сплачується </a:t>
            </a:r>
            <a:r>
              <a:rPr lang="uk-UA" dirty="0" smtClean="0"/>
              <a:t>відповідно до пп.  213.3.3 ПКУ.  </a:t>
            </a:r>
            <a:endParaRPr lang="uk-UA" dirty="0"/>
          </a:p>
        </p:txBody>
      </p:sp>
      <p:sp>
        <p:nvSpPr>
          <p:cNvPr id="5" name="Прямоугольник 4"/>
          <p:cNvSpPr/>
          <p:nvPr/>
        </p:nvSpPr>
        <p:spPr>
          <a:xfrm>
            <a:off x="251520" y="4725144"/>
            <a:ext cx="8352927" cy="923330"/>
          </a:xfrm>
          <a:prstGeom prst="rect">
            <a:avLst/>
          </a:prstGeom>
        </p:spPr>
        <p:txBody>
          <a:bodyPr wrap="square">
            <a:spAutoFit/>
          </a:bodyPr>
          <a:lstStyle/>
          <a:p>
            <a:pPr indent="457200" algn="just"/>
            <a:r>
              <a:rPr lang="uk-UA" b="1" dirty="0" smtClean="0"/>
              <a:t>ПДВ не сплачується </a:t>
            </a:r>
            <a:r>
              <a:rPr lang="uk-UA" dirty="0" smtClean="0"/>
              <a:t>відповідно до п. 206.12 ПКУ за умови дотримання вимог та обмежень, встановлених главою 23 </a:t>
            </a:r>
            <a:r>
              <a:rPr lang="uk-UA" dirty="0" err="1" smtClean="0"/>
              <a:t>МКУ</a:t>
            </a:r>
            <a:r>
              <a:rPr lang="uk-UA" dirty="0"/>
              <a:t> </a:t>
            </a:r>
            <a:r>
              <a:rPr lang="uk-UA" dirty="0" smtClean="0"/>
              <a:t>(</a:t>
            </a:r>
            <a:r>
              <a:rPr lang="uk-UA" b="1" dirty="0" smtClean="0"/>
              <a:t>умовне повне звільнення від оподаткування</a:t>
            </a:r>
            <a:r>
              <a:rPr lang="uk-UA" dirty="0" smtClean="0"/>
              <a:t>)</a:t>
            </a:r>
            <a:endParaRPr lang="uk-UA" dirty="0"/>
          </a:p>
        </p:txBody>
      </p:sp>
    </p:spTree>
    <p:extLst>
      <p:ext uri="{BB962C8B-B14F-4D97-AF65-F5344CB8AC3E}">
        <p14:creationId xmlns:p14="http://schemas.microsoft.com/office/powerpoint/2010/main" val="40585074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289679"/>
            <a:ext cx="8640960" cy="2462213"/>
          </a:xfrm>
          <a:prstGeom prst="rect">
            <a:avLst/>
          </a:prstGeom>
        </p:spPr>
        <p:txBody>
          <a:bodyPr wrap="square">
            <a:spAutoFit/>
          </a:bodyPr>
          <a:lstStyle/>
          <a:p>
            <a:pPr indent="457200" algn="just"/>
            <a:r>
              <a:rPr lang="uk-UA" sz="2200" b="1" dirty="0" smtClean="0">
                <a:solidFill>
                  <a:srgbClr val="7030A0"/>
                </a:solidFill>
              </a:rPr>
              <a:t>Переробка за межами митної території </a:t>
            </a:r>
            <a:r>
              <a:rPr lang="uk-UA" sz="2200" dirty="0" smtClean="0"/>
              <a:t>- це митний режим, відповідно до якого українські товари піддаються у встановленому законодавством порядку переробці за межами митної території України без застосування заходів нетарифного регулювання зовнішньоекономічної діяльності, за умови повернення цих товарів або продуктів їх переробки на митну територію України у митному режимі імпорту.</a:t>
            </a:r>
            <a:endParaRPr lang="uk-UA" sz="2200" dirty="0"/>
          </a:p>
        </p:txBody>
      </p:sp>
      <p:sp>
        <p:nvSpPr>
          <p:cNvPr id="3" name="Прямоугольник 2"/>
          <p:cNvSpPr/>
          <p:nvPr/>
        </p:nvSpPr>
        <p:spPr>
          <a:xfrm>
            <a:off x="323528" y="3199328"/>
            <a:ext cx="8568952" cy="1323439"/>
          </a:xfrm>
          <a:prstGeom prst="rect">
            <a:avLst/>
          </a:prstGeom>
        </p:spPr>
        <p:txBody>
          <a:bodyPr wrap="square">
            <a:spAutoFit/>
          </a:bodyPr>
          <a:lstStyle/>
          <a:p>
            <a:pPr indent="457200" algn="just"/>
            <a:r>
              <a:rPr lang="ru-RU" sz="2000" dirty="0"/>
              <a:t>З товарами, </a:t>
            </a:r>
            <a:r>
              <a:rPr lang="uk-UA" sz="2000" dirty="0" smtClean="0"/>
              <a:t>поміщеними у митний режим переробки за межами митної території України, також можуть проводитися звичайні операції з товарами, зазначені </a:t>
            </a:r>
            <a:r>
              <a:rPr lang="ru-RU" sz="2000" dirty="0" smtClean="0"/>
              <a:t>у</a:t>
            </a:r>
            <a:r>
              <a:rPr lang="ru-RU" sz="2000" dirty="0"/>
              <a:t> </a:t>
            </a:r>
            <a:r>
              <a:rPr lang="ru-RU" sz="2000" u="sng" dirty="0" err="1">
                <a:hlinkClick r:id="rId2"/>
              </a:rPr>
              <a:t>статті</a:t>
            </a:r>
            <a:r>
              <a:rPr lang="ru-RU" sz="2000" u="sng" dirty="0">
                <a:hlinkClick r:id="rId2"/>
              </a:rPr>
              <a:t> 73</a:t>
            </a:r>
            <a:r>
              <a:rPr lang="ru-RU" sz="2000" b="1" u="sng" baseline="30000" dirty="0">
                <a:hlinkClick r:id="rId2"/>
              </a:rPr>
              <a:t>-6</a:t>
            </a:r>
            <a:r>
              <a:rPr lang="ru-RU" sz="2000" b="1" baseline="30000" dirty="0"/>
              <a:t> </a:t>
            </a:r>
            <a:r>
              <a:rPr lang="ru-RU" sz="2000" dirty="0" err="1" smtClean="0"/>
              <a:t>МКУ</a:t>
            </a:r>
            <a:r>
              <a:rPr lang="ru-RU" sz="2000" dirty="0" smtClean="0"/>
              <a:t>.</a:t>
            </a:r>
            <a:endParaRPr lang="uk-UA" sz="2000" dirty="0"/>
          </a:p>
          <a:p>
            <a:pPr indent="457200" algn="just"/>
            <a:endParaRPr lang="uk-UA" sz="2000" dirty="0"/>
          </a:p>
        </p:txBody>
      </p:sp>
      <p:sp>
        <p:nvSpPr>
          <p:cNvPr id="5" name="Прямоугольник 4"/>
          <p:cNvSpPr/>
          <p:nvPr/>
        </p:nvSpPr>
        <p:spPr>
          <a:xfrm>
            <a:off x="216036" y="4869160"/>
            <a:ext cx="8783935" cy="923330"/>
          </a:xfrm>
          <a:prstGeom prst="rect">
            <a:avLst/>
          </a:prstGeom>
        </p:spPr>
        <p:txBody>
          <a:bodyPr wrap="square">
            <a:spAutoFit/>
          </a:bodyPr>
          <a:lstStyle/>
          <a:p>
            <a:pPr indent="457200" algn="just"/>
            <a:r>
              <a:rPr lang="uk-UA" b="1" dirty="0" smtClean="0">
                <a:solidFill>
                  <a:srgbClr val="C00000"/>
                </a:solidFill>
              </a:rPr>
              <a:t>Не підлягають поміщенню у митний режим переробки за межами митної території товари (крім тих, що вивозяться з метою ремонту), які при імпорті були звільнені від оподаткування митними платежами.</a:t>
            </a:r>
            <a:endParaRPr lang="uk-UA" b="1" dirty="0">
              <a:solidFill>
                <a:srgbClr val="C00000"/>
              </a:solidFill>
            </a:endParaRPr>
          </a:p>
        </p:txBody>
      </p:sp>
    </p:spTree>
    <p:extLst>
      <p:ext uri="{BB962C8B-B14F-4D97-AF65-F5344CB8AC3E}">
        <p14:creationId xmlns:p14="http://schemas.microsoft.com/office/powerpoint/2010/main" val="40585074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260648"/>
            <a:ext cx="8640960" cy="3416320"/>
          </a:xfrm>
          <a:prstGeom prst="rect">
            <a:avLst/>
          </a:prstGeom>
        </p:spPr>
        <p:txBody>
          <a:bodyPr wrap="square">
            <a:spAutoFit/>
          </a:bodyPr>
          <a:lstStyle/>
          <a:p>
            <a:pPr indent="457200" algn="just"/>
            <a:r>
              <a:rPr lang="uk-UA" dirty="0"/>
              <a:t>Поміщення товарів підприємством у митний режим переробки за межами митної території здійснюється </a:t>
            </a:r>
            <a:r>
              <a:rPr lang="uk-UA" b="1" dirty="0">
                <a:solidFill>
                  <a:srgbClr val="3333FF"/>
                </a:solidFill>
              </a:rPr>
              <a:t>на підставі авторизації </a:t>
            </a:r>
            <a:r>
              <a:rPr lang="uk-UA" dirty="0"/>
              <a:t>на переробку за межами митної території.</a:t>
            </a:r>
          </a:p>
          <a:p>
            <a:pPr indent="457200" algn="just"/>
            <a:endParaRPr lang="uk-UA" dirty="0" smtClean="0"/>
          </a:p>
          <a:p>
            <a:pPr indent="457200" algn="just"/>
            <a:r>
              <a:rPr lang="uk-UA" dirty="0" smtClean="0"/>
              <a:t>Підприємство</a:t>
            </a:r>
            <a:r>
              <a:rPr lang="uk-UA" dirty="0"/>
              <a:t>, яке має намір отримати авторизацію на переробку за межами митної території, повинно відповідати умові зберігання документів та ведення облікових записів, визначеній </a:t>
            </a:r>
            <a:r>
              <a:rPr lang="uk-UA" u="sng" dirty="0">
                <a:hlinkClick r:id="rId2"/>
              </a:rPr>
              <a:t>статтею 73</a:t>
            </a:r>
            <a:r>
              <a:rPr lang="uk-UA" b="1" u="sng" baseline="30000" dirty="0">
                <a:hlinkClick r:id="rId2"/>
              </a:rPr>
              <a:t>-3</a:t>
            </a:r>
            <a:r>
              <a:rPr lang="uk-UA" dirty="0"/>
              <a:t> </a:t>
            </a:r>
            <a:r>
              <a:rPr lang="uk-UA" dirty="0" err="1" smtClean="0"/>
              <a:t>МКУ</a:t>
            </a:r>
            <a:r>
              <a:rPr lang="uk-UA" dirty="0" smtClean="0"/>
              <a:t>, </a:t>
            </a:r>
            <a:r>
              <a:rPr lang="uk-UA" dirty="0"/>
              <a:t>або критерію, визначеному </a:t>
            </a:r>
            <a:r>
              <a:rPr lang="uk-UA" u="sng" dirty="0">
                <a:hlinkClick r:id="rId3"/>
              </a:rPr>
              <a:t>пунктом 2</a:t>
            </a:r>
            <a:r>
              <a:rPr lang="uk-UA" dirty="0"/>
              <a:t> частини третьої статті 12 </a:t>
            </a:r>
            <a:r>
              <a:rPr lang="uk-UA" dirty="0" err="1" smtClean="0"/>
              <a:t>МКУ</a:t>
            </a:r>
            <a:r>
              <a:rPr lang="uk-UA" dirty="0" smtClean="0"/>
              <a:t> (</a:t>
            </a:r>
            <a:r>
              <a:rPr lang="uk-UA" i="1" dirty="0" smtClean="0"/>
              <a:t>демонстрація заявником високого рівня контролю своїх операцій і товарних потоків на основі бухгалтерського обліку, системи управління комерційними обліковими записами та, у відповідних випадках, товарно-транспортною документацією, що дають змогу здійснювати належний митний контроль</a:t>
            </a:r>
            <a:r>
              <a:rPr lang="uk-UA" dirty="0" smtClean="0"/>
              <a:t>).</a:t>
            </a:r>
            <a:endParaRPr lang="uk-UA" dirty="0"/>
          </a:p>
        </p:txBody>
      </p:sp>
    </p:spTree>
    <p:extLst>
      <p:ext uri="{BB962C8B-B14F-4D97-AF65-F5344CB8AC3E}">
        <p14:creationId xmlns:p14="http://schemas.microsoft.com/office/powerpoint/2010/main" val="33330858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323528" y="476672"/>
            <a:ext cx="8618527" cy="3785652"/>
          </a:xfrm>
          <a:prstGeom prst="rect">
            <a:avLst/>
          </a:prstGeom>
        </p:spPr>
        <p:txBody>
          <a:bodyPr wrap="square">
            <a:spAutoFit/>
          </a:bodyPr>
          <a:lstStyle/>
          <a:p>
            <a:pPr indent="457200" algn="just"/>
            <a:r>
              <a:rPr lang="uk-UA" sz="2000" b="1" dirty="0" smtClean="0">
                <a:solidFill>
                  <a:srgbClr val="7030A0"/>
                </a:solidFill>
              </a:rPr>
              <a:t>Кабінет Міністрів України має право визначати (Постанова від 04.12.2013 року № 879 :</a:t>
            </a:r>
          </a:p>
          <a:p>
            <a:pPr indent="457200" algn="just"/>
            <a:endParaRPr lang="uk-UA" sz="2000" dirty="0" smtClean="0"/>
          </a:p>
          <a:p>
            <a:pPr indent="457200" algn="just"/>
            <a:r>
              <a:rPr lang="uk-UA" sz="2000" dirty="0" smtClean="0"/>
              <a:t>1</a:t>
            </a:r>
            <a:r>
              <a:rPr lang="uk-UA" sz="2000" dirty="0" smtClean="0"/>
              <a:t>) </a:t>
            </a:r>
            <a:r>
              <a:rPr lang="uk-UA" sz="2000" u="sng" dirty="0" smtClean="0">
                <a:hlinkClick r:id="rId2"/>
              </a:rPr>
              <a:t>продукти</a:t>
            </a:r>
            <a:r>
              <a:rPr lang="uk-UA" sz="2000" dirty="0" smtClean="0"/>
              <a:t> переробки (7 товарних позицій), </a:t>
            </a:r>
            <a:r>
              <a:rPr lang="uk-UA" sz="2000" u="sng" dirty="0" smtClean="0">
                <a:hlinkClick r:id="rId3"/>
              </a:rPr>
              <a:t>залишки</a:t>
            </a:r>
            <a:r>
              <a:rPr lang="uk-UA" sz="2000" dirty="0" smtClean="0"/>
              <a:t> переробки (</a:t>
            </a:r>
            <a:r>
              <a:rPr lang="uk-UA" sz="2000" dirty="0" smtClean="0"/>
              <a:t>11 </a:t>
            </a:r>
            <a:r>
              <a:rPr lang="uk-UA" sz="2000" dirty="0" smtClean="0"/>
              <a:t>товарних позицій), а також товари, продукти переробки чи залишки переробки яких підлягають обов’язковому поверненню на митну територію України і випуску у вільний обіг;</a:t>
            </a:r>
          </a:p>
          <a:p>
            <a:pPr indent="457200" algn="just"/>
            <a:endParaRPr lang="uk-UA" sz="2000" dirty="0" smtClean="0"/>
          </a:p>
          <a:p>
            <a:pPr indent="457200" algn="just"/>
            <a:r>
              <a:rPr lang="uk-UA" sz="2000" dirty="0" smtClean="0"/>
              <a:t>2) </a:t>
            </a:r>
            <a:r>
              <a:rPr lang="uk-UA" sz="2000" u="sng" dirty="0" smtClean="0">
                <a:hlinkClick r:id="rId4"/>
              </a:rPr>
              <a:t>мінімальне співвідношення</a:t>
            </a:r>
            <a:r>
              <a:rPr lang="uk-UA" sz="2000" dirty="0" smtClean="0"/>
              <a:t> вартості українських та іноземних товарів (15 товарних позицій) для окремих категорій товарів, що піддаються операціям з переробки за межами митної території України (розмір співвідношення від 80 до 90 %).</a:t>
            </a:r>
            <a:endParaRPr lang="uk-UA" sz="2000" dirty="0"/>
          </a:p>
        </p:txBody>
      </p:sp>
      <p:sp>
        <p:nvSpPr>
          <p:cNvPr id="4" name="Прямоугольник 3"/>
          <p:cNvSpPr/>
          <p:nvPr/>
        </p:nvSpPr>
        <p:spPr>
          <a:xfrm>
            <a:off x="323527" y="4725144"/>
            <a:ext cx="8568951" cy="1200329"/>
          </a:xfrm>
          <a:prstGeom prst="rect">
            <a:avLst/>
          </a:prstGeom>
        </p:spPr>
        <p:txBody>
          <a:bodyPr wrap="square">
            <a:spAutoFit/>
          </a:bodyPr>
          <a:lstStyle/>
          <a:p>
            <a:pPr indent="457200" algn="just"/>
            <a:r>
              <a:rPr lang="uk-UA" dirty="0" smtClean="0"/>
              <a:t>Товари, продукти переробки яких визначені Кабінетом Міністрів України як обов’язкові до повернення на митну територію України, вивозяться у митному режимі переробки за межами митної території із наданням забезпечення на суму їх вартості (</a:t>
            </a:r>
            <a:r>
              <a:rPr lang="uk-UA" b="1" dirty="0" smtClean="0">
                <a:solidFill>
                  <a:srgbClr val="3333FF"/>
                </a:solidFill>
              </a:rPr>
              <a:t>гарантії регламентуються постановою № 879</a:t>
            </a:r>
            <a:r>
              <a:rPr lang="uk-UA" dirty="0" smtClean="0"/>
              <a:t>). </a:t>
            </a:r>
            <a:endParaRPr lang="uk-UA" dirty="0"/>
          </a:p>
        </p:txBody>
      </p:sp>
    </p:spTree>
    <p:extLst>
      <p:ext uri="{BB962C8B-B14F-4D97-AF65-F5344CB8AC3E}">
        <p14:creationId xmlns:p14="http://schemas.microsoft.com/office/powerpoint/2010/main" val="40585074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260648"/>
            <a:ext cx="8640960" cy="3416320"/>
          </a:xfrm>
          <a:prstGeom prst="rect">
            <a:avLst/>
          </a:prstGeom>
        </p:spPr>
        <p:txBody>
          <a:bodyPr wrap="square">
            <a:spAutoFit/>
          </a:bodyPr>
          <a:lstStyle/>
          <a:p>
            <a:pPr indent="457200" algn="just"/>
            <a:r>
              <a:rPr lang="uk-UA" dirty="0"/>
              <a:t>Поміщення товарів підприємством у митний режим переробки за межами митної території здійснюється на підставі авторизації на переробку за межами митної території.</a:t>
            </a:r>
          </a:p>
          <a:p>
            <a:pPr indent="457200" algn="just"/>
            <a:endParaRPr lang="uk-UA" dirty="0" smtClean="0"/>
          </a:p>
          <a:p>
            <a:pPr indent="457200" algn="just"/>
            <a:r>
              <a:rPr lang="uk-UA" dirty="0" smtClean="0"/>
              <a:t>Підприємство</a:t>
            </a:r>
            <a:r>
              <a:rPr lang="uk-UA" dirty="0"/>
              <a:t>, яке має намір отримати авторизацію на переробку за межами митної території, повинно відповідати умові зберігання документів та ведення облікових записів, визначеній </a:t>
            </a:r>
            <a:r>
              <a:rPr lang="uk-UA" u="sng" dirty="0">
                <a:hlinkClick r:id="rId2"/>
              </a:rPr>
              <a:t>статтею 73</a:t>
            </a:r>
            <a:r>
              <a:rPr lang="uk-UA" b="1" u="sng" baseline="30000" dirty="0">
                <a:hlinkClick r:id="rId2"/>
              </a:rPr>
              <a:t>-3</a:t>
            </a:r>
            <a:r>
              <a:rPr lang="uk-UA" dirty="0"/>
              <a:t> </a:t>
            </a:r>
            <a:r>
              <a:rPr lang="uk-UA" dirty="0" err="1" smtClean="0"/>
              <a:t>МКУ</a:t>
            </a:r>
            <a:r>
              <a:rPr lang="uk-UA" dirty="0" smtClean="0"/>
              <a:t>, </a:t>
            </a:r>
            <a:r>
              <a:rPr lang="uk-UA" dirty="0"/>
              <a:t>або критерію, визначеному </a:t>
            </a:r>
            <a:r>
              <a:rPr lang="uk-UA" u="sng" dirty="0">
                <a:hlinkClick r:id="rId3"/>
              </a:rPr>
              <a:t>пунктом 2</a:t>
            </a:r>
            <a:r>
              <a:rPr lang="uk-UA" dirty="0"/>
              <a:t> частини третьої статті 12 </a:t>
            </a:r>
            <a:r>
              <a:rPr lang="uk-UA" dirty="0" err="1" smtClean="0"/>
              <a:t>МКУ</a:t>
            </a:r>
            <a:r>
              <a:rPr lang="uk-UA" dirty="0" smtClean="0"/>
              <a:t> (</a:t>
            </a:r>
            <a:r>
              <a:rPr lang="uk-UA" b="1" i="1" dirty="0" smtClean="0">
                <a:solidFill>
                  <a:srgbClr val="3333FF"/>
                </a:solidFill>
              </a:rPr>
              <a:t>демонстрація заявником високого рівня контролю своїх операцій і товарних потоків на основі бухгалтерського обліку, системи управління комерційними обліковими записами та, у відповідних випадках, товарно-транспортною документацією, що дають змогу здійснювати належний митний контроль</a:t>
            </a:r>
            <a:r>
              <a:rPr lang="uk-UA" dirty="0" smtClean="0"/>
              <a:t>).</a:t>
            </a:r>
            <a:endParaRPr lang="uk-UA" dirty="0"/>
          </a:p>
        </p:txBody>
      </p:sp>
    </p:spTree>
    <p:extLst>
      <p:ext uri="{BB962C8B-B14F-4D97-AF65-F5344CB8AC3E}">
        <p14:creationId xmlns:p14="http://schemas.microsoft.com/office/powerpoint/2010/main" val="35056875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7504" y="116632"/>
            <a:ext cx="8856984" cy="6186309"/>
          </a:xfrm>
          <a:prstGeom prst="rect">
            <a:avLst/>
          </a:prstGeom>
        </p:spPr>
        <p:txBody>
          <a:bodyPr wrap="square">
            <a:spAutoFit/>
          </a:bodyPr>
          <a:lstStyle/>
          <a:p>
            <a:pPr indent="457200" algn="just"/>
            <a:r>
              <a:rPr lang="uk-UA" b="1" dirty="0" smtClean="0">
                <a:solidFill>
                  <a:srgbClr val="3333FF"/>
                </a:solidFill>
              </a:rPr>
              <a:t>Рішення </a:t>
            </a:r>
            <a:r>
              <a:rPr lang="uk-UA" b="1" dirty="0">
                <a:solidFill>
                  <a:srgbClr val="3333FF"/>
                </a:solidFill>
              </a:rPr>
              <a:t>про надання авторизації</a:t>
            </a:r>
            <a:r>
              <a:rPr lang="uk-UA" dirty="0"/>
              <a:t> на переробку за межами митної території приймається на підставі заяви підприємства або на підставі митної </a:t>
            </a:r>
            <a:r>
              <a:rPr lang="uk-UA" dirty="0" smtClean="0"/>
              <a:t>декларації.</a:t>
            </a:r>
            <a:endParaRPr lang="uk-UA" dirty="0"/>
          </a:p>
          <a:p>
            <a:pPr indent="457200"/>
            <a:endParaRPr lang="uk-UA" dirty="0" smtClean="0"/>
          </a:p>
          <a:p>
            <a:pPr indent="457200"/>
            <a:r>
              <a:rPr lang="uk-UA" dirty="0" smtClean="0"/>
              <a:t>Разом </a:t>
            </a:r>
            <a:r>
              <a:rPr lang="uk-UA" dirty="0"/>
              <a:t>із заявою або митною декларацією підприємство подає митному органу:</a:t>
            </a:r>
          </a:p>
          <a:p>
            <a:pPr indent="457200"/>
            <a:endParaRPr lang="uk-UA" dirty="0" smtClean="0"/>
          </a:p>
          <a:p>
            <a:pPr indent="457200" algn="just"/>
            <a:r>
              <a:rPr lang="uk-UA" dirty="0" smtClean="0"/>
              <a:t>1</a:t>
            </a:r>
            <a:r>
              <a:rPr lang="uk-UA" dirty="0"/>
              <a:t>) зовнішньоекономічні договори або документи, що їх замінюють, на підставі яких здійснюватиметься переробка товарів;</a:t>
            </a:r>
          </a:p>
          <a:p>
            <a:pPr indent="457200" algn="just"/>
            <a:endParaRPr lang="uk-UA" dirty="0" smtClean="0"/>
          </a:p>
          <a:p>
            <a:pPr indent="457200" algn="just"/>
            <a:r>
              <a:rPr lang="uk-UA" dirty="0" smtClean="0"/>
              <a:t>2</a:t>
            </a:r>
            <a:r>
              <a:rPr lang="uk-UA" dirty="0"/>
              <a:t>) технологічні схеми або опис процесу переробки, у тому числі шляхом модернізації (крім випадків ввезення товарів з метою ремонту), в яких повинні бути зазначені відомості про всі етапи переробки та процесу перетворення товарів, поміщених у митний режим переробки за межами митної території, на продукти переробки із зазначенням відомостей про обсяг виходу продуктів переробки, конкретний обсяг робіт і строк їх виконання. </a:t>
            </a:r>
            <a:endParaRPr lang="uk-UA" dirty="0" smtClean="0"/>
          </a:p>
          <a:p>
            <a:pPr indent="457200" algn="just"/>
            <a:endParaRPr lang="uk-UA" dirty="0"/>
          </a:p>
          <a:p>
            <a:pPr indent="457200" algn="just"/>
            <a:r>
              <a:rPr lang="uk-UA" dirty="0" smtClean="0"/>
              <a:t>3</a:t>
            </a:r>
            <a:r>
              <a:rPr lang="uk-UA" dirty="0"/>
              <a:t>) документи (інструкція, порядок, настанова, інформаційний лист тощо), що підтверджують відповідність підприємства умові зберігання документів та ведення облікових записів, визначеній </a:t>
            </a:r>
            <a:r>
              <a:rPr lang="uk-UA" u="sng" dirty="0">
                <a:hlinkClick r:id="rId2"/>
              </a:rPr>
              <a:t>статтею 73</a:t>
            </a:r>
            <a:r>
              <a:rPr lang="uk-UA" b="1" u="sng" baseline="30000" dirty="0">
                <a:hlinkClick r:id="rId2"/>
              </a:rPr>
              <a:t>-3</a:t>
            </a:r>
            <a:r>
              <a:rPr lang="uk-UA" dirty="0"/>
              <a:t> </a:t>
            </a:r>
            <a:r>
              <a:rPr lang="uk-UA" dirty="0" err="1" smtClean="0"/>
              <a:t>МКУ</a:t>
            </a:r>
            <a:endParaRPr lang="uk-UA" dirty="0" smtClean="0"/>
          </a:p>
          <a:p>
            <a:pPr indent="457200" algn="just"/>
            <a:endParaRPr lang="ru-RU" dirty="0"/>
          </a:p>
          <a:p>
            <a:pPr indent="457200" algn="just"/>
            <a:r>
              <a:rPr lang="uk-UA" dirty="0" smtClean="0"/>
              <a:t>4</a:t>
            </a:r>
            <a:r>
              <a:rPr lang="uk-UA" dirty="0"/>
              <a:t>) інші документи за бажанням підприємства (висновки державних органів, експертних установ, організацій, стандарти, кодекси усталеної практики, технічні умови, описи чи креслення зразків, відповідно до яких здійснюватиметься переробка, тощо).</a:t>
            </a:r>
          </a:p>
        </p:txBody>
      </p:sp>
    </p:spTree>
    <p:extLst>
      <p:ext uri="{BB962C8B-B14F-4D97-AF65-F5344CB8AC3E}">
        <p14:creationId xmlns:p14="http://schemas.microsoft.com/office/powerpoint/2010/main" val="41959678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188640"/>
            <a:ext cx="8712968" cy="1631216"/>
          </a:xfrm>
          <a:prstGeom prst="rect">
            <a:avLst/>
          </a:prstGeom>
        </p:spPr>
        <p:txBody>
          <a:bodyPr wrap="square">
            <a:spAutoFit/>
          </a:bodyPr>
          <a:lstStyle/>
          <a:p>
            <a:pPr indent="457200" algn="just"/>
            <a:r>
              <a:rPr lang="uk-UA" sz="2000" b="1" dirty="0" smtClean="0">
                <a:solidFill>
                  <a:srgbClr val="FF00FF"/>
                </a:solidFill>
              </a:rPr>
              <a:t>Переробка на митній території </a:t>
            </a:r>
            <a:r>
              <a:rPr lang="uk-UA" sz="2000" dirty="0" smtClean="0"/>
              <a:t>- це митний режим, відповідно до якого іноземні товари піддаються у встановленому законодавством порядку переробці без застосування до них заходів нетарифного регулювання зовнішньоекономічної діяльності, за умови подальшого реекспорту продуктів переробки.</a:t>
            </a:r>
            <a:endParaRPr lang="uk-UA" sz="2000" dirty="0"/>
          </a:p>
        </p:txBody>
      </p:sp>
      <p:sp>
        <p:nvSpPr>
          <p:cNvPr id="3" name="Прямоугольник 2"/>
          <p:cNvSpPr/>
          <p:nvPr/>
        </p:nvSpPr>
        <p:spPr>
          <a:xfrm>
            <a:off x="251520" y="1819856"/>
            <a:ext cx="8640960" cy="923330"/>
          </a:xfrm>
          <a:prstGeom prst="rect">
            <a:avLst/>
          </a:prstGeom>
        </p:spPr>
        <p:txBody>
          <a:bodyPr wrap="square">
            <a:spAutoFit/>
          </a:bodyPr>
          <a:lstStyle/>
          <a:p>
            <a:pPr indent="457200" algn="just"/>
            <a:r>
              <a:rPr lang="uk-UA" b="1" dirty="0" smtClean="0">
                <a:solidFill>
                  <a:srgbClr val="002060"/>
                </a:solidFill>
              </a:rPr>
              <a:t>Поміщення товарів у митний режим переробки на митній території здійснюється з умовним повним звільненням від оподаткування митними платежами.</a:t>
            </a:r>
            <a:endParaRPr lang="uk-UA" b="1" dirty="0">
              <a:solidFill>
                <a:srgbClr val="002060"/>
              </a:solidFill>
            </a:endParaRPr>
          </a:p>
        </p:txBody>
      </p:sp>
      <p:sp>
        <p:nvSpPr>
          <p:cNvPr id="4" name="Прямоугольник 3"/>
          <p:cNvSpPr/>
          <p:nvPr/>
        </p:nvSpPr>
        <p:spPr>
          <a:xfrm>
            <a:off x="259095" y="2782669"/>
            <a:ext cx="8625810" cy="1107996"/>
          </a:xfrm>
          <a:prstGeom prst="rect">
            <a:avLst/>
          </a:prstGeom>
        </p:spPr>
        <p:txBody>
          <a:bodyPr wrap="square">
            <a:spAutoFit/>
          </a:bodyPr>
          <a:lstStyle/>
          <a:p>
            <a:pPr indent="457200" algn="just"/>
            <a:r>
              <a:rPr lang="uk-UA" sz="2200" dirty="0" smtClean="0">
                <a:solidFill>
                  <a:srgbClr val="C00000"/>
                </a:solidFill>
              </a:rPr>
              <a:t>У процесі переробки іноземних товарів не допускається використання українських товарів (крім палива та енергії), на які законом встановлено вивізне мито.</a:t>
            </a:r>
            <a:endParaRPr lang="uk-UA" sz="2200" dirty="0">
              <a:solidFill>
                <a:srgbClr val="C00000"/>
              </a:solidFill>
            </a:endParaRPr>
          </a:p>
        </p:txBody>
      </p:sp>
      <p:sp>
        <p:nvSpPr>
          <p:cNvPr id="5" name="Прямоугольник 4"/>
          <p:cNvSpPr/>
          <p:nvPr/>
        </p:nvSpPr>
        <p:spPr>
          <a:xfrm>
            <a:off x="323101" y="4006805"/>
            <a:ext cx="8541615" cy="646331"/>
          </a:xfrm>
          <a:prstGeom prst="rect">
            <a:avLst/>
          </a:prstGeom>
        </p:spPr>
        <p:txBody>
          <a:bodyPr wrap="square">
            <a:spAutoFit/>
          </a:bodyPr>
          <a:lstStyle/>
          <a:p>
            <a:pPr indent="457200" algn="just"/>
            <a:r>
              <a:rPr lang="uk-UA" dirty="0" smtClean="0"/>
              <a:t>Поміщення товарів у митний режим переробки на митній території допускається з письмового дозволу митного органу за заявою власника цих товарів.</a:t>
            </a:r>
            <a:endParaRPr lang="uk-UA" dirty="0"/>
          </a:p>
        </p:txBody>
      </p:sp>
      <p:sp>
        <p:nvSpPr>
          <p:cNvPr id="6" name="Прямоугольник 5"/>
          <p:cNvSpPr/>
          <p:nvPr/>
        </p:nvSpPr>
        <p:spPr>
          <a:xfrm>
            <a:off x="323101" y="4974267"/>
            <a:ext cx="8613624" cy="1200329"/>
          </a:xfrm>
          <a:prstGeom prst="rect">
            <a:avLst/>
          </a:prstGeom>
        </p:spPr>
        <p:txBody>
          <a:bodyPr wrap="square">
            <a:spAutoFit/>
          </a:bodyPr>
          <a:lstStyle/>
          <a:p>
            <a:pPr indent="457200" algn="just"/>
            <a:r>
              <a:rPr lang="uk-UA" dirty="0" smtClean="0"/>
              <a:t>Дозвіл на переробку товарів на митній території України видається митним органом підприємству </a:t>
            </a:r>
            <a:r>
              <a:rPr lang="uk-UA" b="1" dirty="0" smtClean="0">
                <a:solidFill>
                  <a:srgbClr val="7030A0"/>
                </a:solidFill>
              </a:rPr>
              <a:t>безоплатно протягом п’яти робочих днів від дати реєстрації відповідної заяви</a:t>
            </a:r>
            <a:r>
              <a:rPr lang="uk-UA" b="1" dirty="0" smtClean="0">
                <a:solidFill>
                  <a:srgbClr val="7030A0"/>
                </a:solidFill>
              </a:rPr>
              <a:t>.</a:t>
            </a:r>
            <a:r>
              <a:rPr lang="uk-UA" dirty="0"/>
              <a:t> У дозволі на переробку товарів на митній території України зазначається перелік операцій з переробки та спосіб їх здійснення</a:t>
            </a:r>
            <a:r>
              <a:rPr lang="uk-UA" dirty="0" smtClean="0"/>
              <a:t>.</a:t>
            </a:r>
            <a:endParaRPr lang="uk-UA" b="1" dirty="0">
              <a:solidFill>
                <a:srgbClr val="7030A0"/>
              </a:solidFill>
            </a:endParaRPr>
          </a:p>
        </p:txBody>
      </p:sp>
    </p:spTree>
    <p:extLst>
      <p:ext uri="{BB962C8B-B14F-4D97-AF65-F5344CB8AC3E}">
        <p14:creationId xmlns:p14="http://schemas.microsoft.com/office/powerpoint/2010/main" val="405850749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188640"/>
            <a:ext cx="8712968" cy="4247317"/>
          </a:xfrm>
          <a:prstGeom prst="rect">
            <a:avLst/>
          </a:prstGeom>
        </p:spPr>
        <p:txBody>
          <a:bodyPr wrap="square">
            <a:spAutoFit/>
          </a:bodyPr>
          <a:lstStyle/>
          <a:p>
            <a:pPr indent="457200" algn="just"/>
            <a:r>
              <a:rPr lang="uk-UA" dirty="0" smtClean="0"/>
              <a:t>При поміщенні товарів у митний режим переробки за межами митної території підприємство у випадках, передбачених законом, повинно сплатити вивізне мито, а також надати забезпечення на суму вартості товарів, продукти переробки яких визначені Кабінетом Міністрів України як обов’язкові до повернення на митну територію України (</a:t>
            </a:r>
            <a:r>
              <a:rPr lang="en-US" dirty="0">
                <a:hlinkClick r:id="rId2"/>
              </a:rPr>
              <a:t>https://zakon.rada.gov.ua/laws/show/879-2013-%D0%BF#n61</a:t>
            </a:r>
            <a:r>
              <a:rPr lang="uk-UA" dirty="0" smtClean="0"/>
              <a:t>).</a:t>
            </a:r>
          </a:p>
          <a:p>
            <a:pPr indent="457200" algn="just"/>
            <a:endParaRPr lang="ru-RU" dirty="0"/>
          </a:p>
          <a:p>
            <a:pPr indent="457200" algn="just"/>
            <a:r>
              <a:rPr lang="ru-RU" dirty="0"/>
              <a:t>Строк </a:t>
            </a:r>
            <a:r>
              <a:rPr lang="uk-UA" dirty="0" smtClean="0"/>
              <a:t>переробки товарів за межами митної території України встановлюється митним органом у кожному випадку під час надання авторизації підприємству, виходячи з тривалості процесу переробки товарів та розпорядження продуктами їх переробки. Зазначений строк обчислюється, починаючи з дня завершення митного оформлення митним органом українських товарів для переробки. За заявою підприємства, якому видано авторизацію на переробку за межами митної території, з причин, підтверджених документально, строк переробки товарів за межами митної території України продовжується зазначеним органом, але загальний строк переробки </a:t>
            </a:r>
            <a:r>
              <a:rPr lang="uk-UA" b="1" dirty="0" smtClean="0">
                <a:solidFill>
                  <a:srgbClr val="3333FF"/>
                </a:solidFill>
              </a:rPr>
              <a:t>не може перевищувати 365 днів</a:t>
            </a:r>
            <a:r>
              <a:rPr lang="uk-UA" dirty="0"/>
              <a:t>.</a:t>
            </a:r>
          </a:p>
        </p:txBody>
      </p:sp>
    </p:spTree>
    <p:extLst>
      <p:ext uri="{BB962C8B-B14F-4D97-AF65-F5344CB8AC3E}">
        <p14:creationId xmlns:p14="http://schemas.microsoft.com/office/powerpoint/2010/main" val="419596786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6787" y="332656"/>
            <a:ext cx="8856984" cy="6401753"/>
          </a:xfrm>
          <a:prstGeom prst="rect">
            <a:avLst/>
          </a:prstGeom>
        </p:spPr>
        <p:txBody>
          <a:bodyPr wrap="square">
            <a:spAutoFit/>
          </a:bodyPr>
          <a:lstStyle/>
          <a:p>
            <a:pPr indent="457200" algn="just"/>
            <a:r>
              <a:rPr lang="uk-UA" b="1" dirty="0" smtClean="0">
                <a:solidFill>
                  <a:srgbClr val="C00000"/>
                </a:solidFill>
              </a:rPr>
              <a:t>Під час ввезення продуктів переробки іноземні товари, які були витрачені у процесі переробки товарів, що вивозилися, декларуванню не підлягають.</a:t>
            </a:r>
          </a:p>
          <a:p>
            <a:pPr indent="457200" algn="just"/>
            <a:endParaRPr lang="uk-UA" dirty="0" smtClean="0"/>
          </a:p>
          <a:p>
            <a:pPr indent="457200" algn="just"/>
            <a:r>
              <a:rPr lang="uk-UA" b="1" dirty="0" smtClean="0">
                <a:solidFill>
                  <a:srgbClr val="3333FF"/>
                </a:solidFill>
              </a:rPr>
              <a:t>Повне звільнення від оподаткування митними платежами </a:t>
            </a:r>
            <a:r>
              <a:rPr lang="uk-UA" dirty="0" smtClean="0"/>
              <a:t>застосовується до товарів, які були поміщені у митний режим переробки за межами митної території та в межах визначеного строку повертаються на митну територію України:</a:t>
            </a:r>
          </a:p>
          <a:p>
            <a:pPr indent="457200" algn="just"/>
            <a:endParaRPr lang="uk-UA" dirty="0" smtClean="0"/>
          </a:p>
          <a:p>
            <a:pPr indent="457200" algn="just"/>
            <a:r>
              <a:rPr lang="uk-UA" dirty="0" smtClean="0"/>
              <a:t>1</a:t>
            </a:r>
            <a:r>
              <a:rPr lang="uk-UA" dirty="0" smtClean="0"/>
              <a:t>) у тому самому стані, в якому вони були вивезені за межі митної території України;</a:t>
            </a:r>
          </a:p>
          <a:p>
            <a:pPr indent="457200" algn="just"/>
            <a:endParaRPr lang="uk-UA" dirty="0" smtClean="0"/>
          </a:p>
          <a:p>
            <a:pPr indent="457200" algn="just"/>
            <a:r>
              <a:rPr lang="uk-UA" dirty="0" smtClean="0"/>
              <a:t>2</a:t>
            </a:r>
            <a:r>
              <a:rPr lang="uk-UA" dirty="0" smtClean="0"/>
              <a:t>) у відремонтованому вигляді, якщо ремонт проведено в рамках гарантійних зобов’язань.</a:t>
            </a:r>
          </a:p>
          <a:p>
            <a:pPr indent="457200" algn="just"/>
            <a:endParaRPr lang="uk-UA" dirty="0" smtClean="0"/>
          </a:p>
          <a:p>
            <a:pPr indent="457200" algn="just"/>
            <a:endParaRPr lang="uk-UA" sz="2200" dirty="0" smtClean="0"/>
          </a:p>
          <a:p>
            <a:pPr indent="457200" algn="just"/>
            <a:r>
              <a:rPr lang="uk-UA" sz="2200" dirty="0" smtClean="0"/>
              <a:t>До </a:t>
            </a:r>
            <a:r>
              <a:rPr lang="uk-UA" sz="2200" dirty="0" smtClean="0"/>
              <a:t>продуктів переробки (окрім ти, до яких застосовується умовне повне звільнення від оподаткування) застосовується часткове звільнення від оподаткування митними платежами, </a:t>
            </a:r>
            <a:r>
              <a:rPr lang="uk-UA" sz="2200" b="1" dirty="0" smtClean="0">
                <a:solidFill>
                  <a:srgbClr val="7030A0"/>
                </a:solidFill>
              </a:rPr>
              <a:t>відповідно до якого сплаті підлягає позитивна різниця між сумою митних платежів, нарахованою на продукти переробки, та сумою митних платежів, яка підлягала б сплаті у разі імпорту відповідних товарів, які були вивезені за межі митної території України для переробки.</a:t>
            </a:r>
          </a:p>
        </p:txBody>
      </p:sp>
    </p:spTree>
    <p:extLst>
      <p:ext uri="{BB962C8B-B14F-4D97-AF65-F5344CB8AC3E}">
        <p14:creationId xmlns:p14="http://schemas.microsoft.com/office/powerpoint/2010/main" val="405850749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260648"/>
            <a:ext cx="8712968" cy="2862322"/>
          </a:xfrm>
          <a:prstGeom prst="rect">
            <a:avLst/>
          </a:prstGeom>
        </p:spPr>
        <p:txBody>
          <a:bodyPr wrap="square">
            <a:spAutoFit/>
          </a:bodyPr>
          <a:lstStyle/>
          <a:p>
            <a:pPr algn="ctr"/>
            <a:r>
              <a:rPr lang="uk-UA" b="1" dirty="0" smtClean="0">
                <a:solidFill>
                  <a:srgbClr val="7030A0"/>
                </a:solidFill>
              </a:rPr>
              <a:t>Митний статус товарів</a:t>
            </a:r>
          </a:p>
          <a:p>
            <a:pPr algn="ctr"/>
            <a:endParaRPr lang="uk-UA" b="1" dirty="0">
              <a:solidFill>
                <a:srgbClr val="7030A0"/>
              </a:solidFill>
            </a:endParaRPr>
          </a:p>
          <a:p>
            <a:pPr indent="457200" algn="just"/>
            <a:endParaRPr lang="uk-UA" dirty="0" smtClean="0"/>
          </a:p>
          <a:p>
            <a:pPr indent="457200" algn="just"/>
            <a:r>
              <a:rPr lang="uk-UA" dirty="0" smtClean="0"/>
              <a:t>Українські товари, поміщені у митний режим переробки за межами митної території, отримують статус іноземних товарів з моменту їх фактичного вивезення за межі митної території України.</a:t>
            </a:r>
          </a:p>
          <a:p>
            <a:pPr indent="457200" algn="just"/>
            <a:endParaRPr lang="uk-UA" dirty="0" smtClean="0"/>
          </a:p>
          <a:p>
            <a:pPr indent="457200" algn="just"/>
            <a:r>
              <a:rPr lang="uk-UA" dirty="0" smtClean="0"/>
              <a:t>Продукти переробки, виготовлені (одержані) у процесі здійснення операцій з переробки товарів, мають статус іноземних товарів та вважаються такими, що поміщені у митний режим переробки за межами митної території.</a:t>
            </a:r>
            <a:endParaRPr lang="uk-UA" dirty="0"/>
          </a:p>
        </p:txBody>
      </p:sp>
    </p:spTree>
    <p:extLst>
      <p:ext uri="{BB962C8B-B14F-4D97-AF65-F5344CB8AC3E}">
        <p14:creationId xmlns:p14="http://schemas.microsoft.com/office/powerpoint/2010/main" val="405850749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07504" y="332656"/>
            <a:ext cx="8784976" cy="6247864"/>
          </a:xfrm>
          <a:prstGeom prst="rect">
            <a:avLst/>
          </a:prstGeom>
        </p:spPr>
        <p:txBody>
          <a:bodyPr wrap="square">
            <a:spAutoFit/>
          </a:bodyPr>
          <a:lstStyle/>
          <a:p>
            <a:pPr indent="457200" algn="just"/>
            <a:r>
              <a:rPr lang="uk-UA" sz="2000" dirty="0"/>
              <a:t>За заявою підприємства митні органи можуть дозволити використання </a:t>
            </a:r>
            <a:r>
              <a:rPr lang="uk-UA" sz="2000" b="1" dirty="0">
                <a:solidFill>
                  <a:srgbClr val="3333FF"/>
                </a:solidFill>
              </a:rPr>
              <a:t>замінних товарів </a:t>
            </a:r>
            <a:r>
              <a:rPr lang="uk-UA" sz="2000" dirty="0"/>
              <a:t>у митному режимі переробки за межами митної території України.</a:t>
            </a:r>
          </a:p>
          <a:p>
            <a:pPr indent="457200" algn="just"/>
            <a:endParaRPr lang="uk-UA" sz="2000" dirty="0" smtClean="0"/>
          </a:p>
          <a:p>
            <a:pPr indent="457200" algn="just"/>
            <a:r>
              <a:rPr lang="uk-UA" sz="2000" b="1" dirty="0" smtClean="0">
                <a:solidFill>
                  <a:srgbClr val="3333FF"/>
                </a:solidFill>
              </a:rPr>
              <a:t>Під </a:t>
            </a:r>
            <a:r>
              <a:rPr lang="uk-UA" sz="2000" b="1" dirty="0">
                <a:solidFill>
                  <a:srgbClr val="3333FF"/>
                </a:solidFill>
              </a:rPr>
              <a:t>замінними товарами </a:t>
            </a:r>
            <a:r>
              <a:rPr lang="uk-UA" sz="2000" dirty="0"/>
              <a:t>розуміються іноземні товари, які є ідентичними за описовими, кількісними, вартісними і технічними характеристиками, класифікуються в межах однієї товарної </a:t>
            </a:r>
            <a:r>
              <a:rPr lang="uk-UA" sz="2000" dirty="0" err="1"/>
              <a:t>підкатегорії</a:t>
            </a:r>
            <a:r>
              <a:rPr lang="uk-UA" sz="2000" dirty="0"/>
              <a:t> згідно з </a:t>
            </a:r>
            <a:r>
              <a:rPr lang="uk-UA" sz="2000" u="sng" dirty="0" err="1">
                <a:hlinkClick r:id="rId2"/>
              </a:rPr>
              <a:t>УКТ</a:t>
            </a:r>
            <a:r>
              <a:rPr lang="uk-UA" sz="2000" u="sng" dirty="0">
                <a:hlinkClick r:id="rId2"/>
              </a:rPr>
              <a:t> ЗЕД</a:t>
            </a:r>
            <a:r>
              <a:rPr lang="uk-UA" sz="2000" dirty="0"/>
              <a:t> і замінюють товари з дефектами виробництва в рамках гарантійних зобов’язань та поміщені в митний режим переробки за межами митної території України.</a:t>
            </a:r>
          </a:p>
          <a:p>
            <a:pPr indent="457200" algn="just"/>
            <a:endParaRPr lang="uk-UA" sz="2000" dirty="0"/>
          </a:p>
          <a:p>
            <a:pPr indent="457200" algn="just"/>
            <a:r>
              <a:rPr lang="uk-UA" sz="2000" dirty="0" smtClean="0"/>
              <a:t>Про </a:t>
            </a:r>
            <a:r>
              <a:rPr lang="uk-UA" sz="2000" dirty="0"/>
              <a:t>намір використання замінних товарів підприємство зазначає в заяві про надання авторизації на переробку за межами митної території або заявляє про такий намір після отримання такої авторизації шляхом внесення змін до неї.</a:t>
            </a:r>
          </a:p>
          <a:p>
            <a:pPr indent="457200" algn="just"/>
            <a:endParaRPr lang="uk-UA" sz="2000" dirty="0" smtClean="0"/>
          </a:p>
          <a:p>
            <a:pPr indent="457200" algn="just"/>
            <a:r>
              <a:rPr lang="uk-UA" sz="2000" dirty="0" smtClean="0"/>
              <a:t>Дозволяється </a:t>
            </a:r>
            <a:r>
              <a:rPr lang="uk-UA" sz="2000" dirty="0"/>
              <a:t>ввезення замінних товарів:</a:t>
            </a:r>
          </a:p>
          <a:p>
            <a:pPr indent="457200" algn="just"/>
            <a:endParaRPr lang="uk-UA" sz="2000" dirty="0" smtClean="0"/>
          </a:p>
          <a:p>
            <a:pPr indent="457200" algn="just"/>
            <a:r>
              <a:rPr lang="uk-UA" sz="2000" dirty="0" smtClean="0"/>
              <a:t>1</a:t>
            </a:r>
            <a:r>
              <a:rPr lang="uk-UA" sz="2000" dirty="0"/>
              <a:t>) якщо товари з дефектами виробництва були попередньо вивезені;</a:t>
            </a:r>
          </a:p>
          <a:p>
            <a:pPr indent="457200" algn="just"/>
            <a:endParaRPr lang="uk-UA" sz="2000" dirty="0" smtClean="0"/>
          </a:p>
          <a:p>
            <a:pPr indent="457200" algn="just"/>
            <a:r>
              <a:rPr lang="uk-UA" sz="2000" dirty="0" smtClean="0"/>
              <a:t>2</a:t>
            </a:r>
            <a:r>
              <a:rPr lang="uk-UA" sz="2000" dirty="0"/>
              <a:t>) до вивезення товарів із дефектами виробництва.</a:t>
            </a:r>
          </a:p>
        </p:txBody>
      </p:sp>
    </p:spTree>
    <p:extLst>
      <p:ext uri="{BB962C8B-B14F-4D97-AF65-F5344CB8AC3E}">
        <p14:creationId xmlns:p14="http://schemas.microsoft.com/office/powerpoint/2010/main" val="359228718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251520" y="332656"/>
            <a:ext cx="8712968" cy="3139321"/>
          </a:xfrm>
          <a:prstGeom prst="rect">
            <a:avLst/>
          </a:prstGeom>
        </p:spPr>
        <p:txBody>
          <a:bodyPr wrap="square">
            <a:spAutoFit/>
          </a:bodyPr>
          <a:lstStyle/>
          <a:p>
            <a:pPr indent="457200" algn="just"/>
            <a:r>
              <a:rPr lang="uk-UA" b="1" dirty="0" smtClean="0">
                <a:solidFill>
                  <a:srgbClr val="C00000"/>
                </a:solidFill>
              </a:rPr>
              <a:t>Митний режим переробки за межами митної території завершується: </a:t>
            </a:r>
          </a:p>
          <a:p>
            <a:pPr indent="457200" algn="just"/>
            <a:endParaRPr lang="uk-UA" dirty="0"/>
          </a:p>
          <a:p>
            <a:pPr indent="457200" algn="just"/>
            <a:r>
              <a:rPr lang="uk-UA" dirty="0" smtClean="0"/>
              <a:t>1) ввезення </a:t>
            </a:r>
            <a:r>
              <a:rPr lang="uk-UA" dirty="0"/>
              <a:t>(реімпорту) товарів на митну територію України</a:t>
            </a:r>
            <a:r>
              <a:rPr lang="uk-UA" dirty="0" smtClean="0"/>
              <a:t>;</a:t>
            </a:r>
          </a:p>
          <a:p>
            <a:pPr indent="457200" algn="just"/>
            <a:endParaRPr lang="uk-UA" dirty="0" smtClean="0"/>
          </a:p>
          <a:p>
            <a:pPr indent="457200" algn="just"/>
            <a:r>
              <a:rPr lang="uk-UA" dirty="0" smtClean="0"/>
              <a:t>2) </a:t>
            </a:r>
            <a:r>
              <a:rPr lang="uk-UA" dirty="0"/>
              <a:t>ввезення (імпорту) продуктів переробки;</a:t>
            </a:r>
          </a:p>
          <a:p>
            <a:pPr indent="457200" algn="just"/>
            <a:endParaRPr lang="uk-UA" dirty="0" smtClean="0"/>
          </a:p>
          <a:p>
            <a:pPr indent="457200" algn="just"/>
            <a:r>
              <a:rPr lang="uk-UA" dirty="0" smtClean="0"/>
              <a:t>3</a:t>
            </a:r>
            <a:r>
              <a:rPr lang="uk-UA" dirty="0"/>
              <a:t>) експорту товарів та/або продуктів їх переробки, що вивозилися в режимі переробки за межами митної території;</a:t>
            </a:r>
          </a:p>
          <a:p>
            <a:pPr indent="457200" algn="just"/>
            <a:endParaRPr lang="uk-UA" dirty="0" smtClean="0"/>
          </a:p>
          <a:p>
            <a:pPr indent="457200" algn="just"/>
            <a:r>
              <a:rPr lang="uk-UA" dirty="0" smtClean="0"/>
              <a:t>4</a:t>
            </a:r>
            <a:r>
              <a:rPr lang="uk-UA" dirty="0"/>
              <a:t>) поміщення товарів та/або продуктів їх переробки в інший митний </a:t>
            </a:r>
            <a:r>
              <a:rPr lang="uk-UA" dirty="0" smtClean="0"/>
              <a:t>режим. </a:t>
            </a:r>
            <a:endParaRPr lang="uk-UA" dirty="0"/>
          </a:p>
          <a:p>
            <a:pPr indent="457200" algn="just"/>
            <a:endParaRPr lang="uk-UA" dirty="0"/>
          </a:p>
        </p:txBody>
      </p:sp>
    </p:spTree>
    <p:extLst>
      <p:ext uri="{BB962C8B-B14F-4D97-AF65-F5344CB8AC3E}">
        <p14:creationId xmlns:p14="http://schemas.microsoft.com/office/powerpoint/2010/main" val="405850749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31540" y="260648"/>
            <a:ext cx="8352928" cy="430887"/>
          </a:xfrm>
          <a:prstGeom prst="rect">
            <a:avLst/>
          </a:prstGeom>
          <a:noFill/>
        </p:spPr>
        <p:txBody>
          <a:bodyPr wrap="square" rtlCol="0">
            <a:spAutoFit/>
          </a:bodyPr>
          <a:lstStyle/>
          <a:p>
            <a:pPr algn="ctr"/>
            <a:r>
              <a:rPr lang="uk-UA" sz="2200" b="1" dirty="0" smtClean="0">
                <a:solidFill>
                  <a:srgbClr val="3333FF"/>
                </a:solidFill>
              </a:rPr>
              <a:t>Податкові наслідки (повернення товарів після переробки) </a:t>
            </a:r>
            <a:endParaRPr lang="ru-RU" sz="2200" b="1" dirty="0">
              <a:solidFill>
                <a:srgbClr val="3333FF"/>
              </a:solidFill>
            </a:endParaRPr>
          </a:p>
        </p:txBody>
      </p:sp>
      <p:sp>
        <p:nvSpPr>
          <p:cNvPr id="3" name="Прямоугольник 2"/>
          <p:cNvSpPr/>
          <p:nvPr/>
        </p:nvSpPr>
        <p:spPr>
          <a:xfrm>
            <a:off x="179512" y="980728"/>
            <a:ext cx="8784976" cy="1200329"/>
          </a:xfrm>
          <a:prstGeom prst="rect">
            <a:avLst/>
          </a:prstGeom>
        </p:spPr>
        <p:txBody>
          <a:bodyPr wrap="square">
            <a:spAutoFit/>
          </a:bodyPr>
          <a:lstStyle/>
          <a:p>
            <a:pPr indent="457200" algn="just"/>
            <a:r>
              <a:rPr lang="uk-UA" dirty="0" smtClean="0"/>
              <a:t>До товарів, поміщених у митний режим переробки за межами митної території, та продуктів їх переробки, зазначених у </a:t>
            </a:r>
            <a:r>
              <a:rPr lang="uk-UA" u="sng" dirty="0" smtClean="0">
                <a:hlinkClick r:id="rId2"/>
              </a:rPr>
              <a:t>частині другій статті 168</a:t>
            </a:r>
            <a:r>
              <a:rPr lang="uk-UA" dirty="0" smtClean="0"/>
              <a:t> МКУ, що в межах визначеного строку повертаються в Україну, застосовується умовне повне звільнення від оподаткування ввізним митом</a:t>
            </a:r>
            <a:endParaRPr lang="uk-UA" dirty="0"/>
          </a:p>
        </p:txBody>
      </p:sp>
      <p:sp>
        <p:nvSpPr>
          <p:cNvPr id="4" name="Прямоугольник 3"/>
          <p:cNvSpPr/>
          <p:nvPr/>
        </p:nvSpPr>
        <p:spPr>
          <a:xfrm>
            <a:off x="251520" y="2348880"/>
            <a:ext cx="8712968" cy="1754326"/>
          </a:xfrm>
          <a:prstGeom prst="rect">
            <a:avLst/>
          </a:prstGeom>
        </p:spPr>
        <p:txBody>
          <a:bodyPr wrap="square">
            <a:spAutoFit/>
          </a:bodyPr>
          <a:lstStyle/>
          <a:p>
            <a:pPr indent="457200" algn="just"/>
            <a:r>
              <a:rPr lang="uk-UA" dirty="0" smtClean="0"/>
              <a:t>До продуктів переробки (крім зазначених у </a:t>
            </a:r>
            <a:r>
              <a:rPr lang="uk-UA" u="sng" dirty="0" smtClean="0">
                <a:hlinkClick r:id="rId2"/>
              </a:rPr>
              <a:t>частині другій статті 168</a:t>
            </a:r>
            <a:r>
              <a:rPr lang="uk-UA" dirty="0" smtClean="0"/>
              <a:t> МКУ) застосовується часткове звільнення від оподаткування ввізним митом, відповідно до якого сплаті підлягає позитивна різниця між сумою ввізного мита, нарахованою на продукти переробки, та сумою ввізного мита, яка підлягала б сплаті в разі імпорту відповідних товарів, що були вивезені за межі митної території України для переробки.</a:t>
            </a:r>
            <a:endParaRPr lang="uk-UA" dirty="0"/>
          </a:p>
        </p:txBody>
      </p:sp>
    </p:spTree>
    <p:extLst>
      <p:ext uri="{BB962C8B-B14F-4D97-AF65-F5344CB8AC3E}">
        <p14:creationId xmlns:p14="http://schemas.microsoft.com/office/powerpoint/2010/main" val="405850749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79512" y="288883"/>
            <a:ext cx="8712968" cy="4524315"/>
          </a:xfrm>
          <a:prstGeom prst="rect">
            <a:avLst/>
          </a:prstGeom>
        </p:spPr>
        <p:txBody>
          <a:bodyPr wrap="square">
            <a:spAutoFit/>
          </a:bodyPr>
          <a:lstStyle/>
          <a:p>
            <a:pPr indent="457200" algn="just"/>
            <a:r>
              <a:rPr lang="uk-UA" sz="1600" dirty="0" smtClean="0"/>
              <a:t>Операції із ввезення на митну територію України товарів у митному режимі імпорту оподатковуються </a:t>
            </a:r>
            <a:r>
              <a:rPr lang="uk-UA" sz="1600" dirty="0" smtClean="0"/>
              <a:t>ПДВ </a:t>
            </a:r>
            <a:r>
              <a:rPr lang="uk-UA" sz="1600" dirty="0" smtClean="0"/>
              <a:t>за ставкою 20 %, крім операцій:</a:t>
            </a:r>
          </a:p>
          <a:p>
            <a:pPr indent="457200" algn="just"/>
            <a:endParaRPr lang="uk-UA" sz="1600" dirty="0" smtClean="0"/>
          </a:p>
          <a:p>
            <a:pPr indent="457200" algn="just"/>
            <a:r>
              <a:rPr lang="uk-UA" sz="1600" dirty="0" smtClean="0"/>
              <a:t>1</a:t>
            </a:r>
            <a:r>
              <a:rPr lang="uk-UA" sz="1600" dirty="0" smtClean="0"/>
              <a:t>. із ввезення із звільненням від оподаткування товарів, що були поміщені в митний режим переробки за межами митної території України та в межах </a:t>
            </a:r>
            <a:r>
              <a:rPr lang="uk-UA" sz="1600" dirty="0" smtClean="0"/>
              <a:t>визначеного</a:t>
            </a:r>
            <a:r>
              <a:rPr lang="uk-UA" sz="1600" dirty="0" smtClean="0"/>
              <a:t> строку повертаються на митну територію України:</a:t>
            </a:r>
          </a:p>
          <a:p>
            <a:pPr indent="457200" algn="just"/>
            <a:r>
              <a:rPr lang="uk-UA" sz="1600" dirty="0" smtClean="0"/>
              <a:t>у тому самому стані, в якому вони були вивезені за межі митної території України, з дотриманням умов, встановлених Митним кодексом України;</a:t>
            </a:r>
          </a:p>
          <a:p>
            <a:pPr indent="457200" algn="just"/>
            <a:r>
              <a:rPr lang="uk-UA" sz="1600" dirty="0" smtClean="0"/>
              <a:t>у відремонтованому вигляді, якщо ремонт проведено в рамках гарантійних зобов’язань;</a:t>
            </a:r>
          </a:p>
          <a:p>
            <a:pPr indent="457200" algn="just"/>
            <a:endParaRPr lang="uk-UA" sz="1600" dirty="0" smtClean="0"/>
          </a:p>
          <a:p>
            <a:pPr indent="457200" algn="just"/>
            <a:r>
              <a:rPr lang="uk-UA" sz="1600" dirty="0" smtClean="0"/>
              <a:t>2. із ввезення з частковим звільненням від оподаткування товарів, що були поміщені:</a:t>
            </a:r>
          </a:p>
          <a:p>
            <a:pPr indent="457200" algn="just"/>
            <a:r>
              <a:rPr lang="uk-UA" sz="1600" dirty="0" smtClean="0"/>
              <a:t>у </a:t>
            </a:r>
            <a:r>
              <a:rPr lang="uk-UA" sz="1600" dirty="0" smtClean="0"/>
              <a:t>митний режим переробки за межами митної території України. Сплаті підлягає позитивна різниця між сумами податку, розрахованими виходячи із бази оподаткування продуктів переробки та бази оподаткування товарів, вивезених за межі митної території України для </a:t>
            </a:r>
            <a:r>
              <a:rPr lang="uk-UA" sz="1600" dirty="0" smtClean="0"/>
              <a:t>переробки;</a:t>
            </a:r>
            <a:endParaRPr lang="uk-UA" sz="1600" dirty="0" smtClean="0"/>
          </a:p>
          <a:p>
            <a:pPr indent="457200" algn="just"/>
            <a:endParaRPr lang="uk-UA" sz="1600" dirty="0" smtClean="0"/>
          </a:p>
          <a:p>
            <a:pPr indent="457200" algn="just"/>
            <a:r>
              <a:rPr lang="uk-UA" sz="1600" dirty="0" smtClean="0"/>
              <a:t>у митний режим переробки на митній території України. Сплаті підлягає сума податку, розрахована виходячи із бази </a:t>
            </a:r>
            <a:r>
              <a:rPr lang="uk-UA" sz="1600" dirty="0" smtClean="0"/>
              <a:t>оподаткування.</a:t>
            </a:r>
            <a:endParaRPr lang="uk-UA" sz="1600" dirty="0"/>
          </a:p>
        </p:txBody>
      </p:sp>
      <p:sp>
        <p:nvSpPr>
          <p:cNvPr id="5" name="Прямоугольник 4"/>
          <p:cNvSpPr/>
          <p:nvPr/>
        </p:nvSpPr>
        <p:spPr>
          <a:xfrm>
            <a:off x="179512" y="4814843"/>
            <a:ext cx="8712968" cy="2031325"/>
          </a:xfrm>
          <a:prstGeom prst="rect">
            <a:avLst/>
          </a:prstGeom>
        </p:spPr>
        <p:txBody>
          <a:bodyPr wrap="square">
            <a:spAutoFit/>
          </a:bodyPr>
          <a:lstStyle/>
          <a:p>
            <a:pPr indent="457200" algn="just"/>
            <a:r>
              <a:rPr lang="uk-UA" dirty="0" smtClean="0"/>
              <a:t>До операцій із вивезення товарів з митної території України у митному режимі переробки за межами митної території застосовується умовне повне звільнення від оподаткування ПДВ. </a:t>
            </a:r>
            <a:endParaRPr lang="uk-UA" dirty="0" smtClean="0"/>
          </a:p>
          <a:p>
            <a:pPr indent="457200" algn="just"/>
            <a:r>
              <a:rPr lang="uk-UA" dirty="0"/>
              <a:t>О</a:t>
            </a:r>
            <a:r>
              <a:rPr lang="uk-UA" dirty="0" smtClean="0"/>
              <a:t>перації </a:t>
            </a:r>
            <a:r>
              <a:rPr lang="uk-UA" dirty="0"/>
              <a:t>з вивезення (експорту) підакцизних товарів (продукції) не підлягають оподаткуванню акцизним податком</a:t>
            </a:r>
            <a:r>
              <a:rPr lang="uk-UA" dirty="0" smtClean="0"/>
              <a:t>. Повернення </a:t>
            </a:r>
            <a:r>
              <a:rPr lang="uk-UA" dirty="0"/>
              <a:t>підакцизних товарів після їх переробки за межами митної території України оподатковується на загальних підставах. </a:t>
            </a:r>
            <a:endParaRPr lang="uk-UA" dirty="0"/>
          </a:p>
        </p:txBody>
      </p:sp>
    </p:spTree>
    <p:extLst>
      <p:ext uri="{BB962C8B-B14F-4D97-AF65-F5344CB8AC3E}">
        <p14:creationId xmlns:p14="http://schemas.microsoft.com/office/powerpoint/2010/main" val="81193971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95536" y="404664"/>
            <a:ext cx="8424936" cy="2800767"/>
          </a:xfrm>
          <a:prstGeom prst="rect">
            <a:avLst/>
          </a:prstGeom>
        </p:spPr>
        <p:txBody>
          <a:bodyPr wrap="square">
            <a:spAutoFit/>
          </a:bodyPr>
          <a:lstStyle/>
          <a:p>
            <a:pPr indent="457200" algn="just"/>
            <a:r>
              <a:rPr lang="uk-UA" sz="2200" dirty="0" smtClean="0"/>
              <a:t>Порушення порядку </a:t>
            </a:r>
            <a:r>
              <a:rPr lang="uk-UA" sz="2200" dirty="0"/>
              <a:t>здійснення операцій з переробки товарів, у тому числі </a:t>
            </a:r>
            <a:r>
              <a:rPr lang="uk-UA" sz="2200" dirty="0" err="1"/>
              <a:t>невивезення</a:t>
            </a:r>
            <a:r>
              <a:rPr lang="uk-UA" sz="2200" dirty="0"/>
              <a:t> за межі митної території України (</a:t>
            </a:r>
            <a:r>
              <a:rPr lang="uk-UA" sz="2200" dirty="0" err="1"/>
              <a:t>неввезення</a:t>
            </a:r>
            <a:r>
              <a:rPr lang="uk-UA" sz="2200" dirty="0"/>
              <a:t> на митну територію України) товарів, що переміщувалися через митний кордон України з метою переробки, та/або продуктів їх переробки після закінчення строку переробки, -</a:t>
            </a:r>
            <a:endParaRPr lang="ru-RU" sz="2200" dirty="0"/>
          </a:p>
          <a:p>
            <a:pPr indent="457200" algn="just"/>
            <a:endParaRPr lang="uk-UA" sz="2200" dirty="0" smtClean="0"/>
          </a:p>
          <a:p>
            <a:pPr indent="457200" algn="just"/>
            <a:r>
              <a:rPr lang="uk-UA" sz="2200" b="1" dirty="0" smtClean="0">
                <a:solidFill>
                  <a:srgbClr val="C00000"/>
                </a:solidFill>
              </a:rPr>
              <a:t>тягне </a:t>
            </a:r>
            <a:r>
              <a:rPr lang="uk-UA" sz="2200" b="1" dirty="0">
                <a:solidFill>
                  <a:srgbClr val="C00000"/>
                </a:solidFill>
              </a:rPr>
              <a:t>за собою накладення штрафу в розмірі однієї тисячі неоподатковуваних мінімумів доходів громадян.</a:t>
            </a:r>
            <a:endParaRPr lang="ru-RU" sz="2200" b="1" dirty="0">
              <a:solidFill>
                <a:srgbClr val="C00000"/>
              </a:solidFill>
            </a:endParaRPr>
          </a:p>
        </p:txBody>
      </p:sp>
    </p:spTree>
    <p:extLst>
      <p:ext uri="{BB962C8B-B14F-4D97-AF65-F5344CB8AC3E}">
        <p14:creationId xmlns:p14="http://schemas.microsoft.com/office/powerpoint/2010/main" val="22854071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07504" y="260648"/>
            <a:ext cx="8856984" cy="6463308"/>
          </a:xfrm>
          <a:prstGeom prst="rect">
            <a:avLst/>
          </a:prstGeom>
        </p:spPr>
        <p:txBody>
          <a:bodyPr wrap="square">
            <a:spAutoFit/>
          </a:bodyPr>
          <a:lstStyle/>
          <a:p>
            <a:pPr indent="457200" algn="just"/>
            <a:r>
              <a:rPr lang="uk-UA" b="1" dirty="0" smtClean="0">
                <a:solidFill>
                  <a:srgbClr val="C00000"/>
                </a:solidFill>
              </a:rPr>
              <a:t>Разом із заявою власник товарів або уповноважена ним особа подає митному органу такі документи:</a:t>
            </a:r>
          </a:p>
          <a:p>
            <a:pPr indent="457200" algn="just"/>
            <a:endParaRPr lang="uk-UA" dirty="0" smtClean="0"/>
          </a:p>
          <a:p>
            <a:pPr indent="457200" algn="just"/>
            <a:r>
              <a:rPr lang="uk-UA" dirty="0" smtClean="0"/>
              <a:t>1) зовнішньоекономічні договори або документи, що їх замінюють, на підставі яких зазначені в заяві товари були чи будуть ввезені на митну територію України, і які повинні містити, зокрема, відомості про обов’язковий обсяг виходу продуктів переробки, конкретний обсяг робіт і строк їх виконання;</a:t>
            </a:r>
          </a:p>
          <a:p>
            <a:pPr indent="457200" algn="just"/>
            <a:endParaRPr lang="uk-UA" dirty="0" smtClean="0"/>
          </a:p>
          <a:p>
            <a:pPr indent="457200" algn="just"/>
            <a:r>
              <a:rPr lang="uk-UA" dirty="0" smtClean="0"/>
              <a:t>2) технологічні схеми переробки (крім випадків ввезення товарів з метою ремонту, у тому числі модернізації, відновлення та регулювання), в яких повинні бути зазначені відомості про всі етапи переробки та процесу перетворення товарів, поміщених у митний режим переробки на митній території, на продукти переробки, кількісні показники товарів, поміщених у митний режим переробки на митній території, та інших товарів, що витрачаються підприємством на здійснення операцій з переробки, з обґрунтуванням виробничих втрат товарів на кожному етапі, а також відомості про найменування та кількість відходів переробки;</a:t>
            </a:r>
          </a:p>
          <a:p>
            <a:pPr indent="457200" algn="just"/>
            <a:endParaRPr lang="uk-UA" dirty="0" smtClean="0"/>
          </a:p>
          <a:p>
            <a:pPr indent="457200" algn="just"/>
            <a:r>
              <a:rPr lang="uk-UA" dirty="0" smtClean="0"/>
              <a:t>3) договори на переробку товарів з іншими підприємствами, якщо окремі операції з переробки товарів здійснюватимуться такими іншими підприємствами;</a:t>
            </a:r>
          </a:p>
          <a:p>
            <a:pPr indent="457200" algn="just"/>
            <a:endParaRPr lang="uk-UA" dirty="0" smtClean="0"/>
          </a:p>
          <a:p>
            <a:pPr indent="457200" algn="just"/>
            <a:r>
              <a:rPr lang="uk-UA" dirty="0" smtClean="0"/>
              <a:t>4) інші документи за бажанням власника товарів або уповноваженої ним особи (висновки державних органів, експертних установ, організацій, стандарти, технічні умови, описи чи креслення зразків, відповідно до яких здійснюватиметься переробка).</a:t>
            </a:r>
            <a:endParaRPr lang="uk-UA" dirty="0"/>
          </a:p>
        </p:txBody>
      </p:sp>
    </p:spTree>
    <p:extLst>
      <p:ext uri="{BB962C8B-B14F-4D97-AF65-F5344CB8AC3E}">
        <p14:creationId xmlns:p14="http://schemas.microsoft.com/office/powerpoint/2010/main" val="40321525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7504" y="332656"/>
            <a:ext cx="8856984" cy="6247864"/>
          </a:xfrm>
          <a:prstGeom prst="rect">
            <a:avLst/>
          </a:prstGeom>
        </p:spPr>
        <p:txBody>
          <a:bodyPr wrap="square">
            <a:spAutoFit/>
          </a:bodyPr>
          <a:lstStyle/>
          <a:p>
            <a:pPr indent="457200" algn="just"/>
            <a:r>
              <a:rPr lang="uk-UA" sz="2000" b="1" dirty="0" smtClean="0">
                <a:solidFill>
                  <a:srgbClr val="7030A0"/>
                </a:solidFill>
              </a:rPr>
              <a:t>За обґрунтованої необхідності Кабінет Міністрів України має право визначати:</a:t>
            </a:r>
          </a:p>
          <a:p>
            <a:pPr indent="457200" algn="just"/>
            <a:endParaRPr lang="ru-RU" sz="2000" dirty="0" smtClean="0"/>
          </a:p>
          <a:p>
            <a:pPr indent="457200" algn="just"/>
            <a:r>
              <a:rPr lang="uk-UA" sz="2000" dirty="0"/>
              <a:t>перелік товарів, при поміщенні яких у митний режим переробки на митній території надається забезпечення сплати митних </a:t>
            </a:r>
            <a:r>
              <a:rPr lang="uk-UA" sz="2000" dirty="0" smtClean="0"/>
              <a:t>платежів;</a:t>
            </a:r>
            <a:endParaRPr lang="uk-UA" sz="2000" dirty="0"/>
          </a:p>
          <a:p>
            <a:pPr indent="457200" algn="just"/>
            <a:endParaRPr lang="uk-UA" sz="2000" dirty="0" smtClean="0"/>
          </a:p>
          <a:p>
            <a:pPr indent="457200" algn="just"/>
            <a:r>
              <a:rPr lang="uk-UA" sz="2000" dirty="0" smtClean="0"/>
              <a:t>перелік </a:t>
            </a:r>
            <a:r>
              <a:rPr lang="uk-UA" sz="2000" dirty="0"/>
              <a:t>продуктів переробки та/або товарів, продукти переробки яких підлягають обов’язковому вивезенню за межі митної території України;</a:t>
            </a:r>
          </a:p>
          <a:p>
            <a:pPr indent="457200" algn="just"/>
            <a:endParaRPr lang="uk-UA" sz="2000" dirty="0" smtClean="0"/>
          </a:p>
          <a:p>
            <a:pPr indent="457200" algn="just"/>
            <a:r>
              <a:rPr lang="uk-UA" sz="2000" dirty="0" smtClean="0"/>
              <a:t>мінімальне </a:t>
            </a:r>
            <a:r>
              <a:rPr lang="uk-UA" sz="2000" dirty="0"/>
              <a:t>співвідношення вартості іноземних та українських товарів для окремих категорій товарів, що піддаються операціям з переробки;</a:t>
            </a:r>
          </a:p>
          <a:p>
            <a:pPr indent="457200" algn="just"/>
            <a:r>
              <a:rPr lang="uk-UA" sz="2000" dirty="0"/>
              <a:t> </a:t>
            </a:r>
            <a:endParaRPr lang="uk-UA" sz="2000" dirty="0" smtClean="0"/>
          </a:p>
          <a:p>
            <a:pPr indent="457200" algn="just"/>
            <a:r>
              <a:rPr lang="uk-UA" sz="2000" u="sng" dirty="0" smtClean="0">
                <a:hlinkClick r:id="rId2"/>
              </a:rPr>
              <a:t>перелік </a:t>
            </a:r>
            <a:r>
              <a:rPr lang="uk-UA" sz="2000" u="sng" dirty="0">
                <a:hlinkClick r:id="rId2"/>
              </a:rPr>
              <a:t>товарів, які не можуть бути допущені до переробки для вільного обігу на митній території </a:t>
            </a:r>
            <a:r>
              <a:rPr lang="uk-UA" sz="2000" u="sng" dirty="0" smtClean="0">
                <a:hlinkClick r:id="rId2"/>
              </a:rPr>
              <a:t>України</a:t>
            </a:r>
            <a:r>
              <a:rPr lang="uk-UA" sz="2000" u="sng" dirty="0" smtClean="0"/>
              <a:t> (</a:t>
            </a:r>
            <a:r>
              <a:rPr lang="en-US" sz="2000" u="sng" dirty="0"/>
              <a:t>https://zakon.rada.gov.ua/laws/show/295-2013-%</a:t>
            </a:r>
            <a:r>
              <a:rPr lang="en-US" sz="2000" u="sng" dirty="0" smtClean="0"/>
              <a:t>D0%BF#Text</a:t>
            </a:r>
            <a:r>
              <a:rPr lang="ru-RU" sz="2000" u="sng" dirty="0" smtClean="0"/>
              <a:t>)</a:t>
            </a:r>
            <a:r>
              <a:rPr lang="uk-UA" sz="2000" dirty="0" smtClean="0"/>
              <a:t>;</a:t>
            </a:r>
            <a:endParaRPr lang="uk-UA" sz="2000" dirty="0"/>
          </a:p>
          <a:p>
            <a:pPr indent="457200" algn="just"/>
            <a:endParaRPr lang="uk-UA" sz="2000" u="sng" dirty="0" smtClean="0">
              <a:hlinkClick r:id="rId3"/>
            </a:endParaRPr>
          </a:p>
          <a:p>
            <a:pPr indent="457200" algn="just"/>
            <a:r>
              <a:rPr lang="uk-UA" sz="2000" u="sng" dirty="0" smtClean="0">
                <a:hlinkClick r:id="rId3"/>
              </a:rPr>
              <a:t>перелік </a:t>
            </a:r>
            <a:r>
              <a:rPr lang="uk-UA" sz="2000" u="sng" dirty="0">
                <a:hlinkClick r:id="rId3"/>
              </a:rPr>
              <a:t>товарів, поміщення яких у митний режим переробки на митній території </a:t>
            </a:r>
            <a:r>
              <a:rPr lang="uk-UA" sz="2000" u="sng" dirty="0" smtClean="0">
                <a:hlinkClick r:id="rId3"/>
              </a:rPr>
              <a:t>забороняється</a:t>
            </a:r>
            <a:r>
              <a:rPr lang="uk-UA" sz="2000" u="sng" dirty="0" smtClean="0"/>
              <a:t> (</a:t>
            </a:r>
            <a:r>
              <a:rPr lang="en-US" sz="2000" u="sng" dirty="0"/>
              <a:t>https://zakon.rada.gov.ua/laws/show/295-2013-%</a:t>
            </a:r>
            <a:r>
              <a:rPr lang="en-US" sz="2000" u="sng" dirty="0" smtClean="0"/>
              <a:t>D0%BF#Text</a:t>
            </a:r>
            <a:r>
              <a:rPr lang="ru-RU" sz="2000" u="sng" dirty="0" smtClean="0"/>
              <a:t>)</a:t>
            </a:r>
            <a:r>
              <a:rPr lang="uk-UA" sz="2000" dirty="0" smtClean="0"/>
              <a:t>.</a:t>
            </a:r>
            <a:endParaRPr lang="uk-UA" sz="2000" dirty="0"/>
          </a:p>
          <a:p>
            <a:pPr indent="457200" algn="just"/>
            <a:endParaRPr lang="uk-UA" sz="2000" dirty="0" smtClean="0"/>
          </a:p>
        </p:txBody>
      </p:sp>
    </p:spTree>
    <p:extLst>
      <p:ext uri="{BB962C8B-B14F-4D97-AF65-F5344CB8AC3E}">
        <p14:creationId xmlns:p14="http://schemas.microsoft.com/office/powerpoint/2010/main" val="40585074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23528" y="188640"/>
            <a:ext cx="8496944" cy="5416868"/>
          </a:xfrm>
          <a:prstGeom prst="rect">
            <a:avLst/>
          </a:prstGeom>
        </p:spPr>
        <p:txBody>
          <a:bodyPr wrap="square">
            <a:spAutoFit/>
          </a:bodyPr>
          <a:lstStyle/>
          <a:p>
            <a:pPr indent="457200" algn="ctr"/>
            <a:r>
              <a:rPr lang="uk-UA" sz="2200" b="1" dirty="0">
                <a:solidFill>
                  <a:srgbClr val="3333FF"/>
                </a:solidFill>
              </a:rPr>
              <a:t>Способами забезпечення сплати митних платежів є:</a:t>
            </a:r>
          </a:p>
          <a:p>
            <a:pPr indent="457200" algn="just"/>
            <a:endParaRPr lang="uk-UA" dirty="0" smtClean="0"/>
          </a:p>
          <a:p>
            <a:pPr indent="457200" algn="just"/>
            <a:r>
              <a:rPr lang="uk-UA" dirty="0" smtClean="0"/>
              <a:t>1</a:t>
            </a:r>
            <a:r>
              <a:rPr lang="uk-UA" dirty="0"/>
              <a:t>) грошова застава;</a:t>
            </a:r>
          </a:p>
          <a:p>
            <a:pPr indent="457200" algn="just"/>
            <a:endParaRPr lang="uk-UA" dirty="0" smtClean="0"/>
          </a:p>
          <a:p>
            <a:pPr indent="457200" algn="just"/>
            <a:r>
              <a:rPr lang="uk-UA" dirty="0" smtClean="0"/>
              <a:t>2</a:t>
            </a:r>
            <a:r>
              <a:rPr lang="uk-UA" dirty="0"/>
              <a:t>) індивідуальна гарантія;</a:t>
            </a:r>
          </a:p>
          <a:p>
            <a:pPr indent="457200" algn="just"/>
            <a:endParaRPr lang="uk-UA" dirty="0" smtClean="0"/>
          </a:p>
          <a:p>
            <a:pPr indent="457200" algn="just"/>
            <a:r>
              <a:rPr lang="uk-UA" dirty="0" smtClean="0"/>
              <a:t>3</a:t>
            </a:r>
            <a:r>
              <a:rPr lang="uk-UA" dirty="0"/>
              <a:t>) забезпечення сплати митних платежів на умовах спрощення "використання загальної гарантії";</a:t>
            </a:r>
          </a:p>
          <a:p>
            <a:pPr indent="457200" algn="just"/>
            <a:endParaRPr lang="uk-UA" dirty="0" smtClean="0"/>
          </a:p>
          <a:p>
            <a:pPr indent="457200" algn="just"/>
            <a:r>
              <a:rPr lang="uk-UA" dirty="0" smtClean="0"/>
              <a:t>4</a:t>
            </a:r>
            <a:r>
              <a:rPr lang="uk-UA" dirty="0"/>
              <a:t>) забезпечення сплати митних платежів на умовах спрощення "використання загальної гарантії із зменшенням розміру забезпечення референтної суми до 50 відсотків";</a:t>
            </a:r>
          </a:p>
          <a:p>
            <a:pPr indent="457200" algn="just"/>
            <a:endParaRPr lang="uk-UA" dirty="0" smtClean="0"/>
          </a:p>
          <a:p>
            <a:pPr indent="457200" algn="just"/>
            <a:r>
              <a:rPr lang="uk-UA" dirty="0" smtClean="0"/>
              <a:t>5</a:t>
            </a:r>
            <a:r>
              <a:rPr lang="uk-UA" dirty="0"/>
              <a:t>) забезпечення сплати митних платежів на умовах спрощення "використання загальної гарантії із зменшенням розміру забезпечення референтної суми до 30 відсотків";</a:t>
            </a:r>
          </a:p>
          <a:p>
            <a:pPr indent="457200" algn="just"/>
            <a:endParaRPr lang="uk-UA" dirty="0" smtClean="0"/>
          </a:p>
          <a:p>
            <a:pPr indent="457200" algn="just"/>
            <a:r>
              <a:rPr lang="uk-UA" dirty="0" smtClean="0"/>
              <a:t>6</a:t>
            </a:r>
            <a:r>
              <a:rPr lang="uk-UA" dirty="0"/>
              <a:t>) забезпечення сплати митних платежів на умовах спрощення "використання звільнення від гарантії".</a:t>
            </a:r>
          </a:p>
        </p:txBody>
      </p:sp>
    </p:spTree>
    <p:extLst>
      <p:ext uri="{BB962C8B-B14F-4D97-AF65-F5344CB8AC3E}">
        <p14:creationId xmlns:p14="http://schemas.microsoft.com/office/powerpoint/2010/main" val="8108424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197346"/>
            <a:ext cx="8784976" cy="3139321"/>
          </a:xfrm>
          <a:prstGeom prst="rect">
            <a:avLst/>
          </a:prstGeom>
        </p:spPr>
        <p:txBody>
          <a:bodyPr wrap="square">
            <a:spAutoFit/>
          </a:bodyPr>
          <a:lstStyle/>
          <a:p>
            <a:pPr indent="457200" algn="just"/>
            <a:r>
              <a:rPr lang="uk-UA" b="1" dirty="0" smtClean="0">
                <a:solidFill>
                  <a:srgbClr val="C00000"/>
                </a:solidFill>
              </a:rPr>
              <a:t>У видачі дозволу на переробку товарів на митній території України не може бути </a:t>
            </a:r>
            <a:r>
              <a:rPr lang="uk-UA" b="1" u="sng" dirty="0" smtClean="0">
                <a:solidFill>
                  <a:srgbClr val="C00000"/>
                </a:solidFill>
              </a:rPr>
              <a:t>відмовлено</a:t>
            </a:r>
            <a:r>
              <a:rPr lang="uk-UA" b="1" dirty="0" smtClean="0">
                <a:solidFill>
                  <a:srgbClr val="C00000"/>
                </a:solidFill>
              </a:rPr>
              <a:t> з огляду на:</a:t>
            </a:r>
          </a:p>
          <a:p>
            <a:pPr indent="457200" algn="just"/>
            <a:endParaRPr lang="uk-UA" dirty="0" smtClean="0"/>
          </a:p>
          <a:p>
            <a:pPr indent="457200" algn="just"/>
            <a:r>
              <a:rPr lang="uk-UA" dirty="0" smtClean="0"/>
              <a:t>1) країну походження, країну відправлення або країну призначення цих товарів;</a:t>
            </a:r>
          </a:p>
          <a:p>
            <a:pPr indent="457200" algn="just"/>
            <a:r>
              <a:rPr lang="uk-UA" dirty="0" smtClean="0"/>
              <a:t>2) наявність на митній території України товарів, ідентичних за описом, якістю та технічними характеристиками товарам, що ввозяться для переробки;</a:t>
            </a:r>
          </a:p>
          <a:p>
            <a:pPr indent="457200" algn="just"/>
            <a:r>
              <a:rPr lang="uk-UA" dirty="0" smtClean="0"/>
              <a:t>3) вид договору </a:t>
            </a:r>
            <a:r>
              <a:rPr lang="uk-UA" dirty="0" err="1" smtClean="0"/>
              <a:t>ЗЕД</a:t>
            </a:r>
            <a:r>
              <a:rPr lang="uk-UA" dirty="0" smtClean="0"/>
              <a:t>, на підставі якого ці товари були чи будуть ввезені на митну територію України, за винятком договорів, які заборонені законами України;</a:t>
            </a:r>
          </a:p>
          <a:p>
            <a:pPr indent="457200" algn="just"/>
            <a:r>
              <a:rPr lang="uk-UA" dirty="0" smtClean="0"/>
              <a:t>4) форму розрахунку за договором </a:t>
            </a:r>
            <a:r>
              <a:rPr lang="uk-UA" dirty="0" err="1" smtClean="0"/>
              <a:t>ЗЕД</a:t>
            </a:r>
            <a:r>
              <a:rPr lang="uk-UA" dirty="0" smtClean="0"/>
              <a:t>, на підставі якого ці товари були чи будуть ввезені на митну територію України, крім форм розрахунку, заборонених законодавством України.</a:t>
            </a:r>
            <a:endParaRPr lang="uk-UA" dirty="0"/>
          </a:p>
        </p:txBody>
      </p:sp>
      <p:sp>
        <p:nvSpPr>
          <p:cNvPr id="3" name="Прямоугольник 2"/>
          <p:cNvSpPr/>
          <p:nvPr/>
        </p:nvSpPr>
        <p:spPr>
          <a:xfrm>
            <a:off x="179512" y="3573016"/>
            <a:ext cx="8856984" cy="2970044"/>
          </a:xfrm>
          <a:prstGeom prst="rect">
            <a:avLst/>
          </a:prstGeom>
        </p:spPr>
        <p:txBody>
          <a:bodyPr wrap="square">
            <a:spAutoFit/>
          </a:bodyPr>
          <a:lstStyle/>
          <a:p>
            <a:pPr indent="457200" algn="just"/>
            <a:r>
              <a:rPr lang="uk-UA" sz="1700" b="1" u="sng" dirty="0" smtClean="0">
                <a:solidFill>
                  <a:srgbClr val="C00000"/>
                </a:solidFill>
              </a:rPr>
              <a:t>Рішення про відмову </a:t>
            </a:r>
            <a:r>
              <a:rPr lang="uk-UA" sz="1700" b="1" dirty="0" smtClean="0">
                <a:solidFill>
                  <a:srgbClr val="C00000"/>
                </a:solidFill>
              </a:rPr>
              <a:t>у видачі дозволу на переробку товарів на митній території України приймається, якщо:</a:t>
            </a:r>
          </a:p>
          <a:p>
            <a:pPr indent="457200" algn="just"/>
            <a:r>
              <a:rPr lang="uk-UA" sz="1700" dirty="0" smtClean="0"/>
              <a:t>1) відомостей, зазначених у поданих заявником документах, недостатньо для визначення обов’язкового обсягу виходу продуктів переробки, що утворюються в результаті переробки товарів;</a:t>
            </a:r>
          </a:p>
          <a:p>
            <a:pPr indent="457200" algn="just"/>
            <a:r>
              <a:rPr lang="uk-UA" sz="1700" dirty="0" smtClean="0"/>
              <a:t>2) митний орган виявив невідповідності у відомостях, що містяться у поданих заявником документах, або недостовірність цих відомостей;</a:t>
            </a:r>
          </a:p>
          <a:p>
            <a:pPr indent="457200" algn="just"/>
            <a:r>
              <a:rPr lang="uk-UA" sz="1700" dirty="0" smtClean="0"/>
              <a:t>3) митним органом встановлено відсутність належного технологічного обладнання, приміщень, умов для обліку і зберігання товарів, що ввозяться з метою переробки;</a:t>
            </a:r>
          </a:p>
          <a:p>
            <a:pPr indent="457200" algn="just"/>
            <a:r>
              <a:rPr lang="uk-UA" sz="1700" dirty="0" smtClean="0"/>
              <a:t>4) підприємством не дотримано встановлених законодавством України заборон чи обмежень щодо переробки товарів на митній території України.</a:t>
            </a:r>
            <a:endParaRPr lang="uk-UA" sz="1700" dirty="0"/>
          </a:p>
        </p:txBody>
      </p:sp>
    </p:spTree>
    <p:extLst>
      <p:ext uri="{BB962C8B-B14F-4D97-AF65-F5344CB8AC3E}">
        <p14:creationId xmlns:p14="http://schemas.microsoft.com/office/powerpoint/2010/main" val="40585074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323528" y="197346"/>
            <a:ext cx="8640960" cy="6632585"/>
          </a:xfrm>
          <a:prstGeom prst="rect">
            <a:avLst/>
          </a:prstGeom>
        </p:spPr>
        <p:txBody>
          <a:bodyPr wrap="square">
            <a:spAutoFit/>
          </a:bodyPr>
          <a:lstStyle/>
          <a:p>
            <a:pPr indent="457200" algn="just"/>
            <a:r>
              <a:rPr lang="uk-UA" sz="2000" dirty="0"/>
              <a:t>Поміщення товарів підприємствами у митний режим переробки на митній території здійснюється </a:t>
            </a:r>
            <a:r>
              <a:rPr lang="uk-UA" sz="2000" b="1" dirty="0">
                <a:solidFill>
                  <a:srgbClr val="3333FF"/>
                </a:solidFill>
              </a:rPr>
              <a:t>на підставі авторизації </a:t>
            </a:r>
            <a:r>
              <a:rPr lang="uk-UA" sz="2000" dirty="0"/>
              <a:t>на переробку на митній території.</a:t>
            </a:r>
          </a:p>
          <a:p>
            <a:pPr indent="457200" algn="just"/>
            <a:endParaRPr lang="uk-UA" sz="2000" dirty="0" smtClean="0"/>
          </a:p>
          <a:p>
            <a:pPr indent="457200" algn="just"/>
            <a:r>
              <a:rPr lang="uk-UA" sz="2100" dirty="0" smtClean="0"/>
              <a:t>Підприємство</a:t>
            </a:r>
            <a:r>
              <a:rPr lang="uk-UA" sz="2100" dirty="0"/>
              <a:t>, яке має намір отримати авторизацію на переробку на митній території, повинно:</a:t>
            </a:r>
          </a:p>
          <a:p>
            <a:pPr indent="457200" algn="just"/>
            <a:endParaRPr lang="uk-UA" sz="2100" dirty="0" smtClean="0"/>
          </a:p>
          <a:p>
            <a:pPr indent="457200" algn="just"/>
            <a:r>
              <a:rPr lang="uk-UA" sz="2100" dirty="0" smtClean="0"/>
              <a:t>1</a:t>
            </a:r>
            <a:r>
              <a:rPr lang="uk-UA" sz="2100" dirty="0"/>
              <a:t>) відповідати умові зберігання документів та ведення облікових </a:t>
            </a:r>
            <a:r>
              <a:rPr lang="uk-UA" sz="2100" dirty="0" smtClean="0"/>
              <a:t>записів </a:t>
            </a:r>
            <a:r>
              <a:rPr lang="uk-UA" sz="2100" dirty="0"/>
              <a:t>або критерію, визначеному </a:t>
            </a:r>
            <a:r>
              <a:rPr lang="uk-UA" sz="2100" u="sng" dirty="0">
                <a:hlinkClick r:id="rId2"/>
              </a:rPr>
              <a:t>пунктом 2</a:t>
            </a:r>
            <a:r>
              <a:rPr lang="uk-UA" sz="2100" dirty="0"/>
              <a:t> частини третьої статті 12 </a:t>
            </a:r>
            <a:r>
              <a:rPr lang="uk-UA" sz="2100" dirty="0" err="1" smtClean="0"/>
              <a:t>МКУ</a:t>
            </a:r>
            <a:r>
              <a:rPr lang="uk-UA" sz="2100" dirty="0" smtClean="0"/>
              <a:t> (</a:t>
            </a:r>
            <a:r>
              <a:rPr lang="uk-UA" dirty="0" smtClean="0">
                <a:solidFill>
                  <a:srgbClr val="002060"/>
                </a:solidFill>
              </a:rPr>
              <a:t>демонстрація заявником високого рівня контролю своїх операцій і товарних потоків на основі бухгалтерського обліку, системи управління комерційними обліковими записами та, у відповідних випадках, товарно-транспортною документацією, що дають змогу здійснювати належний митний контроль</a:t>
            </a:r>
            <a:r>
              <a:rPr lang="uk-UA" sz="2100" dirty="0" smtClean="0"/>
              <a:t>);</a:t>
            </a:r>
            <a:endParaRPr lang="uk-UA" sz="2100" dirty="0"/>
          </a:p>
          <a:p>
            <a:pPr indent="457200" algn="just"/>
            <a:endParaRPr lang="uk-UA" sz="2100" dirty="0" smtClean="0"/>
          </a:p>
          <a:p>
            <a:pPr indent="457200" algn="just"/>
            <a:r>
              <a:rPr lang="uk-UA" sz="2000" dirty="0" smtClean="0"/>
              <a:t>2</a:t>
            </a:r>
            <a:r>
              <a:rPr lang="uk-UA" sz="2000" dirty="0"/>
              <a:t>) забезпечувати належне проведення операцій з товарами, що ввозяться з метою переробки (наявність приміщень, умов для обліку і зберігання товарів, належного технологічного обладнання тощо).</a:t>
            </a:r>
          </a:p>
          <a:p>
            <a:pPr indent="457200" algn="just"/>
            <a:endParaRPr lang="uk-UA" sz="2100" dirty="0" smtClean="0"/>
          </a:p>
          <a:p>
            <a:pPr indent="457200" algn="just"/>
            <a:r>
              <a:rPr lang="uk-UA" sz="2000" dirty="0" smtClean="0"/>
              <a:t>Рішення </a:t>
            </a:r>
            <a:r>
              <a:rPr lang="uk-UA" sz="2000" dirty="0"/>
              <a:t>про надання авторизації на переробку на митній території приймається на підставі заяви підприємства або на підставі митної </a:t>
            </a:r>
            <a:r>
              <a:rPr lang="uk-UA" sz="2000" dirty="0" smtClean="0"/>
              <a:t>декларації.</a:t>
            </a:r>
            <a:endParaRPr lang="uk-UA" sz="2000" dirty="0"/>
          </a:p>
        </p:txBody>
      </p:sp>
    </p:spTree>
    <p:extLst>
      <p:ext uri="{BB962C8B-B14F-4D97-AF65-F5344CB8AC3E}">
        <p14:creationId xmlns:p14="http://schemas.microsoft.com/office/powerpoint/2010/main" val="40585074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384716" y="620688"/>
            <a:ext cx="8210999" cy="3754874"/>
          </a:xfrm>
          <a:prstGeom prst="rect">
            <a:avLst/>
          </a:prstGeom>
        </p:spPr>
        <p:txBody>
          <a:bodyPr wrap="square">
            <a:spAutoFit/>
          </a:bodyPr>
          <a:lstStyle/>
          <a:p>
            <a:pPr indent="457200" algn="ctr"/>
            <a:r>
              <a:rPr lang="uk-UA" sz="2200" b="1" dirty="0" smtClean="0">
                <a:solidFill>
                  <a:srgbClr val="3333FF"/>
                </a:solidFill>
              </a:rPr>
              <a:t>Операції з переробки товарів можуть включати:</a:t>
            </a:r>
          </a:p>
          <a:p>
            <a:pPr indent="457200" algn="just"/>
            <a:endParaRPr lang="ru-RU" dirty="0" smtClean="0"/>
          </a:p>
          <a:p>
            <a:pPr indent="457200" algn="just"/>
            <a:r>
              <a:rPr lang="uk-UA" dirty="0" smtClean="0"/>
              <a:t>1) власне переробку товарів;</a:t>
            </a:r>
          </a:p>
          <a:p>
            <a:pPr indent="457200" algn="just"/>
            <a:endParaRPr lang="uk-UA" dirty="0" smtClean="0"/>
          </a:p>
          <a:p>
            <a:pPr indent="457200" algn="just"/>
            <a:r>
              <a:rPr lang="uk-UA" dirty="0" smtClean="0"/>
              <a:t>2) обробку товарів, у тому числі: монтаж, демонтаж, складання чи пристосування до інших товарів;</a:t>
            </a:r>
          </a:p>
          <a:p>
            <a:pPr indent="457200" algn="just"/>
            <a:endParaRPr lang="uk-UA" dirty="0" smtClean="0"/>
          </a:p>
          <a:p>
            <a:pPr indent="457200" algn="just"/>
            <a:r>
              <a:rPr lang="uk-UA" dirty="0" smtClean="0"/>
              <a:t>3) модернізацію та ремонт товарів, у тому числі їх відновлення та приведення до належного стану, регулювання та калібрування;</a:t>
            </a:r>
          </a:p>
          <a:p>
            <a:pPr indent="457200" algn="just"/>
            <a:endParaRPr lang="uk-UA" dirty="0" smtClean="0"/>
          </a:p>
          <a:p>
            <a:pPr indent="457200" algn="just"/>
            <a:r>
              <a:rPr lang="uk-UA" dirty="0" smtClean="0"/>
              <a:t>4) використання товарів, які не входять до складу продуктів переробки, але полегшують або сприяють виробництву цих продуктів, навіть якщо вони повністю або частково витрачаються в процесі переробки.</a:t>
            </a:r>
            <a:endParaRPr lang="uk-UA" dirty="0" smtClean="0"/>
          </a:p>
        </p:txBody>
      </p:sp>
    </p:spTree>
    <p:extLst>
      <p:ext uri="{BB962C8B-B14F-4D97-AF65-F5344CB8AC3E}">
        <p14:creationId xmlns:p14="http://schemas.microsoft.com/office/powerpoint/2010/main" val="40585074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260648"/>
            <a:ext cx="8712968" cy="4401205"/>
          </a:xfrm>
          <a:prstGeom prst="rect">
            <a:avLst/>
          </a:prstGeom>
        </p:spPr>
        <p:txBody>
          <a:bodyPr wrap="square">
            <a:spAutoFit/>
          </a:bodyPr>
          <a:lstStyle/>
          <a:p>
            <a:pPr indent="457200" algn="just"/>
            <a:r>
              <a:rPr lang="uk-UA" sz="2000" dirty="0" smtClean="0"/>
              <a:t>Строк переробки товарів на митній території України встановлюється митним органом у кожному випадку під час видачі дозволу підприємству, виходячи з тривалості процесу переробки товарів та розпорядження продуктами їх переробки. Зазначений строк обчислюється, починаючи з дня завершення митного оформлення митним органом іноземних товарів для переробки. За заявою підприємства, якому видано дозвіл на переробку товарів, з причин, підтверджених документально, строк переробки товарів на митній території України продовжується зазначеним органом, але загальний строк переробки </a:t>
            </a:r>
            <a:r>
              <a:rPr lang="uk-UA" sz="2000" b="1" dirty="0" smtClean="0">
                <a:solidFill>
                  <a:srgbClr val="3333FF"/>
                </a:solidFill>
              </a:rPr>
              <a:t>не може перевищувати 365 днів</a:t>
            </a:r>
            <a:r>
              <a:rPr lang="uk-UA" sz="2000" dirty="0" smtClean="0"/>
              <a:t>.</a:t>
            </a:r>
          </a:p>
          <a:p>
            <a:pPr indent="457200" algn="just"/>
            <a:endParaRPr lang="uk-UA" sz="2000" dirty="0" smtClean="0"/>
          </a:p>
          <a:p>
            <a:pPr indent="457200" algn="just"/>
            <a:r>
              <a:rPr lang="uk-UA" sz="2000" dirty="0" smtClean="0"/>
              <a:t>Законами України може визначатися більший строк переробки товарів, а для підприємств суднобудівної промисловості (в межах класу 30.11 групи 30.1 розділу 30, класу 33.15 групи 33.1 розділу 33 </a:t>
            </a:r>
            <a:r>
              <a:rPr lang="uk-UA" sz="2000" dirty="0" err="1" smtClean="0"/>
              <a:t>КВ</a:t>
            </a:r>
            <a:r>
              <a:rPr lang="uk-UA" sz="2000" dirty="0" smtClean="0"/>
              <a:t>ЕД </a:t>
            </a:r>
            <a:r>
              <a:rPr lang="uk-UA" sz="2000" u="sng" dirty="0" smtClean="0">
                <a:hlinkClick r:id="rId2"/>
              </a:rPr>
              <a:t>ДК 009:2010</a:t>
            </a:r>
            <a:r>
              <a:rPr lang="uk-UA" sz="2000" dirty="0" smtClean="0"/>
              <a:t>) загальний строк переробки </a:t>
            </a:r>
            <a:r>
              <a:rPr lang="uk-UA" sz="2000" b="1" dirty="0" smtClean="0">
                <a:solidFill>
                  <a:srgbClr val="3333FF"/>
                </a:solidFill>
              </a:rPr>
              <a:t>не може перевищувати 730 днів.</a:t>
            </a:r>
            <a:endParaRPr lang="uk-UA" sz="2000" b="1" dirty="0">
              <a:solidFill>
                <a:srgbClr val="3333FF"/>
              </a:solidFill>
            </a:endParaRPr>
          </a:p>
        </p:txBody>
      </p:sp>
    </p:spTree>
    <p:extLst>
      <p:ext uri="{BB962C8B-B14F-4D97-AF65-F5344CB8AC3E}">
        <p14:creationId xmlns:p14="http://schemas.microsoft.com/office/powerpoint/2010/main" val="4058507493"/>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351</TotalTime>
  <Words>2759</Words>
  <Application>Microsoft Office PowerPoint</Application>
  <PresentationFormat>Экран (4:3)</PresentationFormat>
  <Paragraphs>193</Paragraphs>
  <Slides>27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27</vt:i4>
      </vt:variant>
    </vt:vector>
  </HeadingPairs>
  <TitlesOfParts>
    <vt:vector size="28" baseType="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kafnalog</dc:creator>
  <cp:lastModifiedBy>Пользователь Windows</cp:lastModifiedBy>
  <cp:revision>96</cp:revision>
  <dcterms:created xsi:type="dcterms:W3CDTF">2023-03-27T09:00:54Z</dcterms:created>
  <dcterms:modified xsi:type="dcterms:W3CDTF">2025-05-08T06:02:40Z</dcterms:modified>
</cp:coreProperties>
</file>