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sldIdLst>
    <p:sldId id="281" r:id="rId2"/>
    <p:sldId id="329" r:id="rId3"/>
    <p:sldId id="315" r:id="rId4"/>
    <p:sldId id="316" r:id="rId5"/>
    <p:sldId id="317" r:id="rId6"/>
    <p:sldId id="318" r:id="rId7"/>
    <p:sldId id="319" r:id="rId8"/>
    <p:sldId id="320" r:id="rId9"/>
    <p:sldId id="321" r:id="rId10"/>
    <p:sldId id="326" r:id="rId11"/>
    <p:sldId id="322" r:id="rId12"/>
    <p:sldId id="324" r:id="rId13"/>
    <p:sldId id="325" r:id="rId14"/>
    <p:sldId id="323" r:id="rId15"/>
    <p:sldId id="257" r:id="rId16"/>
    <p:sldId id="282" r:id="rId17"/>
    <p:sldId id="294" r:id="rId18"/>
    <p:sldId id="295" r:id="rId19"/>
    <p:sldId id="296" r:id="rId20"/>
    <p:sldId id="297" r:id="rId21"/>
    <p:sldId id="298" r:id="rId22"/>
    <p:sldId id="299" r:id="rId23"/>
    <p:sldId id="300" r:id="rId24"/>
    <p:sldId id="310" r:id="rId25"/>
    <p:sldId id="311" r:id="rId26"/>
    <p:sldId id="312" r:id="rId27"/>
    <p:sldId id="327" r:id="rId28"/>
    <p:sldId id="313" r:id="rId29"/>
    <p:sldId id="314" r:id="rId30"/>
    <p:sldId id="328" r:id="rId31"/>
    <p:sldId id="309"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00"/>
    <a:srgbClr val="00FFCC"/>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10.04.2023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10.04.2023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10.04.2023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10.04.2023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10.04.2023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10.04.2023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10.04.2023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10.04.2023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10.04.2023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10.04.2023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10.04.2023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71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10.04.2023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zakon.rada.gov.ua/laws/show/z0016-14#n8"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zakon.rada.gov.ua/laws/show/584%D0%B0-18"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zakon.rada.gov.ua/laws/show/z1080-12#n49"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zakon.rada.gov.ua/laws/show/4495-17"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zakon.rada.gov.ua/laws/show/4495-17#n78" TargetMode="External"/><Relationship Id="rId2" Type="http://schemas.openxmlformats.org/officeDocument/2006/relationships/hyperlink" Target="https://zakon.rada.gov.ua/laws/show/4495-17#n73"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zakon.rada.gov.ua/laws/show/z0016-14#n7"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548680"/>
            <a:ext cx="8208912" cy="830997"/>
          </a:xfrm>
          <a:prstGeom prst="rect">
            <a:avLst/>
          </a:prstGeom>
          <a:noFill/>
        </p:spPr>
        <p:txBody>
          <a:bodyPr wrap="square" rtlCol="0">
            <a:spAutoFit/>
          </a:bodyPr>
          <a:lstStyle/>
          <a:p>
            <a:pPr algn="ctr"/>
            <a:r>
              <a:rPr lang="ru-RU" sz="2400" b="1" dirty="0" smtClean="0">
                <a:solidFill>
                  <a:srgbClr val="C00000"/>
                </a:solidFill>
              </a:rPr>
              <a:t>ТЕМА </a:t>
            </a:r>
            <a:r>
              <a:rPr lang="ru-RU" sz="2400" b="1" dirty="0" smtClean="0">
                <a:solidFill>
                  <a:srgbClr val="C00000"/>
                </a:solidFill>
              </a:rPr>
              <a:t>9: </a:t>
            </a:r>
            <a:r>
              <a:rPr lang="uk-UA" sz="2400" b="1" dirty="0" smtClean="0">
                <a:solidFill>
                  <a:srgbClr val="C00000"/>
                </a:solidFill>
              </a:rPr>
              <a:t>Митний режим безмитної торгівлі </a:t>
            </a:r>
            <a:endParaRPr lang="ru-RU" sz="2400" b="1" dirty="0">
              <a:solidFill>
                <a:srgbClr val="C00000"/>
              </a:solidFill>
            </a:endParaRPr>
          </a:p>
          <a:p>
            <a:pPr algn="ctr"/>
            <a:endParaRPr lang="ru-RU" sz="2400" b="1" dirty="0">
              <a:solidFill>
                <a:srgbClr val="C00000"/>
              </a:solidFill>
            </a:endParaRPr>
          </a:p>
        </p:txBody>
      </p:sp>
      <p:sp>
        <p:nvSpPr>
          <p:cNvPr id="4" name="TextBox 3"/>
          <p:cNvSpPr txBox="1"/>
          <p:nvPr/>
        </p:nvSpPr>
        <p:spPr>
          <a:xfrm>
            <a:off x="539552" y="1844824"/>
            <a:ext cx="7992888" cy="1200329"/>
          </a:xfrm>
          <a:prstGeom prst="rect">
            <a:avLst/>
          </a:prstGeom>
          <a:noFill/>
        </p:spPr>
        <p:txBody>
          <a:bodyPr wrap="square" rtlCol="0">
            <a:spAutoFit/>
          </a:bodyPr>
          <a:lstStyle/>
          <a:p>
            <a:r>
              <a:rPr lang="uk-UA" dirty="0" smtClean="0"/>
              <a:t>1. Поняття митного режиму безмитної торгівлі </a:t>
            </a:r>
          </a:p>
          <a:p>
            <a:pPr algn="just"/>
            <a:r>
              <a:rPr lang="uk-UA" dirty="0" smtClean="0"/>
              <a:t>2. </a:t>
            </a:r>
            <a:r>
              <a:rPr lang="uk-UA" dirty="0"/>
              <a:t>Вимоги до облаштування та розташування магазину безмитної торгівлі</a:t>
            </a:r>
            <a:endParaRPr lang="ru-RU" dirty="0"/>
          </a:p>
          <a:p>
            <a:r>
              <a:rPr lang="uk-UA" dirty="0" smtClean="0"/>
              <a:t>3. Митний контроль та митні формальності </a:t>
            </a:r>
          </a:p>
          <a:p>
            <a:r>
              <a:rPr lang="uk-UA" dirty="0" smtClean="0"/>
              <a:t>4. Податкові наслідки митного режиму </a:t>
            </a:r>
            <a:endParaRPr lang="ru-RU" dirty="0"/>
          </a:p>
        </p:txBody>
      </p:sp>
    </p:spTree>
    <p:extLst>
      <p:ext uri="{BB962C8B-B14F-4D97-AF65-F5344CB8AC3E}">
        <p14:creationId xmlns:p14="http://schemas.microsoft.com/office/powerpoint/2010/main" val="2604924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496944" cy="2031325"/>
          </a:xfrm>
          <a:prstGeom prst="rect">
            <a:avLst/>
          </a:prstGeom>
        </p:spPr>
        <p:txBody>
          <a:bodyPr wrap="square">
            <a:spAutoFit/>
          </a:bodyPr>
          <a:lstStyle/>
          <a:p>
            <a:pPr indent="457200" algn="just"/>
            <a:r>
              <a:rPr lang="uk-UA" dirty="0" smtClean="0"/>
              <a:t>Неподання утримувачем </a:t>
            </a:r>
            <a:r>
              <a:rPr lang="uk-UA" dirty="0" err="1" smtClean="0"/>
              <a:t>МБТ</a:t>
            </a:r>
            <a:r>
              <a:rPr lang="uk-UA" dirty="0" smtClean="0"/>
              <a:t>, складу тимчасового зберігання, митного складу, вантажного митного комплексу, особою, відповідальною за експлуатацію складу організації - отримувача гуманітарної допомоги, митному органу </a:t>
            </a:r>
            <a:r>
              <a:rPr lang="uk-UA" b="1" dirty="0" smtClean="0">
                <a:solidFill>
                  <a:srgbClr val="0000FF"/>
                </a:solidFill>
              </a:rPr>
              <a:t>звіту про рух товарів</a:t>
            </a:r>
            <a:r>
              <a:rPr lang="uk-UA" dirty="0" smtClean="0"/>
              <a:t>, а також порушення порядку ведення обліку таких товарів -</a:t>
            </a:r>
          </a:p>
          <a:p>
            <a:pPr indent="457200" algn="just"/>
            <a:endParaRPr lang="uk-UA" dirty="0" smtClean="0"/>
          </a:p>
          <a:p>
            <a:pPr indent="457200" algn="just"/>
            <a:r>
              <a:rPr lang="uk-UA" b="1" dirty="0" smtClean="0">
                <a:solidFill>
                  <a:srgbClr val="C00000"/>
                </a:solidFill>
              </a:rPr>
              <a:t>тягнуть за собою накладення штрафу в розмірі п’ятдесяти неоподатковуваних мінімумів доходів громадян.</a:t>
            </a:r>
            <a:endParaRPr lang="uk-UA" b="1" dirty="0">
              <a:solidFill>
                <a:srgbClr val="C00000"/>
              </a:solidFill>
            </a:endParaRPr>
          </a:p>
        </p:txBody>
      </p:sp>
    </p:spTree>
    <p:extLst>
      <p:ext uri="{BB962C8B-B14F-4D97-AF65-F5344CB8AC3E}">
        <p14:creationId xmlns:p14="http://schemas.microsoft.com/office/powerpoint/2010/main" val="2781787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260648"/>
            <a:ext cx="8784976" cy="646331"/>
          </a:xfrm>
          <a:prstGeom prst="rect">
            <a:avLst/>
          </a:prstGeom>
          <a:noFill/>
        </p:spPr>
        <p:txBody>
          <a:bodyPr wrap="square" rtlCol="0">
            <a:spAutoFit/>
          </a:bodyPr>
          <a:lstStyle/>
          <a:p>
            <a:pPr indent="457200" algn="just"/>
            <a:r>
              <a:rPr lang="uk-UA" b="1" dirty="0" smtClean="0">
                <a:solidFill>
                  <a:srgbClr val="0000FF"/>
                </a:solidFill>
              </a:rPr>
              <a:t>Постановою КМУ від 17.07.2003 року № 1089 затверджено Правила продажу товарів </a:t>
            </a:r>
            <a:r>
              <a:rPr lang="uk-UA" b="1" dirty="0" err="1" smtClean="0">
                <a:solidFill>
                  <a:srgbClr val="0000FF"/>
                </a:solidFill>
              </a:rPr>
              <a:t>МБТ</a:t>
            </a:r>
            <a:endParaRPr lang="ru-RU" b="1" dirty="0">
              <a:solidFill>
                <a:srgbClr val="0000FF"/>
              </a:solidFill>
            </a:endParaRPr>
          </a:p>
        </p:txBody>
      </p:sp>
      <p:sp>
        <p:nvSpPr>
          <p:cNvPr id="4" name="Прямоугольник 3"/>
          <p:cNvSpPr/>
          <p:nvPr/>
        </p:nvSpPr>
        <p:spPr>
          <a:xfrm>
            <a:off x="251520" y="1124744"/>
            <a:ext cx="8712968" cy="1200329"/>
          </a:xfrm>
          <a:prstGeom prst="rect">
            <a:avLst/>
          </a:prstGeom>
        </p:spPr>
        <p:txBody>
          <a:bodyPr wrap="square">
            <a:spAutoFit/>
          </a:bodyPr>
          <a:lstStyle/>
          <a:p>
            <a:pPr indent="457200" algn="just"/>
            <a:r>
              <a:rPr lang="uk-UA" dirty="0" smtClean="0"/>
              <a:t>У </a:t>
            </a:r>
            <a:r>
              <a:rPr lang="uk-UA" dirty="0" err="1" smtClean="0"/>
              <a:t>МБТ</a:t>
            </a:r>
            <a:r>
              <a:rPr lang="uk-UA" dirty="0" smtClean="0"/>
              <a:t> з товарами можуть проводитися прості складські операції, а також операції щодо підготовки товарів до продажу та транспортування (сортування, пакування, перепакування, маркування, навантаження, вивантаження, </a:t>
            </a:r>
            <a:br>
              <a:rPr lang="uk-UA" dirty="0" smtClean="0"/>
            </a:br>
            <a:r>
              <a:rPr lang="uk-UA" dirty="0" smtClean="0"/>
              <a:t>перевантаження та інші подібні операції). </a:t>
            </a:r>
            <a:endParaRPr lang="uk-UA" dirty="0"/>
          </a:p>
        </p:txBody>
      </p:sp>
      <p:sp>
        <p:nvSpPr>
          <p:cNvPr id="5" name="Прямоугольник 4"/>
          <p:cNvSpPr/>
          <p:nvPr/>
        </p:nvSpPr>
        <p:spPr>
          <a:xfrm>
            <a:off x="323528" y="2420888"/>
            <a:ext cx="8568952" cy="1754326"/>
          </a:xfrm>
          <a:prstGeom prst="rect">
            <a:avLst/>
          </a:prstGeom>
        </p:spPr>
        <p:txBody>
          <a:bodyPr wrap="square">
            <a:spAutoFit/>
          </a:bodyPr>
          <a:lstStyle/>
          <a:p>
            <a:pPr indent="457200" algn="just"/>
            <a:r>
              <a:rPr lang="uk-UA" dirty="0" smtClean="0"/>
              <a:t>Факт продажу товару підтверджується касовим  або  товарним чеком  з  послідовною  нумерацією  (</a:t>
            </a:r>
            <a:r>
              <a:rPr lang="uk-UA" b="1" dirty="0" smtClean="0"/>
              <a:t>у  двох примірниках</a:t>
            </a:r>
            <a:r>
              <a:rPr lang="uk-UA" dirty="0" smtClean="0"/>
              <a:t>),  у якому повинні зазначатися номер  рейсу  або  реквізити  документа,  який посвідчує  особу,  з  відміткою  про проходження митного контролю, ідентифікаційний  код  товару  і  його  вартість.  Оригінал  чека видається пасажирові,  який придбав товар,  а копія зберігається у </a:t>
            </a:r>
            <a:r>
              <a:rPr lang="uk-UA" dirty="0" err="1" smtClean="0"/>
              <a:t>МБТ</a:t>
            </a:r>
            <a:r>
              <a:rPr lang="uk-UA" dirty="0" smtClean="0"/>
              <a:t> </a:t>
            </a:r>
            <a:r>
              <a:rPr lang="uk-UA" b="1" dirty="0" smtClean="0">
                <a:solidFill>
                  <a:srgbClr val="0000FF"/>
                </a:solidFill>
              </a:rPr>
              <a:t>протягом не менш як трьох років.  </a:t>
            </a:r>
            <a:endParaRPr lang="uk-UA" b="1" dirty="0">
              <a:solidFill>
                <a:srgbClr val="0000FF"/>
              </a:solidFill>
            </a:endParaRPr>
          </a:p>
        </p:txBody>
      </p:sp>
    </p:spTree>
    <p:extLst>
      <p:ext uri="{BB962C8B-B14F-4D97-AF65-F5344CB8AC3E}">
        <p14:creationId xmlns:p14="http://schemas.microsoft.com/office/powerpoint/2010/main" val="1471247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260648"/>
            <a:ext cx="8640960" cy="2862322"/>
          </a:xfrm>
          <a:prstGeom prst="rect">
            <a:avLst/>
          </a:prstGeom>
        </p:spPr>
        <p:txBody>
          <a:bodyPr wrap="square">
            <a:spAutoFit/>
          </a:bodyPr>
          <a:lstStyle/>
          <a:p>
            <a:pPr lvl="0" indent="457200" algn="just" fontAlgn="base">
              <a:spcBef>
                <a:spcPct val="0"/>
              </a:spcBef>
              <a:spcAft>
                <a:spcPct val="0"/>
              </a:spcAft>
            </a:pPr>
            <a:r>
              <a:rPr lang="uk-UA" b="1" dirty="0" smtClean="0">
                <a:solidFill>
                  <a:srgbClr val="C00000"/>
                </a:solidFill>
                <a:cs typeface="Arial" pitchFamily="34" charset="0"/>
              </a:rPr>
              <a:t>У разі коли між переліком товарів у документах, що подаються митному органу для декларування, і кількістю товарів, що фактично надійшли на склад </a:t>
            </a:r>
            <a:r>
              <a:rPr lang="uk-UA" b="1" dirty="0" err="1" smtClean="0">
                <a:solidFill>
                  <a:srgbClr val="C00000"/>
                </a:solidFill>
                <a:cs typeface="Arial" pitchFamily="34" charset="0"/>
              </a:rPr>
              <a:t>МБТ</a:t>
            </a:r>
            <a:r>
              <a:rPr lang="uk-UA" b="1" dirty="0" smtClean="0">
                <a:solidFill>
                  <a:srgbClr val="C00000"/>
                </a:solidFill>
                <a:cs typeface="Arial" pitchFamily="34" charset="0"/>
              </a:rPr>
              <a:t>, виявлено розбіжність, утримувач </a:t>
            </a:r>
            <a:r>
              <a:rPr lang="uk-UA" b="1" dirty="0" err="1" smtClean="0">
                <a:solidFill>
                  <a:srgbClr val="C00000"/>
                </a:solidFill>
                <a:cs typeface="Arial" pitchFamily="34" charset="0"/>
              </a:rPr>
              <a:t>МБТ</a:t>
            </a:r>
            <a:r>
              <a:rPr lang="uk-UA" b="1" dirty="0" smtClean="0">
                <a:solidFill>
                  <a:srgbClr val="C00000"/>
                </a:solidFill>
                <a:cs typeface="Arial" pitchFamily="34" charset="0"/>
              </a:rPr>
              <a:t>:</a:t>
            </a:r>
          </a:p>
          <a:p>
            <a:pPr lvl="0" indent="457200" algn="just" fontAlgn="base">
              <a:spcBef>
                <a:spcPct val="0"/>
              </a:spcBef>
              <a:spcAft>
                <a:spcPct val="0"/>
              </a:spcAft>
            </a:pPr>
            <a:r>
              <a:rPr lang="uk-UA" dirty="0" smtClean="0">
                <a:solidFill>
                  <a:srgbClr val="212529"/>
                </a:solidFill>
                <a:cs typeface="Arial" pitchFamily="34" charset="0"/>
              </a:rPr>
              <a:t> </a:t>
            </a:r>
            <a:br>
              <a:rPr lang="uk-UA" dirty="0" smtClean="0">
                <a:solidFill>
                  <a:srgbClr val="212529"/>
                </a:solidFill>
                <a:cs typeface="Arial" pitchFamily="34" charset="0"/>
              </a:rPr>
            </a:br>
            <a:endParaRPr lang="uk-UA" dirty="0" smtClean="0">
              <a:solidFill>
                <a:srgbClr val="212529"/>
              </a:solidFill>
              <a:cs typeface="Arial" pitchFamily="34" charset="0"/>
            </a:endParaRPr>
          </a:p>
          <a:p>
            <a:pPr lvl="0" indent="457200" algn="just" eaLnBrk="0" fontAlgn="base" hangingPunct="0">
              <a:spcBef>
                <a:spcPct val="0"/>
              </a:spcBef>
              <a:spcAft>
                <a:spcPct val="0"/>
              </a:spcAft>
            </a:pPr>
            <a:r>
              <a:rPr lang="uk-UA" dirty="0" smtClean="0">
                <a:solidFill>
                  <a:srgbClr val="212529"/>
                </a:solidFill>
                <a:cs typeface="Arial" pitchFamily="34" charset="0"/>
              </a:rPr>
              <a:t>разом з посадовою особою митного органу проводить опис товарів, яких не вистачає або кількість яких виявилася більшою ніж зазначено у документах;</a:t>
            </a:r>
          </a:p>
          <a:p>
            <a:pPr lvl="0" indent="457200" algn="just" eaLnBrk="0" fontAlgn="base" hangingPunct="0">
              <a:spcBef>
                <a:spcPct val="0"/>
              </a:spcBef>
              <a:spcAft>
                <a:spcPct val="0"/>
              </a:spcAft>
            </a:pPr>
            <a:endParaRPr lang="uk-UA" dirty="0" smtClean="0">
              <a:solidFill>
                <a:srgbClr val="212529"/>
              </a:solidFill>
              <a:cs typeface="Arial" pitchFamily="34" charset="0"/>
            </a:endParaRPr>
          </a:p>
          <a:p>
            <a:pPr lvl="0" indent="457200" algn="just" eaLnBrk="0" fontAlgn="base" hangingPunct="0">
              <a:spcBef>
                <a:spcPct val="0"/>
              </a:spcBef>
              <a:spcAft>
                <a:spcPct val="0"/>
              </a:spcAft>
            </a:pPr>
            <a:r>
              <a:rPr lang="uk-UA" dirty="0" smtClean="0">
                <a:solidFill>
                  <a:srgbClr val="212529"/>
                </a:solidFill>
                <a:cs typeface="Arial" pitchFamily="34" charset="0"/>
              </a:rPr>
              <a:t>складає акт (у трьох примірниках), який підписується утримувачем магазину та посадовою особою митного органу; </a:t>
            </a:r>
            <a:endParaRPr lang="uk-UA" sz="2800" dirty="0">
              <a:cs typeface="Arial" pitchFamily="34" charset="0"/>
            </a:endParaRPr>
          </a:p>
        </p:txBody>
      </p:sp>
    </p:spTree>
    <p:extLst>
      <p:ext uri="{BB962C8B-B14F-4D97-AF65-F5344CB8AC3E}">
        <p14:creationId xmlns:p14="http://schemas.microsoft.com/office/powerpoint/2010/main" val="3546007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82013"/>
            <a:ext cx="8640960" cy="923330"/>
          </a:xfrm>
          <a:prstGeom prst="rect">
            <a:avLst/>
          </a:prstGeom>
        </p:spPr>
        <p:txBody>
          <a:bodyPr wrap="square">
            <a:spAutoFit/>
          </a:bodyPr>
          <a:lstStyle/>
          <a:p>
            <a:pPr indent="457200" algn="just"/>
            <a:r>
              <a:rPr lang="uk-UA" dirty="0" smtClean="0"/>
              <a:t>Товари, що реалізуються магазином безмитної торгівлі, повинні мати відповідне маркування, яке дає змогу їх легко ідентифікувати. Вид і метод маркування товарів затверджується керівником митного органу</a:t>
            </a:r>
            <a:endParaRPr lang="uk-UA" dirty="0"/>
          </a:p>
        </p:txBody>
      </p:sp>
      <p:sp>
        <p:nvSpPr>
          <p:cNvPr id="3" name="Прямоугольник 2"/>
          <p:cNvSpPr/>
          <p:nvPr/>
        </p:nvSpPr>
        <p:spPr>
          <a:xfrm>
            <a:off x="323528" y="1556792"/>
            <a:ext cx="8568952" cy="646331"/>
          </a:xfrm>
          <a:prstGeom prst="rect">
            <a:avLst/>
          </a:prstGeom>
        </p:spPr>
        <p:txBody>
          <a:bodyPr wrap="square">
            <a:spAutoFit/>
          </a:bodyPr>
          <a:lstStyle/>
          <a:p>
            <a:pPr indent="457200" algn="just"/>
            <a:r>
              <a:rPr lang="uk-UA" dirty="0"/>
              <a:t>Маркування  товарів  проводиться   на   складі   </a:t>
            </a:r>
            <a:r>
              <a:rPr lang="uk-UA" dirty="0" err="1" smtClean="0"/>
              <a:t>МБТ</a:t>
            </a:r>
            <a:r>
              <a:rPr lang="uk-UA" dirty="0" smtClean="0"/>
              <a:t> </a:t>
            </a:r>
            <a:r>
              <a:rPr lang="uk-UA" b="1" dirty="0" smtClean="0">
                <a:solidFill>
                  <a:srgbClr val="0000FF"/>
                </a:solidFill>
              </a:rPr>
              <a:t>у  </a:t>
            </a:r>
            <a:r>
              <a:rPr lang="uk-UA" b="1" dirty="0">
                <a:solidFill>
                  <a:srgbClr val="0000FF"/>
                </a:solidFill>
              </a:rPr>
              <a:t>триденний  строк  </a:t>
            </a:r>
            <a:r>
              <a:rPr lang="uk-UA" dirty="0"/>
              <a:t>після  їх надходження та митного оформлення.</a:t>
            </a:r>
            <a:endParaRPr lang="ru-RU" dirty="0"/>
          </a:p>
        </p:txBody>
      </p:sp>
      <p:sp>
        <p:nvSpPr>
          <p:cNvPr id="5" name="Прямоугольник 4"/>
          <p:cNvSpPr/>
          <p:nvPr/>
        </p:nvSpPr>
        <p:spPr>
          <a:xfrm>
            <a:off x="327800" y="2348880"/>
            <a:ext cx="8564679" cy="3139321"/>
          </a:xfrm>
          <a:prstGeom prst="rect">
            <a:avLst/>
          </a:prstGeom>
        </p:spPr>
        <p:txBody>
          <a:bodyPr wrap="square">
            <a:spAutoFit/>
          </a:bodyPr>
          <a:lstStyle/>
          <a:p>
            <a:pPr indent="457200" algn="just"/>
            <a:r>
              <a:rPr lang="uk-UA" b="1" dirty="0" smtClean="0">
                <a:solidFill>
                  <a:srgbClr val="0000FF"/>
                </a:solidFill>
              </a:rPr>
              <a:t>Приміщення    </a:t>
            </a:r>
            <a:r>
              <a:rPr lang="uk-UA" b="1" dirty="0" err="1" smtClean="0">
                <a:solidFill>
                  <a:srgbClr val="0000FF"/>
                </a:solidFill>
              </a:rPr>
              <a:t>МБТ</a:t>
            </a:r>
            <a:r>
              <a:rPr lang="uk-UA" b="1" dirty="0" smtClean="0">
                <a:solidFill>
                  <a:srgbClr val="0000FF"/>
                </a:solidFill>
              </a:rPr>
              <a:t> повинне бути  обладнаним засобами, які дають змогу забезпечити: </a:t>
            </a:r>
          </a:p>
          <a:p>
            <a:pPr indent="457200" algn="just"/>
            <a:endParaRPr lang="uk-UA" dirty="0" smtClean="0"/>
          </a:p>
          <a:p>
            <a:pPr indent="457200" algn="just"/>
            <a:r>
              <a:rPr lang="uk-UA" dirty="0" smtClean="0"/>
              <a:t>накладення митного забезпечення  на  всі  місця  доступу  до приміщення </a:t>
            </a:r>
            <a:r>
              <a:rPr lang="uk-UA" dirty="0" err="1" smtClean="0"/>
              <a:t>МБТ</a:t>
            </a:r>
            <a:r>
              <a:rPr lang="uk-UA" dirty="0" smtClean="0"/>
              <a:t>: </a:t>
            </a:r>
          </a:p>
          <a:p>
            <a:pPr indent="457200" algn="just"/>
            <a:endParaRPr lang="uk-UA" dirty="0" smtClean="0"/>
          </a:p>
          <a:p>
            <a:pPr indent="457200" algn="just"/>
            <a:r>
              <a:rPr lang="uk-UA" dirty="0" smtClean="0"/>
              <a:t>неможливість надходження  або  продаж  товарів  поза   митним контролем; </a:t>
            </a:r>
          </a:p>
          <a:p>
            <a:pPr indent="457200" algn="just"/>
            <a:endParaRPr lang="uk-UA" dirty="0" smtClean="0"/>
          </a:p>
          <a:p>
            <a:pPr indent="457200" algn="just"/>
            <a:r>
              <a:rPr lang="uk-UA" dirty="0" smtClean="0"/>
              <a:t>надійне функціонування охоронної та пожежної сигналізації; </a:t>
            </a:r>
          </a:p>
          <a:p>
            <a:pPr indent="457200" algn="just"/>
            <a:endParaRPr lang="uk-UA" dirty="0" smtClean="0"/>
          </a:p>
          <a:p>
            <a:pPr indent="457200" algn="just"/>
            <a:r>
              <a:rPr lang="uk-UA" dirty="0" smtClean="0"/>
              <a:t>телефонний зв'язок   посадової   особи  митного  органу,  яка здійснює митний контроль у магазині.</a:t>
            </a:r>
            <a:endParaRPr lang="uk-UA" dirty="0"/>
          </a:p>
        </p:txBody>
      </p:sp>
    </p:spTree>
    <p:extLst>
      <p:ext uri="{BB962C8B-B14F-4D97-AF65-F5344CB8AC3E}">
        <p14:creationId xmlns:p14="http://schemas.microsoft.com/office/powerpoint/2010/main" val="3429211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1200329"/>
          </a:xfrm>
          <a:prstGeom prst="rect">
            <a:avLst/>
          </a:prstGeom>
        </p:spPr>
        <p:txBody>
          <a:bodyPr wrap="square">
            <a:spAutoFit/>
          </a:bodyPr>
          <a:lstStyle/>
          <a:p>
            <a:pPr indent="457200" algn="just"/>
            <a:r>
              <a:rPr lang="uk-UA" dirty="0"/>
              <a:t>У  неробочий  час  </a:t>
            </a:r>
            <a:r>
              <a:rPr lang="uk-UA" dirty="0" err="1" smtClean="0"/>
              <a:t>МБТ</a:t>
            </a:r>
            <a:r>
              <a:rPr lang="uk-UA" dirty="0" smtClean="0"/>
              <a:t> товари зберігаються  </a:t>
            </a:r>
            <a:r>
              <a:rPr lang="uk-UA" dirty="0"/>
              <a:t>в приміщеннях магазину з обов’язковим накладенням </a:t>
            </a:r>
            <a:r>
              <a:rPr lang="uk-UA" dirty="0" smtClean="0"/>
              <a:t>на зовнішні </a:t>
            </a:r>
            <a:r>
              <a:rPr lang="uk-UA" dirty="0"/>
              <a:t>місця доступу до магазину </a:t>
            </a:r>
            <a:r>
              <a:rPr lang="uk-UA" b="1" dirty="0">
                <a:solidFill>
                  <a:srgbClr val="0000FF"/>
                </a:solidFill>
              </a:rPr>
              <a:t>митного забезпечення та пломб</a:t>
            </a:r>
            <a:r>
              <a:rPr lang="uk-UA" b="1" dirty="0" smtClean="0">
                <a:solidFill>
                  <a:srgbClr val="0000FF"/>
                </a:solidFill>
              </a:rPr>
              <a:t>, печаток  </a:t>
            </a:r>
            <a:r>
              <a:rPr lang="uk-UA" b="1" dirty="0">
                <a:solidFill>
                  <a:srgbClr val="0000FF"/>
                </a:solidFill>
              </a:rPr>
              <a:t>чи інших видів забезпечення утримувача </a:t>
            </a:r>
            <a:r>
              <a:rPr lang="uk-UA" dirty="0" err="1" smtClean="0"/>
              <a:t>МБТ</a:t>
            </a:r>
            <a:r>
              <a:rPr lang="uk-UA" dirty="0" smtClean="0"/>
              <a:t> і </a:t>
            </a:r>
            <a:r>
              <a:rPr lang="uk-UA" dirty="0"/>
              <a:t>з нанесеними на них реквізитами утримувача.</a:t>
            </a:r>
            <a:endParaRPr lang="ru-RU" dirty="0"/>
          </a:p>
        </p:txBody>
      </p:sp>
      <p:sp>
        <p:nvSpPr>
          <p:cNvPr id="3" name="Прямоугольник 2"/>
          <p:cNvSpPr/>
          <p:nvPr/>
        </p:nvSpPr>
        <p:spPr>
          <a:xfrm>
            <a:off x="251520" y="1700808"/>
            <a:ext cx="8712968" cy="369332"/>
          </a:xfrm>
          <a:prstGeom prst="rect">
            <a:avLst/>
          </a:prstGeom>
        </p:spPr>
        <p:txBody>
          <a:bodyPr wrap="square">
            <a:spAutoFit/>
          </a:bodyPr>
          <a:lstStyle/>
          <a:p>
            <a:pPr indent="457200" algn="just"/>
            <a:r>
              <a:rPr lang="uk-UA" b="1" dirty="0" err="1" smtClean="0">
                <a:solidFill>
                  <a:srgbClr val="C00000"/>
                </a:solidFill>
              </a:rPr>
              <a:t>МБТ</a:t>
            </a:r>
            <a:r>
              <a:rPr lang="uk-UA" b="1" dirty="0" smtClean="0">
                <a:solidFill>
                  <a:srgbClr val="C00000"/>
                </a:solidFill>
              </a:rPr>
              <a:t> відчиняється та зачиняється у присутності посадової особи митного органу</a:t>
            </a:r>
            <a:endParaRPr lang="uk-UA" b="1" dirty="0">
              <a:solidFill>
                <a:srgbClr val="C00000"/>
              </a:solidFill>
            </a:endParaRPr>
          </a:p>
        </p:txBody>
      </p:sp>
      <p:sp>
        <p:nvSpPr>
          <p:cNvPr id="4" name="Прямоугольник 3"/>
          <p:cNvSpPr/>
          <p:nvPr/>
        </p:nvSpPr>
        <p:spPr>
          <a:xfrm>
            <a:off x="323528" y="2564904"/>
            <a:ext cx="8640960" cy="1200329"/>
          </a:xfrm>
          <a:prstGeom prst="rect">
            <a:avLst/>
          </a:prstGeom>
        </p:spPr>
        <p:txBody>
          <a:bodyPr wrap="square">
            <a:spAutoFit/>
          </a:bodyPr>
          <a:lstStyle/>
          <a:p>
            <a:pPr indent="457200" algn="just"/>
            <a:r>
              <a:rPr lang="uk-UA" dirty="0"/>
              <a:t>Утримувачем  </a:t>
            </a:r>
            <a:r>
              <a:rPr lang="uk-UA" dirty="0" err="1" smtClean="0"/>
              <a:t>МБТ</a:t>
            </a:r>
            <a:r>
              <a:rPr lang="uk-UA" dirty="0" smtClean="0"/>
              <a:t> </a:t>
            </a:r>
            <a:r>
              <a:rPr lang="uk-UA" b="1" dirty="0" smtClean="0">
                <a:solidFill>
                  <a:srgbClr val="009900"/>
                </a:solidFill>
              </a:rPr>
              <a:t>один  </a:t>
            </a:r>
            <a:r>
              <a:rPr lang="uk-UA" b="1" dirty="0">
                <a:solidFill>
                  <a:srgbClr val="009900"/>
                </a:solidFill>
              </a:rPr>
              <a:t>раз </a:t>
            </a:r>
            <a:r>
              <a:rPr lang="uk-UA" b="1" dirty="0" smtClean="0">
                <a:solidFill>
                  <a:srgbClr val="009900"/>
                </a:solidFill>
              </a:rPr>
              <a:t>на квартал  </a:t>
            </a:r>
            <a:r>
              <a:rPr lang="uk-UA" b="1" dirty="0">
                <a:solidFill>
                  <a:srgbClr val="009900"/>
                </a:solidFill>
              </a:rPr>
              <a:t>проводиться  інвентаризація</a:t>
            </a:r>
            <a:r>
              <a:rPr lang="uk-UA" dirty="0"/>
              <a:t>.  </a:t>
            </a:r>
            <a:endParaRPr lang="uk-UA" dirty="0" smtClean="0"/>
          </a:p>
          <a:p>
            <a:pPr indent="457200" algn="just"/>
            <a:endParaRPr lang="uk-UA" b="1" dirty="0" smtClean="0">
              <a:solidFill>
                <a:srgbClr val="009900"/>
              </a:solidFill>
            </a:endParaRPr>
          </a:p>
          <a:p>
            <a:pPr indent="457200" algn="just"/>
            <a:r>
              <a:rPr lang="uk-UA" b="1" dirty="0" smtClean="0">
                <a:solidFill>
                  <a:srgbClr val="009900"/>
                </a:solidFill>
              </a:rPr>
              <a:t>Митний </a:t>
            </a:r>
            <a:r>
              <a:rPr lang="uk-UA" b="1" dirty="0">
                <a:solidFill>
                  <a:srgbClr val="009900"/>
                </a:solidFill>
              </a:rPr>
              <a:t>орган </a:t>
            </a:r>
            <a:r>
              <a:rPr lang="uk-UA" b="1" dirty="0" smtClean="0">
                <a:solidFill>
                  <a:srgbClr val="009900"/>
                </a:solidFill>
              </a:rPr>
              <a:t>має </a:t>
            </a:r>
            <a:r>
              <a:rPr lang="uk-UA" b="1" dirty="0">
                <a:solidFill>
                  <a:srgbClr val="009900"/>
                </a:solidFill>
              </a:rPr>
              <a:t>право </a:t>
            </a:r>
            <a:r>
              <a:rPr lang="uk-UA" dirty="0"/>
              <a:t>проводити </a:t>
            </a:r>
            <a:r>
              <a:rPr lang="uk-UA" dirty="0" smtClean="0"/>
              <a:t>інвентаризацію (</a:t>
            </a:r>
            <a:r>
              <a:rPr lang="uk-UA" b="1" dirty="0" smtClean="0">
                <a:solidFill>
                  <a:srgbClr val="FF0000"/>
                </a:solidFill>
              </a:rPr>
              <a:t>???</a:t>
            </a:r>
            <a:r>
              <a:rPr lang="uk-UA" dirty="0" smtClean="0"/>
              <a:t>) </a:t>
            </a:r>
            <a:r>
              <a:rPr lang="uk-UA" dirty="0"/>
              <a:t>товарів у приміщенні магазину </a:t>
            </a:r>
            <a:r>
              <a:rPr lang="uk-UA" dirty="0" smtClean="0"/>
              <a:t>в будь-який </a:t>
            </a:r>
            <a:r>
              <a:rPr lang="uk-UA" dirty="0"/>
              <a:t>час його роботи. </a:t>
            </a:r>
            <a:endParaRPr lang="ru-RU" dirty="0"/>
          </a:p>
        </p:txBody>
      </p:sp>
      <p:sp>
        <p:nvSpPr>
          <p:cNvPr id="5" name="Прямоугольник 4"/>
          <p:cNvSpPr/>
          <p:nvPr/>
        </p:nvSpPr>
        <p:spPr>
          <a:xfrm>
            <a:off x="215516" y="4437112"/>
            <a:ext cx="8712968" cy="1754326"/>
          </a:xfrm>
          <a:prstGeom prst="rect">
            <a:avLst/>
          </a:prstGeom>
        </p:spPr>
        <p:txBody>
          <a:bodyPr wrap="square">
            <a:spAutoFit/>
          </a:bodyPr>
          <a:lstStyle/>
          <a:p>
            <a:pPr indent="457200" algn="just"/>
            <a:r>
              <a:rPr lang="uk-UA" dirty="0" smtClean="0"/>
              <a:t>Порушення порядку або строків розпорядження товарами, розміщеними у </a:t>
            </a:r>
            <a:r>
              <a:rPr lang="uk-UA" dirty="0" err="1" smtClean="0"/>
              <a:t>МБТ</a:t>
            </a:r>
            <a:r>
              <a:rPr lang="uk-UA" dirty="0" smtClean="0"/>
              <a:t>, у разі ліквідації магазину або зупинення, скасування чи анулювання дозволу на його відкриття та експлуатацію -</a:t>
            </a:r>
          </a:p>
          <a:p>
            <a:pPr indent="457200" algn="just"/>
            <a:endParaRPr lang="uk-UA" dirty="0" smtClean="0"/>
          </a:p>
          <a:p>
            <a:pPr indent="457200" algn="just"/>
            <a:r>
              <a:rPr lang="uk-UA" b="1" dirty="0" smtClean="0">
                <a:solidFill>
                  <a:srgbClr val="C00000"/>
                </a:solidFill>
              </a:rPr>
              <a:t>тягнуть за собою накладення штрафу в розмірі однієї тисячі неоподатковуваних мінімумів доходів громадян.</a:t>
            </a:r>
            <a:endParaRPr lang="uk-UA" b="1" dirty="0">
              <a:solidFill>
                <a:srgbClr val="C00000"/>
              </a:solidFill>
            </a:endParaRPr>
          </a:p>
        </p:txBody>
      </p:sp>
    </p:spTree>
    <p:extLst>
      <p:ext uri="{BB962C8B-B14F-4D97-AF65-F5344CB8AC3E}">
        <p14:creationId xmlns:p14="http://schemas.microsoft.com/office/powerpoint/2010/main" val="1471247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1772816"/>
            <a:ext cx="8712968" cy="2862322"/>
          </a:xfrm>
          <a:prstGeom prst="rect">
            <a:avLst/>
          </a:prstGeom>
        </p:spPr>
        <p:txBody>
          <a:bodyPr wrap="square">
            <a:spAutoFit/>
          </a:bodyPr>
          <a:lstStyle/>
          <a:p>
            <a:pPr indent="457200" algn="just"/>
            <a:r>
              <a:rPr lang="uk-UA" b="1" dirty="0" smtClean="0">
                <a:solidFill>
                  <a:srgbClr val="C00000"/>
                </a:solidFill>
              </a:rPr>
              <a:t>Митний режим безмитної торгівлі </a:t>
            </a:r>
            <a:r>
              <a:rPr lang="uk-UA" dirty="0" smtClean="0"/>
              <a:t>- це митний режим, відповідно до якого товари, не призначені для вільного обігу на митній території України, знаходяться та реалізуються для вивезення за межі митної території України під митним контролем у пунктах пропуску (пунктах контролю) через державний кордон України, відкритих для міжнародного сполучення, та на повітряних, водних або залізничних транспортних засобах комерційного призначення, що виконують міжнародні рейси, </a:t>
            </a:r>
            <a:r>
              <a:rPr lang="uk-UA" b="1" dirty="0" smtClean="0">
                <a:solidFill>
                  <a:srgbClr val="0000FF"/>
                </a:solidFill>
              </a:rPr>
              <a:t>з умовним звільненням від оподаткування митними платежами, установленими на імпорт та експорт таких товарів</a:t>
            </a:r>
            <a:r>
              <a:rPr lang="uk-UA" dirty="0" smtClean="0"/>
              <a:t>, та без застосування до них заходів нетарифного регулювання зовнішньоекономічної діяльності, а також без проведення заходів офіційного контролю</a:t>
            </a:r>
            <a:r>
              <a:rPr lang="uk-UA" dirty="0" smtClean="0"/>
              <a:t>.</a:t>
            </a:r>
            <a:endParaRPr lang="uk-UA" dirty="0"/>
          </a:p>
        </p:txBody>
      </p:sp>
    </p:spTree>
    <p:extLst>
      <p:ext uri="{BB962C8B-B14F-4D97-AF65-F5344CB8AC3E}">
        <p14:creationId xmlns:p14="http://schemas.microsoft.com/office/powerpoint/2010/main" val="1176518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3416320"/>
          </a:xfrm>
          <a:prstGeom prst="rect">
            <a:avLst/>
          </a:prstGeom>
        </p:spPr>
        <p:txBody>
          <a:bodyPr wrap="square">
            <a:spAutoFit/>
          </a:bodyPr>
          <a:lstStyle/>
          <a:p>
            <a:pPr indent="457200" algn="just"/>
            <a:r>
              <a:rPr lang="uk-UA" dirty="0" smtClean="0"/>
              <a:t>У митний режим поміщуються іноземні та українські товари, які ввозяться з-за меж митної території України або вивозяться з митної території України.</a:t>
            </a:r>
          </a:p>
          <a:p>
            <a:pPr indent="457200" algn="just"/>
            <a:endParaRPr lang="uk-UA" dirty="0" smtClean="0"/>
          </a:p>
          <a:p>
            <a:pPr indent="457200" algn="just"/>
            <a:r>
              <a:rPr lang="uk-UA" dirty="0" smtClean="0"/>
              <a:t>У митний режим поміщуються будь-які товари, крім товарів, заборонених до ввезення в Україну, вивезення з України і транзиту через територію України, товарів, що надходять в Україну </a:t>
            </a:r>
            <a:r>
              <a:rPr lang="uk-UA" b="1" dirty="0" smtClean="0">
                <a:solidFill>
                  <a:srgbClr val="C00000"/>
                </a:solidFill>
              </a:rPr>
              <a:t>як гуманітарна допомога, живих тварин</a:t>
            </a:r>
            <a:r>
              <a:rPr lang="uk-UA" dirty="0" smtClean="0"/>
              <a:t>.</a:t>
            </a:r>
          </a:p>
          <a:p>
            <a:pPr indent="457200" algn="just"/>
            <a:endParaRPr lang="uk-UA" dirty="0" smtClean="0"/>
          </a:p>
          <a:p>
            <a:pPr indent="457200" algn="just"/>
            <a:r>
              <a:rPr lang="uk-UA" dirty="0" smtClean="0"/>
              <a:t>Іноземні товари поміщуються у митний режим безмитної торгівлі з умовним звільненням від оподаткування митними платежами.</a:t>
            </a:r>
          </a:p>
          <a:p>
            <a:pPr indent="457200" algn="just"/>
            <a:endParaRPr lang="uk-UA" dirty="0" smtClean="0"/>
          </a:p>
          <a:p>
            <a:pPr indent="457200" algn="just"/>
            <a:r>
              <a:rPr lang="uk-UA" dirty="0" smtClean="0"/>
              <a:t>Поміщення українських товарів у митний режим безмитної торгівлі для цілей оподаткування вважається експортом цих товарів.</a:t>
            </a:r>
            <a:endParaRPr lang="uk-UA" dirty="0"/>
          </a:p>
        </p:txBody>
      </p:sp>
      <p:sp>
        <p:nvSpPr>
          <p:cNvPr id="3" name="Прямоугольник 2"/>
          <p:cNvSpPr/>
          <p:nvPr/>
        </p:nvSpPr>
        <p:spPr>
          <a:xfrm>
            <a:off x="279974" y="3861048"/>
            <a:ext cx="8540498" cy="646331"/>
          </a:xfrm>
          <a:prstGeom prst="rect">
            <a:avLst/>
          </a:prstGeom>
        </p:spPr>
        <p:txBody>
          <a:bodyPr wrap="square">
            <a:spAutoFit/>
          </a:bodyPr>
          <a:lstStyle/>
          <a:p>
            <a:pPr indent="457200" algn="just"/>
            <a:r>
              <a:rPr lang="uk-UA" smtClean="0"/>
              <a:t>Для поміщення товарів у митний режим безмитної торгівлі забезпечення виконання обов’язку із сплати митних платежів не вимагається. </a:t>
            </a:r>
            <a:endParaRPr lang="uk-UA"/>
          </a:p>
        </p:txBody>
      </p:sp>
    </p:spTree>
    <p:extLst>
      <p:ext uri="{BB962C8B-B14F-4D97-AF65-F5344CB8AC3E}">
        <p14:creationId xmlns:p14="http://schemas.microsoft.com/office/powerpoint/2010/main" val="2535052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5846"/>
            <a:ext cx="8568952" cy="3970318"/>
          </a:xfrm>
          <a:prstGeom prst="rect">
            <a:avLst/>
          </a:prstGeom>
        </p:spPr>
        <p:txBody>
          <a:bodyPr wrap="square">
            <a:spAutoFit/>
          </a:bodyPr>
          <a:lstStyle/>
          <a:p>
            <a:pPr algn="ctr"/>
            <a:r>
              <a:rPr lang="uk-UA" b="1" dirty="0" smtClean="0">
                <a:solidFill>
                  <a:srgbClr val="0000FF"/>
                </a:solidFill>
              </a:rPr>
              <a:t>Митний контроль </a:t>
            </a:r>
          </a:p>
          <a:p>
            <a:pPr indent="457200" algn="just"/>
            <a:endParaRPr lang="uk-UA" dirty="0"/>
          </a:p>
          <a:p>
            <a:pPr indent="457200" algn="just"/>
            <a:r>
              <a:rPr lang="uk-UA" dirty="0" smtClean="0"/>
              <a:t>Постачання товарів </a:t>
            </a:r>
            <a:r>
              <a:rPr lang="uk-UA" dirty="0" err="1" smtClean="0"/>
              <a:t>МБТ</a:t>
            </a:r>
            <a:r>
              <a:rPr lang="uk-UA" dirty="0" smtClean="0"/>
              <a:t> на </a:t>
            </a:r>
            <a:r>
              <a:rPr lang="uk-UA" dirty="0" smtClean="0"/>
              <a:t>повітряні, водні або залізничні транспортні засоби комерційного призначення, що виконують міжнародні рейси, для реалізації пасажирам цих рейсів здійснюється </a:t>
            </a:r>
            <a:r>
              <a:rPr lang="uk-UA" b="1" dirty="0" smtClean="0">
                <a:solidFill>
                  <a:srgbClr val="009900"/>
                </a:solidFill>
              </a:rPr>
              <a:t>за письмовою заявою утримувача</a:t>
            </a:r>
            <a:r>
              <a:rPr lang="uk-UA" dirty="0" smtClean="0"/>
              <a:t> </a:t>
            </a:r>
            <a:r>
              <a:rPr lang="uk-UA" dirty="0" err="1" smtClean="0"/>
              <a:t>МБТ</a:t>
            </a:r>
            <a:r>
              <a:rPr lang="uk-UA" dirty="0" smtClean="0"/>
              <a:t> на </a:t>
            </a:r>
            <a:r>
              <a:rPr lang="uk-UA" dirty="0" smtClean="0"/>
              <a:t>ім’я керівника митного органу, у зоні діяльності якого розташований магазин, або особи, яка виконує його обов’язки, </a:t>
            </a:r>
            <a:r>
              <a:rPr lang="uk-UA" b="1" dirty="0" smtClean="0">
                <a:solidFill>
                  <a:srgbClr val="009900"/>
                </a:solidFill>
              </a:rPr>
              <a:t>та на підставі відповідного договору </a:t>
            </a:r>
            <a:r>
              <a:rPr lang="uk-UA" dirty="0" smtClean="0"/>
              <a:t>між утримувачем </a:t>
            </a:r>
            <a:r>
              <a:rPr lang="uk-UA" dirty="0" err="1" smtClean="0"/>
              <a:t>МБТ</a:t>
            </a:r>
            <a:r>
              <a:rPr lang="uk-UA" dirty="0" smtClean="0"/>
              <a:t> та </a:t>
            </a:r>
            <a:r>
              <a:rPr lang="uk-UA" dirty="0" smtClean="0"/>
              <a:t>підприємством - експлуатантом зазначених транспортних засобів або іншим підприємством, уповноваженим експлуатантом на укладання таких договорів. </a:t>
            </a:r>
          </a:p>
          <a:p>
            <a:pPr indent="457200" algn="just"/>
            <a:endParaRPr lang="uk-UA" dirty="0"/>
          </a:p>
          <a:p>
            <a:pPr indent="457200" algn="just"/>
            <a:r>
              <a:rPr lang="uk-UA" dirty="0" smtClean="0"/>
              <a:t>Умови зазначеного договору не повинні передбачати перехід права власності на товари, що постачаються на транспортний засіб. </a:t>
            </a:r>
          </a:p>
          <a:p>
            <a:pPr indent="457200" algn="just"/>
            <a:endParaRPr lang="uk-UA" dirty="0"/>
          </a:p>
          <a:p>
            <a:pPr indent="457200" algn="just"/>
            <a:r>
              <a:rPr lang="uk-UA" dirty="0" smtClean="0"/>
              <a:t>Засвідчена утримувачем </a:t>
            </a:r>
            <a:r>
              <a:rPr lang="uk-UA" dirty="0" err="1" smtClean="0"/>
              <a:t>МБТ</a:t>
            </a:r>
            <a:r>
              <a:rPr lang="uk-UA" dirty="0" smtClean="0"/>
              <a:t> копія </a:t>
            </a:r>
            <a:r>
              <a:rPr lang="uk-UA" dirty="0" smtClean="0"/>
              <a:t>такого договору додається до заяви.</a:t>
            </a:r>
            <a:endParaRPr lang="uk-UA" dirty="0"/>
          </a:p>
        </p:txBody>
      </p:sp>
    </p:spTree>
    <p:extLst>
      <p:ext uri="{BB962C8B-B14F-4D97-AF65-F5344CB8AC3E}">
        <p14:creationId xmlns:p14="http://schemas.microsoft.com/office/powerpoint/2010/main" val="2535052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12968" cy="3139321"/>
          </a:xfrm>
          <a:prstGeom prst="rect">
            <a:avLst/>
          </a:prstGeom>
        </p:spPr>
        <p:txBody>
          <a:bodyPr wrap="square">
            <a:spAutoFit/>
          </a:bodyPr>
          <a:lstStyle/>
          <a:p>
            <a:pPr indent="457200" algn="just"/>
            <a:r>
              <a:rPr lang="uk-UA" dirty="0" smtClean="0"/>
              <a:t>Постачання товарів магазином безмитної торгівлі на борт повітряного (водного або залізничного) транспортного засобу комерційного призначення, що виконує міжнародний рейс, здійснюється під контролем посадових осіб митного органу </a:t>
            </a:r>
            <a:r>
              <a:rPr lang="uk-UA" b="1" dirty="0" smtClean="0">
                <a:solidFill>
                  <a:srgbClr val="009900"/>
                </a:solidFill>
              </a:rPr>
              <a:t>в контейнерах під митним забезпеченням та/або забезпеченням утримувача магазину безмитної торгівлі. </a:t>
            </a:r>
          </a:p>
          <a:p>
            <a:pPr indent="457200" algn="just"/>
            <a:endParaRPr lang="uk-UA" dirty="0"/>
          </a:p>
          <a:p>
            <a:pPr indent="457200" algn="just"/>
            <a:r>
              <a:rPr lang="uk-UA" dirty="0" smtClean="0"/>
              <a:t>Посадовій особі митного органу, яка здійснює митний контроль та митне оформлення зазначених товарів, подаються </a:t>
            </a:r>
            <a:r>
              <a:rPr lang="uk-UA" dirty="0" err="1" smtClean="0"/>
              <a:t>товаросупровідні</a:t>
            </a:r>
            <a:r>
              <a:rPr lang="uk-UA" dirty="0" smtClean="0"/>
              <a:t> документи на ці товари та </a:t>
            </a:r>
            <a:r>
              <a:rPr lang="uk-UA" u="sng" dirty="0" smtClean="0">
                <a:hlinkClick r:id="rId2"/>
              </a:rPr>
              <a:t>звіт про товари, поставлені, реалізовані та не реалізовані на повітряному (водному або залізничному) транспортному засобі</a:t>
            </a:r>
            <a:r>
              <a:rPr lang="uk-UA" dirty="0" smtClean="0"/>
              <a:t>, форма якого затверджена наказом Міністерства доходів і зборів України від 16.12.2013 року № 803. </a:t>
            </a:r>
            <a:endParaRPr lang="uk-UA" dirty="0"/>
          </a:p>
        </p:txBody>
      </p:sp>
    </p:spTree>
    <p:extLst>
      <p:ext uri="{BB962C8B-B14F-4D97-AF65-F5344CB8AC3E}">
        <p14:creationId xmlns:p14="http://schemas.microsoft.com/office/powerpoint/2010/main" val="2535052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424936" cy="3139321"/>
          </a:xfrm>
          <a:prstGeom prst="rect">
            <a:avLst/>
          </a:prstGeom>
        </p:spPr>
        <p:txBody>
          <a:bodyPr wrap="square">
            <a:spAutoFit/>
          </a:bodyPr>
          <a:lstStyle/>
          <a:p>
            <a:pPr indent="457200" algn="just"/>
            <a:r>
              <a:rPr lang="uk-UA" dirty="0" smtClean="0"/>
              <a:t>Посадова особа митного органу перевіряє відповідність накладеного на контейнер забезпечення утримувача магазину безмитної торгівлі та товарів у контейнері відомостям, наведеним у звіті про товари, та за відсутності зауважень погоджує постачання товарів на повітряний (водний або залізничний) транспортний засіб комерційного призначення шляхом проставляння на звіті відбитка особистої номерної печатки. </a:t>
            </a:r>
          </a:p>
          <a:p>
            <a:pPr indent="457200" algn="just"/>
            <a:endParaRPr lang="uk-UA" dirty="0"/>
          </a:p>
          <a:p>
            <a:pPr indent="457200" algn="just"/>
            <a:r>
              <a:rPr lang="uk-UA" dirty="0" smtClean="0"/>
              <a:t>Посадова особа митного органу має право перевірити вміст контейнера на будь-якому етапі постачання товарів магазином безмитної торгівлі на повітряний (водний або залізничний) транспортний засіб комерційного призначення та повернення цих товарів з транспортного засобу до зазначеного магазину.</a:t>
            </a:r>
            <a:endParaRPr lang="uk-UA" dirty="0"/>
          </a:p>
        </p:txBody>
      </p:sp>
    </p:spTree>
    <p:extLst>
      <p:ext uri="{BB962C8B-B14F-4D97-AF65-F5344CB8AC3E}">
        <p14:creationId xmlns:p14="http://schemas.microsoft.com/office/powerpoint/2010/main" val="2535052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548680"/>
            <a:ext cx="8496944" cy="1200329"/>
          </a:xfrm>
          <a:prstGeom prst="rect">
            <a:avLst/>
          </a:prstGeom>
        </p:spPr>
        <p:txBody>
          <a:bodyPr wrap="square">
            <a:spAutoFit/>
          </a:bodyPr>
          <a:lstStyle/>
          <a:p>
            <a:pPr indent="457200" algn="just"/>
            <a:r>
              <a:rPr lang="uk-UA" b="1" dirty="0" smtClean="0">
                <a:solidFill>
                  <a:srgbClr val="00B050"/>
                </a:solidFill>
              </a:rPr>
              <a:t>Перший в світі магазин безмитної торгівлі був відкритий </a:t>
            </a:r>
            <a:r>
              <a:rPr lang="uk-UA" b="1" dirty="0" err="1" smtClean="0">
                <a:solidFill>
                  <a:srgbClr val="00B050"/>
                </a:solidFill>
              </a:rPr>
              <a:t>Бренданом</a:t>
            </a:r>
            <a:r>
              <a:rPr lang="uk-UA" b="1" dirty="0" smtClean="0">
                <a:solidFill>
                  <a:srgbClr val="00B050"/>
                </a:solidFill>
              </a:rPr>
              <a:t> </a:t>
            </a:r>
            <a:r>
              <a:rPr lang="uk-UA" b="1" dirty="0" err="1" smtClean="0">
                <a:solidFill>
                  <a:srgbClr val="00B050"/>
                </a:solidFill>
              </a:rPr>
              <a:t>О'Реганом</a:t>
            </a:r>
            <a:r>
              <a:rPr lang="uk-UA" b="1" dirty="0" smtClean="0">
                <a:solidFill>
                  <a:srgbClr val="00B050"/>
                </a:solidFill>
              </a:rPr>
              <a:t> в аеропорту </a:t>
            </a:r>
            <a:r>
              <a:rPr lang="uk-UA" b="1" dirty="0" err="1" smtClean="0">
                <a:solidFill>
                  <a:srgbClr val="00B050"/>
                </a:solidFill>
              </a:rPr>
              <a:t>Шаннон</a:t>
            </a:r>
            <a:r>
              <a:rPr lang="uk-UA" b="1" dirty="0" smtClean="0">
                <a:solidFill>
                  <a:srgbClr val="00B050"/>
                </a:solidFill>
              </a:rPr>
              <a:t> в Ірландії в 1947 роц</a:t>
            </a:r>
            <a:r>
              <a:rPr lang="uk-UA" dirty="0" smtClean="0"/>
              <a:t>і і працює до цих пір. Він був створений для обслуговування пасажирів авіарейсів між Європою і Північною Америкою, літаки яких зупинялися для дозаправки.</a:t>
            </a:r>
            <a:endParaRPr lang="uk-UA" dirty="0"/>
          </a:p>
        </p:txBody>
      </p:sp>
      <p:sp>
        <p:nvSpPr>
          <p:cNvPr id="3" name="Прямоугольник 2"/>
          <p:cNvSpPr/>
          <p:nvPr/>
        </p:nvSpPr>
        <p:spPr>
          <a:xfrm>
            <a:off x="251520" y="4447503"/>
            <a:ext cx="8784976" cy="1477328"/>
          </a:xfrm>
          <a:prstGeom prst="rect">
            <a:avLst/>
          </a:prstGeom>
        </p:spPr>
        <p:txBody>
          <a:bodyPr wrap="square">
            <a:spAutoFit/>
          </a:bodyPr>
          <a:lstStyle/>
          <a:p>
            <a:pPr indent="457200" algn="just"/>
            <a:r>
              <a:rPr lang="uk-UA" dirty="0" smtClean="0"/>
              <a:t>Найбільшою мережею магазинів безмитної торгівлі (</a:t>
            </a:r>
            <a:r>
              <a:rPr lang="uk-UA" dirty="0" err="1" smtClean="0"/>
              <a:t>дьюті</a:t>
            </a:r>
            <a:r>
              <a:rPr lang="uk-UA" dirty="0" smtClean="0"/>
              <a:t> </a:t>
            </a:r>
            <a:r>
              <a:rPr lang="uk-UA" dirty="0" err="1" smtClean="0"/>
              <a:t>фрі</a:t>
            </a:r>
            <a:r>
              <a:rPr lang="uk-UA" dirty="0" smtClean="0"/>
              <a:t>) в Україні </a:t>
            </a:r>
            <a:r>
              <a:rPr lang="ru-RU" dirty="0" smtClean="0"/>
              <a:t>є </a:t>
            </a:r>
            <a:r>
              <a:rPr lang="ru-RU" dirty="0"/>
              <a:t>ПП "</a:t>
            </a:r>
            <a:r>
              <a:rPr lang="ru-RU" dirty="0" err="1"/>
              <a:t>ПАВО</a:t>
            </a:r>
            <a:r>
              <a:rPr lang="ru-RU" dirty="0"/>
              <a:t> </a:t>
            </a:r>
            <a:r>
              <a:rPr lang="ru-RU" dirty="0" err="1"/>
              <a:t>ГРУП</a:t>
            </a:r>
            <a:r>
              <a:rPr lang="ru-RU" dirty="0"/>
              <a:t>" (</a:t>
            </a:r>
            <a:r>
              <a:rPr lang="en-US" dirty="0" err="1"/>
              <a:t>PAVO</a:t>
            </a:r>
            <a:r>
              <a:rPr lang="en-US" dirty="0"/>
              <a:t> Group), </a:t>
            </a:r>
            <a:r>
              <a:rPr lang="uk-UA" dirty="0" smtClean="0"/>
              <a:t>яку заснував Ігор Юхимович </a:t>
            </a:r>
            <a:r>
              <a:rPr lang="uk-UA" dirty="0" err="1" smtClean="0"/>
              <a:t>Кунянський</a:t>
            </a:r>
            <a:r>
              <a:rPr lang="uk-UA" dirty="0" smtClean="0"/>
              <a:t> в 1990 році. Магазини </a:t>
            </a:r>
            <a:r>
              <a:rPr lang="en-US" dirty="0" smtClean="0"/>
              <a:t>Duty </a:t>
            </a:r>
            <a:r>
              <a:rPr lang="en-US" dirty="0"/>
              <a:t>Free </a:t>
            </a:r>
            <a:r>
              <a:rPr lang="en-US" dirty="0" err="1"/>
              <a:t>PAVO</a:t>
            </a:r>
            <a:r>
              <a:rPr lang="en-US" dirty="0"/>
              <a:t> </a:t>
            </a:r>
            <a:r>
              <a:rPr lang="uk-UA" dirty="0" smtClean="0"/>
              <a:t>знаходяться у Міжнародних Аеропортах ("Бориспіль, Зал офіційних делегацій", "Запоріжжя", "Львів ім. Д. Галицького", "Харків"). </a:t>
            </a:r>
          </a:p>
          <a:p>
            <a:pPr indent="457200" algn="just"/>
            <a:endParaRPr lang="ru-RU" dirty="0"/>
          </a:p>
        </p:txBody>
      </p:sp>
      <p:sp>
        <p:nvSpPr>
          <p:cNvPr id="4" name="TextBox 3"/>
          <p:cNvSpPr txBox="1"/>
          <p:nvPr/>
        </p:nvSpPr>
        <p:spPr>
          <a:xfrm>
            <a:off x="539552" y="2204864"/>
            <a:ext cx="8439261" cy="1477328"/>
          </a:xfrm>
          <a:prstGeom prst="rect">
            <a:avLst/>
          </a:prstGeom>
          <a:noFill/>
        </p:spPr>
        <p:txBody>
          <a:bodyPr wrap="square" rtlCol="0">
            <a:spAutoFit/>
          </a:bodyPr>
          <a:lstStyle/>
          <a:p>
            <a:pPr indent="457200" algn="just"/>
            <a:r>
              <a:rPr lang="uk-UA" b="1" dirty="0" smtClean="0">
                <a:solidFill>
                  <a:srgbClr val="C00000"/>
                </a:solidFill>
              </a:rPr>
              <a:t>В англомовних джерелах наводиться інформація, що перший </a:t>
            </a:r>
            <a:r>
              <a:rPr lang="uk-UA" b="1" dirty="0" err="1" smtClean="0">
                <a:solidFill>
                  <a:srgbClr val="C00000"/>
                </a:solidFill>
              </a:rPr>
              <a:t>МБТ</a:t>
            </a:r>
            <a:r>
              <a:rPr lang="uk-UA" b="1" dirty="0" smtClean="0">
                <a:solidFill>
                  <a:srgbClr val="C00000"/>
                </a:solidFill>
              </a:rPr>
              <a:t> було відкрито в 1951 році. </a:t>
            </a:r>
            <a:r>
              <a:rPr lang="uk-UA" dirty="0" smtClean="0"/>
              <a:t>Спочатку в магазині продавалися місцеві продукти, пропонувалося все, від м’яса, яєць і масла до віскі та інших алкогольних напоїв. Незважаючи на те, що безмитні фермерські продукти не прижилися, продаж алкоголю виявився миттєвим успіхом серед пасажирів.</a:t>
            </a:r>
            <a:endParaRPr lang="uk-UA" b="1" dirty="0">
              <a:solidFill>
                <a:srgbClr val="C00000"/>
              </a:solidFill>
            </a:endParaRPr>
          </a:p>
        </p:txBody>
      </p:sp>
    </p:spTree>
    <p:extLst>
      <p:ext uri="{BB962C8B-B14F-4D97-AF65-F5344CB8AC3E}">
        <p14:creationId xmlns:p14="http://schemas.microsoft.com/office/powerpoint/2010/main" val="2532631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41627"/>
            <a:ext cx="8568952" cy="2862322"/>
          </a:xfrm>
          <a:prstGeom prst="rect">
            <a:avLst/>
          </a:prstGeom>
        </p:spPr>
        <p:txBody>
          <a:bodyPr wrap="square">
            <a:spAutoFit/>
          </a:bodyPr>
          <a:lstStyle/>
          <a:p>
            <a:pPr indent="457200" algn="just"/>
            <a:r>
              <a:rPr lang="uk-UA" dirty="0" smtClean="0"/>
              <a:t>Після завершення повітряним (водним або залізничним) транспортним засобом комерційного призначення міжнародного рейсу в прямому та зворотному напрямках товари, що не були реалізовані, повертаються з цього транспортного засобу в контейнерах під контролем посадових осіб митного органу до магазину безмитної торгівлі, який постачав їх на зазначений транспортний засіб. </a:t>
            </a:r>
          </a:p>
          <a:p>
            <a:pPr indent="457200" algn="just"/>
            <a:endParaRPr lang="uk-UA" dirty="0"/>
          </a:p>
          <a:p>
            <a:pPr indent="457200" algn="just"/>
            <a:r>
              <a:rPr lang="uk-UA" dirty="0" smtClean="0"/>
              <a:t>Якщо міжнародні рейси виконуються повітряним транспортним засобом через нетривалі проміжки часу, товари після закінчення чергового міжнародного рейсу можуть залишатися на такому транспортному засобі під забезпеченням утримувача магазину безмитної торгівлі до наступного міжнародного рейсу.</a:t>
            </a:r>
            <a:endParaRPr lang="uk-UA" dirty="0"/>
          </a:p>
        </p:txBody>
      </p:sp>
      <p:sp>
        <p:nvSpPr>
          <p:cNvPr id="3" name="Прямоугольник 2"/>
          <p:cNvSpPr/>
          <p:nvPr/>
        </p:nvSpPr>
        <p:spPr>
          <a:xfrm>
            <a:off x="323528" y="3501008"/>
            <a:ext cx="8424936" cy="1477328"/>
          </a:xfrm>
          <a:prstGeom prst="rect">
            <a:avLst/>
          </a:prstGeom>
        </p:spPr>
        <p:txBody>
          <a:bodyPr wrap="square">
            <a:spAutoFit/>
          </a:bodyPr>
          <a:lstStyle/>
          <a:p>
            <a:pPr indent="457200" algn="just"/>
            <a:r>
              <a:rPr lang="uk-UA" dirty="0" smtClean="0"/>
              <a:t>Облік товарів, що постачаються </a:t>
            </a:r>
            <a:r>
              <a:rPr lang="uk-UA" dirty="0" err="1" smtClean="0"/>
              <a:t>МБТ</a:t>
            </a:r>
            <a:r>
              <a:rPr lang="uk-UA" dirty="0" smtClean="0"/>
              <a:t> на </a:t>
            </a:r>
            <a:r>
              <a:rPr lang="uk-UA" dirty="0" smtClean="0"/>
              <a:t>повітряні (водні або залізничні) транспортні засоби комерційного призначення, що виконують міжнародні рейси, та повертаються з цих транспортних засобів до магазинів, які постачали ці товари, </a:t>
            </a:r>
            <a:r>
              <a:rPr lang="uk-UA" b="1" dirty="0" smtClean="0">
                <a:solidFill>
                  <a:srgbClr val="009900"/>
                </a:solidFill>
              </a:rPr>
              <a:t>ведеться утримувачами </a:t>
            </a:r>
            <a:r>
              <a:rPr lang="uk-UA" b="1" dirty="0" err="1" smtClean="0">
                <a:solidFill>
                  <a:srgbClr val="009900"/>
                </a:solidFill>
              </a:rPr>
              <a:t>МБТ</a:t>
            </a:r>
            <a:r>
              <a:rPr lang="uk-UA" b="1" dirty="0" smtClean="0">
                <a:solidFill>
                  <a:srgbClr val="009900"/>
                </a:solidFill>
              </a:rPr>
              <a:t> окремо </a:t>
            </a:r>
            <a:r>
              <a:rPr lang="uk-UA" b="1" dirty="0" smtClean="0">
                <a:solidFill>
                  <a:srgbClr val="009900"/>
                </a:solidFill>
              </a:rPr>
              <a:t>від обліку інших товарів, що реалізуються зазначеними магазинами.</a:t>
            </a:r>
            <a:endParaRPr lang="uk-UA" b="1" dirty="0">
              <a:solidFill>
                <a:srgbClr val="009900"/>
              </a:solidFill>
            </a:endParaRPr>
          </a:p>
        </p:txBody>
      </p:sp>
    </p:spTree>
    <p:extLst>
      <p:ext uri="{BB962C8B-B14F-4D97-AF65-F5344CB8AC3E}">
        <p14:creationId xmlns:p14="http://schemas.microsoft.com/office/powerpoint/2010/main" val="2535052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568952" cy="1200329"/>
          </a:xfrm>
          <a:prstGeom prst="rect">
            <a:avLst/>
          </a:prstGeom>
        </p:spPr>
        <p:txBody>
          <a:bodyPr wrap="square">
            <a:spAutoFit/>
          </a:bodyPr>
          <a:lstStyle/>
          <a:p>
            <a:pPr indent="457200" algn="just"/>
            <a:r>
              <a:rPr lang="uk-UA" dirty="0" smtClean="0"/>
              <a:t>Митний орган, у зоні діяльності якого розташований магазин безмитної торгівлі, </a:t>
            </a:r>
            <a:r>
              <a:rPr lang="uk-UA" b="1" dirty="0" smtClean="0">
                <a:solidFill>
                  <a:srgbClr val="0000FF"/>
                </a:solidFill>
              </a:rPr>
              <a:t>затверджує технологічну схему постачання товарів </a:t>
            </a:r>
            <a:r>
              <a:rPr lang="uk-UA" dirty="0" smtClean="0"/>
              <a:t>зазначеним магазином на повітряні (водні або залізничні) транспортні засоби комерційного призначення, що виконують міжнародні рейси.</a:t>
            </a:r>
            <a:endParaRPr lang="uk-UA" dirty="0"/>
          </a:p>
        </p:txBody>
      </p:sp>
      <p:sp>
        <p:nvSpPr>
          <p:cNvPr id="3" name="Прямоугольник 2"/>
          <p:cNvSpPr/>
          <p:nvPr/>
        </p:nvSpPr>
        <p:spPr>
          <a:xfrm>
            <a:off x="395536" y="1916832"/>
            <a:ext cx="8496944" cy="1754326"/>
          </a:xfrm>
          <a:prstGeom prst="rect">
            <a:avLst/>
          </a:prstGeom>
        </p:spPr>
        <p:txBody>
          <a:bodyPr wrap="square">
            <a:spAutoFit/>
          </a:bodyPr>
          <a:lstStyle/>
          <a:p>
            <a:pPr indent="457200" algn="just"/>
            <a:r>
              <a:rPr lang="uk-UA" dirty="0" smtClean="0"/>
              <a:t>Постачання товарів магазинами безмитної торгівлі на борт повітряного транспортного засобу комерційного призначення, що виконуватиме міжнародний рейс </a:t>
            </a:r>
            <a:r>
              <a:rPr lang="uk-UA" b="1" dirty="0" smtClean="0">
                <a:solidFill>
                  <a:srgbClr val="C00000"/>
                </a:solidFill>
              </a:rPr>
              <a:t>з іншого пункту пропуску</a:t>
            </a:r>
            <a:r>
              <a:rPr lang="uk-UA" dirty="0" smtClean="0"/>
              <a:t> через державний кордон України, ніж той, де розташований </a:t>
            </a:r>
            <a:r>
              <a:rPr lang="uk-UA" dirty="0" err="1" smtClean="0"/>
              <a:t>МБТ</a:t>
            </a:r>
            <a:r>
              <a:rPr lang="uk-UA" dirty="0" smtClean="0"/>
              <a:t>, </a:t>
            </a:r>
            <a:r>
              <a:rPr lang="uk-UA" dirty="0" smtClean="0"/>
              <a:t>здійснюється під контролем посадових осіб митного органу за місцем розташування </a:t>
            </a:r>
            <a:r>
              <a:rPr lang="uk-UA" dirty="0" err="1" smtClean="0"/>
              <a:t>МБТ</a:t>
            </a:r>
            <a:r>
              <a:rPr lang="uk-UA" dirty="0" smtClean="0"/>
              <a:t> у </a:t>
            </a:r>
            <a:r>
              <a:rPr lang="uk-UA" dirty="0" smtClean="0"/>
              <a:t>контейнерах під митним забезпеченням та/або забезпеченням утримувача магазину безмитної торгівлі.</a:t>
            </a:r>
            <a:endParaRPr lang="uk-UA" dirty="0"/>
          </a:p>
        </p:txBody>
      </p:sp>
      <p:sp>
        <p:nvSpPr>
          <p:cNvPr id="4" name="Прямоугольник 3"/>
          <p:cNvSpPr/>
          <p:nvPr/>
        </p:nvSpPr>
        <p:spPr>
          <a:xfrm>
            <a:off x="467544" y="4005064"/>
            <a:ext cx="8424936" cy="1477328"/>
          </a:xfrm>
          <a:prstGeom prst="rect">
            <a:avLst/>
          </a:prstGeom>
        </p:spPr>
        <p:txBody>
          <a:bodyPr wrap="square">
            <a:spAutoFit/>
          </a:bodyPr>
          <a:lstStyle/>
          <a:p>
            <a:pPr indent="457200" algn="just"/>
            <a:r>
              <a:rPr lang="uk-UA" dirty="0" smtClean="0"/>
              <a:t>Посадовій особі митного органу, яка здійснює митний контроль та митне оформлення товарів, подаються </a:t>
            </a:r>
            <a:r>
              <a:rPr lang="uk-UA" dirty="0" err="1" smtClean="0"/>
              <a:t>товаросупровідні</a:t>
            </a:r>
            <a:r>
              <a:rPr lang="uk-UA" dirty="0" smtClean="0"/>
              <a:t> документи на такі товари із зазначенням пункту пропуску, з якого планується виконання міжнародного рейсу, та звіт про товари, поставлені, реалізовані та не реалізовані на повітряному транспортному засобі. </a:t>
            </a:r>
            <a:endParaRPr lang="uk-UA" dirty="0"/>
          </a:p>
        </p:txBody>
      </p:sp>
    </p:spTree>
    <p:extLst>
      <p:ext uri="{BB962C8B-B14F-4D97-AF65-F5344CB8AC3E}">
        <p14:creationId xmlns:p14="http://schemas.microsoft.com/office/powerpoint/2010/main" val="2535052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496944" cy="2308324"/>
          </a:xfrm>
          <a:prstGeom prst="rect">
            <a:avLst/>
          </a:prstGeom>
        </p:spPr>
        <p:txBody>
          <a:bodyPr wrap="square">
            <a:spAutoFit/>
          </a:bodyPr>
          <a:lstStyle/>
          <a:p>
            <a:pPr indent="457200" algn="just"/>
            <a:r>
              <a:rPr lang="uk-UA" dirty="0" smtClean="0"/>
              <a:t>Посадова особа митного органу перевіряє відповідність накладеного на контейнер забезпечення утримувача </a:t>
            </a:r>
            <a:r>
              <a:rPr lang="uk-UA" dirty="0" err="1" smtClean="0"/>
              <a:t>МБТ</a:t>
            </a:r>
            <a:r>
              <a:rPr lang="uk-UA" dirty="0" smtClean="0"/>
              <a:t> і </a:t>
            </a:r>
            <a:r>
              <a:rPr lang="uk-UA" dirty="0" smtClean="0"/>
              <a:t>товарів у контейнері відомостям, наведеним у звіті про товари, та за відсутності зауважень погоджує постачання товарів на повітряний транспортний засіб комерційного призначення </a:t>
            </a:r>
            <a:r>
              <a:rPr lang="uk-UA" b="1" dirty="0" smtClean="0">
                <a:solidFill>
                  <a:srgbClr val="0000FF"/>
                </a:solidFill>
              </a:rPr>
              <a:t>шляхом проставляння на звіті штампу </a:t>
            </a:r>
            <a:r>
              <a:rPr lang="uk-UA" dirty="0" smtClean="0"/>
              <a:t>"Під митним контролем" і робить запис "направлено до...", де зазначається митний орган, в зоні діяльності якого розташований пункт пропуску через державний кордон України для авіаційного сполучення, з якого виконуватиметься міжнародний рейс.</a:t>
            </a:r>
            <a:endParaRPr lang="uk-UA" dirty="0"/>
          </a:p>
        </p:txBody>
      </p:sp>
      <p:sp>
        <p:nvSpPr>
          <p:cNvPr id="3" name="Прямоугольник 2"/>
          <p:cNvSpPr/>
          <p:nvPr/>
        </p:nvSpPr>
        <p:spPr>
          <a:xfrm>
            <a:off x="303378" y="3068960"/>
            <a:ext cx="8496944" cy="2031325"/>
          </a:xfrm>
          <a:prstGeom prst="rect">
            <a:avLst/>
          </a:prstGeom>
        </p:spPr>
        <p:txBody>
          <a:bodyPr wrap="square">
            <a:spAutoFit/>
          </a:bodyPr>
          <a:lstStyle/>
          <a:p>
            <a:pPr indent="457200" algn="just"/>
            <a:r>
              <a:rPr lang="uk-UA" dirty="0" smtClean="0"/>
              <a:t>Після прибуття повітряного транспортного засобу до пункту пропуску через державний кордон України для авіаційного сполучення, з якого виконуватиметься міжнародний рейс, </a:t>
            </a:r>
            <a:r>
              <a:rPr lang="uk-UA" b="1" dirty="0" smtClean="0">
                <a:solidFill>
                  <a:srgbClr val="C00000"/>
                </a:solidFill>
              </a:rPr>
              <a:t>командир повітряного транспортного засобу </a:t>
            </a:r>
            <a:r>
              <a:rPr lang="uk-UA" dirty="0" smtClean="0"/>
              <a:t>повідомляє митний орган, в зоні діяльності якого розташований зазначений пункт пропуску, про розміщення на борту повітряного транспортного засобу комерційного призначення товарів </a:t>
            </a:r>
            <a:r>
              <a:rPr lang="uk-UA" dirty="0" err="1" smtClean="0"/>
              <a:t>МБТ</a:t>
            </a:r>
            <a:r>
              <a:rPr lang="uk-UA" dirty="0" smtClean="0"/>
              <a:t>, </a:t>
            </a:r>
            <a:r>
              <a:rPr lang="uk-UA" dirty="0" smtClean="0"/>
              <a:t>призначених для реалізації пасажирам на борту судна під час виконання міжнародного рейсу.</a:t>
            </a:r>
            <a:endParaRPr lang="uk-UA" dirty="0"/>
          </a:p>
        </p:txBody>
      </p:sp>
    </p:spTree>
    <p:extLst>
      <p:ext uri="{BB962C8B-B14F-4D97-AF65-F5344CB8AC3E}">
        <p14:creationId xmlns:p14="http://schemas.microsoft.com/office/powerpoint/2010/main" val="2535052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568952" cy="2031325"/>
          </a:xfrm>
          <a:prstGeom prst="rect">
            <a:avLst/>
          </a:prstGeom>
        </p:spPr>
        <p:txBody>
          <a:bodyPr wrap="square">
            <a:spAutoFit/>
          </a:bodyPr>
          <a:lstStyle/>
          <a:p>
            <a:pPr indent="457200" algn="just"/>
            <a:r>
              <a:rPr lang="uk-UA" dirty="0" smtClean="0"/>
              <a:t>Посадова особа митного органу, яка здійснює митний контроль та митне оформлення повітряного транспортного засобу комерційного призначення, що виконує міжнародний рейс, перевіряє </a:t>
            </a:r>
            <a:r>
              <a:rPr lang="uk-UA" dirty="0" err="1" smtClean="0"/>
              <a:t>товаросупровідні</a:t>
            </a:r>
            <a:r>
              <a:rPr lang="uk-UA" dirty="0" smtClean="0"/>
              <a:t> документи на зазначені товари, звіт, митне забезпечення та/або забезпечення утримувача </a:t>
            </a:r>
            <a:r>
              <a:rPr lang="uk-UA" dirty="0" err="1" smtClean="0"/>
              <a:t>МБТ</a:t>
            </a:r>
            <a:r>
              <a:rPr lang="uk-UA" dirty="0" smtClean="0"/>
              <a:t>, </a:t>
            </a:r>
            <a:r>
              <a:rPr lang="uk-UA" dirty="0" smtClean="0"/>
              <a:t>накладене на контейнер з товарами, та за відсутності зауважень погоджує постачання товарів на повітряний транспортний засіб комерційного призначення шляхом проставляння на звіті </a:t>
            </a:r>
            <a:r>
              <a:rPr lang="uk-UA" b="1" dirty="0" smtClean="0">
                <a:solidFill>
                  <a:srgbClr val="C00000"/>
                </a:solidFill>
              </a:rPr>
              <a:t>відбитка особистої номерної печатки</a:t>
            </a:r>
            <a:r>
              <a:rPr lang="uk-UA" dirty="0" smtClean="0"/>
              <a:t>.</a:t>
            </a:r>
            <a:endParaRPr lang="uk-UA" dirty="0"/>
          </a:p>
        </p:txBody>
      </p:sp>
      <p:sp>
        <p:nvSpPr>
          <p:cNvPr id="3" name="Прямоугольник 2"/>
          <p:cNvSpPr/>
          <p:nvPr/>
        </p:nvSpPr>
        <p:spPr>
          <a:xfrm>
            <a:off x="251520" y="3140968"/>
            <a:ext cx="8496944" cy="1477328"/>
          </a:xfrm>
          <a:prstGeom prst="rect">
            <a:avLst/>
          </a:prstGeom>
        </p:spPr>
        <p:txBody>
          <a:bodyPr wrap="square">
            <a:spAutoFit/>
          </a:bodyPr>
          <a:lstStyle/>
          <a:p>
            <a:pPr indent="457200" algn="just"/>
            <a:r>
              <a:rPr lang="uk-UA" dirty="0" smtClean="0"/>
              <a:t>Після завершення виконання повітряним транспортним засобом комерційного призначення міжнародного рейсу у прямому та зворотному напрямках нереалізовані товари повертаються із зазначеного транспортного засобу в контейнерах під контролем посадових осіб митного органу до </a:t>
            </a:r>
            <a:r>
              <a:rPr lang="uk-UA" dirty="0" err="1" smtClean="0"/>
              <a:t>МБТ</a:t>
            </a:r>
            <a:r>
              <a:rPr lang="uk-UA" dirty="0" smtClean="0"/>
              <a:t>, </a:t>
            </a:r>
            <a:r>
              <a:rPr lang="uk-UA" dirty="0" smtClean="0"/>
              <a:t>який здійснив їх поставку на зазначений транспортний засіб.</a:t>
            </a:r>
            <a:endParaRPr lang="uk-UA" dirty="0"/>
          </a:p>
        </p:txBody>
      </p:sp>
    </p:spTree>
    <p:extLst>
      <p:ext uri="{BB962C8B-B14F-4D97-AF65-F5344CB8AC3E}">
        <p14:creationId xmlns:p14="http://schemas.microsoft.com/office/powerpoint/2010/main" val="2535052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24744"/>
            <a:ext cx="8640960" cy="3416320"/>
          </a:xfrm>
          <a:prstGeom prst="rect">
            <a:avLst/>
          </a:prstGeom>
        </p:spPr>
        <p:txBody>
          <a:bodyPr wrap="square">
            <a:spAutoFit/>
          </a:bodyPr>
          <a:lstStyle/>
          <a:p>
            <a:pPr indent="457200" algn="just"/>
            <a:r>
              <a:rPr lang="uk-UA" dirty="0" smtClean="0"/>
              <a:t>У разі прибуття повітряного транспортного засобу після завершення виконання міжнародного рейсу </a:t>
            </a:r>
            <a:r>
              <a:rPr lang="uk-UA" b="1" dirty="0" smtClean="0">
                <a:solidFill>
                  <a:srgbClr val="C00000"/>
                </a:solidFill>
              </a:rPr>
              <a:t>до іншого пункту пропуску </a:t>
            </a:r>
            <a:r>
              <a:rPr lang="uk-UA" dirty="0" smtClean="0"/>
              <a:t>через державний кордон України для авіаційного сполучення, ніж той, де розташований </a:t>
            </a:r>
            <a:r>
              <a:rPr lang="uk-UA" dirty="0" err="1" smtClean="0"/>
              <a:t>МБТ</a:t>
            </a:r>
            <a:r>
              <a:rPr lang="uk-UA" dirty="0" smtClean="0"/>
              <a:t>, </a:t>
            </a:r>
            <a:r>
              <a:rPr lang="uk-UA" dirty="0" smtClean="0"/>
              <a:t>посадова особа митного органу, яка здійснює митний контроль та митне оформлення повітряного транспортного засобу комерційного призначення, що виконав міжнародний рейс, </a:t>
            </a:r>
            <a:r>
              <a:rPr lang="uk-UA" b="1" dirty="0" smtClean="0">
                <a:solidFill>
                  <a:srgbClr val="0000FF"/>
                </a:solidFill>
              </a:rPr>
              <a:t>перевіряє звіт</a:t>
            </a:r>
            <a:r>
              <a:rPr lang="uk-UA" dirty="0" smtClean="0"/>
              <a:t>, в якому зазначаються кількість реалізованих товарів, виручка та фактична кількість нереалізованих товарів, і надає дозвіл на направлення з метою повернення таких товарів до пункту пропуску через державний кордон України для авіаційного сполучення, де розташований </a:t>
            </a:r>
            <a:r>
              <a:rPr lang="uk-UA" dirty="0" err="1" smtClean="0"/>
              <a:t>МБТ</a:t>
            </a:r>
            <a:r>
              <a:rPr lang="uk-UA" dirty="0" smtClean="0"/>
              <a:t>, </a:t>
            </a:r>
            <a:r>
              <a:rPr lang="uk-UA" dirty="0" smtClean="0"/>
              <a:t>шляхом проставляння на звіті штампу "Під митним контролем", робить запис "направлено до...", де зазначається митний орган, в зоні діяльності якого розташований зазначений пункт пропуску, </a:t>
            </a:r>
            <a:r>
              <a:rPr lang="uk-UA" b="1" dirty="0" smtClean="0">
                <a:solidFill>
                  <a:srgbClr val="0000FF"/>
                </a:solidFill>
              </a:rPr>
              <a:t>та накладає на контейнер з товарами митне забезпечення </a:t>
            </a:r>
            <a:r>
              <a:rPr lang="uk-UA" dirty="0" smtClean="0"/>
              <a:t>та/або забезпечення утримувача </a:t>
            </a:r>
            <a:r>
              <a:rPr lang="uk-UA" dirty="0" err="1" smtClean="0"/>
              <a:t>МБТ</a:t>
            </a:r>
            <a:r>
              <a:rPr lang="uk-UA" dirty="0" smtClean="0"/>
              <a:t>.</a:t>
            </a:r>
            <a:endParaRPr lang="uk-UA" dirty="0"/>
          </a:p>
        </p:txBody>
      </p:sp>
    </p:spTree>
    <p:extLst>
      <p:ext uri="{BB962C8B-B14F-4D97-AF65-F5344CB8AC3E}">
        <p14:creationId xmlns:p14="http://schemas.microsoft.com/office/powerpoint/2010/main" val="415059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18" y="188640"/>
            <a:ext cx="8568952" cy="1754326"/>
          </a:xfrm>
          <a:prstGeom prst="rect">
            <a:avLst/>
          </a:prstGeom>
        </p:spPr>
        <p:txBody>
          <a:bodyPr wrap="square">
            <a:spAutoFit/>
          </a:bodyPr>
          <a:lstStyle/>
          <a:p>
            <a:pPr indent="457200" algn="just"/>
            <a:r>
              <a:rPr lang="uk-UA" dirty="0" smtClean="0"/>
              <a:t>Після прибуття повітряного транспортного засобу комерційного призначення до пункту пропуску через державний кордон України для авіаційного сполучення, де розташований </a:t>
            </a:r>
            <a:r>
              <a:rPr lang="uk-UA" dirty="0" err="1" smtClean="0"/>
              <a:t>МБТ</a:t>
            </a:r>
            <a:r>
              <a:rPr lang="uk-UA" dirty="0" smtClean="0"/>
              <a:t>, </a:t>
            </a:r>
            <a:r>
              <a:rPr lang="uk-UA" b="1" dirty="0" smtClean="0">
                <a:solidFill>
                  <a:srgbClr val="C00000"/>
                </a:solidFill>
              </a:rPr>
              <a:t>командир повітряного транспортного засобу </a:t>
            </a:r>
            <a:r>
              <a:rPr lang="uk-UA" dirty="0" smtClean="0"/>
              <a:t>повідомляє митний орган, в зоні діяльності якого розташований зазначений магазин, про розміщення на борту повітряного транспортного засобу товарів </a:t>
            </a:r>
            <a:r>
              <a:rPr lang="uk-UA" dirty="0" err="1" smtClean="0"/>
              <a:t>МБТ</a:t>
            </a:r>
            <a:r>
              <a:rPr lang="uk-UA" dirty="0" smtClean="0"/>
              <a:t>, </a:t>
            </a:r>
            <a:r>
              <a:rPr lang="uk-UA" dirty="0" smtClean="0"/>
              <a:t>що повертаються до зазначеного магазину.</a:t>
            </a:r>
            <a:endParaRPr lang="uk-UA" dirty="0"/>
          </a:p>
        </p:txBody>
      </p:sp>
      <p:sp>
        <p:nvSpPr>
          <p:cNvPr id="3" name="Прямоугольник 2"/>
          <p:cNvSpPr/>
          <p:nvPr/>
        </p:nvSpPr>
        <p:spPr>
          <a:xfrm>
            <a:off x="286140" y="2132856"/>
            <a:ext cx="8534331" cy="1754326"/>
          </a:xfrm>
          <a:prstGeom prst="rect">
            <a:avLst/>
          </a:prstGeom>
        </p:spPr>
        <p:txBody>
          <a:bodyPr wrap="square">
            <a:spAutoFit/>
          </a:bodyPr>
          <a:lstStyle/>
          <a:p>
            <a:pPr indent="457200" algn="just"/>
            <a:r>
              <a:rPr lang="uk-UA" dirty="0" smtClean="0"/>
              <a:t>Посадова особа митного органу, яка здійснює митний контроль та митне оформлення зазначених товарів, перевіряє відповідність накладеного на контейнер митного забезпечення та/або забезпечення утримувача </a:t>
            </a:r>
            <a:r>
              <a:rPr lang="uk-UA" dirty="0" err="1" smtClean="0"/>
              <a:t>МБТ</a:t>
            </a:r>
            <a:r>
              <a:rPr lang="uk-UA" dirty="0" smtClean="0"/>
              <a:t> і </a:t>
            </a:r>
            <a:r>
              <a:rPr lang="uk-UA" dirty="0" smtClean="0"/>
              <a:t>товарів у контейнері відомостям, наведеним </a:t>
            </a:r>
            <a:r>
              <a:rPr lang="uk-UA" b="1" dirty="0" smtClean="0">
                <a:solidFill>
                  <a:srgbClr val="0000FF"/>
                </a:solidFill>
              </a:rPr>
              <a:t>у звіті про товари</a:t>
            </a:r>
            <a:r>
              <a:rPr lang="uk-UA" dirty="0" smtClean="0"/>
              <a:t>, та за відсутності зауважень погоджує повернення товарів до </a:t>
            </a:r>
            <a:r>
              <a:rPr lang="uk-UA" dirty="0" err="1" smtClean="0"/>
              <a:t>МБТ</a:t>
            </a:r>
            <a:r>
              <a:rPr lang="uk-UA" dirty="0" smtClean="0"/>
              <a:t> шляхом </a:t>
            </a:r>
            <a:r>
              <a:rPr lang="uk-UA" dirty="0" smtClean="0"/>
              <a:t>проставляння на звіті </a:t>
            </a:r>
            <a:r>
              <a:rPr lang="uk-UA" b="1" dirty="0" smtClean="0">
                <a:solidFill>
                  <a:srgbClr val="009900"/>
                </a:solidFill>
              </a:rPr>
              <a:t>відбитка особистої номерної печатки.</a:t>
            </a:r>
            <a:endParaRPr lang="uk-UA" b="1" dirty="0">
              <a:solidFill>
                <a:srgbClr val="009900"/>
              </a:solidFill>
            </a:endParaRPr>
          </a:p>
        </p:txBody>
      </p:sp>
      <p:sp>
        <p:nvSpPr>
          <p:cNvPr id="4" name="Прямоугольник 3"/>
          <p:cNvSpPr/>
          <p:nvPr/>
        </p:nvSpPr>
        <p:spPr>
          <a:xfrm>
            <a:off x="395534" y="4077072"/>
            <a:ext cx="8424935" cy="2031325"/>
          </a:xfrm>
          <a:prstGeom prst="rect">
            <a:avLst/>
          </a:prstGeom>
        </p:spPr>
        <p:txBody>
          <a:bodyPr wrap="square">
            <a:spAutoFit/>
          </a:bodyPr>
          <a:lstStyle/>
          <a:p>
            <a:pPr indent="457200" algn="just"/>
            <a:r>
              <a:rPr lang="uk-UA" dirty="0" smtClean="0"/>
              <a:t>У разі постачання товарів магазином безмитної торгівлі на борт повітряного транспортного засобу комерційного призначення, що виконуватиме міжнародний рейс </a:t>
            </a:r>
            <a:r>
              <a:rPr lang="uk-UA" b="1" dirty="0" smtClean="0">
                <a:solidFill>
                  <a:srgbClr val="C00000"/>
                </a:solidFill>
              </a:rPr>
              <a:t>з іншого пункту пропуску </a:t>
            </a:r>
            <a:r>
              <a:rPr lang="uk-UA" dirty="0" smtClean="0"/>
              <a:t>через державний кордон України для авіаційного сполучення, ніж той, де розташований </a:t>
            </a:r>
            <a:r>
              <a:rPr lang="uk-UA" dirty="0" err="1" smtClean="0"/>
              <a:t>МБТ</a:t>
            </a:r>
            <a:r>
              <a:rPr lang="uk-UA" dirty="0" smtClean="0"/>
              <a:t>, </a:t>
            </a:r>
            <a:r>
              <a:rPr lang="uk-UA" dirty="0" smtClean="0"/>
              <a:t>та у разі повернення таких товарів у зворотному напрямку забезпечення виконання обов’язку із сплати митних платежів для переміщення таких товарів на борту повітряного транспортного засобу комерційного призначення між зазначеними пунктами пропуску </a:t>
            </a:r>
            <a:r>
              <a:rPr lang="uk-UA" b="1" dirty="0" smtClean="0">
                <a:solidFill>
                  <a:srgbClr val="009900"/>
                </a:solidFill>
              </a:rPr>
              <a:t>не вимагається.</a:t>
            </a:r>
            <a:endParaRPr lang="uk-UA" b="1" dirty="0">
              <a:solidFill>
                <a:srgbClr val="009900"/>
              </a:solidFill>
            </a:endParaRPr>
          </a:p>
        </p:txBody>
      </p:sp>
    </p:spTree>
    <p:extLst>
      <p:ext uri="{BB962C8B-B14F-4D97-AF65-F5344CB8AC3E}">
        <p14:creationId xmlns:p14="http://schemas.microsoft.com/office/powerpoint/2010/main" val="415059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568952" cy="923330"/>
          </a:xfrm>
          <a:prstGeom prst="rect">
            <a:avLst/>
          </a:prstGeom>
        </p:spPr>
        <p:txBody>
          <a:bodyPr wrap="square">
            <a:spAutoFit/>
          </a:bodyPr>
          <a:lstStyle/>
          <a:p>
            <a:pPr indent="457200" algn="just"/>
            <a:r>
              <a:rPr lang="uk-UA" dirty="0" smtClean="0"/>
              <a:t>Для декларування таких товарів у митний режим транзиту використовується </a:t>
            </a:r>
            <a:r>
              <a:rPr lang="uk-UA" b="1" dirty="0" smtClean="0">
                <a:solidFill>
                  <a:srgbClr val="009900"/>
                </a:solidFill>
              </a:rPr>
              <a:t>звіт про товари, поставлені, реалізовані та не реалізовані на повітряному транспортному засобі.</a:t>
            </a:r>
            <a:endParaRPr lang="uk-UA" b="1" dirty="0">
              <a:solidFill>
                <a:srgbClr val="009900"/>
              </a:solidFill>
            </a:endParaRPr>
          </a:p>
        </p:txBody>
      </p:sp>
      <p:sp>
        <p:nvSpPr>
          <p:cNvPr id="3" name="Прямоугольник 2"/>
          <p:cNvSpPr/>
          <p:nvPr/>
        </p:nvSpPr>
        <p:spPr>
          <a:xfrm>
            <a:off x="395536" y="1700808"/>
            <a:ext cx="8352928" cy="1477328"/>
          </a:xfrm>
          <a:prstGeom prst="rect">
            <a:avLst/>
          </a:prstGeom>
        </p:spPr>
        <p:txBody>
          <a:bodyPr wrap="square">
            <a:spAutoFit/>
          </a:bodyPr>
          <a:lstStyle/>
          <a:p>
            <a:pPr indent="457200" algn="just"/>
            <a:r>
              <a:rPr lang="uk-UA" dirty="0" smtClean="0"/>
              <a:t>Постачання товарів </a:t>
            </a:r>
            <a:r>
              <a:rPr lang="uk-UA" dirty="0" err="1" smtClean="0"/>
              <a:t>МБТ</a:t>
            </a:r>
            <a:r>
              <a:rPr lang="uk-UA" dirty="0" smtClean="0"/>
              <a:t> на </a:t>
            </a:r>
            <a:r>
              <a:rPr lang="uk-UA" dirty="0" smtClean="0"/>
              <a:t>залізничні транспортні засоби комерційного призначення, що виконують міжнародні рейси, для реалізації пасажирам зазначених рейсів здійснюється за умови, що такі транспортні засоби </a:t>
            </a:r>
            <a:r>
              <a:rPr lang="uk-UA" b="1" dirty="0" smtClean="0">
                <a:solidFill>
                  <a:srgbClr val="C00000"/>
                </a:solidFill>
              </a:rPr>
              <a:t>не робитимуть під час здійснення рейсу зупинок на залізничних станціях, розташованих на митній території України.</a:t>
            </a:r>
            <a:endParaRPr lang="uk-UA" b="1" dirty="0">
              <a:solidFill>
                <a:srgbClr val="C00000"/>
              </a:solidFill>
            </a:endParaRPr>
          </a:p>
        </p:txBody>
      </p:sp>
    </p:spTree>
    <p:extLst>
      <p:ext uri="{BB962C8B-B14F-4D97-AF65-F5344CB8AC3E}">
        <p14:creationId xmlns:p14="http://schemas.microsoft.com/office/powerpoint/2010/main" val="415059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856984" cy="2031325"/>
          </a:xfrm>
          <a:prstGeom prst="rect">
            <a:avLst/>
          </a:prstGeom>
        </p:spPr>
        <p:txBody>
          <a:bodyPr wrap="square">
            <a:spAutoFit/>
          </a:bodyPr>
          <a:lstStyle/>
          <a:p>
            <a:pPr indent="457200" algn="just"/>
            <a:r>
              <a:rPr lang="uk-UA" b="1" dirty="0" smtClean="0">
                <a:solidFill>
                  <a:srgbClr val="0000FF"/>
                </a:solidFill>
              </a:rPr>
              <a:t>Стосовно товарів, що постачаються до </a:t>
            </a:r>
            <a:r>
              <a:rPr lang="uk-UA" b="1" dirty="0" err="1" smtClean="0">
                <a:solidFill>
                  <a:srgbClr val="0000FF"/>
                </a:solidFill>
              </a:rPr>
              <a:t>МБТ</a:t>
            </a:r>
            <a:r>
              <a:rPr lang="uk-UA" b="1" dirty="0" smtClean="0">
                <a:solidFill>
                  <a:srgbClr val="0000FF"/>
                </a:solidFill>
              </a:rPr>
              <a:t>, не проводяться такі види контролю:</a:t>
            </a:r>
          </a:p>
          <a:p>
            <a:pPr indent="457200" algn="just"/>
            <a:r>
              <a:rPr lang="uk-UA" dirty="0" smtClean="0"/>
              <a:t> </a:t>
            </a:r>
          </a:p>
          <a:p>
            <a:pPr indent="457200" algn="just"/>
            <a:r>
              <a:rPr lang="uk-UA" dirty="0" smtClean="0"/>
              <a:t>– санітарно-епідеміологічний,</a:t>
            </a:r>
          </a:p>
          <a:p>
            <a:pPr indent="457200" algn="just"/>
            <a:r>
              <a:rPr lang="uk-UA" dirty="0" smtClean="0"/>
              <a:t>– ветеринарно-санітарний,</a:t>
            </a:r>
          </a:p>
          <a:p>
            <a:pPr indent="457200" algn="just"/>
            <a:r>
              <a:rPr lang="uk-UA" dirty="0" smtClean="0"/>
              <a:t>– </a:t>
            </a:r>
            <a:r>
              <a:rPr lang="uk-UA" dirty="0" err="1" smtClean="0"/>
              <a:t>фітосанітарний</a:t>
            </a:r>
            <a:r>
              <a:rPr lang="uk-UA" dirty="0" smtClean="0"/>
              <a:t>,</a:t>
            </a:r>
          </a:p>
          <a:p>
            <a:pPr indent="457200" algn="just"/>
            <a:r>
              <a:rPr lang="uk-UA" dirty="0" smtClean="0"/>
              <a:t>– екологічний,</a:t>
            </a:r>
          </a:p>
          <a:p>
            <a:pPr indent="457200" algn="just"/>
            <a:r>
              <a:rPr lang="uk-UA" dirty="0" smtClean="0"/>
              <a:t>– радіологічний.</a:t>
            </a:r>
            <a:endParaRPr lang="uk-UA" dirty="0"/>
          </a:p>
        </p:txBody>
      </p:sp>
    </p:spTree>
    <p:extLst>
      <p:ext uri="{BB962C8B-B14F-4D97-AF65-F5344CB8AC3E}">
        <p14:creationId xmlns:p14="http://schemas.microsoft.com/office/powerpoint/2010/main" val="894236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82013"/>
            <a:ext cx="8640960" cy="923330"/>
          </a:xfrm>
          <a:prstGeom prst="rect">
            <a:avLst/>
          </a:prstGeom>
        </p:spPr>
        <p:txBody>
          <a:bodyPr wrap="square">
            <a:spAutoFit/>
          </a:bodyPr>
          <a:lstStyle/>
          <a:p>
            <a:pPr indent="457200" algn="just"/>
            <a:r>
              <a:rPr lang="uk-UA" dirty="0" smtClean="0"/>
              <a:t>Товари, поміщені у митний режим безмитної торгівлі, можуть бути вивезені повністю або частково в інший </a:t>
            </a:r>
            <a:r>
              <a:rPr lang="uk-UA" dirty="0" err="1" smtClean="0"/>
              <a:t>МБТ</a:t>
            </a:r>
            <a:r>
              <a:rPr lang="uk-UA" dirty="0" smtClean="0"/>
              <a:t> за </a:t>
            </a:r>
            <a:r>
              <a:rPr lang="uk-UA" dirty="0" smtClean="0"/>
              <a:t>умови виконання митних формальностей, передбачених для митних режимів транзиту та безмитної торгівлі.</a:t>
            </a:r>
            <a:endParaRPr lang="uk-UA" dirty="0"/>
          </a:p>
        </p:txBody>
      </p:sp>
      <p:sp>
        <p:nvSpPr>
          <p:cNvPr id="3" name="Прямоугольник 2"/>
          <p:cNvSpPr/>
          <p:nvPr/>
        </p:nvSpPr>
        <p:spPr>
          <a:xfrm>
            <a:off x="323528" y="1484784"/>
            <a:ext cx="8640960" cy="4801314"/>
          </a:xfrm>
          <a:prstGeom prst="rect">
            <a:avLst/>
          </a:prstGeom>
        </p:spPr>
        <p:txBody>
          <a:bodyPr wrap="square">
            <a:spAutoFit/>
          </a:bodyPr>
          <a:lstStyle/>
          <a:p>
            <a:pPr indent="457200" algn="ctr"/>
            <a:r>
              <a:rPr lang="uk-UA" b="1" dirty="0" smtClean="0">
                <a:solidFill>
                  <a:srgbClr val="009900"/>
                </a:solidFill>
              </a:rPr>
              <a:t>Митний статус товарів </a:t>
            </a:r>
          </a:p>
          <a:p>
            <a:pPr indent="457200"/>
            <a:endParaRPr lang="uk-UA" dirty="0"/>
          </a:p>
          <a:p>
            <a:pPr indent="457200" algn="just"/>
            <a:r>
              <a:rPr lang="uk-UA" dirty="0" smtClean="0"/>
              <a:t>Іноземні товари, поміщені у митний режим безмитної торгівлі, </a:t>
            </a:r>
            <a:r>
              <a:rPr lang="uk-UA" b="1" dirty="0" smtClean="0">
                <a:solidFill>
                  <a:srgbClr val="0000FF"/>
                </a:solidFill>
              </a:rPr>
              <a:t>зберігають статус іноземних товарів.</a:t>
            </a:r>
          </a:p>
          <a:p>
            <a:pPr indent="457200" algn="just"/>
            <a:endParaRPr lang="uk-UA" dirty="0" smtClean="0"/>
          </a:p>
          <a:p>
            <a:pPr indent="457200" algn="just"/>
            <a:r>
              <a:rPr lang="uk-UA" dirty="0" smtClean="0"/>
              <a:t>Українські товари, поміщені у митний режим безмитної торгівлі, </a:t>
            </a:r>
            <a:r>
              <a:rPr lang="uk-UA" b="1" dirty="0" smtClean="0">
                <a:solidFill>
                  <a:srgbClr val="0000FF"/>
                </a:solidFill>
              </a:rPr>
              <a:t>отримують статус іноземних товарів.</a:t>
            </a:r>
          </a:p>
          <a:p>
            <a:pPr indent="457200" algn="just"/>
            <a:endParaRPr lang="uk-UA" dirty="0" smtClean="0"/>
          </a:p>
          <a:p>
            <a:pPr indent="457200" algn="just"/>
            <a:r>
              <a:rPr lang="uk-UA" dirty="0" smtClean="0"/>
              <a:t>Українські товари, що не призначені для реалізації в </a:t>
            </a:r>
            <a:r>
              <a:rPr lang="uk-UA" dirty="0" err="1" smtClean="0"/>
              <a:t>МБТ</a:t>
            </a:r>
            <a:r>
              <a:rPr lang="uk-UA" dirty="0" smtClean="0"/>
              <a:t> та </a:t>
            </a:r>
            <a:r>
              <a:rPr lang="uk-UA" dirty="0" smtClean="0"/>
              <a:t>необхідні для забезпечення його функціонування, допускаються у приміщення такого магазину (випускаються з нього) з письмовим інформуванням митного органу без зміни їх митного статусу та поміщення у митні режими.</a:t>
            </a:r>
          </a:p>
          <a:p>
            <a:pPr indent="457200" algn="just"/>
            <a:endParaRPr lang="uk-UA" dirty="0" smtClean="0"/>
          </a:p>
          <a:p>
            <a:pPr indent="457200" algn="just"/>
            <a:r>
              <a:rPr lang="uk-UA" dirty="0" smtClean="0"/>
              <a:t>Українські та іноземні товари, які використовуються </a:t>
            </a:r>
            <a:r>
              <a:rPr lang="uk-UA" dirty="0" err="1" smtClean="0"/>
              <a:t>МБТ</a:t>
            </a:r>
            <a:r>
              <a:rPr lang="uk-UA" dirty="0" smtClean="0"/>
              <a:t> </a:t>
            </a:r>
            <a:r>
              <a:rPr lang="uk-UA" dirty="0" smtClean="0"/>
              <a:t>в рекламних та/або презентаційних цілях і не призначені для реалізації зазначеним магазином, розміщуються у </a:t>
            </a:r>
            <a:r>
              <a:rPr lang="uk-UA" dirty="0" err="1" smtClean="0"/>
              <a:t>МБТ</a:t>
            </a:r>
            <a:r>
              <a:rPr lang="uk-UA" dirty="0" smtClean="0"/>
              <a:t> у </a:t>
            </a:r>
            <a:r>
              <a:rPr lang="uk-UA" dirty="0" smtClean="0"/>
              <a:t>тому ж порядку та на тих же умовах, що й товари, призначені для реалізації.</a:t>
            </a:r>
            <a:endParaRPr lang="uk-UA" dirty="0"/>
          </a:p>
        </p:txBody>
      </p:sp>
    </p:spTree>
    <p:extLst>
      <p:ext uri="{BB962C8B-B14F-4D97-AF65-F5344CB8AC3E}">
        <p14:creationId xmlns:p14="http://schemas.microsoft.com/office/powerpoint/2010/main" val="415059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8745" y="75982"/>
            <a:ext cx="8640960" cy="369332"/>
          </a:xfrm>
          <a:prstGeom prst="rect">
            <a:avLst/>
          </a:prstGeom>
          <a:noFill/>
        </p:spPr>
        <p:txBody>
          <a:bodyPr wrap="square" rtlCol="0">
            <a:spAutoFit/>
          </a:bodyPr>
          <a:lstStyle/>
          <a:p>
            <a:pPr algn="ctr"/>
            <a:r>
              <a:rPr lang="uk-UA" b="1" dirty="0" smtClean="0">
                <a:solidFill>
                  <a:srgbClr val="C00000"/>
                </a:solidFill>
              </a:rPr>
              <a:t>Завершення митного режиму </a:t>
            </a:r>
            <a:endParaRPr lang="ru-RU" b="1" dirty="0">
              <a:solidFill>
                <a:srgbClr val="C00000"/>
              </a:solidFill>
            </a:endParaRPr>
          </a:p>
        </p:txBody>
      </p:sp>
      <p:sp>
        <p:nvSpPr>
          <p:cNvPr id="3" name="Прямоугольник 2"/>
          <p:cNvSpPr/>
          <p:nvPr/>
        </p:nvSpPr>
        <p:spPr>
          <a:xfrm>
            <a:off x="251520" y="629980"/>
            <a:ext cx="8784976" cy="5847755"/>
          </a:xfrm>
          <a:prstGeom prst="rect">
            <a:avLst/>
          </a:prstGeom>
        </p:spPr>
        <p:txBody>
          <a:bodyPr wrap="square">
            <a:spAutoFit/>
          </a:bodyPr>
          <a:lstStyle/>
          <a:p>
            <a:pPr indent="457200" algn="just"/>
            <a:r>
              <a:rPr lang="uk-UA" sz="1700" dirty="0" smtClean="0"/>
              <a:t>Митний режим безмитної торгівлі завершується шляхом реекспорту товарів, поміщених у цей митний режим, або поміщення їх у інший митний </a:t>
            </a:r>
            <a:r>
              <a:rPr lang="uk-UA" sz="1700" dirty="0" smtClean="0"/>
              <a:t>режим.</a:t>
            </a:r>
            <a:endParaRPr lang="uk-UA" sz="1700" dirty="0" smtClean="0"/>
          </a:p>
          <a:p>
            <a:pPr indent="457200" algn="just"/>
            <a:endParaRPr lang="uk-UA" sz="1700" dirty="0" smtClean="0"/>
          </a:p>
          <a:p>
            <a:pPr indent="457200" algn="just"/>
            <a:r>
              <a:rPr lang="uk-UA" sz="1700" dirty="0" smtClean="0"/>
              <a:t>У разі псування товарів, поміщених у митний режим безмитної торгівлі, ці товари підлягають поміщенню у митний режим знищення або руйнування утримувачем </a:t>
            </a:r>
            <a:r>
              <a:rPr lang="uk-UA" sz="1700" dirty="0" err="1" smtClean="0"/>
              <a:t>МБТ</a:t>
            </a:r>
            <a:r>
              <a:rPr lang="uk-UA" sz="1700" dirty="0" smtClean="0"/>
              <a:t>.</a:t>
            </a:r>
            <a:endParaRPr lang="uk-UA" sz="1700" dirty="0" smtClean="0"/>
          </a:p>
          <a:p>
            <a:pPr indent="457200" algn="just"/>
            <a:endParaRPr lang="uk-UA" sz="1700" dirty="0" smtClean="0"/>
          </a:p>
          <a:p>
            <a:pPr indent="457200" algn="just"/>
            <a:r>
              <a:rPr lang="uk-UA" sz="1700" dirty="0" smtClean="0"/>
              <a:t>Якщо </a:t>
            </a:r>
            <a:r>
              <a:rPr lang="uk-UA" sz="1700" dirty="0" smtClean="0"/>
              <a:t>встановлені законом заборони або обмеження щодо імпорту відповідних товарів, які діяли під час перебування цих товарів у режимі безмитної торгівлі, скасовано, дозволяється завершення режиму безмитної торгівлі шляхом випуску зазначених товарів для вільного обігу на митній території України.</a:t>
            </a:r>
          </a:p>
          <a:p>
            <a:pPr indent="457200" algn="just"/>
            <a:endParaRPr lang="uk-UA" sz="1700" b="1" dirty="0" smtClean="0">
              <a:solidFill>
                <a:srgbClr val="0000FF"/>
              </a:solidFill>
            </a:endParaRPr>
          </a:p>
          <a:p>
            <a:pPr indent="457200" algn="just"/>
            <a:r>
              <a:rPr lang="uk-UA" sz="1700" b="1" dirty="0" smtClean="0">
                <a:solidFill>
                  <a:srgbClr val="0000FF"/>
                </a:solidFill>
              </a:rPr>
              <a:t>Митний </a:t>
            </a:r>
            <a:r>
              <a:rPr lang="uk-UA" sz="1700" b="1" dirty="0" smtClean="0">
                <a:solidFill>
                  <a:srgbClr val="0000FF"/>
                </a:solidFill>
              </a:rPr>
              <a:t>режим безмитної торгівлі припиняється митним органом у разі:</a:t>
            </a:r>
          </a:p>
          <a:p>
            <a:pPr indent="457200" algn="just"/>
            <a:r>
              <a:rPr lang="uk-UA" sz="1700" dirty="0" smtClean="0"/>
              <a:t>1) конфіскації товарів;</a:t>
            </a:r>
          </a:p>
          <a:p>
            <a:pPr indent="457200" algn="just"/>
            <a:r>
              <a:rPr lang="uk-UA" sz="1700" dirty="0" smtClean="0"/>
              <a:t>2) повної втрати товарів унаслідок аварії або дії обставин непереборної сили, за умови підтвердження факту аварії або дії обставин непереборної сили у порядку, встановленому центральним органом виконавчої влади, що забезпечує формування та реалізує державну фінансову політику;</a:t>
            </a:r>
          </a:p>
          <a:p>
            <a:pPr indent="457200" algn="just"/>
            <a:r>
              <a:rPr lang="uk-UA" sz="1700" dirty="0" smtClean="0"/>
              <a:t>3) списання товарів (крім підакцизних), що використовуються магазином безмитної торгівлі виключно в рекламних та/або презентаційних цілях і не призначені для реалізації, на підставі документів бухгалтерського обліку. </a:t>
            </a:r>
            <a:r>
              <a:rPr lang="uk-UA" sz="1700" b="1" dirty="0" smtClean="0">
                <a:solidFill>
                  <a:srgbClr val="0000FF"/>
                </a:solidFill>
              </a:rPr>
              <a:t>Граничні обсяги товарів, щодо яких митний режим безмитної торгівлі може бути припинений митним органом</a:t>
            </a:r>
            <a:r>
              <a:rPr lang="uk-UA" sz="1700" dirty="0" smtClean="0"/>
              <a:t>, встановлюються Міністерством фінансів України</a:t>
            </a:r>
            <a:endParaRPr lang="uk-UA" sz="1700" dirty="0"/>
          </a:p>
        </p:txBody>
      </p:sp>
    </p:spTree>
    <p:extLst>
      <p:ext uri="{BB962C8B-B14F-4D97-AF65-F5344CB8AC3E}">
        <p14:creationId xmlns:p14="http://schemas.microsoft.com/office/powerpoint/2010/main" val="415059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4345"/>
            <a:ext cx="8496944" cy="3970318"/>
          </a:xfrm>
          <a:prstGeom prst="rect">
            <a:avLst/>
          </a:prstGeom>
        </p:spPr>
        <p:txBody>
          <a:bodyPr wrap="square">
            <a:spAutoFit/>
          </a:bodyPr>
          <a:lstStyle/>
          <a:p>
            <a:pPr indent="457200" algn="just"/>
            <a:r>
              <a:rPr lang="uk-UA" b="1" dirty="0" smtClean="0">
                <a:solidFill>
                  <a:srgbClr val="7030A0"/>
                </a:solidFill>
              </a:rPr>
              <a:t>Магазин безмитної торгівлі </a:t>
            </a:r>
            <a:r>
              <a:rPr lang="uk-UA" dirty="0" smtClean="0"/>
              <a:t>- це спеціалізований торговельний заклад, розташований у пункті пропуску через державний кордон України, відкритому для міжнародного сполучення, а також на повітряному або водному транспортному засобі комерційного призначення, що виконує міжнародні рейси, та призначений для реалізації товарів, поміщених у митний режим безмитної торгівлі.</a:t>
            </a:r>
          </a:p>
          <a:p>
            <a:pPr indent="457200" algn="just"/>
            <a:endParaRPr lang="uk-UA" dirty="0" smtClean="0"/>
          </a:p>
          <a:p>
            <a:pPr indent="457200" algn="just"/>
            <a:endParaRPr lang="uk-UA" dirty="0" smtClean="0"/>
          </a:p>
          <a:p>
            <a:pPr indent="457200" algn="just"/>
            <a:r>
              <a:rPr lang="uk-UA" dirty="0" smtClean="0"/>
              <a:t>Магазини безмитної торгівлі здійснюють продаж товарів громадянам, які виїжджають за межі митної території України, а також пасажирам міжнародних рейсів, які виконуються повітряними та водними транспортними засобами комерційного призначення, що експлуатуються резидентами. </a:t>
            </a:r>
          </a:p>
          <a:p>
            <a:pPr indent="457200" algn="just"/>
            <a:endParaRPr lang="uk-UA" dirty="0"/>
          </a:p>
          <a:p>
            <a:pPr indent="457200" algn="just"/>
            <a:r>
              <a:rPr lang="uk-UA" b="1" dirty="0" smtClean="0">
                <a:solidFill>
                  <a:srgbClr val="C00000"/>
                </a:solidFill>
              </a:rPr>
              <a:t>Реалізація магазинами безмитної торгівлі товарів, поміщених у митний режим безмитної торгівлі, підприємствам забороняється.</a:t>
            </a:r>
            <a:endParaRPr lang="uk-UA" b="1" dirty="0">
              <a:solidFill>
                <a:srgbClr val="C00000"/>
              </a:solidFill>
            </a:endParaRPr>
          </a:p>
        </p:txBody>
      </p:sp>
      <p:sp>
        <p:nvSpPr>
          <p:cNvPr id="3" name="Прямоугольник 2"/>
          <p:cNvSpPr/>
          <p:nvPr/>
        </p:nvSpPr>
        <p:spPr>
          <a:xfrm>
            <a:off x="395536" y="4869160"/>
            <a:ext cx="8496944" cy="1477328"/>
          </a:xfrm>
          <a:prstGeom prst="rect">
            <a:avLst/>
          </a:prstGeom>
        </p:spPr>
        <p:txBody>
          <a:bodyPr wrap="square">
            <a:spAutoFit/>
          </a:bodyPr>
          <a:lstStyle/>
          <a:p>
            <a:pPr indent="457200" algn="just"/>
            <a:r>
              <a:rPr lang="uk-UA" dirty="0" smtClean="0"/>
              <a:t>Магазини безмитної торгівлі здійснюють торгівлю всіма видами продовольчих і непродовольчих товарів, крім товарів, які відповідно до закону заборонені до ввезення в Україну, вивезення з України та транзиту через територію України, та </a:t>
            </a:r>
            <a:r>
              <a:rPr lang="uk-UA" b="1" dirty="0" smtClean="0">
                <a:solidFill>
                  <a:srgbClr val="C00000"/>
                </a:solidFill>
              </a:rPr>
              <a:t>товарів за товарними позиціями 2701-2716 </a:t>
            </a:r>
            <a:r>
              <a:rPr lang="uk-UA" dirty="0" smtClean="0"/>
              <a:t>згідно </a:t>
            </a:r>
            <a:r>
              <a:rPr lang="uk-UA" dirty="0" err="1" smtClean="0"/>
              <a:t>з </a:t>
            </a:r>
            <a:r>
              <a:rPr lang="uk-UA" u="sng" dirty="0" err="1" smtClean="0">
                <a:hlinkClick r:id="rId2"/>
              </a:rPr>
              <a:t>У</a:t>
            </a:r>
            <a:r>
              <a:rPr lang="uk-UA" u="sng" dirty="0" smtClean="0">
                <a:hlinkClick r:id="rId2"/>
              </a:rPr>
              <a:t>КТ ЗЕД</a:t>
            </a:r>
            <a:r>
              <a:rPr lang="uk-UA" dirty="0" smtClean="0"/>
              <a:t>. (</a:t>
            </a:r>
            <a:r>
              <a:rPr lang="uk-UA" i="1" dirty="0" smtClean="0"/>
              <a:t>Палива </a:t>
            </a:r>
            <a:r>
              <a:rPr lang="uk-UA" i="1" dirty="0" err="1" smtClean="0"/>
              <a:t>мiнеральнi</a:t>
            </a:r>
            <a:r>
              <a:rPr lang="uk-UA" i="1" dirty="0" smtClean="0"/>
              <a:t>; нафта i продукти її перегонки; </a:t>
            </a:r>
            <a:r>
              <a:rPr lang="uk-UA" i="1" dirty="0" err="1" smtClean="0"/>
              <a:t>бiтумiнознi</a:t>
            </a:r>
            <a:r>
              <a:rPr lang="uk-UA" i="1" dirty="0" smtClean="0"/>
              <a:t> речовини; </a:t>
            </a:r>
            <a:r>
              <a:rPr lang="uk-UA" i="1" dirty="0" err="1" smtClean="0"/>
              <a:t>воски</a:t>
            </a:r>
            <a:r>
              <a:rPr lang="uk-UA" i="1" dirty="0" smtClean="0"/>
              <a:t> </a:t>
            </a:r>
            <a:r>
              <a:rPr lang="uk-UA" i="1" dirty="0" err="1" smtClean="0"/>
              <a:t>мiнеральнi</a:t>
            </a:r>
            <a:r>
              <a:rPr lang="ru-RU" dirty="0" smtClean="0"/>
              <a:t>)</a:t>
            </a:r>
            <a:endParaRPr lang="uk-UA" dirty="0"/>
          </a:p>
        </p:txBody>
      </p:sp>
    </p:spTree>
    <p:extLst>
      <p:ext uri="{BB962C8B-B14F-4D97-AF65-F5344CB8AC3E}">
        <p14:creationId xmlns:p14="http://schemas.microsoft.com/office/powerpoint/2010/main" val="954756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332656"/>
            <a:ext cx="8640960" cy="4524315"/>
          </a:xfrm>
          <a:prstGeom prst="rect">
            <a:avLst/>
          </a:prstGeom>
          <a:noFill/>
        </p:spPr>
        <p:txBody>
          <a:bodyPr wrap="square" rtlCol="0">
            <a:spAutoFit/>
          </a:bodyPr>
          <a:lstStyle/>
          <a:p>
            <a:pPr indent="457200" algn="just"/>
            <a:r>
              <a:rPr lang="uk-UA" b="1" u="sng" dirty="0" smtClean="0">
                <a:solidFill>
                  <a:srgbClr val="C00000"/>
                </a:solidFill>
              </a:rPr>
              <a:t>До 2012 року </a:t>
            </a:r>
            <a:r>
              <a:rPr lang="uk-UA" dirty="0" smtClean="0"/>
              <a:t>діяла норма, яка передбачала, що </a:t>
            </a:r>
            <a:r>
              <a:rPr lang="ru-RU" dirty="0" smtClean="0"/>
              <a:t>строк </a:t>
            </a:r>
            <a:r>
              <a:rPr lang="uk-UA" dirty="0" smtClean="0"/>
              <a:t>перебування товарів у режимі </a:t>
            </a:r>
            <a:r>
              <a:rPr lang="uk-UA" dirty="0" err="1" smtClean="0"/>
              <a:t>МБТ</a:t>
            </a:r>
            <a:r>
              <a:rPr lang="uk-UA" dirty="0" smtClean="0"/>
              <a:t> </a:t>
            </a:r>
            <a:r>
              <a:rPr lang="uk-UA" b="1" dirty="0" smtClean="0">
                <a:solidFill>
                  <a:srgbClr val="C00000"/>
                </a:solidFill>
              </a:rPr>
              <a:t>не може перевищувати трьох років з дня їх поміщення у цей режим</a:t>
            </a:r>
            <a:r>
              <a:rPr lang="ru-RU" dirty="0" smtClean="0"/>
              <a:t>. </a:t>
            </a:r>
            <a:r>
              <a:rPr lang="uk-UA" dirty="0" smtClean="0"/>
              <a:t>Після закінчення зазначеного строку або протягом нього у разі зупинення, </a:t>
            </a:r>
            <a:br>
              <a:rPr lang="uk-UA" dirty="0" smtClean="0"/>
            </a:br>
            <a:r>
              <a:rPr lang="uk-UA" dirty="0" smtClean="0"/>
              <a:t>анулювання дії дозволу на відкриття магазину безмитної торгівлі, </a:t>
            </a:r>
            <a:br>
              <a:rPr lang="uk-UA" dirty="0" smtClean="0"/>
            </a:br>
            <a:r>
              <a:rPr lang="uk-UA" dirty="0" smtClean="0"/>
              <a:t>ліквідації магазину безмитної торгівлі або прийняття власником </a:t>
            </a:r>
            <a:r>
              <a:rPr lang="uk-UA" dirty="0" err="1" smtClean="0"/>
              <a:t>МБТ</a:t>
            </a:r>
            <a:r>
              <a:rPr lang="uk-UA" dirty="0" smtClean="0"/>
              <a:t> </a:t>
            </a:r>
            <a:br>
              <a:rPr lang="uk-UA" dirty="0" smtClean="0"/>
            </a:br>
            <a:r>
              <a:rPr lang="uk-UA" dirty="0" smtClean="0"/>
              <a:t>рішення про зміну митного режиму товари повинні бути заявлені </a:t>
            </a:r>
            <a:br>
              <a:rPr lang="uk-UA" dirty="0" smtClean="0"/>
            </a:br>
            <a:r>
              <a:rPr lang="uk-UA" dirty="0" smtClean="0"/>
              <a:t>митному органу для поміщення в один із митних режимів:</a:t>
            </a:r>
          </a:p>
          <a:p>
            <a:pPr indent="457200"/>
            <a:endParaRPr lang="uk-UA" dirty="0" smtClean="0"/>
          </a:p>
          <a:p>
            <a:pPr indent="457200"/>
            <a:r>
              <a:rPr lang="uk-UA" dirty="0" smtClean="0"/>
              <a:t>1) імпорту;</a:t>
            </a:r>
          </a:p>
          <a:p>
            <a:pPr indent="457200"/>
            <a:endParaRPr lang="uk-UA" dirty="0" smtClean="0"/>
          </a:p>
          <a:p>
            <a:pPr indent="457200"/>
            <a:r>
              <a:rPr lang="uk-UA" dirty="0" smtClean="0"/>
              <a:t>2) експорту;</a:t>
            </a:r>
          </a:p>
          <a:p>
            <a:pPr indent="457200"/>
            <a:endParaRPr lang="uk-UA" dirty="0" smtClean="0"/>
          </a:p>
          <a:p>
            <a:pPr indent="457200"/>
            <a:r>
              <a:rPr lang="uk-UA" dirty="0" smtClean="0"/>
              <a:t>3) митного складу;</a:t>
            </a:r>
          </a:p>
          <a:p>
            <a:pPr indent="457200"/>
            <a:endParaRPr lang="uk-UA" dirty="0" smtClean="0"/>
          </a:p>
          <a:p>
            <a:pPr indent="457200"/>
            <a:r>
              <a:rPr lang="uk-UA" dirty="0" smtClean="0"/>
              <a:t>4) знищення або руйнування. </a:t>
            </a:r>
          </a:p>
          <a:p>
            <a:endParaRPr lang="ru-RU" dirty="0"/>
          </a:p>
        </p:txBody>
      </p:sp>
      <p:sp>
        <p:nvSpPr>
          <p:cNvPr id="3" name="TextBox 2"/>
          <p:cNvSpPr txBox="1"/>
          <p:nvPr/>
        </p:nvSpPr>
        <p:spPr>
          <a:xfrm>
            <a:off x="323528" y="5229200"/>
            <a:ext cx="8568952" cy="646331"/>
          </a:xfrm>
          <a:prstGeom prst="rect">
            <a:avLst/>
          </a:prstGeom>
          <a:noFill/>
        </p:spPr>
        <p:txBody>
          <a:bodyPr wrap="square" rtlCol="0">
            <a:spAutoFit/>
          </a:bodyPr>
          <a:lstStyle/>
          <a:p>
            <a:pPr indent="457200" algn="just"/>
            <a:r>
              <a:rPr lang="uk-UA" dirty="0" smtClean="0"/>
              <a:t>Наразі відсутні обмеження щодо строку перебування товарів у митному режимі </a:t>
            </a:r>
            <a:r>
              <a:rPr lang="uk-UA" dirty="0" err="1" smtClean="0"/>
              <a:t>МБТ</a:t>
            </a:r>
            <a:r>
              <a:rPr lang="uk-UA" dirty="0" smtClean="0"/>
              <a:t>. </a:t>
            </a:r>
            <a:endParaRPr lang="ru-RU" dirty="0"/>
          </a:p>
        </p:txBody>
      </p:sp>
    </p:spTree>
    <p:extLst>
      <p:ext uri="{BB962C8B-B14F-4D97-AF65-F5344CB8AC3E}">
        <p14:creationId xmlns:p14="http://schemas.microsoft.com/office/powerpoint/2010/main" val="13319714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20688"/>
            <a:ext cx="8280920" cy="369332"/>
          </a:xfrm>
          <a:prstGeom prst="rect">
            <a:avLst/>
          </a:prstGeom>
          <a:noFill/>
        </p:spPr>
        <p:txBody>
          <a:bodyPr wrap="square" rtlCol="0">
            <a:spAutoFit/>
          </a:bodyPr>
          <a:lstStyle/>
          <a:p>
            <a:pPr algn="ctr"/>
            <a:r>
              <a:rPr lang="uk-UA" b="1" dirty="0" smtClean="0">
                <a:solidFill>
                  <a:srgbClr val="0000FF"/>
                </a:solidFill>
              </a:rPr>
              <a:t>ПОДАТКОВІ НАСЛІДКИ </a:t>
            </a:r>
            <a:endParaRPr lang="ru-RU" b="1" dirty="0">
              <a:solidFill>
                <a:srgbClr val="0000FF"/>
              </a:solidFill>
            </a:endParaRPr>
          </a:p>
        </p:txBody>
      </p:sp>
      <p:sp>
        <p:nvSpPr>
          <p:cNvPr id="3" name="Прямоугольник 2"/>
          <p:cNvSpPr/>
          <p:nvPr/>
        </p:nvSpPr>
        <p:spPr>
          <a:xfrm>
            <a:off x="251520" y="1052736"/>
            <a:ext cx="8784976" cy="1754326"/>
          </a:xfrm>
          <a:prstGeom prst="rect">
            <a:avLst/>
          </a:prstGeom>
        </p:spPr>
        <p:txBody>
          <a:bodyPr wrap="square">
            <a:spAutoFit/>
          </a:bodyPr>
          <a:lstStyle/>
          <a:p>
            <a:pPr indent="457200" algn="just"/>
            <a:r>
              <a:rPr lang="uk-UA" dirty="0" smtClean="0"/>
              <a:t>Ввізне мито відповідно до частини третьої ст.  141  та  частини </a:t>
            </a:r>
            <a:r>
              <a:rPr lang="uk-UA" dirty="0" err="1" smtClean="0"/>
              <a:t>оди</a:t>
            </a:r>
            <a:r>
              <a:rPr lang="uk-UA" dirty="0" smtClean="0"/>
              <a:t>надцятої  ст.  286  МКУ </a:t>
            </a:r>
            <a:r>
              <a:rPr lang="uk-UA" b="1" dirty="0" smtClean="0">
                <a:solidFill>
                  <a:srgbClr val="0000FF"/>
                </a:solidFill>
              </a:rPr>
              <a:t>не сплачується </a:t>
            </a:r>
            <a:r>
              <a:rPr lang="uk-UA" dirty="0" smtClean="0"/>
              <a:t>з іноземних товарів при дотриманні вимог та обмежень, встановлених главою 22 </a:t>
            </a:r>
            <a:r>
              <a:rPr lang="uk-UA" dirty="0" err="1" smtClean="0"/>
              <a:t>МКУ</a:t>
            </a:r>
            <a:r>
              <a:rPr lang="uk-UA" dirty="0" smtClean="0"/>
              <a:t>. </a:t>
            </a:r>
          </a:p>
          <a:p>
            <a:pPr indent="457200" algn="just"/>
            <a:endParaRPr lang="uk-UA" dirty="0"/>
          </a:p>
          <a:p>
            <a:pPr indent="457200" algn="just"/>
            <a:r>
              <a:rPr lang="uk-UA" dirty="0" smtClean="0"/>
              <a:t>Вивізне мито відповідно до частини четвертої ст.   141  МКУ з українських товарів </a:t>
            </a:r>
            <a:r>
              <a:rPr lang="uk-UA" b="1" dirty="0" smtClean="0">
                <a:solidFill>
                  <a:srgbClr val="0000FF"/>
                </a:solidFill>
              </a:rPr>
              <a:t>нараховується та сплачується за ставками як при експорті товарів</a:t>
            </a:r>
            <a:r>
              <a:rPr lang="uk-UA" dirty="0" smtClean="0"/>
              <a:t>.</a:t>
            </a:r>
            <a:endParaRPr lang="uk-UA" dirty="0"/>
          </a:p>
        </p:txBody>
      </p:sp>
      <p:sp>
        <p:nvSpPr>
          <p:cNvPr id="4" name="Прямоугольник 3"/>
          <p:cNvSpPr/>
          <p:nvPr/>
        </p:nvSpPr>
        <p:spPr>
          <a:xfrm>
            <a:off x="350864" y="2924944"/>
            <a:ext cx="8541615" cy="1477328"/>
          </a:xfrm>
          <a:prstGeom prst="rect">
            <a:avLst/>
          </a:prstGeom>
        </p:spPr>
        <p:txBody>
          <a:bodyPr wrap="square">
            <a:spAutoFit/>
          </a:bodyPr>
          <a:lstStyle/>
          <a:p>
            <a:pPr indent="457200" algn="just"/>
            <a:r>
              <a:rPr lang="uk-UA" b="1" dirty="0" smtClean="0">
                <a:solidFill>
                  <a:srgbClr val="C00000"/>
                </a:solidFill>
              </a:rPr>
              <a:t>Акцизний податок:</a:t>
            </a:r>
          </a:p>
          <a:p>
            <a:pPr indent="457200" algn="just"/>
            <a:r>
              <a:rPr lang="uk-UA" dirty="0" smtClean="0"/>
              <a:t>не сплачується з товарів, що ввозяться з-за меж митної території України в магазин безмитної торгівлі відповідно до </a:t>
            </a:r>
            <a:r>
              <a:rPr lang="uk-UA" dirty="0" err="1" smtClean="0"/>
              <a:t>п.п</a:t>
            </a:r>
            <a:r>
              <a:rPr lang="uk-UA" dirty="0" smtClean="0"/>
              <a:t>.  213.3.3  п.  213.3  ст. 213 </a:t>
            </a:r>
            <a:r>
              <a:rPr lang="uk-UA" dirty="0" err="1" smtClean="0"/>
              <a:t>ПКУ</a:t>
            </a:r>
            <a:r>
              <a:rPr lang="uk-UA" dirty="0"/>
              <a:t>;</a:t>
            </a:r>
            <a:endParaRPr lang="uk-UA" dirty="0" smtClean="0"/>
          </a:p>
          <a:p>
            <a:pPr indent="457200" algn="just"/>
            <a:r>
              <a:rPr lang="uk-UA" dirty="0"/>
              <a:t>н</a:t>
            </a:r>
            <a:r>
              <a:rPr lang="uk-UA" dirty="0" smtClean="0"/>
              <a:t>е сплачується з товарів, що вивозяться з митної території України в магазин безмитної торгівлі відповідно до  </a:t>
            </a:r>
            <a:r>
              <a:rPr lang="uk-UA" dirty="0" err="1" smtClean="0"/>
              <a:t>п.п</a:t>
            </a:r>
            <a:r>
              <a:rPr lang="uk-UA" dirty="0" smtClean="0"/>
              <a:t>.  213.2.1  п.  213.2 ст. 213 </a:t>
            </a:r>
            <a:r>
              <a:rPr lang="uk-UA" dirty="0" err="1" smtClean="0"/>
              <a:t>ПКУ</a:t>
            </a:r>
            <a:r>
              <a:rPr lang="uk-UA" dirty="0" smtClean="0"/>
              <a:t>.  </a:t>
            </a:r>
            <a:endParaRPr lang="uk-UA" dirty="0"/>
          </a:p>
        </p:txBody>
      </p:sp>
      <p:sp>
        <p:nvSpPr>
          <p:cNvPr id="5" name="Прямоугольник 4"/>
          <p:cNvSpPr/>
          <p:nvPr/>
        </p:nvSpPr>
        <p:spPr>
          <a:xfrm>
            <a:off x="350863" y="4509120"/>
            <a:ext cx="8541615" cy="1754326"/>
          </a:xfrm>
          <a:prstGeom prst="rect">
            <a:avLst/>
          </a:prstGeom>
        </p:spPr>
        <p:txBody>
          <a:bodyPr wrap="square">
            <a:spAutoFit/>
          </a:bodyPr>
          <a:lstStyle/>
          <a:p>
            <a:pPr indent="457200"/>
            <a:r>
              <a:rPr lang="uk-UA" b="1" dirty="0" smtClean="0">
                <a:solidFill>
                  <a:srgbClr val="C00000"/>
                </a:solidFill>
              </a:rPr>
              <a:t>ПДВ: </a:t>
            </a:r>
          </a:p>
          <a:p>
            <a:pPr indent="457200" algn="just"/>
            <a:r>
              <a:rPr lang="uk-UA" dirty="0"/>
              <a:t>н</a:t>
            </a:r>
            <a:r>
              <a:rPr lang="uk-UA" dirty="0" smtClean="0"/>
              <a:t>е сплачується з товарів, що ввозяться з-за меж митної території України в магазин безмитної торгівлі відповідно до </a:t>
            </a:r>
            <a:r>
              <a:rPr lang="uk-UA" dirty="0" err="1" smtClean="0"/>
              <a:t>п.п</a:t>
            </a:r>
            <a:r>
              <a:rPr lang="uk-UA" dirty="0" smtClean="0"/>
              <a:t>.  206.11.  ПКУ за умови дотримання вимог та обмежень, встановлених главою 22 </a:t>
            </a:r>
            <a:r>
              <a:rPr lang="uk-UA" dirty="0" err="1" smtClean="0"/>
              <a:t>МКУ</a:t>
            </a:r>
            <a:r>
              <a:rPr lang="uk-UA" dirty="0" smtClean="0"/>
              <a:t>. </a:t>
            </a:r>
          </a:p>
          <a:p>
            <a:pPr indent="457200" algn="just"/>
            <a:r>
              <a:rPr lang="uk-UA" dirty="0"/>
              <a:t>н</a:t>
            </a:r>
            <a:r>
              <a:rPr lang="uk-UA" dirty="0" smtClean="0"/>
              <a:t>е сплачується з товарів, що вивозяться з митної території України в магазин безмитної торгівлі відповідно до  </a:t>
            </a:r>
            <a:r>
              <a:rPr lang="uk-UA" dirty="0" err="1" smtClean="0"/>
              <a:t>п.п</a:t>
            </a:r>
            <a:r>
              <a:rPr lang="uk-UA" dirty="0" smtClean="0"/>
              <a:t>.  206.11.2   ПКУ.</a:t>
            </a:r>
            <a:endParaRPr lang="uk-UA" dirty="0"/>
          </a:p>
        </p:txBody>
      </p:sp>
    </p:spTree>
    <p:extLst>
      <p:ext uri="{BB962C8B-B14F-4D97-AF65-F5344CB8AC3E}">
        <p14:creationId xmlns:p14="http://schemas.microsoft.com/office/powerpoint/2010/main" val="2535052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5516" y="908720"/>
            <a:ext cx="8712968" cy="1200329"/>
          </a:xfrm>
          <a:prstGeom prst="rect">
            <a:avLst/>
          </a:prstGeom>
          <a:noFill/>
        </p:spPr>
        <p:txBody>
          <a:bodyPr wrap="square" rtlCol="0">
            <a:spAutoFit/>
          </a:bodyPr>
          <a:lstStyle/>
          <a:p>
            <a:pPr algn="just"/>
            <a:r>
              <a:rPr lang="uk-UA" dirty="0" smtClean="0"/>
              <a:t>Наказом </a:t>
            </a:r>
            <a:r>
              <a:rPr lang="uk-UA" dirty="0" err="1" smtClean="0"/>
              <a:t>МФУ</a:t>
            </a:r>
            <a:r>
              <a:rPr lang="uk-UA" dirty="0" smtClean="0"/>
              <a:t> від 08.06.2012 року № 692 затверджено </a:t>
            </a:r>
            <a:r>
              <a:rPr lang="uk-UA" b="1" dirty="0" smtClean="0">
                <a:solidFill>
                  <a:srgbClr val="0000FF"/>
                </a:solidFill>
              </a:rPr>
              <a:t>Порядок подання та розгляду заяв, надання, зупинення дії, анулювання дозволів на відкриття та експлуатацію магазину безмитної торгівлі та форми Заяви на відкриття та експлуатацію магазину безмитної торгівлі</a:t>
            </a:r>
            <a:endParaRPr lang="uk-UA" b="1" dirty="0">
              <a:solidFill>
                <a:srgbClr val="0000FF"/>
              </a:solidFill>
            </a:endParaRPr>
          </a:p>
        </p:txBody>
      </p:sp>
      <p:sp>
        <p:nvSpPr>
          <p:cNvPr id="3" name="Прямоугольник 2"/>
          <p:cNvSpPr/>
          <p:nvPr/>
        </p:nvSpPr>
        <p:spPr>
          <a:xfrm>
            <a:off x="287524" y="2612811"/>
            <a:ext cx="8640960" cy="1200329"/>
          </a:xfrm>
          <a:prstGeom prst="rect">
            <a:avLst/>
          </a:prstGeom>
        </p:spPr>
        <p:txBody>
          <a:bodyPr wrap="square">
            <a:spAutoFit/>
          </a:bodyPr>
          <a:lstStyle/>
          <a:p>
            <a:pPr indent="457200" algn="just"/>
            <a:r>
              <a:rPr lang="uk-UA" dirty="0" smtClean="0"/>
              <a:t>З метою одержання дозволу на відкриття та експлуатацію </a:t>
            </a:r>
            <a:r>
              <a:rPr lang="uk-UA" dirty="0" err="1" smtClean="0"/>
              <a:t>МБТ</a:t>
            </a:r>
            <a:r>
              <a:rPr lang="uk-UA" dirty="0" smtClean="0"/>
              <a:t> до митного органу та органу охорони державного кордону, у зоні діяльності яких планується відкрити </a:t>
            </a:r>
            <a:r>
              <a:rPr lang="uk-UA" dirty="0" err="1" smtClean="0"/>
              <a:t>МБТ</a:t>
            </a:r>
            <a:r>
              <a:rPr lang="uk-UA" dirty="0" smtClean="0"/>
              <a:t>, підприємством подається у паперовій та/або електронній формі </a:t>
            </a:r>
            <a:r>
              <a:rPr lang="uk-UA" u="sng" dirty="0" smtClean="0">
                <a:hlinkClick r:id="rId2"/>
              </a:rPr>
              <a:t>заява на відкриття та експлуатацію </a:t>
            </a:r>
            <a:r>
              <a:rPr lang="uk-UA" u="sng" dirty="0" err="1" smtClean="0">
                <a:hlinkClick r:id="rId2"/>
              </a:rPr>
              <a:t>МБТ</a:t>
            </a:r>
            <a:endParaRPr lang="uk-UA" dirty="0"/>
          </a:p>
        </p:txBody>
      </p:sp>
      <p:sp>
        <p:nvSpPr>
          <p:cNvPr id="4" name="Прямоугольник 3"/>
          <p:cNvSpPr/>
          <p:nvPr/>
        </p:nvSpPr>
        <p:spPr>
          <a:xfrm>
            <a:off x="260770" y="4437112"/>
            <a:ext cx="8622460" cy="646331"/>
          </a:xfrm>
          <a:prstGeom prst="rect">
            <a:avLst/>
          </a:prstGeom>
        </p:spPr>
        <p:txBody>
          <a:bodyPr wrap="square">
            <a:spAutoFit/>
          </a:bodyPr>
          <a:lstStyle/>
          <a:p>
            <a:pPr indent="457200" algn="just"/>
            <a:r>
              <a:rPr lang="uk-UA" dirty="0" smtClean="0"/>
              <a:t>Заява реєструється в день її надходження і розглядається митним органом та органом охорони державного кордону </a:t>
            </a:r>
            <a:r>
              <a:rPr lang="uk-UA" b="1" dirty="0" smtClean="0">
                <a:solidFill>
                  <a:srgbClr val="0000FF"/>
                </a:solidFill>
              </a:rPr>
              <a:t>протягом 5 робочих днів після її реєстрації</a:t>
            </a:r>
            <a:r>
              <a:rPr lang="uk-UA" dirty="0" smtClean="0"/>
              <a:t>.</a:t>
            </a:r>
            <a:endParaRPr lang="uk-UA" dirty="0"/>
          </a:p>
        </p:txBody>
      </p:sp>
      <p:sp>
        <p:nvSpPr>
          <p:cNvPr id="5" name="Прямоугольник 4"/>
          <p:cNvSpPr/>
          <p:nvPr/>
        </p:nvSpPr>
        <p:spPr>
          <a:xfrm>
            <a:off x="395536" y="5589240"/>
            <a:ext cx="8487694" cy="369332"/>
          </a:xfrm>
          <a:prstGeom prst="rect">
            <a:avLst/>
          </a:prstGeom>
        </p:spPr>
        <p:txBody>
          <a:bodyPr wrap="square">
            <a:spAutoFit/>
          </a:bodyPr>
          <a:lstStyle/>
          <a:p>
            <a:pPr indent="457200" algn="just"/>
            <a:r>
              <a:rPr lang="uk-UA" b="1" dirty="0">
                <a:solidFill>
                  <a:srgbClr val="C00000"/>
                </a:solidFill>
              </a:rPr>
              <a:t>Станом на 2 червня 2022 року налічується 48 магазинів безмитної торгівлі. </a:t>
            </a:r>
            <a:endParaRPr lang="uk-UA" b="1" dirty="0">
              <a:solidFill>
                <a:srgbClr val="C00000"/>
              </a:solidFill>
            </a:endParaRPr>
          </a:p>
        </p:txBody>
      </p:sp>
    </p:spTree>
    <p:extLst>
      <p:ext uri="{BB962C8B-B14F-4D97-AF65-F5344CB8AC3E}">
        <p14:creationId xmlns:p14="http://schemas.microsoft.com/office/powerpoint/2010/main" val="1699103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56648"/>
            <a:ext cx="8784976" cy="6186309"/>
          </a:xfrm>
          <a:prstGeom prst="rect">
            <a:avLst/>
          </a:prstGeom>
        </p:spPr>
        <p:txBody>
          <a:bodyPr wrap="square">
            <a:spAutoFit/>
          </a:bodyPr>
          <a:lstStyle/>
          <a:p>
            <a:pPr indent="457200"/>
            <a:r>
              <a:rPr lang="uk-UA" b="1" dirty="0" smtClean="0">
                <a:solidFill>
                  <a:srgbClr val="0000FF"/>
                </a:solidFill>
              </a:rPr>
              <a:t>До Заяви додаються в паперовій та/або електронній формі такі документи:</a:t>
            </a:r>
          </a:p>
          <a:p>
            <a:pPr indent="457200" algn="just"/>
            <a:endParaRPr lang="uk-UA" dirty="0" smtClean="0"/>
          </a:p>
          <a:p>
            <a:pPr indent="457200" algn="just"/>
            <a:r>
              <a:rPr lang="uk-UA" dirty="0" smtClean="0"/>
              <a:t>виписка з Єдиного державного реєстру юридичних осіб та фізичних осіб - підприємців і копії установчих документів;</a:t>
            </a:r>
          </a:p>
          <a:p>
            <a:pPr indent="457200" algn="just"/>
            <a:endParaRPr lang="uk-UA" dirty="0" smtClean="0"/>
          </a:p>
          <a:p>
            <a:pPr indent="457200" algn="just"/>
            <a:r>
              <a:rPr lang="uk-UA" dirty="0" smtClean="0"/>
              <a:t>довідка банку (банків) про поточні рахунки заявника в національній та/або іноземній валюті;</a:t>
            </a:r>
          </a:p>
          <a:p>
            <a:pPr indent="457200" algn="just"/>
            <a:endParaRPr lang="uk-UA" dirty="0" smtClean="0"/>
          </a:p>
          <a:p>
            <a:pPr indent="457200" algn="just"/>
            <a:r>
              <a:rPr lang="uk-UA" dirty="0" smtClean="0"/>
              <a:t>план пункту пропуску через державний кордон України з позначенням місця, де планується відкрити </a:t>
            </a:r>
            <a:r>
              <a:rPr lang="uk-UA" dirty="0" err="1" smtClean="0"/>
              <a:t>МБТ</a:t>
            </a:r>
            <a:r>
              <a:rPr lang="uk-UA" dirty="0" smtClean="0"/>
              <a:t>, </a:t>
            </a:r>
            <a:r>
              <a:rPr lang="uk-UA" dirty="0" err="1" smtClean="0"/>
              <a:t>фотофіксація</a:t>
            </a:r>
            <a:r>
              <a:rPr lang="uk-UA" dirty="0" smtClean="0"/>
              <a:t> (фіксація оточення, під’їздів, переднього і заднього фасадів будівлі, приміщень різного конструктиву, функціонала і технічного стану, особливостей об’єкта, а також інших значимих характеристик об’єкта);</a:t>
            </a:r>
          </a:p>
          <a:p>
            <a:pPr indent="457200" algn="just"/>
            <a:endParaRPr lang="uk-UA" dirty="0" smtClean="0"/>
          </a:p>
          <a:p>
            <a:pPr indent="457200" algn="just"/>
            <a:r>
              <a:rPr lang="uk-UA" dirty="0" smtClean="0"/>
              <a:t>копії документів, що підтверджують право власності або користування приміщенням, у якому плануються відкриття та експлуатація </a:t>
            </a:r>
            <a:r>
              <a:rPr lang="uk-UA" dirty="0" err="1" smtClean="0"/>
              <a:t>МБТ</a:t>
            </a:r>
            <a:r>
              <a:rPr lang="uk-UA" dirty="0" smtClean="0"/>
              <a:t>;</a:t>
            </a:r>
          </a:p>
          <a:p>
            <a:pPr indent="457200" algn="just"/>
            <a:endParaRPr lang="uk-UA" dirty="0" smtClean="0"/>
          </a:p>
          <a:p>
            <a:pPr indent="457200" algn="just"/>
            <a:r>
              <a:rPr lang="uk-UA" dirty="0" smtClean="0"/>
              <a:t>згода заявника на обробку його персональних даних;</a:t>
            </a:r>
          </a:p>
          <a:p>
            <a:pPr indent="457200" algn="just"/>
            <a:endParaRPr lang="uk-UA" dirty="0" smtClean="0"/>
          </a:p>
          <a:p>
            <a:pPr indent="457200" algn="just"/>
            <a:r>
              <a:rPr lang="uk-UA" dirty="0" smtClean="0"/>
              <a:t>план приміщення </a:t>
            </a:r>
            <a:r>
              <a:rPr lang="uk-UA" dirty="0" err="1" smtClean="0"/>
              <a:t>МБТ</a:t>
            </a:r>
            <a:r>
              <a:rPr lang="uk-UA" dirty="0" smtClean="0"/>
              <a:t>;</a:t>
            </a:r>
          </a:p>
          <a:p>
            <a:pPr indent="457200" algn="just"/>
            <a:endParaRPr lang="uk-UA" dirty="0" smtClean="0"/>
          </a:p>
          <a:p>
            <a:pPr indent="457200" algn="just"/>
            <a:r>
              <a:rPr lang="uk-UA" dirty="0" smtClean="0"/>
              <a:t>довідка митного органу про відсутність у юридичних осіб, фізичних осіб - підприємців заборгованості із сплати податків та зборів</a:t>
            </a:r>
            <a:endParaRPr lang="uk-UA" dirty="0"/>
          </a:p>
        </p:txBody>
      </p:sp>
    </p:spTree>
    <p:extLst>
      <p:ext uri="{BB962C8B-B14F-4D97-AF65-F5344CB8AC3E}">
        <p14:creationId xmlns:p14="http://schemas.microsoft.com/office/powerpoint/2010/main" val="1699103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640960" cy="1200329"/>
          </a:xfrm>
          <a:prstGeom prst="rect">
            <a:avLst/>
          </a:prstGeom>
        </p:spPr>
        <p:txBody>
          <a:bodyPr wrap="square">
            <a:spAutoFit/>
          </a:bodyPr>
          <a:lstStyle/>
          <a:p>
            <a:pPr indent="457200" algn="just"/>
            <a:r>
              <a:rPr lang="uk-UA" dirty="0" smtClean="0"/>
              <a:t>Якщо документи відповідають вимогам, установленим </a:t>
            </a:r>
            <a:r>
              <a:rPr lang="uk-UA" u="sng" dirty="0" smtClean="0">
                <a:hlinkClick r:id="rId2"/>
              </a:rPr>
              <a:t>Митним кодексом України</a:t>
            </a:r>
            <a:r>
              <a:rPr lang="uk-UA" dirty="0" smtClean="0"/>
              <a:t> та законодавством України з питань охорони державного кордону, протягом </a:t>
            </a:r>
            <a:r>
              <a:rPr lang="uk-UA" b="1" dirty="0" smtClean="0">
                <a:solidFill>
                  <a:srgbClr val="0000FF"/>
                </a:solidFill>
              </a:rPr>
              <a:t>15 робочих днів </a:t>
            </a:r>
            <a:r>
              <a:rPr lang="uk-UA" dirty="0" smtClean="0"/>
              <a:t>після надходження документів до Державної митної служби України </a:t>
            </a:r>
            <a:r>
              <a:rPr lang="uk-UA" b="1" dirty="0" smtClean="0">
                <a:solidFill>
                  <a:srgbClr val="7030A0"/>
                </a:solidFill>
              </a:rPr>
              <a:t>заявнику надається дозвіл на відкриття та експлуатацію </a:t>
            </a:r>
            <a:r>
              <a:rPr lang="uk-UA" b="1" dirty="0" err="1" smtClean="0">
                <a:solidFill>
                  <a:srgbClr val="7030A0"/>
                </a:solidFill>
              </a:rPr>
              <a:t>МБТ</a:t>
            </a:r>
            <a:endParaRPr lang="uk-UA" b="1" dirty="0">
              <a:solidFill>
                <a:srgbClr val="7030A0"/>
              </a:solidFill>
            </a:endParaRPr>
          </a:p>
        </p:txBody>
      </p:sp>
      <p:sp>
        <p:nvSpPr>
          <p:cNvPr id="3" name="Прямоугольник 2"/>
          <p:cNvSpPr/>
          <p:nvPr/>
        </p:nvSpPr>
        <p:spPr>
          <a:xfrm>
            <a:off x="251520" y="1700808"/>
            <a:ext cx="8640960" cy="4524315"/>
          </a:xfrm>
          <a:prstGeom prst="rect">
            <a:avLst/>
          </a:prstGeom>
        </p:spPr>
        <p:txBody>
          <a:bodyPr wrap="square">
            <a:spAutoFit/>
          </a:bodyPr>
          <a:lstStyle/>
          <a:p>
            <a:pPr indent="457200"/>
            <a:r>
              <a:rPr lang="uk-UA" dirty="0" smtClean="0"/>
              <a:t>Реєстраційний номер </a:t>
            </a:r>
            <a:r>
              <a:rPr lang="uk-UA" dirty="0" err="1" smtClean="0"/>
              <a:t>МБТ</a:t>
            </a:r>
            <a:r>
              <a:rPr lang="uk-UA" dirty="0" smtClean="0"/>
              <a:t> формується за такою схемою:</a:t>
            </a:r>
          </a:p>
          <a:p>
            <a:pPr algn="ctr"/>
            <a:r>
              <a:rPr lang="uk-UA" b="1" dirty="0" smtClean="0">
                <a:solidFill>
                  <a:srgbClr val="C00000"/>
                </a:solidFill>
              </a:rPr>
              <a:t>D/XXXX/</a:t>
            </a:r>
            <a:r>
              <a:rPr lang="uk-UA" b="1" dirty="0" err="1" smtClean="0">
                <a:solidFill>
                  <a:srgbClr val="C00000"/>
                </a:solidFill>
              </a:rPr>
              <a:t>AА</a:t>
            </a:r>
            <a:r>
              <a:rPr lang="uk-UA" b="1" dirty="0" smtClean="0">
                <a:solidFill>
                  <a:srgbClr val="C00000"/>
                </a:solidFill>
              </a:rPr>
              <a:t>,</a:t>
            </a:r>
          </a:p>
          <a:p>
            <a:pPr algn="ctr"/>
            <a:endParaRPr lang="uk-UA" dirty="0" smtClean="0"/>
          </a:p>
          <a:p>
            <a:pPr indent="457200" algn="just"/>
            <a:r>
              <a:rPr lang="uk-UA" dirty="0" smtClean="0"/>
              <a:t>де D - маркер, який вказує про належність цього реєстраційного номера </a:t>
            </a:r>
            <a:r>
              <a:rPr lang="uk-UA" dirty="0" err="1" smtClean="0"/>
              <a:t>МБТ</a:t>
            </a:r>
            <a:r>
              <a:rPr lang="uk-UA" dirty="0" smtClean="0"/>
              <a:t> (зазначається як „D”);</a:t>
            </a:r>
          </a:p>
          <a:p>
            <a:pPr indent="457200" algn="just"/>
            <a:endParaRPr lang="uk-UA" dirty="0" smtClean="0"/>
          </a:p>
          <a:p>
            <a:pPr indent="457200" algn="just"/>
            <a:r>
              <a:rPr lang="uk-UA" dirty="0" smtClean="0"/>
              <a:t>XXXX - (символи 2-5 реєстраційного номера </a:t>
            </a:r>
            <a:r>
              <a:rPr lang="uk-UA" dirty="0" err="1" smtClean="0"/>
              <a:t>МБТ</a:t>
            </a:r>
            <a:r>
              <a:rPr lang="uk-UA" dirty="0" smtClean="0"/>
              <a:t> формуються в порядку зростання, починаючи з 0001) - порядковий номер </a:t>
            </a:r>
            <a:r>
              <a:rPr lang="uk-UA" dirty="0" err="1" smtClean="0"/>
              <a:t>МБТ</a:t>
            </a:r>
            <a:r>
              <a:rPr lang="uk-UA" dirty="0" smtClean="0"/>
              <a:t> у загальному переліку таких магазинів;</a:t>
            </a:r>
          </a:p>
          <a:p>
            <a:pPr indent="457200" algn="just"/>
            <a:endParaRPr lang="uk-UA" dirty="0" smtClean="0"/>
          </a:p>
          <a:p>
            <a:pPr indent="457200" algn="just"/>
            <a:r>
              <a:rPr lang="uk-UA" dirty="0" err="1" smtClean="0"/>
              <a:t>AА</a:t>
            </a:r>
            <a:r>
              <a:rPr lang="uk-UA" dirty="0" smtClean="0"/>
              <a:t> - (символи 6-7) - відображають історію дозволу. Порядкові номери переоформлених дозволів присвоюються у порядку зростання, починаючи з 01. </a:t>
            </a:r>
          </a:p>
          <a:p>
            <a:pPr indent="457200" algn="just"/>
            <a:endParaRPr lang="uk-UA" dirty="0"/>
          </a:p>
          <a:p>
            <a:pPr indent="457200" algn="just"/>
            <a:r>
              <a:rPr lang="uk-UA" dirty="0" smtClean="0"/>
              <a:t>Символи 6-7 реєстраційного номера </a:t>
            </a:r>
            <a:r>
              <a:rPr lang="uk-UA" dirty="0" err="1" smtClean="0"/>
              <a:t>МБТ</a:t>
            </a:r>
            <a:r>
              <a:rPr lang="uk-UA" dirty="0" smtClean="0"/>
              <a:t> формуються таким чином: при отриманні підприємством дозволу зазначається „00”, при переоформленні дозволу вперше - „01”, при переоформленні дозволу вдруге - „02” і т. д.</a:t>
            </a:r>
            <a:endParaRPr lang="uk-UA" dirty="0"/>
          </a:p>
        </p:txBody>
      </p:sp>
    </p:spTree>
    <p:extLst>
      <p:ext uri="{BB962C8B-B14F-4D97-AF65-F5344CB8AC3E}">
        <p14:creationId xmlns:p14="http://schemas.microsoft.com/office/powerpoint/2010/main" val="1699103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646331"/>
          </a:xfrm>
          <a:prstGeom prst="rect">
            <a:avLst/>
          </a:prstGeom>
        </p:spPr>
        <p:txBody>
          <a:bodyPr wrap="square">
            <a:spAutoFit/>
          </a:bodyPr>
          <a:lstStyle/>
          <a:p>
            <a:pPr indent="457200" algn="just"/>
            <a:r>
              <a:rPr lang="uk-UA" dirty="0" smtClean="0"/>
              <a:t>Витяг з реєстру </a:t>
            </a:r>
            <a:r>
              <a:rPr lang="uk-UA" dirty="0" err="1" smtClean="0"/>
              <a:t>МБТ</a:t>
            </a:r>
            <a:r>
              <a:rPr lang="uk-UA" dirty="0" smtClean="0"/>
              <a:t> видається підприємству </a:t>
            </a:r>
            <a:r>
              <a:rPr lang="uk-UA" b="1" dirty="0" smtClean="0">
                <a:solidFill>
                  <a:srgbClr val="0000FF"/>
                </a:solidFill>
              </a:rPr>
              <a:t>протягом трьох робочих днів </a:t>
            </a:r>
            <a:r>
              <a:rPr lang="uk-UA" dirty="0" smtClean="0"/>
              <a:t>з дня прийняття рішення про надання дозволу.</a:t>
            </a:r>
            <a:endParaRPr lang="uk-UA" dirty="0"/>
          </a:p>
        </p:txBody>
      </p:sp>
      <p:sp>
        <p:nvSpPr>
          <p:cNvPr id="3" name="Прямоугольник 2"/>
          <p:cNvSpPr/>
          <p:nvPr/>
        </p:nvSpPr>
        <p:spPr>
          <a:xfrm>
            <a:off x="323528" y="1166842"/>
            <a:ext cx="8640960" cy="2862322"/>
          </a:xfrm>
          <a:prstGeom prst="rect">
            <a:avLst/>
          </a:prstGeom>
        </p:spPr>
        <p:txBody>
          <a:bodyPr wrap="square">
            <a:spAutoFit/>
          </a:bodyPr>
          <a:lstStyle/>
          <a:p>
            <a:pPr indent="457200" algn="just"/>
            <a:r>
              <a:rPr lang="uk-UA" b="1" dirty="0" smtClean="0">
                <a:solidFill>
                  <a:srgbClr val="C00000"/>
                </a:solidFill>
              </a:rPr>
              <a:t>У наданні дозволу може бути відмовлено у разі:</a:t>
            </a:r>
          </a:p>
          <a:p>
            <a:pPr indent="457200" algn="just"/>
            <a:endParaRPr lang="uk-UA" dirty="0" smtClean="0"/>
          </a:p>
          <a:p>
            <a:pPr indent="457200" algn="just"/>
            <a:r>
              <a:rPr lang="uk-UA" dirty="0" smtClean="0"/>
              <a:t>коли приміщення </a:t>
            </a:r>
            <a:r>
              <a:rPr lang="uk-UA" dirty="0" err="1" smtClean="0"/>
              <a:t>МБТ</a:t>
            </a:r>
            <a:r>
              <a:rPr lang="uk-UA" dirty="0" smtClean="0"/>
              <a:t> не відповідає вимогам статей </a:t>
            </a:r>
            <a:r>
              <a:rPr lang="uk-UA" u="sng" dirty="0" smtClean="0">
                <a:hlinkClick r:id="rId2"/>
              </a:rPr>
              <a:t>420</a:t>
            </a:r>
            <a:r>
              <a:rPr lang="uk-UA" dirty="0" smtClean="0"/>
              <a:t> та </a:t>
            </a:r>
            <a:r>
              <a:rPr lang="uk-UA" u="sng" dirty="0" smtClean="0">
                <a:hlinkClick r:id="rId3"/>
              </a:rPr>
              <a:t>421 Митного кодексу України</a:t>
            </a:r>
            <a:r>
              <a:rPr lang="uk-UA" dirty="0" smtClean="0"/>
              <a:t>;</a:t>
            </a:r>
          </a:p>
          <a:p>
            <a:pPr indent="457200" algn="just"/>
            <a:endParaRPr lang="uk-UA" dirty="0" smtClean="0"/>
          </a:p>
          <a:p>
            <a:pPr indent="457200" algn="just"/>
            <a:r>
              <a:rPr lang="uk-UA" dirty="0" smtClean="0"/>
              <a:t>відсутності передбачених документів або коли у цих документах містяться неправдиві відомості;</a:t>
            </a:r>
          </a:p>
          <a:p>
            <a:pPr indent="457200" algn="just"/>
            <a:endParaRPr lang="uk-UA" dirty="0" smtClean="0"/>
          </a:p>
          <a:p>
            <a:pPr indent="457200" algn="just"/>
            <a:r>
              <a:rPr lang="uk-UA" dirty="0" smtClean="0"/>
              <a:t>коли розташування такого магазину в пункті пропуску через державний кордон України ускладнюватиме забезпечення режиму, установленого у пункті пропуску.</a:t>
            </a:r>
            <a:endParaRPr lang="uk-UA" dirty="0"/>
          </a:p>
        </p:txBody>
      </p:sp>
      <p:sp>
        <p:nvSpPr>
          <p:cNvPr id="4" name="Прямоугольник 3"/>
          <p:cNvSpPr/>
          <p:nvPr/>
        </p:nvSpPr>
        <p:spPr>
          <a:xfrm>
            <a:off x="431540" y="4329970"/>
            <a:ext cx="8424936" cy="646331"/>
          </a:xfrm>
          <a:prstGeom prst="rect">
            <a:avLst/>
          </a:prstGeom>
        </p:spPr>
        <p:txBody>
          <a:bodyPr wrap="square">
            <a:spAutoFit/>
          </a:bodyPr>
          <a:lstStyle/>
          <a:p>
            <a:pPr indent="457200" algn="just"/>
            <a:r>
              <a:rPr lang="uk-UA" dirty="0" smtClean="0"/>
              <a:t>Дозвіл може бути переоформлений, анульований або його дія може зупинятись </a:t>
            </a:r>
            <a:r>
              <a:rPr lang="uk-UA" b="1" dirty="0" smtClean="0">
                <a:solidFill>
                  <a:srgbClr val="C00000"/>
                </a:solidFill>
              </a:rPr>
              <a:t>на строк до 30 днів</a:t>
            </a:r>
            <a:r>
              <a:rPr lang="uk-UA" dirty="0" smtClean="0"/>
              <a:t>.</a:t>
            </a:r>
            <a:endParaRPr lang="uk-UA" dirty="0"/>
          </a:p>
        </p:txBody>
      </p:sp>
      <p:sp>
        <p:nvSpPr>
          <p:cNvPr id="5" name="Прямоугольник 4"/>
          <p:cNvSpPr/>
          <p:nvPr/>
        </p:nvSpPr>
        <p:spPr>
          <a:xfrm>
            <a:off x="405319" y="5301208"/>
            <a:ext cx="8532948" cy="1200329"/>
          </a:xfrm>
          <a:prstGeom prst="rect">
            <a:avLst/>
          </a:prstGeom>
        </p:spPr>
        <p:txBody>
          <a:bodyPr wrap="square">
            <a:spAutoFit/>
          </a:bodyPr>
          <a:lstStyle/>
          <a:p>
            <a:pPr indent="457200" algn="just"/>
            <a:r>
              <a:rPr lang="uk-UA" b="1" dirty="0" smtClean="0">
                <a:solidFill>
                  <a:srgbClr val="00B050"/>
                </a:solidFill>
              </a:rPr>
              <a:t>Протягом 30 днів </a:t>
            </a:r>
            <a:r>
              <a:rPr lang="uk-UA" dirty="0" smtClean="0"/>
              <a:t>з дня анулювання дозволу товари, які знаходяться у цьому магазині та перебувають в митному режимі безмитної торгівлі, підлягають декларуванню утримувачем магазину до іншого митного режиму або розміщенню в </a:t>
            </a:r>
            <a:r>
              <a:rPr lang="uk-UA" dirty="0" err="1" smtClean="0"/>
              <a:t>в</a:t>
            </a:r>
            <a:r>
              <a:rPr lang="uk-UA" dirty="0" smtClean="0"/>
              <a:t> іншому </a:t>
            </a:r>
            <a:r>
              <a:rPr lang="uk-UA" dirty="0" err="1" smtClean="0"/>
              <a:t>МБТ</a:t>
            </a:r>
            <a:r>
              <a:rPr lang="uk-UA" dirty="0" smtClean="0"/>
              <a:t>.</a:t>
            </a:r>
            <a:endParaRPr lang="uk-UA" dirty="0"/>
          </a:p>
        </p:txBody>
      </p:sp>
    </p:spTree>
    <p:extLst>
      <p:ext uri="{BB962C8B-B14F-4D97-AF65-F5344CB8AC3E}">
        <p14:creationId xmlns:p14="http://schemas.microsoft.com/office/powerpoint/2010/main" val="1471247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32656"/>
            <a:ext cx="8856984" cy="3693319"/>
          </a:xfrm>
          <a:prstGeom prst="rect">
            <a:avLst/>
          </a:prstGeom>
        </p:spPr>
        <p:txBody>
          <a:bodyPr wrap="square">
            <a:spAutoFit/>
          </a:bodyPr>
          <a:lstStyle/>
          <a:p>
            <a:pPr indent="457200" algn="just"/>
            <a:r>
              <a:rPr lang="uk-UA" b="1" dirty="0" smtClean="0">
                <a:solidFill>
                  <a:srgbClr val="00B050"/>
                </a:solidFill>
              </a:rPr>
              <a:t>Вимоги до облаштування та розташування магазину безмитної торгівлі</a:t>
            </a:r>
          </a:p>
          <a:p>
            <a:pPr indent="457200" algn="just"/>
            <a:endParaRPr lang="uk-UA" dirty="0" smtClean="0"/>
          </a:p>
          <a:p>
            <a:pPr indent="457200" algn="just"/>
            <a:r>
              <a:rPr lang="uk-UA" dirty="0" smtClean="0"/>
              <a:t>Приміщення магазину безмитної торгівлі може включати в себе:</a:t>
            </a:r>
          </a:p>
          <a:p>
            <a:pPr indent="457200" algn="just"/>
            <a:r>
              <a:rPr lang="uk-UA" dirty="0" smtClean="0"/>
              <a:t>1) торговельний зал (зали), у тому числі бари та пункти громадського харчування;</a:t>
            </a:r>
          </a:p>
          <a:p>
            <a:pPr indent="457200" algn="just"/>
            <a:endParaRPr lang="uk-UA" dirty="0" smtClean="0"/>
          </a:p>
          <a:p>
            <a:pPr indent="457200" algn="just"/>
            <a:r>
              <a:rPr lang="uk-UA" dirty="0" smtClean="0"/>
              <a:t>2) допоміжні приміщення;</a:t>
            </a:r>
          </a:p>
          <a:p>
            <a:pPr indent="457200" algn="just"/>
            <a:endParaRPr lang="uk-UA" dirty="0" smtClean="0"/>
          </a:p>
          <a:p>
            <a:pPr indent="457200" algn="just"/>
            <a:r>
              <a:rPr lang="uk-UA" dirty="0" smtClean="0"/>
              <a:t>3) склади магазину, в тому числі склади для товарів, що реалізуються в торговельних залах, розташованих у різних пунктах пропуску, та переміщуються між ними виключно під митним контролем, та для майна, яке використовується у таких залах для реалізації зазначених товарів.</a:t>
            </a:r>
          </a:p>
          <a:p>
            <a:pPr indent="457200" algn="just"/>
            <a:endParaRPr lang="uk-UA" dirty="0" smtClean="0"/>
          </a:p>
          <a:p>
            <a:pPr indent="457200" algn="just"/>
            <a:r>
              <a:rPr lang="uk-UA" dirty="0" smtClean="0"/>
              <a:t>У приміщенні магазину безмитної торгівлі створюється зона митного контролю.</a:t>
            </a:r>
            <a:endParaRPr lang="uk-UA" dirty="0"/>
          </a:p>
        </p:txBody>
      </p:sp>
      <p:sp>
        <p:nvSpPr>
          <p:cNvPr id="3" name="Прямоугольник 2"/>
          <p:cNvSpPr/>
          <p:nvPr/>
        </p:nvSpPr>
        <p:spPr>
          <a:xfrm>
            <a:off x="323528" y="4365104"/>
            <a:ext cx="8640960" cy="1754326"/>
          </a:xfrm>
          <a:prstGeom prst="rect">
            <a:avLst/>
          </a:prstGeom>
        </p:spPr>
        <p:txBody>
          <a:bodyPr wrap="square">
            <a:spAutoFit/>
          </a:bodyPr>
          <a:lstStyle/>
          <a:p>
            <a:pPr indent="457200" algn="just"/>
            <a:r>
              <a:rPr lang="uk-UA" b="1" dirty="0" smtClean="0">
                <a:solidFill>
                  <a:srgbClr val="0000FF"/>
                </a:solidFill>
              </a:rPr>
              <a:t>Утримувачі магазинів безмитної торгівлі можуть отримати дозвіл на відкриття та експлуатацію митного складу або складу тимчасового зберігання закритого ти</a:t>
            </a:r>
            <a:r>
              <a:rPr lang="uk-UA" b="1" dirty="0" smtClean="0">
                <a:solidFill>
                  <a:srgbClr val="00B050"/>
                </a:solidFill>
              </a:rPr>
              <a:t>пу </a:t>
            </a:r>
            <a:r>
              <a:rPr lang="uk-UA" dirty="0" smtClean="0"/>
              <a:t>для зберігання та наступного постачання в ці магазини всіх видів товарів, у тому числі підакцизних, крім товарів, ввезення яких на митну територію України, вивезення за межі митної території України та/або переміщення митною територією України транзитом заборонено законом.</a:t>
            </a:r>
            <a:endParaRPr lang="uk-UA" dirty="0"/>
          </a:p>
        </p:txBody>
      </p:sp>
    </p:spTree>
    <p:extLst>
      <p:ext uri="{BB962C8B-B14F-4D97-AF65-F5344CB8AC3E}">
        <p14:creationId xmlns:p14="http://schemas.microsoft.com/office/powerpoint/2010/main" val="1471247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640960" cy="5355312"/>
          </a:xfrm>
          <a:prstGeom prst="rect">
            <a:avLst/>
          </a:prstGeom>
        </p:spPr>
        <p:txBody>
          <a:bodyPr wrap="square">
            <a:spAutoFit/>
          </a:bodyPr>
          <a:lstStyle/>
          <a:p>
            <a:pPr indent="457200" algn="ctr"/>
            <a:r>
              <a:rPr lang="uk-UA" b="1" dirty="0" smtClean="0">
                <a:solidFill>
                  <a:srgbClr val="00B050"/>
                </a:solidFill>
              </a:rPr>
              <a:t>Утримувач магазину безмитної торгівлі зобов’язаний:</a:t>
            </a:r>
          </a:p>
          <a:p>
            <a:pPr indent="457200" algn="just"/>
            <a:endParaRPr lang="uk-UA" dirty="0" smtClean="0"/>
          </a:p>
          <a:p>
            <a:pPr indent="457200" algn="just"/>
            <a:r>
              <a:rPr lang="uk-UA" dirty="0" smtClean="0"/>
              <a:t>1) своєчасно декларувати митному органу, в зоні діяльності якого знаходиться магазин, товари, що надходять до магазину чи вибувають з магазину, у тому числі товарні нестачі, що виникли не внаслідок умисних дій утримувача магазину, та подавати всі документи, необхідні для здійснення митного контролю та митного оформлення цих товарів;</a:t>
            </a:r>
          </a:p>
          <a:p>
            <a:pPr indent="457200" algn="just"/>
            <a:endParaRPr lang="uk-UA" dirty="0" smtClean="0"/>
          </a:p>
          <a:p>
            <a:pPr indent="457200" algn="just"/>
            <a:r>
              <a:rPr lang="uk-UA" dirty="0" smtClean="0"/>
              <a:t>2) виключити можливість надходження товарів до </a:t>
            </a:r>
            <a:r>
              <a:rPr lang="uk-UA" dirty="0" err="1" smtClean="0"/>
              <a:t>МБТ</a:t>
            </a:r>
            <a:r>
              <a:rPr lang="uk-UA" dirty="0" smtClean="0"/>
              <a:t> поза митним контролем, у тому числі виникненню товарних нестач;</a:t>
            </a:r>
          </a:p>
          <a:p>
            <a:pPr indent="457200" algn="just"/>
            <a:endParaRPr lang="uk-UA" dirty="0" smtClean="0"/>
          </a:p>
          <a:p>
            <a:pPr indent="457200" algn="just"/>
            <a:r>
              <a:rPr lang="uk-UA" dirty="0" smtClean="0"/>
              <a:t>3) дотримуватися положень законодавчих актів України щодо умов діяльності магазинів безмитної торгівлі;</a:t>
            </a:r>
          </a:p>
          <a:p>
            <a:pPr indent="457200" algn="just"/>
            <a:endParaRPr lang="uk-UA" dirty="0" smtClean="0"/>
          </a:p>
          <a:p>
            <a:pPr indent="457200" algn="just"/>
            <a:r>
              <a:rPr lang="uk-UA" dirty="0" smtClean="0"/>
              <a:t>4) вести облік товарів, що надходять до магазину безмитної торгівлі та реалізуються ним, і </a:t>
            </a:r>
            <a:r>
              <a:rPr lang="uk-UA" b="1" dirty="0" smtClean="0">
                <a:solidFill>
                  <a:srgbClr val="00B050"/>
                </a:solidFill>
              </a:rPr>
              <a:t>щоквартально</a:t>
            </a:r>
            <a:r>
              <a:rPr lang="uk-UA" dirty="0" smtClean="0"/>
              <a:t> подавати митному органу, в зоні діяльності якого знаходиться магазин, </a:t>
            </a:r>
            <a:r>
              <a:rPr lang="uk-UA" u="sng" dirty="0" smtClean="0">
                <a:hlinkClick r:id="rId2"/>
              </a:rPr>
              <a:t>звіт про рух товарів у магазині</a:t>
            </a:r>
            <a:r>
              <a:rPr lang="uk-UA" dirty="0" smtClean="0"/>
              <a:t> за формою, встановленою </a:t>
            </a:r>
            <a:r>
              <a:rPr lang="uk-UA" b="1" dirty="0" smtClean="0">
                <a:solidFill>
                  <a:srgbClr val="0000FF"/>
                </a:solidFill>
              </a:rPr>
              <a:t>наказом </a:t>
            </a:r>
            <a:r>
              <a:rPr lang="uk-UA" b="1" dirty="0" err="1" smtClean="0">
                <a:solidFill>
                  <a:srgbClr val="0000FF"/>
                </a:solidFill>
              </a:rPr>
              <a:t>Міндоходів</a:t>
            </a:r>
            <a:r>
              <a:rPr lang="uk-UA" b="1" dirty="0" smtClean="0">
                <a:solidFill>
                  <a:srgbClr val="0000FF"/>
                </a:solidFill>
              </a:rPr>
              <a:t> від 16.12.2013 року № 803 (подається протягом 10 календарних днів після закінчення кварталу)</a:t>
            </a:r>
            <a:endParaRPr lang="uk-UA" b="1" dirty="0">
              <a:solidFill>
                <a:srgbClr val="0000FF"/>
              </a:solidFill>
            </a:endParaRPr>
          </a:p>
        </p:txBody>
      </p:sp>
      <p:sp>
        <p:nvSpPr>
          <p:cNvPr id="3" name="TextBox 2"/>
          <p:cNvSpPr txBox="1"/>
          <p:nvPr/>
        </p:nvSpPr>
        <p:spPr>
          <a:xfrm>
            <a:off x="323528" y="5805264"/>
            <a:ext cx="8640960" cy="646331"/>
          </a:xfrm>
          <a:prstGeom prst="rect">
            <a:avLst/>
          </a:prstGeom>
          <a:noFill/>
        </p:spPr>
        <p:txBody>
          <a:bodyPr wrap="square" rtlCol="0">
            <a:spAutoFit/>
          </a:bodyPr>
          <a:lstStyle/>
          <a:p>
            <a:r>
              <a:rPr lang="uk-UA" dirty="0" smtClean="0"/>
              <a:t>Також наказом № 803 затверджено форму </a:t>
            </a:r>
            <a:r>
              <a:rPr lang="uk-UA" b="1" dirty="0" smtClean="0">
                <a:solidFill>
                  <a:srgbClr val="00B050"/>
                </a:solidFill>
              </a:rPr>
              <a:t>Звіту </a:t>
            </a:r>
            <a:r>
              <a:rPr lang="uk-UA" b="1" dirty="0">
                <a:solidFill>
                  <a:srgbClr val="00B050"/>
                </a:solidFill>
              </a:rPr>
              <a:t>про товари, поставлені, реалізовані та не </a:t>
            </a:r>
            <a:r>
              <a:rPr lang="uk-UA" b="1" dirty="0" smtClean="0">
                <a:solidFill>
                  <a:srgbClr val="00B050"/>
                </a:solidFill>
              </a:rPr>
              <a:t>реалізовані на </a:t>
            </a:r>
            <a:r>
              <a:rPr lang="uk-UA" b="1" dirty="0">
                <a:solidFill>
                  <a:srgbClr val="00B050"/>
                </a:solidFill>
              </a:rPr>
              <a:t>повітряному (водному або залізничному) транспортному </a:t>
            </a:r>
            <a:r>
              <a:rPr lang="uk-UA" b="1" dirty="0" smtClean="0">
                <a:solidFill>
                  <a:srgbClr val="00B050"/>
                </a:solidFill>
              </a:rPr>
              <a:t>засобі</a:t>
            </a:r>
            <a:endParaRPr lang="ru-RU" dirty="0"/>
          </a:p>
        </p:txBody>
      </p:sp>
    </p:spTree>
    <p:extLst>
      <p:ext uri="{BB962C8B-B14F-4D97-AF65-F5344CB8AC3E}">
        <p14:creationId xmlns:p14="http://schemas.microsoft.com/office/powerpoint/2010/main" val="147124768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911</TotalTime>
  <Words>3389</Words>
  <Application>Microsoft Office PowerPoint</Application>
  <PresentationFormat>Экран (4:3)</PresentationFormat>
  <Paragraphs>193</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kafnalog</cp:lastModifiedBy>
  <cp:revision>108</cp:revision>
  <dcterms:created xsi:type="dcterms:W3CDTF">2023-01-04T06:34:23Z</dcterms:created>
  <dcterms:modified xsi:type="dcterms:W3CDTF">2023-04-10T10:47:10Z</dcterms:modified>
</cp:coreProperties>
</file>