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302" r:id="rId4"/>
    <p:sldId id="257" r:id="rId5"/>
    <p:sldId id="259" r:id="rId6"/>
    <p:sldId id="261" r:id="rId7"/>
    <p:sldId id="262" r:id="rId8"/>
    <p:sldId id="306" r:id="rId9"/>
    <p:sldId id="307" r:id="rId10"/>
    <p:sldId id="308" r:id="rId11"/>
    <p:sldId id="263" r:id="rId12"/>
    <p:sldId id="269" r:id="rId13"/>
    <p:sldId id="270" r:id="rId14"/>
    <p:sldId id="303" r:id="rId15"/>
    <p:sldId id="271" r:id="rId16"/>
    <p:sldId id="265" r:id="rId17"/>
    <p:sldId id="266" r:id="rId18"/>
    <p:sldId id="272" r:id="rId19"/>
    <p:sldId id="273" r:id="rId20"/>
    <p:sldId id="274" r:id="rId21"/>
    <p:sldId id="305" r:id="rId22"/>
    <p:sldId id="268" r:id="rId23"/>
    <p:sldId id="286" r:id="rId24"/>
    <p:sldId id="304" r:id="rId25"/>
    <p:sldId id="287" r:id="rId26"/>
    <p:sldId id="294" r:id="rId27"/>
    <p:sldId id="288" r:id="rId28"/>
    <p:sldId id="295" r:id="rId29"/>
    <p:sldId id="289" r:id="rId30"/>
    <p:sldId id="290" r:id="rId31"/>
    <p:sldId id="291" r:id="rId32"/>
    <p:sldId id="296" r:id="rId33"/>
    <p:sldId id="292" r:id="rId34"/>
    <p:sldId id="293" r:id="rId35"/>
    <p:sldId id="297" r:id="rId36"/>
    <p:sldId id="275" r:id="rId37"/>
    <p:sldId id="276" r:id="rId38"/>
    <p:sldId id="285" r:id="rId39"/>
    <p:sldId id="277" r:id="rId40"/>
    <p:sldId id="279" r:id="rId41"/>
    <p:sldId id="280" r:id="rId42"/>
    <p:sldId id="281" r:id="rId43"/>
    <p:sldId id="282" r:id="rId44"/>
    <p:sldId id="298" r:id="rId45"/>
    <p:sldId id="299" r:id="rId46"/>
    <p:sldId id="300" r:id="rId47"/>
    <p:sldId id="301" r:id="rId48"/>
    <p:sldId id="309" r:id="rId49"/>
    <p:sldId id="310" r:id="rId50"/>
    <p:sldId id="311" r:id="rId51"/>
    <p:sldId id="312" r:id="rId5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1026" y="4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7E1C6D3-699D-4155-B23A-07F347A40C5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4395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62000" y="838201"/>
            <a:ext cx="7924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b="1" dirty="0">
                <a:latin typeface="Arial" pitchFamily="34" charset="0"/>
                <a:cs typeface="Arial" pitchFamily="34" charset="0"/>
              </a:rPr>
              <a:t>4. Логістична діяльність та логістичні </a:t>
            </a:r>
            <a:r>
              <a:rPr lang="uk-UA" sz="3200" b="1" dirty="0" smtClean="0">
                <a:latin typeface="Arial" pitchFamily="34" charset="0"/>
                <a:cs typeface="Arial" pitchFamily="34" charset="0"/>
              </a:rPr>
              <a:t>функції</a:t>
            </a:r>
          </a:p>
          <a:p>
            <a:endParaRPr lang="uk-UA" sz="3200" b="1" dirty="0">
              <a:latin typeface="Arial" pitchFamily="34" charset="0"/>
              <a:cs typeface="Arial" pitchFamily="34" charset="0"/>
            </a:endParaRPr>
          </a:p>
          <a:p>
            <a:r>
              <a:rPr lang="uk-UA" sz="3200" dirty="0" smtClean="0">
                <a:latin typeface="Arial" pitchFamily="34" charset="0"/>
                <a:cs typeface="Arial" pitchFamily="34" charset="0"/>
              </a:rPr>
              <a:t>4.1</a:t>
            </a:r>
            <a:r>
              <a:rPr lang="uk-UA" sz="3200" dirty="0">
                <a:latin typeface="Arial" pitchFamily="34" charset="0"/>
                <a:cs typeface="Arial" pitchFamily="34" charset="0"/>
              </a:rPr>
              <a:t>. Логістичні процеси й логістична </a:t>
            </a:r>
            <a:r>
              <a:rPr lang="uk-UA" sz="3200" dirty="0" smtClean="0">
                <a:latin typeface="Arial" pitchFamily="34" charset="0"/>
                <a:cs typeface="Arial" pitchFamily="34" charset="0"/>
              </a:rPr>
              <a:t>діяльність</a:t>
            </a:r>
          </a:p>
          <a:p>
            <a:r>
              <a:rPr lang="uk-UA" sz="3200" dirty="0" smtClean="0">
                <a:latin typeface="Arial" pitchFamily="34" charset="0"/>
                <a:cs typeface="Arial" pitchFamily="34" charset="0"/>
              </a:rPr>
              <a:t>4.2</a:t>
            </a:r>
            <a:r>
              <a:rPr lang="uk-UA" sz="3200" dirty="0">
                <a:latin typeface="Arial" pitchFamily="34" charset="0"/>
                <a:cs typeface="Arial" pitchFamily="34" charset="0"/>
              </a:rPr>
              <a:t>. Організація логістичної </a:t>
            </a:r>
            <a:r>
              <a:rPr lang="uk-UA" sz="3200" dirty="0" smtClean="0">
                <a:latin typeface="Arial" pitchFamily="34" charset="0"/>
                <a:cs typeface="Arial" pitchFamily="34" charset="0"/>
              </a:rPr>
              <a:t>діяльності</a:t>
            </a:r>
          </a:p>
          <a:p>
            <a:r>
              <a:rPr lang="uk-UA" sz="3200" dirty="0" smtClean="0">
                <a:latin typeface="Arial" pitchFamily="34" charset="0"/>
                <a:cs typeface="Arial" pitchFamily="34" charset="0"/>
              </a:rPr>
              <a:t>4.3</a:t>
            </a:r>
            <a:r>
              <a:rPr lang="uk-UA" sz="3200" dirty="0">
                <a:latin typeface="Arial" pitchFamily="34" charset="0"/>
                <a:cs typeface="Arial" pitchFamily="34" charset="0"/>
              </a:rPr>
              <a:t>. Основні логістичні функції та їх розподіл між різними учасниками логістичного процесу.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2456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" y="126374"/>
            <a:ext cx="8763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/>
              <a:t>Серед драйверів логістичного співробітництва особливий статус має </a:t>
            </a:r>
            <a:r>
              <a:rPr lang="uk-UA" sz="2400" b="1" dirty="0"/>
              <a:t>довіра</a:t>
            </a:r>
            <a:r>
              <a:rPr lang="uk-UA" sz="2400" dirty="0"/>
              <a:t>, яка є «критичним інгредієнтом» для логістичної </a:t>
            </a:r>
            <a:r>
              <a:rPr lang="uk-UA" sz="2400" dirty="0" smtClean="0"/>
              <a:t>співпраці, що </a:t>
            </a:r>
            <a:r>
              <a:rPr lang="uk-UA" sz="2400" dirty="0"/>
              <a:t>пояснюється, </a:t>
            </a:r>
            <a:r>
              <a:rPr lang="uk-UA" sz="2400" dirty="0" smtClean="0"/>
              <a:t>тим</a:t>
            </a:r>
            <a:r>
              <a:rPr lang="uk-UA" sz="2400" dirty="0"/>
              <a:t>, що довіра ще залишається тим обмеженням, </a:t>
            </a:r>
            <a:r>
              <a:rPr lang="uk-UA" sz="2400" dirty="0" smtClean="0"/>
              <a:t>яке </a:t>
            </a:r>
            <a:r>
              <a:rPr lang="uk-UA" sz="2400" dirty="0"/>
              <a:t>стримує розвиток логістичного </a:t>
            </a:r>
            <a:r>
              <a:rPr lang="uk-UA" sz="2400" dirty="0" smtClean="0"/>
              <a:t>співробітництва.</a:t>
            </a:r>
          </a:p>
          <a:p>
            <a:r>
              <a:rPr lang="uk-UA" sz="2400" b="1" dirty="0">
                <a:latin typeface="Arial" pitchFamily="34" charset="0"/>
                <a:cs typeface="Arial" pitchFamily="34" charset="0"/>
              </a:rPr>
              <a:t>Д</a:t>
            </a:r>
            <a:r>
              <a:rPr lang="uk-UA" sz="2400" b="1" dirty="0" smtClean="0">
                <a:latin typeface="Arial" pitchFamily="34" charset="0"/>
                <a:cs typeface="Arial" pitchFamily="34" charset="0"/>
              </a:rPr>
              <a:t>овіра </a:t>
            </a:r>
            <a:r>
              <a:rPr lang="uk-UA" sz="2400" dirty="0">
                <a:latin typeface="Arial" pitchFamily="34" charset="0"/>
                <a:cs typeface="Arial" pitchFamily="34" charset="0"/>
              </a:rPr>
              <a:t>– це стан, який означає </a:t>
            </a:r>
            <a:r>
              <a:rPr lang="uk-UA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*позитивні </a:t>
            </a:r>
            <a:r>
              <a:rPr lang="uk-UA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очікування поведінки партнерів</a:t>
            </a:r>
            <a:r>
              <a:rPr lang="uk-UA" sz="2400" dirty="0">
                <a:latin typeface="Arial" pitchFamily="34" charset="0"/>
                <a:cs typeface="Arial" pitchFamily="34" charset="0"/>
              </a:rPr>
              <a:t>, впевненість щодо виконання взаємних зобов’язань, який </a:t>
            </a:r>
            <a:r>
              <a:rPr lang="uk-UA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*має </a:t>
            </a:r>
            <a:r>
              <a:rPr lang="uk-UA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форму доброї репутації та авторитету серед бізнес-партнерів</a:t>
            </a:r>
            <a:r>
              <a:rPr lang="uk-UA" sz="2400" dirty="0">
                <a:latin typeface="Arial" pitchFamily="34" charset="0"/>
                <a:cs typeface="Arial" pitchFamily="34" charset="0"/>
              </a:rPr>
              <a:t>, що формується в результаті </a:t>
            </a:r>
            <a:r>
              <a:rPr lang="uk-UA" sz="2400" u="sng" dirty="0">
                <a:latin typeface="Arial" pitchFamily="34" charset="0"/>
                <a:cs typeface="Arial" pitchFamily="34" charset="0"/>
              </a:rPr>
              <a:t>позитивного досвіду співпраці </a:t>
            </a:r>
            <a:r>
              <a:rPr lang="uk-UA" sz="2400" dirty="0">
                <a:latin typeface="Arial" pitchFamily="34" charset="0"/>
                <a:cs typeface="Arial" pitchFamily="34" charset="0"/>
              </a:rPr>
              <a:t>та є обов’язковим елементом успішної, ефективної та довгострокової логістичної взаємодії, якій притаманні </a:t>
            </a:r>
            <a:r>
              <a:rPr lang="uk-UA" sz="2400" u="sng" dirty="0">
                <a:latin typeface="Arial" pitchFamily="34" charset="0"/>
                <a:cs typeface="Arial" pitchFamily="34" charset="0"/>
              </a:rPr>
              <a:t>безпечний обмін даними (що включає в тому числі інформацію про власну вразливість</a:t>
            </a:r>
            <a:r>
              <a:rPr lang="uk-UA" sz="2400" dirty="0">
                <a:latin typeface="Arial" pitchFamily="34" charset="0"/>
                <a:cs typeface="Arial" pitchFamily="34" charset="0"/>
              </a:rPr>
              <a:t>);</a:t>
            </a:r>
            <a:r>
              <a:rPr lang="uk-UA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uk-UA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*відсутність </a:t>
            </a:r>
            <a:r>
              <a:rPr lang="uk-UA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моніторингу та/або контролю дій контрагентів</a:t>
            </a:r>
            <a:r>
              <a:rPr lang="uk-UA" sz="2400" b="1" dirty="0">
                <a:latin typeface="Arial" pitchFamily="34" charset="0"/>
                <a:cs typeface="Arial" pitchFamily="34" charset="0"/>
              </a:rPr>
              <a:t>; </a:t>
            </a:r>
            <a:r>
              <a:rPr lang="uk-UA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*мінімізація </a:t>
            </a:r>
            <a:r>
              <a:rPr lang="uk-UA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невизначеності та ризиків </a:t>
            </a:r>
            <a:r>
              <a:rPr lang="uk-UA" sz="2400" dirty="0">
                <a:latin typeface="Arial" pitchFamily="34" charset="0"/>
                <a:cs typeface="Arial" pitchFamily="34" charset="0"/>
              </a:rPr>
              <a:t>в ланцюгах поставок; </a:t>
            </a:r>
            <a:r>
              <a:rPr lang="uk-UA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*орієнтація </a:t>
            </a:r>
            <a:r>
              <a:rPr lang="uk-UA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на споживача та  готовність працювати задля підвищення загальної ефективності ланцюга.</a:t>
            </a:r>
            <a:endParaRPr lang="uk-UA" sz="2400" b="1" dirty="0"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06876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6364" y="152400"/>
            <a:ext cx="85344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 </a:t>
            </a:r>
            <a:r>
              <a:rPr lang="uk-UA" sz="3200" dirty="0">
                <a:latin typeface="Arial" pitchFamily="34" charset="0"/>
                <a:cs typeface="Arial" pitchFamily="34" charset="0"/>
              </a:rPr>
              <a:t>4.3. Основні логістичні функції та їх розподіл між різними учасниками логістичного процесу. </a:t>
            </a:r>
            <a:endParaRPr lang="ru-RU" sz="3200" dirty="0">
              <a:latin typeface="Arial" pitchFamily="34" charset="0"/>
              <a:cs typeface="Arial" pitchFamily="34" charset="0"/>
            </a:endParaRPr>
          </a:p>
          <a:p>
            <a:r>
              <a:rPr lang="uk-UA" sz="3200" b="1" i="1" dirty="0" smtClean="0">
                <a:solidFill>
                  <a:srgbClr val="FF0000"/>
                </a:solidFill>
              </a:rPr>
              <a:t>Логістична </a:t>
            </a:r>
            <a:r>
              <a:rPr lang="uk-UA" sz="3200" b="1" i="1" dirty="0">
                <a:solidFill>
                  <a:srgbClr val="FF0000"/>
                </a:solidFill>
              </a:rPr>
              <a:t>функція</a:t>
            </a:r>
            <a:r>
              <a:rPr lang="uk-UA" sz="3200" b="1" dirty="0">
                <a:solidFill>
                  <a:srgbClr val="FF0000"/>
                </a:solidFill>
              </a:rPr>
              <a:t> — це укрупнена група логістичних операцій, спрямованих на реалізацію цілей логістичної системи</a:t>
            </a:r>
            <a:r>
              <a:rPr lang="uk-UA" sz="3200" b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uk-UA" sz="3200" dirty="0"/>
              <a:t>Принципова відмінність логістичних функцій від аналогічних функцій, реалізованих при традиційній організації господарської діяльності, полягає, насамперед, у їх </a:t>
            </a:r>
            <a:r>
              <a:rPr lang="uk-UA" sz="3200" dirty="0">
                <a:solidFill>
                  <a:srgbClr val="FF0000"/>
                </a:solidFill>
              </a:rPr>
              <a:t>глибокому системному взаємозв'язку між собою.</a:t>
            </a:r>
            <a:endParaRPr lang="ru-RU" sz="3200" dirty="0">
              <a:solidFill>
                <a:srgbClr val="FF0000"/>
              </a:solidFill>
            </a:endParaRPr>
          </a:p>
          <a:p>
            <a:r>
              <a:rPr lang="uk-UA" sz="3200" dirty="0" smtClean="0"/>
              <a:t>У </a:t>
            </a:r>
            <a:r>
              <a:rPr lang="uk-UA" sz="3200" dirty="0"/>
              <a:t>залежності від масштабу цілі виділяють </a:t>
            </a:r>
            <a:r>
              <a:rPr lang="uk-UA" sz="3200" b="1" dirty="0">
                <a:solidFill>
                  <a:srgbClr val="FF0000"/>
                </a:solidFill>
              </a:rPr>
              <a:t>логістичні функції </a:t>
            </a:r>
            <a:r>
              <a:rPr lang="uk-UA" sz="3200" b="1" dirty="0" err="1">
                <a:solidFill>
                  <a:srgbClr val="FF0000"/>
                </a:solidFill>
              </a:rPr>
              <a:t>макро-</a:t>
            </a:r>
            <a:r>
              <a:rPr lang="uk-UA" sz="3200" b="1" dirty="0">
                <a:solidFill>
                  <a:srgbClr val="FF0000"/>
                </a:solidFill>
              </a:rPr>
              <a:t> і </a:t>
            </a:r>
            <a:r>
              <a:rPr lang="uk-UA" sz="3200" b="1" dirty="0" err="1">
                <a:solidFill>
                  <a:srgbClr val="FF0000"/>
                </a:solidFill>
              </a:rPr>
              <a:t>мікрорівнів</a:t>
            </a:r>
            <a:r>
              <a:rPr lang="uk-UA" sz="3200" b="1" dirty="0">
                <a:solidFill>
                  <a:srgbClr val="FF0000"/>
                </a:solidFill>
              </a:rPr>
              <a:t>. </a:t>
            </a:r>
            <a:endParaRPr lang="ru-RU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3512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Логістичні функції на макрорівні</a:t>
            </a:r>
            <a:endParaRPr lang="ru-RU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7392245"/>
              </p:ext>
            </p:extLst>
          </p:nvPr>
        </p:nvGraphicFramePr>
        <p:xfrm>
          <a:off x="34636" y="1371600"/>
          <a:ext cx="9109364" cy="5296844"/>
        </p:xfrm>
        <a:graphic>
          <a:graphicData uri="http://schemas.openxmlformats.org/drawingml/2006/table">
            <a:tbl>
              <a:tblPr/>
              <a:tblGrid>
                <a:gridCol w="2708564"/>
                <a:gridCol w="1905000"/>
                <a:gridCol w="1524000"/>
                <a:gridCol w="1447800"/>
                <a:gridCol w="1524000"/>
              </a:tblGrid>
              <a:tr h="727703"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Логістична функція</a:t>
                      </a:r>
                      <a:endParaRPr kumimoji="0" lang="uk-U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uk-UA" sz="2000" b="1" dirty="0" smtClean="0">
                          <a:latin typeface="Arial" pitchFamily="34" charset="0"/>
                          <a:cs typeface="Arial" pitchFamily="34" charset="0"/>
                        </a:rPr>
                        <a:t>Учасник логістичного процесу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947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Транспорт загального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користування, </a:t>
                      </a:r>
                      <a:r>
                        <a:rPr kumimoji="0" lang="uk-UA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експеди-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ційна</a:t>
                      </a:r>
                      <a:r>
                        <a:rPr kumimoji="0" lang="uk-U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фірма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Підприєм-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ство</a:t>
                      </a:r>
                      <a:r>
                        <a:rPr kumimoji="0" lang="uk-U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гуртової торгівлі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Комерційно-посередни-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цька</a:t>
                      </a:r>
                      <a:r>
                        <a:rPr kumimoji="0" lang="uk-U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організація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Склади готової продукції підприємств-виробників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9087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1.Формування господарських зв’язків з постачання товарів або надання послуг, їх розвиток, коректування та раціоналізація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Х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Х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Х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833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2404439"/>
              </p:ext>
            </p:extLst>
          </p:nvPr>
        </p:nvGraphicFramePr>
        <p:xfrm>
          <a:off x="152401" y="457200"/>
          <a:ext cx="8763000" cy="6354899"/>
        </p:xfrm>
        <a:graphic>
          <a:graphicData uri="http://schemas.openxmlformats.org/drawingml/2006/table">
            <a:tbl>
              <a:tblPr/>
              <a:tblGrid>
                <a:gridCol w="2791427"/>
                <a:gridCol w="1780572"/>
                <a:gridCol w="1745441"/>
                <a:gridCol w="1226359"/>
                <a:gridCol w="1219201"/>
              </a:tblGrid>
              <a:tr h="901570"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Логістична функція</a:t>
                      </a:r>
                      <a:endParaRPr kumimoji="0" lang="uk-UA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Учасник логістичного процесу</a:t>
                      </a:r>
                      <a:endParaRPr kumimoji="0" lang="uk-U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952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Транспорт загального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користування, </a:t>
                      </a:r>
                      <a:r>
                        <a:rPr kumimoji="0" lang="uk-UA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експеди-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ційна</a:t>
                      </a: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фірма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Підприємство гуртової торгівлі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Комерційно-посередни-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цька</a:t>
                      </a: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організація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Склади готової продукції підприємств-виробників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980">
                <a:tc>
                  <a:txBody>
                    <a:bodyPr/>
                    <a:lstStyle/>
                    <a:p>
                      <a:pPr marL="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2.Визначення об’ємів та напрямів матеріальних потоків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Х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Х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1544">
                <a:tc>
                  <a:txBody>
                    <a:bodyPr/>
                    <a:lstStyle/>
                    <a:p>
                      <a:pPr marL="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3.Прогнозовані оцінки потреби у перевезеннях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Х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Х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Х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38682">
                <a:tc>
                  <a:txBody>
                    <a:bodyPr/>
                    <a:lstStyle/>
                    <a:p>
                      <a:pPr marL="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4.Визначення послідовності руху товарів через місця складування, визначення оптимального коефіцієнта  </a:t>
                      </a:r>
                      <a:r>
                        <a:rPr kumimoji="0" lang="uk-UA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ланковості</a:t>
                      </a: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при організації товароруху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Х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8694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0" y="228600"/>
            <a:ext cx="86106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Arial" pitchFamily="34" charset="0"/>
                <a:cs typeface="Arial" pitchFamily="34" charset="0"/>
              </a:rPr>
              <a:t>Для </a:t>
            </a:r>
            <a:r>
              <a:rPr lang="ru-RU" sz="2400" b="1" dirty="0" err="1">
                <a:latin typeface="Arial" pitchFamily="34" charset="0"/>
                <a:cs typeface="Arial" pitchFamily="34" charset="0"/>
              </a:rPr>
              <a:t>визначення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latin typeface="Arial" pitchFamily="34" charset="0"/>
                <a:cs typeface="Arial" pitchFamily="34" charset="0"/>
              </a:rPr>
              <a:t>складської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latin typeface="Arial" pitchFamily="34" charset="0"/>
                <a:cs typeface="Arial" pitchFamily="34" charset="0"/>
              </a:rPr>
              <a:t>ланковості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latin typeface="Arial" pitchFamily="34" charset="0"/>
                <a:cs typeface="Arial" pitchFamily="34" charset="0"/>
              </a:rPr>
              <a:t>використовують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latin typeface="Arial" pitchFamily="34" charset="0"/>
                <a:cs typeface="Arial" pitchFamily="34" charset="0"/>
              </a:rPr>
              <a:t>коефіцієнт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2400" b="1" dirty="0" err="1">
                <a:latin typeface="Arial" pitchFamily="34" charset="0"/>
                <a:cs typeface="Arial" pitchFamily="34" charset="0"/>
              </a:rPr>
              <a:t>який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latin typeface="Arial" pitchFamily="34" charset="0"/>
                <a:cs typeface="Arial" pitchFamily="34" charset="0"/>
              </a:rPr>
              <a:t>розраховується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 шляхом </a:t>
            </a:r>
            <a:r>
              <a:rPr lang="ru-RU" sz="2400" b="1" dirty="0" err="1">
                <a:latin typeface="Arial" pitchFamily="34" charset="0"/>
                <a:cs typeface="Arial" pitchFamily="34" charset="0"/>
              </a:rPr>
              <a:t>відношення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 оптово-</a:t>
            </a:r>
            <a:r>
              <a:rPr lang="ru-RU" sz="2400" b="1" dirty="0" err="1">
                <a:latin typeface="Arial" pitchFamily="34" charset="0"/>
                <a:cs typeface="Arial" pitchFamily="34" charset="0"/>
              </a:rPr>
              <a:t>складського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latin typeface="Arial" pitchFamily="34" charset="0"/>
                <a:cs typeface="Arial" pitchFamily="34" charset="0"/>
              </a:rPr>
              <a:t>товарообігу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 до </a:t>
            </a:r>
            <a:r>
              <a:rPr lang="ru-RU" sz="2400" b="1" dirty="0" err="1">
                <a:latin typeface="Arial" pitchFamily="34" charset="0"/>
                <a:cs typeface="Arial" pitchFamily="34" charset="0"/>
              </a:rPr>
              <a:t>роздрібного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ru-RU" sz="2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Коефіцієнт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ланковості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або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показник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числа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перепродажів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товару,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обчислюють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як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відношення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валового товарообороту до чис­того за формулою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400" dirty="0">
                <a:latin typeface="Arial" pitchFamily="34" charset="0"/>
                <a:cs typeface="Arial" pitchFamily="34" charset="0"/>
              </a:rPr>
              <a:t>           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Клан =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latin typeface="Arial" pitchFamily="34" charset="0"/>
                <a:cs typeface="Arial" pitchFamily="34" charset="0"/>
              </a:rPr>
              <a:t>Твал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/ </a:t>
            </a:r>
            <a:r>
              <a:rPr lang="ru-RU" sz="2400" b="1" dirty="0" err="1">
                <a:latin typeface="Arial" pitchFamily="34" charset="0"/>
                <a:cs typeface="Arial" pitchFamily="34" charset="0"/>
              </a:rPr>
              <a:t>Тчис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  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400" dirty="0">
                <a:latin typeface="Arial" pitchFamily="34" charset="0"/>
                <a:cs typeface="Arial" pitchFamily="34" charset="0"/>
              </a:rPr>
              <a:t>   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400" dirty="0" smtClean="0">
                <a:latin typeface="Arial" pitchFamily="34" charset="0"/>
                <a:cs typeface="Arial" pitchFamily="34" charset="0"/>
              </a:rPr>
              <a:t>де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Клан —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коефіцієнт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ланковості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ru-RU" sz="2400" dirty="0" err="1">
                <a:latin typeface="Arial" pitchFamily="34" charset="0"/>
                <a:cs typeface="Arial" pitchFamily="34" charset="0"/>
              </a:rPr>
              <a:t>Твал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—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валовий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товарооборот за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звітний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період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, тис.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грн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ru-RU" sz="2400" dirty="0" err="1">
                <a:latin typeface="Arial" pitchFamily="34" charset="0"/>
                <a:cs typeface="Arial" pitchFamily="34" charset="0"/>
              </a:rPr>
              <a:t>Тчис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—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чистий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товарооборот за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звітний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період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, тис. грн.</a:t>
            </a:r>
          </a:p>
          <a:p>
            <a:pPr algn="ctr"/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756124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1691802"/>
              </p:ext>
            </p:extLst>
          </p:nvPr>
        </p:nvGraphicFramePr>
        <p:xfrm>
          <a:off x="152400" y="304800"/>
          <a:ext cx="8610600" cy="5562600"/>
        </p:xfrm>
        <a:graphic>
          <a:graphicData uri="http://schemas.openxmlformats.org/drawingml/2006/table">
            <a:tbl>
              <a:tblPr/>
              <a:tblGrid>
                <a:gridCol w="3276600"/>
                <a:gridCol w="1600200"/>
                <a:gridCol w="1066800"/>
                <a:gridCol w="1295400"/>
                <a:gridCol w="1371600"/>
              </a:tblGrid>
              <a:tr h="466609"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Логістична функція</a:t>
                      </a:r>
                      <a:endParaRPr kumimoji="0" lang="uk-U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1" dirty="0" smtClean="0">
                          <a:latin typeface="Arial" pitchFamily="34" charset="0"/>
                          <a:cs typeface="Arial" pitchFamily="34" charset="0"/>
                        </a:rPr>
                        <a:t>Учасник логістичного процесу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835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Транспорт загального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користування, експеди-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ційна фірма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Підприєм-ство</a:t>
                      </a:r>
                      <a:r>
                        <a:rPr kumimoji="0" lang="uk-U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гуртової торгівлі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Комерційно-посередни-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цька</a:t>
                      </a:r>
                      <a:r>
                        <a:rPr kumimoji="0" lang="uk-U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організація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Склади готової продукції підприємств-виробників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97910">
                <a:tc>
                  <a:txBody>
                    <a:bodyPr/>
                    <a:lstStyle/>
                    <a:p>
                      <a:pPr marL="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5.Розвиток, розміщення та організація складського господарства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Х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Х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9214">
                <a:tc>
                  <a:txBody>
                    <a:bodyPr/>
                    <a:lstStyle/>
                    <a:p>
                      <a:pPr marL="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6.Керування запасами у сфері обігу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Х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Х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35301">
                <a:tc>
                  <a:txBody>
                    <a:bodyPr/>
                    <a:lstStyle/>
                    <a:p>
                      <a:pPr marL="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7.Здійснення перевезень, а також усіх необхідних операцій на шляху пересування вантажів до пунктів призначення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Х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9143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23" name="Group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4184389"/>
              </p:ext>
            </p:extLst>
          </p:nvPr>
        </p:nvGraphicFramePr>
        <p:xfrm>
          <a:off x="152400" y="609600"/>
          <a:ext cx="8785225" cy="6104019"/>
        </p:xfrm>
        <a:graphic>
          <a:graphicData uri="http://schemas.openxmlformats.org/drawingml/2006/table">
            <a:tbl>
              <a:tblPr/>
              <a:tblGrid>
                <a:gridCol w="3581400"/>
                <a:gridCol w="1447800"/>
                <a:gridCol w="1295400"/>
                <a:gridCol w="1219200"/>
                <a:gridCol w="1241425"/>
              </a:tblGrid>
              <a:tr h="423989"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Логістична функція</a:t>
                      </a:r>
                      <a:endParaRPr kumimoji="0" lang="uk-UA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Учасник логістичного процесу</a:t>
                      </a:r>
                      <a:endParaRPr kumimoji="0" lang="uk-U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972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Транспорт загального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користування, </a:t>
                      </a:r>
                      <a:r>
                        <a:rPr kumimoji="0" lang="uk-UA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експеди-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ційна</a:t>
                      </a: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фірма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Підприєм-ство</a:t>
                      </a: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гуртової торгівлі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Комерційно-посередни-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цька</a:t>
                      </a: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організація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Склади готової продукції підприємств-виробників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82461">
                <a:tc>
                  <a:txBody>
                    <a:bodyPr/>
                    <a:lstStyle/>
                    <a:p>
                      <a:pPr marL="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8.Виконання операцій, які безпосередньо передують та завершують перевезення товарів (упакування, маркування, підготовка до навантаження, навантажу-вально-розвантажувальні роботи тощо)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Х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Х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39870">
                <a:tc>
                  <a:txBody>
                    <a:bodyPr/>
                    <a:lstStyle/>
                    <a:p>
                      <a:pPr marL="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9. Керування складськими операціями (передача та приймання товарів за кількістю та якістю, збереження, сортування, підготовка необхідного асортименту для покупця, організація постачання малими партіями тощо)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Х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Х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5001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7206749"/>
              </p:ext>
            </p:extLst>
          </p:nvPr>
        </p:nvGraphicFramePr>
        <p:xfrm>
          <a:off x="511390" y="682769"/>
          <a:ext cx="8458199" cy="51114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19056"/>
                <a:gridCol w="3275843"/>
                <a:gridCol w="2963300"/>
              </a:tblGrid>
              <a:tr h="547627">
                <a:tc gridSpan="3"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 smtClean="0">
                          <a:effectLst/>
                          <a:latin typeface="Arial"/>
                          <a:ea typeface="Times New Roman"/>
                        </a:rPr>
                        <a:t>Фази (стадії) проходження матеріального потоку</a:t>
                      </a:r>
                      <a:endParaRPr lang="ru-RU" sz="2400" b="1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21889" marR="21889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ru-RU" sz="2400" b="1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21889" marR="21889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ru-RU" sz="2400" b="1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21889" marR="21889" marT="0" marB="0" anchor="ctr"/>
                </a:tc>
              </a:tr>
              <a:tr h="522204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 </a:t>
                      </a:r>
                      <a:r>
                        <a:rPr lang="uk-UA" sz="2400" b="1" dirty="0" smtClean="0">
                          <a:effectLst/>
                        </a:rPr>
                        <a:t>Постачання</a:t>
                      </a:r>
                      <a:endParaRPr lang="ru-RU" sz="2400" b="1" dirty="0">
                        <a:effectLst/>
                      </a:endParaRPr>
                    </a:p>
                  </a:txBody>
                  <a:tcPr marL="21889" marR="218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Виробництво</a:t>
                      </a:r>
                      <a:endParaRPr lang="ru-RU" sz="2400" b="1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21889" marR="218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Розподіл</a:t>
                      </a:r>
                      <a:endParaRPr lang="ru-RU" sz="2400" b="1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21889" marR="21889" marT="0" marB="0" anchor="ctr"/>
                </a:tc>
              </a:tr>
              <a:tr h="2675546"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Управління закупівлями</a:t>
                      </a:r>
                      <a:endParaRPr lang="ru-RU" sz="1600" dirty="0">
                        <a:effectLst/>
                      </a:endParaRPr>
                    </a:p>
                    <a:p>
                      <a:pPr algn="l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Управління запасами</a:t>
                      </a:r>
                      <a:endParaRPr lang="ru-RU" sz="1600" dirty="0">
                        <a:effectLst/>
                      </a:endParaRPr>
                    </a:p>
                    <a:p>
                      <a:pPr algn="l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Управління замовленнями</a:t>
                      </a:r>
                      <a:endParaRPr lang="ru-RU" sz="1600" dirty="0">
                        <a:effectLst/>
                      </a:endParaRPr>
                    </a:p>
                    <a:p>
                      <a:pPr algn="l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Організація транспортування</a:t>
                      </a:r>
                      <a:endParaRPr lang="ru-RU" sz="1600" dirty="0">
                        <a:effectLst/>
                      </a:endParaRPr>
                    </a:p>
                    <a:p>
                      <a:pPr algn="l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Організація складської діяльності</a:t>
                      </a:r>
                      <a:endParaRPr lang="ru-RU" sz="1600" dirty="0">
                        <a:effectLst/>
                      </a:endParaRPr>
                    </a:p>
                    <a:p>
                      <a:pPr algn="l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Управління складським технологічним процесом</a:t>
                      </a:r>
                      <a:endParaRPr lang="ru-RU" sz="16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21889" marR="2188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Управління технологічними процесами</a:t>
                      </a:r>
                      <a:endParaRPr lang="ru-RU" sz="1600" dirty="0">
                        <a:effectLst/>
                      </a:endParaRPr>
                    </a:p>
                    <a:p>
                      <a:pPr algn="l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Управління запасами на виробництві</a:t>
                      </a:r>
                      <a:endParaRPr lang="ru-RU" sz="1600" dirty="0">
                        <a:effectLst/>
                      </a:endParaRPr>
                    </a:p>
                    <a:p>
                      <a:pPr algn="l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Управління замовленнями на виробництві</a:t>
                      </a:r>
                      <a:endParaRPr lang="ru-RU" sz="1600" dirty="0">
                        <a:effectLst/>
                      </a:endParaRPr>
                    </a:p>
                    <a:p>
                      <a:pPr algn="l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Організація внутрівиробничого </a:t>
                      </a:r>
                      <a:r>
                        <a:rPr lang="uk-UA" sz="1600" dirty="0" smtClean="0">
                          <a:effectLst/>
                        </a:rPr>
                        <a:t>складського </a:t>
                      </a:r>
                      <a:r>
                        <a:rPr lang="uk-UA" sz="1600" dirty="0">
                          <a:effectLst/>
                        </a:rPr>
                        <a:t>господарства</a:t>
                      </a:r>
                      <a:endParaRPr lang="ru-RU" sz="1600" dirty="0">
                        <a:effectLst/>
                      </a:endParaRPr>
                    </a:p>
                    <a:p>
                      <a:pPr algn="l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Організація роботи внутрівиробничого технологічного транспорту</a:t>
                      </a:r>
                      <a:endParaRPr lang="ru-RU" sz="1600" dirty="0">
                        <a:effectLst/>
                      </a:endParaRPr>
                    </a:p>
                    <a:p>
                      <a:pPr algn="l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Підтримка стандартів якості</a:t>
                      </a:r>
                      <a:endParaRPr lang="ru-RU" sz="16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21889" marR="2188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Організація транспортування</a:t>
                      </a:r>
                      <a:endParaRPr lang="ru-RU" sz="1600" dirty="0">
                        <a:effectLst/>
                      </a:endParaRPr>
                    </a:p>
                    <a:p>
                      <a:pPr algn="l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Організація складської </a:t>
                      </a:r>
                      <a:r>
                        <a:rPr lang="uk-UA" sz="1600" dirty="0" err="1">
                          <a:effectLst/>
                        </a:rPr>
                        <a:t>діяль-ності</a:t>
                      </a:r>
                      <a:endParaRPr lang="ru-RU" sz="1600" dirty="0">
                        <a:effectLst/>
                      </a:endParaRPr>
                    </a:p>
                    <a:p>
                      <a:pPr algn="l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Управління складським технологічним процесом</a:t>
                      </a:r>
                      <a:endParaRPr lang="ru-RU" sz="1600" dirty="0">
                        <a:effectLst/>
                      </a:endParaRPr>
                    </a:p>
                    <a:p>
                      <a:pPr algn="l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Планування каналів розподілу</a:t>
                      </a:r>
                      <a:endParaRPr lang="ru-RU" sz="1600" dirty="0">
                        <a:effectLst/>
                      </a:endParaRPr>
                    </a:p>
                    <a:p>
                      <a:pPr algn="l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Підтримка стандартів якості товару і логістичного сервісу</a:t>
                      </a:r>
                      <a:endParaRPr lang="ru-RU" sz="1600" dirty="0">
                        <a:effectLst/>
                      </a:endParaRPr>
                    </a:p>
                    <a:p>
                      <a:pPr algn="l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Ціноутворення</a:t>
                      </a:r>
                      <a:endParaRPr lang="ru-RU" sz="1600" dirty="0">
                        <a:effectLst/>
                      </a:endParaRPr>
                    </a:p>
                    <a:p>
                      <a:pPr algn="l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Управління замовленнями</a:t>
                      </a:r>
                      <a:endParaRPr lang="ru-RU" sz="1600" dirty="0">
                        <a:effectLst/>
                      </a:endParaRPr>
                    </a:p>
                    <a:p>
                      <a:pPr algn="l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Управління запасами</a:t>
                      </a:r>
                      <a:endParaRPr lang="ru-RU" sz="16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21889" marR="21889" marT="0" marB="0" anchor="ctr"/>
                </a:tc>
              </a:tr>
              <a:tr h="425655">
                <a:tc gridSpan="3"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2800" b="1" dirty="0">
                          <a:effectLst/>
                        </a:rPr>
                        <a:t>Інформаційна   підтримка</a:t>
                      </a:r>
                      <a:endParaRPr lang="ru-RU" sz="2800" b="1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21889" marR="21889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65918" y="138499"/>
            <a:ext cx="8749145" cy="561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28376" tIns="152352" rIns="91440" bIns="38088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Логістичні функції на </a:t>
            </a:r>
            <a:r>
              <a:rPr kumimoji="0" lang="uk-UA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мікрорівні</a:t>
            </a:r>
            <a:r>
              <a:rPr lang="uk-UA" sz="2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2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підприємств)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967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0277019"/>
              </p:ext>
            </p:extLst>
          </p:nvPr>
        </p:nvGraphicFramePr>
        <p:xfrm>
          <a:off x="304800" y="609600"/>
          <a:ext cx="8458200" cy="5562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458200"/>
              </a:tblGrid>
              <a:tr h="1341682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3600" b="1" dirty="0" smtClean="0">
                          <a:effectLst/>
                        </a:rPr>
                        <a:t>Постачання</a:t>
                      </a:r>
                      <a:endParaRPr lang="ru-RU" sz="3600" b="1" dirty="0">
                        <a:effectLst/>
                      </a:endParaRPr>
                    </a:p>
                  </a:txBody>
                  <a:tcPr marL="21889" marR="21889" marT="0" marB="0" anchor="ctr"/>
                </a:tc>
              </a:tr>
              <a:tr h="4220918"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2800" b="1" dirty="0" err="1" smtClean="0">
                          <a:solidFill>
                            <a:srgbClr val="FF0000"/>
                          </a:solidFill>
                          <a:effectLst/>
                        </a:rPr>
                        <a:t>❶Управління</a:t>
                      </a:r>
                      <a:r>
                        <a:rPr lang="uk-UA" sz="2800" b="1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uk-UA" sz="2800" b="1" dirty="0">
                          <a:solidFill>
                            <a:srgbClr val="FF0000"/>
                          </a:solidFill>
                          <a:effectLst/>
                        </a:rPr>
                        <a:t>закупівлями</a:t>
                      </a:r>
                      <a:endParaRPr lang="ru-RU" sz="2800" b="1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2800" b="1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❷Управління</a:t>
                      </a:r>
                      <a:r>
                        <a:rPr lang="uk-UA" sz="28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uk-UA" sz="28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запасами</a:t>
                      </a:r>
                      <a:endParaRPr lang="ru-RU" sz="28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2800" b="1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</a:rPr>
                        <a:t>❸Управління</a:t>
                      </a:r>
                      <a:r>
                        <a:rPr lang="uk-UA" sz="28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uk-UA" sz="2800" b="1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</a:rPr>
                        <a:t>замовленнями</a:t>
                      </a:r>
                      <a:endParaRPr lang="ru-RU" sz="2800" b="1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algn="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2800" b="1" dirty="0" err="1" smtClean="0">
                          <a:solidFill>
                            <a:srgbClr val="0070C0"/>
                          </a:solidFill>
                          <a:effectLst/>
                        </a:rPr>
                        <a:t>❹Організація</a:t>
                      </a:r>
                      <a:r>
                        <a:rPr lang="uk-UA" sz="2800" b="1" dirty="0" smtClean="0">
                          <a:solidFill>
                            <a:srgbClr val="0070C0"/>
                          </a:solidFill>
                          <a:effectLst/>
                        </a:rPr>
                        <a:t> </a:t>
                      </a:r>
                      <a:r>
                        <a:rPr lang="uk-UA" sz="2800" b="1" dirty="0">
                          <a:solidFill>
                            <a:srgbClr val="0070C0"/>
                          </a:solidFill>
                          <a:effectLst/>
                        </a:rPr>
                        <a:t>транспортування</a:t>
                      </a:r>
                      <a:endParaRPr lang="ru-RU" sz="2800" b="1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2800" b="1" dirty="0" err="1" smtClean="0">
                          <a:solidFill>
                            <a:srgbClr val="7030A0"/>
                          </a:solidFill>
                          <a:effectLst/>
                        </a:rPr>
                        <a:t>❺Організація</a:t>
                      </a:r>
                      <a:r>
                        <a:rPr lang="uk-UA" sz="2800" b="1" dirty="0" smtClean="0">
                          <a:solidFill>
                            <a:srgbClr val="7030A0"/>
                          </a:solidFill>
                          <a:effectLst/>
                        </a:rPr>
                        <a:t> </a:t>
                      </a:r>
                      <a:r>
                        <a:rPr lang="uk-UA" sz="2800" b="1" dirty="0">
                          <a:solidFill>
                            <a:srgbClr val="7030A0"/>
                          </a:solidFill>
                          <a:effectLst/>
                        </a:rPr>
                        <a:t>складської діяльності</a:t>
                      </a:r>
                      <a:endParaRPr lang="ru-RU" sz="2800" b="1" dirty="0">
                        <a:solidFill>
                          <a:srgbClr val="7030A0"/>
                        </a:solidFill>
                        <a:effectLst/>
                      </a:endParaRPr>
                    </a:p>
                    <a:p>
                      <a:pPr algn="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2800" b="1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❻Управління</a:t>
                      </a:r>
                      <a:r>
                        <a:rPr lang="uk-UA" sz="28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uk-UA" sz="28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складським </a:t>
                      </a:r>
                      <a:endParaRPr lang="uk-UA" sz="2800" b="1" dirty="0" smtClean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</a:endParaRPr>
                    </a:p>
                    <a:p>
                      <a:pPr algn="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28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технологічним </a:t>
                      </a:r>
                      <a:r>
                        <a:rPr lang="uk-UA" sz="28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процесом</a:t>
                      </a:r>
                      <a:endParaRPr lang="ru-RU" sz="2800" b="1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21889" marR="21889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1897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3819537"/>
              </p:ext>
            </p:extLst>
          </p:nvPr>
        </p:nvGraphicFramePr>
        <p:xfrm>
          <a:off x="228600" y="152400"/>
          <a:ext cx="8763000" cy="6736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63000"/>
              </a:tblGrid>
              <a:tr h="533400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3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Виробництво</a:t>
                      </a:r>
                      <a:endParaRPr lang="ru-RU" sz="32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21889" marR="21889" marT="0" marB="0" anchor="ctr"/>
                </a:tc>
              </a:tr>
              <a:tr h="5799174"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2800" b="1" dirty="0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cs typeface="Calibri"/>
                        </a:rPr>
                        <a:t>❶</a:t>
                      </a:r>
                      <a:r>
                        <a:rPr lang="uk-UA" sz="2800" b="1" dirty="0" err="1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Управління</a:t>
                      </a:r>
                      <a:r>
                        <a:rPr lang="uk-UA" sz="2800" b="1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технологічними</a:t>
                      </a:r>
                    </a:p>
                    <a:p>
                      <a:pPr algn="l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2800" b="1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uk-UA" sz="28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процесами</a:t>
                      </a:r>
                      <a:endParaRPr lang="ru-RU" sz="2800" b="1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2800" b="1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Calibri"/>
                          <a:cs typeface="Calibri"/>
                        </a:rPr>
                        <a:t>❷</a:t>
                      </a:r>
                      <a:r>
                        <a:rPr lang="uk-UA" sz="2800" b="1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Управління</a:t>
                      </a:r>
                      <a:r>
                        <a:rPr lang="uk-UA" sz="28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запасами</a:t>
                      </a:r>
                    </a:p>
                    <a:p>
                      <a:pPr algn="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28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uk-UA" sz="2800" b="1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 виробництві</a:t>
                      </a:r>
                      <a:endParaRPr lang="ru-RU" sz="2800" b="1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2800" b="1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cs typeface="Calibri"/>
                        </a:rPr>
                        <a:t>❸</a:t>
                      </a:r>
                      <a:r>
                        <a:rPr lang="uk-UA" sz="2800" b="1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Управління</a:t>
                      </a:r>
                      <a:r>
                        <a:rPr lang="uk-UA" sz="2800" b="1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замовленнями</a:t>
                      </a:r>
                    </a:p>
                    <a:p>
                      <a:pPr algn="l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2800" b="1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uk-UA" sz="2800" b="1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 виробництві</a:t>
                      </a:r>
                      <a:endParaRPr lang="ru-RU" sz="2800" b="1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2800" b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/>
                          <a:cs typeface="Calibri"/>
                        </a:rPr>
                        <a:t>❹</a:t>
                      </a:r>
                      <a:r>
                        <a:rPr lang="uk-UA" sz="2800" b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Організація</a:t>
                      </a:r>
                      <a:r>
                        <a:rPr lang="uk-UA" sz="2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внутрівиробничого</a:t>
                      </a:r>
                    </a:p>
                    <a:p>
                      <a:pPr algn="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2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складського </a:t>
                      </a:r>
                      <a:r>
                        <a:rPr lang="uk-UA" sz="2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господарства</a:t>
                      </a:r>
                      <a:endParaRPr lang="ru-RU" sz="2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2800" b="1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/>
                          <a:cs typeface="Calibri"/>
                        </a:rPr>
                        <a:t>❺</a:t>
                      </a:r>
                      <a:r>
                        <a:rPr lang="uk-UA" sz="2800" b="1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Організація</a:t>
                      </a:r>
                      <a:r>
                        <a:rPr lang="uk-UA" sz="28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uk-UA" sz="28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роботи внутрівиробничого технологічного транспорту</a:t>
                      </a:r>
                      <a:endParaRPr lang="ru-RU" sz="28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2800" b="1" dirty="0" err="1" smtClean="0">
                          <a:effectLst/>
                          <a:latin typeface="Calibri"/>
                          <a:cs typeface="Calibri"/>
                        </a:rPr>
                        <a:t>❻</a:t>
                      </a:r>
                      <a:r>
                        <a:rPr lang="uk-UA" sz="2800" b="1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Підтримка</a:t>
                      </a:r>
                      <a:r>
                        <a:rPr lang="uk-UA" sz="28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uk-UA" sz="2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стандартів якості</a:t>
                      </a:r>
                      <a:endParaRPr lang="ru-RU" sz="28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21889" marR="21889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6387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52400"/>
            <a:ext cx="8785225" cy="1404938"/>
          </a:xfrm>
        </p:spPr>
        <p:txBody>
          <a:bodyPr>
            <a:normAutofit fontScale="90000"/>
          </a:bodyPr>
          <a:lstStyle/>
          <a:p>
            <a:r>
              <a:rPr lang="uk-UA" sz="2400" dirty="0">
                <a:latin typeface="Arial" pitchFamily="34" charset="0"/>
                <a:cs typeface="Arial" pitchFamily="34" charset="0"/>
              </a:rPr>
              <a:t>4.1. Логістичні процеси й логістична діяльність</a:t>
            </a:r>
            <a:br>
              <a:rPr lang="uk-UA" sz="2400" dirty="0">
                <a:latin typeface="Arial" pitchFamily="34" charset="0"/>
                <a:cs typeface="Arial" pitchFamily="34" charset="0"/>
              </a:rPr>
            </a:br>
            <a:r>
              <a:rPr lang="ru-RU" sz="2200" b="1" dirty="0" err="1" smtClean="0">
                <a:solidFill>
                  <a:srgbClr val="FF0000"/>
                </a:solidFill>
              </a:rPr>
              <a:t>Діяльність</a:t>
            </a:r>
            <a:r>
              <a:rPr lang="ru-RU" sz="2200" dirty="0" smtClean="0"/>
              <a:t> </a:t>
            </a:r>
            <a:r>
              <a:rPr lang="ru-RU" sz="2200" dirty="0"/>
              <a:t>- </a:t>
            </a:r>
            <a:r>
              <a:rPr lang="ru-RU" sz="2200" dirty="0" err="1"/>
              <a:t>це</a:t>
            </a:r>
            <a:r>
              <a:rPr lang="ru-RU" sz="2200" dirty="0"/>
              <a:t> </a:t>
            </a:r>
            <a:r>
              <a:rPr lang="ru-RU" sz="2200" dirty="0" err="1"/>
              <a:t>специфічна</a:t>
            </a:r>
            <a:r>
              <a:rPr lang="ru-RU" sz="2200" dirty="0"/>
              <a:t> </a:t>
            </a:r>
            <a:r>
              <a:rPr lang="ru-RU" sz="2200" dirty="0" err="1"/>
              <a:t>людська</a:t>
            </a:r>
            <a:r>
              <a:rPr lang="ru-RU" sz="2200" dirty="0"/>
              <a:t> форма </a:t>
            </a:r>
            <a:r>
              <a:rPr lang="ru-RU" sz="2200" dirty="0" err="1"/>
              <a:t>ставлення</a:t>
            </a:r>
            <a:r>
              <a:rPr lang="ru-RU" sz="2200" dirty="0"/>
              <a:t> до </a:t>
            </a:r>
            <a:r>
              <a:rPr lang="ru-RU" sz="2200" dirty="0" err="1"/>
              <a:t>навколишнього</a:t>
            </a:r>
            <a:r>
              <a:rPr lang="ru-RU" sz="2200" dirty="0"/>
              <a:t> </a:t>
            </a:r>
            <a:r>
              <a:rPr lang="ru-RU" sz="2200" dirty="0" err="1"/>
              <a:t>світу</a:t>
            </a:r>
            <a:r>
              <a:rPr lang="ru-RU" sz="2200" dirty="0"/>
              <a:t>, </a:t>
            </a:r>
            <a:r>
              <a:rPr lang="ru-RU" sz="2200" dirty="0" err="1"/>
              <a:t>зміст</a:t>
            </a:r>
            <a:r>
              <a:rPr lang="ru-RU" sz="2200" dirty="0"/>
              <a:t> </a:t>
            </a:r>
            <a:r>
              <a:rPr lang="ru-RU" sz="2200" dirty="0" err="1"/>
              <a:t>якої</a:t>
            </a:r>
            <a:r>
              <a:rPr lang="ru-RU" sz="2200" dirty="0"/>
              <a:t> </a:t>
            </a:r>
            <a:r>
              <a:rPr lang="ru-RU" sz="2200" dirty="0" err="1"/>
              <a:t>складає</a:t>
            </a:r>
            <a:r>
              <a:rPr lang="ru-RU" sz="2200" dirty="0"/>
              <a:t> </a:t>
            </a:r>
            <a:r>
              <a:rPr lang="ru-RU" sz="2200" b="1" dirty="0" err="1">
                <a:solidFill>
                  <a:srgbClr val="FF0000"/>
                </a:solidFill>
              </a:rPr>
              <a:t>його</a:t>
            </a:r>
            <a:r>
              <a:rPr lang="ru-RU" sz="2200" b="1" dirty="0">
                <a:solidFill>
                  <a:srgbClr val="FF0000"/>
                </a:solidFill>
              </a:rPr>
              <a:t> </a:t>
            </a:r>
            <a:r>
              <a:rPr lang="ru-RU" sz="2200" b="1" dirty="0" err="1">
                <a:solidFill>
                  <a:srgbClr val="FF0000"/>
                </a:solidFill>
              </a:rPr>
              <a:t>доцільна</a:t>
            </a:r>
            <a:r>
              <a:rPr lang="ru-RU" sz="2200" b="1" dirty="0">
                <a:solidFill>
                  <a:srgbClr val="FF0000"/>
                </a:solidFill>
              </a:rPr>
              <a:t> </a:t>
            </a:r>
            <a:r>
              <a:rPr lang="ru-RU" sz="2200" b="1" dirty="0" err="1">
                <a:solidFill>
                  <a:srgbClr val="FF0000"/>
                </a:solidFill>
              </a:rPr>
              <a:t>зміна</a:t>
            </a:r>
            <a:r>
              <a:rPr lang="ru-RU" sz="2200" b="1" dirty="0">
                <a:solidFill>
                  <a:srgbClr val="FF0000"/>
                </a:solidFill>
              </a:rPr>
              <a:t> </a:t>
            </a:r>
            <a:r>
              <a:rPr lang="ru-RU" sz="2200" dirty="0" smtClean="0"/>
              <a:t>в </a:t>
            </a:r>
            <a:r>
              <a:rPr lang="ru-RU" sz="2200" dirty="0" err="1"/>
              <a:t>інтересах</a:t>
            </a:r>
            <a:r>
              <a:rPr lang="ru-RU" sz="2200" dirty="0"/>
              <a:t> людей</a:t>
            </a:r>
            <a:r>
              <a:rPr lang="ru-RU" sz="2200" dirty="0" smtClean="0"/>
              <a:t>.</a:t>
            </a:r>
            <a:r>
              <a:rPr lang="ru-RU" sz="2000" b="1" i="1" dirty="0"/>
              <a:t> </a:t>
            </a:r>
            <a:r>
              <a:rPr lang="ru-RU" sz="2000" b="1" i="1" dirty="0" err="1"/>
              <a:t>Логістичну</a:t>
            </a:r>
            <a:r>
              <a:rPr lang="ru-RU" sz="2000" b="1" i="1" dirty="0"/>
              <a:t> </a:t>
            </a:r>
            <a:r>
              <a:rPr lang="ru-RU" sz="2000" b="1" i="1" dirty="0" err="1"/>
              <a:t>діяльність</a:t>
            </a:r>
            <a:r>
              <a:rPr lang="ru-RU" sz="2000" dirty="0"/>
              <a:t> </a:t>
            </a:r>
            <a:r>
              <a:rPr lang="ru-RU" sz="2000" dirty="0" err="1"/>
              <a:t>суб'єктів</a:t>
            </a:r>
            <a:r>
              <a:rPr lang="ru-RU" sz="2000" dirty="0"/>
              <a:t> </a:t>
            </a:r>
            <a:r>
              <a:rPr lang="ru-RU" sz="2000" dirty="0" err="1"/>
              <a:t>господарювання</a:t>
            </a:r>
            <a:r>
              <a:rPr lang="ru-RU" sz="2000" dirty="0"/>
              <a:t> </a:t>
            </a:r>
            <a:r>
              <a:rPr lang="ru-RU" sz="2000" dirty="0" err="1" smtClean="0"/>
              <a:t>розглядають</a:t>
            </a:r>
            <a:r>
              <a:rPr lang="ru-RU" sz="2000" dirty="0" smtClean="0"/>
              <a:t> </a:t>
            </a:r>
            <a:r>
              <a:rPr lang="ru-RU" sz="2000" dirty="0"/>
              <a:t>як </a:t>
            </a:r>
            <a:r>
              <a:rPr lang="ru-RU" sz="2000" dirty="0" err="1"/>
              <a:t>практичну</a:t>
            </a:r>
            <a:r>
              <a:rPr lang="ru-RU" sz="2000" dirty="0"/>
              <a:t> </a:t>
            </a:r>
            <a:r>
              <a:rPr lang="ru-RU" sz="2000" dirty="0" err="1"/>
              <a:t>реалізацію</a:t>
            </a:r>
            <a:r>
              <a:rPr lang="ru-RU" sz="2000" dirty="0"/>
              <a:t> </a:t>
            </a:r>
            <a:r>
              <a:rPr lang="ru-RU" sz="2000" dirty="0" err="1"/>
              <a:t>комплексних</a:t>
            </a:r>
            <a:r>
              <a:rPr lang="ru-RU" sz="2000" dirty="0"/>
              <a:t> </a:t>
            </a:r>
            <a:r>
              <a:rPr lang="ru-RU" sz="2000" dirty="0" err="1"/>
              <a:t>логістичних</a:t>
            </a:r>
            <a:r>
              <a:rPr lang="ru-RU" sz="2000" dirty="0"/>
              <a:t> </a:t>
            </a:r>
            <a:r>
              <a:rPr lang="ru-RU" sz="2000" dirty="0" err="1"/>
              <a:t>функцій</a:t>
            </a:r>
            <a:r>
              <a:rPr lang="ru-RU" sz="2000" dirty="0"/>
              <a:t> та </a:t>
            </a:r>
            <a:r>
              <a:rPr lang="ru-RU" sz="2000" dirty="0" err="1"/>
              <a:t>елементарних</a:t>
            </a:r>
            <a:r>
              <a:rPr lang="ru-RU" sz="2000" dirty="0"/>
              <a:t> </a:t>
            </a:r>
            <a:r>
              <a:rPr lang="ru-RU" sz="2000" dirty="0" err="1"/>
              <a:t>логістичних</a:t>
            </a:r>
            <a:r>
              <a:rPr lang="ru-RU" sz="2000" dirty="0"/>
              <a:t> </a:t>
            </a:r>
            <a:r>
              <a:rPr lang="ru-RU" sz="2000" dirty="0" err="1"/>
              <a:t>операцій</a:t>
            </a:r>
            <a:r>
              <a:rPr lang="ru-RU" sz="2000" dirty="0"/>
              <a:t>.</a:t>
            </a:r>
            <a:r>
              <a:rPr lang="ru-RU" sz="2200" dirty="0" smtClean="0"/>
              <a:t> </a:t>
            </a:r>
            <a:br>
              <a:rPr lang="ru-RU" sz="2200" dirty="0" smtClean="0"/>
            </a:br>
            <a:r>
              <a:rPr lang="ru-RU" sz="2200" dirty="0" err="1" smtClean="0"/>
              <a:t>Діяльність</a:t>
            </a:r>
            <a:r>
              <a:rPr lang="ru-RU" sz="2200" dirty="0" smtClean="0"/>
              <a:t> </a:t>
            </a:r>
            <a:r>
              <a:rPr lang="ru-RU" sz="2200" dirty="0" err="1"/>
              <a:t>включає</a:t>
            </a:r>
            <a:r>
              <a:rPr lang="ru-RU" sz="2200" dirty="0"/>
              <a:t> </a:t>
            </a:r>
            <a:r>
              <a:rPr lang="ru-RU" sz="2200" dirty="0">
                <a:solidFill>
                  <a:srgbClr val="FF0000"/>
                </a:solidFill>
              </a:rPr>
              <a:t>в себе мету, </a:t>
            </a:r>
            <a:r>
              <a:rPr lang="ru-RU" sz="2200" dirty="0" err="1">
                <a:solidFill>
                  <a:srgbClr val="FF0000"/>
                </a:solidFill>
              </a:rPr>
              <a:t>засоби</a:t>
            </a:r>
            <a:r>
              <a:rPr lang="ru-RU" sz="2200" dirty="0">
                <a:solidFill>
                  <a:srgbClr val="FF0000"/>
                </a:solidFill>
              </a:rPr>
              <a:t>, результат і сам </a:t>
            </a:r>
            <a:r>
              <a:rPr lang="ru-RU" sz="2200" dirty="0" err="1">
                <a:solidFill>
                  <a:srgbClr val="FF0000"/>
                </a:solidFill>
              </a:rPr>
              <a:t>процес</a:t>
            </a:r>
            <a:endParaRPr lang="ru-RU" sz="2200" dirty="0">
              <a:solidFill>
                <a:srgbClr val="FF0000"/>
              </a:solidFill>
            </a:endParaRPr>
          </a:p>
        </p:txBody>
      </p:sp>
      <p:grpSp>
        <p:nvGrpSpPr>
          <p:cNvPr id="239619" name="Group 3"/>
          <p:cNvGrpSpPr>
            <a:grpSpLocks/>
          </p:cNvGrpSpPr>
          <p:nvPr/>
        </p:nvGrpSpPr>
        <p:grpSpPr bwMode="auto">
          <a:xfrm>
            <a:off x="323850" y="1773238"/>
            <a:ext cx="8668066" cy="4856683"/>
            <a:chOff x="1701" y="8561"/>
            <a:chExt cx="9832" cy="4464"/>
          </a:xfrm>
        </p:grpSpPr>
        <p:sp>
          <p:nvSpPr>
            <p:cNvPr id="239620" name="Text Box 4"/>
            <p:cNvSpPr txBox="1">
              <a:spLocks noChangeArrowheads="1"/>
            </p:cNvSpPr>
            <p:nvPr/>
          </p:nvSpPr>
          <p:spPr bwMode="auto">
            <a:xfrm>
              <a:off x="1701" y="9066"/>
              <a:ext cx="2161" cy="282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8000" tIns="10800" rIns="18000" bIns="10800">
              <a:spAutoFit/>
            </a:bodyPr>
            <a:lstStyle/>
            <a:p>
              <a:pPr algn="ctr"/>
              <a:r>
                <a:rPr lang="ru-RU" b="1" dirty="0">
                  <a:latin typeface="Times New Roman" pitchFamily="18" charset="0"/>
                </a:rPr>
                <a:t>ЗАСОБИ:</a:t>
              </a:r>
            </a:p>
            <a:p>
              <a:pPr algn="ctr"/>
              <a:r>
                <a:rPr lang="ru-RU" b="1" dirty="0">
                  <a:latin typeface="Times New Roman" pitchFamily="18" charset="0"/>
                </a:rPr>
                <a:t>- </a:t>
              </a:r>
              <a:r>
                <a:rPr lang="ru-RU" b="1" dirty="0" err="1">
                  <a:latin typeface="Times New Roman" pitchFamily="18" charset="0"/>
                </a:rPr>
                <a:t>ресурси</a:t>
              </a:r>
              <a:r>
                <a:rPr lang="ru-RU" b="1" dirty="0">
                  <a:latin typeface="Times New Roman" pitchFamily="18" charset="0"/>
                </a:rPr>
                <a:t> </a:t>
              </a:r>
              <a:r>
                <a:rPr lang="ru-RU" dirty="0">
                  <a:latin typeface="Times New Roman" pitchFamily="18" charset="0"/>
                </a:rPr>
                <a:t>(</a:t>
              </a:r>
              <a:r>
                <a:rPr lang="ru-RU" dirty="0" err="1">
                  <a:latin typeface="Times New Roman" pitchFamily="18" charset="0"/>
                </a:rPr>
                <a:t>матеріальні</a:t>
              </a:r>
              <a:r>
                <a:rPr lang="ru-RU" dirty="0">
                  <a:latin typeface="Times New Roman" pitchFamily="18" charset="0"/>
                </a:rPr>
                <a:t>, </a:t>
              </a:r>
              <a:r>
                <a:rPr lang="ru-RU" dirty="0" err="1">
                  <a:latin typeface="Times New Roman" pitchFamily="18" charset="0"/>
                </a:rPr>
                <a:t>інформаційні</a:t>
              </a:r>
              <a:r>
                <a:rPr lang="ru-RU" dirty="0">
                  <a:latin typeface="Times New Roman" pitchFamily="18" charset="0"/>
                </a:rPr>
                <a:t>, </a:t>
              </a:r>
              <a:r>
                <a:rPr lang="ru-RU" dirty="0" err="1">
                  <a:latin typeface="Times New Roman" pitchFamily="18" charset="0"/>
                </a:rPr>
                <a:t>трудові</a:t>
              </a:r>
              <a:r>
                <a:rPr lang="ru-RU" dirty="0">
                  <a:latin typeface="Times New Roman" pitchFamily="18" charset="0"/>
                </a:rPr>
                <a:t>, </a:t>
              </a:r>
              <a:r>
                <a:rPr lang="ru-RU" dirty="0" err="1">
                  <a:latin typeface="Times New Roman" pitchFamily="18" charset="0"/>
                </a:rPr>
                <a:t>фінансові</a:t>
              </a:r>
              <a:r>
                <a:rPr lang="ru-RU" dirty="0">
                  <a:latin typeface="Times New Roman" pitchFamily="18" charset="0"/>
                </a:rPr>
                <a:t>)</a:t>
              </a:r>
            </a:p>
            <a:p>
              <a:pPr algn="ctr"/>
              <a:r>
                <a:rPr lang="ru-RU" b="1" dirty="0">
                  <a:latin typeface="Times New Roman" pitchFamily="18" charset="0"/>
                </a:rPr>
                <a:t>- </a:t>
              </a:r>
              <a:r>
                <a:rPr lang="ru-RU" b="1" dirty="0" err="1">
                  <a:latin typeface="Times New Roman" pitchFamily="18" charset="0"/>
                </a:rPr>
                <a:t>інфраструктура</a:t>
              </a:r>
              <a:r>
                <a:rPr lang="ru-RU" b="1" dirty="0">
                  <a:latin typeface="Times New Roman" pitchFamily="18" charset="0"/>
                </a:rPr>
                <a:t> </a:t>
              </a:r>
              <a:r>
                <a:rPr lang="ru-RU" dirty="0">
                  <a:latin typeface="Times New Roman" pitchFamily="18" charset="0"/>
                </a:rPr>
                <a:t>(</a:t>
              </a:r>
              <a:r>
                <a:rPr lang="ru-RU" dirty="0" err="1">
                  <a:latin typeface="Times New Roman" pitchFamily="18" charset="0"/>
                </a:rPr>
                <a:t>транспортна</a:t>
              </a:r>
              <a:r>
                <a:rPr lang="ru-RU" dirty="0">
                  <a:latin typeface="Times New Roman" pitchFamily="18" charset="0"/>
                </a:rPr>
                <a:t>, </a:t>
              </a:r>
              <a:r>
                <a:rPr lang="ru-RU" dirty="0" err="1">
                  <a:latin typeface="Times New Roman" pitchFamily="18" charset="0"/>
                </a:rPr>
                <a:t>складська</a:t>
              </a:r>
              <a:r>
                <a:rPr lang="ru-RU" dirty="0">
                  <a:latin typeface="Times New Roman" pitchFamily="18" charset="0"/>
                </a:rPr>
                <a:t>, </a:t>
              </a:r>
              <a:r>
                <a:rPr lang="ru-RU" dirty="0" err="1">
                  <a:latin typeface="Times New Roman" pitchFamily="18" charset="0"/>
                </a:rPr>
                <a:t>маніпуляційна</a:t>
              </a:r>
              <a:r>
                <a:rPr lang="ru-RU" dirty="0">
                  <a:latin typeface="Times New Roman" pitchFamily="18" charset="0"/>
                </a:rPr>
                <a:t>, </a:t>
              </a:r>
              <a:r>
                <a:rPr lang="ru-RU" dirty="0" err="1">
                  <a:latin typeface="Times New Roman" pitchFamily="18" charset="0"/>
                </a:rPr>
                <a:t>упаковочна</a:t>
              </a:r>
              <a:r>
                <a:rPr lang="ru-RU" dirty="0">
                  <a:latin typeface="Times New Roman" pitchFamily="18" charset="0"/>
                </a:rPr>
                <a:t>, </a:t>
              </a:r>
              <a:r>
                <a:rPr lang="ru-RU" dirty="0" err="1">
                  <a:latin typeface="Times New Roman" pitchFamily="18" charset="0"/>
                </a:rPr>
                <a:t>інформаційна</a:t>
              </a:r>
              <a:r>
                <a:rPr lang="ru-RU" b="1" dirty="0">
                  <a:latin typeface="Times New Roman" pitchFamily="18" charset="0"/>
                </a:rPr>
                <a:t>)</a:t>
              </a:r>
              <a:endParaRPr lang="ru-RU" dirty="0"/>
            </a:p>
          </p:txBody>
        </p:sp>
        <p:sp>
          <p:nvSpPr>
            <p:cNvPr id="239621" name="Text Box 5"/>
            <p:cNvSpPr txBox="1">
              <a:spLocks noChangeArrowheads="1"/>
            </p:cNvSpPr>
            <p:nvPr/>
          </p:nvSpPr>
          <p:spPr bwMode="auto">
            <a:xfrm>
              <a:off x="9622" y="9623"/>
              <a:ext cx="1911" cy="228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square" lIns="18000" tIns="10800" rIns="18000" bIns="10800">
              <a:spAutoFit/>
            </a:bodyPr>
            <a:lstStyle/>
            <a:p>
              <a:pPr algn="ctr"/>
              <a:r>
                <a:rPr lang="ru-RU" sz="2000" b="1" dirty="0">
                  <a:latin typeface="Times New Roman" pitchFamily="18" charset="0"/>
                </a:rPr>
                <a:t>РЕЗУЛЬТАТ:</a:t>
              </a:r>
            </a:p>
            <a:p>
              <a:pPr algn="ctr"/>
              <a:r>
                <a:rPr lang="ru-RU" sz="2000" b="1" dirty="0" err="1">
                  <a:latin typeface="Times New Roman" pitchFamily="18" charset="0"/>
                </a:rPr>
                <a:t>Логістична</a:t>
              </a:r>
              <a:r>
                <a:rPr lang="ru-RU" sz="2000" b="1" dirty="0">
                  <a:latin typeface="Times New Roman" pitchFamily="18" charset="0"/>
                </a:rPr>
                <a:t> </a:t>
              </a:r>
              <a:r>
                <a:rPr lang="ru-RU" sz="2000" b="1" dirty="0" smtClean="0">
                  <a:latin typeface="Times New Roman" pitchFamily="18" charset="0"/>
                </a:rPr>
                <a:t>продукт/</a:t>
              </a:r>
            </a:p>
            <a:p>
              <a:pPr algn="ctr"/>
              <a:r>
                <a:rPr lang="ru-RU" sz="2000" b="1" dirty="0" err="1" smtClean="0">
                  <a:latin typeface="Times New Roman" pitchFamily="18" charset="0"/>
                </a:rPr>
                <a:t>послуга</a:t>
              </a:r>
              <a:endParaRPr lang="ru-RU" sz="2000" b="1" dirty="0">
                <a:latin typeface="Times New Roman" pitchFamily="18" charset="0"/>
              </a:endParaRPr>
            </a:p>
            <a:p>
              <a:pPr algn="ctr"/>
              <a:r>
                <a:rPr lang="ru-RU" sz="2000" b="1" dirty="0" smtClean="0">
                  <a:latin typeface="Times New Roman" pitchFamily="18" charset="0"/>
                </a:rPr>
                <a:t> </a:t>
              </a:r>
              <a:r>
                <a:rPr lang="ru-RU" sz="2000" b="1" dirty="0">
                  <a:latin typeface="Times New Roman" pitchFamily="18" charset="0"/>
                </a:rPr>
                <a:t>(комплекс </a:t>
              </a:r>
              <a:r>
                <a:rPr lang="ru-RU" sz="2000" b="1" dirty="0" err="1">
                  <a:latin typeface="Times New Roman" pitchFamily="18" charset="0"/>
                </a:rPr>
                <a:t>послуг</a:t>
              </a:r>
              <a:r>
                <a:rPr lang="ru-RU" sz="2000" b="1" dirty="0">
                  <a:latin typeface="Times New Roman" pitchFamily="18" charset="0"/>
                </a:rPr>
                <a:t> з  </a:t>
              </a:r>
              <a:r>
                <a:rPr lang="ru-RU" sz="2000" b="1" dirty="0" err="1" smtClean="0">
                  <a:latin typeface="Times New Roman" pitchFamily="18" charset="0"/>
                </a:rPr>
                <a:t>переміщення</a:t>
              </a:r>
              <a:endParaRPr lang="ru-RU" sz="2000" b="1" dirty="0" smtClean="0">
                <a:latin typeface="Times New Roman" pitchFamily="18" charset="0"/>
              </a:endParaRPr>
            </a:p>
            <a:p>
              <a:pPr algn="ctr"/>
              <a:r>
                <a:rPr lang="ru-RU" sz="2000" b="1" dirty="0" smtClean="0">
                  <a:latin typeface="Times New Roman" pitchFamily="18" charset="0"/>
                </a:rPr>
                <a:t> </a:t>
              </a:r>
              <a:r>
                <a:rPr lang="ru-RU" sz="2000" b="1" dirty="0">
                  <a:latin typeface="Times New Roman" pitchFamily="18" charset="0"/>
                </a:rPr>
                <a:t>і </a:t>
              </a:r>
              <a:r>
                <a:rPr lang="ru-RU" sz="2000" b="1" dirty="0" err="1">
                  <a:latin typeface="Times New Roman" pitchFamily="18" charset="0"/>
                </a:rPr>
                <a:t>розміщення</a:t>
              </a:r>
              <a:r>
                <a:rPr lang="ru-RU" sz="2000" b="1" dirty="0">
                  <a:latin typeface="Times New Roman" pitchFamily="18" charset="0"/>
                </a:rPr>
                <a:t>)</a:t>
              </a:r>
              <a:endParaRPr lang="ru-RU" sz="2000" dirty="0"/>
            </a:p>
          </p:txBody>
        </p:sp>
        <p:sp>
          <p:nvSpPr>
            <p:cNvPr id="239622" name="Text Box 6"/>
            <p:cNvSpPr txBox="1">
              <a:spLocks noChangeArrowheads="1"/>
            </p:cNvSpPr>
            <p:nvPr/>
          </p:nvSpPr>
          <p:spPr bwMode="auto">
            <a:xfrm>
              <a:off x="7477" y="9023"/>
              <a:ext cx="1979" cy="358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8000" tIns="10800" rIns="18000" bIns="10800">
              <a:spAutoFit/>
            </a:bodyPr>
            <a:lstStyle/>
            <a:p>
              <a:pPr algn="ctr"/>
              <a:r>
                <a:rPr lang="ru-RU" b="1" dirty="0">
                  <a:latin typeface="Times New Roman" pitchFamily="18" charset="0"/>
                </a:rPr>
                <a:t>МЕТА:</a:t>
              </a:r>
            </a:p>
            <a:p>
              <a:pPr algn="ctr"/>
              <a:r>
                <a:rPr lang="ru-RU" b="1" dirty="0">
                  <a:latin typeface="Times New Roman" pitchFamily="18" charset="0"/>
                </a:rPr>
                <a:t>Доставка правильного товару в </a:t>
              </a:r>
              <a:r>
                <a:rPr lang="ru-RU" b="1" dirty="0" err="1">
                  <a:latin typeface="Times New Roman" pitchFamily="18" charset="0"/>
                </a:rPr>
                <a:t>правильній</a:t>
              </a:r>
              <a:r>
                <a:rPr lang="ru-RU" b="1" dirty="0">
                  <a:latin typeface="Times New Roman" pitchFamily="18" charset="0"/>
                </a:rPr>
                <a:t> </a:t>
              </a:r>
              <a:r>
                <a:rPr lang="ru-RU" b="1" dirty="0" err="1">
                  <a:latin typeface="Times New Roman" pitchFamily="18" charset="0"/>
                </a:rPr>
                <a:t>кількості</a:t>
              </a:r>
              <a:r>
                <a:rPr lang="ru-RU" b="1" dirty="0">
                  <a:latin typeface="Times New Roman" pitchFamily="18" charset="0"/>
                </a:rPr>
                <a:t> і </a:t>
              </a:r>
              <a:r>
                <a:rPr lang="ru-RU" b="1" dirty="0" err="1">
                  <a:latin typeface="Times New Roman" pitchFamily="18" charset="0"/>
                </a:rPr>
                <a:t>правильної</a:t>
              </a:r>
              <a:r>
                <a:rPr lang="ru-RU" b="1" dirty="0">
                  <a:latin typeface="Times New Roman" pitchFamily="18" charset="0"/>
                </a:rPr>
                <a:t> </a:t>
              </a:r>
              <a:r>
                <a:rPr lang="ru-RU" b="1" dirty="0" err="1">
                  <a:latin typeface="Times New Roman" pitchFamily="18" charset="0"/>
                </a:rPr>
                <a:t>якості</a:t>
              </a:r>
              <a:r>
                <a:rPr lang="ru-RU" b="1" dirty="0">
                  <a:latin typeface="Times New Roman" pitchFamily="18" charset="0"/>
                </a:rPr>
                <a:t> в </a:t>
              </a:r>
              <a:r>
                <a:rPr lang="ru-RU" b="1" dirty="0" err="1">
                  <a:latin typeface="Times New Roman" pitchFamily="18" charset="0"/>
                </a:rPr>
                <a:t>правильні</a:t>
              </a:r>
              <a:r>
                <a:rPr lang="ru-RU" b="1" dirty="0">
                  <a:latin typeface="Times New Roman" pitchFamily="18" charset="0"/>
                </a:rPr>
                <a:t> час і </a:t>
              </a:r>
              <a:r>
                <a:rPr lang="ru-RU" b="1" dirty="0" err="1">
                  <a:latin typeface="Times New Roman" pitchFamily="18" charset="0"/>
                </a:rPr>
                <a:t>місце</a:t>
              </a:r>
              <a:r>
                <a:rPr lang="ru-RU" b="1" dirty="0">
                  <a:latin typeface="Times New Roman" pitchFamily="18" charset="0"/>
                </a:rPr>
                <a:t> правильному </a:t>
              </a:r>
              <a:r>
                <a:rPr lang="ru-RU" b="1" dirty="0" err="1">
                  <a:latin typeface="Times New Roman" pitchFamily="18" charset="0"/>
                </a:rPr>
                <a:t>споживачу</a:t>
              </a:r>
              <a:r>
                <a:rPr lang="ru-RU" b="1" dirty="0">
                  <a:latin typeface="Times New Roman" pitchFamily="18" charset="0"/>
                </a:rPr>
                <a:t> з  </a:t>
              </a:r>
              <a:r>
                <a:rPr lang="ru-RU" b="1" dirty="0" err="1">
                  <a:latin typeface="Times New Roman" pitchFamily="18" charset="0"/>
                </a:rPr>
                <a:t>оптимальними</a:t>
              </a:r>
              <a:r>
                <a:rPr lang="ru-RU" b="1" dirty="0">
                  <a:latin typeface="Times New Roman" pitchFamily="18" charset="0"/>
                </a:rPr>
                <a:t> затратами</a:t>
              </a:r>
              <a:endParaRPr lang="ru-RU" dirty="0"/>
            </a:p>
          </p:txBody>
        </p:sp>
        <p:sp>
          <p:nvSpPr>
            <p:cNvPr id="239623" name="Text Box 7"/>
            <p:cNvSpPr txBox="1">
              <a:spLocks noChangeArrowheads="1"/>
            </p:cNvSpPr>
            <p:nvPr/>
          </p:nvSpPr>
          <p:spPr bwMode="auto">
            <a:xfrm>
              <a:off x="4220" y="8561"/>
              <a:ext cx="3059" cy="92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8000" tIns="10800" rIns="18000" bIns="10800">
              <a:spAutoFit/>
            </a:bodyPr>
            <a:lstStyle/>
            <a:p>
              <a:pPr algn="ctr"/>
              <a:r>
                <a:rPr lang="ru-RU" sz="1600" b="1" dirty="0">
                  <a:latin typeface="Times New Roman" pitchFamily="18" charset="0"/>
                </a:rPr>
                <a:t>ОСНОВНИЙ ПРОЦЕС:</a:t>
              </a:r>
            </a:p>
            <a:p>
              <a:pPr algn="ctr"/>
              <a:r>
                <a:rPr lang="ru-RU" sz="1600" b="1" dirty="0">
                  <a:latin typeface="Times New Roman" pitchFamily="18" charset="0"/>
                </a:rPr>
                <a:t>- </a:t>
              </a:r>
              <a:r>
                <a:rPr lang="ru-RU" sz="1600" b="1" dirty="0" err="1">
                  <a:latin typeface="Times New Roman" pitchFamily="18" charset="0"/>
                </a:rPr>
                <a:t>Управління</a:t>
              </a:r>
              <a:r>
                <a:rPr lang="ru-RU" sz="1600" b="1" dirty="0">
                  <a:latin typeface="Times New Roman" pitchFamily="18" charset="0"/>
                </a:rPr>
                <a:t> </a:t>
              </a:r>
              <a:r>
                <a:rPr lang="ru-RU" sz="1600" b="1" dirty="0" err="1">
                  <a:latin typeface="Times New Roman" pitchFamily="18" charset="0"/>
                </a:rPr>
                <a:t>рухом</a:t>
              </a:r>
              <a:r>
                <a:rPr lang="ru-RU" sz="1600" b="1" dirty="0">
                  <a:latin typeface="Times New Roman" pitchFamily="18" charset="0"/>
                </a:rPr>
                <a:t> і </a:t>
              </a:r>
              <a:r>
                <a:rPr lang="ru-RU" sz="1600" b="1" dirty="0" err="1" smtClean="0">
                  <a:latin typeface="Times New Roman" pitchFamily="18" charset="0"/>
                </a:rPr>
                <a:t>розміщенням</a:t>
              </a:r>
              <a:r>
                <a:rPr lang="ru-RU" sz="1600" b="1" dirty="0" smtClean="0">
                  <a:latin typeface="Times New Roman" pitchFamily="18" charset="0"/>
                </a:rPr>
                <a:t> </a:t>
              </a:r>
              <a:r>
                <a:rPr lang="ru-RU" sz="1600" b="1" dirty="0" err="1">
                  <a:latin typeface="Times New Roman" pitchFamily="18" charset="0"/>
                </a:rPr>
                <a:t>товарів</a:t>
              </a:r>
              <a:r>
                <a:rPr lang="ru-RU" sz="1600" b="1" dirty="0">
                  <a:latin typeface="Times New Roman" pitchFamily="18" charset="0"/>
                </a:rPr>
                <a:t> і/</a:t>
              </a:r>
              <a:r>
                <a:rPr lang="ru-RU" sz="1600" b="1" dirty="0" err="1">
                  <a:latin typeface="Times New Roman" pitchFamily="18" charset="0"/>
                </a:rPr>
                <a:t>або</a:t>
              </a:r>
              <a:r>
                <a:rPr lang="ru-RU" sz="1600" b="1" dirty="0">
                  <a:latin typeface="Times New Roman" pitchFamily="18" charset="0"/>
                </a:rPr>
                <a:t> людей як системою</a:t>
              </a:r>
              <a:endParaRPr lang="ru-RU" sz="1600" dirty="0"/>
            </a:p>
          </p:txBody>
        </p:sp>
        <p:sp>
          <p:nvSpPr>
            <p:cNvPr id="239624" name="Text Box 8"/>
            <p:cNvSpPr txBox="1">
              <a:spLocks noChangeArrowheads="1"/>
            </p:cNvSpPr>
            <p:nvPr/>
          </p:nvSpPr>
          <p:spPr bwMode="auto">
            <a:xfrm>
              <a:off x="4214" y="9635"/>
              <a:ext cx="3060" cy="339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8000" tIns="10800" rIns="18000" bIns="10800"/>
            <a:lstStyle/>
            <a:p>
              <a:pPr algn="ctr"/>
              <a:r>
                <a:rPr lang="ru-RU" sz="1600" b="1" dirty="0" smtClean="0">
                  <a:latin typeface="Times New Roman" pitchFamily="18" charset="0"/>
                </a:rPr>
                <a:t>ЗАБЕСПЕЧУЮЧІ ПРОЦЕСИ:</a:t>
              </a:r>
            </a:p>
            <a:p>
              <a:r>
                <a:rPr lang="ru-RU" sz="1600" dirty="0" smtClean="0">
                  <a:latin typeface="Times New Roman" pitchFamily="18" charset="0"/>
                </a:rPr>
                <a:t>- </a:t>
              </a:r>
              <a:r>
                <a:rPr lang="ru-RU" sz="1600" dirty="0" err="1">
                  <a:latin typeface="Times New Roman" pitchFamily="18" charset="0"/>
                </a:rPr>
                <a:t>транспортування</a:t>
              </a:r>
              <a:r>
                <a:rPr lang="ru-RU" sz="1600" dirty="0">
                  <a:latin typeface="Times New Roman" pitchFamily="18" charset="0"/>
                </a:rPr>
                <a:t> </a:t>
              </a:r>
            </a:p>
            <a:p>
              <a:r>
                <a:rPr lang="ru-RU" sz="1600" dirty="0">
                  <a:latin typeface="Times New Roman" pitchFamily="18" charset="0"/>
                </a:rPr>
                <a:t>- </a:t>
              </a:r>
              <a:r>
                <a:rPr lang="ru-RU" sz="1600" dirty="0" err="1">
                  <a:latin typeface="Times New Roman" pitchFamily="18" charset="0"/>
                </a:rPr>
                <a:t>вантажопереробка</a:t>
              </a:r>
              <a:endParaRPr lang="ru-RU" sz="1600" dirty="0">
                <a:latin typeface="Times New Roman" pitchFamily="18" charset="0"/>
              </a:endParaRPr>
            </a:p>
            <a:p>
              <a:r>
                <a:rPr lang="ru-RU" sz="1600" dirty="0">
                  <a:latin typeface="Times New Roman" pitchFamily="18" charset="0"/>
                </a:rPr>
                <a:t>- </a:t>
              </a:r>
              <a:r>
                <a:rPr lang="ru-RU" sz="1600" dirty="0" err="1">
                  <a:latin typeface="Times New Roman" pitchFamily="18" charset="0"/>
                </a:rPr>
                <a:t>у</a:t>
              </a:r>
              <a:r>
                <a:rPr lang="ru-RU" sz="1600" dirty="0" err="1" smtClean="0">
                  <a:latin typeface="Times New Roman" pitchFamily="18" charset="0"/>
                </a:rPr>
                <a:t>пакування</a:t>
              </a:r>
              <a:r>
                <a:rPr lang="ru-RU" sz="1600" dirty="0" smtClean="0">
                  <a:latin typeface="Times New Roman" pitchFamily="18" charset="0"/>
                </a:rPr>
                <a:t> </a:t>
              </a:r>
              <a:r>
                <a:rPr lang="ru-RU" sz="1600" dirty="0">
                  <a:latin typeface="Times New Roman" pitchFamily="18" charset="0"/>
                </a:rPr>
                <a:t>і </a:t>
              </a:r>
              <a:r>
                <a:rPr lang="ru-RU" sz="1600" dirty="0" err="1">
                  <a:latin typeface="Times New Roman" pitchFamily="18" charset="0"/>
                </a:rPr>
                <a:t>маркування</a:t>
              </a:r>
              <a:r>
                <a:rPr lang="ru-RU" sz="1600" dirty="0">
                  <a:latin typeface="Times New Roman" pitchFamily="18" charset="0"/>
                </a:rPr>
                <a:t> </a:t>
              </a:r>
            </a:p>
            <a:p>
              <a:r>
                <a:rPr lang="ru-RU" sz="1600" dirty="0">
                  <a:latin typeface="Times New Roman" pitchFamily="18" charset="0"/>
                </a:rPr>
                <a:t>- </a:t>
              </a:r>
              <a:r>
                <a:rPr lang="ru-RU" sz="1600" dirty="0" err="1">
                  <a:latin typeface="Times New Roman" pitchFamily="18" charset="0"/>
                </a:rPr>
                <a:t>у</a:t>
              </a:r>
              <a:r>
                <a:rPr lang="ru-RU" sz="1600" dirty="0" err="1" smtClean="0">
                  <a:latin typeface="Times New Roman" pitchFamily="18" charset="0"/>
                </a:rPr>
                <a:t>правлення</a:t>
              </a:r>
              <a:r>
                <a:rPr lang="ru-RU" sz="1600" dirty="0" smtClean="0">
                  <a:latin typeface="Times New Roman" pitchFamily="18" charset="0"/>
                </a:rPr>
                <a:t> </a:t>
              </a:r>
              <a:r>
                <a:rPr lang="ru-RU" sz="1600" dirty="0" err="1">
                  <a:latin typeface="Times New Roman" pitchFamily="18" charset="0"/>
                </a:rPr>
                <a:t>рухом</a:t>
              </a:r>
              <a:r>
                <a:rPr lang="ru-RU" sz="1600" dirty="0">
                  <a:latin typeface="Times New Roman" pitchFamily="18" charset="0"/>
                </a:rPr>
                <a:t> </a:t>
              </a:r>
              <a:r>
                <a:rPr lang="ru-RU" sz="1600" dirty="0" err="1">
                  <a:latin typeface="Times New Roman" pitchFamily="18" charset="0"/>
                </a:rPr>
                <a:t>запасів</a:t>
              </a:r>
              <a:endParaRPr lang="ru-RU" sz="1600" dirty="0">
                <a:latin typeface="Times New Roman" pitchFamily="18" charset="0"/>
              </a:endParaRPr>
            </a:p>
            <a:p>
              <a:r>
                <a:rPr lang="ru-RU" sz="1600" dirty="0">
                  <a:latin typeface="Times New Roman" pitchFamily="18" charset="0"/>
                </a:rPr>
                <a:t>- </a:t>
              </a:r>
              <a:r>
                <a:rPr lang="ru-RU" sz="1600" dirty="0" err="1">
                  <a:latin typeface="Times New Roman" pitchFamily="18" charset="0"/>
                </a:rPr>
                <a:t>розміщення</a:t>
              </a:r>
              <a:r>
                <a:rPr lang="ru-RU" sz="1600" dirty="0">
                  <a:latin typeface="Times New Roman" pitchFamily="18" charset="0"/>
                </a:rPr>
                <a:t> і </a:t>
              </a:r>
              <a:r>
                <a:rPr lang="ru-RU" sz="1600" dirty="0" err="1">
                  <a:latin typeface="Times New Roman" pitchFamily="18" charset="0"/>
                </a:rPr>
                <a:t>локалізація</a:t>
              </a:r>
              <a:endParaRPr lang="ru-RU" sz="1600" dirty="0">
                <a:latin typeface="Times New Roman" pitchFamily="18" charset="0"/>
              </a:endParaRPr>
            </a:p>
            <a:p>
              <a:r>
                <a:rPr lang="ru-RU" sz="1600" dirty="0">
                  <a:latin typeface="Times New Roman" pitchFamily="18" charset="0"/>
                </a:rPr>
                <a:t>- </a:t>
              </a:r>
              <a:r>
                <a:rPr lang="ru-RU" sz="1600" dirty="0" err="1">
                  <a:latin typeface="Times New Roman" pitchFamily="18" charset="0"/>
                </a:rPr>
                <a:t>складування</a:t>
              </a:r>
              <a:r>
                <a:rPr lang="ru-RU" sz="1600" dirty="0">
                  <a:latin typeface="Times New Roman" pitchFamily="18" charset="0"/>
                </a:rPr>
                <a:t> </a:t>
              </a:r>
              <a:r>
                <a:rPr lang="ru-RU" sz="1600" dirty="0" err="1">
                  <a:latin typeface="Times New Roman" pitchFamily="18" charset="0"/>
                </a:rPr>
                <a:t>товарів</a:t>
              </a:r>
              <a:endParaRPr lang="ru-RU" sz="1600" dirty="0">
                <a:latin typeface="Times New Roman" pitchFamily="18" charset="0"/>
              </a:endParaRPr>
            </a:p>
            <a:p>
              <a:r>
                <a:rPr lang="ru-RU" sz="1600" dirty="0">
                  <a:latin typeface="Times New Roman" pitchFamily="18" charset="0"/>
                </a:rPr>
                <a:t>- </a:t>
              </a:r>
              <a:r>
                <a:rPr lang="ru-RU" sz="1600" dirty="0" err="1">
                  <a:latin typeface="Times New Roman" pitchFamily="18" charset="0"/>
                </a:rPr>
                <a:t>о</a:t>
              </a:r>
              <a:r>
                <a:rPr lang="ru-RU" sz="1600" dirty="0" err="1" smtClean="0">
                  <a:latin typeface="Times New Roman" pitchFamily="18" charset="0"/>
                </a:rPr>
                <a:t>бслуговування</a:t>
              </a:r>
              <a:r>
                <a:rPr lang="ru-RU" sz="1600" dirty="0" smtClean="0">
                  <a:latin typeface="Times New Roman" pitchFamily="18" charset="0"/>
                </a:rPr>
                <a:t> </a:t>
              </a:r>
              <a:r>
                <a:rPr lang="ru-RU" sz="1600" dirty="0" err="1">
                  <a:latin typeface="Times New Roman" pitchFamily="18" charset="0"/>
                </a:rPr>
                <a:t>кліентів</a:t>
              </a:r>
              <a:endParaRPr lang="ru-RU" sz="1600" dirty="0">
                <a:latin typeface="Times New Roman" pitchFamily="18" charset="0"/>
              </a:endParaRPr>
            </a:p>
            <a:p>
              <a:r>
                <a:rPr lang="ru-RU" sz="1600" dirty="0">
                  <a:latin typeface="Times New Roman" pitchFamily="18" charset="0"/>
                </a:rPr>
                <a:t>- </a:t>
              </a:r>
              <a:r>
                <a:rPr lang="ru-RU" sz="1600" dirty="0" err="1">
                  <a:latin typeface="Times New Roman" pitchFamily="18" charset="0"/>
                </a:rPr>
                <a:t>збір</a:t>
              </a:r>
              <a:r>
                <a:rPr lang="ru-RU" sz="1600" dirty="0">
                  <a:latin typeface="Times New Roman" pitchFamily="18" charset="0"/>
                </a:rPr>
                <a:t> і </a:t>
              </a:r>
              <a:r>
                <a:rPr lang="ru-RU" sz="1600" dirty="0" err="1">
                  <a:latin typeface="Times New Roman" pitchFamily="18" charset="0"/>
                </a:rPr>
                <a:t>повернення</a:t>
              </a:r>
              <a:r>
                <a:rPr lang="ru-RU" sz="1600" dirty="0">
                  <a:latin typeface="Times New Roman" pitchFamily="18" charset="0"/>
                </a:rPr>
                <a:t> </a:t>
              </a:r>
              <a:r>
                <a:rPr lang="ru-RU" sz="1600" dirty="0" err="1">
                  <a:latin typeface="Times New Roman" pitchFamily="18" charset="0"/>
                </a:rPr>
                <a:t>товарів</a:t>
              </a:r>
              <a:endParaRPr lang="ru-RU" sz="1600" dirty="0">
                <a:latin typeface="Times New Roman" pitchFamily="18" charset="0"/>
              </a:endParaRPr>
            </a:p>
            <a:p>
              <a:r>
                <a:rPr lang="ru-RU" sz="1600" dirty="0">
                  <a:latin typeface="Times New Roman" pitchFamily="18" charset="0"/>
                </a:rPr>
                <a:t>- </a:t>
              </a:r>
              <a:r>
                <a:rPr lang="ru-RU" sz="1600" dirty="0" err="1">
                  <a:latin typeface="Times New Roman" pitchFamily="18" charset="0"/>
                </a:rPr>
                <a:t>інформаційно-компютерна</a:t>
              </a:r>
              <a:r>
                <a:rPr lang="ru-RU" sz="1600" dirty="0">
                  <a:latin typeface="Times New Roman" pitchFamily="18" charset="0"/>
                </a:rPr>
                <a:t> </a:t>
              </a:r>
              <a:r>
                <a:rPr lang="ru-RU" sz="1600" dirty="0" err="1">
                  <a:latin typeface="Times New Roman" pitchFamily="18" charset="0"/>
                </a:rPr>
                <a:t>підтримка</a:t>
              </a:r>
              <a:r>
                <a:rPr lang="ru-RU" sz="1600" dirty="0">
                  <a:latin typeface="Times New Roman" pitchFamily="18" charset="0"/>
                </a:rPr>
                <a:t> </a:t>
              </a:r>
            </a:p>
            <a:p>
              <a:pPr>
                <a:buFontTx/>
                <a:buChar char="-"/>
              </a:pPr>
              <a:r>
                <a:rPr lang="ru-RU" sz="1600" dirty="0" err="1">
                  <a:latin typeface="Times New Roman" pitchFamily="18" charset="0"/>
                </a:rPr>
                <a:t>митні</a:t>
              </a:r>
              <a:r>
                <a:rPr lang="ru-RU" sz="1600" dirty="0">
                  <a:latin typeface="Times New Roman" pitchFamily="18" charset="0"/>
                </a:rPr>
                <a:t> </a:t>
              </a:r>
              <a:r>
                <a:rPr lang="ru-RU" sz="1600" dirty="0" err="1">
                  <a:latin typeface="Times New Roman" pitchFamily="18" charset="0"/>
                </a:rPr>
                <a:t>операції</a:t>
              </a:r>
              <a:endParaRPr lang="ru-RU" sz="1600" dirty="0">
                <a:latin typeface="Times New Roman" pitchFamily="18" charset="0"/>
              </a:endParaRPr>
            </a:p>
            <a:p>
              <a:r>
                <a:rPr lang="ru-RU" sz="1600" dirty="0">
                  <a:latin typeface="Times New Roman" pitchFamily="18" charset="0"/>
                </a:rPr>
                <a:t>- </a:t>
              </a:r>
              <a:r>
                <a:rPr lang="ru-RU" sz="1600" dirty="0" err="1">
                  <a:latin typeface="Times New Roman" pitchFamily="18" charset="0"/>
                </a:rPr>
                <a:t>допоміжні</a:t>
              </a:r>
              <a:r>
                <a:rPr lang="ru-RU" sz="1600" dirty="0">
                  <a:latin typeface="Times New Roman" pitchFamily="18" charset="0"/>
                </a:rPr>
                <a:t> </a:t>
              </a:r>
              <a:r>
                <a:rPr lang="ru-RU" sz="1600" dirty="0" err="1">
                  <a:latin typeface="Times New Roman" pitchFamily="18" charset="0"/>
                </a:rPr>
                <a:t>операції</a:t>
              </a:r>
              <a:endParaRPr lang="ru-RU" sz="1600" dirty="0">
                <a:latin typeface="Times New Roman" pitchFamily="18" charset="0"/>
              </a:endParaRPr>
            </a:p>
            <a:p>
              <a:r>
                <a:rPr lang="ru-RU" sz="1600" dirty="0">
                  <a:latin typeface="Times New Roman" pitchFamily="18" charset="0"/>
                </a:rPr>
                <a:t>- </a:t>
              </a:r>
              <a:r>
                <a:rPr lang="ru-RU" sz="1600" dirty="0" err="1">
                  <a:latin typeface="Times New Roman" pitchFamily="18" charset="0"/>
                </a:rPr>
                <a:t>Додаткові</a:t>
              </a:r>
              <a:r>
                <a:rPr lang="ru-RU" sz="1600" dirty="0">
                  <a:latin typeface="Times New Roman" pitchFamily="18" charset="0"/>
                </a:rPr>
                <a:t> </a:t>
              </a:r>
              <a:r>
                <a:rPr lang="ru-RU" sz="1600" dirty="0" err="1">
                  <a:latin typeface="Times New Roman" pitchFamily="18" charset="0"/>
                </a:rPr>
                <a:t>послуги</a:t>
              </a:r>
              <a:r>
                <a:rPr lang="ru-RU" sz="1600" dirty="0">
                  <a:latin typeface="Times New Roman" pitchFamily="18" charset="0"/>
                </a:rPr>
                <a:t> (</a:t>
              </a:r>
              <a:r>
                <a:rPr lang="ru-RU" sz="1600" dirty="0" err="1">
                  <a:latin typeface="Times New Roman" pitchFamily="18" charset="0"/>
                </a:rPr>
                <a:t>сервіс</a:t>
              </a:r>
              <a:r>
                <a:rPr lang="ru-RU" sz="1600" dirty="0">
                  <a:latin typeface="Times New Roman" pitchFamily="18" charset="0"/>
                </a:rPr>
                <a:t>)</a:t>
              </a:r>
            </a:p>
            <a:p>
              <a:endParaRPr lang="ru-RU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828201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5471565"/>
              </p:ext>
            </p:extLst>
          </p:nvPr>
        </p:nvGraphicFramePr>
        <p:xfrm>
          <a:off x="152400" y="152400"/>
          <a:ext cx="8763000" cy="58475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63000"/>
              </a:tblGrid>
              <a:tr h="854943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3600" b="1" dirty="0">
                          <a:effectLst/>
                        </a:rPr>
                        <a:t>Розподіл</a:t>
                      </a:r>
                      <a:endParaRPr lang="ru-RU" sz="3600" b="1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21889" marR="21889" marT="0" marB="0" anchor="ctr"/>
                </a:tc>
              </a:tr>
              <a:tr h="4623520"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2800" b="1" dirty="0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cs typeface="Calibri"/>
                        </a:rPr>
                        <a:t>❶</a:t>
                      </a:r>
                      <a:r>
                        <a:rPr lang="uk-UA" sz="2800" b="1" dirty="0" err="1" smtClean="0">
                          <a:solidFill>
                            <a:srgbClr val="FF0000"/>
                          </a:solidFill>
                          <a:effectLst/>
                        </a:rPr>
                        <a:t>Організація</a:t>
                      </a:r>
                      <a:r>
                        <a:rPr lang="uk-UA" sz="2800" b="1" dirty="0" smtClean="0">
                          <a:solidFill>
                            <a:srgbClr val="FF0000"/>
                          </a:solidFill>
                          <a:effectLst/>
                        </a:rPr>
                        <a:t> транспортування</a:t>
                      </a:r>
                      <a:endParaRPr lang="ru-RU" sz="2800" b="1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2800" b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/>
                          <a:cs typeface="Calibri"/>
                        </a:rPr>
                        <a:t>❷</a:t>
                      </a:r>
                      <a:r>
                        <a:rPr lang="uk-UA" sz="2800" b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Організація</a:t>
                      </a:r>
                      <a:r>
                        <a:rPr lang="uk-UA" sz="2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 складської діяльності</a:t>
                      </a:r>
                      <a:endParaRPr lang="ru-RU" sz="2800" b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2800" b="1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/>
                          <a:cs typeface="Calibri"/>
                        </a:rPr>
                        <a:t>❸</a:t>
                      </a:r>
                      <a:r>
                        <a:rPr lang="uk-UA" sz="2800" b="1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Управління</a:t>
                      </a:r>
                      <a:r>
                        <a:rPr lang="uk-UA" sz="28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uk-UA" sz="28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складським технологічним процесом</a:t>
                      </a:r>
                      <a:endParaRPr lang="ru-RU" sz="28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algn="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2800" b="1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Calibri"/>
                          <a:cs typeface="Calibri"/>
                        </a:rPr>
                        <a:t>❹</a:t>
                      </a:r>
                      <a:r>
                        <a:rPr lang="uk-UA" sz="2800" b="1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</a:rPr>
                        <a:t>Планування</a:t>
                      </a:r>
                      <a:r>
                        <a:rPr lang="uk-UA" sz="28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uk-UA" sz="2800" b="1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</a:rPr>
                        <a:t>каналів розподілу</a:t>
                      </a:r>
                      <a:endParaRPr lang="ru-RU" sz="2800" b="1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2800" b="1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cs typeface="Calibri"/>
                        </a:rPr>
                        <a:t>❺</a:t>
                      </a:r>
                      <a:r>
                        <a:rPr lang="uk-UA" sz="2800" b="1" dirty="0" err="1" smtClean="0">
                          <a:solidFill>
                            <a:srgbClr val="002060"/>
                          </a:solidFill>
                          <a:effectLst/>
                        </a:rPr>
                        <a:t>Підтримка</a:t>
                      </a:r>
                      <a:r>
                        <a:rPr lang="uk-UA" sz="2800" b="1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uk-UA" sz="2800" b="1" dirty="0">
                          <a:solidFill>
                            <a:srgbClr val="002060"/>
                          </a:solidFill>
                          <a:effectLst/>
                        </a:rPr>
                        <a:t>стандартів </a:t>
                      </a:r>
                      <a:r>
                        <a:rPr lang="uk-UA" sz="2800" b="1" dirty="0" smtClean="0">
                          <a:solidFill>
                            <a:srgbClr val="002060"/>
                          </a:solidFill>
                          <a:effectLst/>
                        </a:rPr>
                        <a:t>якості</a:t>
                      </a:r>
                    </a:p>
                    <a:p>
                      <a:pPr algn="l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2800" b="1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uk-UA" sz="2800" b="1" dirty="0">
                          <a:solidFill>
                            <a:srgbClr val="002060"/>
                          </a:solidFill>
                          <a:effectLst/>
                        </a:rPr>
                        <a:t>товару і логістичного сервісу</a:t>
                      </a:r>
                      <a:endParaRPr lang="ru-RU" sz="2800" b="1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2800" b="1" dirty="0" err="1" smtClean="0">
                          <a:solidFill>
                            <a:srgbClr val="7030A0"/>
                          </a:solidFill>
                          <a:effectLst/>
                          <a:latin typeface="Calibri"/>
                          <a:cs typeface="Calibri"/>
                        </a:rPr>
                        <a:t>❻</a:t>
                      </a:r>
                      <a:r>
                        <a:rPr lang="uk-UA" sz="2800" b="1" dirty="0" err="1" smtClean="0">
                          <a:solidFill>
                            <a:srgbClr val="7030A0"/>
                          </a:solidFill>
                          <a:effectLst/>
                        </a:rPr>
                        <a:t>Ціноутворення</a:t>
                      </a:r>
                      <a:endParaRPr lang="ru-RU" sz="2800" b="1" dirty="0">
                        <a:solidFill>
                          <a:srgbClr val="7030A0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2800" b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/>
                          <a:cs typeface="Calibri"/>
                        </a:rPr>
                        <a:t>❼</a:t>
                      </a:r>
                      <a:r>
                        <a:rPr lang="uk-UA" sz="2800" b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Управління</a:t>
                      </a:r>
                      <a:r>
                        <a:rPr lang="uk-UA" sz="2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uk-UA" sz="2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замовленнями</a:t>
                      </a:r>
                      <a:endParaRPr lang="ru-RU" sz="2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algn="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2800" b="1" dirty="0" err="1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/>
                          <a:cs typeface="Calibri"/>
                        </a:rPr>
                        <a:t>❽</a:t>
                      </a:r>
                      <a:r>
                        <a:rPr lang="uk-UA" sz="2800" b="1" dirty="0" err="1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Управління</a:t>
                      </a:r>
                      <a:r>
                        <a:rPr lang="uk-UA" sz="2800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uk-UA" sz="28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запасами</a:t>
                      </a:r>
                      <a:endParaRPr lang="ru-RU" sz="2800" b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21889" marR="21889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0686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914" name="Group 2"/>
          <p:cNvGrpSpPr>
            <a:grpSpLocks/>
          </p:cNvGrpSpPr>
          <p:nvPr/>
        </p:nvGrpSpPr>
        <p:grpSpPr bwMode="auto">
          <a:xfrm>
            <a:off x="762000" y="914400"/>
            <a:ext cx="7848600" cy="5105400"/>
            <a:chOff x="1494" y="1701"/>
            <a:chExt cx="14760" cy="9360"/>
          </a:xfrm>
        </p:grpSpPr>
        <p:sp>
          <p:nvSpPr>
            <p:cNvPr id="38915" name="Text Box 3"/>
            <p:cNvSpPr txBox="1">
              <a:spLocks noChangeArrowheads="1"/>
            </p:cNvSpPr>
            <p:nvPr/>
          </p:nvSpPr>
          <p:spPr bwMode="auto">
            <a:xfrm>
              <a:off x="5094" y="1701"/>
              <a:ext cx="7200" cy="12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 algn="ctr" eaLnBrk="0" hangingPunct="0"/>
              <a:r>
                <a:rPr lang="ru-RU" sz="2200" b="1"/>
                <a:t>ЛОГИСТИЧЕСКИЕ </a:t>
              </a:r>
            </a:p>
            <a:p>
              <a:pPr algn="ctr" eaLnBrk="0" hangingPunct="0"/>
              <a:r>
                <a:rPr lang="ru-RU" sz="2200" b="1"/>
                <a:t>ФУНКЦИИ</a:t>
              </a:r>
            </a:p>
          </p:txBody>
        </p:sp>
        <p:sp>
          <p:nvSpPr>
            <p:cNvPr id="38916" name="Text Box 4"/>
            <p:cNvSpPr txBox="1">
              <a:spLocks noChangeArrowheads="1"/>
            </p:cNvSpPr>
            <p:nvPr/>
          </p:nvSpPr>
          <p:spPr bwMode="auto">
            <a:xfrm>
              <a:off x="1494" y="4221"/>
              <a:ext cx="3600" cy="68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ru-RU" sz="1600"/>
                <a:t>БАЗИСНЫЕ</a:t>
              </a:r>
            </a:p>
            <a:p>
              <a:pPr eaLnBrk="0" hangingPunct="0"/>
              <a:endParaRPr lang="ru-RU" sz="1800"/>
            </a:p>
            <a:p>
              <a:pPr eaLnBrk="0" hangingPunct="0"/>
              <a:endParaRPr lang="ru-RU" sz="1800"/>
            </a:p>
            <a:p>
              <a:pPr eaLnBrk="0" hangingPunct="0"/>
              <a:endParaRPr lang="ru-RU" sz="1800"/>
            </a:p>
            <a:p>
              <a:pPr eaLnBrk="0" hangingPunct="0">
                <a:buFont typeface="Symbol" pitchFamily="18" charset="2"/>
                <a:buChar char="·"/>
              </a:pPr>
              <a:r>
                <a:rPr lang="ru-RU" sz="1800"/>
                <a:t>Снабжение</a:t>
              </a:r>
            </a:p>
            <a:p>
              <a:pPr eaLnBrk="0" hangingPunct="0"/>
              <a:endParaRPr lang="ru-RU" sz="1800"/>
            </a:p>
            <a:p>
              <a:pPr eaLnBrk="0" hangingPunct="0">
                <a:buFont typeface="Symbol" pitchFamily="18" charset="2"/>
                <a:buChar char="·"/>
              </a:pPr>
              <a:r>
                <a:rPr lang="ru-RU" sz="1800"/>
                <a:t>Производство</a:t>
              </a:r>
            </a:p>
            <a:p>
              <a:pPr eaLnBrk="0" hangingPunct="0"/>
              <a:endParaRPr lang="ru-RU" sz="1800"/>
            </a:p>
            <a:p>
              <a:pPr eaLnBrk="0" hangingPunct="0">
                <a:buFont typeface="Symbol" pitchFamily="18" charset="2"/>
                <a:buChar char="·"/>
              </a:pPr>
              <a:r>
                <a:rPr lang="ru-RU" sz="1800"/>
                <a:t>Сбыт (дистрибьюция)</a:t>
              </a:r>
            </a:p>
          </p:txBody>
        </p:sp>
        <p:sp>
          <p:nvSpPr>
            <p:cNvPr id="38917" name="Text Box 5"/>
            <p:cNvSpPr txBox="1">
              <a:spLocks noChangeArrowheads="1"/>
            </p:cNvSpPr>
            <p:nvPr/>
          </p:nvSpPr>
          <p:spPr bwMode="auto">
            <a:xfrm>
              <a:off x="11214" y="4221"/>
              <a:ext cx="5040" cy="68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ru-RU" sz="1600"/>
                <a:t>ПОДДЕРЖИВАЮЩИЕ</a:t>
              </a:r>
            </a:p>
            <a:p>
              <a:pPr algn="ctr" eaLnBrk="0" hangingPunct="0"/>
              <a:endParaRPr lang="ru-RU" sz="1800"/>
            </a:p>
            <a:p>
              <a:pPr eaLnBrk="0" hangingPunct="0">
                <a:buFont typeface="Symbol" pitchFamily="18" charset="2"/>
                <a:buChar char="·"/>
              </a:pPr>
              <a:r>
                <a:rPr lang="ru-RU" sz="1600"/>
                <a:t>Складирование</a:t>
              </a:r>
            </a:p>
            <a:p>
              <a:pPr eaLnBrk="0" hangingPunct="0">
                <a:buFont typeface="Symbol" pitchFamily="18" charset="2"/>
                <a:buChar char="·"/>
              </a:pPr>
              <a:r>
                <a:rPr lang="ru-RU" sz="1600"/>
                <a:t>Грузопереработка</a:t>
              </a:r>
            </a:p>
            <a:p>
              <a:pPr eaLnBrk="0" hangingPunct="0">
                <a:buFont typeface="Symbol" pitchFamily="18" charset="2"/>
                <a:buChar char="·"/>
              </a:pPr>
              <a:r>
                <a:rPr lang="ru-RU" sz="1600"/>
                <a:t>Защитная упаковка</a:t>
              </a:r>
            </a:p>
            <a:p>
              <a:pPr eaLnBrk="0" hangingPunct="0">
                <a:buFont typeface="Symbol" pitchFamily="18" charset="2"/>
                <a:buChar char="·"/>
              </a:pPr>
              <a:r>
                <a:rPr lang="ru-RU" sz="1600"/>
                <a:t>Обеспечение возврата товаров</a:t>
              </a:r>
            </a:p>
            <a:p>
              <a:pPr eaLnBrk="0" hangingPunct="0">
                <a:buFont typeface="Symbol" pitchFamily="18" charset="2"/>
                <a:buChar char="·"/>
              </a:pPr>
              <a:r>
                <a:rPr lang="ru-RU" sz="1600"/>
                <a:t> Обеспечение запасными частями</a:t>
              </a:r>
            </a:p>
            <a:p>
              <a:pPr eaLnBrk="0" hangingPunct="0">
                <a:buFont typeface="Symbol" pitchFamily="18" charset="2"/>
                <a:buChar char="·"/>
              </a:pPr>
              <a:r>
                <a:rPr lang="ru-RU" sz="1600"/>
                <a:t>Техническое обслуживание</a:t>
              </a:r>
            </a:p>
            <a:p>
              <a:pPr eaLnBrk="0" hangingPunct="0">
                <a:buFont typeface="Symbol" pitchFamily="18" charset="2"/>
                <a:buChar char="·"/>
              </a:pPr>
              <a:r>
                <a:rPr lang="ru-RU" sz="1600"/>
                <a:t>Сбор возвратных отходов</a:t>
              </a:r>
            </a:p>
            <a:p>
              <a:pPr eaLnBrk="0" hangingPunct="0">
                <a:buFont typeface="Symbol" pitchFamily="18" charset="2"/>
                <a:buChar char="·"/>
              </a:pPr>
              <a:r>
                <a:rPr lang="ru-RU" sz="1600"/>
                <a:t>Информационно-компьютерная поддержка </a:t>
              </a:r>
            </a:p>
          </p:txBody>
        </p:sp>
        <p:sp>
          <p:nvSpPr>
            <p:cNvPr id="38918" name="Line 6"/>
            <p:cNvSpPr>
              <a:spLocks noChangeShapeType="1"/>
            </p:cNvSpPr>
            <p:nvPr/>
          </p:nvSpPr>
          <p:spPr bwMode="auto">
            <a:xfrm flipH="1">
              <a:off x="4014" y="2961"/>
              <a:ext cx="1800" cy="1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8919" name="Line 7"/>
            <p:cNvSpPr>
              <a:spLocks noChangeShapeType="1"/>
            </p:cNvSpPr>
            <p:nvPr/>
          </p:nvSpPr>
          <p:spPr bwMode="auto">
            <a:xfrm>
              <a:off x="11034" y="2961"/>
              <a:ext cx="1980" cy="1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8920" name="Text Box 8"/>
            <p:cNvSpPr txBox="1">
              <a:spLocks noChangeArrowheads="1"/>
            </p:cNvSpPr>
            <p:nvPr/>
          </p:nvSpPr>
          <p:spPr bwMode="auto">
            <a:xfrm>
              <a:off x="5454" y="4221"/>
              <a:ext cx="5220" cy="68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ru-RU" sz="1600" dirty="0"/>
                <a:t>КЛЮЧЕВЫЕ</a:t>
              </a:r>
            </a:p>
            <a:p>
              <a:pPr eaLnBrk="0" hangingPunct="0"/>
              <a:endParaRPr lang="ru-RU" sz="1000" dirty="0"/>
            </a:p>
            <a:p>
              <a:pPr eaLnBrk="0" hangingPunct="0">
                <a:buFont typeface="Symbol" pitchFamily="18" charset="2"/>
                <a:buChar char="·"/>
              </a:pPr>
              <a:r>
                <a:rPr lang="ru-RU" sz="1600" dirty="0"/>
                <a:t>Поддержание стандартов обслуживания потребителей</a:t>
              </a:r>
            </a:p>
            <a:p>
              <a:pPr eaLnBrk="0" hangingPunct="0">
                <a:buFont typeface="Symbol" pitchFamily="18" charset="2"/>
                <a:buChar char="·"/>
              </a:pPr>
              <a:r>
                <a:rPr lang="ru-RU" sz="1600" dirty="0"/>
                <a:t>Управление закупками</a:t>
              </a:r>
            </a:p>
            <a:p>
              <a:pPr eaLnBrk="0" hangingPunct="0">
                <a:buFont typeface="Symbol" pitchFamily="18" charset="2"/>
                <a:buChar char="·"/>
              </a:pPr>
              <a:r>
                <a:rPr lang="ru-RU" sz="1600" dirty="0"/>
                <a:t>Транспортировка</a:t>
              </a:r>
            </a:p>
            <a:p>
              <a:pPr eaLnBrk="0" hangingPunct="0">
                <a:buFont typeface="Symbol" pitchFamily="18" charset="2"/>
                <a:buChar char="·"/>
              </a:pPr>
              <a:r>
                <a:rPr lang="ru-RU" sz="1600" dirty="0"/>
                <a:t>Управление запасами</a:t>
              </a:r>
            </a:p>
            <a:p>
              <a:pPr eaLnBrk="0" hangingPunct="0">
                <a:buFont typeface="Symbol" pitchFamily="18" charset="2"/>
                <a:buChar char="·"/>
              </a:pPr>
              <a:r>
                <a:rPr lang="ru-RU" sz="1600" dirty="0"/>
                <a:t>Управление процедурами заказов</a:t>
              </a:r>
            </a:p>
            <a:p>
              <a:pPr eaLnBrk="0" hangingPunct="0">
                <a:buFont typeface="Symbol" pitchFamily="18" charset="2"/>
                <a:buChar char="·"/>
              </a:pPr>
              <a:r>
                <a:rPr lang="ru-RU" sz="1600" dirty="0"/>
                <a:t>Управление производственными процедурами</a:t>
              </a:r>
            </a:p>
            <a:p>
              <a:pPr eaLnBrk="0" hangingPunct="0">
                <a:buFont typeface="Symbol" pitchFamily="18" charset="2"/>
                <a:buChar char="·"/>
              </a:pPr>
              <a:r>
                <a:rPr lang="ru-RU" sz="1600" dirty="0"/>
                <a:t>Ценообразование</a:t>
              </a:r>
            </a:p>
            <a:p>
              <a:pPr eaLnBrk="0" hangingPunct="0">
                <a:buFont typeface="Symbol" pitchFamily="18" charset="2"/>
                <a:buChar char="·"/>
              </a:pPr>
              <a:r>
                <a:rPr lang="ru-RU" sz="1600" dirty="0"/>
                <a:t>Физическое распределение</a:t>
              </a:r>
            </a:p>
          </p:txBody>
        </p:sp>
        <p:sp>
          <p:nvSpPr>
            <p:cNvPr id="38921" name="Line 9"/>
            <p:cNvSpPr>
              <a:spLocks noChangeShapeType="1"/>
            </p:cNvSpPr>
            <p:nvPr/>
          </p:nvSpPr>
          <p:spPr bwMode="auto">
            <a:xfrm>
              <a:off x="8154" y="2961"/>
              <a:ext cx="0" cy="1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6977385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" y="152400"/>
            <a:ext cx="88392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err="1" smtClean="0"/>
              <a:t>Відповідно</a:t>
            </a:r>
            <a:r>
              <a:rPr lang="ru-RU" sz="3600" dirty="0" smtClean="0"/>
              <a:t> до </a:t>
            </a:r>
            <a:r>
              <a:rPr lang="ru-RU" sz="3600" dirty="0" err="1" smtClean="0"/>
              <a:t>логістичних</a:t>
            </a:r>
            <a:r>
              <a:rPr lang="ru-RU" sz="3600" dirty="0" smtClean="0"/>
              <a:t> </a:t>
            </a:r>
            <a:r>
              <a:rPr lang="ru-RU" sz="3600" dirty="0" err="1" smtClean="0"/>
              <a:t>функцій</a:t>
            </a:r>
            <a:r>
              <a:rPr lang="ru-RU" sz="3600" dirty="0" smtClean="0"/>
              <a:t> на </a:t>
            </a:r>
            <a:r>
              <a:rPr lang="ru-RU" sz="3600" dirty="0" err="1" smtClean="0"/>
              <a:t>підприємствах</a:t>
            </a:r>
            <a:r>
              <a:rPr lang="ru-RU" sz="3600" dirty="0" smtClean="0"/>
              <a:t> </a:t>
            </a:r>
            <a:r>
              <a:rPr lang="ru-RU" sz="3600" dirty="0" err="1" smtClean="0"/>
              <a:t>формуються</a:t>
            </a:r>
            <a:r>
              <a:rPr lang="ru-RU" sz="3600" dirty="0" smtClean="0"/>
              <a:t> </a:t>
            </a:r>
            <a:r>
              <a:rPr lang="ru-RU" sz="4000" b="1" dirty="0" err="1">
                <a:solidFill>
                  <a:srgbClr val="FF0000"/>
                </a:solidFill>
              </a:rPr>
              <a:t>ф</a:t>
            </a:r>
            <a:r>
              <a:rPr lang="ru-RU" sz="4000" b="1" dirty="0" err="1" smtClean="0">
                <a:solidFill>
                  <a:srgbClr val="FF0000"/>
                </a:solidFill>
              </a:rPr>
              <a:t>ункціональні</a:t>
            </a:r>
            <a:r>
              <a:rPr lang="ru-RU" sz="4000" b="1" dirty="0" smtClean="0">
                <a:solidFill>
                  <a:srgbClr val="FF0000"/>
                </a:solidFill>
              </a:rPr>
              <a:t> </a:t>
            </a:r>
            <a:r>
              <a:rPr lang="ru-RU" sz="4000" b="1" dirty="0" err="1" smtClean="0">
                <a:solidFill>
                  <a:srgbClr val="FF0000"/>
                </a:solidFill>
              </a:rPr>
              <a:t>підсистеми</a:t>
            </a:r>
            <a:r>
              <a:rPr lang="ru-RU" sz="4000" b="1" dirty="0" smtClean="0">
                <a:solidFill>
                  <a:srgbClr val="FF0000"/>
                </a:solidFill>
              </a:rPr>
              <a:t> (</a:t>
            </a:r>
            <a:r>
              <a:rPr lang="ru-RU" sz="4000" b="1" dirty="0" err="1" smtClean="0">
                <a:solidFill>
                  <a:srgbClr val="FF0000"/>
                </a:solidFill>
              </a:rPr>
              <a:t>функціональні</a:t>
            </a:r>
            <a:r>
              <a:rPr lang="ru-RU" sz="4000" b="1" dirty="0" smtClean="0">
                <a:solidFill>
                  <a:srgbClr val="FF0000"/>
                </a:solidFill>
              </a:rPr>
              <a:t> </a:t>
            </a:r>
            <a:r>
              <a:rPr lang="ru-RU" sz="4000" b="1" dirty="0" err="1" smtClean="0">
                <a:solidFill>
                  <a:srgbClr val="FF0000"/>
                </a:solidFill>
              </a:rPr>
              <a:t>області</a:t>
            </a:r>
            <a:r>
              <a:rPr lang="ru-RU" sz="4000" b="1" dirty="0" smtClean="0">
                <a:solidFill>
                  <a:srgbClr val="FF0000"/>
                </a:solidFill>
              </a:rPr>
              <a:t> </a:t>
            </a:r>
            <a:r>
              <a:rPr lang="ru-RU" sz="4000" b="1" dirty="0" err="1" smtClean="0">
                <a:solidFill>
                  <a:srgbClr val="FF0000"/>
                </a:solidFill>
              </a:rPr>
              <a:t>логістики</a:t>
            </a:r>
            <a:r>
              <a:rPr lang="ru-RU" sz="4000" b="1" dirty="0" smtClean="0">
                <a:solidFill>
                  <a:srgbClr val="FF0000"/>
                </a:solidFill>
              </a:rPr>
              <a:t>):</a:t>
            </a:r>
          </a:p>
          <a:p>
            <a:r>
              <a:rPr lang="ru-RU" sz="2400" dirty="0" smtClean="0"/>
              <a:t>●</a:t>
            </a:r>
            <a:r>
              <a:rPr lang="ru-RU" sz="2400" dirty="0" err="1" smtClean="0"/>
              <a:t>підсистема</a:t>
            </a:r>
            <a:r>
              <a:rPr lang="ru-RU" sz="2400" dirty="0" smtClean="0"/>
              <a:t> (</a:t>
            </a:r>
            <a:r>
              <a:rPr lang="ru-RU" sz="2400" dirty="0" err="1" smtClean="0"/>
              <a:t>функціональна</a:t>
            </a:r>
            <a:r>
              <a:rPr lang="ru-RU" sz="2400" dirty="0" smtClean="0"/>
              <a:t> область) </a:t>
            </a:r>
            <a:r>
              <a:rPr lang="ru-RU" sz="2400" dirty="0" err="1" smtClean="0"/>
              <a:t>закупівель</a:t>
            </a:r>
            <a:r>
              <a:rPr lang="ru-RU" sz="2400" dirty="0" smtClean="0"/>
              <a:t>,</a:t>
            </a:r>
          </a:p>
          <a:p>
            <a:r>
              <a:rPr lang="ru-RU" sz="2400" dirty="0"/>
              <a:t> ● </a:t>
            </a:r>
            <a:r>
              <a:rPr lang="ru-RU" sz="2400" dirty="0" err="1"/>
              <a:t>опрацювання</a:t>
            </a:r>
            <a:r>
              <a:rPr lang="ru-RU" sz="2400" dirty="0"/>
              <a:t> та </a:t>
            </a:r>
            <a:r>
              <a:rPr lang="ru-RU" sz="2400" dirty="0" err="1"/>
              <a:t>реалізації</a:t>
            </a:r>
            <a:r>
              <a:rPr lang="ru-RU" sz="2400" dirty="0"/>
              <a:t> </a:t>
            </a:r>
            <a:r>
              <a:rPr lang="ru-RU" sz="2400" dirty="0" err="1"/>
              <a:t>замовлень</a:t>
            </a:r>
            <a:r>
              <a:rPr lang="ru-RU" sz="2400" dirty="0"/>
              <a:t> (</a:t>
            </a:r>
            <a:r>
              <a:rPr lang="ru-RU" sz="2400" dirty="0" err="1"/>
              <a:t>обслуговування</a:t>
            </a:r>
            <a:r>
              <a:rPr lang="ru-RU" sz="2400" dirty="0"/>
              <a:t> </a:t>
            </a:r>
            <a:r>
              <a:rPr lang="ru-RU" sz="2400" dirty="0" err="1"/>
              <a:t>замовлень</a:t>
            </a:r>
            <a:r>
              <a:rPr lang="ru-RU" sz="2400" dirty="0"/>
              <a:t>); </a:t>
            </a:r>
          </a:p>
          <a:p>
            <a:r>
              <a:rPr lang="ru-RU" sz="2400" dirty="0" smtClean="0"/>
              <a:t>● </a:t>
            </a:r>
            <a:r>
              <a:rPr lang="ru-RU" sz="2400" dirty="0" err="1" smtClean="0"/>
              <a:t>підсистема</a:t>
            </a:r>
            <a:r>
              <a:rPr lang="ru-RU" sz="2400" dirty="0" smtClean="0"/>
              <a:t> </a:t>
            </a:r>
            <a:r>
              <a:rPr lang="ru-RU" sz="2400" dirty="0"/>
              <a:t>(</a:t>
            </a:r>
            <a:r>
              <a:rPr lang="ru-RU" sz="2400" dirty="0" err="1"/>
              <a:t>функціональна</a:t>
            </a:r>
            <a:r>
              <a:rPr lang="ru-RU" sz="2400" dirty="0"/>
              <a:t> область) </a:t>
            </a:r>
            <a:r>
              <a:rPr lang="ru-RU" sz="2400" dirty="0" err="1"/>
              <a:t>транспортування</a:t>
            </a:r>
            <a:r>
              <a:rPr lang="ru-RU" sz="2400" dirty="0"/>
              <a:t>; </a:t>
            </a:r>
            <a:endParaRPr lang="ru-RU" sz="2400" dirty="0" smtClean="0"/>
          </a:p>
          <a:p>
            <a:r>
              <a:rPr lang="ru-RU" sz="2400" dirty="0" smtClean="0"/>
              <a:t>● </a:t>
            </a:r>
            <a:r>
              <a:rPr lang="ru-RU" sz="2400" dirty="0" err="1" smtClean="0"/>
              <a:t>підсистема</a:t>
            </a:r>
            <a:r>
              <a:rPr lang="ru-RU" sz="2400" dirty="0" smtClean="0"/>
              <a:t> </a:t>
            </a:r>
            <a:r>
              <a:rPr lang="ru-RU" sz="2400" dirty="0"/>
              <a:t>(</a:t>
            </a:r>
            <a:r>
              <a:rPr lang="ru-RU" sz="2400" dirty="0" err="1"/>
              <a:t>функціональна</a:t>
            </a:r>
            <a:r>
              <a:rPr lang="ru-RU" sz="2400" dirty="0"/>
              <a:t> область) </a:t>
            </a:r>
            <a:r>
              <a:rPr lang="ru-RU" sz="2400" dirty="0" err="1"/>
              <a:t>складування</a:t>
            </a:r>
            <a:r>
              <a:rPr lang="ru-RU" sz="2400" dirty="0"/>
              <a:t>; </a:t>
            </a:r>
            <a:endParaRPr lang="ru-RU" sz="2400" dirty="0" smtClean="0"/>
          </a:p>
          <a:p>
            <a:r>
              <a:rPr lang="ru-RU" sz="2400" dirty="0" smtClean="0"/>
              <a:t>● </a:t>
            </a:r>
            <a:r>
              <a:rPr lang="ru-RU" sz="2400" dirty="0" err="1" smtClean="0"/>
              <a:t>підсистема</a:t>
            </a:r>
            <a:r>
              <a:rPr lang="ru-RU" sz="2400" dirty="0" smtClean="0"/>
              <a:t> </a:t>
            </a:r>
            <a:r>
              <a:rPr lang="ru-RU" sz="2400" dirty="0"/>
              <a:t>(</a:t>
            </a:r>
            <a:r>
              <a:rPr lang="ru-RU" sz="2400" dirty="0" err="1"/>
              <a:t>функціональна</a:t>
            </a:r>
            <a:r>
              <a:rPr lang="ru-RU" sz="2400" dirty="0"/>
              <a:t> область) </a:t>
            </a:r>
            <a:r>
              <a:rPr lang="ru-RU" sz="2400" dirty="0" err="1" smtClean="0"/>
              <a:t>вантажопереробки</a:t>
            </a:r>
            <a:r>
              <a:rPr lang="ru-RU" sz="2400" dirty="0" smtClean="0"/>
              <a:t>; </a:t>
            </a:r>
          </a:p>
          <a:p>
            <a:r>
              <a:rPr lang="ru-RU" sz="2400" dirty="0"/>
              <a:t>● </a:t>
            </a:r>
            <a:r>
              <a:rPr lang="ru-RU" sz="2400" dirty="0" err="1"/>
              <a:t>підсистема</a:t>
            </a:r>
            <a:r>
              <a:rPr lang="ru-RU" sz="2400" dirty="0"/>
              <a:t> (</a:t>
            </a:r>
            <a:r>
              <a:rPr lang="ru-RU" sz="2400" dirty="0" err="1"/>
              <a:t>функціональна</a:t>
            </a:r>
            <a:r>
              <a:rPr lang="ru-RU" sz="2400" dirty="0"/>
              <a:t> область) </a:t>
            </a:r>
            <a:r>
              <a:rPr lang="ru-RU" sz="2400" dirty="0" err="1"/>
              <a:t>управління</a:t>
            </a:r>
            <a:r>
              <a:rPr lang="ru-RU" sz="2400" dirty="0"/>
              <a:t> запасами; </a:t>
            </a:r>
            <a:endParaRPr lang="ru-RU" sz="2400" dirty="0" smtClean="0"/>
          </a:p>
          <a:p>
            <a:r>
              <a:rPr lang="ru-RU" sz="2400" dirty="0" smtClean="0"/>
              <a:t>● </a:t>
            </a:r>
            <a:r>
              <a:rPr lang="ru-RU" sz="2400" dirty="0" err="1" smtClean="0"/>
              <a:t>підсистема</a:t>
            </a:r>
            <a:r>
              <a:rPr lang="ru-RU" sz="2400" dirty="0" smtClean="0"/>
              <a:t> </a:t>
            </a:r>
            <a:r>
              <a:rPr lang="ru-RU" sz="2400" dirty="0"/>
              <a:t>(</a:t>
            </a:r>
            <a:r>
              <a:rPr lang="ru-RU" sz="2400" dirty="0" err="1"/>
              <a:t>функціональна</a:t>
            </a:r>
            <a:r>
              <a:rPr lang="ru-RU" sz="2400" dirty="0"/>
              <a:t> область) </a:t>
            </a:r>
            <a:r>
              <a:rPr lang="ru-RU" sz="2400" dirty="0" err="1" smtClean="0"/>
              <a:t>виробництва</a:t>
            </a:r>
            <a:r>
              <a:rPr lang="ru-RU" sz="2400" dirty="0" smtClean="0"/>
              <a:t>;</a:t>
            </a:r>
          </a:p>
          <a:p>
            <a:r>
              <a:rPr lang="ru-RU" sz="2400" dirty="0" smtClean="0"/>
              <a:t>● </a:t>
            </a:r>
            <a:r>
              <a:rPr lang="ru-RU" sz="2400" dirty="0" err="1" smtClean="0"/>
              <a:t>підсистема</a:t>
            </a:r>
            <a:r>
              <a:rPr lang="ru-RU" sz="2400" dirty="0" smtClean="0"/>
              <a:t> </a:t>
            </a:r>
            <a:r>
              <a:rPr lang="ru-RU" sz="2400" dirty="0"/>
              <a:t>(</a:t>
            </a:r>
            <a:r>
              <a:rPr lang="ru-RU" sz="2400" dirty="0" err="1"/>
              <a:t>функціональна</a:t>
            </a:r>
            <a:r>
              <a:rPr lang="ru-RU" sz="2400" dirty="0"/>
              <a:t> область) </a:t>
            </a:r>
            <a:r>
              <a:rPr lang="ru-RU" sz="2400" dirty="0" err="1" smtClean="0"/>
              <a:t>збуту</a:t>
            </a:r>
            <a:r>
              <a:rPr lang="ru-RU" sz="2400" dirty="0" smtClean="0"/>
              <a:t> і </a:t>
            </a:r>
            <a:r>
              <a:rPr lang="ru-RU" sz="2400" dirty="0" err="1" smtClean="0"/>
              <a:t>розподілу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продукції</a:t>
            </a:r>
            <a:r>
              <a:rPr lang="ru-RU" sz="2400" dirty="0" smtClean="0"/>
              <a:t>;</a:t>
            </a:r>
          </a:p>
          <a:p>
            <a:r>
              <a:rPr lang="ru-RU" sz="2400" dirty="0" smtClean="0"/>
              <a:t>● </a:t>
            </a:r>
            <a:r>
              <a:rPr lang="ru-RU" sz="2400" dirty="0" err="1" smtClean="0"/>
              <a:t>підсистема</a:t>
            </a:r>
            <a:r>
              <a:rPr lang="ru-RU" sz="2400" dirty="0" smtClean="0"/>
              <a:t> </a:t>
            </a:r>
            <a:r>
              <a:rPr lang="ru-RU" sz="2400" dirty="0"/>
              <a:t>(</a:t>
            </a:r>
            <a:r>
              <a:rPr lang="ru-RU" sz="2400" dirty="0" err="1"/>
              <a:t>функціональна</a:t>
            </a:r>
            <a:r>
              <a:rPr lang="ru-RU" sz="2400" dirty="0"/>
              <a:t> область) </a:t>
            </a:r>
            <a:r>
              <a:rPr lang="ru-RU" sz="2400" dirty="0" err="1"/>
              <a:t>обслуговування</a:t>
            </a:r>
            <a:r>
              <a:rPr lang="ru-RU" sz="2400" dirty="0"/>
              <a:t> </a:t>
            </a:r>
            <a:r>
              <a:rPr lang="ru-RU" sz="2400" dirty="0" err="1"/>
              <a:t>споживачів</a:t>
            </a:r>
            <a:r>
              <a:rPr lang="ru-RU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728790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09" t="12975" r="22693" b="6250"/>
          <a:stretch/>
        </p:blipFill>
        <p:spPr bwMode="auto">
          <a:xfrm>
            <a:off x="1219200" y="457200"/>
            <a:ext cx="6921662" cy="5908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7950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82962"/>
          </a:xfrm>
        </p:spPr>
        <p:txBody>
          <a:bodyPr>
            <a:noAutofit/>
          </a:bodyPr>
          <a:lstStyle/>
          <a:p>
            <a:r>
              <a:rPr lang="uk-UA" sz="4800" b="1" u="sng" dirty="0" smtClean="0"/>
              <a:t>Цілі та завдання функціональних</a:t>
            </a:r>
            <a:br>
              <a:rPr lang="uk-UA" sz="4800" b="1" u="sng" dirty="0" smtClean="0"/>
            </a:br>
            <a:r>
              <a:rPr lang="uk-UA" sz="4800" b="1" u="sng" dirty="0" smtClean="0"/>
              <a:t>областей логістики</a:t>
            </a:r>
            <a:endParaRPr lang="ru-RU" sz="4800" b="1" u="sng" dirty="0"/>
          </a:p>
        </p:txBody>
      </p:sp>
    </p:spTree>
    <p:extLst>
      <p:ext uri="{BB962C8B-B14F-4D97-AF65-F5344CB8AC3E}">
        <p14:creationId xmlns:p14="http://schemas.microsoft.com/office/powerpoint/2010/main" val="3604857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0" y="381000"/>
            <a:ext cx="8610600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 err="1">
                <a:solidFill>
                  <a:srgbClr val="FF0000"/>
                </a:solidFill>
              </a:rPr>
              <a:t>Функція</a:t>
            </a:r>
            <a:r>
              <a:rPr lang="ru-RU" sz="3200" b="1" i="1" dirty="0">
                <a:solidFill>
                  <a:srgbClr val="FF0000"/>
                </a:solidFill>
              </a:rPr>
              <a:t> </a:t>
            </a:r>
            <a:r>
              <a:rPr lang="ru-RU" sz="3200" b="1" i="1" dirty="0" err="1">
                <a:solidFill>
                  <a:srgbClr val="FF0000"/>
                </a:solidFill>
              </a:rPr>
              <a:t>закупівлі</a:t>
            </a:r>
            <a:r>
              <a:rPr lang="ru-RU" sz="3200" b="1" i="1" dirty="0">
                <a:solidFill>
                  <a:srgbClr val="FF0000"/>
                </a:solidFill>
              </a:rPr>
              <a:t> (</a:t>
            </a:r>
            <a:r>
              <a:rPr lang="ru-RU" sz="3200" b="1" i="1" dirty="0" err="1">
                <a:solidFill>
                  <a:srgbClr val="FF0000"/>
                </a:solidFill>
              </a:rPr>
              <a:t>постачання</a:t>
            </a:r>
            <a:r>
              <a:rPr lang="ru-RU" sz="3200" b="1" i="1" dirty="0">
                <a:solidFill>
                  <a:srgbClr val="FF0000"/>
                </a:solidFill>
              </a:rPr>
              <a:t>)</a:t>
            </a:r>
            <a:r>
              <a:rPr lang="ru-RU" sz="3200" dirty="0">
                <a:solidFill>
                  <a:srgbClr val="FF0000"/>
                </a:solidFill>
              </a:rPr>
              <a:t> </a:t>
            </a:r>
            <a:r>
              <a:rPr lang="ru-RU" sz="3200" dirty="0" err="1">
                <a:solidFill>
                  <a:srgbClr val="FF0000"/>
                </a:solidFill>
              </a:rPr>
              <a:t>матеріалів</a:t>
            </a:r>
            <a:r>
              <a:rPr lang="ru-RU" sz="3200" dirty="0">
                <a:solidFill>
                  <a:srgbClr val="FF0000"/>
                </a:solidFill>
              </a:rPr>
              <a:t>, </a:t>
            </a:r>
            <a:r>
              <a:rPr lang="ru-RU" sz="3200" dirty="0" err="1">
                <a:solidFill>
                  <a:srgbClr val="FF0000"/>
                </a:solidFill>
              </a:rPr>
              <a:t>сировини</a:t>
            </a:r>
            <a:r>
              <a:rPr lang="ru-RU" sz="3200" dirty="0">
                <a:solidFill>
                  <a:srgbClr val="FF0000"/>
                </a:solidFill>
              </a:rPr>
              <a:t>, </a:t>
            </a:r>
            <a:r>
              <a:rPr lang="ru-RU" sz="3200" dirty="0" err="1">
                <a:solidFill>
                  <a:srgbClr val="FF0000"/>
                </a:solidFill>
              </a:rPr>
              <a:t>напівфабрикатів</a:t>
            </a:r>
            <a:r>
              <a:rPr lang="ru-RU" sz="3200" dirty="0">
                <a:solidFill>
                  <a:srgbClr val="FF0000"/>
                </a:solidFill>
              </a:rPr>
              <a:t> і </a:t>
            </a:r>
            <a:r>
              <a:rPr lang="ru-RU" sz="3200" dirty="0" err="1">
                <a:solidFill>
                  <a:srgbClr val="FF0000"/>
                </a:solidFill>
              </a:rPr>
              <a:t>т.ін</a:t>
            </a:r>
            <a:r>
              <a:rPr lang="ru-RU" sz="3200" dirty="0">
                <a:solidFill>
                  <a:srgbClr val="FF0000"/>
                </a:solidFill>
              </a:rPr>
              <a:t>. </a:t>
            </a:r>
            <a:r>
              <a:rPr lang="ru-RU" sz="3200" u="sng" dirty="0" err="1">
                <a:solidFill>
                  <a:srgbClr val="FF0000"/>
                </a:solidFill>
              </a:rPr>
              <a:t>має</a:t>
            </a:r>
            <a:r>
              <a:rPr lang="ru-RU" sz="3200" u="sng" dirty="0">
                <a:solidFill>
                  <a:srgbClr val="FF0000"/>
                </a:solidFill>
              </a:rPr>
              <a:t> на </a:t>
            </a:r>
            <a:r>
              <a:rPr lang="ru-RU" sz="3200" u="sng" dirty="0" err="1">
                <a:solidFill>
                  <a:srgbClr val="FF0000"/>
                </a:solidFill>
              </a:rPr>
              <a:t>меті</a:t>
            </a:r>
            <a:r>
              <a:rPr lang="ru-RU" sz="3200" u="sng" dirty="0">
                <a:solidFill>
                  <a:srgbClr val="FF0000"/>
                </a:solidFill>
              </a:rPr>
              <a:t> </a:t>
            </a:r>
            <a:r>
              <a:rPr lang="ru-RU" sz="3200" u="sng" dirty="0" err="1">
                <a:solidFill>
                  <a:srgbClr val="FF0000"/>
                </a:solidFill>
              </a:rPr>
              <a:t>повне</a:t>
            </a:r>
            <a:r>
              <a:rPr lang="ru-RU" sz="3200" u="sng" dirty="0">
                <a:solidFill>
                  <a:srgbClr val="FF0000"/>
                </a:solidFill>
              </a:rPr>
              <a:t> </a:t>
            </a:r>
            <a:r>
              <a:rPr lang="ru-RU" sz="3200" u="sng" dirty="0" err="1">
                <a:solidFill>
                  <a:srgbClr val="FF0000"/>
                </a:solidFill>
              </a:rPr>
              <a:t>задоволення</a:t>
            </a:r>
            <a:r>
              <a:rPr lang="ru-RU" sz="3200" u="sng" dirty="0">
                <a:solidFill>
                  <a:srgbClr val="FF0000"/>
                </a:solidFill>
              </a:rPr>
              <a:t> </a:t>
            </a:r>
            <a:r>
              <a:rPr lang="ru-RU" sz="3200" u="sng" dirty="0" err="1">
                <a:solidFill>
                  <a:srgbClr val="FF0000"/>
                </a:solidFill>
              </a:rPr>
              <a:t>виробника</a:t>
            </a:r>
            <a:r>
              <a:rPr lang="ru-RU" sz="3200" u="sng" dirty="0">
                <a:solidFill>
                  <a:srgbClr val="FF0000"/>
                </a:solidFill>
              </a:rPr>
              <a:t> </a:t>
            </a:r>
            <a:r>
              <a:rPr lang="ru-RU" sz="3200" u="sng" dirty="0" err="1">
                <a:solidFill>
                  <a:srgbClr val="FF0000"/>
                </a:solidFill>
              </a:rPr>
              <a:t>матеріальними</a:t>
            </a:r>
            <a:r>
              <a:rPr lang="ru-RU" sz="3200" u="sng" dirty="0">
                <a:solidFill>
                  <a:srgbClr val="FF0000"/>
                </a:solidFill>
              </a:rPr>
              <a:t> ресурсами</a:t>
            </a:r>
            <a:r>
              <a:rPr lang="ru-RU" sz="3200" u="sng" dirty="0" smtClean="0">
                <a:solidFill>
                  <a:srgbClr val="FF0000"/>
                </a:solidFill>
              </a:rPr>
              <a:t>.</a:t>
            </a:r>
          </a:p>
          <a:p>
            <a:r>
              <a:rPr lang="ru-RU" sz="3200" dirty="0" smtClean="0"/>
              <a:t>Для </a:t>
            </a:r>
            <a:r>
              <a:rPr lang="ru-RU" sz="3200" dirty="0" err="1"/>
              <a:t>досягнення</a:t>
            </a:r>
            <a:r>
              <a:rPr lang="ru-RU" sz="3200" dirty="0"/>
              <a:t> мети </a:t>
            </a:r>
            <a:r>
              <a:rPr lang="ru-RU" sz="3200" dirty="0" err="1"/>
              <a:t>необхідно</a:t>
            </a:r>
            <a:r>
              <a:rPr lang="ru-RU" sz="3200" dirty="0"/>
              <a:t> </a:t>
            </a:r>
            <a:r>
              <a:rPr lang="ru-RU" sz="3200" dirty="0" err="1"/>
              <a:t>вирішувати</a:t>
            </a:r>
            <a:r>
              <a:rPr lang="ru-RU" sz="3200" dirty="0"/>
              <a:t> </a:t>
            </a:r>
            <a:r>
              <a:rPr lang="ru-RU" sz="3200" b="1" dirty="0" err="1"/>
              <a:t>наступні</a:t>
            </a:r>
            <a:r>
              <a:rPr lang="ru-RU" sz="3200" b="1" dirty="0"/>
              <a:t> </a:t>
            </a:r>
            <a:r>
              <a:rPr lang="ru-RU" sz="3200" b="1" dirty="0" err="1"/>
              <a:t>основні</a:t>
            </a:r>
            <a:r>
              <a:rPr lang="ru-RU" sz="3200" b="1" dirty="0"/>
              <a:t> </a:t>
            </a:r>
            <a:r>
              <a:rPr lang="ru-RU" sz="3200" b="1" dirty="0" err="1"/>
              <a:t>завдання</a:t>
            </a:r>
            <a:r>
              <a:rPr lang="ru-RU" sz="3200" b="1" dirty="0" smtClean="0"/>
              <a:t>:</a:t>
            </a:r>
          </a:p>
          <a:p>
            <a:pPr>
              <a:spcBef>
                <a:spcPts val="600"/>
              </a:spcBef>
            </a:pPr>
            <a:r>
              <a:rPr lang="ru-RU" sz="3200" dirty="0" smtClean="0"/>
              <a:t>1) </a:t>
            </a:r>
            <a:r>
              <a:rPr lang="ru-RU" sz="3200" b="1" dirty="0" err="1" smtClean="0"/>
              <a:t>визначення</a:t>
            </a:r>
            <a:r>
              <a:rPr lang="ru-RU" sz="3200" b="1" dirty="0" smtClean="0"/>
              <a:t> </a:t>
            </a:r>
            <a:r>
              <a:rPr lang="ru-RU" sz="3200" b="1" dirty="0"/>
              <a:t>потреби </a:t>
            </a:r>
            <a:r>
              <a:rPr lang="ru-RU" sz="3200" dirty="0"/>
              <a:t>в </a:t>
            </a:r>
            <a:r>
              <a:rPr lang="ru-RU" sz="3200" dirty="0" err="1"/>
              <a:t>матеріальних</a:t>
            </a:r>
            <a:r>
              <a:rPr lang="ru-RU" sz="3200" dirty="0"/>
              <a:t> ресурсах для </a:t>
            </a:r>
            <a:r>
              <a:rPr lang="ru-RU" sz="3200" dirty="0" err="1"/>
              <a:t>виготовлення</a:t>
            </a:r>
            <a:r>
              <a:rPr lang="ru-RU" sz="3200" dirty="0"/>
              <a:t> </a:t>
            </a:r>
            <a:r>
              <a:rPr lang="ru-RU" sz="3200" dirty="0" err="1"/>
              <a:t>означеної</a:t>
            </a:r>
            <a:r>
              <a:rPr lang="ru-RU" sz="3200" dirty="0"/>
              <a:t> </a:t>
            </a:r>
            <a:r>
              <a:rPr lang="ru-RU" sz="3200" dirty="0" err="1"/>
              <a:t>продукції</a:t>
            </a:r>
            <a:r>
              <a:rPr lang="ru-RU" sz="3200" dirty="0"/>
              <a:t> </a:t>
            </a:r>
            <a:r>
              <a:rPr lang="ru-RU" sz="3200" dirty="0" err="1"/>
              <a:t>чи</a:t>
            </a:r>
            <a:r>
              <a:rPr lang="ru-RU" sz="3200" dirty="0"/>
              <a:t> </a:t>
            </a:r>
            <a:r>
              <a:rPr lang="ru-RU" sz="3200" dirty="0" err="1"/>
              <a:t>послуг</a:t>
            </a:r>
            <a:r>
              <a:rPr lang="ru-RU" sz="3200" dirty="0" smtClean="0"/>
              <a:t>;</a:t>
            </a:r>
          </a:p>
          <a:p>
            <a:pPr>
              <a:spcBef>
                <a:spcPts val="600"/>
              </a:spcBef>
            </a:pPr>
            <a:r>
              <a:rPr lang="ru-RU" sz="3200" dirty="0" smtClean="0"/>
              <a:t>2) </a:t>
            </a:r>
            <a:r>
              <a:rPr lang="ru-RU" sz="3200" dirty="0" err="1" smtClean="0"/>
              <a:t>встановлення</a:t>
            </a:r>
            <a:r>
              <a:rPr lang="ru-RU" sz="3200" dirty="0" smtClean="0"/>
              <a:t> </a:t>
            </a:r>
            <a:r>
              <a:rPr lang="ru-RU" sz="3200" b="1" dirty="0" err="1"/>
              <a:t>раціонального</a:t>
            </a:r>
            <a:r>
              <a:rPr lang="ru-RU" sz="3200" b="1" dirty="0"/>
              <a:t> режиму </a:t>
            </a:r>
            <a:r>
              <a:rPr lang="ru-RU" sz="3200" b="1" dirty="0" err="1"/>
              <a:t>надходження</a:t>
            </a:r>
            <a:r>
              <a:rPr lang="ru-RU" sz="3200" b="1" dirty="0"/>
              <a:t> </a:t>
            </a:r>
            <a:r>
              <a:rPr lang="ru-RU" sz="3200" dirty="0" err="1"/>
              <a:t>матеріальних</a:t>
            </a:r>
            <a:r>
              <a:rPr lang="ru-RU" sz="3200" dirty="0"/>
              <a:t> </a:t>
            </a:r>
            <a:r>
              <a:rPr lang="ru-RU" sz="3200" dirty="0" err="1"/>
              <a:t>ресурсів</a:t>
            </a:r>
            <a:r>
              <a:rPr lang="ru-RU" sz="3200" dirty="0"/>
              <a:t> на </a:t>
            </a:r>
            <a:r>
              <a:rPr lang="ru-RU" sz="3200" dirty="0" err="1"/>
              <a:t>підприємство</a:t>
            </a:r>
            <a:r>
              <a:rPr lang="ru-RU" sz="3200" dirty="0"/>
              <a:t>; </a:t>
            </a:r>
            <a:endParaRPr lang="ru-RU" sz="3200" dirty="0" smtClean="0"/>
          </a:p>
        </p:txBody>
      </p:sp>
    </p:spTree>
    <p:extLst>
      <p:ext uri="{BB962C8B-B14F-4D97-AF65-F5344CB8AC3E}">
        <p14:creationId xmlns:p14="http://schemas.microsoft.com/office/powerpoint/2010/main" val="3799544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3400" y="685800"/>
            <a:ext cx="8229600" cy="47551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ru-RU" sz="3600" dirty="0"/>
              <a:t>3) </a:t>
            </a:r>
            <a:r>
              <a:rPr lang="ru-RU" sz="3600" dirty="0" err="1"/>
              <a:t>дослідження</a:t>
            </a:r>
            <a:r>
              <a:rPr lang="ru-RU" sz="3600" dirty="0"/>
              <a:t> і </a:t>
            </a:r>
            <a:r>
              <a:rPr lang="ru-RU" sz="3600" dirty="0" err="1"/>
              <a:t>аналіз</a:t>
            </a:r>
            <a:r>
              <a:rPr lang="ru-RU" sz="3600" dirty="0"/>
              <a:t> </a:t>
            </a:r>
            <a:r>
              <a:rPr lang="ru-RU" sz="3600" b="1" dirty="0"/>
              <a:t>ринку </a:t>
            </a:r>
            <a:r>
              <a:rPr lang="ru-RU" sz="3600" b="1" dirty="0" err="1"/>
              <a:t>постачальників</a:t>
            </a:r>
            <a:r>
              <a:rPr lang="ru-RU" sz="3600" dirty="0"/>
              <a:t>;</a:t>
            </a:r>
          </a:p>
          <a:p>
            <a:pPr>
              <a:spcBef>
                <a:spcPts val="600"/>
              </a:spcBef>
            </a:pPr>
            <a:r>
              <a:rPr lang="ru-RU" sz="3600" dirty="0"/>
              <a:t>4) </a:t>
            </a:r>
            <a:r>
              <a:rPr lang="ru-RU" sz="3600" b="1" dirty="0" err="1"/>
              <a:t>оцінка</a:t>
            </a:r>
            <a:r>
              <a:rPr lang="ru-RU" sz="3600" b="1" dirty="0"/>
              <a:t> і </a:t>
            </a:r>
            <a:r>
              <a:rPr lang="ru-RU" sz="3600" b="1" dirty="0" err="1"/>
              <a:t>вибір</a:t>
            </a:r>
            <a:r>
              <a:rPr lang="ru-RU" sz="3600" b="1" dirty="0"/>
              <a:t> </a:t>
            </a:r>
            <a:r>
              <a:rPr lang="ru-RU" sz="3600" b="1" dirty="0" err="1"/>
              <a:t>постачальників</a:t>
            </a:r>
            <a:r>
              <a:rPr lang="ru-RU" sz="3600" b="1" dirty="0"/>
              <a:t> </a:t>
            </a:r>
            <a:r>
              <a:rPr lang="ru-RU" sz="3600" dirty="0" err="1"/>
              <a:t>матеріальних</a:t>
            </a:r>
            <a:r>
              <a:rPr lang="ru-RU" sz="3600" dirty="0"/>
              <a:t> </a:t>
            </a:r>
            <a:r>
              <a:rPr lang="ru-RU" sz="3600" dirty="0" err="1"/>
              <a:t>ресурсів</a:t>
            </a:r>
            <a:r>
              <a:rPr lang="ru-RU" sz="3600" dirty="0"/>
              <a:t> (</a:t>
            </a:r>
            <a:r>
              <a:rPr lang="ru-RU" sz="3600" dirty="0" err="1"/>
              <a:t>ці</a:t>
            </a:r>
            <a:r>
              <a:rPr lang="ru-RU" sz="3600" dirty="0"/>
              <a:t> два </a:t>
            </a:r>
            <a:r>
              <a:rPr lang="ru-RU" sz="3600" dirty="0" err="1"/>
              <a:t>завдання</a:t>
            </a:r>
            <a:r>
              <a:rPr lang="ru-RU" sz="3600" dirty="0"/>
              <a:t> </a:t>
            </a:r>
            <a:r>
              <a:rPr lang="ru-RU" sz="3600" dirty="0" err="1"/>
              <a:t>вирішуються</a:t>
            </a:r>
            <a:r>
              <a:rPr lang="ru-RU" sz="3600" dirty="0"/>
              <a:t> і </a:t>
            </a:r>
            <a:r>
              <a:rPr lang="ru-RU" sz="3600" dirty="0" err="1"/>
              <a:t>логістикою</a:t>
            </a:r>
            <a:r>
              <a:rPr lang="ru-RU" sz="3600" dirty="0"/>
              <a:t>, і маркетингом), </a:t>
            </a:r>
            <a:r>
              <a:rPr lang="ru-RU" sz="3600" dirty="0" err="1"/>
              <a:t>здійснення</a:t>
            </a:r>
            <a:r>
              <a:rPr lang="ru-RU" sz="3600" dirty="0"/>
              <a:t> </a:t>
            </a:r>
            <a:r>
              <a:rPr lang="ru-RU" sz="3600" dirty="0" err="1"/>
              <a:t>закупівель</a:t>
            </a:r>
            <a:r>
              <a:rPr lang="ru-RU" sz="3600" dirty="0"/>
              <a:t>;</a:t>
            </a:r>
          </a:p>
          <a:p>
            <a:pPr>
              <a:spcBef>
                <a:spcPts val="600"/>
              </a:spcBef>
            </a:pPr>
            <a:r>
              <a:rPr lang="ru-RU" sz="3600" dirty="0"/>
              <a:t> 5) контроль </a:t>
            </a:r>
            <a:r>
              <a:rPr lang="ru-RU" sz="3600" b="1" dirty="0" err="1"/>
              <a:t>виконання</a:t>
            </a:r>
            <a:r>
              <a:rPr lang="ru-RU" sz="3600" b="1" dirty="0"/>
              <a:t> </a:t>
            </a:r>
            <a:r>
              <a:rPr lang="ru-RU" sz="3600" b="1" dirty="0" err="1"/>
              <a:t>закупівель</a:t>
            </a:r>
            <a:r>
              <a:rPr lang="ru-RU" sz="3600" dirty="0"/>
              <a:t>;</a:t>
            </a:r>
          </a:p>
          <a:p>
            <a:pPr>
              <a:spcBef>
                <a:spcPts val="600"/>
              </a:spcBef>
            </a:pPr>
            <a:r>
              <a:rPr lang="ru-RU" sz="3600" dirty="0"/>
              <a:t>6) </a:t>
            </a:r>
            <a:r>
              <a:rPr lang="ru-RU" sz="3600" dirty="0" err="1"/>
              <a:t>додержання</a:t>
            </a:r>
            <a:r>
              <a:rPr lang="ru-RU" sz="3600" dirty="0"/>
              <a:t> </a:t>
            </a:r>
            <a:r>
              <a:rPr lang="ru-RU" sz="3600" b="1" dirty="0" err="1"/>
              <a:t>графіку</a:t>
            </a:r>
            <a:r>
              <a:rPr lang="ru-RU" sz="3600" b="1" dirty="0"/>
              <a:t> </a:t>
            </a:r>
            <a:r>
              <a:rPr lang="ru-RU" sz="3600" b="1" dirty="0" err="1"/>
              <a:t>закупівель</a:t>
            </a:r>
            <a:r>
              <a:rPr lang="ru-RU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92782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" y="152400"/>
            <a:ext cx="8686800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 err="1">
                <a:solidFill>
                  <a:srgbClr val="FF0000"/>
                </a:solidFill>
              </a:rPr>
              <a:t>Функція</a:t>
            </a:r>
            <a:r>
              <a:rPr lang="ru-RU" sz="3200" b="1" i="1" dirty="0">
                <a:solidFill>
                  <a:srgbClr val="FF0000"/>
                </a:solidFill>
              </a:rPr>
              <a:t> </a:t>
            </a:r>
            <a:r>
              <a:rPr lang="ru-RU" sz="3200" b="1" i="1" dirty="0" err="1">
                <a:solidFill>
                  <a:srgbClr val="FF0000"/>
                </a:solidFill>
              </a:rPr>
              <a:t>транспортування</a:t>
            </a:r>
            <a:r>
              <a:rPr lang="ru-RU" sz="3200" dirty="0">
                <a:solidFill>
                  <a:srgbClr val="FF0000"/>
                </a:solidFill>
              </a:rPr>
              <a:t> </a:t>
            </a:r>
            <a:r>
              <a:rPr lang="ru-RU" sz="3200" dirty="0" err="1">
                <a:solidFill>
                  <a:srgbClr val="FF0000"/>
                </a:solidFill>
              </a:rPr>
              <a:t>має</a:t>
            </a:r>
            <a:r>
              <a:rPr lang="ru-RU" sz="3200" dirty="0">
                <a:solidFill>
                  <a:srgbClr val="FF0000"/>
                </a:solidFill>
              </a:rPr>
              <a:t> на </a:t>
            </a:r>
            <a:r>
              <a:rPr lang="ru-RU" sz="3200" u="sng" dirty="0" err="1">
                <a:solidFill>
                  <a:srgbClr val="FF0000"/>
                </a:solidFill>
              </a:rPr>
              <a:t>меті</a:t>
            </a:r>
            <a:r>
              <a:rPr lang="ru-RU" sz="3200" u="sng" dirty="0">
                <a:solidFill>
                  <a:srgbClr val="FF0000"/>
                </a:solidFill>
              </a:rPr>
              <a:t> </a:t>
            </a:r>
            <a:r>
              <a:rPr lang="ru-RU" sz="3200" b="1" u="sng" dirty="0" err="1">
                <a:solidFill>
                  <a:srgbClr val="FF0000"/>
                </a:solidFill>
              </a:rPr>
              <a:t>вчасно</a:t>
            </a:r>
            <a:r>
              <a:rPr lang="ru-RU" sz="3200" b="1" u="sng" dirty="0">
                <a:solidFill>
                  <a:srgbClr val="FF0000"/>
                </a:solidFill>
              </a:rPr>
              <a:t> </a:t>
            </a:r>
            <a:r>
              <a:rPr lang="ru-RU" sz="3200" b="1" u="sng" dirty="0" err="1">
                <a:solidFill>
                  <a:srgbClr val="FF0000"/>
                </a:solidFill>
              </a:rPr>
              <a:t>доставити</a:t>
            </a:r>
            <a:r>
              <a:rPr lang="ru-RU" sz="3200" b="1" u="sng" dirty="0">
                <a:solidFill>
                  <a:srgbClr val="FF0000"/>
                </a:solidFill>
              </a:rPr>
              <a:t> </a:t>
            </a:r>
            <a:r>
              <a:rPr lang="ru-RU" sz="3200" b="1" u="sng" dirty="0" err="1">
                <a:solidFill>
                  <a:srgbClr val="FF0000"/>
                </a:solidFill>
              </a:rPr>
              <a:t>матеріали</a:t>
            </a:r>
            <a:r>
              <a:rPr lang="ru-RU" sz="3200" dirty="0">
                <a:solidFill>
                  <a:srgbClr val="FF0000"/>
                </a:solidFill>
              </a:rPr>
              <a:t>, </a:t>
            </a:r>
            <a:r>
              <a:rPr lang="ru-RU" sz="3200" dirty="0" err="1">
                <a:solidFill>
                  <a:srgbClr val="FF0000"/>
                </a:solidFill>
              </a:rPr>
              <a:t>сировину</a:t>
            </a:r>
            <a:r>
              <a:rPr lang="ru-RU" sz="3200" dirty="0">
                <a:solidFill>
                  <a:srgbClr val="FF0000"/>
                </a:solidFill>
              </a:rPr>
              <a:t>, </a:t>
            </a:r>
            <a:r>
              <a:rPr lang="ru-RU" sz="3200" dirty="0" err="1">
                <a:solidFill>
                  <a:srgbClr val="FF0000"/>
                </a:solidFill>
              </a:rPr>
              <a:t>напівфабрикати</a:t>
            </a:r>
            <a:r>
              <a:rPr lang="ru-RU" sz="3200" dirty="0">
                <a:solidFill>
                  <a:srgbClr val="FF0000"/>
                </a:solidFill>
              </a:rPr>
              <a:t>, </a:t>
            </a:r>
            <a:r>
              <a:rPr lang="ru-RU" sz="3200" dirty="0" err="1">
                <a:solidFill>
                  <a:srgbClr val="FF0000"/>
                </a:solidFill>
              </a:rPr>
              <a:t>готову</a:t>
            </a:r>
            <a:r>
              <a:rPr lang="ru-RU" sz="3200" dirty="0">
                <a:solidFill>
                  <a:srgbClr val="FF0000"/>
                </a:solidFill>
              </a:rPr>
              <a:t> </a:t>
            </a:r>
            <a:r>
              <a:rPr lang="ru-RU" sz="3200" dirty="0" err="1">
                <a:solidFill>
                  <a:srgbClr val="FF0000"/>
                </a:solidFill>
              </a:rPr>
              <a:t>продукцію</a:t>
            </a:r>
            <a:r>
              <a:rPr lang="ru-RU" sz="3200" dirty="0">
                <a:solidFill>
                  <a:srgbClr val="FF0000"/>
                </a:solidFill>
              </a:rPr>
              <a:t> до </a:t>
            </a:r>
            <a:r>
              <a:rPr lang="ru-RU" sz="3200" dirty="0" err="1">
                <a:solidFill>
                  <a:srgbClr val="FF0000"/>
                </a:solidFill>
              </a:rPr>
              <a:t>місць</a:t>
            </a:r>
            <a:r>
              <a:rPr lang="ru-RU" sz="3200" dirty="0">
                <a:solidFill>
                  <a:srgbClr val="FF0000"/>
                </a:solidFill>
              </a:rPr>
              <a:t> </a:t>
            </a:r>
            <a:r>
              <a:rPr lang="ru-RU" sz="3200" dirty="0" err="1">
                <a:solidFill>
                  <a:srgbClr val="FF0000"/>
                </a:solidFill>
              </a:rPr>
              <a:t>їх</a:t>
            </a:r>
            <a:r>
              <a:rPr lang="ru-RU" sz="3200" dirty="0">
                <a:solidFill>
                  <a:srgbClr val="FF0000"/>
                </a:solidFill>
              </a:rPr>
              <a:t> </a:t>
            </a:r>
            <a:r>
              <a:rPr lang="ru-RU" sz="3200" dirty="0" err="1">
                <a:solidFill>
                  <a:srgbClr val="FF0000"/>
                </a:solidFill>
              </a:rPr>
              <a:t>споживання</a:t>
            </a:r>
            <a:r>
              <a:rPr lang="ru-RU" sz="3200" dirty="0">
                <a:solidFill>
                  <a:srgbClr val="FF0000"/>
                </a:solidFill>
              </a:rPr>
              <a:t>. </a:t>
            </a:r>
            <a:endParaRPr lang="ru-RU" sz="3200" dirty="0" smtClean="0">
              <a:solidFill>
                <a:srgbClr val="FF0000"/>
              </a:solidFill>
            </a:endParaRPr>
          </a:p>
          <a:p>
            <a:pPr>
              <a:spcBef>
                <a:spcPts val="600"/>
              </a:spcBef>
            </a:pPr>
            <a:r>
              <a:rPr lang="ru-RU" sz="3200" dirty="0" err="1" smtClean="0"/>
              <a:t>Виконання</a:t>
            </a:r>
            <a:r>
              <a:rPr lang="ru-RU" sz="3200" dirty="0" smtClean="0"/>
              <a:t> </a:t>
            </a:r>
            <a:r>
              <a:rPr lang="ru-RU" sz="3200" dirty="0" err="1"/>
              <a:t>даної</a:t>
            </a:r>
            <a:r>
              <a:rPr lang="ru-RU" sz="3200" dirty="0"/>
              <a:t> мети </a:t>
            </a:r>
            <a:r>
              <a:rPr lang="ru-RU" sz="3200" dirty="0" err="1"/>
              <a:t>здійснюється</a:t>
            </a:r>
            <a:r>
              <a:rPr lang="ru-RU" sz="3200" dirty="0"/>
              <a:t> </a:t>
            </a:r>
            <a:r>
              <a:rPr lang="ru-RU" sz="3200" dirty="0" err="1"/>
              <a:t>рішенням</a:t>
            </a:r>
            <a:r>
              <a:rPr lang="ru-RU" sz="3200" dirty="0"/>
              <a:t> </a:t>
            </a:r>
            <a:r>
              <a:rPr lang="ru-RU" sz="3200" dirty="0" err="1"/>
              <a:t>наступних</a:t>
            </a:r>
            <a:r>
              <a:rPr lang="ru-RU" sz="3200" dirty="0"/>
              <a:t> </a:t>
            </a:r>
            <a:r>
              <a:rPr lang="ru-RU" sz="3200" b="1" dirty="0" err="1"/>
              <a:t>основних</a:t>
            </a:r>
            <a:r>
              <a:rPr lang="ru-RU" sz="3200" b="1" dirty="0"/>
              <a:t> </a:t>
            </a:r>
            <a:r>
              <a:rPr lang="ru-RU" sz="3200" b="1" dirty="0" err="1"/>
              <a:t>завдань</a:t>
            </a:r>
            <a:r>
              <a:rPr lang="ru-RU" sz="3200" dirty="0"/>
              <a:t>: </a:t>
            </a:r>
            <a:endParaRPr lang="ru-RU" sz="3200" dirty="0" smtClean="0"/>
          </a:p>
          <a:p>
            <a:pPr marL="457200" indent="-457200">
              <a:spcBef>
                <a:spcPts val="600"/>
              </a:spcBef>
              <a:buAutoNum type="arabicParenR"/>
            </a:pPr>
            <a:r>
              <a:rPr lang="ru-RU" sz="3200" b="1" dirty="0" err="1" smtClean="0"/>
              <a:t>вибір</a:t>
            </a:r>
            <a:r>
              <a:rPr lang="ru-RU" sz="3200" b="1" dirty="0" smtClean="0"/>
              <a:t> </a:t>
            </a:r>
            <a:r>
              <a:rPr lang="ru-RU" sz="3200" b="1" dirty="0"/>
              <a:t>виду і типу </a:t>
            </a:r>
            <a:r>
              <a:rPr lang="ru-RU" sz="3200" b="1" dirty="0" err="1"/>
              <a:t>транспортних</a:t>
            </a:r>
            <a:r>
              <a:rPr lang="ru-RU" sz="3200" b="1" dirty="0"/>
              <a:t> </a:t>
            </a:r>
            <a:r>
              <a:rPr lang="ru-RU" sz="3200" b="1" dirty="0" err="1"/>
              <a:t>засобів</a:t>
            </a:r>
            <a:r>
              <a:rPr lang="ru-RU" sz="3200" b="1" dirty="0"/>
              <a:t> </a:t>
            </a:r>
            <a:r>
              <a:rPr lang="ru-RU" sz="3200" dirty="0"/>
              <a:t>для </a:t>
            </a:r>
            <a:r>
              <a:rPr lang="ru-RU" sz="3200" dirty="0" err="1" smtClean="0"/>
              <a:t>перевезення</a:t>
            </a:r>
            <a:r>
              <a:rPr lang="ru-RU" sz="3200" dirty="0"/>
              <a:t> </a:t>
            </a:r>
            <a:r>
              <a:rPr lang="ru-RU" sz="3200" dirty="0" err="1" smtClean="0"/>
              <a:t>вантажів</a:t>
            </a:r>
            <a:r>
              <a:rPr lang="ru-RU" sz="3200" dirty="0" smtClean="0"/>
              <a:t>;</a:t>
            </a:r>
          </a:p>
          <a:p>
            <a:pPr marL="457200" indent="-457200">
              <a:spcBef>
                <a:spcPts val="600"/>
              </a:spcBef>
              <a:buAutoNum type="arabicParenR" startAt="2"/>
            </a:pPr>
            <a:r>
              <a:rPr lang="ru-RU" sz="3200" b="1" dirty="0" err="1" smtClean="0"/>
              <a:t>організація</a:t>
            </a:r>
            <a:r>
              <a:rPr lang="ru-RU" sz="3200" b="1" dirty="0" smtClean="0"/>
              <a:t> </a:t>
            </a:r>
            <a:r>
              <a:rPr lang="ru-RU" sz="3200" b="1" dirty="0" err="1"/>
              <a:t>раціональних</a:t>
            </a:r>
            <a:r>
              <a:rPr lang="ru-RU" sz="3200" b="1" dirty="0"/>
              <a:t> </a:t>
            </a:r>
            <a:r>
              <a:rPr lang="ru-RU" sz="3200" b="1" dirty="0" err="1"/>
              <a:t>маршрутів</a:t>
            </a:r>
            <a:r>
              <a:rPr lang="ru-RU" sz="3200" b="1" dirty="0"/>
              <a:t> </a:t>
            </a:r>
            <a:r>
              <a:rPr lang="ru-RU" sz="3200" dirty="0"/>
              <a:t>доставки </a:t>
            </a:r>
            <a:r>
              <a:rPr lang="ru-RU" sz="3200" dirty="0" err="1"/>
              <a:t>вантажів</a:t>
            </a:r>
            <a:r>
              <a:rPr lang="ru-RU" sz="3200" dirty="0"/>
              <a:t> </a:t>
            </a:r>
            <a:r>
              <a:rPr lang="ru-RU" sz="3200" dirty="0" err="1"/>
              <a:t>клієнтам</a:t>
            </a:r>
            <a:r>
              <a:rPr lang="ru-RU" sz="3200" dirty="0" smtClean="0"/>
              <a:t>;</a:t>
            </a:r>
          </a:p>
          <a:p>
            <a:pPr marL="457200" indent="-457200">
              <a:spcBef>
                <a:spcPts val="600"/>
              </a:spcBef>
              <a:buAutoNum type="arabicParenR" startAt="2"/>
            </a:pPr>
            <a:r>
              <a:rPr lang="ru-RU" sz="3200" dirty="0" smtClean="0"/>
              <a:t> </a:t>
            </a:r>
            <a:r>
              <a:rPr lang="ru-RU" sz="3200" dirty="0" err="1"/>
              <a:t>обґрунтування</a:t>
            </a:r>
            <a:r>
              <a:rPr lang="ru-RU" sz="3200" dirty="0"/>
              <a:t> і </a:t>
            </a:r>
            <a:r>
              <a:rPr lang="ru-RU" sz="3200" b="1" dirty="0" err="1"/>
              <a:t>вибір</a:t>
            </a:r>
            <a:r>
              <a:rPr lang="ru-RU" sz="3200" b="1" dirty="0"/>
              <a:t> </a:t>
            </a:r>
            <a:r>
              <a:rPr lang="ru-RU" sz="3200" b="1" dirty="0" err="1"/>
              <a:t>перевізника</a:t>
            </a:r>
            <a:r>
              <a:rPr lang="ru-RU" sz="3200" b="1" dirty="0" smtClean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202549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" y="142754"/>
            <a:ext cx="8763000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ts val="600"/>
              </a:spcBef>
              <a:buAutoNum type="arabicParenR" startAt="2"/>
            </a:pPr>
            <a:r>
              <a:rPr lang="ru-RU" sz="3200" dirty="0"/>
              <a:t> </a:t>
            </a:r>
            <a:r>
              <a:rPr lang="ru-RU" sz="3200" dirty="0" err="1"/>
              <a:t>забезпечення</a:t>
            </a:r>
            <a:r>
              <a:rPr lang="ru-RU" sz="3200" dirty="0"/>
              <a:t> </a:t>
            </a:r>
            <a:r>
              <a:rPr lang="ru-RU" sz="3200" dirty="0" err="1"/>
              <a:t>технічної</a:t>
            </a:r>
            <a:r>
              <a:rPr lang="ru-RU" sz="3200" dirty="0"/>
              <a:t> і </a:t>
            </a:r>
            <a:r>
              <a:rPr lang="ru-RU" sz="3200" dirty="0" err="1"/>
              <a:t>технологічної</a:t>
            </a:r>
            <a:r>
              <a:rPr lang="ru-RU" sz="3200" dirty="0"/>
              <a:t> </a:t>
            </a:r>
            <a:r>
              <a:rPr lang="ru-RU" sz="3200" b="1" dirty="0" err="1"/>
              <a:t>спряженості</a:t>
            </a:r>
            <a:r>
              <a:rPr lang="ru-RU" sz="3200" b="1" dirty="0"/>
              <a:t> </a:t>
            </a:r>
            <a:r>
              <a:rPr lang="ru-RU" sz="3200" b="1" dirty="0" err="1"/>
              <a:t>учасників</a:t>
            </a:r>
            <a:r>
              <a:rPr lang="ru-RU" sz="3200" b="1" dirty="0"/>
              <a:t> транспортного </a:t>
            </a:r>
            <a:r>
              <a:rPr lang="ru-RU" sz="3200" b="1" dirty="0" err="1"/>
              <a:t>процесу</a:t>
            </a:r>
            <a:r>
              <a:rPr lang="ru-RU" sz="3200" b="1" dirty="0"/>
              <a:t>;</a:t>
            </a:r>
          </a:p>
          <a:p>
            <a:pPr marL="457200" indent="-457200">
              <a:spcBef>
                <a:spcPts val="600"/>
              </a:spcBef>
              <a:buAutoNum type="arabicParenR" startAt="2"/>
            </a:pPr>
            <a:r>
              <a:rPr lang="ru-RU" sz="3200" dirty="0"/>
              <a:t> </a:t>
            </a:r>
            <a:r>
              <a:rPr lang="ru-RU" sz="3200" b="1" dirty="0" err="1"/>
              <a:t>збирання</a:t>
            </a:r>
            <a:r>
              <a:rPr lang="ru-RU" sz="3200" b="1" dirty="0"/>
              <a:t> та </a:t>
            </a:r>
            <a:r>
              <a:rPr lang="ru-RU" sz="3200" b="1" dirty="0" err="1"/>
              <a:t>підготовка</a:t>
            </a:r>
            <a:r>
              <a:rPr lang="ru-RU" sz="3200" b="1" dirty="0"/>
              <a:t> </a:t>
            </a:r>
            <a:r>
              <a:rPr lang="ru-RU" sz="3200" b="1" dirty="0" err="1"/>
              <a:t>інформації</a:t>
            </a:r>
            <a:r>
              <a:rPr lang="ru-RU" sz="3200" b="1" dirty="0"/>
              <a:t> </a:t>
            </a:r>
            <a:r>
              <a:rPr lang="ru-RU" sz="3200" dirty="0"/>
              <a:t>для </a:t>
            </a:r>
            <a:r>
              <a:rPr lang="ru-RU" sz="3200" dirty="0" err="1"/>
              <a:t>забезпечення</a:t>
            </a:r>
            <a:r>
              <a:rPr lang="ru-RU" sz="3200" dirty="0"/>
              <a:t> </a:t>
            </a:r>
            <a:r>
              <a:rPr lang="ru-RU" sz="3200" dirty="0" err="1"/>
              <a:t>спряженості</a:t>
            </a:r>
            <a:r>
              <a:rPr lang="ru-RU" sz="3200" dirty="0"/>
              <a:t> транспортно-</a:t>
            </a:r>
            <a:r>
              <a:rPr lang="ru-RU" sz="3200" dirty="0" err="1"/>
              <a:t>складського</a:t>
            </a:r>
            <a:r>
              <a:rPr lang="ru-RU" sz="3200" dirty="0"/>
              <a:t> </a:t>
            </a:r>
            <a:r>
              <a:rPr lang="ru-RU" sz="3200" dirty="0" err="1"/>
              <a:t>процесу</a:t>
            </a:r>
            <a:r>
              <a:rPr lang="ru-RU" sz="3200" dirty="0"/>
              <a:t>;</a:t>
            </a:r>
          </a:p>
          <a:p>
            <a:pPr marL="457200" indent="-457200">
              <a:spcBef>
                <a:spcPts val="600"/>
              </a:spcBef>
              <a:buAutoNum type="arabicParenR" startAt="2"/>
            </a:pPr>
            <a:r>
              <a:rPr lang="ru-RU" sz="3200" dirty="0"/>
              <a:t> </a:t>
            </a:r>
            <a:r>
              <a:rPr lang="ru-RU" sz="3200" dirty="0" err="1"/>
              <a:t>збирання</a:t>
            </a:r>
            <a:r>
              <a:rPr lang="ru-RU" sz="3200" dirty="0"/>
              <a:t> та </a:t>
            </a:r>
            <a:r>
              <a:rPr lang="ru-RU" sz="3200" dirty="0" err="1"/>
              <a:t>підготовка</a:t>
            </a:r>
            <a:r>
              <a:rPr lang="ru-RU" sz="3200" dirty="0"/>
              <a:t> </a:t>
            </a:r>
            <a:r>
              <a:rPr lang="ru-RU" sz="3200" dirty="0" err="1"/>
              <a:t>інформації</a:t>
            </a:r>
            <a:r>
              <a:rPr lang="ru-RU" sz="3200" dirty="0"/>
              <a:t> для </a:t>
            </a:r>
            <a:r>
              <a:rPr lang="ru-RU" sz="3200" dirty="0" err="1"/>
              <a:t>забезпечення</a:t>
            </a:r>
            <a:r>
              <a:rPr lang="ru-RU" sz="3200" dirty="0"/>
              <a:t> </a:t>
            </a:r>
            <a:r>
              <a:rPr lang="ru-RU" sz="3200" b="1" dirty="0" err="1"/>
              <a:t>сумісного</a:t>
            </a:r>
            <a:r>
              <a:rPr lang="ru-RU" sz="3200" b="1" dirty="0"/>
              <a:t> </a:t>
            </a:r>
            <a:r>
              <a:rPr lang="ru-RU" sz="3200" b="1" dirty="0" err="1"/>
              <a:t>планування</a:t>
            </a:r>
            <a:r>
              <a:rPr lang="ru-RU" sz="3200" b="1" dirty="0"/>
              <a:t> </a:t>
            </a:r>
            <a:r>
              <a:rPr lang="ru-RU" sz="3200" dirty="0" err="1"/>
              <a:t>виробничого</a:t>
            </a:r>
            <a:r>
              <a:rPr lang="ru-RU" sz="3200" dirty="0"/>
              <a:t>, транспортного і </a:t>
            </a:r>
            <a:r>
              <a:rPr lang="ru-RU" sz="3200" dirty="0" err="1"/>
              <a:t>складського</a:t>
            </a:r>
            <a:r>
              <a:rPr lang="ru-RU" sz="3200" dirty="0"/>
              <a:t> </a:t>
            </a:r>
            <a:r>
              <a:rPr lang="ru-RU" sz="3200" dirty="0" err="1"/>
              <a:t>процесів</a:t>
            </a:r>
            <a:r>
              <a:rPr lang="ru-RU" sz="3200" dirty="0"/>
              <a:t>;</a:t>
            </a:r>
          </a:p>
          <a:p>
            <a:pPr marL="457200" indent="-457200">
              <a:spcBef>
                <a:spcPts val="600"/>
              </a:spcBef>
              <a:buAutoNum type="arabicParenR" startAt="2"/>
            </a:pPr>
            <a:r>
              <a:rPr lang="ru-RU" sz="3200" dirty="0"/>
              <a:t> </a:t>
            </a:r>
            <a:r>
              <a:rPr lang="ru-RU" sz="3200" dirty="0" err="1"/>
              <a:t>планування</a:t>
            </a:r>
            <a:r>
              <a:rPr lang="ru-RU" sz="3200" dirty="0"/>
              <a:t>, </a:t>
            </a:r>
            <a:r>
              <a:rPr lang="ru-RU" sz="3200" dirty="0" err="1"/>
              <a:t>проектування</a:t>
            </a:r>
            <a:r>
              <a:rPr lang="ru-RU" sz="3200" dirty="0"/>
              <a:t> та </a:t>
            </a:r>
            <a:r>
              <a:rPr lang="ru-RU" sz="3200" b="1" dirty="0" err="1"/>
              <a:t>організація</a:t>
            </a:r>
            <a:r>
              <a:rPr lang="ru-RU" sz="3200" b="1" dirty="0"/>
              <a:t> </a:t>
            </a:r>
            <a:r>
              <a:rPr lang="ru-RU" sz="3200" b="1" dirty="0" err="1"/>
              <a:t>транспортних</a:t>
            </a:r>
            <a:r>
              <a:rPr lang="ru-RU" sz="3200" b="1" dirty="0"/>
              <a:t> систем</a:t>
            </a:r>
            <a:r>
              <a:rPr lang="ru-RU" sz="3200" dirty="0"/>
              <a:t>, </a:t>
            </a:r>
            <a:r>
              <a:rPr lang="ru-RU" sz="3200" dirty="0" err="1"/>
              <a:t>коридорів</a:t>
            </a:r>
            <a:r>
              <a:rPr lang="ru-RU" sz="3200" dirty="0"/>
              <a:t> та </a:t>
            </a:r>
            <a:r>
              <a:rPr lang="ru-RU" sz="3200" dirty="0" err="1"/>
              <a:t>ланцюгів</a:t>
            </a:r>
            <a:r>
              <a:rPr lang="ru-RU" sz="3200" dirty="0"/>
              <a:t>; </a:t>
            </a:r>
          </a:p>
          <a:p>
            <a:pPr marL="457200" indent="-457200">
              <a:spcBef>
                <a:spcPts val="600"/>
              </a:spcBef>
              <a:buAutoNum type="arabicParenR" startAt="2"/>
            </a:pPr>
            <a:r>
              <a:rPr lang="ru-RU" sz="3200" dirty="0" err="1"/>
              <a:t>обґрунтування</a:t>
            </a:r>
            <a:r>
              <a:rPr lang="ru-RU" sz="3200" dirty="0"/>
              <a:t> </a:t>
            </a:r>
            <a:r>
              <a:rPr lang="ru-RU" sz="3200" b="1" dirty="0" err="1"/>
              <a:t>транспортних</a:t>
            </a:r>
            <a:r>
              <a:rPr lang="ru-RU" sz="3200" b="1" dirty="0"/>
              <a:t> </a:t>
            </a:r>
            <a:r>
              <a:rPr lang="ru-RU" sz="3200" b="1" dirty="0" err="1"/>
              <a:t>тарифів</a:t>
            </a:r>
            <a:r>
              <a:rPr lang="ru-RU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0831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7200" y="304800"/>
            <a:ext cx="8305800" cy="58015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err="1">
                <a:solidFill>
                  <a:srgbClr val="FF0000"/>
                </a:solidFill>
              </a:rPr>
              <a:t>Функція</a:t>
            </a:r>
            <a:r>
              <a:rPr lang="ru-RU" sz="2800" b="1" i="1" dirty="0">
                <a:solidFill>
                  <a:srgbClr val="FF0000"/>
                </a:solidFill>
              </a:rPr>
              <a:t> </a:t>
            </a:r>
            <a:r>
              <a:rPr lang="ru-RU" sz="2800" b="1" i="1" dirty="0" err="1">
                <a:solidFill>
                  <a:srgbClr val="FF0000"/>
                </a:solidFill>
              </a:rPr>
              <a:t>складування</a:t>
            </a:r>
            <a:r>
              <a:rPr lang="ru-RU" sz="2800" b="1" i="1" dirty="0">
                <a:solidFill>
                  <a:srgbClr val="FF0000"/>
                </a:solidFill>
              </a:rPr>
              <a:t> і </a:t>
            </a:r>
            <a:r>
              <a:rPr lang="ru-RU" sz="2800" b="1" i="1" dirty="0" err="1">
                <a:solidFill>
                  <a:srgbClr val="FF0000"/>
                </a:solidFill>
              </a:rPr>
              <a:t>збереження</a:t>
            </a:r>
            <a:r>
              <a:rPr lang="ru-RU" sz="2800" dirty="0">
                <a:solidFill>
                  <a:srgbClr val="FF0000"/>
                </a:solidFill>
              </a:rPr>
              <a:t> </a:t>
            </a:r>
            <a:r>
              <a:rPr lang="ru-RU" sz="2800" dirty="0" err="1">
                <a:solidFill>
                  <a:srgbClr val="FF0000"/>
                </a:solidFill>
              </a:rPr>
              <a:t>матеріальних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ресурсів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має</a:t>
            </a:r>
            <a:r>
              <a:rPr lang="ru-RU" sz="2800" dirty="0">
                <a:solidFill>
                  <a:srgbClr val="FF0000"/>
                </a:solidFill>
              </a:rPr>
              <a:t> на </a:t>
            </a:r>
            <a:r>
              <a:rPr lang="ru-RU" sz="2800" u="sng" dirty="0" err="1">
                <a:solidFill>
                  <a:srgbClr val="FF0000"/>
                </a:solidFill>
              </a:rPr>
              <a:t>меті</a:t>
            </a:r>
            <a:r>
              <a:rPr lang="ru-RU" sz="2800" u="sng" dirty="0">
                <a:solidFill>
                  <a:srgbClr val="FF0000"/>
                </a:solidFill>
              </a:rPr>
              <a:t> </a:t>
            </a:r>
            <a:r>
              <a:rPr lang="ru-RU" sz="2800" u="sng" dirty="0" err="1">
                <a:solidFill>
                  <a:srgbClr val="FF0000"/>
                </a:solidFill>
              </a:rPr>
              <a:t>забезпечення</a:t>
            </a:r>
            <a:r>
              <a:rPr lang="ru-RU" sz="2800" u="sng" dirty="0">
                <a:solidFill>
                  <a:srgbClr val="FF0000"/>
                </a:solidFill>
              </a:rPr>
              <a:t> </a:t>
            </a:r>
            <a:r>
              <a:rPr lang="ru-RU" sz="2800" b="1" u="sng" dirty="0" err="1">
                <a:solidFill>
                  <a:srgbClr val="FF0000"/>
                </a:solidFill>
              </a:rPr>
              <a:t>ефективного</a:t>
            </a:r>
            <a:r>
              <a:rPr lang="ru-RU" sz="2800" b="1" u="sng" dirty="0">
                <a:solidFill>
                  <a:srgbClr val="FF0000"/>
                </a:solidFill>
              </a:rPr>
              <a:t> </a:t>
            </a:r>
            <a:r>
              <a:rPr lang="ru-RU" sz="2800" b="1" u="sng" dirty="0" err="1">
                <a:solidFill>
                  <a:srgbClr val="FF0000"/>
                </a:solidFill>
              </a:rPr>
              <a:t>функціонування</a:t>
            </a:r>
            <a:r>
              <a:rPr lang="ru-RU" sz="2800" b="1" u="sng" dirty="0">
                <a:solidFill>
                  <a:srgbClr val="FF0000"/>
                </a:solidFill>
              </a:rPr>
              <a:t> </a:t>
            </a:r>
            <a:r>
              <a:rPr lang="ru-RU" sz="2800" b="1" u="sng" dirty="0" err="1">
                <a:solidFill>
                  <a:srgbClr val="FF0000"/>
                </a:solidFill>
              </a:rPr>
              <a:t>складського</a:t>
            </a:r>
            <a:r>
              <a:rPr lang="ru-RU" sz="2800" b="1" u="sng" dirty="0">
                <a:solidFill>
                  <a:srgbClr val="FF0000"/>
                </a:solidFill>
              </a:rPr>
              <a:t> </a:t>
            </a:r>
            <a:r>
              <a:rPr lang="ru-RU" sz="2800" b="1" u="sng" dirty="0" err="1">
                <a:solidFill>
                  <a:srgbClr val="FF0000"/>
                </a:solidFill>
              </a:rPr>
              <a:t>господарства</a:t>
            </a:r>
            <a:r>
              <a:rPr lang="ru-RU" sz="2800" dirty="0">
                <a:solidFill>
                  <a:srgbClr val="FF0000"/>
                </a:solidFill>
              </a:rPr>
              <a:t>. </a:t>
            </a:r>
            <a:endParaRPr lang="ru-RU" sz="2800" dirty="0" smtClean="0">
              <a:solidFill>
                <a:srgbClr val="FF0000"/>
              </a:solidFill>
            </a:endParaRPr>
          </a:p>
          <a:p>
            <a:endParaRPr lang="ru-RU" sz="2800" dirty="0"/>
          </a:p>
          <a:p>
            <a:pPr>
              <a:spcBef>
                <a:spcPts val="600"/>
              </a:spcBef>
            </a:pPr>
            <a:r>
              <a:rPr lang="ru-RU" sz="2800" dirty="0" err="1" smtClean="0"/>
              <a:t>Досягнення</a:t>
            </a:r>
            <a:r>
              <a:rPr lang="ru-RU" sz="2800" dirty="0" smtClean="0"/>
              <a:t> </a:t>
            </a:r>
            <a:r>
              <a:rPr lang="ru-RU" sz="2800" dirty="0"/>
              <a:t>мети </a:t>
            </a:r>
            <a:r>
              <a:rPr lang="ru-RU" sz="2800" dirty="0" err="1"/>
              <a:t>реалізується</a:t>
            </a:r>
            <a:r>
              <a:rPr lang="ru-RU" sz="2800" dirty="0"/>
              <a:t> </a:t>
            </a:r>
            <a:r>
              <a:rPr lang="ru-RU" sz="2800" dirty="0" err="1"/>
              <a:t>рішенням</a:t>
            </a:r>
            <a:r>
              <a:rPr lang="ru-RU" sz="2800" dirty="0"/>
              <a:t> комплексу </a:t>
            </a:r>
            <a:r>
              <a:rPr lang="ru-RU" sz="2800" b="1" dirty="0" err="1"/>
              <a:t>наступних</a:t>
            </a:r>
            <a:r>
              <a:rPr lang="ru-RU" sz="2800" b="1" dirty="0"/>
              <a:t> </a:t>
            </a:r>
            <a:r>
              <a:rPr lang="ru-RU" sz="2800" b="1" dirty="0" err="1"/>
              <a:t>завдань</a:t>
            </a:r>
            <a:r>
              <a:rPr lang="ru-RU" sz="2800" dirty="0" smtClean="0"/>
              <a:t>:</a:t>
            </a:r>
          </a:p>
          <a:p>
            <a:pPr marL="514350" indent="-514350">
              <a:spcBef>
                <a:spcPts val="600"/>
              </a:spcBef>
              <a:buAutoNum type="arabicParenR"/>
            </a:pPr>
            <a:r>
              <a:rPr lang="ru-RU" sz="2800" dirty="0" err="1" smtClean="0"/>
              <a:t>формування</a:t>
            </a:r>
            <a:r>
              <a:rPr lang="ru-RU" sz="2800" dirty="0" smtClean="0"/>
              <a:t> </a:t>
            </a:r>
            <a:r>
              <a:rPr lang="ru-RU" sz="2800" dirty="0" err="1"/>
              <a:t>складської</a:t>
            </a:r>
            <a:r>
              <a:rPr lang="ru-RU" sz="2800" dirty="0"/>
              <a:t> </a:t>
            </a:r>
            <a:r>
              <a:rPr lang="ru-RU" sz="2800" dirty="0" err="1"/>
              <a:t>мережі</a:t>
            </a:r>
            <a:r>
              <a:rPr lang="ru-RU" sz="2800" dirty="0"/>
              <a:t>; </a:t>
            </a:r>
            <a:endParaRPr lang="ru-RU" sz="2800" dirty="0" smtClean="0"/>
          </a:p>
          <a:p>
            <a:pPr marL="514350" indent="-514350">
              <a:spcBef>
                <a:spcPts val="600"/>
              </a:spcBef>
              <a:buAutoNum type="arabicParenR"/>
            </a:pPr>
            <a:r>
              <a:rPr lang="ru-RU" sz="2800" dirty="0" err="1" smtClean="0"/>
              <a:t>визначення</a:t>
            </a:r>
            <a:r>
              <a:rPr lang="ru-RU" sz="2800" dirty="0" smtClean="0"/>
              <a:t> </a:t>
            </a:r>
            <a:r>
              <a:rPr lang="ru-RU" sz="2800" dirty="0" err="1"/>
              <a:t>необхідної</a:t>
            </a:r>
            <a:r>
              <a:rPr lang="ru-RU" sz="2800" dirty="0"/>
              <a:t> </a:t>
            </a:r>
            <a:r>
              <a:rPr lang="ru-RU" sz="2800" dirty="0" err="1"/>
              <a:t>кількості</a:t>
            </a:r>
            <a:r>
              <a:rPr lang="ru-RU" sz="2800" dirty="0"/>
              <a:t> </a:t>
            </a:r>
            <a:r>
              <a:rPr lang="ru-RU" sz="2800" dirty="0" err="1"/>
              <a:t>складів</a:t>
            </a:r>
            <a:r>
              <a:rPr lang="ru-RU" sz="2800" dirty="0"/>
              <a:t>; </a:t>
            </a:r>
            <a:endParaRPr lang="ru-RU" sz="2800" dirty="0" smtClean="0"/>
          </a:p>
          <a:p>
            <a:pPr marL="514350" indent="-514350">
              <a:spcBef>
                <a:spcPts val="600"/>
              </a:spcBef>
              <a:buAutoNum type="arabicParenR"/>
            </a:pPr>
            <a:r>
              <a:rPr lang="ru-RU" sz="2800" dirty="0" err="1" smtClean="0"/>
              <a:t>вибір</a:t>
            </a:r>
            <a:r>
              <a:rPr lang="ru-RU" sz="2800" dirty="0" smtClean="0"/>
              <a:t> </a:t>
            </a:r>
            <a:r>
              <a:rPr lang="ru-RU" sz="2800" dirty="0"/>
              <a:t>виду складу</a:t>
            </a:r>
            <a:r>
              <a:rPr lang="ru-RU" sz="2800" dirty="0" smtClean="0"/>
              <a:t>;</a:t>
            </a:r>
          </a:p>
          <a:p>
            <a:pPr marL="514350" indent="-514350">
              <a:spcBef>
                <a:spcPts val="600"/>
              </a:spcBef>
              <a:buAutoNum type="arabicParenR"/>
            </a:pPr>
            <a:r>
              <a:rPr lang="ru-RU" sz="2800" dirty="0" smtClean="0"/>
              <a:t> </a:t>
            </a:r>
            <a:r>
              <a:rPr lang="ru-RU" sz="2800" dirty="0" err="1"/>
              <a:t>вибір</a:t>
            </a:r>
            <a:r>
              <a:rPr lang="ru-RU" sz="2800" dirty="0"/>
              <a:t> </a:t>
            </a:r>
            <a:r>
              <a:rPr lang="ru-RU" sz="2800" dirty="0" err="1"/>
              <a:t>системи</a:t>
            </a:r>
            <a:r>
              <a:rPr lang="ru-RU" sz="2800" dirty="0"/>
              <a:t> </a:t>
            </a:r>
            <a:r>
              <a:rPr lang="ru-RU" sz="2800" dirty="0" err="1"/>
              <a:t>складування</a:t>
            </a:r>
            <a:r>
              <a:rPr lang="ru-RU" sz="2800" dirty="0" smtClean="0"/>
              <a:t>;</a:t>
            </a:r>
          </a:p>
          <a:p>
            <a:pPr marL="514350" indent="-514350">
              <a:spcBef>
                <a:spcPts val="600"/>
              </a:spcBef>
              <a:buAutoNum type="arabicParenR"/>
            </a:pPr>
            <a:r>
              <a:rPr lang="ru-RU" sz="2800" dirty="0" smtClean="0"/>
              <a:t> </a:t>
            </a:r>
            <a:r>
              <a:rPr lang="ru-RU" sz="2800" dirty="0" err="1"/>
              <a:t>вибір</a:t>
            </a:r>
            <a:r>
              <a:rPr lang="ru-RU" sz="2800" dirty="0"/>
              <a:t> </a:t>
            </a:r>
            <a:r>
              <a:rPr lang="ru-RU" sz="2800" dirty="0" err="1"/>
              <a:t>технології</a:t>
            </a:r>
            <a:r>
              <a:rPr lang="ru-RU" sz="2800" dirty="0"/>
              <a:t> </a:t>
            </a:r>
            <a:r>
              <a:rPr lang="ru-RU" sz="2800" dirty="0" err="1"/>
              <a:t>збереження</a:t>
            </a:r>
            <a:r>
              <a:rPr lang="ru-RU" sz="2800" dirty="0"/>
              <a:t> </a:t>
            </a:r>
            <a:r>
              <a:rPr lang="ru-RU" sz="2800" dirty="0" err="1"/>
              <a:t>продукції</a:t>
            </a:r>
            <a:r>
              <a:rPr lang="ru-RU" sz="2800" dirty="0" smtClean="0"/>
              <a:t>;</a:t>
            </a:r>
          </a:p>
          <a:p>
            <a:pPr marL="514350" indent="-514350">
              <a:spcBef>
                <a:spcPts val="600"/>
              </a:spcBef>
              <a:buAutoNum type="arabicParenR"/>
            </a:pPr>
            <a:r>
              <a:rPr lang="ru-RU" sz="2800" dirty="0" smtClean="0"/>
              <a:t> </a:t>
            </a:r>
            <a:r>
              <a:rPr lang="ru-RU" sz="2800" dirty="0" err="1"/>
              <a:t>управління</a:t>
            </a:r>
            <a:r>
              <a:rPr lang="ru-RU" sz="2800" dirty="0"/>
              <a:t> </a:t>
            </a:r>
            <a:r>
              <a:rPr lang="ru-RU" sz="2800" dirty="0" err="1"/>
              <a:t>складськими</a:t>
            </a:r>
            <a:r>
              <a:rPr lang="ru-RU" sz="2800" dirty="0"/>
              <a:t> </a:t>
            </a:r>
            <a:r>
              <a:rPr lang="ru-RU" sz="2800" dirty="0" err="1"/>
              <a:t>операціями</a:t>
            </a:r>
            <a:r>
              <a:rPr lang="ru-RU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00747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95800" y="274638"/>
            <a:ext cx="4495800" cy="4144962"/>
          </a:xfrm>
        </p:spPr>
        <p:txBody>
          <a:bodyPr>
            <a:noAutofit/>
          </a:bodyPr>
          <a:lstStyle/>
          <a:p>
            <a:pPr>
              <a:lnSpc>
                <a:spcPts val="2400"/>
              </a:lnSpc>
            </a:pPr>
            <a:r>
              <a:rPr lang="ru-RU" sz="2000" dirty="0" err="1"/>
              <a:t>Логістичний</a:t>
            </a:r>
            <a:r>
              <a:rPr lang="ru-RU" sz="2000" dirty="0"/>
              <a:t> </a:t>
            </a:r>
            <a:r>
              <a:rPr lang="ru-RU" sz="2000" dirty="0" smtClean="0"/>
              <a:t>продукт</a:t>
            </a:r>
            <a:r>
              <a:rPr lang="uk-UA" sz="2000" dirty="0" smtClean="0"/>
              <a:t>/послуга</a:t>
            </a:r>
            <a:r>
              <a:rPr lang="ru-RU" sz="2000" dirty="0" smtClean="0"/>
              <a:t> </a:t>
            </a:r>
            <a:r>
              <a:rPr lang="ru-RU" sz="2000" dirty="0" err="1"/>
              <a:t>характеризується</a:t>
            </a:r>
            <a:r>
              <a:rPr lang="ru-RU" sz="2000" dirty="0"/>
              <a:t> складною </a:t>
            </a:r>
            <a:r>
              <a:rPr lang="ru-RU" sz="2000" dirty="0" err="1"/>
              <a:t>внутрішньою</a:t>
            </a:r>
            <a:r>
              <a:rPr lang="ru-RU" sz="2000" dirty="0"/>
              <a:t> структурою, в </a:t>
            </a:r>
            <a:r>
              <a:rPr lang="ru-RU" sz="2000" dirty="0" err="1"/>
              <a:t>якій</a:t>
            </a:r>
            <a:r>
              <a:rPr lang="ru-RU" sz="2000" dirty="0"/>
              <a:t> </a:t>
            </a:r>
            <a:r>
              <a:rPr lang="ru-RU" sz="2000" dirty="0" err="1"/>
              <a:t>вирізняються</a:t>
            </a:r>
            <a:r>
              <a:rPr lang="ru-RU" sz="2000" dirty="0"/>
              <a:t> </a:t>
            </a:r>
            <a:r>
              <a:rPr lang="ru-RU" sz="2000" b="1" u="sng" dirty="0"/>
              <a:t>три </a:t>
            </a:r>
            <a:r>
              <a:rPr lang="ru-RU" sz="2000" b="1" u="sng" dirty="0" err="1"/>
              <a:t>рівні</a:t>
            </a:r>
            <a:r>
              <a:rPr lang="ru-RU" sz="2000" b="1" u="sng" dirty="0"/>
              <a:t> </a:t>
            </a:r>
            <a:r>
              <a:rPr lang="ru-RU" sz="2000" dirty="0"/>
              <a:t>(рис</a:t>
            </a:r>
            <a:r>
              <a:rPr lang="ru-RU" sz="2000" dirty="0" smtClean="0"/>
              <a:t>.).</a:t>
            </a:r>
            <a:r>
              <a:rPr lang="ru-RU" sz="2000" dirty="0"/>
              <a:t> 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ru-RU" sz="2000" b="1" i="1" dirty="0" smtClean="0"/>
              <a:t>Перший</a:t>
            </a:r>
            <a:r>
              <a:rPr lang="ru-RU" sz="2000" dirty="0"/>
              <a:t> з них </a:t>
            </a:r>
            <a:r>
              <a:rPr lang="ru-RU" sz="2000" dirty="0" err="1" smtClean="0"/>
              <a:t>стосується</a:t>
            </a:r>
            <a:r>
              <a:rPr lang="ru-RU" sz="2000" dirty="0" smtClean="0"/>
              <a:t>, </a:t>
            </a:r>
            <a:r>
              <a:rPr lang="ru-RU" sz="2000" dirty="0" err="1" smtClean="0"/>
              <a:t>насамперед</a:t>
            </a:r>
            <a:r>
              <a:rPr lang="ru-RU" sz="2000" dirty="0" smtClean="0"/>
              <a:t>, </a:t>
            </a:r>
            <a:r>
              <a:rPr lang="ru-RU" sz="2000" dirty="0" err="1"/>
              <a:t>фізичної</a:t>
            </a:r>
            <a:r>
              <a:rPr lang="ru-RU" sz="2000" dirty="0"/>
              <a:t> </a:t>
            </a:r>
            <a:r>
              <a:rPr lang="ru-RU" sz="2000" dirty="0" err="1"/>
              <a:t>форми</a:t>
            </a:r>
            <a:r>
              <a:rPr lang="ru-RU" sz="2000" dirty="0"/>
              <a:t> продукту, яка </a:t>
            </a:r>
            <a:r>
              <a:rPr lang="ru-RU" sz="2000" dirty="0" err="1"/>
              <a:t>своєю</a:t>
            </a:r>
            <a:r>
              <a:rPr lang="ru-RU" sz="2000" dirty="0"/>
              <a:t> </a:t>
            </a:r>
            <a:r>
              <a:rPr lang="ru-RU" sz="2000" dirty="0" err="1"/>
              <a:t>чергою</a:t>
            </a:r>
            <a:r>
              <a:rPr lang="ru-RU" sz="2000" dirty="0"/>
              <a:t> </a:t>
            </a:r>
            <a:r>
              <a:rPr lang="ru-RU" sz="2000" dirty="0" err="1"/>
              <a:t>пов'язана</a:t>
            </a:r>
            <a:r>
              <a:rPr lang="ru-RU" sz="2000" dirty="0"/>
              <a:t> </a:t>
            </a:r>
            <a:r>
              <a:rPr lang="ru-RU" sz="2000" dirty="0" err="1"/>
              <a:t>із</a:t>
            </a:r>
            <a:r>
              <a:rPr lang="ru-RU" sz="2000" dirty="0"/>
              <a:t> </a:t>
            </a:r>
            <a:r>
              <a:rPr lang="ru-RU" sz="2000" dirty="0" err="1"/>
              <a:t>суттю</a:t>
            </a:r>
            <a:r>
              <a:rPr lang="ru-RU" sz="2000" dirty="0"/>
              <a:t> продукту з точки </a:t>
            </a:r>
            <a:r>
              <a:rPr lang="ru-RU" sz="2000" dirty="0" err="1"/>
              <a:t>зору</a:t>
            </a:r>
            <a:r>
              <a:rPr lang="ru-RU" sz="2000" dirty="0"/>
              <a:t> потреб, </a:t>
            </a:r>
            <a:r>
              <a:rPr lang="ru-RU" sz="2000" dirty="0" err="1"/>
              <a:t>заявлених</a:t>
            </a:r>
            <a:r>
              <a:rPr lang="ru-RU" sz="2000" dirty="0"/>
              <a:t> на ринку. 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ru-RU" sz="2000" b="1" i="1" dirty="0" err="1" smtClean="0"/>
              <a:t>Другий</a:t>
            </a:r>
            <a:r>
              <a:rPr lang="ru-RU" sz="2000" b="1" i="1" dirty="0" smtClean="0"/>
              <a:t> </a:t>
            </a:r>
            <a:r>
              <a:rPr lang="ru-RU" sz="2000" b="1" i="1" dirty="0" err="1"/>
              <a:t>рівень</a:t>
            </a:r>
            <a:r>
              <a:rPr lang="ru-RU" sz="2000" dirty="0"/>
              <a:t> — </a:t>
            </a:r>
            <a:r>
              <a:rPr lang="ru-RU" sz="2000" dirty="0" err="1"/>
              <a:t>це</a:t>
            </a:r>
            <a:r>
              <a:rPr lang="ru-RU" sz="2000" dirty="0"/>
              <a:t> товар як </a:t>
            </a:r>
            <a:r>
              <a:rPr lang="ru-RU" sz="2000" dirty="0" err="1"/>
              <a:t>вантаж</a:t>
            </a:r>
            <a:r>
              <a:rPr lang="ru-RU" sz="2000" dirty="0"/>
              <a:t>, </a:t>
            </a:r>
            <a:r>
              <a:rPr lang="ru-RU" sz="2000" dirty="0" err="1"/>
              <a:t>який</a:t>
            </a:r>
            <a:r>
              <a:rPr lang="ru-RU" sz="2000" dirty="0"/>
              <a:t> </a:t>
            </a:r>
            <a:r>
              <a:rPr lang="ru-RU" sz="2000" dirty="0" err="1"/>
              <a:t>характеризується</a:t>
            </a:r>
            <a:r>
              <a:rPr lang="ru-RU" sz="2000" dirty="0"/>
              <a:t> </a:t>
            </a:r>
            <a:r>
              <a:rPr lang="ru-RU" sz="2000" dirty="0" err="1"/>
              <a:t>певними</a:t>
            </a:r>
            <a:r>
              <a:rPr lang="ru-RU" sz="2000" dirty="0"/>
              <a:t> формою, вагою, </a:t>
            </a:r>
            <a:r>
              <a:rPr lang="ru-RU" sz="2000" dirty="0" err="1"/>
              <a:t>упакуванням</a:t>
            </a:r>
            <a:r>
              <a:rPr lang="ru-RU" sz="2000" dirty="0"/>
              <a:t>, </a:t>
            </a:r>
            <a:r>
              <a:rPr lang="ru-RU" sz="2000" dirty="0" smtClean="0"/>
              <a:t>маркою</a:t>
            </a:r>
            <a:r>
              <a:rPr lang="ru-RU" sz="2000" dirty="0" smtClean="0"/>
              <a:t>.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2400" y="609600"/>
            <a:ext cx="4114800" cy="3733801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04800"/>
            <a:ext cx="4348162" cy="4230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152400" y="4535444"/>
            <a:ext cx="8686800" cy="166691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2400"/>
              </a:lnSpc>
            </a:pPr>
            <a:r>
              <a:rPr lang="en-US" sz="2000" dirty="0" smtClean="0"/>
              <a:t/>
            </a:r>
            <a:br>
              <a:rPr lang="en-US" sz="2000" dirty="0" smtClean="0"/>
            </a:b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57200" y="4535362"/>
            <a:ext cx="8382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err="1"/>
              <a:t>Третій</a:t>
            </a:r>
            <a:r>
              <a:rPr lang="ru-RU" sz="2000" b="1" i="1" dirty="0"/>
              <a:t> </a:t>
            </a:r>
            <a:r>
              <a:rPr lang="ru-RU" sz="2000" b="1" i="1" dirty="0" err="1"/>
              <a:t>рівень</a:t>
            </a:r>
            <a:r>
              <a:rPr lang="ru-RU" sz="2000" dirty="0"/>
              <a:t> — </a:t>
            </a:r>
            <a:r>
              <a:rPr lang="ru-RU" sz="2000" dirty="0" err="1"/>
              <a:t>це</a:t>
            </a:r>
            <a:r>
              <a:rPr lang="ru-RU" sz="2000" dirty="0"/>
              <a:t> </a:t>
            </a:r>
            <a:r>
              <a:rPr lang="ru-RU" sz="2000" dirty="0" err="1"/>
              <a:t>логістичний</a:t>
            </a:r>
            <a:r>
              <a:rPr lang="ru-RU" sz="2000" dirty="0"/>
              <a:t> продукт як комплекс </a:t>
            </a:r>
            <a:r>
              <a:rPr lang="ru-RU" sz="2000" dirty="0" err="1"/>
              <a:t>побажань</a:t>
            </a:r>
            <a:r>
              <a:rPr lang="ru-RU" sz="2000" dirty="0"/>
              <a:t> і </a:t>
            </a:r>
            <a:r>
              <a:rPr lang="ru-RU" sz="2000" dirty="0" err="1"/>
              <a:t>очікувань</a:t>
            </a:r>
            <a:r>
              <a:rPr lang="ru-RU" sz="2000" dirty="0"/>
              <a:t> </a:t>
            </a:r>
            <a:r>
              <a:rPr lang="ru-RU" sz="2000" dirty="0" err="1"/>
              <a:t>споживачів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практично </a:t>
            </a:r>
            <a:r>
              <a:rPr lang="ru-RU" sz="2000" dirty="0" err="1"/>
              <a:t>означає</a:t>
            </a:r>
            <a:r>
              <a:rPr lang="ru-RU" sz="2000" dirty="0"/>
              <a:t> </a:t>
            </a:r>
            <a:r>
              <a:rPr lang="ru-RU" sz="2000" dirty="0" err="1"/>
              <a:t>переміщення</a:t>
            </a:r>
            <a:r>
              <a:rPr lang="ru-RU" sz="2000" dirty="0"/>
              <a:t> і </a:t>
            </a:r>
            <a:r>
              <a:rPr lang="ru-RU" sz="2000" dirty="0" err="1"/>
              <a:t>складування</a:t>
            </a:r>
            <a:r>
              <a:rPr lang="ru-RU" sz="2000" dirty="0"/>
              <a:t> </a:t>
            </a:r>
            <a:r>
              <a:rPr lang="ru-RU" sz="2000" dirty="0" err="1"/>
              <a:t>вантажу</a:t>
            </a:r>
            <a:r>
              <a:rPr lang="ru-RU" sz="2000" dirty="0"/>
              <a:t> у </a:t>
            </a:r>
            <a:r>
              <a:rPr lang="ru-RU" sz="2000" dirty="0" err="1"/>
              <a:t>логістичному</a:t>
            </a:r>
            <a:r>
              <a:rPr lang="ru-RU" sz="2000" dirty="0"/>
              <a:t> </a:t>
            </a:r>
            <a:r>
              <a:rPr lang="ru-RU" sz="2000" dirty="0" err="1" smtClean="0"/>
              <a:t>ланцюзі</a:t>
            </a:r>
            <a:r>
              <a:rPr lang="ru-RU" sz="2000" dirty="0" smtClean="0"/>
              <a:t>, яке </a:t>
            </a:r>
            <a:r>
              <a:rPr lang="ru-RU" sz="2000" dirty="0" err="1" smtClean="0"/>
              <a:t>супроводжується</a:t>
            </a:r>
            <a:r>
              <a:rPr lang="ru-RU" sz="2000" dirty="0" smtClean="0"/>
              <a:t>  </a:t>
            </a:r>
            <a:r>
              <a:rPr lang="ru-RU" sz="2000" dirty="0" err="1" smtClean="0"/>
              <a:t>додатковими</a:t>
            </a:r>
            <a:r>
              <a:rPr lang="ru-RU" sz="2000" dirty="0" smtClean="0"/>
              <a:t> </a:t>
            </a:r>
            <a:r>
              <a:rPr lang="ru-RU" sz="2000" dirty="0" err="1"/>
              <a:t>функціями</a:t>
            </a:r>
            <a:r>
              <a:rPr lang="ru-RU" sz="2000" dirty="0"/>
              <a:t>, такими як </a:t>
            </a:r>
            <a:r>
              <a:rPr lang="ru-RU" sz="2000" dirty="0" err="1"/>
              <a:t>пакування</a:t>
            </a:r>
            <a:r>
              <a:rPr lang="ru-RU" sz="2000" dirty="0"/>
              <a:t>, </a:t>
            </a:r>
            <a:r>
              <a:rPr lang="ru-RU" sz="2000" dirty="0" err="1"/>
              <a:t>страхування</a:t>
            </a:r>
            <a:r>
              <a:rPr lang="ru-RU" sz="2000" dirty="0"/>
              <a:t>, </a:t>
            </a:r>
            <a:r>
              <a:rPr lang="ru-RU" sz="2000" dirty="0" err="1"/>
              <a:t>кредитування</a:t>
            </a:r>
            <a:r>
              <a:rPr lang="ru-RU" sz="2000" dirty="0"/>
              <a:t> поставок, ремонт і </a:t>
            </a:r>
            <a:r>
              <a:rPr lang="ru-RU" sz="2000" dirty="0" err="1"/>
              <a:t>зберігання</a:t>
            </a:r>
            <a:r>
              <a:rPr lang="ru-RU" sz="2000" dirty="0"/>
              <a:t>, </a:t>
            </a:r>
            <a:r>
              <a:rPr lang="ru-RU" sz="2000" dirty="0" err="1"/>
              <a:t>кожна</a:t>
            </a:r>
            <a:r>
              <a:rPr lang="ru-RU" sz="2000" dirty="0"/>
              <a:t> з </a:t>
            </a:r>
            <a:r>
              <a:rPr lang="ru-RU" sz="2000" dirty="0" err="1"/>
              <a:t>яких</a:t>
            </a:r>
            <a:r>
              <a:rPr lang="ru-RU" sz="2000" dirty="0"/>
              <a:t> </a:t>
            </a:r>
            <a:r>
              <a:rPr lang="ru-RU" sz="2000" dirty="0" err="1"/>
              <a:t>відособлено</a:t>
            </a:r>
            <a:r>
              <a:rPr lang="ru-RU" sz="2000" dirty="0"/>
              <a:t> </a:t>
            </a:r>
            <a:r>
              <a:rPr lang="ru-RU" sz="2000" dirty="0" err="1"/>
              <a:t>може</a:t>
            </a:r>
            <a:r>
              <a:rPr lang="ru-RU" sz="2000" dirty="0"/>
              <a:t> </a:t>
            </a:r>
            <a:r>
              <a:rPr lang="ru-RU" sz="2000" dirty="0" err="1"/>
              <a:t>трактуватися</a:t>
            </a:r>
            <a:r>
              <a:rPr lang="ru-RU" sz="2000" dirty="0"/>
              <a:t> як </a:t>
            </a:r>
            <a:r>
              <a:rPr lang="ru-RU" sz="2000" dirty="0" err="1"/>
              <a:t>засіб</a:t>
            </a:r>
            <a:r>
              <a:rPr lang="ru-RU" sz="2000" dirty="0"/>
              <a:t> </a:t>
            </a:r>
            <a:r>
              <a:rPr lang="ru-RU" sz="2000" dirty="0" err="1"/>
              <a:t>надання</a:t>
            </a:r>
            <a:r>
              <a:rPr lang="ru-RU" sz="2000" dirty="0"/>
              <a:t> </a:t>
            </a:r>
            <a:r>
              <a:rPr lang="ru-RU" sz="2000" dirty="0" err="1"/>
              <a:t>відповідної</a:t>
            </a:r>
            <a:r>
              <a:rPr lang="ru-RU" sz="2000" dirty="0"/>
              <a:t> </a:t>
            </a:r>
            <a:r>
              <a:rPr lang="ru-RU" sz="2000" dirty="0" err="1"/>
              <a:t>логістичної</a:t>
            </a:r>
            <a:r>
              <a:rPr lang="ru-RU" sz="2000" dirty="0"/>
              <a:t> </a:t>
            </a:r>
            <a:r>
              <a:rPr lang="ru-RU" sz="2000" dirty="0" err="1"/>
              <a:t>послуги</a:t>
            </a:r>
            <a:r>
              <a:rPr lang="ru-RU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56345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5800" y="304800"/>
            <a:ext cx="8153400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err="1">
                <a:solidFill>
                  <a:srgbClr val="FF0000"/>
                </a:solidFill>
              </a:rPr>
              <a:t>Функція</a:t>
            </a:r>
            <a:r>
              <a:rPr lang="ru-RU" sz="2800" b="1" i="1" dirty="0">
                <a:solidFill>
                  <a:srgbClr val="FF0000"/>
                </a:solidFill>
              </a:rPr>
              <a:t> </a:t>
            </a:r>
            <a:r>
              <a:rPr lang="ru-RU" sz="2800" b="1" i="1" dirty="0" err="1">
                <a:solidFill>
                  <a:srgbClr val="FF0000"/>
                </a:solidFill>
              </a:rPr>
              <a:t>управління</a:t>
            </a:r>
            <a:r>
              <a:rPr lang="ru-RU" sz="2800" b="1" i="1" dirty="0">
                <a:solidFill>
                  <a:srgbClr val="FF0000"/>
                </a:solidFill>
              </a:rPr>
              <a:t> запасами</a:t>
            </a:r>
            <a:r>
              <a:rPr lang="ru-RU" sz="2800" dirty="0">
                <a:solidFill>
                  <a:srgbClr val="FF0000"/>
                </a:solidFill>
              </a:rPr>
              <a:t> </a:t>
            </a:r>
            <a:r>
              <a:rPr lang="ru-RU" sz="2800" dirty="0" err="1">
                <a:solidFill>
                  <a:srgbClr val="FF0000"/>
                </a:solidFill>
              </a:rPr>
              <a:t>матеріалів</a:t>
            </a:r>
            <a:r>
              <a:rPr lang="ru-RU" sz="2800" dirty="0">
                <a:solidFill>
                  <a:srgbClr val="FF0000"/>
                </a:solidFill>
              </a:rPr>
              <a:t>, </a:t>
            </a:r>
            <a:r>
              <a:rPr lang="ru-RU" sz="2800" dirty="0" err="1">
                <a:solidFill>
                  <a:srgbClr val="FF0000"/>
                </a:solidFill>
              </a:rPr>
              <a:t>сировини</a:t>
            </a:r>
            <a:r>
              <a:rPr lang="ru-RU" sz="2800" dirty="0">
                <a:solidFill>
                  <a:srgbClr val="FF0000"/>
                </a:solidFill>
              </a:rPr>
              <a:t>, </a:t>
            </a:r>
            <a:r>
              <a:rPr lang="ru-RU" sz="2800" dirty="0" err="1">
                <a:solidFill>
                  <a:srgbClr val="FF0000"/>
                </a:solidFill>
              </a:rPr>
              <a:t>напівфабрикатів</a:t>
            </a:r>
            <a:r>
              <a:rPr lang="ru-RU" sz="2800" dirty="0">
                <a:solidFill>
                  <a:srgbClr val="FF0000"/>
                </a:solidFill>
              </a:rPr>
              <a:t>, </a:t>
            </a:r>
            <a:r>
              <a:rPr lang="ru-RU" sz="2800" dirty="0" err="1">
                <a:solidFill>
                  <a:srgbClr val="FF0000"/>
                </a:solidFill>
              </a:rPr>
              <a:t>готової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продукції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має</a:t>
            </a:r>
            <a:r>
              <a:rPr lang="ru-RU" sz="2800" dirty="0">
                <a:solidFill>
                  <a:srgbClr val="FF0000"/>
                </a:solidFill>
              </a:rPr>
              <a:t> на </a:t>
            </a:r>
            <a:r>
              <a:rPr lang="ru-RU" sz="2800" u="sng" dirty="0" err="1">
                <a:solidFill>
                  <a:srgbClr val="FF0000"/>
                </a:solidFill>
              </a:rPr>
              <a:t>меті</a:t>
            </a:r>
            <a:r>
              <a:rPr lang="ru-RU" sz="2800" u="sng" dirty="0">
                <a:solidFill>
                  <a:srgbClr val="FF0000"/>
                </a:solidFill>
              </a:rPr>
              <a:t> </a:t>
            </a:r>
            <a:r>
              <a:rPr lang="ru-RU" sz="2800" b="1" u="sng" dirty="0" err="1">
                <a:solidFill>
                  <a:srgbClr val="FF0000"/>
                </a:solidFill>
              </a:rPr>
              <a:t>мінімізувати</a:t>
            </a:r>
            <a:r>
              <a:rPr lang="ru-RU" sz="2800" b="1" u="sng" dirty="0">
                <a:solidFill>
                  <a:srgbClr val="FF0000"/>
                </a:solidFill>
              </a:rPr>
              <a:t> </a:t>
            </a:r>
            <a:r>
              <a:rPr lang="ru-RU" sz="2800" b="1" u="sng" dirty="0" err="1">
                <a:solidFill>
                  <a:srgbClr val="FF0000"/>
                </a:solidFill>
              </a:rPr>
              <a:t>витрати</a:t>
            </a:r>
            <a:r>
              <a:rPr lang="ru-RU" sz="2800" b="1" u="sng" dirty="0">
                <a:solidFill>
                  <a:srgbClr val="FF0000"/>
                </a:solidFill>
              </a:rPr>
              <a:t> на </a:t>
            </a:r>
            <a:r>
              <a:rPr lang="ru-RU" sz="2800" b="1" u="sng" dirty="0" err="1">
                <a:solidFill>
                  <a:srgbClr val="FF0000"/>
                </a:solidFill>
              </a:rPr>
              <a:t>збереження</a:t>
            </a:r>
            <a:r>
              <a:rPr lang="ru-RU" sz="2800" b="1" u="sng" dirty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матеріальних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ресурсів</a:t>
            </a:r>
            <a:r>
              <a:rPr lang="ru-RU" sz="2800" dirty="0">
                <a:solidFill>
                  <a:srgbClr val="FF0000"/>
                </a:solidFill>
              </a:rPr>
              <a:t> за </a:t>
            </a:r>
            <a:r>
              <a:rPr lang="ru-RU" sz="2800" dirty="0" err="1">
                <a:solidFill>
                  <a:srgbClr val="FF0000"/>
                </a:solidFill>
              </a:rPr>
              <a:t>рахунок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ефективного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управління</a:t>
            </a:r>
            <a:r>
              <a:rPr lang="ru-RU" sz="2800" dirty="0">
                <a:solidFill>
                  <a:srgbClr val="FF0000"/>
                </a:solidFill>
              </a:rPr>
              <a:t> ними</a:t>
            </a:r>
            <a:r>
              <a:rPr lang="ru-RU" sz="2800" dirty="0" smtClean="0">
                <a:solidFill>
                  <a:srgbClr val="FF0000"/>
                </a:solidFill>
              </a:rPr>
              <a:t>.</a:t>
            </a:r>
          </a:p>
          <a:p>
            <a:pPr>
              <a:spcBef>
                <a:spcPts val="600"/>
              </a:spcBef>
            </a:pPr>
            <a:r>
              <a:rPr lang="ru-RU" sz="2800" dirty="0" smtClean="0"/>
              <a:t> </a:t>
            </a:r>
            <a:r>
              <a:rPr lang="ru-RU" sz="2800" dirty="0" err="1"/>
              <a:t>Це</a:t>
            </a:r>
            <a:r>
              <a:rPr lang="ru-RU" sz="2800" dirty="0"/>
              <a:t> </a:t>
            </a:r>
            <a:r>
              <a:rPr lang="ru-RU" sz="2800" dirty="0" err="1"/>
              <a:t>можливо</a:t>
            </a:r>
            <a:r>
              <a:rPr lang="ru-RU" sz="2800" dirty="0"/>
              <a:t> за </a:t>
            </a:r>
            <a:r>
              <a:rPr lang="ru-RU" sz="2800" dirty="0" err="1"/>
              <a:t>умови</a:t>
            </a:r>
            <a:r>
              <a:rPr lang="ru-RU" sz="2800" dirty="0"/>
              <a:t> </a:t>
            </a:r>
            <a:r>
              <a:rPr lang="ru-RU" sz="2800" dirty="0" err="1"/>
              <a:t>рішення</a:t>
            </a:r>
            <a:r>
              <a:rPr lang="ru-RU" sz="2800" dirty="0"/>
              <a:t> </a:t>
            </a:r>
            <a:r>
              <a:rPr lang="ru-RU" sz="2800" dirty="0" err="1"/>
              <a:t>наступних</a:t>
            </a:r>
            <a:r>
              <a:rPr lang="ru-RU" sz="2800" dirty="0"/>
              <a:t> </a:t>
            </a:r>
            <a:r>
              <a:rPr lang="ru-RU" sz="2800" b="1" dirty="0" err="1"/>
              <a:t>завдань</a:t>
            </a:r>
            <a:r>
              <a:rPr lang="ru-RU" sz="2800" dirty="0"/>
              <a:t>: </a:t>
            </a:r>
            <a:r>
              <a:rPr lang="ru-RU" sz="2800" dirty="0" smtClean="0"/>
              <a:t>1) </a:t>
            </a:r>
            <a:r>
              <a:rPr lang="ru-RU" sz="2800" dirty="0" err="1" smtClean="0"/>
              <a:t>визначення</a:t>
            </a:r>
            <a:r>
              <a:rPr lang="ru-RU" sz="2800" dirty="0" smtClean="0"/>
              <a:t> </a:t>
            </a:r>
            <a:r>
              <a:rPr lang="ru-RU" sz="2800" dirty="0" err="1"/>
              <a:t>раціональних</a:t>
            </a:r>
            <a:r>
              <a:rPr lang="ru-RU" sz="2800" dirty="0"/>
              <a:t> </a:t>
            </a:r>
            <a:r>
              <a:rPr lang="ru-RU" sz="2800" b="1" dirty="0" err="1"/>
              <a:t>обсягів</a:t>
            </a:r>
            <a:r>
              <a:rPr lang="ru-RU" sz="2800" b="1" dirty="0"/>
              <a:t> </a:t>
            </a:r>
            <a:r>
              <a:rPr lang="ru-RU" sz="2800" b="1" dirty="0" err="1"/>
              <a:t>запасів</a:t>
            </a:r>
            <a:r>
              <a:rPr lang="ru-RU" sz="2800" b="1" dirty="0"/>
              <a:t> </a:t>
            </a:r>
            <a:r>
              <a:rPr lang="ru-RU" sz="2800" dirty="0" err="1"/>
              <a:t>матеріальних</a:t>
            </a:r>
            <a:r>
              <a:rPr lang="ru-RU" sz="2800" dirty="0"/>
              <a:t> </a:t>
            </a:r>
            <a:r>
              <a:rPr lang="ru-RU" sz="2800" dirty="0" err="1"/>
              <a:t>ресурсів</a:t>
            </a:r>
            <a:r>
              <a:rPr lang="ru-RU" sz="2800" dirty="0"/>
              <a:t> і </a:t>
            </a:r>
            <a:r>
              <a:rPr lang="ru-RU" sz="2800" b="1" dirty="0" err="1"/>
              <a:t>оптимізація</a:t>
            </a:r>
            <a:r>
              <a:rPr lang="ru-RU" sz="2800" b="1" dirty="0"/>
              <a:t> </a:t>
            </a:r>
            <a:r>
              <a:rPr lang="ru-RU" sz="2800" b="1" dirty="0" err="1"/>
              <a:t>їх</a:t>
            </a:r>
            <a:r>
              <a:rPr lang="ru-RU" sz="2800" b="1" dirty="0"/>
              <a:t> </a:t>
            </a:r>
            <a:r>
              <a:rPr lang="ru-RU" sz="2800" b="1" dirty="0" err="1"/>
              <a:t>закупівель</a:t>
            </a:r>
            <a:r>
              <a:rPr lang="ru-RU" sz="2800" dirty="0"/>
              <a:t>; </a:t>
            </a:r>
            <a:endParaRPr lang="ru-RU" sz="2800" dirty="0" smtClean="0"/>
          </a:p>
          <a:p>
            <a:pPr>
              <a:spcBef>
                <a:spcPts val="600"/>
              </a:spcBef>
            </a:pPr>
            <a:r>
              <a:rPr lang="ru-RU" sz="2800" dirty="0" smtClean="0"/>
              <a:t>2) </a:t>
            </a:r>
            <a:r>
              <a:rPr lang="ru-RU" sz="2800" b="1" dirty="0" smtClean="0"/>
              <a:t>контроль </a:t>
            </a:r>
            <a:r>
              <a:rPr lang="ru-RU" sz="2800" b="1" dirty="0" err="1"/>
              <a:t>рівня</a:t>
            </a:r>
            <a:r>
              <a:rPr lang="ru-RU" sz="2800" b="1" dirty="0"/>
              <a:t> </a:t>
            </a:r>
            <a:r>
              <a:rPr lang="ru-RU" sz="2800" b="1" dirty="0" err="1"/>
              <a:t>запасів</a:t>
            </a:r>
            <a:r>
              <a:rPr lang="ru-RU" sz="2800" b="1" dirty="0"/>
              <a:t> </a:t>
            </a:r>
            <a:r>
              <a:rPr lang="ru-RU" sz="2800" dirty="0"/>
              <a:t>в </a:t>
            </a:r>
            <a:r>
              <a:rPr lang="ru-RU" sz="2800" dirty="0" err="1"/>
              <a:t>усіх</a:t>
            </a:r>
            <a:r>
              <a:rPr lang="ru-RU" sz="2800" dirty="0"/>
              <a:t> фрагментах </a:t>
            </a:r>
            <a:r>
              <a:rPr lang="ru-RU" sz="2800" dirty="0" err="1"/>
              <a:t>логістичного</a:t>
            </a:r>
            <a:r>
              <a:rPr lang="ru-RU" sz="2800" dirty="0"/>
              <a:t> </a:t>
            </a:r>
            <a:r>
              <a:rPr lang="ru-RU" sz="2800" dirty="0" err="1"/>
              <a:t>ланцюга</a:t>
            </a:r>
            <a:r>
              <a:rPr lang="ru-RU" sz="2800" dirty="0"/>
              <a:t> і </a:t>
            </a:r>
            <a:r>
              <a:rPr lang="ru-RU" sz="2800" dirty="0" err="1"/>
              <a:t>своєчасне</a:t>
            </a:r>
            <a:r>
              <a:rPr lang="ru-RU" sz="2800" dirty="0"/>
              <a:t> </a:t>
            </a:r>
            <a:r>
              <a:rPr lang="ru-RU" sz="2800" dirty="0" err="1"/>
              <a:t>їх</a:t>
            </a:r>
            <a:r>
              <a:rPr lang="ru-RU" sz="2800" dirty="0"/>
              <a:t> </a:t>
            </a:r>
            <a:r>
              <a:rPr lang="ru-RU" sz="2800" dirty="0" err="1"/>
              <a:t>поповнення</a:t>
            </a:r>
            <a:r>
              <a:rPr lang="ru-RU" sz="2800" dirty="0"/>
              <a:t>; </a:t>
            </a:r>
            <a:endParaRPr lang="ru-RU" sz="2800" dirty="0" smtClean="0"/>
          </a:p>
          <a:p>
            <a:pPr>
              <a:spcBef>
                <a:spcPts val="600"/>
              </a:spcBef>
            </a:pPr>
            <a:r>
              <a:rPr lang="ru-RU" sz="2800" dirty="0" smtClean="0"/>
              <a:t>3) </a:t>
            </a:r>
            <a:r>
              <a:rPr lang="ru-RU" sz="2800" dirty="0" err="1" smtClean="0"/>
              <a:t>вибір</a:t>
            </a:r>
            <a:r>
              <a:rPr lang="ru-RU" sz="2800" dirty="0" smtClean="0"/>
              <a:t> </a:t>
            </a:r>
            <a:r>
              <a:rPr lang="ru-RU" sz="2800" b="1" dirty="0" err="1"/>
              <a:t>стратегії</a:t>
            </a:r>
            <a:r>
              <a:rPr lang="ru-RU" sz="2800" b="1" dirty="0"/>
              <a:t> і систем </a:t>
            </a:r>
            <a:r>
              <a:rPr lang="ru-RU" sz="2800" b="1" dirty="0" err="1"/>
              <a:t>управління</a:t>
            </a:r>
            <a:r>
              <a:rPr lang="ru-RU" sz="2800" b="1" dirty="0"/>
              <a:t> запасами </a:t>
            </a:r>
            <a:r>
              <a:rPr lang="ru-RU" sz="2800" dirty="0" err="1"/>
              <a:t>згідно</a:t>
            </a:r>
            <a:r>
              <a:rPr lang="ru-RU" sz="2800" dirty="0"/>
              <a:t> з </a:t>
            </a:r>
            <a:r>
              <a:rPr lang="ru-RU" sz="2800" dirty="0" err="1"/>
              <a:t>ситуацією</a:t>
            </a:r>
            <a:r>
              <a:rPr lang="ru-RU" sz="2800" dirty="0"/>
              <a:t> на ринку.</a:t>
            </a:r>
          </a:p>
        </p:txBody>
      </p:sp>
    </p:spTree>
    <p:extLst>
      <p:ext uri="{BB962C8B-B14F-4D97-AF65-F5344CB8AC3E}">
        <p14:creationId xmlns:p14="http://schemas.microsoft.com/office/powerpoint/2010/main" val="1982294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400" y="152400"/>
            <a:ext cx="8839200" cy="61093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FF0000"/>
                </a:solidFill>
              </a:rPr>
              <a:t>Сфера </a:t>
            </a:r>
            <a:r>
              <a:rPr lang="ru-RU" sz="3200" dirty="0" err="1">
                <a:solidFill>
                  <a:srgbClr val="FF0000"/>
                </a:solidFill>
              </a:rPr>
              <a:t>виробництва</a:t>
            </a:r>
            <a:r>
              <a:rPr lang="ru-RU" sz="3200" dirty="0">
                <a:solidFill>
                  <a:srgbClr val="FF0000"/>
                </a:solidFill>
              </a:rPr>
              <a:t> </a:t>
            </a:r>
            <a:r>
              <a:rPr lang="ru-RU" sz="3200" dirty="0" err="1">
                <a:solidFill>
                  <a:srgbClr val="FF0000"/>
                </a:solidFill>
              </a:rPr>
              <a:t>продукції</a:t>
            </a:r>
            <a:r>
              <a:rPr lang="ru-RU" sz="3200" dirty="0">
                <a:solidFill>
                  <a:srgbClr val="FF0000"/>
                </a:solidFill>
              </a:rPr>
              <a:t> </a:t>
            </a:r>
            <a:r>
              <a:rPr lang="ru-RU" sz="3200" dirty="0" err="1">
                <a:solidFill>
                  <a:srgbClr val="FF0000"/>
                </a:solidFill>
              </a:rPr>
              <a:t>визначила</a:t>
            </a:r>
            <a:r>
              <a:rPr lang="ru-RU" sz="3200" dirty="0">
                <a:solidFill>
                  <a:srgbClr val="FF0000"/>
                </a:solidFill>
              </a:rPr>
              <a:t> і </a:t>
            </a:r>
            <a:r>
              <a:rPr lang="ru-RU" sz="3200" b="1" i="1" dirty="0" err="1">
                <a:solidFill>
                  <a:srgbClr val="FF0000"/>
                </a:solidFill>
              </a:rPr>
              <a:t>функцію</a:t>
            </a:r>
            <a:r>
              <a:rPr lang="ru-RU" sz="3200" b="1" i="1" dirty="0">
                <a:solidFill>
                  <a:srgbClr val="FF0000"/>
                </a:solidFill>
              </a:rPr>
              <a:t> </a:t>
            </a:r>
            <a:r>
              <a:rPr lang="ru-RU" sz="3200" b="1" i="1" dirty="0" err="1">
                <a:solidFill>
                  <a:srgbClr val="FF0000"/>
                </a:solidFill>
              </a:rPr>
              <a:t>логістики</a:t>
            </a:r>
            <a:r>
              <a:rPr lang="ru-RU" sz="3200" i="1" dirty="0">
                <a:solidFill>
                  <a:srgbClr val="FF0000"/>
                </a:solidFill>
              </a:rPr>
              <a:t> – </a:t>
            </a:r>
            <a:r>
              <a:rPr lang="ru-RU" sz="3200" b="1" i="1" dirty="0" err="1">
                <a:solidFill>
                  <a:srgbClr val="FF0000"/>
                </a:solidFill>
              </a:rPr>
              <a:t>виробничу</a:t>
            </a:r>
            <a:r>
              <a:rPr lang="ru-RU" sz="3200" dirty="0">
                <a:solidFill>
                  <a:srgbClr val="FF0000"/>
                </a:solidFill>
              </a:rPr>
              <a:t>. </a:t>
            </a:r>
            <a:r>
              <a:rPr lang="ru-RU" sz="3200" dirty="0" err="1">
                <a:solidFill>
                  <a:srgbClr val="FF0000"/>
                </a:solidFill>
              </a:rPr>
              <a:t>Її</a:t>
            </a:r>
            <a:r>
              <a:rPr lang="ru-RU" sz="3200" dirty="0">
                <a:solidFill>
                  <a:srgbClr val="FF0000"/>
                </a:solidFill>
              </a:rPr>
              <a:t> </a:t>
            </a:r>
            <a:r>
              <a:rPr lang="ru-RU" sz="3200" b="1" u="sng" dirty="0">
                <a:solidFill>
                  <a:srgbClr val="FF0000"/>
                </a:solidFill>
              </a:rPr>
              <a:t>мета</a:t>
            </a:r>
            <a:r>
              <a:rPr lang="ru-RU" sz="3200" u="sng" dirty="0">
                <a:solidFill>
                  <a:srgbClr val="FF0000"/>
                </a:solidFill>
              </a:rPr>
              <a:t> – </a:t>
            </a:r>
            <a:r>
              <a:rPr lang="ru-RU" sz="3200" u="sng" dirty="0" err="1">
                <a:solidFill>
                  <a:srgbClr val="FF0000"/>
                </a:solidFill>
              </a:rPr>
              <a:t>забезпечення</a:t>
            </a:r>
            <a:r>
              <a:rPr lang="ru-RU" sz="3200" u="sng" dirty="0">
                <a:solidFill>
                  <a:srgbClr val="FF0000"/>
                </a:solidFill>
              </a:rPr>
              <a:t> </a:t>
            </a:r>
            <a:r>
              <a:rPr lang="ru-RU" sz="3200" b="1" u="sng" dirty="0" err="1">
                <a:solidFill>
                  <a:srgbClr val="FF0000"/>
                </a:solidFill>
              </a:rPr>
              <a:t>логістичної</a:t>
            </a:r>
            <a:r>
              <a:rPr lang="ru-RU" sz="3200" b="1" u="sng" dirty="0">
                <a:solidFill>
                  <a:srgbClr val="FF0000"/>
                </a:solidFill>
              </a:rPr>
              <a:t> </a:t>
            </a:r>
            <a:r>
              <a:rPr lang="ru-RU" sz="3200" b="1" u="sng" dirty="0" err="1">
                <a:solidFill>
                  <a:srgbClr val="FF0000"/>
                </a:solidFill>
              </a:rPr>
              <a:t>підтримки</a:t>
            </a:r>
            <a:r>
              <a:rPr lang="ru-RU" sz="3200" b="1" u="sng" dirty="0">
                <a:solidFill>
                  <a:srgbClr val="FF0000"/>
                </a:solidFill>
              </a:rPr>
              <a:t> </a:t>
            </a:r>
            <a:r>
              <a:rPr lang="ru-RU" sz="3200" b="1" u="sng" dirty="0" err="1">
                <a:solidFill>
                  <a:srgbClr val="FF0000"/>
                </a:solidFill>
              </a:rPr>
              <a:t>управління</a:t>
            </a:r>
            <a:r>
              <a:rPr lang="ru-RU" sz="3200" b="1" u="sng" dirty="0">
                <a:solidFill>
                  <a:srgbClr val="FF0000"/>
                </a:solidFill>
              </a:rPr>
              <a:t> </a:t>
            </a:r>
            <a:r>
              <a:rPr lang="ru-RU" sz="3200" b="1" u="sng" dirty="0" err="1">
                <a:solidFill>
                  <a:srgbClr val="FF0000"/>
                </a:solidFill>
              </a:rPr>
              <a:t>виробництвом</a:t>
            </a:r>
            <a:r>
              <a:rPr lang="ru-RU" sz="3200" dirty="0">
                <a:solidFill>
                  <a:srgbClr val="FF0000"/>
                </a:solidFill>
              </a:rPr>
              <a:t>. </a:t>
            </a:r>
            <a:r>
              <a:rPr lang="ru-RU" sz="3200" dirty="0"/>
              <a:t>У </a:t>
            </a:r>
            <a:r>
              <a:rPr lang="ru-RU" sz="3200" dirty="0" err="1"/>
              <a:t>сфері</a:t>
            </a:r>
            <a:r>
              <a:rPr lang="ru-RU" sz="3200" dirty="0"/>
              <a:t> </a:t>
            </a:r>
            <a:r>
              <a:rPr lang="ru-RU" sz="3200" dirty="0" err="1"/>
              <a:t>виробництва</a:t>
            </a:r>
            <a:r>
              <a:rPr lang="ru-RU" sz="3200" dirty="0"/>
              <a:t> </a:t>
            </a:r>
            <a:r>
              <a:rPr lang="ru-RU" sz="3200" dirty="0" err="1"/>
              <a:t>логістика</a:t>
            </a:r>
            <a:r>
              <a:rPr lang="ru-RU" sz="3200" dirty="0"/>
              <a:t> </a:t>
            </a:r>
            <a:r>
              <a:rPr lang="ru-RU" sz="3200" dirty="0" err="1"/>
              <a:t>інтегрується</a:t>
            </a:r>
            <a:r>
              <a:rPr lang="ru-RU" sz="3200" dirty="0"/>
              <a:t> з </a:t>
            </a:r>
            <a:r>
              <a:rPr lang="ru-RU" sz="3200" b="1" dirty="0" err="1">
                <a:solidFill>
                  <a:srgbClr val="0070C0"/>
                </a:solidFill>
              </a:rPr>
              <a:t>операційним</a:t>
            </a:r>
            <a:r>
              <a:rPr lang="ru-RU" sz="3200" b="1" dirty="0">
                <a:solidFill>
                  <a:srgbClr val="0070C0"/>
                </a:solidFill>
              </a:rPr>
              <a:t> менеджментом, </a:t>
            </a:r>
            <a:r>
              <a:rPr lang="ru-RU" sz="3200" dirty="0" err="1"/>
              <a:t>тобто</a:t>
            </a:r>
            <a:r>
              <a:rPr lang="ru-RU" sz="3200" dirty="0"/>
              <a:t> </a:t>
            </a:r>
            <a:r>
              <a:rPr lang="ru-RU" sz="3200" dirty="0" err="1"/>
              <a:t>управління</a:t>
            </a:r>
            <a:r>
              <a:rPr lang="ru-RU" sz="3200" dirty="0"/>
              <a:t> </a:t>
            </a:r>
            <a:r>
              <a:rPr lang="ru-RU" sz="3200" dirty="0" err="1"/>
              <a:t>операціями</a:t>
            </a:r>
            <a:r>
              <a:rPr lang="ru-RU" sz="3200" dirty="0"/>
              <a:t>. </a:t>
            </a:r>
            <a:endParaRPr lang="ru-RU" sz="3200" dirty="0" smtClean="0"/>
          </a:p>
          <a:p>
            <a:pPr>
              <a:spcBef>
                <a:spcPts val="600"/>
              </a:spcBef>
            </a:pPr>
            <a:r>
              <a:rPr lang="ru-RU" sz="3200" dirty="0" smtClean="0"/>
              <a:t>До </a:t>
            </a:r>
            <a:r>
              <a:rPr lang="ru-RU" sz="3200" dirty="0" err="1"/>
              <a:t>основних</a:t>
            </a:r>
            <a:r>
              <a:rPr lang="ru-RU" sz="3200" dirty="0"/>
              <a:t> </a:t>
            </a:r>
            <a:r>
              <a:rPr lang="ru-RU" sz="3200" b="1" dirty="0" err="1"/>
              <a:t>завдань</a:t>
            </a:r>
            <a:r>
              <a:rPr lang="ru-RU" sz="3200" dirty="0"/>
              <a:t> </a:t>
            </a:r>
            <a:r>
              <a:rPr lang="ru-RU" sz="3200" dirty="0" err="1"/>
              <a:t>виробничої</a:t>
            </a:r>
            <a:r>
              <a:rPr lang="ru-RU" sz="3200" dirty="0"/>
              <a:t> </a:t>
            </a:r>
            <a:r>
              <a:rPr lang="ru-RU" sz="3200" dirty="0" err="1"/>
              <a:t>функції</a:t>
            </a:r>
            <a:r>
              <a:rPr lang="ru-RU" sz="3200" dirty="0"/>
              <a:t> </a:t>
            </a:r>
            <a:r>
              <a:rPr lang="ru-RU" sz="3200" dirty="0" err="1"/>
              <a:t>логістики</a:t>
            </a:r>
            <a:r>
              <a:rPr lang="ru-RU" sz="3200" dirty="0"/>
              <a:t> </a:t>
            </a:r>
            <a:r>
              <a:rPr lang="ru-RU" sz="3200" dirty="0" err="1"/>
              <a:t>слід</a:t>
            </a:r>
            <a:r>
              <a:rPr lang="ru-RU" sz="3200" dirty="0"/>
              <a:t> </a:t>
            </a:r>
            <a:r>
              <a:rPr lang="ru-RU" sz="3200" dirty="0" err="1"/>
              <a:t>віднести</a:t>
            </a:r>
            <a:r>
              <a:rPr lang="ru-RU" sz="3200" dirty="0" smtClean="0"/>
              <a:t>:</a:t>
            </a:r>
          </a:p>
          <a:p>
            <a:pPr marL="514350" indent="-514350">
              <a:spcBef>
                <a:spcPts val="600"/>
              </a:spcBef>
              <a:buAutoNum type="arabicParenR"/>
            </a:pPr>
            <a:r>
              <a:rPr lang="ru-RU" sz="3200" dirty="0" err="1" smtClean="0"/>
              <a:t>організацію</a:t>
            </a:r>
            <a:r>
              <a:rPr lang="ru-RU" sz="3200" dirty="0" smtClean="0"/>
              <a:t> </a:t>
            </a:r>
            <a:r>
              <a:rPr lang="ru-RU" sz="3200" b="1" dirty="0" err="1"/>
              <a:t>переміщення</a:t>
            </a:r>
            <a:r>
              <a:rPr lang="ru-RU" sz="3200" b="1" dirty="0"/>
              <a:t> </a:t>
            </a:r>
            <a:r>
              <a:rPr lang="ru-RU" sz="3200" b="1" dirty="0" err="1"/>
              <a:t>матеріальних</a:t>
            </a:r>
            <a:r>
              <a:rPr lang="ru-RU" sz="3200" b="1" dirty="0"/>
              <a:t> </a:t>
            </a:r>
            <a:r>
              <a:rPr lang="ru-RU" sz="3200" b="1" dirty="0" err="1"/>
              <a:t>потоків</a:t>
            </a:r>
            <a:r>
              <a:rPr lang="ru-RU" sz="3200" b="1" dirty="0"/>
              <a:t> </a:t>
            </a:r>
            <a:r>
              <a:rPr lang="ru-RU" sz="3200" dirty="0"/>
              <a:t>у межах </a:t>
            </a:r>
            <a:r>
              <a:rPr lang="ru-RU" sz="3200" dirty="0" err="1"/>
              <a:t>внутрішньовиробничої</a:t>
            </a:r>
            <a:r>
              <a:rPr lang="ru-RU" sz="3200" dirty="0"/>
              <a:t> </a:t>
            </a:r>
            <a:r>
              <a:rPr lang="ru-RU" sz="3200" dirty="0" err="1"/>
              <a:t>логістичної</a:t>
            </a:r>
            <a:r>
              <a:rPr lang="ru-RU" sz="3200" dirty="0"/>
              <a:t> </a:t>
            </a:r>
            <a:r>
              <a:rPr lang="ru-RU" sz="3200" dirty="0" err="1"/>
              <a:t>системи</a:t>
            </a:r>
            <a:r>
              <a:rPr lang="ru-RU" sz="3200" dirty="0" smtClean="0"/>
              <a:t>;</a:t>
            </a:r>
          </a:p>
          <a:p>
            <a:pPr marL="514350" indent="-514350">
              <a:spcBef>
                <a:spcPts val="600"/>
              </a:spcBef>
              <a:buAutoNum type="arabicParenR"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35465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0" y="304800"/>
            <a:ext cx="8686800" cy="50321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spcBef>
                <a:spcPts val="600"/>
              </a:spcBef>
              <a:buAutoNum type="arabicParenR" startAt="2"/>
            </a:pPr>
            <a:r>
              <a:rPr lang="ru-RU" sz="3400" dirty="0" err="1" smtClean="0"/>
              <a:t>організація</a:t>
            </a:r>
            <a:r>
              <a:rPr lang="ru-RU" sz="3400" dirty="0" smtClean="0"/>
              <a:t> </a:t>
            </a:r>
            <a:r>
              <a:rPr lang="ru-RU" sz="3400" dirty="0" err="1"/>
              <a:t>роботи</a:t>
            </a:r>
            <a:r>
              <a:rPr lang="ru-RU" sz="3400" dirty="0"/>
              <a:t> </a:t>
            </a:r>
            <a:r>
              <a:rPr lang="ru-RU" sz="3400" b="1" dirty="0" err="1"/>
              <a:t>внутрішньовиробничого</a:t>
            </a:r>
            <a:r>
              <a:rPr lang="ru-RU" sz="3400" dirty="0"/>
              <a:t> </a:t>
            </a:r>
            <a:r>
              <a:rPr lang="ru-RU" sz="3400" b="1" dirty="0" smtClean="0"/>
              <a:t>транспорту</a:t>
            </a:r>
            <a:r>
              <a:rPr lang="ru-RU" sz="3400" dirty="0" smtClean="0"/>
              <a:t>;</a:t>
            </a:r>
          </a:p>
          <a:p>
            <a:pPr marL="514350" indent="-514350">
              <a:spcBef>
                <a:spcPts val="600"/>
              </a:spcBef>
              <a:buAutoNum type="arabicParenR" startAt="2"/>
            </a:pPr>
            <a:r>
              <a:rPr lang="ru-RU" sz="3400" dirty="0" err="1" smtClean="0"/>
              <a:t>організація</a:t>
            </a:r>
            <a:r>
              <a:rPr lang="ru-RU" sz="3400" dirty="0" smtClean="0"/>
              <a:t> </a:t>
            </a:r>
            <a:r>
              <a:rPr lang="ru-RU" sz="3400" b="1" dirty="0" err="1"/>
              <a:t>управління</a:t>
            </a:r>
            <a:r>
              <a:rPr lang="ru-RU" sz="3400" b="1" dirty="0"/>
              <a:t> запасами </a:t>
            </a:r>
            <a:r>
              <a:rPr lang="ru-RU" sz="3400" dirty="0" err="1"/>
              <a:t>незавершеного</a:t>
            </a:r>
            <a:r>
              <a:rPr lang="ru-RU" sz="3400" dirty="0"/>
              <a:t> </a:t>
            </a:r>
            <a:r>
              <a:rPr lang="ru-RU" sz="3400" dirty="0" err="1" smtClean="0"/>
              <a:t>виробництва</a:t>
            </a:r>
            <a:r>
              <a:rPr lang="ru-RU" sz="3400" dirty="0" smtClean="0"/>
              <a:t>;</a:t>
            </a:r>
          </a:p>
          <a:p>
            <a:pPr marL="514350" indent="-514350">
              <a:spcBef>
                <a:spcPts val="600"/>
              </a:spcBef>
              <a:buAutoNum type="arabicParenR" startAt="2"/>
            </a:pPr>
            <a:r>
              <a:rPr lang="ru-RU" sz="3400" dirty="0" err="1" smtClean="0"/>
              <a:t>фізичний</a:t>
            </a:r>
            <a:r>
              <a:rPr lang="ru-RU" sz="3400" dirty="0" smtClean="0"/>
              <a:t> </a:t>
            </a:r>
            <a:r>
              <a:rPr lang="ru-RU" sz="3400" b="1" dirty="0" err="1"/>
              <a:t>розподіл</a:t>
            </a:r>
            <a:r>
              <a:rPr lang="ru-RU" sz="3400" b="1" dirty="0"/>
              <a:t> </a:t>
            </a:r>
            <a:r>
              <a:rPr lang="ru-RU" sz="3400" b="1" dirty="0" err="1"/>
              <a:t>матеріальних</a:t>
            </a:r>
            <a:r>
              <a:rPr lang="ru-RU" sz="3400" b="1" dirty="0"/>
              <a:t> </a:t>
            </a:r>
            <a:r>
              <a:rPr lang="ru-RU" sz="3400" b="1" dirty="0" err="1"/>
              <a:t>ресурсів</a:t>
            </a:r>
            <a:r>
              <a:rPr lang="ru-RU" sz="3400" b="1" dirty="0"/>
              <a:t> </a:t>
            </a:r>
            <a:r>
              <a:rPr lang="ru-RU" sz="3400" dirty="0"/>
              <a:t>у межах </a:t>
            </a:r>
            <a:r>
              <a:rPr lang="ru-RU" sz="3400" dirty="0" err="1"/>
              <a:t>внутрішньовиробничої</a:t>
            </a:r>
            <a:r>
              <a:rPr lang="ru-RU" sz="3400" dirty="0"/>
              <a:t> </a:t>
            </a:r>
            <a:r>
              <a:rPr lang="ru-RU" sz="3400" dirty="0" err="1"/>
              <a:t>логістичної</a:t>
            </a:r>
            <a:r>
              <a:rPr lang="ru-RU" sz="3400" dirty="0"/>
              <a:t> </a:t>
            </a:r>
            <a:r>
              <a:rPr lang="ru-RU" sz="3400" dirty="0" err="1"/>
              <a:t>системи</a:t>
            </a:r>
            <a:r>
              <a:rPr lang="ru-RU" sz="3400" dirty="0"/>
              <a:t>; </a:t>
            </a:r>
            <a:endParaRPr lang="ru-RU" sz="3400" dirty="0" smtClean="0"/>
          </a:p>
          <a:p>
            <a:pPr marL="514350" indent="-514350">
              <a:spcBef>
                <a:spcPts val="600"/>
              </a:spcBef>
              <a:buAutoNum type="arabicParenR" startAt="2"/>
            </a:pPr>
            <a:r>
              <a:rPr lang="ru-RU" sz="3400" b="1" dirty="0" err="1" smtClean="0"/>
              <a:t>стратегічне</a:t>
            </a:r>
            <a:r>
              <a:rPr lang="ru-RU" sz="3400" b="1" dirty="0" smtClean="0"/>
              <a:t> </a:t>
            </a:r>
            <a:r>
              <a:rPr lang="ru-RU" sz="3400" b="1" dirty="0"/>
              <a:t>і </a:t>
            </a:r>
            <a:r>
              <a:rPr lang="ru-RU" sz="3400" b="1" dirty="0" err="1"/>
              <a:t>оперативне</a:t>
            </a:r>
            <a:r>
              <a:rPr lang="ru-RU" sz="3400" b="1" dirty="0"/>
              <a:t> </a:t>
            </a:r>
            <a:r>
              <a:rPr lang="ru-RU" sz="3400" b="1" dirty="0" err="1"/>
              <a:t>планування</a:t>
            </a:r>
            <a:r>
              <a:rPr lang="ru-RU" sz="3400" b="1" dirty="0"/>
              <a:t> </a:t>
            </a:r>
            <a:r>
              <a:rPr lang="ru-RU" sz="3400" dirty="0" err="1"/>
              <a:t>матеріальних</a:t>
            </a:r>
            <a:r>
              <a:rPr lang="ru-RU" sz="3400" dirty="0"/>
              <a:t> </a:t>
            </a:r>
            <a:r>
              <a:rPr lang="ru-RU" sz="3400" dirty="0" err="1"/>
              <a:t>ресурсів</a:t>
            </a:r>
            <a:r>
              <a:rPr lang="ru-RU" sz="3400" dirty="0"/>
              <a:t> і т </a:t>
            </a:r>
            <a:r>
              <a:rPr lang="ru-RU" sz="3400" dirty="0" err="1"/>
              <a:t>ін</a:t>
            </a:r>
            <a:r>
              <a:rPr lang="ru-RU" sz="3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1613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5800" y="228600"/>
            <a:ext cx="78486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err="1">
                <a:solidFill>
                  <a:srgbClr val="FF0000"/>
                </a:solidFill>
              </a:rPr>
              <a:t>Функція</a:t>
            </a:r>
            <a:r>
              <a:rPr lang="ru-RU" sz="2800" b="1" i="1" dirty="0">
                <a:solidFill>
                  <a:srgbClr val="FF0000"/>
                </a:solidFill>
              </a:rPr>
              <a:t> </a:t>
            </a:r>
            <a:r>
              <a:rPr lang="ru-RU" sz="2800" b="1" i="1" dirty="0" err="1">
                <a:solidFill>
                  <a:srgbClr val="FF0000"/>
                </a:solidFill>
              </a:rPr>
              <a:t>розподілу</a:t>
            </a:r>
            <a:r>
              <a:rPr lang="ru-RU" sz="2800" b="1" i="1" dirty="0">
                <a:solidFill>
                  <a:srgbClr val="FF0000"/>
                </a:solidFill>
              </a:rPr>
              <a:t> і </a:t>
            </a:r>
            <a:r>
              <a:rPr lang="ru-RU" sz="2800" b="1" i="1" dirty="0" err="1">
                <a:solidFill>
                  <a:srgbClr val="FF0000"/>
                </a:solidFill>
              </a:rPr>
              <a:t>збуту</a:t>
            </a:r>
            <a:r>
              <a:rPr lang="ru-RU" sz="2800" dirty="0">
                <a:solidFill>
                  <a:srgbClr val="FF0000"/>
                </a:solidFill>
              </a:rPr>
              <a:t> </a:t>
            </a:r>
            <a:r>
              <a:rPr lang="ru-RU" sz="2800" dirty="0" err="1">
                <a:solidFill>
                  <a:srgbClr val="FF0000"/>
                </a:solidFill>
              </a:rPr>
              <a:t>має</a:t>
            </a:r>
            <a:r>
              <a:rPr lang="ru-RU" sz="2800" dirty="0">
                <a:solidFill>
                  <a:srgbClr val="FF0000"/>
                </a:solidFill>
              </a:rPr>
              <a:t> на </a:t>
            </a:r>
            <a:r>
              <a:rPr lang="ru-RU" sz="2800" dirty="0" err="1">
                <a:solidFill>
                  <a:srgbClr val="FF0000"/>
                </a:solidFill>
              </a:rPr>
              <a:t>меті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інтегративне</a:t>
            </a: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управління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логістичним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процесом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u="sng" dirty="0" err="1" smtClean="0">
                <a:solidFill>
                  <a:srgbClr val="FF0000"/>
                </a:solidFill>
              </a:rPr>
              <a:t>просування</a:t>
            </a:r>
            <a:r>
              <a:rPr lang="ru-RU" sz="2800" b="1" u="sng" dirty="0" smtClean="0">
                <a:solidFill>
                  <a:srgbClr val="FF0000"/>
                </a:solidFill>
              </a:rPr>
              <a:t> </a:t>
            </a:r>
            <a:r>
              <a:rPr lang="ru-RU" sz="2800" b="1" u="sng" dirty="0" err="1">
                <a:solidFill>
                  <a:srgbClr val="FF0000"/>
                </a:solidFill>
              </a:rPr>
              <a:t>готової</a:t>
            </a:r>
            <a:r>
              <a:rPr lang="ru-RU" sz="2800" b="1" u="sng" dirty="0">
                <a:solidFill>
                  <a:srgbClr val="FF0000"/>
                </a:solidFill>
              </a:rPr>
              <a:t> </a:t>
            </a:r>
            <a:r>
              <a:rPr lang="ru-RU" sz="2800" b="1" u="sng" dirty="0" err="1">
                <a:solidFill>
                  <a:srgbClr val="FF0000"/>
                </a:solidFill>
              </a:rPr>
              <a:t>продукції</a:t>
            </a:r>
            <a:r>
              <a:rPr lang="ru-RU" sz="2800" b="1" u="sng" dirty="0">
                <a:solidFill>
                  <a:srgbClr val="FF0000"/>
                </a:solidFill>
              </a:rPr>
              <a:t> з </a:t>
            </a:r>
            <a:r>
              <a:rPr lang="ru-RU" sz="2800" b="1" u="sng" dirty="0" err="1">
                <a:solidFill>
                  <a:srgbClr val="FF0000"/>
                </a:solidFill>
              </a:rPr>
              <a:t>супутнім</a:t>
            </a:r>
            <a:r>
              <a:rPr lang="ru-RU" sz="2800" b="1" u="sng" dirty="0">
                <a:solidFill>
                  <a:srgbClr val="FF0000"/>
                </a:solidFill>
              </a:rPr>
              <a:t> </a:t>
            </a:r>
            <a:r>
              <a:rPr lang="ru-RU" sz="2800" b="1" u="sng" dirty="0" err="1">
                <a:solidFill>
                  <a:srgbClr val="FF0000"/>
                </a:solidFill>
              </a:rPr>
              <a:t>сервісом</a:t>
            </a:r>
            <a:r>
              <a:rPr lang="ru-RU" sz="2800" b="1" u="sng" dirty="0">
                <a:solidFill>
                  <a:srgbClr val="FF0000"/>
                </a:solidFill>
              </a:rPr>
              <a:t> </a:t>
            </a:r>
            <a:r>
              <a:rPr lang="ru-RU" sz="2800" b="1" u="sng" dirty="0" err="1">
                <a:solidFill>
                  <a:srgbClr val="FF0000"/>
                </a:solidFill>
              </a:rPr>
              <a:t>від</a:t>
            </a:r>
            <a:r>
              <a:rPr lang="ru-RU" sz="2800" b="1" u="sng" dirty="0">
                <a:solidFill>
                  <a:srgbClr val="FF0000"/>
                </a:solidFill>
              </a:rPr>
              <a:t> </a:t>
            </a:r>
            <a:r>
              <a:rPr lang="ru-RU" sz="2800" b="1" u="sng" dirty="0" err="1">
                <a:solidFill>
                  <a:srgbClr val="FF0000"/>
                </a:solidFill>
              </a:rPr>
              <a:t>виробників</a:t>
            </a:r>
            <a:r>
              <a:rPr lang="ru-RU" sz="2800" b="1" u="sng" dirty="0">
                <a:solidFill>
                  <a:srgbClr val="FF0000"/>
                </a:solidFill>
              </a:rPr>
              <a:t> </a:t>
            </a:r>
            <a:r>
              <a:rPr lang="ru-RU" sz="2800" b="1" u="sng" dirty="0" err="1">
                <a:solidFill>
                  <a:srgbClr val="FF0000"/>
                </a:solidFill>
              </a:rPr>
              <a:t>або</a:t>
            </a:r>
            <a:r>
              <a:rPr lang="ru-RU" sz="2800" b="1" u="sng" dirty="0">
                <a:solidFill>
                  <a:srgbClr val="FF0000"/>
                </a:solidFill>
              </a:rPr>
              <a:t> </a:t>
            </a:r>
            <a:r>
              <a:rPr lang="ru-RU" sz="2800" b="1" u="sng" dirty="0" err="1">
                <a:solidFill>
                  <a:srgbClr val="FF0000"/>
                </a:solidFill>
              </a:rPr>
              <a:t>оптових</a:t>
            </a:r>
            <a:r>
              <a:rPr lang="ru-RU" sz="2800" b="1" u="sng" dirty="0">
                <a:solidFill>
                  <a:srgbClr val="FF0000"/>
                </a:solidFill>
              </a:rPr>
              <a:t> </a:t>
            </a:r>
            <a:r>
              <a:rPr lang="ru-RU" sz="2800" b="1" u="sng" dirty="0" err="1">
                <a:solidFill>
                  <a:srgbClr val="FF0000"/>
                </a:solidFill>
              </a:rPr>
              <a:t>продавців</a:t>
            </a:r>
            <a:r>
              <a:rPr lang="ru-RU" sz="2800" b="1" u="sng" dirty="0">
                <a:solidFill>
                  <a:srgbClr val="FF0000"/>
                </a:solidFill>
              </a:rPr>
              <a:t> до </a:t>
            </a:r>
            <a:r>
              <a:rPr lang="ru-RU" sz="2800" b="1" u="sng" dirty="0" err="1">
                <a:solidFill>
                  <a:srgbClr val="FF0000"/>
                </a:solidFill>
              </a:rPr>
              <a:t>кінцевих</a:t>
            </a:r>
            <a:r>
              <a:rPr lang="ru-RU" sz="2800" b="1" u="sng" dirty="0">
                <a:solidFill>
                  <a:srgbClr val="FF0000"/>
                </a:solidFill>
              </a:rPr>
              <a:t> </a:t>
            </a:r>
            <a:r>
              <a:rPr lang="ru-RU" sz="2800" b="1" u="sng" dirty="0" err="1">
                <a:solidFill>
                  <a:srgbClr val="FF0000"/>
                </a:solidFill>
              </a:rPr>
              <a:t>споживачів</a:t>
            </a:r>
            <a:r>
              <a:rPr lang="ru-RU" sz="2800" b="1" u="sng" dirty="0" smtClean="0">
                <a:solidFill>
                  <a:srgbClr val="FF0000"/>
                </a:solidFill>
              </a:rPr>
              <a:t>.</a:t>
            </a:r>
          </a:p>
          <a:p>
            <a:r>
              <a:rPr lang="ru-RU" sz="2800" dirty="0" smtClean="0"/>
              <a:t> </a:t>
            </a:r>
            <a:r>
              <a:rPr lang="ru-RU" sz="2800" dirty="0"/>
              <a:t>Для </a:t>
            </a:r>
            <a:r>
              <a:rPr lang="ru-RU" sz="2800" dirty="0" err="1"/>
              <a:t>реалізації</a:t>
            </a:r>
            <a:r>
              <a:rPr lang="ru-RU" sz="2800" dirty="0"/>
              <a:t> </a:t>
            </a:r>
            <a:r>
              <a:rPr lang="ru-RU" sz="2800" dirty="0" err="1"/>
              <a:t>цієї</a:t>
            </a:r>
            <a:r>
              <a:rPr lang="ru-RU" sz="2800" dirty="0"/>
              <a:t> мети </a:t>
            </a:r>
            <a:r>
              <a:rPr lang="ru-RU" sz="2800" dirty="0" err="1"/>
              <a:t>вирішуються</a:t>
            </a:r>
            <a:r>
              <a:rPr lang="ru-RU" sz="2800" dirty="0"/>
              <a:t> </a:t>
            </a:r>
            <a:r>
              <a:rPr lang="ru-RU" sz="2800" dirty="0" err="1"/>
              <a:t>наступні</a:t>
            </a:r>
            <a:r>
              <a:rPr lang="ru-RU" sz="2800" dirty="0"/>
              <a:t> </a:t>
            </a:r>
            <a:r>
              <a:rPr lang="ru-RU" sz="2800" dirty="0" err="1"/>
              <a:t>групи</a:t>
            </a:r>
            <a:r>
              <a:rPr lang="ru-RU" sz="2800" dirty="0"/>
              <a:t> </a:t>
            </a:r>
            <a:r>
              <a:rPr lang="ru-RU" sz="2800" b="1" dirty="0" err="1"/>
              <a:t>завдань</a:t>
            </a:r>
            <a:r>
              <a:rPr lang="ru-RU" sz="2800" b="1" dirty="0" smtClean="0"/>
              <a:t>:</a:t>
            </a:r>
          </a:p>
          <a:p>
            <a:endParaRPr lang="ru-RU" sz="2800" b="1" dirty="0"/>
          </a:p>
          <a:p>
            <a:r>
              <a:rPr lang="ru-RU" sz="2800" dirty="0"/>
              <a:t>1) </a:t>
            </a:r>
            <a:r>
              <a:rPr lang="ru-RU" sz="2800" b="1" i="1" dirty="0" err="1"/>
              <a:t>організація</a:t>
            </a:r>
            <a:r>
              <a:rPr lang="ru-RU" sz="2800" dirty="0"/>
              <a:t>: </a:t>
            </a:r>
            <a:r>
              <a:rPr lang="ru-RU" sz="2800" dirty="0" err="1"/>
              <a:t>отримання</a:t>
            </a:r>
            <a:r>
              <a:rPr lang="ru-RU" sz="2800" dirty="0"/>
              <a:t> і </a:t>
            </a:r>
            <a:r>
              <a:rPr lang="ru-RU" sz="2800" dirty="0" err="1"/>
              <a:t>обробки</a:t>
            </a:r>
            <a:r>
              <a:rPr lang="ru-RU" sz="2800" dirty="0"/>
              <a:t> </a:t>
            </a:r>
            <a:r>
              <a:rPr lang="ru-RU" sz="2800" dirty="0" err="1"/>
              <a:t>замовлення</a:t>
            </a:r>
            <a:r>
              <a:rPr lang="ru-RU" sz="2800" dirty="0"/>
              <a:t>, </a:t>
            </a:r>
            <a:r>
              <a:rPr lang="ru-RU" sz="2800" dirty="0" err="1"/>
              <a:t>організація</a:t>
            </a:r>
            <a:r>
              <a:rPr lang="ru-RU" sz="2800" dirty="0"/>
              <a:t> </a:t>
            </a:r>
            <a:r>
              <a:rPr lang="ru-RU" sz="2800" dirty="0" err="1"/>
              <a:t>відвантаження</a:t>
            </a:r>
            <a:r>
              <a:rPr lang="ru-RU" sz="2800" dirty="0"/>
              <a:t> </a:t>
            </a:r>
            <a:r>
              <a:rPr lang="ru-RU" sz="2800" dirty="0" err="1"/>
              <a:t>продукції</a:t>
            </a:r>
            <a:r>
              <a:rPr lang="ru-RU" sz="2800" dirty="0"/>
              <a:t>, </a:t>
            </a:r>
            <a:r>
              <a:rPr lang="ru-RU" sz="2800" dirty="0" smtClean="0"/>
              <a:t>доставки </a:t>
            </a:r>
            <a:r>
              <a:rPr lang="ru-RU" sz="2800" dirty="0" err="1"/>
              <a:t>продукції</a:t>
            </a:r>
            <a:r>
              <a:rPr lang="ru-RU" sz="2800" dirty="0"/>
              <a:t> і контроль за </a:t>
            </a:r>
            <a:r>
              <a:rPr lang="ru-RU" sz="2800" dirty="0" err="1"/>
              <a:t>процесом</a:t>
            </a:r>
            <a:r>
              <a:rPr lang="ru-RU" sz="2800" dirty="0"/>
              <a:t> </a:t>
            </a:r>
            <a:r>
              <a:rPr lang="ru-RU" sz="2800" dirty="0" err="1"/>
              <a:t>її</a:t>
            </a:r>
            <a:r>
              <a:rPr lang="ru-RU" sz="2800" dirty="0"/>
              <a:t> </a:t>
            </a:r>
            <a:r>
              <a:rPr lang="ru-RU" sz="2800" dirty="0" err="1"/>
              <a:t>транспортування</a:t>
            </a:r>
            <a:r>
              <a:rPr lang="ru-RU" sz="2800" dirty="0"/>
              <a:t>, </a:t>
            </a:r>
            <a:r>
              <a:rPr lang="ru-RU" sz="2800" dirty="0" err="1"/>
              <a:t>організація</a:t>
            </a:r>
            <a:r>
              <a:rPr lang="ru-RU" sz="2800" dirty="0"/>
              <a:t> </a:t>
            </a:r>
            <a:r>
              <a:rPr lang="ru-RU" sz="2800" dirty="0" err="1"/>
              <a:t>післяпродажного</a:t>
            </a:r>
            <a:r>
              <a:rPr lang="ru-RU" sz="2800" dirty="0"/>
              <a:t> </a:t>
            </a:r>
            <a:r>
              <a:rPr lang="ru-RU" sz="2800" dirty="0" err="1"/>
              <a:t>обслуговування</a:t>
            </a:r>
            <a:r>
              <a:rPr lang="ru-RU" sz="2800" dirty="0" smtClean="0"/>
              <a:t>;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532126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70367" y="533400"/>
            <a:ext cx="8001000" cy="5216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2) </a:t>
            </a:r>
            <a:r>
              <a:rPr lang="ru-RU" sz="2800" b="1" i="1" dirty="0" err="1"/>
              <a:t>вибір</a:t>
            </a:r>
            <a:r>
              <a:rPr lang="ru-RU" sz="2800" dirty="0"/>
              <a:t>: </a:t>
            </a:r>
            <a:r>
              <a:rPr lang="ru-RU" sz="2800" dirty="0" err="1"/>
              <a:t>упакування</a:t>
            </a:r>
            <a:r>
              <a:rPr lang="ru-RU" sz="2800" dirty="0"/>
              <a:t> для </a:t>
            </a:r>
            <a:r>
              <a:rPr lang="ru-RU" sz="2800" dirty="0" err="1"/>
              <a:t>продукції</a:t>
            </a:r>
            <a:r>
              <a:rPr lang="ru-RU" sz="2800" dirty="0"/>
              <a:t>, </a:t>
            </a:r>
            <a:r>
              <a:rPr lang="ru-RU" sz="2800" dirty="0" err="1"/>
              <a:t>що</a:t>
            </a:r>
            <a:r>
              <a:rPr lang="ru-RU" sz="2800" dirty="0"/>
              <a:t> </a:t>
            </a:r>
            <a:r>
              <a:rPr lang="ru-RU" sz="2800" dirty="0" err="1"/>
              <a:t>замовлена</a:t>
            </a:r>
            <a:r>
              <a:rPr lang="ru-RU" sz="2800" dirty="0"/>
              <a:t>, "формату" </a:t>
            </a:r>
            <a:r>
              <a:rPr lang="ru-RU" sz="2800" dirty="0" err="1"/>
              <a:t>виконання</a:t>
            </a:r>
            <a:r>
              <a:rPr lang="ru-RU" sz="2800" dirty="0"/>
              <a:t> </a:t>
            </a:r>
            <a:r>
              <a:rPr lang="ru-RU" sz="2800" dirty="0" err="1"/>
              <a:t>замовлення</a:t>
            </a:r>
            <a:r>
              <a:rPr lang="ru-RU" sz="2800" dirty="0"/>
              <a:t>;</a:t>
            </a:r>
          </a:p>
          <a:p>
            <a:pPr>
              <a:spcBef>
                <a:spcPts val="600"/>
              </a:spcBef>
            </a:pPr>
            <a:r>
              <a:rPr lang="ru-RU" sz="2800" dirty="0" smtClean="0"/>
              <a:t>3</a:t>
            </a:r>
            <a:r>
              <a:rPr lang="ru-RU" sz="2800" dirty="0"/>
              <a:t>) </a:t>
            </a:r>
            <a:r>
              <a:rPr lang="ru-RU" sz="2800" b="1" i="1" dirty="0" err="1"/>
              <a:t>визначення</a:t>
            </a:r>
            <a:r>
              <a:rPr lang="ru-RU" sz="2800" dirty="0" smtClean="0"/>
              <a:t>:</a:t>
            </a:r>
          </a:p>
          <a:p>
            <a:pPr>
              <a:spcBef>
                <a:spcPts val="600"/>
              </a:spcBef>
            </a:pPr>
            <a:r>
              <a:rPr lang="ru-RU" sz="2800" dirty="0" smtClean="0"/>
              <a:t> ●</a:t>
            </a:r>
            <a:r>
              <a:rPr lang="ru-RU" sz="2800" dirty="0" err="1" smtClean="0"/>
              <a:t>обсягів</a:t>
            </a:r>
            <a:r>
              <a:rPr lang="ru-RU" sz="2800" dirty="0" smtClean="0"/>
              <a:t> </a:t>
            </a:r>
            <a:r>
              <a:rPr lang="ru-RU" sz="2800" dirty="0"/>
              <a:t>і </a:t>
            </a:r>
            <a:r>
              <a:rPr lang="ru-RU" sz="2800" dirty="0" err="1"/>
              <a:t>напрямків</a:t>
            </a:r>
            <a:r>
              <a:rPr lang="ru-RU" sz="2800" dirty="0"/>
              <a:t> </a:t>
            </a:r>
            <a:r>
              <a:rPr lang="ru-RU" sz="2800" dirty="0" err="1"/>
              <a:t>переміщення</a:t>
            </a:r>
            <a:r>
              <a:rPr lang="ru-RU" sz="2800" dirty="0"/>
              <a:t> </a:t>
            </a:r>
            <a:r>
              <a:rPr lang="ru-RU" sz="2800" dirty="0" err="1"/>
              <a:t>матеріальних</a:t>
            </a:r>
            <a:r>
              <a:rPr lang="ru-RU" sz="2800" dirty="0"/>
              <a:t> </a:t>
            </a:r>
            <a:r>
              <a:rPr lang="ru-RU" sz="2800" dirty="0" err="1"/>
              <a:t>потоків</a:t>
            </a:r>
            <a:r>
              <a:rPr lang="ru-RU" sz="2800" dirty="0"/>
              <a:t> та </a:t>
            </a:r>
            <a:r>
              <a:rPr lang="ru-RU" sz="2800" u="sng" dirty="0" err="1"/>
              <a:t>схеми</a:t>
            </a:r>
            <a:r>
              <a:rPr lang="ru-RU" sz="2800" u="sng" dirty="0"/>
              <a:t> </a:t>
            </a:r>
            <a:r>
              <a:rPr lang="ru-RU" sz="2800" u="sng" dirty="0" err="1"/>
              <a:t>їх</a:t>
            </a:r>
            <a:r>
              <a:rPr lang="ru-RU" sz="2800" u="sng" dirty="0"/>
              <a:t> </a:t>
            </a:r>
            <a:r>
              <a:rPr lang="ru-RU" sz="2800" u="sng" dirty="0" err="1"/>
              <a:t>розподілу</a:t>
            </a:r>
            <a:r>
              <a:rPr lang="ru-RU" sz="2800" u="sng" dirty="0"/>
              <a:t>, </a:t>
            </a:r>
            <a:endParaRPr lang="ru-RU" sz="2800" u="sng" dirty="0" smtClean="0"/>
          </a:p>
          <a:p>
            <a:pPr>
              <a:spcBef>
                <a:spcPts val="600"/>
              </a:spcBef>
            </a:pPr>
            <a:r>
              <a:rPr lang="ru-RU" sz="2800" dirty="0"/>
              <a:t>● </a:t>
            </a:r>
            <a:r>
              <a:rPr lang="ru-RU" sz="2800" u="sng" dirty="0" err="1" smtClean="0"/>
              <a:t>оптимальної</a:t>
            </a:r>
            <a:r>
              <a:rPr lang="ru-RU" sz="2800" u="sng" dirty="0" smtClean="0"/>
              <a:t> </a:t>
            </a:r>
            <a:r>
              <a:rPr lang="ru-RU" sz="2800" u="sng" dirty="0" err="1"/>
              <a:t>кількості</a:t>
            </a:r>
            <a:r>
              <a:rPr lang="ru-RU" sz="2800" u="sng" dirty="0"/>
              <a:t> </a:t>
            </a:r>
            <a:r>
              <a:rPr lang="ru-RU" sz="2800" u="sng" dirty="0" err="1"/>
              <a:t>логістичних</a:t>
            </a:r>
            <a:r>
              <a:rPr lang="ru-RU" sz="2800" u="sng" dirty="0"/>
              <a:t> </a:t>
            </a:r>
            <a:r>
              <a:rPr lang="ru-RU" sz="2800" u="sng" dirty="0" err="1"/>
              <a:t>об'єктів</a:t>
            </a:r>
            <a:r>
              <a:rPr lang="ru-RU" sz="2800" u="sng" dirty="0"/>
              <a:t> </a:t>
            </a:r>
            <a:r>
              <a:rPr lang="ru-RU" sz="2800" dirty="0"/>
              <a:t>(</a:t>
            </a:r>
            <a:r>
              <a:rPr lang="ru-RU" sz="2800" dirty="0" err="1"/>
              <a:t>складів</a:t>
            </a:r>
            <a:r>
              <a:rPr lang="ru-RU" sz="2800" dirty="0"/>
              <a:t> і т.п.) на </a:t>
            </a:r>
            <a:r>
              <a:rPr lang="ru-RU" sz="2800" dirty="0" err="1"/>
              <a:t>логістичному</a:t>
            </a:r>
            <a:r>
              <a:rPr lang="ru-RU" sz="2800" dirty="0"/>
              <a:t> </a:t>
            </a:r>
            <a:r>
              <a:rPr lang="ru-RU" sz="2800" dirty="0" err="1"/>
              <a:t>полігоні</a:t>
            </a:r>
            <a:r>
              <a:rPr lang="ru-RU" sz="2800" dirty="0" smtClean="0"/>
              <a:t>,</a:t>
            </a:r>
          </a:p>
          <a:p>
            <a:pPr>
              <a:spcBef>
                <a:spcPts val="600"/>
              </a:spcBef>
            </a:pPr>
            <a:r>
              <a:rPr lang="ru-RU" sz="2800" dirty="0" smtClean="0"/>
              <a:t> </a:t>
            </a:r>
            <a:r>
              <a:rPr lang="ru-RU" sz="2800" dirty="0"/>
              <a:t>● </a:t>
            </a:r>
            <a:r>
              <a:rPr lang="ru-RU" sz="2800" u="sng" dirty="0" smtClean="0"/>
              <a:t>оптимального </a:t>
            </a:r>
            <a:r>
              <a:rPr lang="ru-RU" sz="2800" u="sng" dirty="0" err="1"/>
              <a:t>місця</a:t>
            </a:r>
            <a:r>
              <a:rPr lang="ru-RU" sz="2800" u="sng" dirty="0"/>
              <a:t> </a:t>
            </a:r>
            <a:r>
              <a:rPr lang="ru-RU" sz="2800" u="sng" dirty="0" err="1"/>
              <a:t>розташування</a:t>
            </a:r>
            <a:r>
              <a:rPr lang="ru-RU" sz="2800" u="sng" dirty="0"/>
              <a:t> </a:t>
            </a:r>
            <a:r>
              <a:rPr lang="ru-RU" sz="2800" dirty="0" err="1"/>
              <a:t>логістичних</a:t>
            </a:r>
            <a:r>
              <a:rPr lang="ru-RU" sz="2800" dirty="0"/>
              <a:t> </a:t>
            </a:r>
            <a:r>
              <a:rPr lang="ru-RU" sz="2800" dirty="0" err="1"/>
              <a:t>об'єктів</a:t>
            </a:r>
            <a:r>
              <a:rPr lang="ru-RU" sz="2800" dirty="0"/>
              <a:t> (</a:t>
            </a:r>
            <a:r>
              <a:rPr lang="ru-RU" sz="2800" dirty="0" err="1"/>
              <a:t>складів</a:t>
            </a:r>
            <a:r>
              <a:rPr lang="ru-RU" sz="2800" dirty="0"/>
              <a:t> і т.п.) на </a:t>
            </a:r>
            <a:r>
              <a:rPr lang="ru-RU" sz="2800" dirty="0" err="1"/>
              <a:t>логістичному</a:t>
            </a:r>
            <a:r>
              <a:rPr lang="ru-RU" sz="2800" dirty="0"/>
              <a:t> </a:t>
            </a:r>
            <a:r>
              <a:rPr lang="ru-RU" sz="2800" dirty="0" err="1"/>
              <a:t>полігоні</a:t>
            </a:r>
            <a:r>
              <a:rPr lang="ru-RU" sz="2800" dirty="0"/>
              <a:t>, </a:t>
            </a:r>
            <a:endParaRPr lang="ru-RU" sz="2800" dirty="0" smtClean="0"/>
          </a:p>
          <a:p>
            <a:pPr>
              <a:spcBef>
                <a:spcPts val="600"/>
              </a:spcBef>
            </a:pPr>
            <a:r>
              <a:rPr lang="ru-RU" sz="2800" dirty="0" smtClean="0"/>
              <a:t>● </a:t>
            </a:r>
            <a:r>
              <a:rPr lang="ru-RU" sz="2800" u="sng" dirty="0" err="1" smtClean="0"/>
              <a:t>послідовності</a:t>
            </a:r>
            <a:r>
              <a:rPr lang="ru-RU" sz="2800" u="sng" dirty="0" smtClean="0"/>
              <a:t> </a:t>
            </a:r>
            <a:r>
              <a:rPr lang="ru-RU" sz="2800" u="sng" dirty="0" err="1"/>
              <a:t>просування</a:t>
            </a:r>
            <a:r>
              <a:rPr lang="ru-RU" sz="2800" u="sng" dirty="0"/>
              <a:t> </a:t>
            </a:r>
            <a:r>
              <a:rPr lang="ru-RU" sz="2800" u="sng" dirty="0" err="1"/>
              <a:t>товарів</a:t>
            </a:r>
            <a:r>
              <a:rPr lang="ru-RU" sz="2800" u="sng" dirty="0"/>
              <a:t> </a:t>
            </a:r>
            <a:r>
              <a:rPr lang="ru-RU" sz="2800" dirty="0"/>
              <a:t>через </a:t>
            </a:r>
            <a:r>
              <a:rPr lang="ru-RU" sz="2800" dirty="0" err="1"/>
              <a:t>місця</a:t>
            </a:r>
            <a:r>
              <a:rPr lang="ru-RU" sz="2800" dirty="0"/>
              <a:t> </a:t>
            </a:r>
            <a:r>
              <a:rPr lang="ru-RU" sz="2800" dirty="0" err="1"/>
              <a:t>складування</a:t>
            </a:r>
            <a:r>
              <a:rPr lang="ru-RU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22532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77" t="14319" r="18571" b="6568"/>
          <a:stretch/>
        </p:blipFill>
        <p:spPr bwMode="auto">
          <a:xfrm>
            <a:off x="0" y="277792"/>
            <a:ext cx="8437944" cy="57873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2464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Розглянемо зв'язок понять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000" b="1" dirty="0" smtClean="0">
                <a:solidFill>
                  <a:srgbClr val="FF0000"/>
                </a:solidFill>
              </a:rPr>
              <a:t>1. Логістична діяльність</a:t>
            </a:r>
          </a:p>
          <a:p>
            <a:pPr algn="ctr"/>
            <a:r>
              <a:rPr lang="uk-UA" sz="4000" b="1" dirty="0" smtClean="0">
                <a:solidFill>
                  <a:srgbClr val="FF0000"/>
                </a:solidFill>
              </a:rPr>
              <a:t>2. Логістичні процеси</a:t>
            </a:r>
          </a:p>
          <a:p>
            <a:pPr algn="ctr"/>
            <a:r>
              <a:rPr lang="uk-UA" sz="4000" b="1" dirty="0" smtClean="0">
                <a:solidFill>
                  <a:srgbClr val="FF0000"/>
                </a:solidFill>
              </a:rPr>
              <a:t>3. Логістичні функції </a:t>
            </a:r>
          </a:p>
          <a:p>
            <a:pPr algn="ctr"/>
            <a:r>
              <a:rPr lang="uk-UA" sz="4000" b="1" dirty="0" smtClean="0">
                <a:solidFill>
                  <a:srgbClr val="FF0000"/>
                </a:solidFill>
              </a:rPr>
              <a:t>4. </a:t>
            </a:r>
            <a:r>
              <a:rPr lang="uk-UA" sz="4000" b="1" dirty="0">
                <a:solidFill>
                  <a:srgbClr val="FF0000"/>
                </a:solidFill>
              </a:rPr>
              <a:t>Л</a:t>
            </a:r>
            <a:r>
              <a:rPr lang="uk-UA" sz="4000" b="1" dirty="0" smtClean="0">
                <a:solidFill>
                  <a:srgbClr val="FF0000"/>
                </a:solidFill>
              </a:rPr>
              <a:t>огістичні операції</a:t>
            </a:r>
            <a:endParaRPr lang="ru-RU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2651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" y="304800"/>
            <a:ext cx="8382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i="1" dirty="0"/>
              <a:t>Логістична діяльність промислового підприємства</a:t>
            </a:r>
            <a:r>
              <a:rPr lang="uk-UA" b="1" dirty="0"/>
              <a:t> </a:t>
            </a:r>
            <a:r>
              <a:rPr lang="uk-UA" dirty="0"/>
              <a:t>– це </a:t>
            </a:r>
            <a:r>
              <a:rPr lang="uk-UA" b="1" dirty="0">
                <a:solidFill>
                  <a:srgbClr val="FF0000"/>
                </a:solidFill>
              </a:rPr>
              <a:t>діяльність щодо здійснення системного удосконалення </a:t>
            </a:r>
            <a:r>
              <a:rPr lang="uk-UA" dirty="0"/>
              <a:t>постачальницької, виробничої, збутової, складської, транспортної, сервісної, фінансової й інформаційної діяльності підприємства з метою скорочення його витрат та підвищення рівня обслуговування споживачів. </a:t>
            </a:r>
            <a:r>
              <a:rPr lang="uk-UA" b="1" dirty="0"/>
              <a:t> </a:t>
            </a:r>
            <a:endParaRPr lang="ru-RU" dirty="0"/>
          </a:p>
          <a:p>
            <a:r>
              <a:rPr lang="uk-UA" b="1" i="1" dirty="0" smtClean="0"/>
              <a:t>Логістичні процеси </a:t>
            </a:r>
            <a:r>
              <a:rPr lang="uk-UA" dirty="0" smtClean="0"/>
              <a:t>— </a:t>
            </a:r>
            <a:r>
              <a:rPr lang="uk-UA" b="1" dirty="0">
                <a:solidFill>
                  <a:srgbClr val="FF0000"/>
                </a:solidFill>
              </a:rPr>
              <a:t>групи</a:t>
            </a:r>
            <a:r>
              <a:rPr lang="uk-UA" dirty="0"/>
              <a:t> зв'язаних між собою </a:t>
            </a:r>
            <a:r>
              <a:rPr lang="uk-UA" dirty="0" smtClean="0"/>
              <a:t>задач та </a:t>
            </a:r>
            <a:r>
              <a:rPr lang="uk-UA" b="1" dirty="0" smtClean="0">
                <a:solidFill>
                  <a:srgbClr val="FF0000"/>
                </a:solidFill>
              </a:rPr>
              <a:t>функцій</a:t>
            </a:r>
            <a:r>
              <a:rPr lang="uk-UA" dirty="0" smtClean="0"/>
              <a:t> логістики.</a:t>
            </a:r>
          </a:p>
          <a:p>
            <a:r>
              <a:rPr lang="uk-UA" dirty="0"/>
              <a:t>Розрізняють наступні </a:t>
            </a:r>
            <a:r>
              <a:rPr lang="uk-UA" i="1" u="sng" dirty="0">
                <a:solidFill>
                  <a:srgbClr val="FF0000"/>
                </a:solidFill>
              </a:rPr>
              <a:t>категорії логістичних</a:t>
            </a:r>
            <a:r>
              <a:rPr lang="uk-UA" u="sng" dirty="0">
                <a:solidFill>
                  <a:srgbClr val="FF0000"/>
                </a:solidFill>
              </a:rPr>
              <a:t> процесів</a:t>
            </a:r>
            <a:r>
              <a:rPr lang="uk-UA" dirty="0">
                <a:solidFill>
                  <a:srgbClr val="FF0000"/>
                </a:solidFill>
              </a:rPr>
              <a:t>:</a:t>
            </a:r>
            <a:endParaRPr lang="ru-RU" dirty="0">
              <a:solidFill>
                <a:srgbClr val="FF0000"/>
              </a:solidFill>
            </a:endParaRPr>
          </a:p>
          <a:p>
            <a:r>
              <a:rPr lang="uk-UA" dirty="0"/>
              <a:t>- </a:t>
            </a:r>
            <a:r>
              <a:rPr lang="uk-UA" b="1" i="1" dirty="0"/>
              <a:t>процеси збуту продукції</a:t>
            </a:r>
            <a:r>
              <a:rPr lang="uk-UA" b="1" dirty="0"/>
              <a:t> </a:t>
            </a:r>
            <a:r>
              <a:rPr lang="uk-UA" dirty="0"/>
              <a:t>- доставки продукції в магазини, дрібнооптові ринки і представництва;</a:t>
            </a:r>
            <a:endParaRPr lang="ru-RU" dirty="0"/>
          </a:p>
          <a:p>
            <a:r>
              <a:rPr lang="uk-UA" i="1" dirty="0"/>
              <a:t>- </a:t>
            </a:r>
            <a:r>
              <a:rPr lang="uk-UA" b="1" i="1" dirty="0"/>
              <a:t>процеси управління</a:t>
            </a:r>
            <a:r>
              <a:rPr lang="uk-UA" i="1" dirty="0"/>
              <a:t>, що</a:t>
            </a:r>
            <a:r>
              <a:rPr lang="uk-UA" dirty="0"/>
              <a:t> забезпечують ефективне планування, контроль і регулювання управління необхідного рівня витрат при реалізації логістичних процесів;</a:t>
            </a:r>
            <a:endParaRPr lang="ru-RU" dirty="0"/>
          </a:p>
          <a:p>
            <a:r>
              <a:rPr lang="uk-UA" i="1" dirty="0"/>
              <a:t>- </a:t>
            </a:r>
            <a:r>
              <a:rPr lang="uk-UA" b="1" i="1" dirty="0"/>
              <a:t>ресурсні процеси</a:t>
            </a:r>
            <a:r>
              <a:rPr lang="uk-UA" i="1" dirty="0"/>
              <a:t>, що</a:t>
            </a:r>
            <a:r>
              <a:rPr lang="uk-UA" dirty="0"/>
              <a:t> забезпечують доставку і складування продукції в пункті безпосереднього виконання дії: доставка продукції від постачальників (ресурсний процес); складський облік отриманої продукції (ресурсний процес);</a:t>
            </a:r>
            <a:endParaRPr lang="ru-RU" dirty="0"/>
          </a:p>
          <a:p>
            <a:pPr marL="285750" indent="-285750">
              <a:buFontTx/>
              <a:buChar char="-"/>
            </a:pPr>
            <a:r>
              <a:rPr lang="uk-UA" b="1" i="1" dirty="0" smtClean="0"/>
              <a:t>процеси </a:t>
            </a:r>
            <a:r>
              <a:rPr lang="uk-UA" b="1" i="1" dirty="0"/>
              <a:t>перетворення </a:t>
            </a:r>
            <a:r>
              <a:rPr lang="uk-UA" i="1" dirty="0"/>
              <a:t>-</a:t>
            </a:r>
            <a:r>
              <a:rPr lang="uk-UA" dirty="0"/>
              <a:t> допоміжні процеси, необхідні для зміни існуючих характеристик системи обслуговування споживачів. </a:t>
            </a:r>
            <a:endParaRPr lang="uk-UA" dirty="0" smtClean="0"/>
          </a:p>
          <a:p>
            <a:r>
              <a:rPr lang="uk-UA" b="1" i="1" dirty="0"/>
              <a:t>Логістична функція</a:t>
            </a:r>
            <a:r>
              <a:rPr lang="uk-UA" b="1" dirty="0"/>
              <a:t> — </a:t>
            </a:r>
            <a:r>
              <a:rPr lang="uk-UA" dirty="0"/>
              <a:t>це укрупнена </a:t>
            </a:r>
            <a:r>
              <a:rPr lang="uk-UA" b="1" dirty="0">
                <a:solidFill>
                  <a:srgbClr val="FF0000"/>
                </a:solidFill>
              </a:rPr>
              <a:t>група логістичних операцій, </a:t>
            </a:r>
            <a:r>
              <a:rPr lang="uk-UA" dirty="0"/>
              <a:t>спрямованих на реалізацію цілей</a:t>
            </a:r>
            <a:r>
              <a:rPr lang="uk-UA" b="1" dirty="0"/>
              <a:t> </a:t>
            </a:r>
            <a:r>
              <a:rPr lang="uk-UA" dirty="0" smtClean="0"/>
              <a:t>та </a:t>
            </a:r>
            <a:r>
              <a:rPr lang="uk-UA" b="1" dirty="0" smtClean="0">
                <a:solidFill>
                  <a:srgbClr val="FF0000"/>
                </a:solidFill>
              </a:rPr>
              <a:t>задач</a:t>
            </a:r>
            <a:r>
              <a:rPr lang="uk-UA" dirty="0" smtClean="0"/>
              <a:t> логістичної системи. </a:t>
            </a:r>
          </a:p>
          <a:p>
            <a:r>
              <a:rPr lang="uk-UA" b="1" i="1" dirty="0"/>
              <a:t>Логістична операція</a:t>
            </a:r>
            <a:r>
              <a:rPr lang="uk-UA" b="1" dirty="0"/>
              <a:t> —</a:t>
            </a:r>
            <a:r>
              <a:rPr lang="uk-UA" dirty="0"/>
              <a:t> це відокремлена </a:t>
            </a:r>
            <a:r>
              <a:rPr lang="uk-UA" b="1" dirty="0">
                <a:solidFill>
                  <a:srgbClr val="FF0000"/>
                </a:solidFill>
              </a:rPr>
              <a:t>сукупність дій </a:t>
            </a:r>
            <a:r>
              <a:rPr lang="uk-UA" dirty="0"/>
              <a:t>з реалізації логістичних </a:t>
            </a:r>
            <a:r>
              <a:rPr lang="uk-UA" dirty="0" smtClean="0"/>
              <a:t>функцій.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0827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623" t="25949" r="31858" b="40507"/>
          <a:stretch/>
        </p:blipFill>
        <p:spPr bwMode="auto">
          <a:xfrm>
            <a:off x="224537" y="685800"/>
            <a:ext cx="8614663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8323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4051777"/>
              </p:ext>
            </p:extLst>
          </p:nvPr>
        </p:nvGraphicFramePr>
        <p:xfrm>
          <a:off x="228602" y="304799"/>
          <a:ext cx="8534396" cy="60648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17711"/>
                <a:gridCol w="1373087"/>
                <a:gridCol w="252154"/>
                <a:gridCol w="1500446"/>
                <a:gridCol w="473699"/>
                <a:gridCol w="669301"/>
                <a:gridCol w="152400"/>
                <a:gridCol w="685800"/>
                <a:gridCol w="304800"/>
                <a:gridCol w="290240"/>
                <a:gridCol w="180032"/>
                <a:gridCol w="180032"/>
                <a:gridCol w="1254694"/>
              </a:tblGrid>
              <a:tr h="59066">
                <a:tc gridSpan="13">
                  <a:txBody>
                    <a:bodyPr/>
                    <a:lstStyle/>
                    <a:p>
                      <a:pPr marL="64262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solidFill>
                            <a:srgbClr val="FFFF00"/>
                          </a:solidFill>
                          <a:effectLst/>
                        </a:rPr>
                        <a:t>Логістична діяльність</a:t>
                      </a:r>
                      <a:endParaRPr lang="ru-RU" sz="900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289" marR="1828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83693"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900" b="0" dirty="0">
                          <a:solidFill>
                            <a:schemeClr val="tx1"/>
                          </a:solidFill>
                          <a:effectLst/>
                        </a:rPr>
                        <a:t>постачання і закупівлі, </a:t>
                      </a:r>
                      <a:endParaRPr lang="ru-RU" sz="9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289" marR="182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solidFill>
                            <a:schemeClr val="tx1"/>
                          </a:solidFill>
                          <a:effectLst/>
                        </a:rPr>
                        <a:t>зовнішнє та внутрішнє транспортування,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289" marR="18289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solidFill>
                            <a:schemeClr val="tx1"/>
                          </a:solidFill>
                          <a:effectLst/>
                        </a:rPr>
                        <a:t>складування, 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289" marR="1828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solidFill>
                            <a:schemeClr val="tx1"/>
                          </a:solidFill>
                          <a:effectLst/>
                        </a:rPr>
                        <a:t>вантажопереробка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289" marR="18289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289" marR="1828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solidFill>
                            <a:schemeClr val="tx1"/>
                          </a:solidFill>
                          <a:effectLst/>
                        </a:rPr>
                        <a:t>контроль запасів,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289" marR="1828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solidFill>
                            <a:schemeClr val="tx1"/>
                          </a:solidFill>
                          <a:effectLst/>
                        </a:rPr>
                        <a:t>комплектування замовлень,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289" marR="18289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289" marR="1828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solidFill>
                            <a:schemeClr val="tx1"/>
                          </a:solidFill>
                          <a:effectLst/>
                        </a:rPr>
                        <a:t>управління фізичним розподілом. 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289" marR="18289" marT="0" marB="0"/>
                </a:tc>
              </a:tr>
              <a:tr h="52250">
                <a:tc gridSpan="1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solidFill>
                            <a:srgbClr val="FFFF00"/>
                          </a:solidFill>
                          <a:effectLst/>
                        </a:rPr>
                        <a:t>Логістичні процеси</a:t>
                      </a:r>
                      <a:endParaRPr lang="ru-RU" sz="900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289" marR="1828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97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289" marR="18289" marT="0" marB="0"/>
                </a:tc>
                <a:tc gridSpan="12"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solidFill>
                            <a:schemeClr val="tx1"/>
                          </a:solidFill>
                          <a:effectLst/>
                        </a:rPr>
                        <a:t>процеси збуту продукції - доставки продукції в магазини, дрібнооптові ринки і представництва</a:t>
                      </a:r>
                      <a:r>
                        <a:rPr lang="uk-UA" sz="900" dirty="0" smtClean="0">
                          <a:solidFill>
                            <a:schemeClr val="tx1"/>
                          </a:solidFill>
                          <a:effectLst/>
                        </a:rPr>
                        <a:t>;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8289" marR="1828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0382">
                <a:tc gridSpan="10"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900" b="0" dirty="0">
                          <a:solidFill>
                            <a:schemeClr val="tx1"/>
                          </a:solidFill>
                          <a:effectLst/>
                        </a:rPr>
                        <a:t>- ресурсні процеси, що забезпечують доставку і складування продукції в пункті безпосереднього виконання дії: доставка продукції від постачальників (ресурсний процес); складський облік отриманої продукції (ресурсний процес</a:t>
                      </a:r>
                      <a:r>
                        <a:rPr lang="uk-UA" sz="900" b="0" dirty="0" smtClean="0">
                          <a:solidFill>
                            <a:schemeClr val="tx1"/>
                          </a:solidFill>
                          <a:effectLst/>
                        </a:rPr>
                        <a:t>);</a:t>
                      </a:r>
                      <a:endParaRPr lang="ru-RU" sz="9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8289" marR="1828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289" marR="1828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45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289" marR="18289" marT="0" marB="0"/>
                </a:tc>
                <a:tc gridSpan="1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solidFill>
                            <a:schemeClr val="tx1"/>
                          </a:solidFill>
                          <a:effectLst/>
                        </a:rPr>
                        <a:t>процеси перетворення - допоміжні процеси, необхідні для зміни існуючих характеристик системи обслуговування споживачів.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289" marR="1828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289" marR="18289" marT="0" marB="0"/>
                </a:tc>
              </a:tr>
              <a:tr h="59066">
                <a:tc gridSpan="13"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900" b="0" dirty="0">
                          <a:solidFill>
                            <a:schemeClr val="tx1"/>
                          </a:solidFill>
                          <a:effectLst/>
                        </a:rPr>
                        <a:t>процеси управління, що забезпечують ефективне планування, контроль і регулювання управління необхідного рівня витрат при реалізації логістичних процесів;</a:t>
                      </a:r>
                      <a:endParaRPr lang="ru-RU" sz="9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289" marR="1828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2250">
                <a:tc gridSpan="1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solidFill>
                            <a:srgbClr val="FFFF00"/>
                          </a:solidFill>
                          <a:effectLst/>
                        </a:rPr>
                        <a:t>Логістичні функції</a:t>
                      </a:r>
                      <a:endParaRPr lang="ru-RU" sz="900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289" marR="1828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92288"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900" b="0" dirty="0">
                          <a:solidFill>
                            <a:schemeClr val="tx1"/>
                          </a:solidFill>
                          <a:effectLst/>
                        </a:rPr>
                        <a:t>Управління закупівлями</a:t>
                      </a:r>
                      <a:endParaRPr lang="ru-RU" sz="9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900" b="0" dirty="0">
                          <a:solidFill>
                            <a:schemeClr val="tx1"/>
                          </a:solidFill>
                          <a:effectLst/>
                        </a:rPr>
                        <a:t>Управління замовленнями</a:t>
                      </a:r>
                      <a:endParaRPr lang="ru-RU" sz="9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900" b="0" dirty="0">
                          <a:solidFill>
                            <a:schemeClr val="tx1"/>
                          </a:solidFill>
                          <a:effectLst/>
                        </a:rPr>
                        <a:t>Управління замовленнями на виробництві</a:t>
                      </a:r>
                      <a:endParaRPr lang="ru-RU" sz="9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289" marR="18289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solidFill>
                            <a:schemeClr val="tx1"/>
                          </a:solidFill>
                          <a:effectLst/>
                        </a:rPr>
                        <a:t>Організація транспортування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solidFill>
                            <a:schemeClr val="tx1"/>
                          </a:solidFill>
                          <a:effectLst/>
                        </a:rPr>
                        <a:t>Організація роботи внутрівиробничого технологічного транспорту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289" marR="1828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solidFill>
                            <a:schemeClr val="tx1"/>
                          </a:solidFill>
                          <a:effectLst/>
                        </a:rPr>
                        <a:t>Організація складської діяльності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solidFill>
                            <a:schemeClr val="tx1"/>
                          </a:solidFill>
                          <a:effectLst/>
                        </a:rPr>
                        <a:t>Управління складським технологічним процесом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solidFill>
                            <a:schemeClr val="tx1"/>
                          </a:solidFill>
                          <a:effectLst/>
                        </a:rPr>
                        <a:t>Організація внутрівиробничого складського господарства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289" marR="1828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solidFill>
                            <a:schemeClr val="tx1"/>
                          </a:solidFill>
                          <a:effectLst/>
                        </a:rPr>
                        <a:t>Управління технологічними процесами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solidFill>
                            <a:schemeClr val="tx1"/>
                          </a:solidFill>
                          <a:effectLst/>
                        </a:rPr>
                        <a:t>Підтримка стандартів якості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289" marR="1828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solidFill>
                            <a:schemeClr val="tx1"/>
                          </a:solidFill>
                          <a:effectLst/>
                        </a:rPr>
                        <a:t>Управління запасами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solidFill>
                            <a:schemeClr val="tx1"/>
                          </a:solidFill>
                          <a:effectLst/>
                        </a:rPr>
                        <a:t>Управління запасами на виробництві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289" marR="1828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solidFill>
                            <a:schemeClr val="tx1"/>
                          </a:solidFill>
                          <a:effectLst/>
                        </a:rPr>
                        <a:t>Планування каналів розподілу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solidFill>
                            <a:schemeClr val="tx1"/>
                          </a:solidFill>
                          <a:effectLst/>
                        </a:rPr>
                        <a:t>Підтримка стандартів якості товару і логістичного сервісу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solidFill>
                            <a:schemeClr val="tx1"/>
                          </a:solidFill>
                          <a:effectLst/>
                        </a:rPr>
                        <a:t>Ціноутворення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289" marR="1828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9066">
                <a:tc gridSpan="13"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0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Інформаційна підтримка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289" marR="1828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9066">
                <a:tc gridSpan="13"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000" b="1" dirty="0">
                          <a:solidFill>
                            <a:srgbClr val="FFFF00"/>
                          </a:solidFill>
                          <a:effectLst/>
                        </a:rPr>
                        <a:t>Логістичні операції</a:t>
                      </a:r>
                      <a:endParaRPr lang="ru-RU" sz="1000" b="1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289" marR="1828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9066">
                <a:tc gridSpan="3"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900" b="1" dirty="0">
                          <a:solidFill>
                            <a:schemeClr val="tx1"/>
                          </a:solidFill>
                          <a:effectLst/>
                        </a:rPr>
                        <a:t>Постачання</a:t>
                      </a:r>
                      <a:endParaRPr lang="ru-RU" sz="9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289" marR="1828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900" b="1" dirty="0">
                          <a:solidFill>
                            <a:schemeClr val="tx1"/>
                          </a:solidFill>
                          <a:effectLst/>
                        </a:rPr>
                        <a:t>Виробництво</a:t>
                      </a:r>
                      <a:endParaRPr lang="ru-RU" sz="9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289" marR="1828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900" b="1" dirty="0">
                          <a:solidFill>
                            <a:schemeClr val="tx1"/>
                          </a:solidFill>
                          <a:effectLst/>
                        </a:rPr>
                        <a:t>Збут</a:t>
                      </a:r>
                      <a:endParaRPr lang="ru-RU" sz="9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289" marR="1828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81319">
                <a:tc gridSpan="3"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900" b="0" dirty="0">
                          <a:solidFill>
                            <a:schemeClr val="tx1"/>
                          </a:solidFill>
                          <a:effectLst/>
                        </a:rPr>
                        <a:t>координація з оперативно-календарним планом виробництва</a:t>
                      </a:r>
                      <a:r>
                        <a:rPr lang="uk-UA" sz="900" b="0" dirty="0" smtClean="0">
                          <a:solidFill>
                            <a:schemeClr val="tx1"/>
                          </a:solidFill>
                          <a:effectLst/>
                        </a:rPr>
                        <a:t>;</a:t>
                      </a:r>
                    </a:p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900" b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900" b="0" dirty="0">
                          <a:solidFill>
                            <a:schemeClr val="tx1"/>
                          </a:solidFill>
                          <a:effectLst/>
                        </a:rPr>
                        <a:t>вибір  постачальників і проведення переговорів з ними;</a:t>
                      </a:r>
                      <a:endParaRPr lang="ru-RU" sz="9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900" b="0" dirty="0">
                          <a:solidFill>
                            <a:schemeClr val="tx1"/>
                          </a:solidFill>
                          <a:effectLst/>
                        </a:rPr>
                        <a:t> планування потреб у матеріалах; складання оперативно-календарного плану постачання; </a:t>
                      </a:r>
                      <a:endParaRPr lang="ru-RU" sz="9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900" b="0" dirty="0">
                          <a:solidFill>
                            <a:schemeClr val="tx1"/>
                          </a:solidFill>
                          <a:effectLst/>
                        </a:rPr>
                        <a:t>транспортування сировини, матеріалів, напівфабрикатів, комплектних виробів, виробничих запасів;</a:t>
                      </a:r>
                      <a:endParaRPr lang="ru-RU" sz="9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900" b="0" dirty="0">
                          <a:solidFill>
                            <a:schemeClr val="tx1"/>
                          </a:solidFill>
                          <a:effectLst/>
                        </a:rPr>
                        <a:t>навантажувально-розвантажувальні та транспортно-складські роботи з предметами постачання.</a:t>
                      </a:r>
                      <a:endParaRPr lang="ru-RU" sz="9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289" marR="1828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solidFill>
                            <a:schemeClr val="tx1"/>
                          </a:solidFill>
                          <a:effectLst/>
                        </a:rPr>
                        <a:t>координація з планом фізичного розподілу; 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solidFill>
                            <a:schemeClr val="tx1"/>
                          </a:solidFill>
                          <a:effectLst/>
                        </a:rPr>
                        <a:t>оперативно-календарне планування переміщення незавершеного виробництва, внутрішньозаводські переміщення матеріалів;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solidFill>
                            <a:schemeClr val="tx1"/>
                          </a:solidFill>
                          <a:effectLst/>
                        </a:rPr>
                        <a:t> навантажувально-розвантажувальні та транспортно-складські роботи з незавершеним виробництвом; оперативне забезпечення виробничих підрозділів сировиною, матеріалами, напівфабрикатами, комплектними виробами; складування незавершеного виробництва;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solidFill>
                            <a:schemeClr val="tx1"/>
                          </a:solidFill>
                          <a:effectLst/>
                        </a:rPr>
                        <a:t> облік незавершеного виробництва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289" marR="1828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solidFill>
                            <a:schemeClr val="tx1"/>
                          </a:solidFill>
                          <a:effectLst/>
                        </a:rPr>
                        <a:t>координація з планом маркетингу; прогнозування попиту;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solidFill>
                            <a:schemeClr val="tx1"/>
                          </a:solidFill>
                          <a:effectLst/>
                        </a:rPr>
                        <a:t> сервіс;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solidFill>
                            <a:schemeClr val="tx1"/>
                          </a:solidFill>
                          <a:effectLst/>
                        </a:rPr>
                        <a:t> оперативно-календарне планування транспортування готової продукції; оброблення замовлень клієнтури; складування готової продукції; навантажувально-розвантажувальні та транспортні складські роботи з готовою продукцією;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solidFill>
                            <a:schemeClr val="tx1"/>
                          </a:solidFill>
                          <a:effectLst/>
                        </a:rPr>
                        <a:t>постачання готової продукції;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solidFill>
                            <a:schemeClr val="tx1"/>
                          </a:solidFill>
                          <a:effectLst/>
                        </a:rPr>
                        <a:t>облік запасів готової продукції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289" marR="1828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100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62000" y="533400"/>
            <a:ext cx="7620000" cy="6232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100" dirty="0" smtClean="0">
                <a:latin typeface="Arial" pitchFamily="34" charset="0"/>
                <a:cs typeface="Arial" pitchFamily="34" charset="0"/>
              </a:rPr>
              <a:t>Матеріальні </a:t>
            </a:r>
            <a:r>
              <a:rPr lang="uk-UA" sz="2100" dirty="0">
                <a:latin typeface="Arial" pitchFamily="34" charset="0"/>
                <a:cs typeface="Arial" pitchFamily="34" charset="0"/>
              </a:rPr>
              <a:t>потоки утворюються в результаті діяльності різних підприємств і організацій, що </a:t>
            </a:r>
            <a:r>
              <a:rPr lang="uk-UA" sz="2100" dirty="0" smtClean="0">
                <a:latin typeface="Arial" pitchFamily="34" charset="0"/>
                <a:cs typeface="Arial" pitchFamily="34" charset="0"/>
              </a:rPr>
              <a:t>виробляють </a:t>
            </a:r>
            <a:r>
              <a:rPr lang="uk-UA" sz="2100" dirty="0">
                <a:latin typeface="Arial" pitchFamily="34" charset="0"/>
                <a:cs typeface="Arial" pitchFamily="34" charset="0"/>
              </a:rPr>
              <a:t>і споживають ту або іншу продукцію, що </a:t>
            </a:r>
            <a:r>
              <a:rPr lang="uk-UA" sz="2100" dirty="0" smtClean="0">
                <a:latin typeface="Arial" pitchFamily="34" charset="0"/>
                <a:cs typeface="Arial" pitchFamily="34" charset="0"/>
              </a:rPr>
              <a:t>виробляють </a:t>
            </a:r>
            <a:r>
              <a:rPr lang="uk-UA" sz="2100" dirty="0">
                <a:latin typeface="Arial" pitchFamily="34" charset="0"/>
                <a:cs typeface="Arial" pitchFamily="34" charset="0"/>
              </a:rPr>
              <a:t>або користуються тими або іншими послугами. При </a:t>
            </a:r>
            <a:r>
              <a:rPr lang="uk-UA" sz="21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цьому </a:t>
            </a:r>
            <a:r>
              <a:rPr lang="uk-UA" sz="2100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ключову роль </a:t>
            </a:r>
            <a:r>
              <a:rPr lang="uk-UA" sz="21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 логістичному процесі грають наступні підприємства й організації:</a:t>
            </a:r>
            <a:endParaRPr lang="ru-RU" sz="21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100" dirty="0">
                <a:latin typeface="Arial" pitchFamily="34" charset="0"/>
                <a:cs typeface="Arial" pitchFamily="34" charset="0"/>
              </a:rPr>
              <a:t>●</a:t>
            </a:r>
            <a:r>
              <a:rPr lang="uk-UA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sz="2100" dirty="0">
                <a:latin typeface="Arial" pitchFamily="34" charset="0"/>
                <a:cs typeface="Arial" pitchFamily="34" charset="0"/>
              </a:rPr>
              <a:t>транспортні підприємства загального користування, різні експедиційні фірми;</a:t>
            </a:r>
            <a:endParaRPr lang="ru-RU" sz="2100" dirty="0">
              <a:latin typeface="Arial" pitchFamily="34" charset="0"/>
              <a:cs typeface="Arial" pitchFamily="34" charset="0"/>
            </a:endParaRPr>
          </a:p>
          <a:p>
            <a:r>
              <a:rPr lang="uk-UA" sz="2100" dirty="0">
                <a:latin typeface="Arial" pitchFamily="34" charset="0"/>
                <a:cs typeface="Arial" pitchFamily="34" charset="0"/>
              </a:rPr>
              <a:t>● </a:t>
            </a:r>
            <a:r>
              <a:rPr lang="uk-UA" sz="2100" dirty="0" smtClean="0">
                <a:latin typeface="Arial" pitchFamily="34" charset="0"/>
                <a:cs typeface="Arial" pitchFamily="34" charset="0"/>
              </a:rPr>
              <a:t>підприємства </a:t>
            </a:r>
            <a:r>
              <a:rPr lang="uk-UA" sz="2100" dirty="0">
                <a:latin typeface="Arial" pitchFamily="34" charset="0"/>
                <a:cs typeface="Arial" pitchFamily="34" charset="0"/>
              </a:rPr>
              <a:t>оптової торгівлі, що здійснюють комплекс логістичних операцій з товаром;</a:t>
            </a:r>
            <a:endParaRPr lang="ru-RU" sz="2100" dirty="0">
              <a:latin typeface="Arial" pitchFamily="34" charset="0"/>
              <a:cs typeface="Arial" pitchFamily="34" charset="0"/>
            </a:endParaRPr>
          </a:p>
          <a:p>
            <a:r>
              <a:rPr lang="uk-UA" sz="2100" dirty="0">
                <a:latin typeface="Arial" pitchFamily="34" charset="0"/>
                <a:cs typeface="Arial" pitchFamily="34" charset="0"/>
              </a:rPr>
              <a:t>● </a:t>
            </a:r>
            <a:r>
              <a:rPr lang="uk-UA" sz="2100" dirty="0" smtClean="0">
                <a:latin typeface="Arial" pitchFamily="34" charset="0"/>
                <a:cs typeface="Arial" pitchFamily="34" charset="0"/>
              </a:rPr>
              <a:t>комерційно-посередницькі </a:t>
            </a:r>
            <a:r>
              <a:rPr lang="uk-UA" sz="2100" dirty="0">
                <a:latin typeface="Arial" pitchFamily="34" charset="0"/>
                <a:cs typeface="Arial" pitchFamily="34" charset="0"/>
              </a:rPr>
              <a:t>організації, що не працюють із товаром, але </a:t>
            </a:r>
            <a:r>
              <a:rPr lang="uk-UA" sz="2100" dirty="0" smtClean="0">
                <a:latin typeface="Arial" pitchFamily="34" charset="0"/>
                <a:cs typeface="Arial" pitchFamily="34" charset="0"/>
              </a:rPr>
              <a:t>надають послуги </a:t>
            </a:r>
            <a:r>
              <a:rPr lang="uk-UA" sz="2100" dirty="0">
                <a:latin typeface="Arial" pitchFamily="34" charset="0"/>
                <a:cs typeface="Arial" pitchFamily="34" charset="0"/>
              </a:rPr>
              <a:t>з</a:t>
            </a:r>
            <a:r>
              <a:rPr lang="uk-UA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sz="2100" dirty="0">
                <a:latin typeface="Arial" pitchFamily="34" charset="0"/>
                <a:cs typeface="Arial" pitchFamily="34" charset="0"/>
              </a:rPr>
              <a:t>організації оптового обороту;</a:t>
            </a:r>
            <a:endParaRPr lang="ru-RU" sz="2100" dirty="0">
              <a:latin typeface="Arial" pitchFamily="34" charset="0"/>
              <a:cs typeface="Arial" pitchFamily="34" charset="0"/>
            </a:endParaRPr>
          </a:p>
          <a:p>
            <a:r>
              <a:rPr lang="uk-UA" sz="2100" dirty="0">
                <a:latin typeface="Arial" pitchFamily="34" charset="0"/>
                <a:cs typeface="Arial" pitchFamily="34" charset="0"/>
              </a:rPr>
              <a:t>●</a:t>
            </a:r>
            <a:r>
              <a:rPr lang="uk-UA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sz="2100" dirty="0">
                <a:latin typeface="Arial" pitchFamily="34" charset="0"/>
                <a:cs typeface="Arial" pitchFamily="34" charset="0"/>
              </a:rPr>
              <a:t>підприємства-виготовлювачі, чиї склади сировини і готової продукції виконують різноманітні логістичні операції</a:t>
            </a:r>
            <a:r>
              <a:rPr lang="uk-UA" sz="21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uk-UA" sz="2100" dirty="0" smtClean="0">
                <a:latin typeface="Arial" pitchFamily="34" charset="0"/>
                <a:cs typeface="Arial" pitchFamily="34" charset="0"/>
              </a:rPr>
              <a:t>На цих </a:t>
            </a:r>
            <a:r>
              <a:rPr lang="uk-UA" sz="21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підприємствах </a:t>
            </a:r>
            <a:r>
              <a:rPr lang="uk-UA" sz="21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й </a:t>
            </a:r>
            <a:r>
              <a:rPr lang="uk-UA" sz="21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організаціях відбуваються </a:t>
            </a:r>
            <a:r>
              <a:rPr lang="uk-UA" sz="2100" b="1" u="sng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логістичі</a:t>
            </a:r>
            <a:r>
              <a:rPr lang="uk-UA" sz="21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процеси.</a:t>
            </a:r>
            <a:endParaRPr lang="ru-RU" sz="2100" b="1" u="sng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ru-RU" sz="21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9328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0852015"/>
              </p:ext>
            </p:extLst>
          </p:nvPr>
        </p:nvGraphicFramePr>
        <p:xfrm>
          <a:off x="304800" y="1066800"/>
          <a:ext cx="8534396" cy="26367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17711"/>
                <a:gridCol w="1373087"/>
                <a:gridCol w="252154"/>
                <a:gridCol w="1043248"/>
                <a:gridCol w="1143000"/>
                <a:gridCol w="457198"/>
                <a:gridCol w="685802"/>
                <a:gridCol w="152398"/>
                <a:gridCol w="595040"/>
                <a:gridCol w="180032"/>
                <a:gridCol w="180032"/>
                <a:gridCol w="1254694"/>
              </a:tblGrid>
              <a:tr h="206990">
                <a:tc gridSpan="12">
                  <a:txBody>
                    <a:bodyPr/>
                    <a:lstStyle/>
                    <a:p>
                      <a:pPr marL="64262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3200" dirty="0">
                          <a:solidFill>
                            <a:srgbClr val="FFFF00"/>
                          </a:solidFill>
                          <a:effectLst/>
                        </a:rPr>
                        <a:t>Логістична діяльність</a:t>
                      </a:r>
                      <a:endParaRPr lang="ru-RU" sz="3200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289" marR="1828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02810"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</a:rPr>
                        <a:t>постачання і закупівлі, 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289" marR="18289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</a:rPr>
                        <a:t>зовнішнє та внутрішнє транспортування,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289" marR="18289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solidFill>
                            <a:schemeClr val="tx1"/>
                          </a:solidFill>
                          <a:effectLst/>
                        </a:rPr>
                        <a:t>складування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289" marR="1828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solidFill>
                            <a:schemeClr val="tx1"/>
                          </a:solidFill>
                          <a:effectLst/>
                        </a:rPr>
                        <a:t>вантажопереробка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289" marR="18289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</a:rPr>
                        <a:t>контроль запасів,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289" marR="1828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</a:rPr>
                        <a:t>комплектування </a:t>
                      </a:r>
                      <a:r>
                        <a:rPr lang="uk-UA" sz="1800" dirty="0" smtClean="0">
                          <a:solidFill>
                            <a:schemeClr val="tx1"/>
                          </a:solidFill>
                          <a:effectLst/>
                        </a:rPr>
                        <a:t>замовлень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289" marR="1828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289" marR="1828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</a:rPr>
                        <a:t>управління фізичним розподілом. 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289" marR="1828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1503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8464994"/>
              </p:ext>
            </p:extLst>
          </p:nvPr>
        </p:nvGraphicFramePr>
        <p:xfrm>
          <a:off x="152397" y="609600"/>
          <a:ext cx="8839199" cy="5105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61201"/>
                <a:gridCol w="1422126"/>
                <a:gridCol w="261160"/>
                <a:gridCol w="1554033"/>
                <a:gridCol w="490617"/>
                <a:gridCol w="693205"/>
                <a:gridCol w="157843"/>
                <a:gridCol w="710293"/>
                <a:gridCol w="315686"/>
                <a:gridCol w="300606"/>
                <a:gridCol w="186462"/>
                <a:gridCol w="186462"/>
                <a:gridCol w="1299505"/>
              </a:tblGrid>
              <a:tr h="666692">
                <a:tc gridSpan="1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200" dirty="0">
                          <a:solidFill>
                            <a:srgbClr val="FFFF00"/>
                          </a:solidFill>
                          <a:effectLst/>
                        </a:rPr>
                        <a:t>Логістичні процеси</a:t>
                      </a:r>
                      <a:endParaRPr lang="ru-RU" sz="3200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289" marR="1828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443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289" marR="18289" marT="0" marB="0"/>
                </a:tc>
                <a:tc gridSpan="12"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800" b="1" u="sng" dirty="0">
                          <a:solidFill>
                            <a:srgbClr val="FF0000"/>
                          </a:solidFill>
                          <a:effectLst/>
                        </a:rPr>
                        <a:t>процеси збуту продукції </a:t>
                      </a: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</a:rPr>
                        <a:t>- доставки продукції в магазини, дрібнооптові ринки і представництва</a:t>
                      </a:r>
                      <a:r>
                        <a:rPr lang="uk-UA" sz="1800" dirty="0" smtClean="0">
                          <a:solidFill>
                            <a:schemeClr val="tx1"/>
                          </a:solidFill>
                          <a:effectLst/>
                        </a:rPr>
                        <a:t>;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8289" marR="1828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07303">
                <a:tc gridSpan="10"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800" b="1" u="sng" dirty="0" smtClean="0">
                          <a:solidFill>
                            <a:srgbClr val="FF0000"/>
                          </a:solidFill>
                          <a:effectLst/>
                        </a:rPr>
                        <a:t>ресурсні </a:t>
                      </a:r>
                      <a:r>
                        <a:rPr lang="uk-UA" sz="1800" b="1" u="sng" dirty="0">
                          <a:solidFill>
                            <a:srgbClr val="FF0000"/>
                          </a:solidFill>
                          <a:effectLst/>
                        </a:rPr>
                        <a:t>процеси, </a:t>
                      </a: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</a:rPr>
                        <a:t>що забезпечують доставку і складування продукції в пункті безпосереднього виконання дії: доставка продукції від постачальників (ресурсний процес); складський облік отриманої продукції (ресурсний процес</a:t>
                      </a:r>
                      <a:r>
                        <a:rPr lang="uk-UA" sz="1800" b="0" dirty="0" smtClean="0">
                          <a:solidFill>
                            <a:schemeClr val="tx1"/>
                          </a:solidFill>
                          <a:effectLst/>
                        </a:rPr>
                        <a:t>);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8289" marR="1828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289" marR="1828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333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289" marR="18289" marT="0" marB="0"/>
                </a:tc>
                <a:tc gridSpan="1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u="sng" dirty="0">
                          <a:solidFill>
                            <a:srgbClr val="FF0000"/>
                          </a:solidFill>
                          <a:effectLst/>
                        </a:rPr>
                        <a:t>процеси перетворення </a:t>
                      </a: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</a:rPr>
                        <a:t>- допоміжні процеси, необхідні для зміни існуючих характеристик системи обслуговування споживачів.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289" marR="1828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289" marR="18289" marT="0" marB="0"/>
                </a:tc>
              </a:tr>
              <a:tr h="753651">
                <a:tc gridSpan="13"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800" b="1" u="sng" dirty="0">
                          <a:solidFill>
                            <a:srgbClr val="FF0000"/>
                          </a:solidFill>
                          <a:effectLst/>
                        </a:rPr>
                        <a:t>процеси управління, </a:t>
                      </a: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</a:rPr>
                        <a:t>що забезпечують ефективне планування, контроль і регулювання управління необхідного рівня витрат при реалізації логістичних процесів;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289" marR="1828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9025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9672494"/>
              </p:ext>
            </p:extLst>
          </p:nvPr>
        </p:nvGraphicFramePr>
        <p:xfrm>
          <a:off x="228601" y="457200"/>
          <a:ext cx="8762995" cy="60185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50328"/>
                <a:gridCol w="1668774"/>
                <a:gridCol w="1805297"/>
                <a:gridCol w="1524000"/>
                <a:gridCol w="1041440"/>
                <a:gridCol w="1473156"/>
              </a:tblGrid>
              <a:tr h="445184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200" b="1" dirty="0">
                          <a:solidFill>
                            <a:srgbClr val="FFFF00"/>
                          </a:solidFill>
                          <a:effectLst/>
                        </a:rPr>
                        <a:t>Логістичні функції</a:t>
                      </a:r>
                      <a:endParaRPr lang="ru-RU" sz="3200" b="1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289" marR="1828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3568"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800" b="1" i="1" dirty="0" smtClean="0">
                          <a:solidFill>
                            <a:srgbClr val="FFFF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Закупівлі</a:t>
                      </a:r>
                      <a:endParaRPr lang="ru-RU" sz="1800" b="1" i="1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289" marR="18289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i="1" dirty="0" smtClean="0">
                          <a:solidFill>
                            <a:srgbClr val="FFFF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Транспортування</a:t>
                      </a:r>
                      <a:endParaRPr lang="ru-RU" sz="1800" b="1" i="1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289" marR="18289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800" b="1" i="1" dirty="0" smtClean="0">
                          <a:solidFill>
                            <a:srgbClr val="FFFF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Складування</a:t>
                      </a:r>
                      <a:endParaRPr lang="ru-RU" sz="1800" b="1" i="1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289" marR="18289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i="1" dirty="0" smtClean="0">
                          <a:solidFill>
                            <a:srgbClr val="FFFF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Виробнича</a:t>
                      </a:r>
                      <a:endParaRPr lang="ru-RU" sz="1800" b="1" i="1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289" marR="18289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i="1" dirty="0" smtClean="0">
                          <a:solidFill>
                            <a:srgbClr val="FFFF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Запасів</a:t>
                      </a:r>
                      <a:endParaRPr lang="ru-RU" sz="1800" b="1" i="1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289" marR="18289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i="1" dirty="0" smtClean="0">
                          <a:solidFill>
                            <a:srgbClr val="FFFF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Збуту</a:t>
                      </a:r>
                      <a:endParaRPr lang="ru-RU" sz="1800" b="1" i="1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289" marR="18289" marT="0" marB="0">
                    <a:solidFill>
                      <a:srgbClr val="002060"/>
                    </a:solidFill>
                  </a:tcPr>
                </a:tc>
              </a:tr>
              <a:tr h="3581400"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Управління </a:t>
                      </a:r>
                      <a:r>
                        <a:rPr lang="uk-UA" sz="1400" b="1" dirty="0" smtClean="0">
                          <a:solidFill>
                            <a:schemeClr val="tx1"/>
                          </a:solidFill>
                          <a:effectLst/>
                        </a:rPr>
                        <a:t>закупівлями</a:t>
                      </a:r>
                    </a:p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Управління </a:t>
                      </a:r>
                      <a:r>
                        <a:rPr lang="uk-UA" sz="1400" b="1" dirty="0" smtClean="0">
                          <a:solidFill>
                            <a:schemeClr val="tx1"/>
                          </a:solidFill>
                          <a:effectLst/>
                        </a:rPr>
                        <a:t>замовленнями</a:t>
                      </a:r>
                    </a:p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Управління замовленнями на виробництві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289" marR="1828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Організація </a:t>
                      </a:r>
                      <a:r>
                        <a:rPr lang="uk-UA" sz="1400" b="1" dirty="0" smtClean="0">
                          <a:solidFill>
                            <a:schemeClr val="tx1"/>
                          </a:solidFill>
                          <a:effectLst/>
                        </a:rPr>
                        <a:t>транспортування</a:t>
                      </a:r>
                    </a:p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Організація роботи внутрівиробничого технологічного транспорту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289" marR="182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Організація складської </a:t>
                      </a:r>
                      <a:r>
                        <a:rPr lang="uk-UA" sz="1400" b="1" dirty="0" smtClean="0">
                          <a:solidFill>
                            <a:schemeClr val="tx1"/>
                          </a:solidFill>
                          <a:effectLst/>
                        </a:rPr>
                        <a:t>діяльності</a:t>
                      </a:r>
                    </a:p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Управління складським технологічним </a:t>
                      </a:r>
                      <a:r>
                        <a:rPr lang="uk-UA" sz="1400" b="1" dirty="0" smtClean="0">
                          <a:solidFill>
                            <a:schemeClr val="tx1"/>
                          </a:solidFill>
                          <a:effectLst/>
                        </a:rPr>
                        <a:t>процесом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Організація внутрівиробничого складського господарства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289" marR="1828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Управління технологічними </a:t>
                      </a:r>
                      <a:r>
                        <a:rPr lang="uk-UA" sz="1400" b="1" dirty="0" smtClean="0">
                          <a:solidFill>
                            <a:schemeClr val="tx1"/>
                          </a:solidFill>
                          <a:effectLst/>
                        </a:rPr>
                        <a:t>процесами</a:t>
                      </a:r>
                    </a:p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Підтримка стандартів якості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289" marR="1828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Управління </a:t>
                      </a:r>
                      <a:r>
                        <a:rPr lang="uk-UA" sz="1400" b="1" dirty="0" smtClean="0">
                          <a:solidFill>
                            <a:schemeClr val="tx1"/>
                          </a:solidFill>
                          <a:effectLst/>
                        </a:rPr>
                        <a:t>запасами</a:t>
                      </a:r>
                    </a:p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Управління запасами на виробництві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289" marR="1828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Планування каналів </a:t>
                      </a:r>
                      <a:r>
                        <a:rPr lang="uk-UA" sz="1400" b="1" dirty="0" smtClean="0">
                          <a:solidFill>
                            <a:schemeClr val="tx1"/>
                          </a:solidFill>
                          <a:effectLst/>
                        </a:rPr>
                        <a:t>розподілу</a:t>
                      </a:r>
                    </a:p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Підтримка стандартів якості товару і логістичного </a:t>
                      </a:r>
                      <a:r>
                        <a:rPr lang="uk-UA" sz="1400" b="1" dirty="0" smtClean="0">
                          <a:solidFill>
                            <a:schemeClr val="tx1"/>
                          </a:solidFill>
                          <a:effectLst/>
                        </a:rPr>
                        <a:t>сервісу</a:t>
                      </a:r>
                    </a:p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Ціноутворення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289" marR="18289" marT="0" marB="0"/>
                </a:tc>
              </a:tr>
              <a:tr h="1245368">
                <a:tc gridSpan="6"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uk-UA" sz="1800" b="1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Інформаційна підтримка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289" marR="18289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289" marR="18289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289" marR="18289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289" marR="18289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289" marR="18289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289" marR="1828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8143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2203525"/>
              </p:ext>
            </p:extLst>
          </p:nvPr>
        </p:nvGraphicFramePr>
        <p:xfrm>
          <a:off x="76201" y="457200"/>
          <a:ext cx="8915396" cy="62484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72073"/>
                <a:gridCol w="1434386"/>
                <a:gridCol w="263411"/>
                <a:gridCol w="1567431"/>
                <a:gridCol w="494846"/>
                <a:gridCol w="858384"/>
                <a:gridCol w="466537"/>
                <a:gridCol w="249879"/>
                <a:gridCol w="318407"/>
                <a:gridCol w="303197"/>
                <a:gridCol w="188069"/>
                <a:gridCol w="188069"/>
                <a:gridCol w="1310707"/>
              </a:tblGrid>
              <a:tr h="506591">
                <a:tc gridSpan="1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3200" b="1" dirty="0">
                          <a:solidFill>
                            <a:srgbClr val="FFFF00"/>
                          </a:solidFill>
                          <a:effectLst/>
                        </a:rPr>
                        <a:t>Логістичні операції</a:t>
                      </a:r>
                      <a:endParaRPr lang="ru-RU" sz="3200" b="1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289" marR="1828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2607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Постачання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289" marR="1828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Виробництво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289" marR="1828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Збут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289" marR="1828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19203">
                <a:tc gridSpan="3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координація з оперативно-календарним планом виробництва</a:t>
                      </a:r>
                      <a:r>
                        <a:rPr lang="uk-UA" sz="1400" b="1" dirty="0" smtClean="0">
                          <a:solidFill>
                            <a:schemeClr val="tx1"/>
                          </a:solidFill>
                          <a:effectLst/>
                        </a:rPr>
                        <a:t>;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400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вибір  постачальників і проведення переговорів з ними</a:t>
                      </a:r>
                      <a:r>
                        <a:rPr lang="uk-UA" sz="1400" b="1" dirty="0" smtClean="0">
                          <a:solidFill>
                            <a:schemeClr val="tx1"/>
                          </a:solidFill>
                          <a:effectLst/>
                        </a:rPr>
                        <a:t>;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 планування потреб у матеріалах; </a:t>
                      </a:r>
                      <a:endParaRPr lang="uk-UA" sz="1400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400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solidFill>
                            <a:schemeClr val="tx1"/>
                          </a:solidFill>
                          <a:effectLst/>
                        </a:rPr>
                        <a:t>складання </a:t>
                      </a: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оперативно-календарного плану постачання; </a:t>
                      </a:r>
                      <a:endParaRPr lang="uk-UA" sz="1400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транспортування сировини, матеріалів, напівфабрикатів, комплектних виробів, виробничих запасів</a:t>
                      </a:r>
                      <a:r>
                        <a:rPr lang="uk-UA" sz="1400" b="1" dirty="0" smtClean="0">
                          <a:solidFill>
                            <a:schemeClr val="tx1"/>
                          </a:solidFill>
                          <a:effectLst/>
                        </a:rPr>
                        <a:t>;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навантажувально-розвантажувальні та транспортно-складські роботи з предметами постачання.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289" marR="1828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координація з планом фізичного розподілу; </a:t>
                      </a:r>
                      <a:endParaRPr lang="uk-UA" sz="1400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оперативно-календарне планування переміщення незавершеного виробництва, внутрішньозаводські переміщення матеріалів</a:t>
                      </a:r>
                      <a:r>
                        <a:rPr lang="uk-UA" sz="1400" b="1" dirty="0" smtClean="0">
                          <a:solidFill>
                            <a:schemeClr val="tx1"/>
                          </a:solidFill>
                          <a:effectLst/>
                        </a:rPr>
                        <a:t>;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 навантажувально-розвантажувальні та транспортно-складські роботи з незавершеним виробництвом</a:t>
                      </a:r>
                      <a:r>
                        <a:rPr lang="uk-UA" sz="1400" b="1" dirty="0" smtClean="0">
                          <a:solidFill>
                            <a:schemeClr val="tx1"/>
                          </a:solidFill>
                          <a:effectLst/>
                        </a:rPr>
                        <a:t>;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400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оперативне забезпечення виробничих підрозділів сировиною, матеріалами, напівфабрикатами, комплектними виробами</a:t>
                      </a:r>
                      <a:r>
                        <a:rPr lang="uk-UA" sz="1400" b="1" dirty="0" smtClean="0">
                          <a:solidFill>
                            <a:schemeClr val="tx1"/>
                          </a:solidFill>
                          <a:effectLst/>
                        </a:rPr>
                        <a:t>;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400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складування незавершеного виробництва;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400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облік незавершеного виробництва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289" marR="1828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координація з планом маркетингу</a:t>
                      </a:r>
                      <a:r>
                        <a:rPr lang="uk-UA" sz="1400" b="1" dirty="0" smtClean="0">
                          <a:solidFill>
                            <a:schemeClr val="tx1"/>
                          </a:solidFill>
                          <a:effectLst/>
                        </a:rPr>
                        <a:t>;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400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прогнозування попиту</a:t>
                      </a:r>
                      <a:r>
                        <a:rPr lang="uk-UA" sz="1400" b="1" dirty="0" smtClean="0">
                          <a:solidFill>
                            <a:schemeClr val="tx1"/>
                          </a:solidFill>
                          <a:effectLst/>
                        </a:rPr>
                        <a:t>;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 сервіс</a:t>
                      </a:r>
                      <a:r>
                        <a:rPr lang="uk-UA" sz="1400" b="1" dirty="0" smtClean="0">
                          <a:solidFill>
                            <a:schemeClr val="tx1"/>
                          </a:solidFill>
                          <a:effectLst/>
                        </a:rPr>
                        <a:t>;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 оперативно-календарне планування транспортування готової продукції</a:t>
                      </a:r>
                      <a:r>
                        <a:rPr lang="uk-UA" sz="1400" b="1" dirty="0" smtClean="0">
                          <a:solidFill>
                            <a:schemeClr val="tx1"/>
                          </a:solidFill>
                          <a:effectLst/>
                        </a:rPr>
                        <a:t>;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400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оброблення замовлень клієнтури</a:t>
                      </a:r>
                      <a:r>
                        <a:rPr lang="uk-UA" sz="1400" b="1" dirty="0" smtClean="0">
                          <a:solidFill>
                            <a:schemeClr val="tx1"/>
                          </a:solidFill>
                          <a:effectLst/>
                        </a:rPr>
                        <a:t>;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400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складування готової продукції; </a:t>
                      </a:r>
                      <a:endParaRPr lang="uk-UA" sz="1400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400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solidFill>
                            <a:schemeClr val="tx1"/>
                          </a:solidFill>
                          <a:effectLst/>
                        </a:rPr>
                        <a:t>навантажувально-розвантажувальні </a:t>
                      </a: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та транспортні складські роботи з готовою продукцією</a:t>
                      </a:r>
                      <a:r>
                        <a:rPr lang="uk-UA" sz="1400" b="1" dirty="0" smtClean="0">
                          <a:solidFill>
                            <a:schemeClr val="tx1"/>
                          </a:solidFill>
                          <a:effectLst/>
                        </a:rPr>
                        <a:t>;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постачання готової продукції</a:t>
                      </a:r>
                      <a:r>
                        <a:rPr lang="uk-UA" sz="1400" b="1" dirty="0" smtClean="0">
                          <a:solidFill>
                            <a:schemeClr val="tx1"/>
                          </a:solidFill>
                          <a:effectLst/>
                        </a:rPr>
                        <a:t>;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облік запасів готової продукції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289" marR="1828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7717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7200" y="457200"/>
            <a:ext cx="8077200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ru-RU" sz="2400" b="1" dirty="0" smtClean="0"/>
              <a:t> </a:t>
            </a:r>
            <a:r>
              <a:rPr lang="ru-RU" sz="2400" b="1" dirty="0" err="1"/>
              <a:t>Із</a:t>
            </a:r>
            <a:r>
              <a:rPr lang="ru-RU" sz="2400" b="1" dirty="0"/>
              <a:t> </a:t>
            </a:r>
            <a:r>
              <a:rPr lang="ru-RU" sz="2400" b="1" dirty="0" err="1"/>
              <a:t>перерахованих</a:t>
            </a:r>
            <a:r>
              <a:rPr lang="ru-RU" sz="2400" b="1" dirty="0"/>
              <a:t> </a:t>
            </a:r>
            <a:r>
              <a:rPr lang="ru-RU" sz="2400" b="1" dirty="0" err="1"/>
              <a:t>визначень</a:t>
            </a:r>
            <a:r>
              <a:rPr lang="ru-RU" sz="2400" b="1" dirty="0"/>
              <a:t> </a:t>
            </a:r>
            <a:r>
              <a:rPr lang="ru-RU" sz="2400" b="1" dirty="0" err="1"/>
              <a:t>поняттю</a:t>
            </a:r>
            <a:r>
              <a:rPr lang="ru-RU" sz="2400" b="1" dirty="0"/>
              <a:t> «</a:t>
            </a:r>
            <a:r>
              <a:rPr lang="ru-RU" sz="2400" b="1" dirty="0" err="1"/>
              <a:t>логістична</a:t>
            </a:r>
            <a:r>
              <a:rPr lang="ru-RU" sz="2400" b="1" dirty="0"/>
              <a:t> </a:t>
            </a:r>
            <a:r>
              <a:rPr lang="ru-RU" sz="2400" b="1" dirty="0" err="1"/>
              <a:t>функція</a:t>
            </a:r>
            <a:r>
              <a:rPr lang="ru-RU" sz="2400" b="1" dirty="0"/>
              <a:t>» </a:t>
            </a:r>
            <a:r>
              <a:rPr lang="ru-RU" sz="2400" b="1" dirty="0" err="1"/>
              <a:t>відповідає</a:t>
            </a:r>
            <a:r>
              <a:rPr lang="ru-RU" sz="2400" b="1" dirty="0"/>
              <a:t>: </a:t>
            </a:r>
            <a:endParaRPr lang="ru-RU" sz="2400" b="1" dirty="0" smtClean="0"/>
          </a:p>
          <a:p>
            <a:pPr>
              <a:spcBef>
                <a:spcPts val="600"/>
              </a:spcBef>
            </a:pPr>
            <a:r>
              <a:rPr lang="ru-RU" sz="2400" b="1" dirty="0" smtClean="0"/>
              <a:t>а</a:t>
            </a:r>
            <a:r>
              <a:rPr lang="ru-RU" sz="2400" b="1" dirty="0"/>
              <a:t>) </a:t>
            </a:r>
            <a:r>
              <a:rPr lang="ru-RU" sz="2400" b="1" dirty="0" err="1"/>
              <a:t>напрям</a:t>
            </a:r>
            <a:r>
              <a:rPr lang="ru-RU" sz="2400" b="1" dirty="0"/>
              <a:t> </a:t>
            </a:r>
            <a:r>
              <a:rPr lang="ru-RU" sz="2400" b="1" dirty="0" err="1"/>
              <a:t>господарської</a:t>
            </a:r>
            <a:r>
              <a:rPr lang="ru-RU" sz="2400" b="1" dirty="0"/>
              <a:t> </a:t>
            </a:r>
            <a:r>
              <a:rPr lang="ru-RU" sz="2400" b="1" dirty="0" err="1"/>
              <a:t>діяльності</a:t>
            </a:r>
            <a:r>
              <a:rPr lang="ru-RU" sz="2400" b="1" dirty="0"/>
              <a:t>, </a:t>
            </a:r>
            <a:r>
              <a:rPr lang="ru-RU" sz="2400" b="1" dirty="0" err="1"/>
              <a:t>який</a:t>
            </a:r>
            <a:r>
              <a:rPr lang="ru-RU" sz="2400" b="1" dirty="0"/>
              <a:t> </a:t>
            </a:r>
            <a:r>
              <a:rPr lang="ru-RU" sz="2400" b="1" dirty="0" err="1"/>
              <a:t>полягає</a:t>
            </a:r>
            <a:r>
              <a:rPr lang="ru-RU" sz="2400" b="1" dirty="0"/>
              <a:t> в </a:t>
            </a:r>
            <a:r>
              <a:rPr lang="ru-RU" sz="2400" b="1" dirty="0" err="1"/>
              <a:t>управлінні</a:t>
            </a:r>
            <a:r>
              <a:rPr lang="ru-RU" sz="2400" b="1" dirty="0"/>
              <a:t> </a:t>
            </a:r>
            <a:r>
              <a:rPr lang="ru-RU" sz="2400" b="1" dirty="0" err="1"/>
              <a:t>матеріальними</a:t>
            </a:r>
            <a:r>
              <a:rPr lang="ru-RU" sz="2400" b="1" dirty="0"/>
              <a:t> потоками у сферах </a:t>
            </a:r>
            <a:r>
              <a:rPr lang="ru-RU" sz="2400" b="1" dirty="0" err="1"/>
              <a:t>виробництва</a:t>
            </a:r>
            <a:r>
              <a:rPr lang="ru-RU" sz="2400" b="1" dirty="0"/>
              <a:t> й </a:t>
            </a:r>
            <a:r>
              <a:rPr lang="ru-RU" sz="2400" b="1" dirty="0" err="1"/>
              <a:t>обігу</a:t>
            </a:r>
            <a:r>
              <a:rPr lang="ru-RU" sz="2400" b="1" dirty="0" smtClean="0"/>
              <a:t>;</a:t>
            </a:r>
          </a:p>
          <a:p>
            <a:pPr>
              <a:spcBef>
                <a:spcPts val="600"/>
              </a:spcBef>
            </a:pPr>
            <a:r>
              <a:rPr lang="ru-RU" sz="2400" b="1" dirty="0" smtClean="0"/>
              <a:t> </a:t>
            </a:r>
            <a:r>
              <a:rPr lang="ru-RU" sz="2400" b="1" dirty="0"/>
              <a:t>б) </a:t>
            </a:r>
            <a:r>
              <a:rPr lang="ru-RU" sz="2400" b="1" dirty="0" err="1"/>
              <a:t>множина</a:t>
            </a:r>
            <a:r>
              <a:rPr lang="ru-RU" sz="2400" b="1" dirty="0"/>
              <a:t> </a:t>
            </a:r>
            <a:r>
              <a:rPr lang="ru-RU" sz="2400" b="1" dirty="0" err="1"/>
              <a:t>елементів</a:t>
            </a:r>
            <a:r>
              <a:rPr lang="ru-RU" sz="2400" b="1" dirty="0"/>
              <a:t>, </a:t>
            </a:r>
            <a:r>
              <a:rPr lang="ru-RU" sz="2400" b="1" dirty="0" err="1"/>
              <a:t>які</a:t>
            </a:r>
            <a:r>
              <a:rPr lang="ru-RU" sz="2400" b="1" dirty="0"/>
              <a:t> </a:t>
            </a:r>
            <a:r>
              <a:rPr lang="ru-RU" sz="2400" b="1" dirty="0" err="1"/>
              <a:t>перебувають</a:t>
            </a:r>
            <a:r>
              <a:rPr lang="ru-RU" sz="2400" b="1" dirty="0"/>
              <a:t> у </a:t>
            </a:r>
            <a:r>
              <a:rPr lang="ru-RU" sz="2400" b="1" dirty="0" err="1"/>
              <a:t>відношеннях</a:t>
            </a:r>
            <a:r>
              <a:rPr lang="ru-RU" sz="2400" b="1" dirty="0"/>
              <a:t> і </a:t>
            </a:r>
            <a:r>
              <a:rPr lang="ru-RU" sz="2400" b="1" dirty="0" err="1"/>
              <a:t>зв’язках</a:t>
            </a:r>
            <a:r>
              <a:rPr lang="ru-RU" sz="2400" b="1" dirty="0"/>
              <a:t> один з одним і </a:t>
            </a:r>
            <a:r>
              <a:rPr lang="ru-RU" sz="2400" b="1" dirty="0" err="1"/>
              <a:t>утворюють</a:t>
            </a:r>
            <a:r>
              <a:rPr lang="ru-RU" sz="2400" b="1" dirty="0"/>
              <a:t> </a:t>
            </a:r>
            <a:r>
              <a:rPr lang="ru-RU" sz="2400" b="1" dirty="0" err="1"/>
              <a:t>певну</a:t>
            </a:r>
            <a:r>
              <a:rPr lang="ru-RU" sz="2400" b="1" dirty="0"/>
              <a:t> </a:t>
            </a:r>
            <a:r>
              <a:rPr lang="ru-RU" sz="2400" b="1" dirty="0" err="1"/>
              <a:t>цілісність</a:t>
            </a:r>
            <a:r>
              <a:rPr lang="ru-RU" sz="2400" b="1" dirty="0"/>
              <a:t>, </a:t>
            </a:r>
            <a:r>
              <a:rPr lang="ru-RU" sz="2400" b="1" dirty="0" err="1"/>
              <a:t>єдність</a:t>
            </a:r>
            <a:r>
              <a:rPr lang="ru-RU" sz="2400" b="1" dirty="0" smtClean="0"/>
              <a:t>;</a:t>
            </a:r>
          </a:p>
          <a:p>
            <a:pPr>
              <a:spcBef>
                <a:spcPts val="600"/>
              </a:spcBef>
            </a:pPr>
            <a:r>
              <a:rPr lang="ru-RU" sz="2400" b="1" dirty="0" smtClean="0"/>
              <a:t> в</a:t>
            </a:r>
            <a:r>
              <a:rPr lang="ru-RU" sz="2400" b="1" dirty="0"/>
              <a:t>) </a:t>
            </a:r>
            <a:r>
              <a:rPr lang="ru-RU" sz="2400" b="1" dirty="0" err="1"/>
              <a:t>сукупність</a:t>
            </a:r>
            <a:r>
              <a:rPr lang="ru-RU" sz="2400" b="1" dirty="0"/>
              <a:t> </a:t>
            </a:r>
            <a:r>
              <a:rPr lang="ru-RU" sz="2400" b="1" dirty="0" err="1"/>
              <a:t>різних</a:t>
            </a:r>
            <a:r>
              <a:rPr lang="ru-RU" sz="2400" b="1" dirty="0"/>
              <a:t> </a:t>
            </a:r>
            <a:r>
              <a:rPr lang="ru-RU" sz="2400" b="1" dirty="0" err="1"/>
              <a:t>видів</a:t>
            </a:r>
            <a:r>
              <a:rPr lang="ru-RU" sz="2400" b="1" dirty="0"/>
              <a:t> </a:t>
            </a:r>
            <a:r>
              <a:rPr lang="ru-RU" sz="2400" b="1" dirty="0" err="1"/>
              <a:t>діяльності</a:t>
            </a:r>
            <a:r>
              <a:rPr lang="ru-RU" sz="2400" b="1" dirty="0"/>
              <a:t> для </a:t>
            </a:r>
            <a:r>
              <a:rPr lang="ru-RU" sz="2400" b="1" dirty="0" err="1"/>
              <a:t>отримання</a:t>
            </a:r>
            <a:r>
              <a:rPr lang="ru-RU" sz="2400" b="1" dirty="0"/>
              <a:t> </a:t>
            </a:r>
            <a:r>
              <a:rPr lang="ru-RU" sz="2400" b="1" dirty="0" err="1"/>
              <a:t>необхідної</a:t>
            </a:r>
            <a:r>
              <a:rPr lang="ru-RU" sz="2400" b="1" dirty="0"/>
              <a:t> </a:t>
            </a:r>
            <a:r>
              <a:rPr lang="ru-RU" sz="2400" b="1" dirty="0" err="1"/>
              <a:t>кількості</a:t>
            </a:r>
            <a:r>
              <a:rPr lang="ru-RU" sz="2400" b="1" dirty="0"/>
              <a:t> </a:t>
            </a:r>
            <a:r>
              <a:rPr lang="ru-RU" sz="2400" b="1" dirty="0" err="1"/>
              <a:t>вантажу</a:t>
            </a:r>
            <a:r>
              <a:rPr lang="ru-RU" sz="2400" b="1" dirty="0"/>
              <a:t> в </a:t>
            </a:r>
            <a:r>
              <a:rPr lang="ru-RU" sz="2400" b="1" dirty="0" err="1"/>
              <a:t>потрібному</a:t>
            </a:r>
            <a:r>
              <a:rPr lang="ru-RU" sz="2400" b="1" dirty="0"/>
              <a:t> </a:t>
            </a:r>
            <a:r>
              <a:rPr lang="ru-RU" sz="2400" b="1" dirty="0" err="1"/>
              <a:t>місці</a:t>
            </a:r>
            <a:r>
              <a:rPr lang="ru-RU" sz="2400" b="1" dirty="0"/>
              <a:t>, в </a:t>
            </a:r>
            <a:r>
              <a:rPr lang="ru-RU" sz="2400" b="1" dirty="0" err="1"/>
              <a:t>потрібний</a:t>
            </a:r>
            <a:r>
              <a:rPr lang="ru-RU" sz="2400" b="1" dirty="0"/>
              <a:t> час, </a:t>
            </a:r>
            <a:r>
              <a:rPr lang="ru-RU" sz="2400" b="1" dirty="0" err="1"/>
              <a:t>із</a:t>
            </a:r>
            <a:r>
              <a:rPr lang="ru-RU" sz="2400" b="1" dirty="0"/>
              <a:t> </a:t>
            </a:r>
            <a:r>
              <a:rPr lang="ru-RU" sz="2400" b="1" dirty="0" err="1"/>
              <a:t>мінімальними</a:t>
            </a:r>
            <a:r>
              <a:rPr lang="ru-RU" sz="2400" b="1" dirty="0"/>
              <a:t> </a:t>
            </a:r>
            <a:r>
              <a:rPr lang="ru-RU" sz="2400" b="1" dirty="0" err="1"/>
              <a:t>витратами</a:t>
            </a:r>
            <a:r>
              <a:rPr lang="ru-RU" sz="2400" b="1" dirty="0" smtClean="0"/>
              <a:t>;</a:t>
            </a:r>
          </a:p>
          <a:p>
            <a:pPr>
              <a:spcBef>
                <a:spcPts val="600"/>
              </a:spcBef>
            </a:pPr>
            <a:r>
              <a:rPr lang="ru-RU" sz="2400" b="1" dirty="0" smtClean="0"/>
              <a:t> </a:t>
            </a:r>
            <a:r>
              <a:rPr lang="ru-RU" sz="2400" b="1" dirty="0"/>
              <a:t>г) </a:t>
            </a:r>
            <a:r>
              <a:rPr lang="ru-RU" sz="2400" b="1" dirty="0" err="1"/>
              <a:t>збільшена</a:t>
            </a:r>
            <a:r>
              <a:rPr lang="ru-RU" sz="2400" b="1" dirty="0"/>
              <a:t> </a:t>
            </a:r>
            <a:r>
              <a:rPr lang="ru-RU" sz="2400" b="1" dirty="0" err="1"/>
              <a:t>група</a:t>
            </a:r>
            <a:r>
              <a:rPr lang="ru-RU" sz="2400" b="1" dirty="0"/>
              <a:t> </a:t>
            </a:r>
            <a:r>
              <a:rPr lang="ru-RU" sz="2400" b="1" dirty="0" err="1"/>
              <a:t>логістичних</a:t>
            </a:r>
            <a:r>
              <a:rPr lang="ru-RU" sz="2400" b="1" dirty="0"/>
              <a:t> </a:t>
            </a:r>
            <a:r>
              <a:rPr lang="ru-RU" sz="2400" b="1" dirty="0" err="1"/>
              <a:t>операцій</a:t>
            </a:r>
            <a:r>
              <a:rPr lang="ru-RU" sz="2400" b="1" dirty="0"/>
              <a:t>, </a:t>
            </a:r>
            <a:r>
              <a:rPr lang="ru-RU" sz="2400" b="1" dirty="0" err="1"/>
              <a:t>спрямованих</a:t>
            </a:r>
            <a:r>
              <a:rPr lang="ru-RU" sz="2400" b="1" dirty="0"/>
              <a:t> на </a:t>
            </a:r>
            <a:r>
              <a:rPr lang="ru-RU" sz="2400" b="1" dirty="0" err="1"/>
              <a:t>реалізацію</a:t>
            </a:r>
            <a:r>
              <a:rPr lang="ru-RU" sz="2400" b="1" dirty="0"/>
              <a:t> </a:t>
            </a:r>
            <a:r>
              <a:rPr lang="ru-RU" sz="2400" b="1" dirty="0" err="1"/>
              <a:t>цілей</a:t>
            </a:r>
            <a:r>
              <a:rPr lang="ru-RU" sz="2400" b="1" dirty="0"/>
              <a:t> </a:t>
            </a:r>
            <a:r>
              <a:rPr lang="ru-RU" sz="2400" b="1" dirty="0" err="1"/>
              <a:t>логістичної</a:t>
            </a:r>
            <a:r>
              <a:rPr lang="ru-RU" sz="2400" b="1" dirty="0"/>
              <a:t> </a:t>
            </a:r>
            <a:r>
              <a:rPr lang="ru-RU" sz="2400" b="1" dirty="0" err="1"/>
              <a:t>системи</a:t>
            </a:r>
            <a:r>
              <a:rPr lang="ru-RU" sz="24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13838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09600" y="762000"/>
            <a:ext cx="815340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ru-RU" sz="3200" b="1" dirty="0" err="1" smtClean="0"/>
              <a:t>Логістична</a:t>
            </a:r>
            <a:r>
              <a:rPr lang="ru-RU" sz="3200" b="1" dirty="0" smtClean="0"/>
              <a:t> </a:t>
            </a:r>
            <a:r>
              <a:rPr lang="ru-RU" sz="3200" b="1" dirty="0" err="1"/>
              <a:t>операція</a:t>
            </a:r>
            <a:r>
              <a:rPr lang="ru-RU" sz="3200" b="1" dirty="0"/>
              <a:t> - </a:t>
            </a:r>
            <a:r>
              <a:rPr lang="ru-RU" sz="3200" b="1" dirty="0" err="1"/>
              <a:t>це</a:t>
            </a:r>
            <a:r>
              <a:rPr lang="ru-RU" sz="3200" b="1" dirty="0" smtClean="0"/>
              <a:t>:</a:t>
            </a:r>
          </a:p>
          <a:p>
            <a:pPr>
              <a:spcBef>
                <a:spcPts val="600"/>
              </a:spcBef>
            </a:pPr>
            <a:r>
              <a:rPr lang="ru-RU" sz="3200" b="1" dirty="0" smtClean="0"/>
              <a:t> </a:t>
            </a:r>
            <a:r>
              <a:rPr lang="ru-RU" sz="3200" b="1" dirty="0"/>
              <a:t>а) </a:t>
            </a:r>
            <a:r>
              <a:rPr lang="ru-RU" sz="3200" b="1" dirty="0" err="1"/>
              <a:t>сукупність</a:t>
            </a:r>
            <a:r>
              <a:rPr lang="ru-RU" sz="3200" b="1" dirty="0"/>
              <a:t> </a:t>
            </a:r>
            <a:r>
              <a:rPr lang="ru-RU" sz="3200" b="1" dirty="0" err="1"/>
              <a:t>трудових</a:t>
            </a:r>
            <a:r>
              <a:rPr lang="ru-RU" sz="3200" b="1" dirty="0"/>
              <a:t> </a:t>
            </a:r>
            <a:r>
              <a:rPr lang="ru-RU" sz="3200" b="1" dirty="0" err="1"/>
              <a:t>дій</a:t>
            </a:r>
            <a:r>
              <a:rPr lang="ru-RU" sz="3200" b="1" dirty="0"/>
              <a:t>, </a:t>
            </a:r>
            <a:r>
              <a:rPr lang="ru-RU" sz="3200" b="1" dirty="0" err="1"/>
              <a:t>що</a:t>
            </a:r>
            <a:r>
              <a:rPr lang="ru-RU" sz="3200" b="1" dirty="0"/>
              <a:t> </a:t>
            </a:r>
            <a:r>
              <a:rPr lang="ru-RU" sz="3200" b="1" dirty="0" err="1"/>
              <a:t>виконуються</a:t>
            </a:r>
            <a:r>
              <a:rPr lang="ru-RU" sz="3200" b="1" dirty="0"/>
              <a:t> при </a:t>
            </a:r>
            <a:r>
              <a:rPr lang="ru-RU" sz="3200" b="1" dirty="0" err="1"/>
              <a:t>незмінних</a:t>
            </a:r>
            <a:r>
              <a:rPr lang="ru-RU" sz="3200" b="1" dirty="0"/>
              <a:t> предметах і </a:t>
            </a:r>
            <a:r>
              <a:rPr lang="ru-RU" sz="3200" b="1" dirty="0" err="1"/>
              <a:t>засобах</a:t>
            </a:r>
            <a:r>
              <a:rPr lang="ru-RU" sz="3200" b="1" dirty="0"/>
              <a:t> </a:t>
            </a:r>
            <a:r>
              <a:rPr lang="ru-RU" sz="3200" b="1" dirty="0" err="1"/>
              <a:t>праці</a:t>
            </a:r>
            <a:r>
              <a:rPr lang="ru-RU" sz="3200" b="1" dirty="0" smtClean="0"/>
              <a:t>;</a:t>
            </a:r>
          </a:p>
          <a:p>
            <a:pPr>
              <a:spcBef>
                <a:spcPts val="600"/>
              </a:spcBef>
            </a:pPr>
            <a:r>
              <a:rPr lang="ru-RU" sz="3200" b="1" dirty="0" smtClean="0"/>
              <a:t> </a:t>
            </a:r>
            <a:r>
              <a:rPr lang="ru-RU" sz="3200" b="1" dirty="0"/>
              <a:t>б) укрупнена </a:t>
            </a:r>
            <a:r>
              <a:rPr lang="ru-RU" sz="3200" b="1" dirty="0" err="1"/>
              <a:t>група</a:t>
            </a:r>
            <a:r>
              <a:rPr lang="ru-RU" sz="3200" b="1" dirty="0"/>
              <a:t> </a:t>
            </a:r>
            <a:r>
              <a:rPr lang="ru-RU" sz="3200" b="1" dirty="0" err="1"/>
              <a:t>логістичних</a:t>
            </a:r>
            <a:r>
              <a:rPr lang="ru-RU" sz="3200" b="1" dirty="0"/>
              <a:t> </a:t>
            </a:r>
            <a:r>
              <a:rPr lang="ru-RU" sz="3200" b="1" dirty="0" err="1"/>
              <a:t>дій</a:t>
            </a:r>
            <a:r>
              <a:rPr lang="ru-RU" sz="3200" b="1" dirty="0"/>
              <a:t>, </a:t>
            </a:r>
            <a:r>
              <a:rPr lang="ru-RU" sz="3200" b="1" dirty="0" err="1"/>
              <a:t>спрямованих</a:t>
            </a:r>
            <a:r>
              <a:rPr lang="ru-RU" sz="3200" b="1" dirty="0"/>
              <a:t> на </a:t>
            </a:r>
            <a:r>
              <a:rPr lang="ru-RU" sz="3200" b="1" dirty="0" err="1"/>
              <a:t>реалізацію</a:t>
            </a:r>
            <a:r>
              <a:rPr lang="ru-RU" sz="3200" b="1" dirty="0"/>
              <a:t> </a:t>
            </a:r>
            <a:r>
              <a:rPr lang="ru-RU" sz="3200" b="1" dirty="0" err="1"/>
              <a:t>цілей</a:t>
            </a:r>
            <a:r>
              <a:rPr lang="ru-RU" sz="3200" b="1" dirty="0"/>
              <a:t> </a:t>
            </a:r>
            <a:r>
              <a:rPr lang="ru-RU" sz="3200" b="1" dirty="0" err="1"/>
              <a:t>логістичної</a:t>
            </a:r>
            <a:r>
              <a:rPr lang="ru-RU" sz="3200" b="1" dirty="0"/>
              <a:t> </a:t>
            </a:r>
            <a:r>
              <a:rPr lang="ru-RU" sz="3200" b="1" dirty="0" err="1"/>
              <a:t>системи</a:t>
            </a:r>
            <a:r>
              <a:rPr lang="ru-RU" sz="3200" b="1" dirty="0"/>
              <a:t>; </a:t>
            </a:r>
            <a:endParaRPr lang="ru-RU" sz="3200" b="1" dirty="0" smtClean="0"/>
          </a:p>
          <a:p>
            <a:pPr>
              <a:spcBef>
                <a:spcPts val="600"/>
              </a:spcBef>
            </a:pPr>
            <a:r>
              <a:rPr lang="ru-RU" sz="3200" b="1" dirty="0" smtClean="0"/>
              <a:t>в) </a:t>
            </a:r>
            <a:r>
              <a:rPr lang="ru-RU" sz="3200" b="1" dirty="0" err="1" smtClean="0"/>
              <a:t>сукупність</a:t>
            </a:r>
            <a:r>
              <a:rPr lang="ru-RU" sz="3200" b="1" dirty="0" smtClean="0"/>
              <a:t> </a:t>
            </a:r>
            <a:r>
              <a:rPr lang="ru-RU" sz="3200" b="1" dirty="0" err="1"/>
              <a:t>дій</a:t>
            </a:r>
            <a:r>
              <a:rPr lang="ru-RU" sz="3200" b="1" dirty="0"/>
              <a:t> </a:t>
            </a:r>
            <a:r>
              <a:rPr lang="ru-RU" sz="3200" b="1" dirty="0" err="1"/>
              <a:t>спрямованих</a:t>
            </a:r>
            <a:r>
              <a:rPr lang="ru-RU" sz="3200" b="1" dirty="0"/>
              <a:t> на </a:t>
            </a:r>
            <a:r>
              <a:rPr lang="ru-RU" sz="3200" b="1" dirty="0" err="1"/>
              <a:t>перетворення</a:t>
            </a:r>
            <a:r>
              <a:rPr lang="ru-RU" sz="3200" b="1" dirty="0"/>
              <a:t> </a:t>
            </a:r>
            <a:r>
              <a:rPr lang="ru-RU" sz="3200" b="1" dirty="0" err="1"/>
              <a:t>матеріальних</a:t>
            </a:r>
            <a:r>
              <a:rPr lang="ru-RU" sz="3200" b="1" dirty="0"/>
              <a:t>, </a:t>
            </a:r>
            <a:r>
              <a:rPr lang="ru-RU" sz="3200" b="1" dirty="0" err="1"/>
              <a:t>інформаційних</a:t>
            </a:r>
            <a:r>
              <a:rPr lang="ru-RU" sz="3200" b="1" dirty="0"/>
              <a:t> і </a:t>
            </a:r>
            <a:r>
              <a:rPr lang="ru-RU" sz="3200" b="1" dirty="0" err="1"/>
              <a:t>фінансових</a:t>
            </a:r>
            <a:r>
              <a:rPr lang="ru-RU" sz="3200" b="1" dirty="0"/>
              <a:t> </a:t>
            </a:r>
            <a:r>
              <a:rPr lang="ru-RU" sz="3200" b="1" dirty="0" err="1"/>
              <a:t>потоків</a:t>
            </a:r>
            <a:r>
              <a:rPr lang="ru-RU" sz="3200" b="1" dirty="0"/>
              <a:t>; </a:t>
            </a:r>
            <a:endParaRPr lang="ru-RU" sz="3200" b="1" dirty="0" smtClean="0"/>
          </a:p>
          <a:p>
            <a:pPr>
              <a:spcBef>
                <a:spcPts val="600"/>
              </a:spcBef>
            </a:pPr>
            <a:r>
              <a:rPr lang="ru-RU" sz="3200" b="1" dirty="0" smtClean="0"/>
              <a:t>г</a:t>
            </a:r>
            <a:r>
              <a:rPr lang="ru-RU" sz="3200" b="1" dirty="0"/>
              <a:t>) правильна </a:t>
            </a:r>
            <a:r>
              <a:rPr lang="ru-RU" sz="3200" b="1" dirty="0" err="1"/>
              <a:t>відповідь</a:t>
            </a:r>
            <a:r>
              <a:rPr lang="ru-RU" sz="3200" b="1" dirty="0"/>
              <a:t> </a:t>
            </a:r>
            <a:r>
              <a:rPr lang="ru-RU" sz="3200" b="1" dirty="0" err="1"/>
              <a:t>відсутня</a:t>
            </a:r>
            <a:r>
              <a:rPr lang="ru-RU" sz="32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21995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3400" y="671691"/>
            <a:ext cx="82296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ru-RU" sz="3600" b="1" dirty="0" smtClean="0"/>
              <a:t>До </a:t>
            </a:r>
            <a:r>
              <a:rPr lang="ru-RU" sz="3600" b="1" dirty="0" err="1" smtClean="0"/>
              <a:t>логістики</a:t>
            </a:r>
            <a:r>
              <a:rPr lang="ru-RU" sz="3600" b="1" dirty="0" smtClean="0"/>
              <a:t> </a:t>
            </a:r>
            <a:r>
              <a:rPr lang="ru-RU" sz="3600" b="1" dirty="0" err="1"/>
              <a:t>постачання</a:t>
            </a:r>
            <a:r>
              <a:rPr lang="ru-RU" sz="3600" b="1" dirty="0"/>
              <a:t> не </a:t>
            </a:r>
            <a:r>
              <a:rPr lang="ru-RU" sz="3600" b="1" dirty="0" err="1"/>
              <a:t>відноситься</a:t>
            </a:r>
            <a:r>
              <a:rPr lang="ru-RU" sz="3600" b="1" dirty="0"/>
              <a:t>: </a:t>
            </a:r>
            <a:endParaRPr lang="ru-RU" sz="3600" b="1" dirty="0" smtClean="0"/>
          </a:p>
          <a:p>
            <a:pPr>
              <a:spcBef>
                <a:spcPts val="600"/>
              </a:spcBef>
            </a:pPr>
            <a:r>
              <a:rPr lang="ru-RU" sz="3600" b="1" dirty="0" smtClean="0"/>
              <a:t>а</a:t>
            </a:r>
            <a:r>
              <a:rPr lang="ru-RU" sz="3600" b="1" dirty="0"/>
              <a:t>) </a:t>
            </a:r>
            <a:r>
              <a:rPr lang="ru-RU" sz="3600" b="1" dirty="0" err="1"/>
              <a:t>вибір</a:t>
            </a:r>
            <a:r>
              <a:rPr lang="ru-RU" sz="3600" b="1" dirty="0"/>
              <a:t> </a:t>
            </a:r>
            <a:r>
              <a:rPr lang="ru-RU" sz="3600" b="1" dirty="0" err="1"/>
              <a:t>постачальника</a:t>
            </a:r>
            <a:r>
              <a:rPr lang="ru-RU" sz="3600" b="1" dirty="0" smtClean="0"/>
              <a:t>;</a:t>
            </a:r>
          </a:p>
          <a:p>
            <a:pPr>
              <a:spcBef>
                <a:spcPts val="600"/>
              </a:spcBef>
            </a:pPr>
            <a:r>
              <a:rPr lang="ru-RU" sz="3600" b="1" dirty="0" smtClean="0"/>
              <a:t> </a:t>
            </a:r>
            <a:r>
              <a:rPr lang="ru-RU" sz="3600" b="1" dirty="0"/>
              <a:t>б) </a:t>
            </a:r>
            <a:r>
              <a:rPr lang="ru-RU" sz="3600" b="1" dirty="0" err="1"/>
              <a:t>формування</a:t>
            </a:r>
            <a:r>
              <a:rPr lang="ru-RU" sz="3600" b="1" dirty="0"/>
              <a:t> </a:t>
            </a:r>
            <a:r>
              <a:rPr lang="ru-RU" sz="3600" b="1" dirty="0" err="1"/>
              <a:t>замовлень</a:t>
            </a:r>
            <a:r>
              <a:rPr lang="ru-RU" sz="3600" b="1" dirty="0" smtClean="0"/>
              <a:t>;</a:t>
            </a:r>
          </a:p>
          <a:p>
            <a:pPr>
              <a:spcBef>
                <a:spcPts val="600"/>
              </a:spcBef>
            </a:pPr>
            <a:r>
              <a:rPr lang="ru-RU" sz="3600" b="1" dirty="0" smtClean="0"/>
              <a:t> </a:t>
            </a:r>
            <a:r>
              <a:rPr lang="ru-RU" sz="3600" b="1" dirty="0"/>
              <a:t>в) контроль </a:t>
            </a:r>
            <a:r>
              <a:rPr lang="ru-RU" sz="3600" b="1" dirty="0" err="1"/>
              <a:t>кількості</a:t>
            </a:r>
            <a:r>
              <a:rPr lang="ru-RU" sz="3600" b="1" dirty="0"/>
              <a:t> та </a:t>
            </a:r>
            <a:r>
              <a:rPr lang="ru-RU" sz="3600" b="1" dirty="0" err="1"/>
              <a:t>строків</a:t>
            </a:r>
            <a:r>
              <a:rPr lang="ru-RU" sz="3600" b="1" dirty="0"/>
              <a:t> </a:t>
            </a:r>
            <a:r>
              <a:rPr lang="ru-RU" sz="3600" b="1" dirty="0" err="1"/>
              <a:t>постачання</a:t>
            </a:r>
            <a:r>
              <a:rPr lang="ru-RU" sz="3600" b="1" dirty="0" smtClean="0"/>
              <a:t>;</a:t>
            </a:r>
          </a:p>
          <a:p>
            <a:pPr>
              <a:spcBef>
                <a:spcPts val="600"/>
              </a:spcBef>
            </a:pPr>
            <a:r>
              <a:rPr lang="ru-RU" sz="3600" b="1" dirty="0" smtClean="0"/>
              <a:t> </a:t>
            </a:r>
            <a:r>
              <a:rPr lang="ru-RU" sz="3600" b="1" dirty="0"/>
              <a:t>г) контроль </a:t>
            </a:r>
            <a:r>
              <a:rPr lang="ru-RU" sz="3600" b="1" dirty="0" err="1"/>
              <a:t>витрат</a:t>
            </a:r>
            <a:r>
              <a:rPr lang="ru-RU" sz="3600" b="1" dirty="0"/>
              <a:t> </a:t>
            </a:r>
            <a:r>
              <a:rPr lang="ru-RU" sz="3600" b="1" dirty="0" err="1"/>
              <a:t>матеріальних</a:t>
            </a:r>
            <a:r>
              <a:rPr lang="ru-RU" sz="3600" b="1" dirty="0"/>
              <a:t> </a:t>
            </a:r>
            <a:r>
              <a:rPr lang="ru-RU" sz="3600" b="1" dirty="0" err="1"/>
              <a:t>ресурсів</a:t>
            </a:r>
            <a:r>
              <a:rPr lang="ru-RU" sz="3600" b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694025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6787" y="685800"/>
            <a:ext cx="83058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ru-RU" sz="3600" b="1" dirty="0" smtClean="0"/>
              <a:t>До </a:t>
            </a:r>
            <a:r>
              <a:rPr lang="ru-RU" sz="3600" b="1" dirty="0" err="1" smtClean="0"/>
              <a:t>логістики</a:t>
            </a:r>
            <a:r>
              <a:rPr lang="ru-RU" sz="3600" b="1" dirty="0" smtClean="0"/>
              <a:t> </a:t>
            </a:r>
            <a:r>
              <a:rPr lang="ru-RU" sz="3600" b="1" dirty="0" err="1"/>
              <a:t>постачання</a:t>
            </a:r>
            <a:r>
              <a:rPr lang="ru-RU" sz="3600" b="1" dirty="0"/>
              <a:t> не </a:t>
            </a:r>
            <a:r>
              <a:rPr lang="ru-RU" sz="3600" b="1" dirty="0" err="1"/>
              <a:t>відноситься</a:t>
            </a:r>
            <a:r>
              <a:rPr lang="ru-RU" sz="3600" b="1" dirty="0"/>
              <a:t>: </a:t>
            </a:r>
            <a:endParaRPr lang="ru-RU" sz="3600" b="1" dirty="0" smtClean="0"/>
          </a:p>
          <a:p>
            <a:pPr>
              <a:spcBef>
                <a:spcPts val="600"/>
              </a:spcBef>
            </a:pPr>
            <a:r>
              <a:rPr lang="ru-RU" sz="3600" b="1" dirty="0" smtClean="0"/>
              <a:t>а</a:t>
            </a:r>
            <a:r>
              <a:rPr lang="ru-RU" sz="3600" b="1" dirty="0"/>
              <a:t>) </a:t>
            </a:r>
            <a:r>
              <a:rPr lang="ru-RU" sz="3600" b="1" dirty="0" err="1"/>
              <a:t>визначення</a:t>
            </a:r>
            <a:r>
              <a:rPr lang="ru-RU" sz="3600" b="1" dirty="0"/>
              <a:t> </a:t>
            </a:r>
            <a:r>
              <a:rPr lang="ru-RU" sz="3600" b="1" dirty="0" err="1"/>
              <a:t>загальної</a:t>
            </a:r>
            <a:r>
              <a:rPr lang="ru-RU" sz="3600" b="1" dirty="0"/>
              <a:t> потреби в </a:t>
            </a:r>
            <a:r>
              <a:rPr lang="ru-RU" sz="3600" b="1" dirty="0" err="1"/>
              <a:t>матеріальних</a:t>
            </a:r>
            <a:r>
              <a:rPr lang="ru-RU" sz="3600" b="1" dirty="0"/>
              <a:t> ресурсах</a:t>
            </a:r>
            <a:r>
              <a:rPr lang="ru-RU" sz="3600" b="1" dirty="0" smtClean="0"/>
              <a:t>;</a:t>
            </a:r>
          </a:p>
          <a:p>
            <a:pPr>
              <a:spcBef>
                <a:spcPts val="600"/>
              </a:spcBef>
            </a:pPr>
            <a:r>
              <a:rPr lang="ru-RU" sz="3600" b="1" dirty="0" smtClean="0"/>
              <a:t> </a:t>
            </a:r>
            <a:r>
              <a:rPr lang="ru-RU" sz="3600" b="1" dirty="0"/>
              <a:t>б) </a:t>
            </a:r>
            <a:r>
              <a:rPr lang="ru-RU" sz="3600" b="1" dirty="0" err="1"/>
              <a:t>укладання</a:t>
            </a:r>
            <a:r>
              <a:rPr lang="ru-RU" sz="3600" b="1" dirty="0"/>
              <a:t> </a:t>
            </a:r>
            <a:r>
              <a:rPr lang="ru-RU" sz="3600" b="1" dirty="0" err="1"/>
              <a:t>договорів</a:t>
            </a:r>
            <a:r>
              <a:rPr lang="ru-RU" sz="3600" b="1" dirty="0"/>
              <a:t> з </a:t>
            </a:r>
            <a:r>
              <a:rPr lang="ru-RU" sz="3600" b="1" dirty="0" err="1"/>
              <a:t>постачальниками</a:t>
            </a:r>
            <a:r>
              <a:rPr lang="ru-RU" sz="3600" b="1" dirty="0" smtClean="0"/>
              <a:t>;</a:t>
            </a:r>
          </a:p>
          <a:p>
            <a:pPr>
              <a:spcBef>
                <a:spcPts val="600"/>
              </a:spcBef>
            </a:pPr>
            <a:r>
              <a:rPr lang="ru-RU" sz="3600" b="1" dirty="0" smtClean="0"/>
              <a:t> </a:t>
            </a:r>
            <a:r>
              <a:rPr lang="ru-RU" sz="3600" b="1" dirty="0"/>
              <a:t>в) контроль </a:t>
            </a:r>
            <a:r>
              <a:rPr lang="ru-RU" sz="3600" b="1" dirty="0" err="1"/>
              <a:t>запасів</a:t>
            </a:r>
            <a:r>
              <a:rPr lang="ru-RU" sz="3600" b="1" dirty="0"/>
              <a:t> </a:t>
            </a:r>
            <a:r>
              <a:rPr lang="ru-RU" sz="3600" b="1" dirty="0" err="1"/>
              <a:t>матеріальних</a:t>
            </a:r>
            <a:r>
              <a:rPr lang="ru-RU" sz="3600" b="1" dirty="0"/>
              <a:t> </a:t>
            </a:r>
            <a:r>
              <a:rPr lang="ru-RU" sz="3600" b="1" dirty="0" err="1"/>
              <a:t>ресурсів</a:t>
            </a:r>
            <a:r>
              <a:rPr lang="ru-RU" sz="3600" b="1" dirty="0" smtClean="0"/>
              <a:t>;</a:t>
            </a:r>
          </a:p>
          <a:p>
            <a:pPr>
              <a:spcBef>
                <a:spcPts val="600"/>
              </a:spcBef>
            </a:pPr>
            <a:r>
              <a:rPr lang="ru-RU" sz="3600" b="1" dirty="0" smtClean="0"/>
              <a:t> </a:t>
            </a:r>
            <a:r>
              <a:rPr lang="ru-RU" sz="3600" b="1" dirty="0"/>
              <a:t>г) правильна </a:t>
            </a:r>
            <a:r>
              <a:rPr lang="ru-RU" sz="3600" b="1" dirty="0" err="1"/>
              <a:t>відповідь</a:t>
            </a:r>
            <a:r>
              <a:rPr lang="ru-RU" sz="3600" b="1" dirty="0"/>
              <a:t> </a:t>
            </a:r>
            <a:r>
              <a:rPr lang="ru-RU" sz="3600" b="1" dirty="0" err="1"/>
              <a:t>відсутня</a:t>
            </a:r>
            <a:r>
              <a:rPr lang="ru-RU" sz="36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44458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5800" y="1524000"/>
            <a:ext cx="78486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b="1" i="1" dirty="0" smtClean="0">
                <a:latin typeface="Arial" pitchFamily="34" charset="0"/>
                <a:cs typeface="Arial" pitchFamily="34" charset="0"/>
              </a:rPr>
              <a:t>До </a:t>
            </a:r>
            <a:r>
              <a:rPr lang="uk-UA" sz="3200" b="1" i="1" dirty="0">
                <a:latin typeface="Arial" pitchFamily="34" charset="0"/>
                <a:cs typeface="Arial" pitchFamily="34" charset="0"/>
              </a:rPr>
              <a:t>логістичних операцій відносяться:</a:t>
            </a:r>
            <a:br>
              <a:rPr lang="uk-UA" sz="3200" b="1" i="1" dirty="0">
                <a:latin typeface="Arial" pitchFamily="34" charset="0"/>
                <a:cs typeface="Arial" pitchFamily="34" charset="0"/>
              </a:rPr>
            </a:br>
            <a:r>
              <a:rPr lang="uk-UA" sz="3200" dirty="0">
                <a:latin typeface="Arial" pitchFamily="34" charset="0"/>
                <a:cs typeface="Arial" pitchFamily="34" charset="0"/>
              </a:rPr>
              <a:t>А. Навантаження, розвантаження, зберігання.</a:t>
            </a:r>
            <a:br>
              <a:rPr lang="uk-UA" sz="3200" dirty="0">
                <a:latin typeface="Arial" pitchFamily="34" charset="0"/>
                <a:cs typeface="Arial" pitchFamily="34" charset="0"/>
              </a:rPr>
            </a:br>
            <a:r>
              <a:rPr lang="uk-UA" sz="3200" dirty="0">
                <a:latin typeface="Arial" pitchFamily="34" charset="0"/>
                <a:cs typeface="Arial" pitchFamily="34" charset="0"/>
              </a:rPr>
              <a:t>Б. Перевезення, комплектація, сортування.</a:t>
            </a:r>
            <a:br>
              <a:rPr lang="uk-UA" sz="3200" dirty="0">
                <a:latin typeface="Arial" pitchFamily="34" charset="0"/>
                <a:cs typeface="Arial" pitchFamily="34" charset="0"/>
              </a:rPr>
            </a:br>
            <a:r>
              <a:rPr lang="uk-UA" sz="3200" dirty="0">
                <a:latin typeface="Arial" pitchFamily="34" charset="0"/>
                <a:cs typeface="Arial" pitchFamily="34" charset="0"/>
              </a:rPr>
              <a:t>В. Прийом, зберігання, передача інформації.</a:t>
            </a:r>
            <a:br>
              <a:rPr lang="uk-UA" sz="3200" dirty="0">
                <a:latin typeface="Arial" pitchFamily="34" charset="0"/>
                <a:cs typeface="Arial" pitchFamily="34" charset="0"/>
              </a:rPr>
            </a:br>
            <a:r>
              <a:rPr lang="uk-UA" sz="3200" dirty="0">
                <a:latin typeface="Arial" pitchFamily="34" charset="0"/>
                <a:cs typeface="Arial" pitchFamily="34" charset="0"/>
              </a:rPr>
              <a:t>Г. Всі відповіді вірні</a:t>
            </a:r>
            <a:r>
              <a:rPr lang="uk-UA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5611097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3400" y="1524000"/>
            <a:ext cx="8001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b="1" i="1" dirty="0">
                <a:latin typeface="Arial" pitchFamily="34" charset="0"/>
                <a:cs typeface="Arial" pitchFamily="34" charset="0"/>
              </a:rPr>
              <a:t>Керівництво підприємства прийняло рішення реалізовувати свою</a:t>
            </a:r>
            <a:br>
              <a:rPr lang="uk-UA" sz="3200" b="1" i="1" dirty="0">
                <a:latin typeface="Arial" pitchFamily="34" charset="0"/>
                <a:cs typeface="Arial" pitchFamily="34" charset="0"/>
              </a:rPr>
            </a:br>
            <a:r>
              <a:rPr lang="uk-UA" sz="3200" b="1" i="1" dirty="0">
                <a:latin typeface="Arial" pitchFamily="34" charset="0"/>
                <a:cs typeface="Arial" pitchFamily="34" charset="0"/>
              </a:rPr>
              <a:t>продукцію через конкретного посередника. Дане рішення можна</a:t>
            </a:r>
            <a:br>
              <a:rPr lang="uk-UA" sz="3200" b="1" i="1" dirty="0">
                <a:latin typeface="Arial" pitchFamily="34" charset="0"/>
                <a:cs typeface="Arial" pitchFamily="34" charset="0"/>
              </a:rPr>
            </a:br>
            <a:r>
              <a:rPr lang="uk-UA" sz="3200" b="1" i="1" dirty="0">
                <a:latin typeface="Arial" pitchFamily="34" charset="0"/>
                <a:cs typeface="Arial" pitchFamily="34" charset="0"/>
              </a:rPr>
              <a:t>охарактеризувати як формування:</a:t>
            </a:r>
            <a:br>
              <a:rPr lang="uk-UA" sz="3200" b="1" i="1" dirty="0">
                <a:latin typeface="Arial" pitchFamily="34" charset="0"/>
                <a:cs typeface="Arial" pitchFamily="34" charset="0"/>
              </a:rPr>
            </a:br>
            <a:r>
              <a:rPr lang="uk-UA" sz="3200" dirty="0">
                <a:latin typeface="Arial" pitchFamily="34" charset="0"/>
                <a:cs typeface="Arial" pitchFamily="34" charset="0"/>
              </a:rPr>
              <a:t>А. Логістичного каналу.</a:t>
            </a:r>
            <a:br>
              <a:rPr lang="uk-UA" sz="3200" dirty="0">
                <a:latin typeface="Arial" pitchFamily="34" charset="0"/>
                <a:cs typeface="Arial" pitchFamily="34" charset="0"/>
              </a:rPr>
            </a:br>
            <a:r>
              <a:rPr lang="uk-UA" sz="3200" dirty="0">
                <a:latin typeface="Arial" pitchFamily="34" charset="0"/>
                <a:cs typeface="Arial" pitchFamily="34" charset="0"/>
              </a:rPr>
              <a:t>Б. Логістичного ланцюга.</a:t>
            </a:r>
            <a:br>
              <a:rPr lang="uk-UA" sz="3200" dirty="0">
                <a:latin typeface="Arial" pitchFamily="34" charset="0"/>
                <a:cs typeface="Arial" pitchFamily="34" charset="0"/>
              </a:rPr>
            </a:br>
            <a:r>
              <a:rPr lang="uk-UA" sz="3200" dirty="0">
                <a:latin typeface="Arial" pitchFamily="34" charset="0"/>
                <a:cs typeface="Arial" pitchFamily="34" charset="0"/>
              </a:rPr>
              <a:t>В. Логістичної мережі.</a:t>
            </a:r>
            <a:br>
              <a:rPr lang="uk-UA" sz="3200" dirty="0">
                <a:latin typeface="Arial" pitchFamily="34" charset="0"/>
                <a:cs typeface="Arial" pitchFamily="34" charset="0"/>
              </a:rPr>
            </a:br>
            <a:r>
              <a:rPr lang="uk-UA" sz="3200" dirty="0">
                <a:latin typeface="Arial" pitchFamily="34" charset="0"/>
                <a:cs typeface="Arial" pitchFamily="34" charset="0"/>
              </a:rPr>
              <a:t>Г. Логістичної операції.</a:t>
            </a:r>
            <a:r>
              <a:rPr lang="uk-UA" sz="3200" dirty="0">
                <a:latin typeface="Arial" pitchFamily="34" charset="0"/>
                <a:cs typeface="Arial" pitchFamily="34" charset="0"/>
              </a:rPr>
              <a:t> </a:t>
            </a:r>
            <a:br>
              <a:rPr lang="uk-UA" sz="3200" dirty="0">
                <a:latin typeface="Arial" pitchFamily="34" charset="0"/>
                <a:cs typeface="Arial" pitchFamily="34" charset="0"/>
              </a:rPr>
            </a:br>
            <a:endParaRPr lang="uk-UA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5616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9600" y="381000"/>
            <a:ext cx="8001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i="1" u="sng" dirty="0">
                <a:latin typeface="Arial" pitchFamily="34" charset="0"/>
                <a:cs typeface="Arial" pitchFamily="34" charset="0"/>
              </a:rPr>
              <a:t>Процеси</a:t>
            </a:r>
            <a:r>
              <a:rPr lang="uk-UA" sz="3200" b="1" u="sng" dirty="0">
                <a:latin typeface="Arial" pitchFamily="34" charset="0"/>
                <a:cs typeface="Arial" pitchFamily="34" charset="0"/>
              </a:rPr>
              <a:t> </a:t>
            </a:r>
            <a:r>
              <a:rPr lang="uk-UA" sz="3200" u="sng" dirty="0">
                <a:latin typeface="Arial" pitchFamily="34" charset="0"/>
                <a:cs typeface="Arial" pitchFamily="34" charset="0"/>
              </a:rPr>
              <a:t>— групи зв'язаних між собою задач</a:t>
            </a:r>
            <a:r>
              <a:rPr lang="uk-UA" sz="3200" dirty="0">
                <a:latin typeface="Arial" pitchFamily="34" charset="0"/>
                <a:cs typeface="Arial" pitchFamily="34" charset="0"/>
              </a:rPr>
              <a:t>, рішення яких забезпечує створення </a:t>
            </a:r>
            <a:r>
              <a:rPr lang="uk-UA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цінності для </a:t>
            </a:r>
            <a:r>
              <a:rPr lang="uk-UA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споживача</a:t>
            </a:r>
            <a:r>
              <a:rPr lang="uk-UA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uk-UA" sz="3200" dirty="0" smtClean="0">
                <a:latin typeface="Arial" pitchFamily="34" charset="0"/>
                <a:cs typeface="Arial" pitchFamily="34" charset="0"/>
              </a:rPr>
              <a:t>та </a:t>
            </a:r>
            <a:r>
              <a:rPr lang="uk-UA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задоволення </a:t>
            </a:r>
            <a:r>
              <a:rPr lang="uk-UA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його </a:t>
            </a:r>
            <a:r>
              <a:rPr lang="uk-UA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потреб.</a:t>
            </a:r>
            <a:endParaRPr lang="uk-UA" sz="32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sz="3200" b="1" dirty="0">
                <a:latin typeface="Arial" pitchFamily="34" charset="0"/>
                <a:cs typeface="Arial" pitchFamily="34" charset="0"/>
              </a:rPr>
              <a:t>У ході </a:t>
            </a:r>
            <a:r>
              <a:rPr lang="uk-UA" sz="3200" b="1" i="1" dirty="0">
                <a:latin typeface="Arial" pitchFamily="34" charset="0"/>
                <a:cs typeface="Arial" pitchFamily="34" charset="0"/>
              </a:rPr>
              <a:t>логістичного процесу</a:t>
            </a:r>
            <a:r>
              <a:rPr lang="uk-UA" sz="3200" b="1" dirty="0">
                <a:latin typeface="Arial" pitchFamily="34" charset="0"/>
                <a:cs typeface="Arial" pitchFamily="34" charset="0"/>
              </a:rPr>
              <a:t> матеріальний потік </a:t>
            </a:r>
            <a:r>
              <a:rPr lang="uk-UA" sz="3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доводиться до підприємства,</a:t>
            </a:r>
            <a:r>
              <a:rPr lang="uk-UA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uk-UA" sz="3200" b="1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потім </a:t>
            </a:r>
            <a:r>
              <a:rPr lang="uk-UA" sz="32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організовується </a:t>
            </a:r>
            <a:r>
              <a:rPr lang="uk-UA" sz="3200" b="1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його раціональне просування через ланцюг складських і виробничих ділянок</a:t>
            </a:r>
            <a:r>
              <a:rPr lang="uk-UA" sz="3200" b="1" dirty="0">
                <a:latin typeface="Arial" pitchFamily="34" charset="0"/>
                <a:cs typeface="Arial" pitchFamily="34" charset="0"/>
              </a:rPr>
              <a:t>, </a:t>
            </a:r>
            <a:r>
              <a:rPr lang="uk-UA" sz="32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після чого готова продукція доводиться до споживача відповідно до </a:t>
            </a:r>
            <a:r>
              <a:rPr lang="uk-UA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його замовлення. </a:t>
            </a:r>
            <a:endParaRPr lang="ru-RU" sz="32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808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3400" y="1295400"/>
            <a:ext cx="8229600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b="1" i="1" dirty="0" smtClean="0">
                <a:latin typeface="Arial" pitchFamily="34" charset="0"/>
                <a:cs typeface="Arial" pitchFamily="34" charset="0"/>
              </a:rPr>
              <a:t>Фізичний </a:t>
            </a:r>
            <a:r>
              <a:rPr lang="uk-UA" sz="3200" b="1" i="1" dirty="0">
                <a:latin typeface="Arial" pitchFamily="34" charset="0"/>
                <a:cs typeface="Arial" pitchFamily="34" charset="0"/>
              </a:rPr>
              <a:t>розподіл це:</a:t>
            </a:r>
            <a:br>
              <a:rPr lang="uk-UA" sz="3200" b="1" i="1" dirty="0">
                <a:latin typeface="Arial" pitchFamily="34" charset="0"/>
                <a:cs typeface="Arial" pitchFamily="34" charset="0"/>
              </a:rPr>
            </a:br>
            <a:r>
              <a:rPr lang="uk-UA" sz="3200" dirty="0">
                <a:latin typeface="Arial" pitchFamily="34" charset="0"/>
                <a:cs typeface="Arial" pitchFamily="34" charset="0"/>
              </a:rPr>
              <a:t>А. Діяльність, що пов’язана з плануванням і підтримкою виробничого</a:t>
            </a:r>
            <a:br>
              <a:rPr lang="uk-UA" sz="3200" dirty="0">
                <a:latin typeface="Arial" pitchFamily="34" charset="0"/>
                <a:cs typeface="Arial" pitchFamily="34" charset="0"/>
              </a:rPr>
            </a:br>
            <a:r>
              <a:rPr lang="uk-UA" sz="3200" dirty="0">
                <a:latin typeface="Arial" pitchFamily="34" charset="0"/>
                <a:cs typeface="Arial" pitchFamily="34" charset="0"/>
              </a:rPr>
              <a:t>процесу.</a:t>
            </a:r>
            <a:br>
              <a:rPr lang="uk-UA" sz="3200" dirty="0">
                <a:latin typeface="Arial" pitchFamily="34" charset="0"/>
                <a:cs typeface="Arial" pitchFamily="34" charset="0"/>
              </a:rPr>
            </a:br>
            <a:r>
              <a:rPr lang="uk-UA" sz="3200" dirty="0">
                <a:latin typeface="Arial" pitchFamily="34" charset="0"/>
                <a:cs typeface="Arial" pitchFamily="34" charset="0"/>
              </a:rPr>
              <a:t>Б. Діяльність, що пов’язана з обслуговуванням споживачів.</a:t>
            </a:r>
            <a:br>
              <a:rPr lang="uk-UA" sz="3200" dirty="0">
                <a:latin typeface="Arial" pitchFamily="34" charset="0"/>
                <a:cs typeface="Arial" pitchFamily="34" charset="0"/>
              </a:rPr>
            </a:br>
            <a:r>
              <a:rPr lang="uk-UA" sz="3200" dirty="0">
                <a:latin typeface="Arial" pitchFamily="34" charset="0"/>
                <a:cs typeface="Arial" pitchFamily="34" charset="0"/>
              </a:rPr>
              <a:t>В. Діяльність, що пов’язана з придбанням продуктів і матеріалів у</a:t>
            </a:r>
            <a:br>
              <a:rPr lang="uk-UA" sz="3200" dirty="0">
                <a:latin typeface="Arial" pitchFamily="34" charset="0"/>
                <a:cs typeface="Arial" pitchFamily="34" charset="0"/>
              </a:rPr>
            </a:br>
            <a:r>
              <a:rPr lang="uk-UA" sz="3200" dirty="0">
                <a:latin typeface="Arial" pitchFamily="34" charset="0"/>
                <a:cs typeface="Arial" pitchFamily="34" charset="0"/>
              </a:rPr>
              <a:t>зовнішніх постачальників.</a:t>
            </a:r>
            <a:br>
              <a:rPr lang="uk-UA" sz="3200" dirty="0">
                <a:latin typeface="Arial" pitchFamily="34" charset="0"/>
                <a:cs typeface="Arial" pitchFamily="34" charset="0"/>
              </a:rPr>
            </a:br>
            <a:r>
              <a:rPr lang="uk-UA" sz="3200" dirty="0">
                <a:latin typeface="Arial" pitchFamily="34" charset="0"/>
                <a:cs typeface="Arial" pitchFamily="34" charset="0"/>
              </a:rPr>
              <a:t>Г. Немає правильної відповіді</a:t>
            </a:r>
            <a:r>
              <a:rPr lang="uk-UA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898866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0" y="1071801"/>
            <a:ext cx="8610600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b="1" i="1" dirty="0" smtClean="0">
                <a:latin typeface="Arial" pitchFamily="34" charset="0"/>
                <a:cs typeface="Arial" pitchFamily="34" charset="0"/>
              </a:rPr>
              <a:t>Відособлена </a:t>
            </a:r>
            <a:r>
              <a:rPr lang="uk-UA" sz="3200" b="1" i="1" dirty="0">
                <a:latin typeface="Arial" pitchFamily="34" charset="0"/>
                <a:cs typeface="Arial" pitchFamily="34" charset="0"/>
              </a:rPr>
              <a:t>сукупність логістичних операцій, які виділені з метою</a:t>
            </a:r>
            <a:br>
              <a:rPr lang="uk-UA" sz="3200" b="1" i="1" dirty="0">
                <a:latin typeface="Arial" pitchFamily="34" charset="0"/>
                <a:cs typeface="Arial" pitchFamily="34" charset="0"/>
              </a:rPr>
            </a:br>
            <a:r>
              <a:rPr lang="uk-UA" sz="3200" b="1" i="1" dirty="0">
                <a:latin typeface="Arial" pitchFamily="34" charset="0"/>
                <a:cs typeface="Arial" pitchFamily="34" charset="0"/>
              </a:rPr>
              <a:t>підвищення ефективності управління логістичним процесом і ступеня</a:t>
            </a:r>
            <a:br>
              <a:rPr lang="uk-UA" sz="3200" b="1" i="1" dirty="0">
                <a:latin typeface="Arial" pitchFamily="34" charset="0"/>
                <a:cs typeface="Arial" pitchFamily="34" charset="0"/>
              </a:rPr>
            </a:br>
            <a:r>
              <a:rPr lang="uk-UA" sz="3200" b="1" i="1" dirty="0">
                <a:latin typeface="Arial" pitchFamily="34" charset="0"/>
                <a:cs typeface="Arial" pitchFamily="34" charset="0"/>
              </a:rPr>
              <a:t>керованості логістикою організації бізнесу - це:</a:t>
            </a:r>
            <a:br>
              <a:rPr lang="uk-UA" sz="3200" b="1" i="1" dirty="0">
                <a:latin typeface="Arial" pitchFamily="34" charset="0"/>
                <a:cs typeface="Arial" pitchFamily="34" charset="0"/>
              </a:rPr>
            </a:br>
            <a:r>
              <a:rPr lang="uk-UA" sz="3200" dirty="0">
                <a:latin typeface="Arial" pitchFamily="34" charset="0"/>
                <a:cs typeface="Arial" pitchFamily="34" charset="0"/>
              </a:rPr>
              <a:t>А. Логістична місія.</a:t>
            </a:r>
            <a:br>
              <a:rPr lang="uk-UA" sz="3200" dirty="0">
                <a:latin typeface="Arial" pitchFamily="34" charset="0"/>
                <a:cs typeface="Arial" pitchFamily="34" charset="0"/>
              </a:rPr>
            </a:br>
            <a:r>
              <a:rPr lang="uk-UA" sz="3200" dirty="0">
                <a:latin typeface="Arial" pitchFamily="34" charset="0"/>
                <a:cs typeface="Arial" pitchFamily="34" charset="0"/>
              </a:rPr>
              <a:t>Б. Логістичний менеджмент.</a:t>
            </a:r>
            <a:br>
              <a:rPr lang="uk-UA" sz="3200" dirty="0">
                <a:latin typeface="Arial" pitchFamily="34" charset="0"/>
                <a:cs typeface="Arial" pitchFamily="34" charset="0"/>
              </a:rPr>
            </a:br>
            <a:r>
              <a:rPr lang="uk-UA" sz="3200" dirty="0">
                <a:latin typeface="Arial" pitchFamily="34" charset="0"/>
                <a:cs typeface="Arial" pitchFamily="34" charset="0"/>
              </a:rPr>
              <a:t>В. Логістична функція.</a:t>
            </a:r>
            <a:br>
              <a:rPr lang="uk-UA" sz="3200" dirty="0">
                <a:latin typeface="Arial" pitchFamily="34" charset="0"/>
                <a:cs typeface="Arial" pitchFamily="34" charset="0"/>
              </a:rPr>
            </a:br>
            <a:r>
              <a:rPr lang="uk-UA" sz="3200" dirty="0">
                <a:latin typeface="Arial" pitchFamily="34" charset="0"/>
                <a:cs typeface="Arial" pitchFamily="34" charset="0"/>
              </a:rPr>
              <a:t>Г. Логістична стратегія</a:t>
            </a:r>
            <a:r>
              <a:rPr lang="uk-UA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684528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388" y="260350"/>
            <a:ext cx="8785225" cy="659765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uk-UA" sz="2400" dirty="0">
                <a:latin typeface="Arial" pitchFamily="34" charset="0"/>
                <a:cs typeface="Arial" pitchFamily="34" charset="0"/>
              </a:rPr>
              <a:t>4.2. Організація логістичної діяльності</a:t>
            </a:r>
          </a:p>
          <a:p>
            <a:pPr marL="177800" indent="-177800">
              <a:lnSpc>
                <a:spcPct val="80000"/>
              </a:lnSpc>
            </a:pPr>
            <a:r>
              <a:rPr lang="uk-UA" sz="2200" b="1" dirty="0" smtClean="0"/>
              <a:t>Сутність </a:t>
            </a:r>
            <a:r>
              <a:rPr lang="uk-UA" sz="2200" b="1" dirty="0"/>
              <a:t>логістичної діяльності полягає в пошуку раціональних (оптимальних) рішень з управління рухом та розміщенням товарів та / або людей як єдиним цілим, як системою. </a:t>
            </a:r>
          </a:p>
          <a:p>
            <a:pPr marL="177800" indent="-177800">
              <a:lnSpc>
                <a:spcPct val="80000"/>
              </a:lnSpc>
            </a:pPr>
            <a:r>
              <a:rPr lang="uk-UA" sz="2200" b="1" dirty="0">
                <a:solidFill>
                  <a:srgbClr val="FF3300"/>
                </a:solidFill>
              </a:rPr>
              <a:t>Це означає, що необхідно управляти </a:t>
            </a:r>
            <a:r>
              <a:rPr lang="uk-UA" sz="2200" b="1" dirty="0" smtClean="0">
                <a:solidFill>
                  <a:srgbClr val="FF3300"/>
                </a:solidFill>
              </a:rPr>
              <a:t>зв'язками </a:t>
            </a:r>
            <a:r>
              <a:rPr lang="uk-UA" sz="2200" b="1" dirty="0">
                <a:solidFill>
                  <a:srgbClr val="FF3300"/>
                </a:solidFill>
              </a:rPr>
              <a:t>різних процесів, які забезпечують рух та розміщення. </a:t>
            </a:r>
          </a:p>
          <a:p>
            <a:pPr marL="177800" indent="-177800">
              <a:lnSpc>
                <a:spcPct val="80000"/>
              </a:lnSpc>
            </a:pPr>
            <a:r>
              <a:rPr lang="uk-UA" sz="2200" b="1" i="1" u="sng" dirty="0"/>
              <a:t>Традиційна організація </a:t>
            </a:r>
            <a:r>
              <a:rPr lang="uk-UA" sz="2200" b="1" dirty="0"/>
              <a:t>управління підприємством пов'язана з функціональним відокремленням структурних підрозділів, які керуються локальними цілями функціонування, що призводить до конфліктних ситуацій при виконанні функцій транспортування, складування, вантажопереробки і пр. </a:t>
            </a:r>
          </a:p>
          <a:p>
            <a:pPr marL="177800" indent="-177800">
              <a:lnSpc>
                <a:spcPct val="80000"/>
              </a:lnSpc>
            </a:pPr>
            <a:r>
              <a:rPr lang="uk-UA" sz="2200" b="1" i="1" u="sng" dirty="0"/>
              <a:t>Логістична діяльність </a:t>
            </a:r>
            <a:r>
              <a:rPr lang="uk-UA" sz="2200" b="1" dirty="0"/>
              <a:t>передбачає не окремо взяте управління транспортуванням, або складуванням, або запасами, або обслуговуванням клієнтів, а</a:t>
            </a:r>
            <a:r>
              <a:rPr lang="uk-UA" sz="2200" b="1" dirty="0">
                <a:solidFill>
                  <a:srgbClr val="FF0000"/>
                </a:solidFill>
              </a:rPr>
              <a:t> </a:t>
            </a:r>
            <a:r>
              <a:rPr lang="uk-UA" sz="2200" b="1" dirty="0" err="1" smtClean="0">
                <a:solidFill>
                  <a:srgbClr val="FF0000"/>
                </a:solidFill>
              </a:rPr>
              <a:t>міжфункціональну</a:t>
            </a:r>
            <a:r>
              <a:rPr lang="uk-UA" sz="2200" b="1" dirty="0">
                <a:solidFill>
                  <a:srgbClr val="FF0000"/>
                </a:solidFill>
              </a:rPr>
              <a:t> </a:t>
            </a:r>
            <a:r>
              <a:rPr lang="uk-UA" sz="2200" b="1" dirty="0" smtClean="0">
                <a:solidFill>
                  <a:srgbClr val="FF0000"/>
                </a:solidFill>
              </a:rPr>
              <a:t>та</a:t>
            </a:r>
            <a:r>
              <a:rPr lang="uk-UA" sz="2200" b="1" dirty="0" smtClean="0">
                <a:solidFill>
                  <a:srgbClr val="FF0000"/>
                </a:solidFill>
              </a:rPr>
              <a:t> </a:t>
            </a:r>
            <a:r>
              <a:rPr lang="uk-UA" sz="2200" b="1" dirty="0" err="1" smtClean="0">
                <a:solidFill>
                  <a:srgbClr val="FF0000"/>
                </a:solidFill>
              </a:rPr>
              <a:t>міжорганізаційну</a:t>
            </a:r>
            <a:r>
              <a:rPr lang="uk-UA" sz="2200" b="1" dirty="0" smtClean="0">
                <a:solidFill>
                  <a:srgbClr val="FF0000"/>
                </a:solidFill>
              </a:rPr>
              <a:t> </a:t>
            </a:r>
            <a:r>
              <a:rPr lang="uk-UA" sz="2200" b="1" dirty="0" smtClean="0">
                <a:solidFill>
                  <a:srgbClr val="FF0000"/>
                </a:solidFill>
              </a:rPr>
              <a:t>взаємодію </a:t>
            </a:r>
            <a:r>
              <a:rPr lang="uk-UA" sz="2200" b="1" dirty="0"/>
              <a:t>щодо управління рухом та розміщенням </a:t>
            </a:r>
            <a:r>
              <a:rPr lang="uk-UA" sz="2200" b="1" dirty="0" smtClean="0"/>
              <a:t>товарів/людей </a:t>
            </a:r>
            <a:r>
              <a:rPr lang="uk-UA" sz="2200" b="1" dirty="0"/>
              <a:t>в межах певної системи для досягнення певної мети.</a:t>
            </a:r>
          </a:p>
          <a:p>
            <a:pPr marL="177800" indent="-177800">
              <a:lnSpc>
                <a:spcPct val="80000"/>
              </a:lnSpc>
            </a:pPr>
            <a:r>
              <a:rPr lang="uk-UA" sz="2200" b="1" u="sng" dirty="0" smtClean="0"/>
              <a:t>Синхронізація</a:t>
            </a:r>
            <a:r>
              <a:rPr lang="uk-UA" sz="2200" b="1" dirty="0" smtClean="0"/>
              <a:t> </a:t>
            </a:r>
            <a:r>
              <a:rPr lang="uk-UA" sz="2200" b="1" dirty="0"/>
              <a:t>процесів в часі і в просторі, </a:t>
            </a:r>
            <a:r>
              <a:rPr lang="uk-UA" sz="2200" b="1" u="sng" dirty="0"/>
              <a:t>координація</a:t>
            </a:r>
            <a:r>
              <a:rPr lang="uk-UA" sz="2200" b="1" dirty="0"/>
              <a:t> спільних дій структурних підрозділів </a:t>
            </a:r>
            <a:r>
              <a:rPr lang="uk-UA" sz="2200" b="1" dirty="0" smtClean="0"/>
              <a:t>за перехресними логістичними функціями/ операціями, </a:t>
            </a:r>
            <a:r>
              <a:rPr lang="uk-UA" sz="2200" b="1" u="sng" dirty="0"/>
              <a:t>інтеграція</a:t>
            </a:r>
            <a:r>
              <a:rPr lang="uk-UA" sz="2200" b="1" dirty="0"/>
              <a:t> підприємств в ланцюжку поставок є основними інструментами логістичної діяльності. </a:t>
            </a:r>
          </a:p>
        </p:txBody>
      </p:sp>
    </p:spTree>
    <p:extLst>
      <p:ext uri="{BB962C8B-B14F-4D97-AF65-F5344CB8AC3E}">
        <p14:creationId xmlns:p14="http://schemas.microsoft.com/office/powerpoint/2010/main" val="389964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28600" y="0"/>
            <a:ext cx="8640842" cy="6586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uk-UA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Міжфункціональна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координація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означає 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узгодження </a:t>
            </a:r>
            <a:r>
              <a:rPr lang="uk-UA" sz="2400" dirty="0">
                <a:latin typeface="Arial" pitchFamily="34" charset="0"/>
                <a:cs typeface="Arial" pitchFamily="34" charset="0"/>
              </a:rPr>
              <a:t>діяльності підрозділів організації бізнесу для підвищення ефективності функціонування фірми в цілому 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та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припускає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дослідження ролі </a:t>
            </a: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довіри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, зобов'язання, ризику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, залежності від функціонального обміну та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управління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між підрозділами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компанії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узгодження діяльності підрозділів фірми за параметрами конфліктів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, що відносяться до логістики, або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за перехресними функціями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при виконанні логістичного плану.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uk-UA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Внутрішньокорпоративна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координація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охоплює логістичні процеси всередині ЛС </a:t>
            </a:r>
            <a:r>
              <a:rPr kumimoji="0" lang="uk-UA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lang="uk-UA" sz="2400" b="1" i="1" dirty="0" err="1" smtClean="0">
                <a:latin typeface="Arial" pitchFamily="34" charset="0"/>
                <a:cs typeface="Arial" pitchFamily="34" charset="0"/>
              </a:rPr>
              <a:t>інтралогістика</a:t>
            </a:r>
            <a:r>
              <a:rPr lang="uk-UA" sz="2400" i="1" dirty="0" smtClean="0">
                <a:latin typeface="Arial" pitchFamily="34" charset="0"/>
                <a:cs typeface="Arial" pitchFamily="34" charset="0"/>
              </a:rPr>
              <a:t>)</a:t>
            </a:r>
            <a:r>
              <a:rPr kumimoji="0" lang="uk-UA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uk-UA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Міжорганізаційну</a:t>
            </a: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логістичну координацію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можна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визначити як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впорядкування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узгодження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роботи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компаній-партнерів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в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інтегрованій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логістичній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системі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для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досягнення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цілей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останньої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	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7794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3400" y="381000"/>
            <a:ext cx="83058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>
                <a:latin typeface="Arial" pitchFamily="34" charset="0"/>
                <a:cs typeface="Arial" pitchFamily="34" charset="0"/>
              </a:rPr>
              <a:t>Розрізняють також горизонтальну і вертикальну </a:t>
            </a:r>
            <a:r>
              <a:rPr lang="uk-UA" sz="2400" dirty="0" err="1" smtClean="0">
                <a:latin typeface="Arial" pitchFamily="34" charset="0"/>
                <a:cs typeface="Arial" pitchFamily="34" charset="0"/>
              </a:rPr>
              <a:t>міжорганізаційну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sz="2400" dirty="0">
                <a:latin typeface="Arial" pitchFamily="34" charset="0"/>
                <a:cs typeface="Arial" pitchFamily="34" charset="0"/>
              </a:rPr>
              <a:t>логістичну координацію. </a:t>
            </a:r>
            <a:r>
              <a:rPr lang="uk-UA" sz="2400" dirty="0" err="1">
                <a:latin typeface="Arial" pitchFamily="34" charset="0"/>
                <a:cs typeface="Arial" pitchFamily="34" charset="0"/>
              </a:rPr>
              <a:t>Під </a:t>
            </a:r>
            <a:r>
              <a:rPr lang="uk-UA" sz="2400" b="1" u="sng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горизонтальною</a:t>
            </a:r>
            <a:r>
              <a:rPr lang="uk-UA" sz="2400" dirty="0" err="1">
                <a:latin typeface="Arial" pitchFamily="34" charset="0"/>
                <a:cs typeface="Arial" pitchFamily="34" charset="0"/>
              </a:rPr>
              <a:t> </a:t>
            </a:r>
            <a:r>
              <a:rPr lang="uk-UA" sz="2400" dirty="0" err="1" smtClean="0">
                <a:latin typeface="Arial" pitchFamily="34" charset="0"/>
                <a:cs typeface="Arial" pitchFamily="34" charset="0"/>
              </a:rPr>
              <a:t>логісти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чною </a:t>
            </a:r>
            <a:r>
              <a:rPr lang="uk-UA" sz="2400" dirty="0">
                <a:latin typeface="Arial" pitchFamily="34" charset="0"/>
                <a:cs typeface="Arial" pitchFamily="34" charset="0"/>
              </a:rPr>
              <a:t>координацією мається на увазі 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ефективна взаємодія </a:t>
            </a:r>
            <a:r>
              <a:rPr lang="uk-UA" sz="2400" dirty="0">
                <a:latin typeface="Arial" pitchFamily="34" charset="0"/>
                <a:cs typeface="Arial" pitchFamily="34" charset="0"/>
              </a:rPr>
              <a:t>фірм, що знаходяться на </a:t>
            </a:r>
            <a:r>
              <a:rPr lang="uk-UA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одному рівні логістичної системи (в одному "ешелоні логістичного ланцюга"), </a:t>
            </a:r>
            <a:r>
              <a:rPr lang="uk-UA" sz="2400" dirty="0">
                <a:latin typeface="Arial" pitchFamily="34" charset="0"/>
                <a:cs typeface="Arial" pitchFamily="34" charset="0"/>
              </a:rPr>
              <a:t>наприклад транспортних посередників або роздрібних операторів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uk-UA" sz="2400" dirty="0">
                <a:latin typeface="Arial" pitchFamily="34" charset="0"/>
                <a:cs typeface="Arial" pitchFamily="34" charset="0"/>
              </a:rPr>
              <a:t> </a:t>
            </a:r>
            <a:r>
              <a:rPr lang="uk-UA" sz="2400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Вертикальна</a:t>
            </a:r>
            <a:r>
              <a:rPr lang="uk-UA" sz="2400" dirty="0">
                <a:latin typeface="Arial" pitchFamily="34" charset="0"/>
                <a:cs typeface="Arial" pitchFamily="34" charset="0"/>
              </a:rPr>
              <a:t> координація означає узгоджене функціонування організацій, що представляють </a:t>
            </a:r>
            <a:r>
              <a:rPr lang="uk-UA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різні рівні, або "ешелони", логістичної системи. </a:t>
            </a:r>
            <a:r>
              <a:rPr lang="uk-UA" sz="2400" dirty="0">
                <a:latin typeface="Arial" pitchFamily="34" charset="0"/>
                <a:cs typeface="Arial" pitchFamily="34" charset="0"/>
              </a:rPr>
              <a:t>Прикладом вертикальної </a:t>
            </a:r>
            <a:r>
              <a:rPr lang="uk-UA" sz="2400" dirty="0" err="1">
                <a:latin typeface="Arial" pitchFamily="34" charset="0"/>
                <a:cs typeface="Arial" pitchFamily="34" charset="0"/>
              </a:rPr>
              <a:t>міжорганізаційних</a:t>
            </a:r>
            <a:r>
              <a:rPr lang="uk-UA" sz="2400" dirty="0">
                <a:latin typeface="Arial" pitchFamily="34" charset="0"/>
                <a:cs typeface="Arial" pitchFamily="34" charset="0"/>
              </a:rPr>
              <a:t> логістичної координації може служити взаємодія декількох фірм, що здійснюють виробництво, транспортування і реалізацію продукції.</a:t>
            </a:r>
            <a:endParaRPr lang="uk-UA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84572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04800" y="489466"/>
            <a:ext cx="8458200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uk-UA" sz="2400" dirty="0">
                <a:latin typeface="Arial" pitchFamily="34" charset="0"/>
                <a:ea typeface="MS Mincho" pitchFamily="49" charset="-128"/>
                <a:cs typeface="Arial" pitchFamily="34" charset="0"/>
              </a:rPr>
              <a:t>Автори </a:t>
            </a:r>
            <a:r>
              <a:rPr lang="uk-UA" sz="2400" dirty="0" smtClean="0">
                <a:latin typeface="Arial" pitchFamily="34" charset="0"/>
                <a:ea typeface="MS Mincho" pitchFamily="49" charset="-128"/>
                <a:cs typeface="Arial" pitchFamily="34" charset="0"/>
              </a:rPr>
              <a:t>також </a:t>
            </a:r>
            <a:r>
              <a:rPr lang="uk-UA" sz="2400" dirty="0">
                <a:latin typeface="Arial" pitchFamily="34" charset="0"/>
                <a:ea typeface="MS Mincho" pitchFamily="49" charset="-128"/>
                <a:cs typeface="Arial" pitchFamily="34" charset="0"/>
              </a:rPr>
              <a:t>досліджують різни типи співпраці в ланцюгах поставок залежно від </a:t>
            </a:r>
            <a:r>
              <a:rPr lang="uk-UA" sz="2400" b="1" dirty="0">
                <a:solidFill>
                  <a:srgbClr val="FF0000"/>
                </a:solidFill>
                <a:latin typeface="Arial" pitchFamily="34" charset="0"/>
                <a:ea typeface="MS Mincho" pitchFamily="49" charset="-128"/>
                <a:cs typeface="Arial" pitchFamily="34" charset="0"/>
              </a:rPr>
              <a:t>виду інтеграції: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uk-UA" sz="2400" b="1" dirty="0">
                <a:solidFill>
                  <a:srgbClr val="FF0000"/>
                </a:solidFill>
                <a:latin typeface="Arial" pitchFamily="34" charset="0"/>
                <a:ea typeface="MS Mincho" pitchFamily="49" charset="-128"/>
                <a:cs typeface="Arial" pitchFamily="34" charset="0"/>
              </a:rPr>
              <a:t>вертикальна  інтеграція </a:t>
            </a:r>
            <a:r>
              <a:rPr lang="uk-UA" sz="2400" dirty="0">
                <a:latin typeface="Arial" pitchFamily="34" charset="0"/>
                <a:ea typeface="MS Mincho" pitchFamily="49" charset="-128"/>
                <a:cs typeface="Arial" pitchFamily="34" charset="0"/>
              </a:rPr>
              <a:t>між різнорівневими учасниками ланцюга поставок, які  </a:t>
            </a:r>
            <a:r>
              <a:rPr lang="uk-UA" sz="2400" dirty="0" smtClean="0">
                <a:latin typeface="Arial" pitchFamily="34" charset="0"/>
                <a:ea typeface="MS Mincho" pitchFamily="49" charset="-128"/>
                <a:cs typeface="Arial" pitchFamily="34" charset="0"/>
              </a:rPr>
              <a:t>визначають </a:t>
            </a:r>
            <a:r>
              <a:rPr lang="uk-UA" sz="2400" b="1" u="sng" dirty="0">
                <a:latin typeface="Arial" pitchFamily="34" charset="0"/>
                <a:ea typeface="MS Mincho" pitchFamily="49" charset="-128"/>
                <a:cs typeface="Arial" pitchFamily="34" charset="0"/>
              </a:rPr>
              <a:t>довжину ланцюга </a:t>
            </a:r>
            <a:r>
              <a:rPr lang="uk-UA" sz="2400" dirty="0">
                <a:latin typeface="Arial" pitchFamily="34" charset="0"/>
                <a:ea typeface="MS Mincho" pitchFamily="49" charset="-128"/>
                <a:cs typeface="Arial" pitchFamily="34" charset="0"/>
              </a:rPr>
              <a:t>– </a:t>
            </a:r>
            <a:r>
              <a:rPr lang="en-US" sz="2400" b="1" dirty="0">
                <a:latin typeface="Arial" pitchFamily="34" charset="0"/>
                <a:ea typeface="MS Mincho" pitchFamily="49" charset="-128"/>
                <a:cs typeface="Arial" pitchFamily="34" charset="0"/>
              </a:rPr>
              <a:t>CRM</a:t>
            </a:r>
            <a:r>
              <a:rPr lang="en-US" sz="2400" dirty="0">
                <a:latin typeface="Arial" pitchFamily="34" charset="0"/>
                <a:ea typeface="MS Mincho" pitchFamily="49" charset="-128"/>
                <a:cs typeface="Arial" pitchFamily="34" charset="0"/>
              </a:rPr>
              <a:t> (</a:t>
            </a:r>
            <a:r>
              <a:rPr lang="uk-UA" sz="2400" dirty="0">
                <a:latin typeface="Arial" pitchFamily="34" charset="0"/>
                <a:ea typeface="MS Mincho" pitchFamily="49" charset="-128"/>
                <a:cs typeface="Arial" pitchFamily="34" charset="0"/>
              </a:rPr>
              <a:t>С</a:t>
            </a:r>
            <a:r>
              <a:rPr lang="en-US" sz="2400" dirty="0" err="1">
                <a:latin typeface="Arial" pitchFamily="34" charset="0"/>
                <a:ea typeface="MS Mincho" pitchFamily="49" charset="-128"/>
                <a:cs typeface="Arial" pitchFamily="34" charset="0"/>
              </a:rPr>
              <a:t>ustomer</a:t>
            </a:r>
            <a:r>
              <a:rPr lang="en-US" sz="2400" dirty="0">
                <a:latin typeface="Arial" pitchFamily="34" charset="0"/>
                <a:ea typeface="MS Mincho" pitchFamily="49" charset="-128"/>
                <a:cs typeface="Arial" pitchFamily="34" charset="0"/>
              </a:rPr>
              <a:t> Relationship Management), </a:t>
            </a:r>
            <a:r>
              <a:rPr lang="en-US" sz="2400" b="1" dirty="0">
                <a:latin typeface="Arial" pitchFamily="34" charset="0"/>
                <a:ea typeface="MS Mincho" pitchFamily="49" charset="-128"/>
                <a:cs typeface="Arial" pitchFamily="34" charset="0"/>
              </a:rPr>
              <a:t>CPFR</a:t>
            </a:r>
            <a:r>
              <a:rPr lang="en-US" sz="2400" dirty="0">
                <a:latin typeface="Arial" pitchFamily="34" charset="0"/>
                <a:ea typeface="MS Mincho" pitchFamily="49" charset="-128"/>
                <a:cs typeface="Arial" pitchFamily="34" charset="0"/>
              </a:rPr>
              <a:t> (Collaborative Planning, Forecasting and Replenishment), </a:t>
            </a:r>
            <a:r>
              <a:rPr lang="en-US" sz="2400" b="1" dirty="0">
                <a:latin typeface="Arial" pitchFamily="34" charset="0"/>
                <a:ea typeface="MS Mincho" pitchFamily="49" charset="-128"/>
                <a:cs typeface="Arial" pitchFamily="34" charset="0"/>
              </a:rPr>
              <a:t>VMI</a:t>
            </a:r>
            <a:r>
              <a:rPr lang="en-US" sz="2400" dirty="0">
                <a:latin typeface="Arial" pitchFamily="34" charset="0"/>
                <a:ea typeface="MS Mincho" pitchFamily="49" charset="-128"/>
                <a:cs typeface="Arial" pitchFamily="34" charset="0"/>
              </a:rPr>
              <a:t> (Vendor Managed Inventory);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uk-UA" sz="2400" b="1" dirty="0">
                <a:solidFill>
                  <a:srgbClr val="FF0000"/>
                </a:solidFill>
                <a:latin typeface="Arial" pitchFamily="34" charset="0"/>
                <a:ea typeface="MS Mincho" pitchFamily="49" charset="-128"/>
                <a:cs typeface="Arial" pitchFamily="34" charset="0"/>
              </a:rPr>
              <a:t>горизонтальна інтеграція </a:t>
            </a:r>
            <a:r>
              <a:rPr lang="uk-UA" sz="2400" dirty="0">
                <a:latin typeface="Arial" pitchFamily="34" charset="0"/>
                <a:ea typeface="MS Mincho" pitchFamily="49" charset="-128"/>
                <a:cs typeface="Arial" pitchFamily="34" charset="0"/>
              </a:rPr>
              <a:t>між учасниками одного рівня (конкурентами або не </a:t>
            </a:r>
            <a:r>
              <a:rPr lang="uk-UA" sz="2400" dirty="0" smtClean="0">
                <a:latin typeface="Arial" pitchFamily="34" charset="0"/>
                <a:ea typeface="MS Mincho" pitchFamily="49" charset="-128"/>
                <a:cs typeface="Arial" pitchFamily="34" charset="0"/>
              </a:rPr>
              <a:t>конкурентами</a:t>
            </a:r>
            <a:r>
              <a:rPr lang="uk-UA" sz="2400" dirty="0">
                <a:latin typeface="Arial" pitchFamily="34" charset="0"/>
                <a:ea typeface="MS Mincho" pitchFamily="49" charset="-128"/>
                <a:cs typeface="Arial" pitchFamily="34" charset="0"/>
              </a:rPr>
              <a:t>), які визначають </a:t>
            </a:r>
            <a:r>
              <a:rPr lang="uk-UA" sz="2400" b="1" u="sng" dirty="0">
                <a:latin typeface="Arial" pitchFamily="34" charset="0"/>
                <a:ea typeface="MS Mincho" pitchFamily="49" charset="-128"/>
                <a:cs typeface="Arial" pitchFamily="34" charset="0"/>
              </a:rPr>
              <a:t>ширину ланцюга поставок</a:t>
            </a:r>
            <a:r>
              <a:rPr lang="uk-UA" sz="2400" dirty="0">
                <a:latin typeface="Arial" pitchFamily="34" charset="0"/>
                <a:ea typeface="MS Mincho" pitchFamily="49" charset="-128"/>
                <a:cs typeface="Arial" pitchFamily="34" charset="0"/>
              </a:rPr>
              <a:t>.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uk-UA" sz="2400" b="1" dirty="0">
                <a:solidFill>
                  <a:srgbClr val="FF0000"/>
                </a:solidFill>
                <a:latin typeface="Arial" pitchFamily="34" charset="0"/>
                <a:ea typeface="MS Mincho" pitchFamily="49" charset="-128"/>
                <a:cs typeface="Arial" pitchFamily="34" charset="0"/>
              </a:rPr>
              <a:t>змішана інтеграція</a:t>
            </a:r>
            <a:r>
              <a:rPr lang="uk-UA" sz="2400" dirty="0">
                <a:latin typeface="Arial" pitchFamily="34" charset="0"/>
                <a:ea typeface="MS Mincho" pitchFamily="49" charset="-128"/>
                <a:cs typeface="Arial" pitchFamily="34" charset="0"/>
              </a:rPr>
              <a:t>, яка </a:t>
            </a:r>
            <a:r>
              <a:rPr lang="uk-UA" sz="2400" b="1" dirty="0">
                <a:latin typeface="Arial" pitchFamily="34" charset="0"/>
                <a:ea typeface="MS Mincho" pitchFamily="49" charset="-128"/>
                <a:cs typeface="Arial" pitchFamily="34" charset="0"/>
              </a:rPr>
              <a:t>має переваги щодо диверсифікації та швидкості реагування</a:t>
            </a:r>
            <a:r>
              <a:rPr lang="uk-UA" sz="2400" dirty="0">
                <a:latin typeface="Arial" pitchFamily="34" charset="0"/>
                <a:ea typeface="MS Mincho" pitchFamily="49" charset="-128"/>
                <a:cs typeface="Arial" pitchFamily="34" charset="0"/>
              </a:rPr>
              <a:t> на ринкові запити відносно випуску та реалізації нової продукції</a:t>
            </a:r>
            <a:r>
              <a:rPr lang="uk-UA" sz="2400" dirty="0" smtClean="0">
                <a:latin typeface="Arial" pitchFamily="34" charset="0"/>
                <a:ea typeface="MS Mincho" pitchFamily="49" charset="-128"/>
                <a:cs typeface="Arial" pitchFamily="34" charset="0"/>
              </a:rPr>
              <a:t>.</a:t>
            </a:r>
            <a:endParaRPr lang="uk-UA" sz="2400" dirty="0">
              <a:latin typeface="Arial" pitchFamily="34" charset="0"/>
              <a:ea typeface="MS Mincho" pitchFamily="49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72621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3225</TotalTime>
  <Words>2526</Words>
  <Application>Microsoft Office PowerPoint</Application>
  <PresentationFormat>Экран (4:3)</PresentationFormat>
  <Paragraphs>482</Paragraphs>
  <Slides>51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51</vt:i4>
      </vt:variant>
    </vt:vector>
  </HeadingPairs>
  <TitlesOfParts>
    <vt:vector size="52" baseType="lpstr">
      <vt:lpstr>Office Theme</vt:lpstr>
      <vt:lpstr>Презентация PowerPoint</vt:lpstr>
      <vt:lpstr>4.1. Логістичні процеси й логістична діяльність Діяльність - це специфічна людська форма ставлення до навколишнього світу, зміст якої складає його доцільна зміна в інтересах людей. Логістичну діяльність суб'єктів господарювання розглядають як практичну реалізацію комплексних логістичних функцій та елементарних логістичних операцій.  Діяльність включає в себе мету, засоби, результат і сам процес</vt:lpstr>
      <vt:lpstr>Логістичний продукт/послуга характеризується складною внутрішньою структурою, в якій вирізняються три рівні (рис.).  Перший з них стосується, насамперед, фізичної форми продукту, яка своєю чергою пов'язана із суттю продукту з точки зору потреб, заявлених на ринку.  Другий рівень — це товар як вантаж, який характеризується певними формою, вагою, упакуванням, маркою.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Логістичні функції на макрорівні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Цілі та завдання функціональних областей логістики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Розглянемо зв'язок понять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user</cp:lastModifiedBy>
  <cp:revision>174</cp:revision>
  <dcterms:created xsi:type="dcterms:W3CDTF">2006-08-16T00:00:00Z</dcterms:created>
  <dcterms:modified xsi:type="dcterms:W3CDTF">2020-02-25T20:05:58Z</dcterms:modified>
</cp:coreProperties>
</file>