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82" r:id="rId3"/>
    <p:sldId id="312" r:id="rId4"/>
    <p:sldId id="313" r:id="rId5"/>
    <p:sldId id="314" r:id="rId6"/>
    <p:sldId id="315" r:id="rId7"/>
    <p:sldId id="316" r:id="rId8"/>
    <p:sldId id="317" r:id="rId9"/>
    <p:sldId id="283" r:id="rId10"/>
    <p:sldId id="284" r:id="rId11"/>
    <p:sldId id="285" r:id="rId12"/>
    <p:sldId id="286" r:id="rId13"/>
    <p:sldId id="320" r:id="rId14"/>
    <p:sldId id="287" r:id="rId15"/>
    <p:sldId id="318" r:id="rId16"/>
    <p:sldId id="288" r:id="rId17"/>
    <p:sldId id="296" r:id="rId18"/>
    <p:sldId id="297" r:id="rId19"/>
    <p:sldId id="319" r:id="rId20"/>
    <p:sldId id="321" r:id="rId21"/>
    <p:sldId id="300" r:id="rId22"/>
    <p:sldId id="301" r:id="rId23"/>
    <p:sldId id="302" r:id="rId24"/>
    <p:sldId id="303" r:id="rId25"/>
    <p:sldId id="304" r:id="rId26"/>
    <p:sldId id="305" r:id="rId27"/>
    <p:sldId id="307" r:id="rId28"/>
    <p:sldId id="308"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FFCC"/>
    <a:srgbClr val="0033CC"/>
    <a:srgbClr val="00FF99"/>
    <a:srgbClr val="FFCC99"/>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98"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24.03.2025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24.03.2025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24.03.2025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24.03.2025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24.03.2025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24.03.2025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24.03.2025</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24.03.2025</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24.03.2025</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24.03.2025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24.03.2025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CC99"/>
            </a:gs>
            <a:gs pos="71000">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24.03.2025</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xation-customs.ec.europa.eu/document/download/adcde3a5-4d3b-4c73-b8d2-d0bfd459814b_en?filename=FZ%20LIST%20%2021%20April%202022.pdf" TargetMode="External"/><Relationship Id="rId2" Type="http://schemas.openxmlformats.org/officeDocument/2006/relationships/hyperlink" Target="https://taxation-customs.ec.europa.eu/customs-4/free-zones_en"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zakon.rada.gov.ua/laws/show/z0984-23#Text"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zakon.rada.gov.ua/laws/show/2755-17#n2246"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zakon.rada.gov.ua/laws/show/584%D0%B0-18#n3"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zakon.rada.gov.ua/laws/show/4495-17#n3595"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548680"/>
            <a:ext cx="8208912" cy="461665"/>
          </a:xfrm>
          <a:prstGeom prst="rect">
            <a:avLst/>
          </a:prstGeom>
          <a:noFill/>
        </p:spPr>
        <p:txBody>
          <a:bodyPr wrap="square" rtlCol="0">
            <a:spAutoFit/>
          </a:bodyPr>
          <a:lstStyle/>
          <a:p>
            <a:pPr algn="ctr"/>
            <a:r>
              <a:rPr lang="ru-RU" sz="2400" b="1" dirty="0" smtClean="0">
                <a:solidFill>
                  <a:srgbClr val="C00000"/>
                </a:solidFill>
              </a:rPr>
              <a:t>ТЕМА 4: </a:t>
            </a:r>
            <a:r>
              <a:rPr lang="uk-UA" sz="2400" b="1" dirty="0" smtClean="0">
                <a:solidFill>
                  <a:srgbClr val="C00000"/>
                </a:solidFill>
              </a:rPr>
              <a:t>Митний режим вільної митної зони </a:t>
            </a:r>
            <a:endParaRPr lang="ru-RU" sz="2400" b="1" dirty="0">
              <a:solidFill>
                <a:srgbClr val="C00000"/>
              </a:solidFill>
            </a:endParaRPr>
          </a:p>
        </p:txBody>
      </p:sp>
      <p:sp>
        <p:nvSpPr>
          <p:cNvPr id="3" name="TextBox 2"/>
          <p:cNvSpPr txBox="1"/>
          <p:nvPr/>
        </p:nvSpPr>
        <p:spPr>
          <a:xfrm>
            <a:off x="179512" y="1916832"/>
            <a:ext cx="8964488" cy="3170099"/>
          </a:xfrm>
          <a:prstGeom prst="rect">
            <a:avLst/>
          </a:prstGeom>
          <a:noFill/>
        </p:spPr>
        <p:txBody>
          <a:bodyPr wrap="square" rtlCol="0">
            <a:spAutoFit/>
          </a:bodyPr>
          <a:lstStyle/>
          <a:p>
            <a:pPr indent="457200" algn="just"/>
            <a:r>
              <a:rPr lang="uk-UA" sz="2000" i="1" dirty="0"/>
              <a:t>Поняття та регулювання вільної митної зони </a:t>
            </a:r>
            <a:endParaRPr lang="uk-UA" sz="2000" i="1" dirty="0" smtClean="0"/>
          </a:p>
          <a:p>
            <a:pPr indent="457200" algn="just"/>
            <a:endParaRPr lang="uk-UA" sz="2000" i="1" dirty="0" smtClean="0"/>
          </a:p>
          <a:p>
            <a:pPr indent="457200" algn="just"/>
            <a:r>
              <a:rPr lang="uk-UA" sz="2000" i="1" dirty="0" smtClean="0"/>
              <a:t>Операції </a:t>
            </a:r>
            <a:r>
              <a:rPr lang="uk-UA" sz="2000" i="1" dirty="0"/>
              <a:t>з товарами, поміщеними у митний режим вільної митної </a:t>
            </a:r>
            <a:r>
              <a:rPr lang="uk-UA" sz="2000" i="1" dirty="0" smtClean="0"/>
              <a:t>зони</a:t>
            </a:r>
          </a:p>
          <a:p>
            <a:pPr indent="457200" algn="just"/>
            <a:endParaRPr lang="uk-UA" sz="2000" i="1" dirty="0" smtClean="0"/>
          </a:p>
          <a:p>
            <a:pPr indent="457200" algn="just"/>
            <a:r>
              <a:rPr lang="uk-UA" sz="2000" i="1" dirty="0" smtClean="0"/>
              <a:t>Умови </a:t>
            </a:r>
            <a:r>
              <a:rPr lang="uk-UA" sz="2000" i="1" dirty="0"/>
              <a:t>поміщення товарів у митний режим вільної митної зони</a:t>
            </a:r>
            <a:endParaRPr lang="ru-RU" sz="2000" dirty="0"/>
          </a:p>
          <a:p>
            <a:pPr indent="457200" algn="just"/>
            <a:endParaRPr lang="uk-UA" sz="2000" i="1" dirty="0" smtClean="0"/>
          </a:p>
          <a:p>
            <a:pPr indent="457200" algn="just"/>
            <a:r>
              <a:rPr lang="uk-UA" sz="2000" i="1" dirty="0" smtClean="0"/>
              <a:t>Митний </a:t>
            </a:r>
            <a:r>
              <a:rPr lang="uk-UA" sz="2000" i="1" dirty="0"/>
              <a:t>статус товарів, що поміщуються в митний режим вільної митної зони</a:t>
            </a:r>
            <a:endParaRPr lang="ru-RU" sz="2000" dirty="0"/>
          </a:p>
          <a:p>
            <a:pPr indent="457200" algn="just"/>
            <a:endParaRPr lang="uk-UA" sz="2000" i="1" dirty="0" smtClean="0"/>
          </a:p>
          <a:p>
            <a:pPr indent="457200" algn="just"/>
            <a:r>
              <a:rPr lang="uk-UA" sz="2000" i="1" dirty="0" smtClean="0"/>
              <a:t>Завершення </a:t>
            </a:r>
            <a:r>
              <a:rPr lang="uk-UA" sz="2000" i="1" dirty="0"/>
              <a:t>митного режиму вільної митної зони</a:t>
            </a:r>
            <a:endParaRPr lang="uk-UA" sz="2000" b="1" dirty="0">
              <a:solidFill>
                <a:schemeClr val="accent6">
                  <a:lumMod val="50000"/>
                </a:schemeClr>
              </a:solidFill>
            </a:endParaRPr>
          </a:p>
        </p:txBody>
      </p:sp>
    </p:spTree>
    <p:extLst>
      <p:ext uri="{BB962C8B-B14F-4D97-AF65-F5344CB8AC3E}">
        <p14:creationId xmlns:p14="http://schemas.microsoft.com/office/powerpoint/2010/main" val="26049244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751344"/>
            <a:ext cx="8784976" cy="3139321"/>
          </a:xfrm>
          <a:prstGeom prst="rect">
            <a:avLst/>
          </a:prstGeom>
        </p:spPr>
        <p:txBody>
          <a:bodyPr wrap="square">
            <a:spAutoFit/>
          </a:bodyPr>
          <a:lstStyle/>
          <a:p>
            <a:pPr indent="457200" algn="just"/>
            <a:r>
              <a:rPr lang="uk-UA" dirty="0" smtClean="0"/>
              <a:t>Митний орган, у зоні діяльності якого знаходиться вільна митна зона, з метою належної організації митного контролю </a:t>
            </a:r>
            <a:r>
              <a:rPr lang="uk-UA" b="1" dirty="0" smtClean="0">
                <a:solidFill>
                  <a:srgbClr val="0000FF"/>
                </a:solidFill>
              </a:rPr>
              <a:t>вимагає від утримувача вільної митної зони </a:t>
            </a:r>
            <a:r>
              <a:rPr lang="uk-UA" dirty="0" smtClean="0"/>
              <a:t>та органів управління відповідної спеціальної (вільної) економічної зони забезпечення:</a:t>
            </a:r>
          </a:p>
          <a:p>
            <a:pPr indent="457200" algn="just"/>
            <a:endParaRPr lang="uk-UA" dirty="0" smtClean="0"/>
          </a:p>
          <a:p>
            <a:pPr indent="457200" algn="just"/>
            <a:r>
              <a:rPr lang="uk-UA" dirty="0" smtClean="0"/>
              <a:t>1) спорудження огорожі по периметру території вільної митної зони та належного обладнання пропускних пунктів (крім вільних митних зон сервісного типу);</a:t>
            </a:r>
          </a:p>
          <a:p>
            <a:pPr indent="457200" algn="just"/>
            <a:endParaRPr lang="uk-UA" dirty="0" smtClean="0"/>
          </a:p>
          <a:p>
            <a:pPr indent="457200" algn="just"/>
            <a:r>
              <a:rPr lang="uk-UA" dirty="0" smtClean="0"/>
              <a:t>2) встановлення обмежень щодо порядку та засобів доступу на зазначену територію, відповідних годин, протягом яких дозволяється доступ на цю територію;</a:t>
            </a:r>
          </a:p>
          <a:p>
            <a:pPr indent="457200" algn="just"/>
            <a:endParaRPr lang="uk-UA" dirty="0" smtClean="0"/>
          </a:p>
          <a:p>
            <a:pPr indent="457200" algn="just"/>
            <a:r>
              <a:rPr lang="uk-UA" dirty="0" smtClean="0"/>
              <a:t>3) охорони території вільної митної зони.</a:t>
            </a:r>
            <a:endParaRPr lang="uk-UA" dirty="0"/>
          </a:p>
        </p:txBody>
      </p:sp>
      <p:sp>
        <p:nvSpPr>
          <p:cNvPr id="3" name="Прямоугольник 2"/>
          <p:cNvSpPr/>
          <p:nvPr/>
        </p:nvSpPr>
        <p:spPr>
          <a:xfrm>
            <a:off x="467544" y="4544253"/>
            <a:ext cx="8424936" cy="646331"/>
          </a:xfrm>
          <a:prstGeom prst="rect">
            <a:avLst/>
          </a:prstGeom>
        </p:spPr>
        <p:txBody>
          <a:bodyPr wrap="square">
            <a:spAutoFit/>
          </a:bodyPr>
          <a:lstStyle/>
          <a:p>
            <a:pPr indent="457200" algn="just"/>
            <a:r>
              <a:rPr lang="uk-UA" dirty="0" smtClean="0"/>
              <a:t>Будівництво (ремонт) господарських об’єктів на території вільної митної зони здійснюється </a:t>
            </a:r>
            <a:r>
              <a:rPr lang="uk-UA" b="1" dirty="0" smtClean="0">
                <a:solidFill>
                  <a:srgbClr val="7030A0"/>
                </a:solidFill>
              </a:rPr>
              <a:t>на підставі дозволу митного </a:t>
            </a:r>
            <a:r>
              <a:rPr lang="uk-UA" b="1" dirty="0" smtClean="0">
                <a:solidFill>
                  <a:srgbClr val="7030A0"/>
                </a:solidFill>
              </a:rPr>
              <a:t>органу</a:t>
            </a:r>
            <a:r>
              <a:rPr lang="uk-UA" dirty="0" smtClean="0"/>
              <a:t>.</a:t>
            </a:r>
            <a:endParaRPr lang="uk-UA" dirty="0"/>
          </a:p>
        </p:txBody>
      </p:sp>
    </p:spTree>
    <p:extLst>
      <p:ext uri="{BB962C8B-B14F-4D97-AF65-F5344CB8AC3E}">
        <p14:creationId xmlns:p14="http://schemas.microsoft.com/office/powerpoint/2010/main" val="25257220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332656"/>
            <a:ext cx="8856984" cy="5078313"/>
          </a:xfrm>
          <a:prstGeom prst="rect">
            <a:avLst/>
          </a:prstGeom>
        </p:spPr>
        <p:txBody>
          <a:bodyPr wrap="square">
            <a:spAutoFit/>
          </a:bodyPr>
          <a:lstStyle/>
          <a:p>
            <a:pPr indent="457200" algn="just"/>
            <a:r>
              <a:rPr lang="uk-UA" dirty="0" smtClean="0"/>
              <a:t>З метою забезпечення належного митного контролю на територіях вільних митних зон </a:t>
            </a:r>
            <a:r>
              <a:rPr lang="uk-UA" b="1" dirty="0" smtClean="0">
                <a:solidFill>
                  <a:srgbClr val="0000FF"/>
                </a:solidFill>
              </a:rPr>
              <a:t>митні органи мають право</a:t>
            </a:r>
            <a:r>
              <a:rPr lang="uk-UA" dirty="0" smtClean="0"/>
              <a:t>:</a:t>
            </a:r>
          </a:p>
          <a:p>
            <a:pPr indent="457200" algn="just"/>
            <a:endParaRPr lang="uk-UA" dirty="0" smtClean="0"/>
          </a:p>
          <a:p>
            <a:pPr indent="457200" algn="just"/>
            <a:r>
              <a:rPr lang="uk-UA" dirty="0" smtClean="0"/>
              <a:t>1) здійснювати постійний нагляд за межами зазначених територій, а також за доступом на ці території;</a:t>
            </a:r>
          </a:p>
          <a:p>
            <a:pPr indent="457200" algn="just"/>
            <a:endParaRPr lang="uk-UA" dirty="0" smtClean="0"/>
          </a:p>
          <a:p>
            <a:pPr indent="457200" algn="just"/>
            <a:r>
              <a:rPr lang="uk-UA" dirty="0" smtClean="0"/>
              <a:t>2) вимагати від утримувача вільної митної зони ведення обліку товарів, що знаходяться на території вільної митної зони, та подання звітів про рух цих товарів;</a:t>
            </a:r>
          </a:p>
          <a:p>
            <a:pPr indent="457200" algn="just"/>
            <a:endParaRPr lang="uk-UA" dirty="0" smtClean="0"/>
          </a:p>
          <a:p>
            <a:pPr indent="457200" algn="just"/>
            <a:r>
              <a:rPr lang="uk-UA" dirty="0" smtClean="0"/>
              <a:t>3) проводити перевірку товарів, що переміщуються через межі території вільної митної зони з метою забезпечення здійснення передбачених цим Кодексом операцій та недопущення переміщення заборонених товарів;</a:t>
            </a:r>
          </a:p>
          <a:p>
            <a:pPr indent="457200" algn="just"/>
            <a:endParaRPr lang="uk-UA" dirty="0" smtClean="0"/>
          </a:p>
          <a:p>
            <a:pPr indent="457200" algn="just"/>
            <a:r>
              <a:rPr lang="uk-UA" dirty="0" smtClean="0"/>
              <a:t>4) здійснювати у будь-який час перевірки товарів, що знаходяться на територіях вільних митних зон;</a:t>
            </a:r>
          </a:p>
          <a:p>
            <a:pPr indent="457200" algn="just"/>
            <a:endParaRPr lang="uk-UA" dirty="0" smtClean="0"/>
          </a:p>
          <a:p>
            <a:pPr indent="457200" algn="just"/>
            <a:r>
              <a:rPr lang="uk-UA" dirty="0" smtClean="0"/>
              <a:t>5) здійснювати інші </a:t>
            </a:r>
            <a:r>
              <a:rPr lang="uk-UA" dirty="0" smtClean="0"/>
              <a:t>заходи</a:t>
            </a:r>
            <a:r>
              <a:rPr lang="uk-UA" dirty="0" smtClean="0"/>
              <a:t>, спрямовані на забезпечення контролю за операціями з товарами, що перебувають під митним контролем.</a:t>
            </a:r>
            <a:endParaRPr lang="uk-UA" dirty="0"/>
          </a:p>
        </p:txBody>
      </p:sp>
    </p:spTree>
    <p:extLst>
      <p:ext uri="{BB962C8B-B14F-4D97-AF65-F5344CB8AC3E}">
        <p14:creationId xmlns:p14="http://schemas.microsoft.com/office/powerpoint/2010/main" val="25257220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8784976" cy="4801314"/>
          </a:xfrm>
          <a:prstGeom prst="rect">
            <a:avLst/>
          </a:prstGeom>
        </p:spPr>
        <p:txBody>
          <a:bodyPr wrap="square">
            <a:spAutoFit/>
          </a:bodyPr>
          <a:lstStyle/>
          <a:p>
            <a:pPr indent="457200" algn="just"/>
            <a:r>
              <a:rPr lang="uk-UA" dirty="0" smtClean="0"/>
              <a:t>На територію вільної митної зони можуть ввозитися іноземні та українські товари як із-за меж митної території України, так і з митної території України.</a:t>
            </a:r>
          </a:p>
          <a:p>
            <a:pPr indent="457200" algn="just"/>
            <a:endParaRPr lang="uk-UA" dirty="0" smtClean="0"/>
          </a:p>
          <a:p>
            <a:pPr indent="457200" algn="just"/>
            <a:r>
              <a:rPr lang="uk-UA" dirty="0" smtClean="0"/>
              <a:t>На територію вільної митної зони можуть ввозитися будь-які товари, крім товарів, заборонених до ввезення в Україну, вивезення з України та транзиту через територію України, товарів, що надходять в Україну як гуманітарна допомога, а також товарів, перелік яких визначається Кабінетом Міністрів України.</a:t>
            </a:r>
          </a:p>
          <a:p>
            <a:pPr indent="457200" algn="just"/>
            <a:endParaRPr lang="uk-UA" dirty="0" smtClean="0"/>
          </a:p>
          <a:p>
            <a:pPr indent="457200" algn="just"/>
            <a:r>
              <a:rPr lang="uk-UA" dirty="0" smtClean="0"/>
              <a:t>Небезпечні товари, </a:t>
            </a:r>
            <a:r>
              <a:rPr lang="uk-UA" dirty="0" err="1" smtClean="0"/>
              <a:t>товари</a:t>
            </a:r>
            <a:r>
              <a:rPr lang="uk-UA" dirty="0" smtClean="0"/>
              <a:t>, що можуть зашкодити іншим товарам, або товари, що вимагають спеціальних умов зберігання, допускаються на територію вільної митної зони тільки за наявності на ній відповідних умов для зберігання таких товарів.</a:t>
            </a:r>
          </a:p>
          <a:p>
            <a:pPr indent="457200" algn="just"/>
            <a:endParaRPr lang="uk-UA" dirty="0" smtClean="0"/>
          </a:p>
          <a:p>
            <a:pPr indent="457200" algn="just"/>
            <a:r>
              <a:rPr lang="uk-UA" b="1" dirty="0" smtClean="0">
                <a:solidFill>
                  <a:srgbClr val="0000FF"/>
                </a:solidFill>
              </a:rPr>
              <a:t>Товари можуть бути розміщені у вільних митних зонах комерційного типу без вивантаження їх з транспортних засобів.</a:t>
            </a:r>
          </a:p>
          <a:p>
            <a:pPr indent="457200" algn="just"/>
            <a:endParaRPr lang="uk-UA" dirty="0" smtClean="0"/>
          </a:p>
          <a:p>
            <a:pPr indent="457200" algn="just"/>
            <a:r>
              <a:rPr lang="uk-UA" dirty="0" smtClean="0"/>
              <a:t>Реалізація та/або споживання іноземних товарів на території вільної митної зони забороняється.</a:t>
            </a:r>
            <a:endParaRPr lang="uk-UA" dirty="0"/>
          </a:p>
        </p:txBody>
      </p:sp>
    </p:spTree>
    <p:extLst>
      <p:ext uri="{BB962C8B-B14F-4D97-AF65-F5344CB8AC3E}">
        <p14:creationId xmlns:p14="http://schemas.microsoft.com/office/powerpoint/2010/main" val="25257220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8"/>
            <a:ext cx="8568952" cy="5909310"/>
          </a:xfrm>
          <a:prstGeom prst="rect">
            <a:avLst/>
          </a:prstGeom>
        </p:spPr>
        <p:txBody>
          <a:bodyPr wrap="square">
            <a:spAutoFit/>
          </a:bodyPr>
          <a:lstStyle/>
          <a:p>
            <a:pPr indent="457200" algn="just"/>
            <a:r>
              <a:rPr lang="uk-UA" dirty="0" smtClean="0"/>
              <a:t>Територія або склад, які можуть використовуватись при провадженні діяльності з відкриття та експлуатації </a:t>
            </a:r>
            <a:r>
              <a:rPr lang="uk-UA" dirty="0" err="1" smtClean="0"/>
              <a:t>ВМЗ</a:t>
            </a:r>
            <a:r>
              <a:rPr lang="uk-UA" dirty="0" smtClean="0"/>
              <a:t>, повинні бути </a:t>
            </a:r>
            <a:r>
              <a:rPr lang="uk-UA" dirty="0" err="1" smtClean="0"/>
              <a:t>облаштовані</a:t>
            </a:r>
            <a:r>
              <a:rPr lang="uk-UA" dirty="0" smtClean="0"/>
              <a:t>.</a:t>
            </a:r>
          </a:p>
          <a:p>
            <a:pPr algn="just"/>
            <a:endParaRPr lang="uk-UA" dirty="0"/>
          </a:p>
          <a:p>
            <a:pPr indent="457200" algn="just"/>
            <a:r>
              <a:rPr lang="uk-UA" dirty="0" smtClean="0"/>
              <a:t>Територія </a:t>
            </a:r>
            <a:r>
              <a:rPr lang="uk-UA" dirty="0" err="1" smtClean="0"/>
              <a:t>ВМЗ</a:t>
            </a:r>
            <a:r>
              <a:rPr lang="uk-UA" dirty="0" smtClean="0"/>
              <a:t> повинна знаходитись під постійною охороною.</a:t>
            </a:r>
          </a:p>
          <a:p>
            <a:pPr indent="457200" algn="just"/>
            <a:endParaRPr lang="uk-UA" dirty="0" smtClean="0"/>
          </a:p>
          <a:p>
            <a:pPr indent="457200" algn="just"/>
            <a:r>
              <a:rPr lang="uk-UA" dirty="0" smtClean="0"/>
              <a:t>Пропускний(і) пункт(и) та інші будівлі, призначені для виконання службових обов’язків такими особами, повинні відповідати таким вимогам: містити приміщення (з розрахунку 6 м</a:t>
            </a:r>
            <a:r>
              <a:rPr lang="uk-UA" b="1" baseline="30000" dirty="0" smtClean="0"/>
              <a:t>-2</a:t>
            </a:r>
            <a:r>
              <a:rPr lang="uk-UA" dirty="0" smtClean="0"/>
              <a:t> на посадову особу), обладнані протипожежною та охоронною сигналізацією, меблями, металевими шафами для зберігання службової документації, митних забезпечень, із засобами зв'язку, персональними електронно-обчислювальними машинами, комп'ютерним обладнанням для забезпечення підключення до систем відеоспостереження, санкціонованого доступу осіб та зчитування номерних знаків транспортних засобів, а також виділеним цифровим каналом зв'язку, підключеним до відомчої телекомунікаційної мережі Держмитслужби України</a:t>
            </a:r>
            <a:r>
              <a:rPr lang="ru-RU" dirty="0" smtClean="0"/>
              <a:t>.</a:t>
            </a:r>
          </a:p>
          <a:p>
            <a:pPr indent="457200" algn="just"/>
            <a:endParaRPr lang="uk-UA" dirty="0" smtClean="0"/>
          </a:p>
          <a:p>
            <a:pPr indent="457200" algn="just"/>
            <a:r>
              <a:rPr lang="uk-UA" dirty="0"/>
              <a:t>Приміщення, призначені для зберігання товарів, що знаходяться під митним контролем, повинні бути </a:t>
            </a:r>
            <a:r>
              <a:rPr lang="uk-UA" dirty="0" err="1"/>
              <a:t>облаштовані</a:t>
            </a:r>
            <a:r>
              <a:rPr lang="uk-UA" dirty="0"/>
              <a:t> відповідним складським обладнанням, протипожежною та охоронною сигналізацією, а також пристроями для накладення двох засобів </a:t>
            </a:r>
            <a:r>
              <a:rPr lang="uk-UA" dirty="0" smtClean="0"/>
              <a:t>забезпечення</a:t>
            </a:r>
            <a:endParaRPr lang="uk-UA" dirty="0"/>
          </a:p>
          <a:p>
            <a:pPr indent="457200" algn="just"/>
            <a:endParaRPr lang="uk-UA" dirty="0"/>
          </a:p>
        </p:txBody>
      </p:sp>
    </p:spTree>
    <p:extLst>
      <p:ext uri="{BB962C8B-B14F-4D97-AF65-F5344CB8AC3E}">
        <p14:creationId xmlns:p14="http://schemas.microsoft.com/office/powerpoint/2010/main" val="4112996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612845"/>
            <a:ext cx="8568952" cy="4154984"/>
          </a:xfrm>
          <a:prstGeom prst="rect">
            <a:avLst/>
          </a:prstGeom>
        </p:spPr>
        <p:txBody>
          <a:bodyPr wrap="square">
            <a:spAutoFit/>
          </a:bodyPr>
          <a:lstStyle/>
          <a:p>
            <a:pPr indent="457200" algn="just"/>
            <a:r>
              <a:rPr lang="uk-UA" sz="2200" dirty="0" smtClean="0"/>
              <a:t>Утримувач вільної митної зони або особи, які здійснюють операції з товарами на території цієї зони, ведуть облік всіх іноземних та українських товарів, що перебувають у зазначеній зоні, </a:t>
            </a:r>
            <a:r>
              <a:rPr lang="uk-UA" sz="2200" b="1" dirty="0" smtClean="0">
                <a:solidFill>
                  <a:srgbClr val="0000FF"/>
                </a:solidFill>
              </a:rPr>
              <a:t>і щомісячно подають митним органам </a:t>
            </a:r>
            <a:r>
              <a:rPr lang="uk-UA" sz="2200" b="1" dirty="0">
                <a:solidFill>
                  <a:srgbClr val="0000FF"/>
                </a:solidFill>
              </a:rPr>
              <a:t>З</a:t>
            </a:r>
            <a:r>
              <a:rPr lang="uk-UA" sz="2200" b="1" dirty="0" smtClean="0">
                <a:solidFill>
                  <a:srgbClr val="0000FF"/>
                </a:solidFill>
              </a:rPr>
              <a:t>віт про рух товарів у вільній митній зоні</a:t>
            </a:r>
            <a:r>
              <a:rPr lang="uk-UA" sz="2200" dirty="0" smtClean="0">
                <a:solidFill>
                  <a:srgbClr val="0000FF"/>
                </a:solidFill>
              </a:rPr>
              <a:t> </a:t>
            </a:r>
            <a:r>
              <a:rPr lang="uk-UA" sz="2200" dirty="0" smtClean="0"/>
              <a:t>за попередній місяць за формою, що затверджена наказом Міністерства фінансів України від 30.07.2021 року № 434. </a:t>
            </a:r>
          </a:p>
          <a:p>
            <a:pPr indent="457200" algn="just"/>
            <a:endParaRPr lang="uk-UA" sz="2200" dirty="0"/>
          </a:p>
          <a:p>
            <a:pPr indent="457200" algn="just"/>
            <a:r>
              <a:rPr lang="uk-UA" sz="2200" dirty="0" smtClean="0"/>
              <a:t>Митні </a:t>
            </a:r>
            <a:r>
              <a:rPr lang="uk-UA" sz="2200" dirty="0" smtClean="0"/>
              <a:t>органи мають право вимагати подання позачергового звіту не частіше, ніж один раз на рік.</a:t>
            </a:r>
          </a:p>
          <a:p>
            <a:pPr indent="457200" algn="just"/>
            <a:endParaRPr lang="uk-UA" sz="2200" dirty="0" smtClean="0"/>
          </a:p>
          <a:p>
            <a:pPr indent="457200" algn="just"/>
            <a:r>
              <a:rPr lang="uk-UA" sz="2200" dirty="0" smtClean="0"/>
              <a:t>Облік товарів у вільній митній зоні ведеться з використанням звичайних правил складського обліку.</a:t>
            </a:r>
            <a:endParaRPr lang="uk-UA" sz="2200" dirty="0"/>
          </a:p>
        </p:txBody>
      </p:sp>
    </p:spTree>
    <p:extLst>
      <p:ext uri="{BB962C8B-B14F-4D97-AF65-F5344CB8AC3E}">
        <p14:creationId xmlns:p14="http://schemas.microsoft.com/office/powerpoint/2010/main" val="25257220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16632"/>
            <a:ext cx="8712968" cy="6586418"/>
          </a:xfrm>
          <a:prstGeom prst="rect">
            <a:avLst/>
          </a:prstGeom>
        </p:spPr>
        <p:txBody>
          <a:bodyPr wrap="square">
            <a:spAutoFit/>
          </a:bodyPr>
          <a:lstStyle/>
          <a:p>
            <a:pPr indent="457200" algn="just"/>
            <a:r>
              <a:rPr lang="uk-UA" sz="2200" b="1" dirty="0" smtClean="0">
                <a:solidFill>
                  <a:srgbClr val="0000FF"/>
                </a:solidFill>
              </a:rPr>
              <a:t>Контроль за провадженням діяльності з відкриття та експлуатації </a:t>
            </a:r>
            <a:r>
              <a:rPr lang="uk-UA" sz="2200" b="1" dirty="0" err="1" smtClean="0">
                <a:solidFill>
                  <a:srgbClr val="0000FF"/>
                </a:solidFill>
              </a:rPr>
              <a:t>ВМЗ</a:t>
            </a:r>
            <a:r>
              <a:rPr lang="uk-UA" sz="2200" b="1" dirty="0" smtClean="0">
                <a:solidFill>
                  <a:srgbClr val="0000FF"/>
                </a:solidFill>
              </a:rPr>
              <a:t> здійснюється шляхом:</a:t>
            </a:r>
          </a:p>
          <a:p>
            <a:pPr indent="457200" algn="just"/>
            <a:endParaRPr lang="uk-UA" dirty="0" smtClean="0"/>
          </a:p>
          <a:p>
            <a:pPr indent="457200" algn="just"/>
            <a:r>
              <a:rPr lang="uk-UA" dirty="0" smtClean="0"/>
              <a:t>постійного нагляду за межами </a:t>
            </a:r>
            <a:r>
              <a:rPr lang="uk-UA" dirty="0" err="1" smtClean="0"/>
              <a:t>ВМЗ</a:t>
            </a:r>
            <a:r>
              <a:rPr lang="uk-UA" dirty="0" smtClean="0"/>
              <a:t>, а також за доступом у </a:t>
            </a:r>
            <a:r>
              <a:rPr lang="uk-UA" dirty="0" err="1" smtClean="0"/>
              <a:t>ВМЗ</a:t>
            </a:r>
            <a:r>
              <a:rPr lang="uk-UA" dirty="0" smtClean="0"/>
              <a:t>, у тому числі з використанням таких систем утримувача </a:t>
            </a:r>
            <a:r>
              <a:rPr lang="uk-UA" dirty="0" err="1" smtClean="0"/>
              <a:t>ВМЗ</a:t>
            </a:r>
            <a:r>
              <a:rPr lang="uk-UA" dirty="0" smtClean="0"/>
              <a:t>: відеоспостереження за територією </a:t>
            </a:r>
            <a:r>
              <a:rPr lang="uk-UA" dirty="0" err="1" smtClean="0"/>
              <a:t>ВМЗ</a:t>
            </a:r>
            <a:r>
              <a:rPr lang="uk-UA" dirty="0" smtClean="0"/>
              <a:t>, санкціонованого доступу осіб на територію </a:t>
            </a:r>
            <a:r>
              <a:rPr lang="uk-UA" dirty="0" err="1" smtClean="0"/>
              <a:t>ВМЗ</a:t>
            </a:r>
            <a:r>
              <a:rPr lang="uk-UA" dirty="0" smtClean="0"/>
              <a:t> та зчитування номерних знаків транспортних засобів, які переміщуються через межі </a:t>
            </a:r>
            <a:r>
              <a:rPr lang="uk-UA" dirty="0" err="1" smtClean="0"/>
              <a:t>ВМЗ</a:t>
            </a:r>
            <a:r>
              <a:rPr lang="uk-UA" dirty="0" smtClean="0"/>
              <a:t>;</a:t>
            </a:r>
          </a:p>
          <a:p>
            <a:pPr indent="457200" algn="just"/>
            <a:endParaRPr lang="uk-UA" dirty="0" smtClean="0"/>
          </a:p>
          <a:p>
            <a:pPr indent="457200" algn="just"/>
            <a:r>
              <a:rPr lang="uk-UA" dirty="0" smtClean="0"/>
              <a:t>проведення митного огляду товарів, що переміщуються через межі </a:t>
            </a:r>
            <a:r>
              <a:rPr lang="uk-UA" dirty="0" err="1" smtClean="0"/>
              <a:t>ВМЗ</a:t>
            </a:r>
            <a:r>
              <a:rPr lang="uk-UA" dirty="0" smtClean="0"/>
              <a:t>;</a:t>
            </a:r>
          </a:p>
          <a:p>
            <a:pPr indent="457200" algn="just"/>
            <a:endParaRPr lang="uk-UA" dirty="0" smtClean="0"/>
          </a:p>
          <a:p>
            <a:pPr indent="457200" algn="just"/>
            <a:r>
              <a:rPr lang="uk-UA" dirty="0" smtClean="0"/>
              <a:t>проведення огляду території </a:t>
            </a:r>
            <a:r>
              <a:rPr lang="uk-UA" dirty="0" err="1" smtClean="0"/>
              <a:t>ВМЗ</a:t>
            </a:r>
            <a:r>
              <a:rPr lang="uk-UA" dirty="0" smtClean="0"/>
              <a:t> та товарів, що знаходяться на цій території;</a:t>
            </a:r>
          </a:p>
          <a:p>
            <a:pPr indent="457200" algn="just"/>
            <a:endParaRPr lang="uk-UA" dirty="0" smtClean="0"/>
          </a:p>
          <a:p>
            <a:pPr indent="457200" algn="just"/>
            <a:r>
              <a:rPr lang="uk-UA" dirty="0" smtClean="0"/>
              <a:t>проведення перевірки обліку товарів, що знаходяться на території </a:t>
            </a:r>
            <a:r>
              <a:rPr lang="uk-UA" dirty="0" err="1" smtClean="0"/>
              <a:t>ВМЗ</a:t>
            </a:r>
            <a:r>
              <a:rPr lang="uk-UA" dirty="0" smtClean="0"/>
              <a:t>;</a:t>
            </a:r>
          </a:p>
          <a:p>
            <a:pPr indent="457200" algn="just"/>
            <a:endParaRPr lang="uk-UA" dirty="0" smtClean="0"/>
          </a:p>
          <a:p>
            <a:pPr indent="457200" algn="just"/>
            <a:r>
              <a:rPr lang="uk-UA" dirty="0" smtClean="0"/>
              <a:t>усного опитування посадових осіб утримувача </a:t>
            </a:r>
            <a:r>
              <a:rPr lang="uk-UA" dirty="0" err="1" smtClean="0"/>
              <a:t>ВМЗ</a:t>
            </a:r>
            <a:r>
              <a:rPr lang="uk-UA" dirty="0" smtClean="0"/>
              <a:t> та посадових осіб інших підприємств, які володіють інформацією, що має значення для здійснення митного контролю у </a:t>
            </a:r>
            <a:r>
              <a:rPr lang="uk-UA" dirty="0" err="1" smtClean="0"/>
              <a:t>ВМЗ</a:t>
            </a:r>
            <a:r>
              <a:rPr lang="uk-UA" dirty="0" smtClean="0"/>
              <a:t>;</a:t>
            </a:r>
          </a:p>
          <a:p>
            <a:pPr indent="457200" algn="just"/>
            <a:endParaRPr lang="uk-UA" dirty="0" smtClean="0"/>
          </a:p>
          <a:p>
            <a:pPr indent="457200" algn="just"/>
            <a:r>
              <a:rPr lang="uk-UA" dirty="0" smtClean="0"/>
              <a:t>проведення документальної перевірки дотримання у </a:t>
            </a:r>
            <a:r>
              <a:rPr lang="uk-UA" dirty="0" err="1" smtClean="0"/>
              <a:t>ВМЗ</a:t>
            </a:r>
            <a:r>
              <a:rPr lang="uk-UA" dirty="0" smtClean="0"/>
              <a:t> вимог законодавства України з питань митної справи.</a:t>
            </a:r>
          </a:p>
          <a:p>
            <a:pPr indent="457200" algn="just"/>
            <a:endParaRPr lang="uk-UA" dirty="0" smtClean="0"/>
          </a:p>
          <a:p>
            <a:pPr indent="457200" algn="just"/>
            <a:r>
              <a:rPr lang="uk-UA" dirty="0" smtClean="0"/>
              <a:t>Контроль за провадженням діяльності з відкриття та експлуатації </a:t>
            </a:r>
            <a:r>
              <a:rPr lang="uk-UA" dirty="0" err="1" smtClean="0"/>
              <a:t>ВМЗ</a:t>
            </a:r>
            <a:r>
              <a:rPr lang="uk-UA" dirty="0" smtClean="0"/>
              <a:t> покладається на митний орган, у зоні діяльності якого знаходиться така </a:t>
            </a:r>
            <a:r>
              <a:rPr lang="uk-UA" dirty="0" err="1" smtClean="0"/>
              <a:t>ВМЗ</a:t>
            </a:r>
            <a:r>
              <a:rPr lang="uk-UA" dirty="0" smtClean="0"/>
              <a:t>.</a:t>
            </a:r>
            <a:endParaRPr lang="uk-UA" dirty="0"/>
          </a:p>
        </p:txBody>
      </p:sp>
    </p:spTree>
    <p:extLst>
      <p:ext uri="{BB962C8B-B14F-4D97-AF65-F5344CB8AC3E}">
        <p14:creationId xmlns:p14="http://schemas.microsoft.com/office/powerpoint/2010/main" val="18540590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33757" y="260648"/>
            <a:ext cx="8712968" cy="5355312"/>
          </a:xfrm>
          <a:prstGeom prst="rect">
            <a:avLst/>
          </a:prstGeom>
        </p:spPr>
        <p:txBody>
          <a:bodyPr wrap="square">
            <a:spAutoFit/>
          </a:bodyPr>
          <a:lstStyle/>
          <a:p>
            <a:pPr indent="457200" algn="ctr"/>
            <a:r>
              <a:rPr lang="uk-UA" b="1" dirty="0" smtClean="0">
                <a:solidFill>
                  <a:srgbClr val="0000FF"/>
                </a:solidFill>
              </a:rPr>
              <a:t>Розпорядження товарами, що перебувають у вільній митній зоні комерційного або сервісного типу, в разі зупинення, скасування або анулювання дозволу на відкриття та експлуатацію вільної митної зони</a:t>
            </a:r>
          </a:p>
          <a:p>
            <a:pPr indent="457200" algn="just"/>
            <a:endParaRPr lang="uk-UA" dirty="0" smtClean="0"/>
          </a:p>
          <a:p>
            <a:pPr indent="457200" algn="just"/>
            <a:r>
              <a:rPr lang="uk-UA" dirty="0" smtClean="0"/>
              <a:t>1. У разі зупинення, скасування або анулювання дозволу на відкриття та експлуатацію вільної митної зони комерційного або сервісного типу розміщення нових партій товарів у цій зоні </a:t>
            </a:r>
            <a:r>
              <a:rPr lang="uk-UA" b="1" dirty="0" smtClean="0">
                <a:solidFill>
                  <a:srgbClr val="C00000"/>
                </a:solidFill>
              </a:rPr>
              <a:t>не дозволяється</a:t>
            </a:r>
            <a:r>
              <a:rPr lang="uk-UA" dirty="0" smtClean="0"/>
              <a:t>.</a:t>
            </a:r>
          </a:p>
          <a:p>
            <a:pPr indent="457200" algn="just"/>
            <a:endParaRPr lang="uk-UA" dirty="0" smtClean="0"/>
          </a:p>
          <a:p>
            <a:pPr indent="457200" algn="just"/>
            <a:r>
              <a:rPr lang="uk-UA" dirty="0" smtClean="0"/>
              <a:t>2. </a:t>
            </a:r>
            <a:r>
              <a:rPr lang="uk-UA" b="1" dirty="0" smtClean="0">
                <a:solidFill>
                  <a:srgbClr val="0000FF"/>
                </a:solidFill>
              </a:rPr>
              <a:t>Протягом 90 днів </a:t>
            </a:r>
            <a:r>
              <a:rPr lang="uk-UA" dirty="0" smtClean="0"/>
              <a:t>з дня набрання чинності рішенням про скасування або анулювання дозволу на відкриття та експлуатацію вільної митної зони комерційного або сервісного типу товари, які перебувають у цій зоні, повинні бути переміщені під митним контролем їх власником, уповноваженою ним особою або утримувачем вільної митної зони в іншу вільну митну зону чи заявлені в інший митний режим.</a:t>
            </a:r>
          </a:p>
          <a:p>
            <a:pPr indent="457200" algn="just"/>
            <a:endParaRPr lang="uk-UA" dirty="0" smtClean="0"/>
          </a:p>
          <a:p>
            <a:pPr indent="457200" algn="just"/>
            <a:r>
              <a:rPr lang="uk-UA" dirty="0" smtClean="0"/>
              <a:t>3. Передбачену адміністративну відповідальність за порушення строку розпорядження товарами, розміщеними у вільній митній зоні комерційного або сервісного типу, у разі скасування або анулювання дозволу на його відкриття та експлуатацію несе власник зазначених товарів, уповноважена ним особа або утримувач вільної митної зони.</a:t>
            </a:r>
            <a:endParaRPr lang="uk-UA" dirty="0"/>
          </a:p>
        </p:txBody>
      </p:sp>
    </p:spTree>
    <p:extLst>
      <p:ext uri="{BB962C8B-B14F-4D97-AF65-F5344CB8AC3E}">
        <p14:creationId xmlns:p14="http://schemas.microsoft.com/office/powerpoint/2010/main" val="25257220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260648"/>
            <a:ext cx="8712968" cy="5324535"/>
          </a:xfrm>
          <a:prstGeom prst="rect">
            <a:avLst/>
          </a:prstGeom>
        </p:spPr>
        <p:txBody>
          <a:bodyPr wrap="square">
            <a:spAutoFit/>
          </a:bodyPr>
          <a:lstStyle/>
          <a:p>
            <a:pPr indent="457200" algn="just"/>
            <a:r>
              <a:rPr lang="uk-UA" sz="1700" dirty="0" smtClean="0"/>
              <a:t>Дозвіл може бути анульований або його дія може зупинятися на строк до 30 днів митницею, у зоні діяльності якої розташована </a:t>
            </a:r>
            <a:r>
              <a:rPr lang="uk-UA" sz="1700" dirty="0" err="1" smtClean="0"/>
              <a:t>ВМЗ</a:t>
            </a:r>
            <a:r>
              <a:rPr lang="uk-UA" sz="1700" dirty="0" smtClean="0"/>
              <a:t>.</a:t>
            </a:r>
          </a:p>
          <a:p>
            <a:pPr indent="457200" algn="just"/>
            <a:endParaRPr lang="uk-UA" sz="1700" dirty="0" smtClean="0"/>
          </a:p>
          <a:p>
            <a:pPr indent="457200" algn="just"/>
            <a:r>
              <a:rPr lang="uk-UA" sz="1700" b="1" dirty="0" smtClean="0">
                <a:solidFill>
                  <a:srgbClr val="0000FF"/>
                </a:solidFill>
              </a:rPr>
              <a:t>Наказ про зупинення дії дозволу, зокрема, повинен містити відомості про</a:t>
            </a:r>
            <a:r>
              <a:rPr lang="uk-UA" sz="1700" dirty="0" smtClean="0"/>
              <a:t>:</a:t>
            </a:r>
          </a:p>
          <a:p>
            <a:pPr indent="457200" algn="just"/>
            <a:r>
              <a:rPr lang="uk-UA" sz="1700" dirty="0" smtClean="0"/>
              <a:t>обставини такого зупинення;</a:t>
            </a:r>
          </a:p>
          <a:p>
            <a:pPr indent="457200" algn="just"/>
            <a:r>
              <a:rPr lang="uk-UA" sz="1700" dirty="0" smtClean="0"/>
              <a:t>дату, до якої зупиняється дія дозволу;</a:t>
            </a:r>
          </a:p>
          <a:p>
            <a:pPr indent="457200" algn="just"/>
            <a:r>
              <a:rPr lang="uk-UA" sz="1700" dirty="0" smtClean="0"/>
              <a:t>посадову(</a:t>
            </a:r>
            <a:r>
              <a:rPr lang="uk-UA" sz="1700" dirty="0" err="1" smtClean="0"/>
              <a:t>их</a:t>
            </a:r>
            <a:r>
              <a:rPr lang="uk-UA" sz="1700" dirty="0" smtClean="0"/>
              <a:t>) особу (осіб) митниці, відповідальну(</a:t>
            </a:r>
            <a:r>
              <a:rPr lang="uk-UA" sz="1700" dirty="0" err="1" smtClean="0"/>
              <a:t>их</a:t>
            </a:r>
            <a:r>
              <a:rPr lang="uk-UA" sz="1700" dirty="0" smtClean="0"/>
              <a:t>) за забезпечення контролю за усуненням утримувачем </a:t>
            </a:r>
            <a:r>
              <a:rPr lang="uk-UA" sz="1700" dirty="0" err="1" smtClean="0"/>
              <a:t>ВМЗ</a:t>
            </a:r>
            <a:r>
              <a:rPr lang="uk-UA" sz="1700" dirty="0" smtClean="0"/>
              <a:t> обставин такого зупинення.</a:t>
            </a:r>
          </a:p>
          <a:p>
            <a:pPr indent="457200" algn="just"/>
            <a:endParaRPr lang="uk-UA" sz="1700" dirty="0" smtClean="0"/>
          </a:p>
          <a:p>
            <a:pPr indent="457200" algn="just"/>
            <a:r>
              <a:rPr lang="uk-UA" sz="1700" dirty="0" smtClean="0"/>
              <a:t>У разі видання наказу про зупинення дії дозволу митниця:</a:t>
            </a:r>
          </a:p>
          <a:p>
            <a:pPr indent="457200" algn="just"/>
            <a:endParaRPr lang="uk-UA" sz="1700" dirty="0" smtClean="0"/>
          </a:p>
          <a:p>
            <a:pPr indent="457200" algn="just"/>
            <a:r>
              <a:rPr lang="uk-UA" sz="1700" dirty="0" smtClean="0"/>
              <a:t>вносить </a:t>
            </a:r>
            <a:r>
              <a:rPr lang="uk-UA" sz="1700" dirty="0" smtClean="0"/>
              <a:t>до реєстру </a:t>
            </a:r>
            <a:r>
              <a:rPr lang="uk-UA" sz="1700" dirty="0" err="1" smtClean="0"/>
              <a:t>ВМЗ</a:t>
            </a:r>
            <a:r>
              <a:rPr lang="uk-UA" sz="1700" dirty="0" smtClean="0"/>
              <a:t> відомості про дату та номер такого наказу, дату, до якої зупинено дію дозволу, обставини, які спричинили зупинення дії дозволу, а також не пізніше наступного робочого дня з дня видання наказу повідомляє про внесення цієї інформації до Реєстру </a:t>
            </a:r>
            <a:r>
              <a:rPr lang="uk-UA" sz="1700" dirty="0" err="1" smtClean="0"/>
              <a:t>ВМЗ</a:t>
            </a:r>
            <a:r>
              <a:rPr lang="uk-UA" sz="1700" dirty="0" smtClean="0"/>
              <a:t> Держмитслужбу України засобами електронної пошти Держмитслужби України;</a:t>
            </a:r>
          </a:p>
          <a:p>
            <a:pPr indent="457200" algn="just"/>
            <a:endParaRPr lang="uk-UA" sz="1700" dirty="0" smtClean="0"/>
          </a:p>
          <a:p>
            <a:pPr indent="457200" algn="just"/>
            <a:r>
              <a:rPr lang="uk-UA" sz="1700" dirty="0" smtClean="0"/>
              <a:t>видає </a:t>
            </a:r>
            <a:r>
              <a:rPr lang="uk-UA" sz="1700" dirty="0" smtClean="0"/>
              <a:t>утримувачу </a:t>
            </a:r>
            <a:r>
              <a:rPr lang="uk-UA" sz="1700" dirty="0" err="1" smtClean="0"/>
              <a:t>ВМЗ</a:t>
            </a:r>
            <a:r>
              <a:rPr lang="uk-UA" sz="1700" dirty="0" smtClean="0"/>
              <a:t> (уповноваженій ним особі) або надсилає йому рекомендованим листом завірену копію такого наказу не пізніше п’яти робочих днів з дня його видання.</a:t>
            </a:r>
          </a:p>
        </p:txBody>
      </p:sp>
    </p:spTree>
    <p:extLst>
      <p:ext uri="{BB962C8B-B14F-4D97-AF65-F5344CB8AC3E}">
        <p14:creationId xmlns:p14="http://schemas.microsoft.com/office/powerpoint/2010/main" val="25257220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08741" y="332656"/>
            <a:ext cx="8856984" cy="5324535"/>
          </a:xfrm>
          <a:prstGeom prst="rect">
            <a:avLst/>
          </a:prstGeom>
        </p:spPr>
        <p:txBody>
          <a:bodyPr wrap="square">
            <a:spAutoFit/>
          </a:bodyPr>
          <a:lstStyle/>
          <a:p>
            <a:pPr indent="457200" algn="just"/>
            <a:r>
              <a:rPr lang="uk-UA" sz="1700" dirty="0" smtClean="0"/>
              <a:t>Не пізніше наступного робочого дня з дати видання наказу про визнання таким, що втратив чинність, наказу про зупинення дії дозволу митниця:</a:t>
            </a:r>
          </a:p>
          <a:p>
            <a:pPr indent="457200" algn="just"/>
            <a:endParaRPr lang="uk-UA" sz="1700" dirty="0" smtClean="0"/>
          </a:p>
          <a:p>
            <a:pPr indent="457200" algn="just"/>
            <a:r>
              <a:rPr lang="uk-UA" sz="1700" dirty="0" smtClean="0"/>
              <a:t>вносить до реєстру </a:t>
            </a:r>
            <a:r>
              <a:rPr lang="uk-UA" sz="1700" dirty="0" err="1" smtClean="0"/>
              <a:t>ВМЗ</a:t>
            </a:r>
            <a:r>
              <a:rPr lang="uk-UA" sz="1700" dirty="0" smtClean="0"/>
              <a:t> відомості про дату відновлення дії дозволу та номер відповідного наказу, а також повідомляє Держмитслужбу України засобами електронної пошти Держмитслужби України про внесення цієї інформації до Реєстру </a:t>
            </a:r>
            <a:r>
              <a:rPr lang="uk-UA" sz="1700" dirty="0" err="1" smtClean="0"/>
              <a:t>ВМЗ</a:t>
            </a:r>
            <a:r>
              <a:rPr lang="uk-UA" sz="1700" dirty="0" smtClean="0"/>
              <a:t>;</a:t>
            </a:r>
          </a:p>
          <a:p>
            <a:pPr indent="457200" algn="just"/>
            <a:endParaRPr lang="uk-UA" sz="1700" dirty="0" smtClean="0"/>
          </a:p>
          <a:p>
            <a:pPr indent="457200" algn="just"/>
            <a:r>
              <a:rPr lang="uk-UA" sz="1700" dirty="0" smtClean="0"/>
              <a:t>видає утримувачу </a:t>
            </a:r>
            <a:r>
              <a:rPr lang="uk-UA" sz="1700" dirty="0" err="1" smtClean="0"/>
              <a:t>ВМЗ</a:t>
            </a:r>
            <a:r>
              <a:rPr lang="uk-UA" sz="1700" dirty="0" smtClean="0"/>
              <a:t> (уповноваженій ним особі) або надсилає йому (їй) рекомендованим листом завірену копію такого наказу.</a:t>
            </a:r>
          </a:p>
          <a:p>
            <a:pPr indent="457200" algn="just"/>
            <a:endParaRPr lang="uk-UA" sz="1700" dirty="0" smtClean="0"/>
          </a:p>
          <a:p>
            <a:pPr indent="457200" algn="just"/>
            <a:r>
              <a:rPr lang="uk-UA" sz="1700" dirty="0" smtClean="0"/>
              <a:t>Наказ про анулювання дозволу, зокрема, повинен містити відомості про:</a:t>
            </a:r>
          </a:p>
          <a:p>
            <a:pPr indent="457200" algn="just"/>
            <a:endParaRPr lang="uk-UA" sz="1700" dirty="0" smtClean="0"/>
          </a:p>
          <a:p>
            <a:pPr indent="457200" algn="just"/>
            <a:r>
              <a:rPr lang="uk-UA" sz="1700" dirty="0" smtClean="0"/>
              <a:t>обставини такого анулювання;</a:t>
            </a:r>
          </a:p>
          <a:p>
            <a:pPr indent="457200" algn="just"/>
            <a:endParaRPr lang="uk-UA" sz="1700" dirty="0" smtClean="0"/>
          </a:p>
          <a:p>
            <a:pPr indent="457200" algn="just"/>
            <a:r>
              <a:rPr lang="uk-UA" sz="1700" dirty="0" smtClean="0"/>
              <a:t>дату вилучення відомостей про </a:t>
            </a:r>
            <a:r>
              <a:rPr lang="uk-UA" sz="1700" dirty="0" err="1" smtClean="0"/>
              <a:t>ВМЗ</a:t>
            </a:r>
            <a:r>
              <a:rPr lang="uk-UA" sz="1700" dirty="0" smtClean="0"/>
              <a:t> з Реєстру </a:t>
            </a:r>
            <a:r>
              <a:rPr lang="uk-UA" sz="1700" dirty="0" err="1" smtClean="0"/>
              <a:t>ВМЗ</a:t>
            </a:r>
            <a:r>
              <a:rPr lang="uk-UA" sz="1700" dirty="0" smtClean="0"/>
              <a:t>, яка повинна співпадати з датою видання наказу;</a:t>
            </a:r>
          </a:p>
          <a:p>
            <a:pPr indent="457200" algn="just"/>
            <a:endParaRPr lang="uk-UA" sz="1700" dirty="0" smtClean="0"/>
          </a:p>
          <a:p>
            <a:pPr indent="457200" algn="just"/>
            <a:r>
              <a:rPr lang="uk-UA" sz="1700" dirty="0" smtClean="0"/>
              <a:t>про посадову(</a:t>
            </a:r>
            <a:r>
              <a:rPr lang="uk-UA" sz="1700" dirty="0" err="1" smtClean="0"/>
              <a:t>их</a:t>
            </a:r>
            <a:r>
              <a:rPr lang="uk-UA" sz="1700" dirty="0" smtClean="0"/>
              <a:t>) особу (осіб) митниці, відповідальну(</a:t>
            </a:r>
            <a:r>
              <a:rPr lang="uk-UA" sz="1700" dirty="0" err="1" smtClean="0"/>
              <a:t>их</a:t>
            </a:r>
            <a:r>
              <a:rPr lang="uk-UA" sz="1700" dirty="0" smtClean="0"/>
              <a:t>) за вилучення відомостей про </a:t>
            </a:r>
            <a:r>
              <a:rPr lang="uk-UA" sz="1700" dirty="0" err="1" smtClean="0"/>
              <a:t>ВМЗ</a:t>
            </a:r>
            <a:r>
              <a:rPr lang="uk-UA" sz="1700" dirty="0" smtClean="0"/>
              <a:t> з Реєстру </a:t>
            </a:r>
            <a:r>
              <a:rPr lang="uk-UA" sz="1700" dirty="0" err="1" smtClean="0"/>
              <a:t>ВМЗ</a:t>
            </a:r>
            <a:r>
              <a:rPr lang="uk-UA" sz="1700" dirty="0" smtClean="0"/>
              <a:t>.</a:t>
            </a:r>
          </a:p>
          <a:p>
            <a:pPr indent="457200" algn="just"/>
            <a:endParaRPr lang="uk-UA" sz="1700" dirty="0" smtClean="0"/>
          </a:p>
        </p:txBody>
      </p:sp>
    </p:spTree>
    <p:extLst>
      <p:ext uri="{BB962C8B-B14F-4D97-AF65-F5344CB8AC3E}">
        <p14:creationId xmlns:p14="http://schemas.microsoft.com/office/powerpoint/2010/main" val="25257220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476672"/>
            <a:ext cx="8352928" cy="4016484"/>
          </a:xfrm>
          <a:prstGeom prst="rect">
            <a:avLst/>
          </a:prstGeom>
          <a:noFill/>
        </p:spPr>
        <p:txBody>
          <a:bodyPr wrap="square" rtlCol="0">
            <a:spAutoFit/>
          </a:bodyPr>
          <a:lstStyle/>
          <a:p>
            <a:pPr algn="ctr"/>
            <a:r>
              <a:rPr lang="uk-UA" sz="2400" dirty="0" smtClean="0"/>
              <a:t>Наразі існує одна вільна митна зона комерційного типу </a:t>
            </a:r>
          </a:p>
          <a:p>
            <a:pPr algn="ctr"/>
            <a:endParaRPr lang="ru-RU" sz="2400" dirty="0" smtClean="0"/>
          </a:p>
          <a:p>
            <a:pPr algn="ctr"/>
            <a:r>
              <a:rPr lang="ru-RU" sz="1500" b="1" dirty="0" err="1" smtClean="0">
                <a:solidFill>
                  <a:srgbClr val="0000FF"/>
                </a:solidFill>
              </a:rPr>
              <a:t>Волинська</a:t>
            </a:r>
            <a:r>
              <a:rPr lang="ru-RU" sz="1500" b="1" dirty="0" smtClean="0">
                <a:solidFill>
                  <a:srgbClr val="0000FF"/>
                </a:solidFill>
              </a:rPr>
              <a:t> </a:t>
            </a:r>
            <a:r>
              <a:rPr lang="ru-RU" sz="1500" b="1" dirty="0">
                <a:solidFill>
                  <a:srgbClr val="0000FF"/>
                </a:solidFill>
              </a:rPr>
              <a:t>обл., </a:t>
            </a:r>
            <a:r>
              <a:rPr lang="ru-RU" sz="1500" b="1" dirty="0" err="1">
                <a:solidFill>
                  <a:srgbClr val="0000FF"/>
                </a:solidFill>
              </a:rPr>
              <a:t>Ковельський</a:t>
            </a:r>
            <a:r>
              <a:rPr lang="ru-RU" sz="1500" b="1" dirty="0">
                <a:solidFill>
                  <a:srgbClr val="0000FF"/>
                </a:solidFill>
              </a:rPr>
              <a:t> р-н, с. Старовойтове, </a:t>
            </a:r>
            <a:r>
              <a:rPr lang="ru-RU" sz="1500" b="1" dirty="0" err="1">
                <a:solidFill>
                  <a:srgbClr val="0000FF"/>
                </a:solidFill>
              </a:rPr>
              <a:t>вул</a:t>
            </a:r>
            <a:r>
              <a:rPr lang="ru-RU" sz="1500" b="1" dirty="0">
                <a:solidFill>
                  <a:srgbClr val="0000FF"/>
                </a:solidFill>
              </a:rPr>
              <a:t>. </a:t>
            </a:r>
            <a:r>
              <a:rPr lang="ru-RU" sz="1500" b="1" dirty="0" err="1">
                <a:solidFill>
                  <a:srgbClr val="0000FF"/>
                </a:solidFill>
              </a:rPr>
              <a:t>Прикордонників</a:t>
            </a:r>
            <a:r>
              <a:rPr lang="ru-RU" sz="1500" b="1" dirty="0">
                <a:solidFill>
                  <a:srgbClr val="0000FF"/>
                </a:solidFill>
              </a:rPr>
              <a:t>, 1</a:t>
            </a:r>
            <a:endParaRPr lang="uk-UA" sz="1500" b="1" dirty="0" smtClean="0">
              <a:solidFill>
                <a:srgbClr val="0000FF"/>
              </a:solidFill>
            </a:endParaRPr>
          </a:p>
          <a:p>
            <a:pPr algn="ctr"/>
            <a:endParaRPr lang="uk-UA" sz="2400" dirty="0"/>
          </a:p>
          <a:p>
            <a:pPr algn="ctr"/>
            <a:endParaRPr lang="uk-UA" sz="2400" dirty="0"/>
          </a:p>
          <a:p>
            <a:pPr algn="ctr"/>
            <a:endParaRPr lang="uk-UA" sz="2400" dirty="0" smtClean="0"/>
          </a:p>
          <a:p>
            <a:pPr algn="ctr"/>
            <a:r>
              <a:rPr lang="uk-UA" sz="2400" dirty="0" smtClean="0"/>
              <a:t>За іншими трьома зонами було скасовано дозвіл (дві в Одеській області та одна у Рівненській області. </a:t>
            </a:r>
            <a:endParaRPr lang="uk-UA" sz="2400" dirty="0"/>
          </a:p>
          <a:p>
            <a:pPr algn="ctr"/>
            <a:r>
              <a:rPr lang="uk-UA" sz="2400" dirty="0" smtClean="0"/>
              <a:t> </a:t>
            </a:r>
          </a:p>
          <a:p>
            <a:pPr algn="ctr"/>
            <a:endParaRPr lang="uk-UA" sz="2400" dirty="0"/>
          </a:p>
          <a:p>
            <a:pPr algn="ctr"/>
            <a:endParaRPr lang="ru-RU" sz="2400" dirty="0"/>
          </a:p>
        </p:txBody>
      </p:sp>
    </p:spTree>
    <p:extLst>
      <p:ext uri="{BB962C8B-B14F-4D97-AF65-F5344CB8AC3E}">
        <p14:creationId xmlns:p14="http://schemas.microsoft.com/office/powerpoint/2010/main" val="422606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72495" y="188640"/>
            <a:ext cx="8640960" cy="6278642"/>
          </a:xfrm>
          <a:prstGeom prst="rect">
            <a:avLst/>
          </a:prstGeom>
        </p:spPr>
        <p:txBody>
          <a:bodyPr wrap="square">
            <a:spAutoFit/>
          </a:bodyPr>
          <a:lstStyle/>
          <a:p>
            <a:pPr indent="457200" algn="just"/>
            <a:r>
              <a:rPr lang="uk-UA" sz="2000" b="1" dirty="0" smtClean="0">
                <a:solidFill>
                  <a:srgbClr val="7030A0"/>
                </a:solidFill>
              </a:rPr>
              <a:t>Вільна митна зона </a:t>
            </a:r>
            <a:r>
              <a:rPr lang="uk-UA" sz="2000" dirty="0" smtClean="0"/>
              <a:t>- це відповідним чином </a:t>
            </a:r>
            <a:r>
              <a:rPr lang="uk-UA" sz="2000" dirty="0" err="1" smtClean="0"/>
              <a:t>облаштована</a:t>
            </a:r>
            <a:r>
              <a:rPr lang="uk-UA" sz="2000" dirty="0" smtClean="0"/>
              <a:t> територія або склад, що призначені для зберігання товарів під митним контролем, їх переробки та/або виробництва нових товарів.</a:t>
            </a:r>
          </a:p>
          <a:p>
            <a:pPr indent="457200" algn="just"/>
            <a:endParaRPr lang="uk-UA" dirty="0"/>
          </a:p>
          <a:p>
            <a:pPr indent="457200" algn="just"/>
            <a:r>
              <a:rPr lang="uk-UA" b="1" u="sng" dirty="0" smtClean="0"/>
              <a:t>Вільні митні зони можуть бути комерційного, сервісного та </a:t>
            </a:r>
            <a:r>
              <a:rPr lang="uk-UA" b="1" u="sng" dirty="0" smtClean="0"/>
              <a:t>промислового (???) </a:t>
            </a:r>
            <a:r>
              <a:rPr lang="uk-UA" b="1" u="sng" dirty="0" smtClean="0"/>
              <a:t>типів.</a:t>
            </a:r>
          </a:p>
          <a:p>
            <a:pPr indent="457200" algn="just"/>
            <a:r>
              <a:rPr lang="uk-UA" dirty="0" smtClean="0"/>
              <a:t>Вільні митні зони комерційного типу створюються з метою забезпечення вільного зберігання товарів </a:t>
            </a:r>
            <a:r>
              <a:rPr lang="uk-UA" b="1" dirty="0" smtClean="0"/>
              <a:t>без обмеження строків</a:t>
            </a:r>
            <a:r>
              <a:rPr lang="uk-UA" dirty="0" smtClean="0"/>
              <a:t>.</a:t>
            </a:r>
          </a:p>
          <a:p>
            <a:pPr indent="457200" algn="just"/>
            <a:r>
              <a:rPr lang="uk-UA" dirty="0" smtClean="0"/>
              <a:t>Вільні митні зони сервісного типу створюються з метою забезпечення вільної діяльності підприємств з ремонту, модернізації, будівництва повітряних, морських і річкових суден, інших плавучих засобів, їх складових частин.</a:t>
            </a:r>
          </a:p>
          <a:p>
            <a:pPr indent="457200" algn="just"/>
            <a:r>
              <a:rPr lang="uk-UA" b="1" dirty="0" smtClean="0">
                <a:solidFill>
                  <a:srgbClr val="C00000"/>
                </a:solidFill>
              </a:rPr>
              <a:t>Вільні митні зони промислового типу створюються для цілей переробки (виробництва) товарів на територіях відповідних типів спеціальних (вільних) економічних зон.</a:t>
            </a:r>
          </a:p>
          <a:p>
            <a:pPr indent="457200" algn="just"/>
            <a:r>
              <a:rPr lang="uk-UA" dirty="0" smtClean="0"/>
              <a:t>Вільні митні зони можуть створюватися у пунктах пропуску через державний кордон України, на територіях морських і річкових портів, аеропортів, на залізничних станціях та на територіях підприємств, а також в інших місцях, у яких можливо забезпечити режим вільної митної зони.</a:t>
            </a:r>
          </a:p>
          <a:p>
            <a:pPr indent="457200" algn="just"/>
            <a:endParaRPr lang="uk-UA" dirty="0" smtClean="0"/>
          </a:p>
          <a:p>
            <a:pPr indent="457200" algn="just"/>
            <a:r>
              <a:rPr lang="uk-UA" dirty="0" smtClean="0"/>
              <a:t>Відкриття вільних митних зон </a:t>
            </a:r>
            <a:r>
              <a:rPr lang="uk-UA" b="1" u="sng" dirty="0" smtClean="0"/>
              <a:t>комерційного та сервісного типів </a:t>
            </a:r>
            <a:r>
              <a:rPr lang="uk-UA" dirty="0" smtClean="0"/>
              <a:t>здійснюється відповідно до положень </a:t>
            </a:r>
            <a:r>
              <a:rPr lang="uk-UA" dirty="0" err="1" smtClean="0"/>
              <a:t>МКУ</a:t>
            </a:r>
            <a:r>
              <a:rPr lang="uk-UA" dirty="0" smtClean="0"/>
              <a:t> та наказу Міністерства фінансів України від 30.05.2012 року № 633</a:t>
            </a:r>
          </a:p>
        </p:txBody>
      </p:sp>
    </p:spTree>
    <p:extLst>
      <p:ext uri="{BB962C8B-B14F-4D97-AF65-F5344CB8AC3E}">
        <p14:creationId xmlns:p14="http://schemas.microsoft.com/office/powerpoint/2010/main" val="22131709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2492896"/>
            <a:ext cx="8208912" cy="1754326"/>
          </a:xfrm>
          <a:prstGeom prst="rect">
            <a:avLst/>
          </a:prstGeom>
          <a:noFill/>
        </p:spPr>
        <p:txBody>
          <a:bodyPr wrap="square" rtlCol="0">
            <a:spAutoFit/>
          </a:bodyPr>
          <a:lstStyle/>
          <a:p>
            <a:pPr algn="ctr"/>
            <a:r>
              <a:rPr lang="uk-UA" b="1" dirty="0" smtClean="0">
                <a:solidFill>
                  <a:srgbClr val="0000FF"/>
                </a:solidFill>
              </a:rPr>
              <a:t>Досвід країн ЄС що вільних митних зон</a:t>
            </a:r>
          </a:p>
          <a:p>
            <a:pPr algn="ctr"/>
            <a:endParaRPr lang="uk-UA" b="1" dirty="0">
              <a:solidFill>
                <a:srgbClr val="0000FF"/>
              </a:solidFill>
            </a:endParaRPr>
          </a:p>
          <a:p>
            <a:pPr algn="ctr"/>
            <a:r>
              <a:rPr lang="en-US" b="1" dirty="0">
                <a:solidFill>
                  <a:srgbClr val="0000FF"/>
                </a:solidFill>
                <a:hlinkClick r:id="rId2"/>
              </a:rPr>
              <a:t>https://</a:t>
            </a:r>
            <a:r>
              <a:rPr lang="en-US" b="1" dirty="0" smtClean="0">
                <a:solidFill>
                  <a:srgbClr val="0000FF"/>
                </a:solidFill>
                <a:hlinkClick r:id="rId2"/>
              </a:rPr>
              <a:t>taxation-customs.ec.europa.eu/customs-4/free-zones_en</a:t>
            </a:r>
            <a:endParaRPr lang="uk-UA" b="1" dirty="0" smtClean="0">
              <a:solidFill>
                <a:srgbClr val="0000FF"/>
              </a:solidFill>
            </a:endParaRPr>
          </a:p>
          <a:p>
            <a:pPr algn="ctr"/>
            <a:endParaRPr lang="uk-UA" b="1" dirty="0">
              <a:solidFill>
                <a:srgbClr val="0000FF"/>
              </a:solidFill>
            </a:endParaRPr>
          </a:p>
          <a:p>
            <a:pPr algn="ctr"/>
            <a:r>
              <a:rPr lang="en-US" b="1" dirty="0">
                <a:solidFill>
                  <a:srgbClr val="0000FF"/>
                </a:solidFill>
                <a:hlinkClick r:id="rId3"/>
              </a:rPr>
              <a:t>https://</a:t>
            </a:r>
            <a:r>
              <a:rPr lang="en-US" b="1" dirty="0" smtClean="0">
                <a:solidFill>
                  <a:srgbClr val="0000FF"/>
                </a:solidFill>
                <a:hlinkClick r:id="rId3"/>
              </a:rPr>
              <a:t>taxation-customs.ec.europa.eu/document/download/adcde3a5-4d3b-4c73-b8d2-d0bfd459814b_en?filename=FZ%20LIST%20%2021%20April%202022.pdf</a:t>
            </a:r>
            <a:r>
              <a:rPr lang="uk-UA" b="1" dirty="0" smtClean="0">
                <a:solidFill>
                  <a:srgbClr val="0000FF"/>
                </a:solidFill>
              </a:rPr>
              <a:t>  </a:t>
            </a:r>
            <a:endParaRPr lang="uk-UA" b="1" dirty="0">
              <a:solidFill>
                <a:srgbClr val="0000FF"/>
              </a:solidFill>
            </a:endParaRPr>
          </a:p>
        </p:txBody>
      </p:sp>
    </p:spTree>
    <p:extLst>
      <p:ext uri="{BB962C8B-B14F-4D97-AF65-F5344CB8AC3E}">
        <p14:creationId xmlns:p14="http://schemas.microsoft.com/office/powerpoint/2010/main" val="17616349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9512" y="260648"/>
            <a:ext cx="8712968" cy="1754326"/>
          </a:xfrm>
          <a:prstGeom prst="rect">
            <a:avLst/>
          </a:prstGeom>
        </p:spPr>
        <p:txBody>
          <a:bodyPr wrap="square">
            <a:spAutoFit/>
          </a:bodyPr>
          <a:lstStyle/>
          <a:p>
            <a:pPr indent="457200" algn="just"/>
            <a:r>
              <a:rPr lang="uk-UA" b="1" dirty="0" smtClean="0">
                <a:solidFill>
                  <a:srgbClr val="7030A0"/>
                </a:solidFill>
              </a:rPr>
              <a:t>Вільна митна зона - це митний режим</a:t>
            </a:r>
            <a:r>
              <a:rPr lang="uk-UA" dirty="0" smtClean="0"/>
              <a:t>, відповідно до якого </a:t>
            </a:r>
            <a:r>
              <a:rPr lang="uk-UA" dirty="0" smtClean="0">
                <a:solidFill>
                  <a:srgbClr val="7030A0"/>
                </a:solidFill>
              </a:rPr>
              <a:t>іноземні тов</a:t>
            </a:r>
            <a:r>
              <a:rPr lang="uk-UA" dirty="0" smtClean="0"/>
              <a:t>ари ввозяться на територію вільної митної зони та вивозяться з цієї території за межі митної території України із звільненням від оподаткування митними платежами та без застосування заходів нетарифного регулювання </a:t>
            </a:r>
            <a:r>
              <a:rPr lang="uk-UA" dirty="0" smtClean="0"/>
              <a:t>ЗЕД, </a:t>
            </a:r>
            <a:r>
              <a:rPr lang="uk-UA" dirty="0" smtClean="0"/>
              <a:t>а </a:t>
            </a:r>
            <a:r>
              <a:rPr lang="uk-UA" dirty="0" smtClean="0">
                <a:solidFill>
                  <a:srgbClr val="7030A0"/>
                </a:solidFill>
              </a:rPr>
              <a:t>українські товари </a:t>
            </a:r>
            <a:r>
              <a:rPr lang="uk-UA" dirty="0" smtClean="0"/>
              <a:t>ввозяться на територію вільної митної зони </a:t>
            </a:r>
            <a:r>
              <a:rPr lang="uk-UA" b="1" dirty="0" smtClean="0">
                <a:solidFill>
                  <a:srgbClr val="0000FF"/>
                </a:solidFill>
              </a:rPr>
              <a:t>із оподаткуванням митними платежами та застосуванням заходів нетарифного регулювання.</a:t>
            </a:r>
            <a:endParaRPr lang="uk-UA" b="1" dirty="0">
              <a:solidFill>
                <a:srgbClr val="0000FF"/>
              </a:solidFill>
            </a:endParaRPr>
          </a:p>
        </p:txBody>
      </p:sp>
      <p:sp>
        <p:nvSpPr>
          <p:cNvPr id="4" name="Прямоугольник 3"/>
          <p:cNvSpPr/>
          <p:nvPr/>
        </p:nvSpPr>
        <p:spPr>
          <a:xfrm>
            <a:off x="158437" y="2204864"/>
            <a:ext cx="8856984" cy="4524315"/>
          </a:xfrm>
          <a:prstGeom prst="rect">
            <a:avLst/>
          </a:prstGeom>
        </p:spPr>
        <p:txBody>
          <a:bodyPr wrap="square">
            <a:spAutoFit/>
          </a:bodyPr>
          <a:lstStyle/>
          <a:p>
            <a:pPr indent="457200" algn="just"/>
            <a:r>
              <a:rPr lang="uk-UA" dirty="0" smtClean="0"/>
              <a:t>Операції з поміщеними у митний режим вільної митної зони товарами, що знаходяться на територіях вільних митних зон комерційного типу, обмежуються лише простими складськими операціями, необхідними для забезпечення збереження цих товарів: переміщення товарів у межах вільної митної зони з метою раціонального розміщення, чищення, провітрювання, створення оптимального температурного режиму зберігання, сушіння (у тому числі із створенням потоку тепла), захист від корозії, боротьба із шкідниками, інвентаризація. Також допускаються подрібнення партій, формування відправлень, сортування, пакування, перепакування, маркування, навантаження, вивантаження, перевантаження та інші подібні операції.</a:t>
            </a:r>
          </a:p>
          <a:p>
            <a:pPr indent="457200" algn="just"/>
            <a:endParaRPr lang="uk-UA" dirty="0" smtClean="0"/>
          </a:p>
          <a:p>
            <a:pPr indent="457200" algn="just"/>
            <a:r>
              <a:rPr lang="uk-UA" dirty="0" smtClean="0"/>
              <a:t>З поміщеними у митний режим вільної митної зони товарами, що знаходяться на територіях вільних митних зон сервісного типу, дозволяється здійснення операцій, пов’язаних із ремонтом, модернізацією, будівництвом повітряних, морських і річкових суден, інших плавучих засобів, їх складових частин, а також операцій, зазначених у частині першій цієї статті, необхідність у яких виникла у зв’язку з експлуатацією вільної митної зони цього типу.</a:t>
            </a:r>
          </a:p>
        </p:txBody>
      </p:sp>
    </p:spTree>
    <p:extLst>
      <p:ext uri="{BB962C8B-B14F-4D97-AF65-F5344CB8AC3E}">
        <p14:creationId xmlns:p14="http://schemas.microsoft.com/office/powerpoint/2010/main" val="25257220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260648"/>
            <a:ext cx="8784976" cy="6463308"/>
          </a:xfrm>
          <a:prstGeom prst="rect">
            <a:avLst/>
          </a:prstGeom>
        </p:spPr>
        <p:txBody>
          <a:bodyPr wrap="square">
            <a:spAutoFit/>
          </a:bodyPr>
          <a:lstStyle/>
          <a:p>
            <a:pPr indent="457200" algn="just"/>
            <a:r>
              <a:rPr lang="uk-UA" b="1" dirty="0" smtClean="0">
                <a:solidFill>
                  <a:srgbClr val="0000FF"/>
                </a:solidFill>
              </a:rPr>
              <a:t>Поміщення українських товарів у митний режим вільної митної зони для цілей оподаткування вважається </a:t>
            </a:r>
            <a:r>
              <a:rPr lang="uk-UA" b="1" u="sng" dirty="0" smtClean="0">
                <a:solidFill>
                  <a:srgbClr val="0000FF"/>
                </a:solidFill>
              </a:rPr>
              <a:t>експортом цих товарів</a:t>
            </a:r>
            <a:r>
              <a:rPr lang="uk-UA" b="1" dirty="0" smtClean="0">
                <a:solidFill>
                  <a:srgbClr val="0000FF"/>
                </a:solidFill>
              </a:rPr>
              <a:t>.</a:t>
            </a:r>
          </a:p>
          <a:p>
            <a:pPr indent="457200" algn="just"/>
            <a:endParaRPr lang="uk-UA" dirty="0" smtClean="0"/>
          </a:p>
          <a:p>
            <a:pPr indent="457200" algn="just"/>
            <a:r>
              <a:rPr lang="uk-UA" sz="2000" dirty="0" smtClean="0"/>
              <a:t>Іноземні товари, що ввозяться на територію вільної митної зони, допускаються на зазначену територію з умовним повним звільненням від оподаткування митними платежами.</a:t>
            </a:r>
          </a:p>
          <a:p>
            <a:pPr indent="457200" algn="just"/>
            <a:endParaRPr lang="uk-UA" sz="2000" dirty="0" smtClean="0"/>
          </a:p>
          <a:p>
            <a:pPr indent="457200" algn="just"/>
            <a:r>
              <a:rPr lang="uk-UA" sz="2000" dirty="0" smtClean="0"/>
              <a:t>Для поміщення іноземних товарів у митний режим вільної митної зони та розміщення їх на територіях вільних митних зон комерційного типу, що розташовані в морських, річкових портах чи аеропортах, в межах яких є пункти пропуску через державний кордон України, використовуються транспортні або комерційні документи, які містять опис таких товарів та супроводжують їх при ввезенні.</a:t>
            </a:r>
          </a:p>
          <a:p>
            <a:pPr indent="457200" algn="just"/>
            <a:endParaRPr lang="uk-UA" sz="2000" dirty="0" smtClean="0"/>
          </a:p>
          <a:p>
            <a:pPr indent="457200" algn="just"/>
            <a:r>
              <a:rPr lang="uk-UA" sz="2000" dirty="0" smtClean="0"/>
              <a:t>Для допуску товарів на територію вільної митної зони забезпечення сплати митних платежів не застосовується. Забезпечення сплати митних платежів щодо переміщення іноземних товарів між митними органами або в межах зони діяльності одного митного органу у зв’язку з необхідністю їх ввезення на територію вільної митної зони (випуску з такої території) застосовується відповідно до норм </a:t>
            </a:r>
            <a:r>
              <a:rPr lang="uk-UA" sz="2000" dirty="0" err="1" smtClean="0"/>
              <a:t>МКУ</a:t>
            </a:r>
            <a:r>
              <a:rPr lang="uk-UA" sz="2000" dirty="0"/>
              <a:t> </a:t>
            </a:r>
            <a:r>
              <a:rPr lang="uk-UA" sz="2000" dirty="0" smtClean="0"/>
              <a:t>та наказу </a:t>
            </a:r>
            <a:r>
              <a:rPr lang="uk-UA" sz="2000" dirty="0" err="1" smtClean="0"/>
              <a:t>МФУ</a:t>
            </a:r>
            <a:r>
              <a:rPr lang="uk-UA" sz="2000" dirty="0" smtClean="0"/>
              <a:t> </a:t>
            </a:r>
            <a:r>
              <a:rPr lang="en-US" sz="2000" dirty="0">
                <a:hlinkClick r:id="rId2"/>
              </a:rPr>
              <a:t>https://</a:t>
            </a:r>
            <a:r>
              <a:rPr lang="en-US" sz="2000" dirty="0" smtClean="0">
                <a:hlinkClick r:id="rId2"/>
              </a:rPr>
              <a:t>zakon.rada.gov.ua/laws/show/z0984-23#Text</a:t>
            </a:r>
            <a:r>
              <a:rPr lang="uk-UA" sz="2000" dirty="0" smtClean="0"/>
              <a:t> </a:t>
            </a:r>
            <a:endParaRPr lang="uk-UA" sz="2000" dirty="0"/>
          </a:p>
        </p:txBody>
      </p:sp>
    </p:spTree>
    <p:extLst>
      <p:ext uri="{BB962C8B-B14F-4D97-AF65-F5344CB8AC3E}">
        <p14:creationId xmlns:p14="http://schemas.microsoft.com/office/powerpoint/2010/main" val="12587572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1124744"/>
            <a:ext cx="8784976" cy="4093428"/>
          </a:xfrm>
          <a:prstGeom prst="rect">
            <a:avLst/>
          </a:prstGeom>
        </p:spPr>
        <p:txBody>
          <a:bodyPr wrap="square">
            <a:spAutoFit/>
          </a:bodyPr>
          <a:lstStyle/>
          <a:p>
            <a:pPr indent="457200" algn="just"/>
            <a:r>
              <a:rPr lang="uk-UA" sz="2000" dirty="0" smtClean="0"/>
              <a:t>Товари можуть перебувати в митному режимі вільної митної зони на території вільної митної зони протягом усього часу функціонування відповідної вільної митної зони.</a:t>
            </a:r>
          </a:p>
          <a:p>
            <a:pPr indent="457200" algn="just"/>
            <a:endParaRPr lang="uk-UA" sz="2000" dirty="0" smtClean="0"/>
          </a:p>
          <a:p>
            <a:pPr indent="457200" algn="just"/>
            <a:r>
              <a:rPr lang="uk-UA" sz="2000" dirty="0" smtClean="0"/>
              <a:t>Дозволяється передача права власності на товари, поміщені у митний режим вільної митної зони. Інформація про власника таких товарів надається митному органу під час поміщення зазначених товарів в інший митний режим </a:t>
            </a:r>
          </a:p>
          <a:p>
            <a:pPr indent="457200" algn="just"/>
            <a:endParaRPr lang="uk-UA" sz="2000" b="1" dirty="0"/>
          </a:p>
          <a:p>
            <a:pPr indent="457200" algn="just"/>
            <a:r>
              <a:rPr lang="uk-UA" sz="2000" dirty="0" smtClean="0"/>
              <a:t>Товари, що перебувають на території вільної митної зони у митному режимі вільної митної зони, або товари, вироблені на території цієї зони, можуть бути вивезені повністю або частково на територію іншої вільної митної зони, за умови виконання митних формальностей, передбачених </a:t>
            </a:r>
            <a:r>
              <a:rPr lang="uk-UA" sz="2000" dirty="0" smtClean="0"/>
              <a:t>для </a:t>
            </a:r>
            <a:r>
              <a:rPr lang="uk-UA" sz="2000" dirty="0" smtClean="0"/>
              <a:t>митних режимів транзиту та вільної митної зони.</a:t>
            </a:r>
            <a:endParaRPr lang="uk-UA" sz="2000" dirty="0"/>
          </a:p>
        </p:txBody>
      </p:sp>
    </p:spTree>
    <p:extLst>
      <p:ext uri="{BB962C8B-B14F-4D97-AF65-F5344CB8AC3E}">
        <p14:creationId xmlns:p14="http://schemas.microsoft.com/office/powerpoint/2010/main" val="12587572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476672"/>
            <a:ext cx="8640960" cy="5324535"/>
          </a:xfrm>
          <a:prstGeom prst="rect">
            <a:avLst/>
          </a:prstGeom>
        </p:spPr>
        <p:txBody>
          <a:bodyPr wrap="square">
            <a:spAutoFit/>
          </a:bodyPr>
          <a:lstStyle/>
          <a:p>
            <a:pPr indent="457200" algn="just"/>
            <a:r>
              <a:rPr lang="uk-UA" sz="2000" b="1" dirty="0" smtClean="0">
                <a:solidFill>
                  <a:srgbClr val="7030A0"/>
                </a:solidFill>
              </a:rPr>
              <a:t>Іноземні товари, поміщені у митний режим вільної митної зони, зберігають статус іноземних товарів.</a:t>
            </a:r>
          </a:p>
          <a:p>
            <a:pPr indent="457200" algn="just"/>
            <a:endParaRPr lang="uk-UA" sz="2000" dirty="0"/>
          </a:p>
          <a:p>
            <a:pPr indent="457200" algn="just"/>
            <a:r>
              <a:rPr lang="uk-UA" sz="2000" dirty="0" smtClean="0"/>
              <a:t>Товари, виготовлені (вироблені, одержані) у вільній митній зоні, мають статус іноземних товарів та вважаються такими, що поміщені у митний режим вільної митної зони.</a:t>
            </a:r>
          </a:p>
          <a:p>
            <a:pPr indent="457200" algn="just"/>
            <a:endParaRPr lang="uk-UA" sz="2000" dirty="0"/>
          </a:p>
          <a:p>
            <a:pPr indent="457200" algn="just"/>
            <a:r>
              <a:rPr lang="uk-UA" sz="2000" b="1" dirty="0" smtClean="0">
                <a:solidFill>
                  <a:srgbClr val="7030A0"/>
                </a:solidFill>
              </a:rPr>
              <a:t>Українські товари, поміщені у митний режим вільної митної зони, отримують статус іноземних товарів.</a:t>
            </a:r>
          </a:p>
          <a:p>
            <a:pPr indent="457200" algn="just"/>
            <a:endParaRPr lang="uk-UA" sz="2000" dirty="0"/>
          </a:p>
          <a:p>
            <a:pPr indent="457200" algn="just"/>
            <a:r>
              <a:rPr lang="uk-UA" sz="2000" dirty="0" smtClean="0"/>
              <a:t>Українські товари, що не використовуються у виробничих та інших господарських операціях і необхідні для забезпечення функціонування підприємств, розташованих на території вільної митної зони, а також українські товари, що використовуються у виробничих та інших господарських операціях і не витрачаються при цьому, допускаються на такі території (випускаються з них) з письмовим інформуванням митного органу без зміни їх митного статусу та поміщення у митні режими.</a:t>
            </a:r>
            <a:endParaRPr lang="uk-UA" sz="2000" dirty="0"/>
          </a:p>
        </p:txBody>
      </p:sp>
    </p:spTree>
    <p:extLst>
      <p:ext uri="{BB962C8B-B14F-4D97-AF65-F5344CB8AC3E}">
        <p14:creationId xmlns:p14="http://schemas.microsoft.com/office/powerpoint/2010/main" val="12587572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6694" y="260648"/>
            <a:ext cx="8928992" cy="6186309"/>
          </a:xfrm>
          <a:prstGeom prst="rect">
            <a:avLst/>
          </a:prstGeom>
        </p:spPr>
        <p:txBody>
          <a:bodyPr wrap="square">
            <a:spAutoFit/>
          </a:bodyPr>
          <a:lstStyle/>
          <a:p>
            <a:pPr indent="457200" algn="just"/>
            <a:r>
              <a:rPr lang="uk-UA" b="1" dirty="0" smtClean="0">
                <a:solidFill>
                  <a:srgbClr val="7030A0"/>
                </a:solidFill>
              </a:rPr>
              <a:t>Митний режим вільної митної зони завершується шляхом реекспорту товарів, поміщених у цей митний режим, або поміщення їх у інший митний режим.</a:t>
            </a:r>
          </a:p>
          <a:p>
            <a:pPr indent="457200" algn="just"/>
            <a:endParaRPr lang="uk-UA" dirty="0" smtClean="0"/>
          </a:p>
          <a:p>
            <a:pPr indent="457200" algn="just"/>
            <a:r>
              <a:rPr lang="uk-UA" dirty="0" smtClean="0"/>
              <a:t>Для реекспорту іноземних товарів, поміщених у митний режим вільної митної зони, використовуються транспортні або комерційні документи, які містять опис таких товарів та супроводжують їх при вивезенні.</a:t>
            </a:r>
          </a:p>
          <a:p>
            <a:pPr indent="457200" algn="just"/>
            <a:endParaRPr lang="uk-UA" dirty="0"/>
          </a:p>
          <a:p>
            <a:pPr indent="457200" algn="just"/>
            <a:r>
              <a:rPr lang="uk-UA" dirty="0" smtClean="0"/>
              <a:t>Якщо встановлені законом заборони або обмеження щодо імпорту відповідних товарів, які діяли під час перебування цих товарів у митному режимі вільної митної зони, скасовано, дозволяється завершення митного режиму вільної митної зони шляхом випуску зазначених товарів для вільного обігу на митній території України.</a:t>
            </a:r>
          </a:p>
          <a:p>
            <a:pPr indent="457200" algn="just"/>
            <a:endParaRPr lang="uk-UA" dirty="0"/>
          </a:p>
          <a:p>
            <a:pPr indent="457200" algn="just"/>
            <a:r>
              <a:rPr lang="uk-UA" dirty="0" smtClean="0"/>
              <a:t>Митний режим вільної митної зони припиняється митним органом у разі:</a:t>
            </a:r>
          </a:p>
          <a:p>
            <a:pPr indent="457200" algn="just"/>
            <a:r>
              <a:rPr lang="uk-UA" dirty="0" smtClean="0"/>
              <a:t>1) конфіскації товарів;</a:t>
            </a:r>
          </a:p>
          <a:p>
            <a:pPr indent="457200" algn="just"/>
            <a:r>
              <a:rPr lang="uk-UA" dirty="0" smtClean="0"/>
              <a:t>2) повної втрати товарів унаслідок аварії або дії обставин непереборної сили, за умови підтвердження факту аварії або дії обставин непереборної сили.</a:t>
            </a:r>
          </a:p>
          <a:p>
            <a:pPr indent="457200" algn="just"/>
            <a:endParaRPr lang="uk-UA" dirty="0" smtClean="0"/>
          </a:p>
          <a:p>
            <a:pPr indent="457200" algn="just"/>
            <a:r>
              <a:rPr lang="uk-UA" dirty="0" smtClean="0"/>
              <a:t>Випуск у вільний обіг продуктів переробки товарів, поміщених у митний режим вільної митної зони, здійснюється зі сплатою митних платежів та процентів, що підлягали б сплаті у разі перенесення строків сплати митних платежів у зв’язку з наданням розстрочення або відстрочення їх сплати відповідно до </a:t>
            </a:r>
            <a:r>
              <a:rPr lang="uk-UA" u="sng" dirty="0" smtClean="0">
                <a:hlinkClick r:id="rId2"/>
              </a:rPr>
              <a:t>статті 100 Податкового кодексу України</a:t>
            </a:r>
            <a:r>
              <a:rPr lang="uk-UA" dirty="0" smtClean="0"/>
              <a:t>.</a:t>
            </a:r>
            <a:endParaRPr lang="uk-UA" dirty="0"/>
          </a:p>
        </p:txBody>
      </p:sp>
    </p:spTree>
    <p:extLst>
      <p:ext uri="{BB962C8B-B14F-4D97-AF65-F5344CB8AC3E}">
        <p14:creationId xmlns:p14="http://schemas.microsoft.com/office/powerpoint/2010/main" val="12587572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751344"/>
            <a:ext cx="8280920" cy="4093428"/>
          </a:xfrm>
          <a:prstGeom prst="rect">
            <a:avLst/>
          </a:prstGeom>
        </p:spPr>
        <p:txBody>
          <a:bodyPr wrap="square">
            <a:spAutoFit/>
          </a:bodyPr>
          <a:lstStyle/>
          <a:p>
            <a:pPr indent="457200" algn="just"/>
            <a:r>
              <a:rPr lang="uk-UA" sz="2000" dirty="0" smtClean="0"/>
              <a:t>Відходи (залишки), що утворилися в результаті здійснення операцій з іноземними товарами у вільній митній зоні і мають господарську цінність та/або можуть бути утилізовані, у разі вивезення за межі вільної митної зони підлягають поміщенню в цьому стані у відповідний митний режим.</a:t>
            </a:r>
          </a:p>
          <a:p>
            <a:pPr indent="457200" algn="just"/>
            <a:endParaRPr lang="uk-UA" sz="2000" dirty="0"/>
          </a:p>
          <a:p>
            <a:pPr indent="457200" algn="just"/>
            <a:r>
              <a:rPr lang="uk-UA" sz="2000" dirty="0" smtClean="0"/>
              <a:t>За бажанням декларанта відходи (</a:t>
            </a:r>
            <a:r>
              <a:rPr lang="uk-UA" sz="2000" dirty="0" smtClean="0"/>
              <a:t>залишки) можуть </a:t>
            </a:r>
            <a:r>
              <a:rPr lang="uk-UA" sz="2000" dirty="0" smtClean="0"/>
              <a:t>декларуватися за одним класифікаційним кодом згідно з </a:t>
            </a:r>
            <a:r>
              <a:rPr lang="uk-UA" sz="2000" u="sng" dirty="0" err="1" smtClean="0">
                <a:hlinkClick r:id="rId2"/>
              </a:rPr>
              <a:t>УКТ</a:t>
            </a:r>
            <a:r>
              <a:rPr lang="uk-UA" sz="2000" u="sng" dirty="0" smtClean="0">
                <a:hlinkClick r:id="rId2"/>
              </a:rPr>
              <a:t> ЗЕД</a:t>
            </a:r>
            <a:r>
              <a:rPr lang="uk-UA" sz="2000" dirty="0" smtClean="0"/>
              <a:t> за умови, що цьому коду відповідає найбільша ставка мита. </a:t>
            </a:r>
          </a:p>
          <a:p>
            <a:pPr indent="457200" algn="just"/>
            <a:endParaRPr lang="uk-UA" sz="2000" dirty="0"/>
          </a:p>
          <a:p>
            <a:pPr indent="457200" algn="just"/>
            <a:r>
              <a:rPr lang="uk-UA" sz="2000" dirty="0" smtClean="0"/>
              <a:t>Якщо до окремих товарів, які входять до зазначеної партії, застосовуються передбачені законом заходи нетарифного регулювання зовнішньоекономічної діяльності, такий спосіб декларування не звільняє декларанта від додержання зазначених заходів щодо цих товарів.</a:t>
            </a:r>
            <a:endParaRPr lang="uk-UA" sz="2000" dirty="0"/>
          </a:p>
        </p:txBody>
      </p:sp>
    </p:spTree>
    <p:extLst>
      <p:ext uri="{BB962C8B-B14F-4D97-AF65-F5344CB8AC3E}">
        <p14:creationId xmlns:p14="http://schemas.microsoft.com/office/powerpoint/2010/main" val="12587572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332656"/>
            <a:ext cx="8352928" cy="5693866"/>
          </a:xfrm>
          <a:prstGeom prst="rect">
            <a:avLst/>
          </a:prstGeom>
          <a:noFill/>
        </p:spPr>
        <p:txBody>
          <a:bodyPr wrap="square" rtlCol="0">
            <a:spAutoFit/>
          </a:bodyPr>
          <a:lstStyle/>
          <a:p>
            <a:pPr algn="ctr"/>
            <a:r>
              <a:rPr lang="uk-UA" sz="2200" b="1" dirty="0" smtClean="0">
                <a:solidFill>
                  <a:srgbClr val="7030A0"/>
                </a:solidFill>
              </a:rPr>
              <a:t>Податкові наслідки митного режи</a:t>
            </a:r>
            <a:r>
              <a:rPr lang="uk-UA" b="1" dirty="0" smtClean="0">
                <a:solidFill>
                  <a:srgbClr val="7030A0"/>
                </a:solidFill>
              </a:rPr>
              <a:t>му</a:t>
            </a:r>
          </a:p>
          <a:p>
            <a:pPr algn="ctr"/>
            <a:endParaRPr lang="uk-UA" b="1" dirty="0">
              <a:solidFill>
                <a:srgbClr val="7030A0"/>
              </a:solidFill>
            </a:endParaRPr>
          </a:p>
          <a:p>
            <a:pPr indent="457200" algn="just"/>
            <a:r>
              <a:rPr lang="uk-UA" b="1" dirty="0" smtClean="0">
                <a:solidFill>
                  <a:srgbClr val="0000FF"/>
                </a:solidFill>
              </a:rPr>
              <a:t>Ввізне мито </a:t>
            </a:r>
            <a:r>
              <a:rPr lang="uk-UA" dirty="0" smtClean="0"/>
              <a:t>не сплачується з іноземних товарів, при дотриманні вимог та обмежень, встановлених главою 21 </a:t>
            </a:r>
            <a:r>
              <a:rPr lang="uk-UA" dirty="0" err="1" smtClean="0"/>
              <a:t>МКУ</a:t>
            </a:r>
            <a:r>
              <a:rPr lang="uk-UA" dirty="0" smtClean="0"/>
              <a:t>.                      </a:t>
            </a:r>
          </a:p>
          <a:p>
            <a:pPr indent="457200" algn="just"/>
            <a:endParaRPr lang="uk-UA" dirty="0"/>
          </a:p>
          <a:p>
            <a:pPr indent="457200" algn="just"/>
            <a:r>
              <a:rPr lang="uk-UA" b="1" dirty="0" smtClean="0">
                <a:solidFill>
                  <a:srgbClr val="0000FF"/>
                </a:solidFill>
              </a:rPr>
              <a:t>Вивізне мито </a:t>
            </a:r>
            <a:r>
              <a:rPr lang="uk-UA" dirty="0" smtClean="0"/>
              <a:t>відповідно до частини першої ст.  132  МКУ з українських товарів сплачується за ставками як при експорті товарів. </a:t>
            </a:r>
          </a:p>
          <a:p>
            <a:pPr indent="457200" algn="just"/>
            <a:endParaRPr lang="uk-UA" dirty="0"/>
          </a:p>
          <a:p>
            <a:pPr indent="457200" algn="just"/>
            <a:r>
              <a:rPr lang="uk-UA" b="1" dirty="0" smtClean="0">
                <a:solidFill>
                  <a:srgbClr val="0000FF"/>
                </a:solidFill>
              </a:rPr>
              <a:t>Акцизний податок </a:t>
            </a:r>
            <a:r>
              <a:rPr lang="ru-RU" dirty="0"/>
              <a:t>н</a:t>
            </a:r>
            <a:r>
              <a:rPr lang="ru-RU" dirty="0" smtClean="0"/>
              <a:t>е </a:t>
            </a:r>
            <a:r>
              <a:rPr lang="uk-UA" dirty="0" smtClean="0"/>
              <a:t>сплачується з товарів, що ввозяться з-за меж митної території України відповідно </a:t>
            </a:r>
            <a:r>
              <a:rPr lang="uk-UA" dirty="0" err="1" smtClean="0"/>
              <a:t>до п.п</a:t>
            </a:r>
            <a:r>
              <a:rPr lang="uk-UA" dirty="0" smtClean="0"/>
              <a:t>.  213.3.3  п.  213.3  ст. 213 </a:t>
            </a:r>
            <a:r>
              <a:rPr lang="uk-UA" dirty="0" err="1" smtClean="0"/>
              <a:t>ПКУ</a:t>
            </a:r>
            <a:r>
              <a:rPr lang="uk-UA" dirty="0" smtClean="0"/>
              <a:t>.  </a:t>
            </a:r>
          </a:p>
          <a:p>
            <a:pPr indent="457200" algn="just"/>
            <a:r>
              <a:rPr lang="ru-RU" dirty="0" smtClean="0"/>
              <a:t>Не </a:t>
            </a:r>
            <a:r>
              <a:rPr lang="uk-UA" dirty="0" smtClean="0"/>
              <a:t>сплачується з товарів, що вивозяться з митної території на територію вільної митної зони відповідно до  </a:t>
            </a:r>
            <a:r>
              <a:rPr lang="uk-UA" dirty="0" err="1" smtClean="0"/>
              <a:t>п.п</a:t>
            </a:r>
            <a:r>
              <a:rPr lang="uk-UA" dirty="0" smtClean="0"/>
              <a:t>.  213.2.1  п.  213.2  ст. 213 </a:t>
            </a:r>
            <a:r>
              <a:rPr lang="uk-UA" dirty="0" err="1" smtClean="0"/>
              <a:t>ПКУ</a:t>
            </a:r>
            <a:r>
              <a:rPr lang="uk-UA" dirty="0" smtClean="0"/>
              <a:t>.  </a:t>
            </a:r>
          </a:p>
          <a:p>
            <a:pPr indent="457200"/>
            <a:endParaRPr lang="uk-UA" dirty="0"/>
          </a:p>
          <a:p>
            <a:pPr indent="457200" algn="just"/>
            <a:r>
              <a:rPr lang="uk-UA" b="1" dirty="0" smtClean="0">
                <a:solidFill>
                  <a:srgbClr val="0000FF"/>
                </a:solidFill>
              </a:rPr>
              <a:t>ПДВ</a:t>
            </a:r>
            <a:r>
              <a:rPr lang="uk-UA" dirty="0" smtClean="0"/>
              <a:t> не сплачується з товарів, що ввозяться з-за меж митної території України на територію вільної митної зони  відповідно до </a:t>
            </a:r>
            <a:r>
              <a:rPr lang="uk-UA" dirty="0" err="1" smtClean="0"/>
              <a:t>п.п</a:t>
            </a:r>
            <a:r>
              <a:rPr lang="uk-UA" dirty="0" smtClean="0"/>
              <a:t>.  206.10.2 </a:t>
            </a:r>
            <a:r>
              <a:rPr lang="ru-RU" dirty="0" smtClean="0"/>
              <a:t>п</a:t>
            </a:r>
            <a:r>
              <a:rPr lang="ru-RU" dirty="0"/>
              <a:t>.  206.10   ст.  206  </a:t>
            </a:r>
            <a:r>
              <a:rPr lang="ru-RU" dirty="0" err="1"/>
              <a:t>ПКУ</a:t>
            </a:r>
            <a:r>
              <a:rPr lang="ru-RU" dirty="0"/>
              <a:t> </a:t>
            </a:r>
            <a:r>
              <a:rPr lang="uk-UA" dirty="0" smtClean="0"/>
              <a:t>за умови дотримання вимог та обмежень, встановлених главою 21 </a:t>
            </a:r>
            <a:r>
              <a:rPr lang="uk-UA" dirty="0" err="1" smtClean="0"/>
              <a:t>МКУ</a:t>
            </a:r>
            <a:r>
              <a:rPr lang="uk-UA" dirty="0" smtClean="0"/>
              <a:t>.   </a:t>
            </a:r>
          </a:p>
          <a:p>
            <a:pPr indent="457200" algn="just"/>
            <a:endParaRPr lang="ru-RU" dirty="0"/>
          </a:p>
          <a:p>
            <a:pPr indent="457200" algn="just"/>
            <a:r>
              <a:rPr lang="ru-RU" b="1" dirty="0" err="1" smtClean="0">
                <a:solidFill>
                  <a:srgbClr val="0000FF"/>
                </a:solidFill>
              </a:rPr>
              <a:t>ПДВ</a:t>
            </a:r>
            <a:r>
              <a:rPr lang="ru-RU" dirty="0" smtClean="0"/>
              <a:t> н</a:t>
            </a:r>
            <a:r>
              <a:rPr lang="uk-UA" dirty="0" smtClean="0"/>
              <a:t>е сплачується з товарів, що вивозяться з митної території України на територію вільної митної зони відповідно до </a:t>
            </a:r>
            <a:r>
              <a:rPr lang="uk-UA" dirty="0" err="1" smtClean="0"/>
              <a:t>п.п</a:t>
            </a:r>
            <a:r>
              <a:rPr lang="uk-UA" dirty="0" smtClean="0"/>
              <a:t>.  206.10.1  п.  206.10  ст.  206  ПКУ. </a:t>
            </a:r>
            <a:r>
              <a:rPr lang="ru-RU" dirty="0"/>
              <a:t> </a:t>
            </a:r>
            <a:endParaRPr lang="ru-RU" b="1" dirty="0">
              <a:solidFill>
                <a:srgbClr val="7030A0"/>
              </a:solidFill>
            </a:endParaRPr>
          </a:p>
        </p:txBody>
      </p:sp>
    </p:spTree>
    <p:extLst>
      <p:ext uri="{BB962C8B-B14F-4D97-AF65-F5344CB8AC3E}">
        <p14:creationId xmlns:p14="http://schemas.microsoft.com/office/powerpoint/2010/main" val="39898934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700808"/>
            <a:ext cx="8424936" cy="3000821"/>
          </a:xfrm>
          <a:prstGeom prst="rect">
            <a:avLst/>
          </a:prstGeom>
        </p:spPr>
        <p:txBody>
          <a:bodyPr wrap="square">
            <a:spAutoFit/>
          </a:bodyPr>
          <a:lstStyle/>
          <a:p>
            <a:pPr indent="457200" algn="just"/>
            <a:r>
              <a:rPr lang="uk-UA" sz="2100" dirty="0" smtClean="0"/>
              <a:t>Порушення встановленого законодавством порядку ввезення товарів на територію вільної митної зони, вивезення товарів з цієї території, проведення операцій з товарами, поміщеними в режим вільної митної зони, а так само порушення встановленого </a:t>
            </a:r>
            <a:r>
              <a:rPr lang="uk-UA" sz="2100" u="sng" dirty="0" smtClean="0">
                <a:hlinkClick r:id="rId2"/>
              </a:rPr>
              <a:t>частиною другою статті 436</a:t>
            </a:r>
            <a:r>
              <a:rPr lang="uk-UA" sz="2100" dirty="0" smtClean="0"/>
              <a:t> МКУ строку розпорядження товарами, розміщеними у вільній митній зоні, у разі скасування чи анулювання дозволу на відкриття та експлуатацію цієї зони -</a:t>
            </a:r>
          </a:p>
          <a:p>
            <a:pPr indent="457200" algn="just"/>
            <a:r>
              <a:rPr lang="uk-UA" sz="2100" b="1" dirty="0" smtClean="0">
                <a:solidFill>
                  <a:srgbClr val="C00000"/>
                </a:solidFill>
              </a:rPr>
              <a:t>тягнуть за собою накладення штрафу в розмірі однієї тисячі неоподатковуваних мінімумів доходів громадян.</a:t>
            </a:r>
            <a:endParaRPr lang="uk-UA" sz="2100" b="1" dirty="0">
              <a:solidFill>
                <a:srgbClr val="C00000"/>
              </a:solidFill>
            </a:endParaRPr>
          </a:p>
        </p:txBody>
      </p:sp>
    </p:spTree>
    <p:extLst>
      <p:ext uri="{BB962C8B-B14F-4D97-AF65-F5344CB8AC3E}">
        <p14:creationId xmlns:p14="http://schemas.microsoft.com/office/powerpoint/2010/main" val="3989893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8754" y="476672"/>
            <a:ext cx="8352928" cy="3139321"/>
          </a:xfrm>
          <a:prstGeom prst="rect">
            <a:avLst/>
          </a:prstGeom>
          <a:noFill/>
        </p:spPr>
        <p:txBody>
          <a:bodyPr wrap="square" rtlCol="0">
            <a:spAutoFit/>
          </a:bodyPr>
          <a:lstStyle/>
          <a:p>
            <a:pPr indent="457200" algn="just"/>
            <a:r>
              <a:rPr lang="uk-UA" dirty="0" smtClean="0"/>
              <a:t>Наказ Міністерства фінансів України </a:t>
            </a:r>
            <a:r>
              <a:rPr lang="ru-RU" b="1" dirty="0"/>
              <a:t>Про </a:t>
            </a:r>
            <a:r>
              <a:rPr lang="uk-UA" b="1" dirty="0" smtClean="0"/>
              <a:t>деякі питання відкриття та експлуатації вільної митної зони комерційного або сервісного типу </a:t>
            </a:r>
            <a:r>
              <a:rPr lang="uk-UA" dirty="0" smtClean="0"/>
              <a:t>від 30.05.2012 року № 633</a:t>
            </a:r>
          </a:p>
          <a:p>
            <a:pPr indent="457200" algn="just"/>
            <a:endParaRPr lang="uk-UA" dirty="0"/>
          </a:p>
          <a:p>
            <a:pPr indent="457200" algn="just"/>
            <a:endParaRPr lang="uk-UA" dirty="0" smtClean="0"/>
          </a:p>
          <a:p>
            <a:pPr indent="457200" algn="just"/>
            <a:r>
              <a:rPr lang="uk-UA" dirty="0" smtClean="0"/>
              <a:t>Заявник для отримання дозволу на провадження діяльності з відкриття та експлуатації </a:t>
            </a:r>
            <a:r>
              <a:rPr lang="uk-UA" dirty="0" err="1" smtClean="0"/>
              <a:t>ВМЗ</a:t>
            </a:r>
            <a:r>
              <a:rPr lang="uk-UA" dirty="0" smtClean="0"/>
              <a:t> подає до митниці, у зоні діяльності якої розташовані територія або склад</a:t>
            </a:r>
            <a:r>
              <a:rPr lang="ru-RU" dirty="0" smtClean="0"/>
              <a:t>, </a:t>
            </a:r>
            <a:r>
              <a:rPr lang="uk-UA" b="1" dirty="0" smtClean="0">
                <a:solidFill>
                  <a:srgbClr val="00B050"/>
                </a:solidFill>
              </a:rPr>
              <a:t>заяву</a:t>
            </a:r>
          </a:p>
          <a:p>
            <a:pPr indent="457200" algn="just"/>
            <a:endParaRPr lang="uk-UA" dirty="0" smtClean="0"/>
          </a:p>
          <a:p>
            <a:pPr indent="457200" algn="just"/>
            <a:endParaRPr lang="uk-UA" dirty="0"/>
          </a:p>
          <a:p>
            <a:pPr indent="457200" algn="just"/>
            <a:endParaRPr lang="uk-UA" dirty="0"/>
          </a:p>
        </p:txBody>
      </p:sp>
      <p:sp>
        <p:nvSpPr>
          <p:cNvPr id="3" name="Прямоугольник 2"/>
          <p:cNvSpPr/>
          <p:nvPr/>
        </p:nvSpPr>
        <p:spPr>
          <a:xfrm>
            <a:off x="323528" y="3284984"/>
            <a:ext cx="8278154" cy="1477328"/>
          </a:xfrm>
          <a:prstGeom prst="rect">
            <a:avLst/>
          </a:prstGeom>
        </p:spPr>
        <p:txBody>
          <a:bodyPr wrap="square">
            <a:spAutoFit/>
          </a:bodyPr>
          <a:lstStyle/>
          <a:p>
            <a:pPr indent="457200" algn="just"/>
            <a:endParaRPr lang="uk-UA" dirty="0" smtClean="0"/>
          </a:p>
          <a:p>
            <a:pPr indent="457200" algn="just"/>
            <a:r>
              <a:rPr lang="uk-UA" dirty="0" smtClean="0"/>
              <a:t>Рішення за такою заявою приймається начальником митниці або уповноваженою ним особою </a:t>
            </a:r>
            <a:r>
              <a:rPr lang="uk-UA" b="1" dirty="0" smtClean="0">
                <a:solidFill>
                  <a:srgbClr val="00B050"/>
                </a:solidFill>
              </a:rPr>
              <a:t>протягом 20 робочих днів </a:t>
            </a:r>
            <a:r>
              <a:rPr lang="uk-UA" dirty="0" smtClean="0"/>
              <a:t>з дня її надходження та оформляється шляхом проставлення ним на заяві резолюції щодо надання дозволу та внесення заявника до Реєстру </a:t>
            </a:r>
            <a:r>
              <a:rPr lang="uk-UA" dirty="0" err="1" smtClean="0"/>
              <a:t>ВМЗ</a:t>
            </a:r>
            <a:r>
              <a:rPr lang="uk-UA" dirty="0" smtClean="0"/>
              <a:t> або відмови у наданні дозволу.</a:t>
            </a:r>
            <a:endParaRPr lang="uk-UA" dirty="0"/>
          </a:p>
        </p:txBody>
      </p:sp>
    </p:spTree>
    <p:extLst>
      <p:ext uri="{BB962C8B-B14F-4D97-AF65-F5344CB8AC3E}">
        <p14:creationId xmlns:p14="http://schemas.microsoft.com/office/powerpoint/2010/main" val="490792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88640"/>
            <a:ext cx="8784976" cy="6571030"/>
          </a:xfrm>
          <a:prstGeom prst="rect">
            <a:avLst/>
          </a:prstGeom>
        </p:spPr>
        <p:txBody>
          <a:bodyPr wrap="square">
            <a:spAutoFit/>
          </a:bodyPr>
          <a:lstStyle/>
          <a:p>
            <a:pPr algn="ctr"/>
            <a:r>
              <a:rPr lang="uk-UA" b="1" dirty="0" smtClean="0">
                <a:solidFill>
                  <a:srgbClr val="00B050"/>
                </a:solidFill>
              </a:rPr>
              <a:t>До заяви додаються:</a:t>
            </a:r>
          </a:p>
          <a:p>
            <a:pPr indent="457200" algn="just"/>
            <a:r>
              <a:rPr lang="uk-UA" sz="1300" dirty="0" smtClean="0"/>
              <a:t>1. Виписка з Єдиного державного реєстру юридичних осіб та фізичних осіб - підприємців.</a:t>
            </a:r>
          </a:p>
          <a:p>
            <a:pPr indent="457200"/>
            <a:r>
              <a:rPr lang="uk-UA" sz="1300" dirty="0" smtClean="0"/>
              <a:t>2. Засвідчені в нотаріальному порядку копії документів, що підтверджують право власності на територію чи склад або право користування ними.</a:t>
            </a:r>
          </a:p>
          <a:p>
            <a:pPr indent="457200" algn="just"/>
            <a:r>
              <a:rPr lang="uk-UA" sz="1300" dirty="0" smtClean="0"/>
              <a:t>3. Засвідчені заявником копії:</a:t>
            </a:r>
          </a:p>
          <a:p>
            <a:pPr indent="457200" algn="just"/>
            <a:r>
              <a:rPr lang="uk-UA" sz="1300" dirty="0" smtClean="0"/>
              <a:t>загального плану території або складу, що планується для використання як </a:t>
            </a:r>
            <a:r>
              <a:rPr lang="uk-UA" sz="1300" dirty="0" err="1" smtClean="0"/>
              <a:t>ВМЗ</a:t>
            </a:r>
            <a:r>
              <a:rPr lang="uk-UA" sz="1300" dirty="0" smtClean="0"/>
              <a:t>, із зазначенням місцезнаходження й лінійних розмірів цієї території чи складу, з позначенням огорожі, пропускного(</a:t>
            </a:r>
            <a:r>
              <a:rPr lang="uk-UA" sz="1300" dirty="0" err="1" smtClean="0"/>
              <a:t>их</a:t>
            </a:r>
            <a:r>
              <a:rPr lang="uk-UA" sz="1300" dirty="0" smtClean="0"/>
              <a:t>) пункту(</a:t>
            </a:r>
            <a:r>
              <a:rPr lang="uk-UA" sz="1300" dirty="0" err="1" smtClean="0"/>
              <a:t>ів</a:t>
            </a:r>
            <a:r>
              <a:rPr lang="uk-UA" sz="1300" dirty="0" smtClean="0"/>
              <a:t>), місць здійснення операцій з товарами, які перебувають під митним контролем, розташування системи відеоспостереження, під’їзних шляхів, схеми руху транспортних засобів;</a:t>
            </a:r>
          </a:p>
          <a:p>
            <a:pPr indent="457200" algn="just"/>
            <a:r>
              <a:rPr lang="uk-UA" sz="1300" dirty="0" smtClean="0"/>
              <a:t>переліку операцій з товарами, які перебувають під митним контролем, у розрізі місць їх здійснення;</a:t>
            </a:r>
          </a:p>
          <a:p>
            <a:pPr indent="457200" algn="just"/>
            <a:r>
              <a:rPr lang="uk-UA" sz="1300" dirty="0" smtClean="0"/>
              <a:t>планів будівель, споруд, резервуарів, які розташовані в межах території або складу;</a:t>
            </a:r>
          </a:p>
          <a:p>
            <a:pPr indent="457200" algn="just"/>
            <a:r>
              <a:rPr lang="uk-UA" sz="1300" dirty="0" smtClean="0"/>
              <a:t>плану приміщення(ь) для посадових осіб митного органу та контролюючих органів;</a:t>
            </a:r>
          </a:p>
          <a:p>
            <a:pPr indent="457200" algn="just"/>
            <a:r>
              <a:rPr lang="uk-UA" sz="1300" dirty="0" smtClean="0"/>
              <a:t>плану (схеми) охоронної сигналізації (крім резервуарів, критих чи відкритих майданчиків), погодженого відповідним територіальним органом Міністерства внутрішніх справ України;</a:t>
            </a:r>
          </a:p>
          <a:p>
            <a:pPr indent="457200" algn="just"/>
            <a:r>
              <a:rPr lang="uk-UA" sz="1300" dirty="0" smtClean="0"/>
              <a:t>висновку державної санітарно-епідеміологічної експертизи діючих об'єктів, який затверджується відповідним головним державним санітарним лікарем (для складу або території, яка </a:t>
            </a:r>
            <a:r>
              <a:rPr lang="uk-UA" sz="1300" dirty="0" err="1" smtClean="0"/>
              <a:t>облаштована</a:t>
            </a:r>
            <a:r>
              <a:rPr lang="uk-UA" sz="1300" dirty="0" smtClean="0"/>
              <a:t> складськими об’єктами);</a:t>
            </a:r>
          </a:p>
          <a:p>
            <a:pPr indent="457200" algn="just"/>
            <a:r>
              <a:rPr lang="uk-UA" sz="1300" dirty="0" smtClean="0"/>
              <a:t>дозволу органу державного пожежного нагляду на початок роботи новостворених підприємств, введення в експлуатацію нових і реконструйованих виробничих, жилих об'єктів та об'єктів іншого призначення (для нових) або дозволу органу державного пожежного нагляду на оренду будь-яких приміщень (для орендованих приміщень) (у разі наявності на території </a:t>
            </a:r>
            <a:r>
              <a:rPr lang="uk-UA" sz="1300" dirty="0" err="1" smtClean="0"/>
              <a:t>ВМЗ</a:t>
            </a:r>
            <a:r>
              <a:rPr lang="uk-UA" sz="1300" dirty="0" smtClean="0"/>
              <a:t> приміщень, призначених для зберігання товарів);</a:t>
            </a:r>
          </a:p>
          <a:p>
            <a:pPr indent="457200" algn="just"/>
            <a:r>
              <a:rPr lang="uk-UA" sz="1300" dirty="0" smtClean="0"/>
              <a:t>наказу заявника про створення власного підрозділу охорони та положення про такий підрозділ. У разі відсутності власної охорони подається копія договору про надання послуг з охорони складу або території;</a:t>
            </a:r>
          </a:p>
          <a:p>
            <a:pPr indent="457200" algn="just"/>
            <a:r>
              <a:rPr lang="uk-UA" sz="1300" dirty="0" smtClean="0"/>
              <a:t>акта інвентаризації товарів, які знаходяться на території або складі на дату, що передує даті подання заяви до митниці, із зазначенням, зокрема, товарів, які підлягають поміщенню у митний режим вільної митної зони, українських товарів, що не використовуються у виробничих та інших господарських операціях і які необхідні для забезпечення функціонування </a:t>
            </a:r>
            <a:r>
              <a:rPr lang="uk-UA" sz="1300" dirty="0" err="1" smtClean="0"/>
              <a:t>ВМЗ</a:t>
            </a:r>
            <a:r>
              <a:rPr lang="uk-UA" sz="1300" dirty="0" smtClean="0"/>
              <a:t>, а також українських товарів, що використовуються у виробничих та інших господарських операціях і не витрачаються при цьому;</a:t>
            </a:r>
          </a:p>
          <a:p>
            <a:pPr indent="457200" algn="just"/>
            <a:r>
              <a:rPr lang="uk-UA" sz="1300" dirty="0" smtClean="0"/>
              <a:t>технологічної схеми із зазначенням засобів контролю та обліку (у разі здійснення операцій з наливними та насипними товарами, що перебувають під митним контролем);</a:t>
            </a:r>
          </a:p>
          <a:p>
            <a:pPr indent="457200" algn="just"/>
            <a:r>
              <a:rPr lang="uk-UA" sz="1300" dirty="0" smtClean="0"/>
              <a:t>технічних паспортів системи відеоспостереження за територією </a:t>
            </a:r>
            <a:r>
              <a:rPr lang="uk-UA" sz="1300" dirty="0" err="1" smtClean="0"/>
              <a:t>ВМЗ</a:t>
            </a:r>
            <a:r>
              <a:rPr lang="uk-UA" sz="1300" dirty="0" smtClean="0"/>
              <a:t>, системи санкціонованого доступу осіб на територію </a:t>
            </a:r>
            <a:r>
              <a:rPr lang="uk-UA" sz="1300" dirty="0" err="1" smtClean="0"/>
              <a:t>ВМЗ</a:t>
            </a:r>
            <a:r>
              <a:rPr lang="uk-UA" sz="1300" dirty="0" smtClean="0"/>
              <a:t> та системи зчитування номерних знаків транспортних засобів, які переміщуються через межі </a:t>
            </a:r>
            <a:r>
              <a:rPr lang="uk-UA" sz="1300" dirty="0" err="1" smtClean="0"/>
              <a:t>ВМЗ</a:t>
            </a:r>
            <a:r>
              <a:rPr lang="uk-UA" sz="1300" dirty="0" smtClean="0"/>
              <a:t> (у разі переміщення засобів автомобільного транспорту).</a:t>
            </a:r>
            <a:endParaRPr lang="uk-UA" sz="1300" dirty="0"/>
          </a:p>
        </p:txBody>
      </p:sp>
    </p:spTree>
    <p:extLst>
      <p:ext uri="{BB962C8B-B14F-4D97-AF65-F5344CB8AC3E}">
        <p14:creationId xmlns:p14="http://schemas.microsoft.com/office/powerpoint/2010/main" val="7160254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8784976" cy="6247864"/>
          </a:xfrm>
          <a:prstGeom prst="rect">
            <a:avLst/>
          </a:prstGeom>
        </p:spPr>
        <p:txBody>
          <a:bodyPr wrap="square">
            <a:spAutoFit/>
          </a:bodyPr>
          <a:lstStyle/>
          <a:p>
            <a:pPr indent="457200" algn="just"/>
            <a:r>
              <a:rPr lang="uk-UA" sz="1600" b="1" dirty="0" smtClean="0">
                <a:solidFill>
                  <a:srgbClr val="0000FF"/>
                </a:solidFill>
              </a:rPr>
              <a:t>У</a:t>
            </a:r>
            <a:r>
              <a:rPr lang="uk-UA" sz="1600" dirty="0" smtClean="0">
                <a:solidFill>
                  <a:srgbClr val="0000FF"/>
                </a:solidFill>
              </a:rPr>
              <a:t> </a:t>
            </a:r>
            <a:r>
              <a:rPr lang="uk-UA" sz="1600" b="1" dirty="0" smtClean="0">
                <a:solidFill>
                  <a:srgbClr val="0000FF"/>
                </a:solidFill>
              </a:rPr>
              <a:t>разі прийняття рішення про надання дозволу </a:t>
            </a:r>
            <a:r>
              <a:rPr lang="uk-UA" sz="1600" b="1" dirty="0" smtClean="0">
                <a:solidFill>
                  <a:srgbClr val="0000FF"/>
                </a:solidFill>
              </a:rPr>
              <a:t>посадова </a:t>
            </a:r>
            <a:r>
              <a:rPr lang="uk-UA" sz="1600" b="1" dirty="0" smtClean="0">
                <a:solidFill>
                  <a:srgbClr val="0000FF"/>
                </a:solidFill>
              </a:rPr>
              <a:t>особа митниці не пізніше наступного робочого дня за днем прийняття такого рішення вносить до Реєстру </a:t>
            </a:r>
            <a:r>
              <a:rPr lang="uk-UA" sz="1600" b="1" dirty="0" err="1" smtClean="0">
                <a:solidFill>
                  <a:srgbClr val="0000FF"/>
                </a:solidFill>
              </a:rPr>
              <a:t>ВМЗ</a:t>
            </a:r>
            <a:r>
              <a:rPr lang="uk-UA" sz="1600" b="1" dirty="0" smtClean="0">
                <a:solidFill>
                  <a:srgbClr val="0000FF"/>
                </a:solidFill>
              </a:rPr>
              <a:t> таку інформацію:</a:t>
            </a:r>
          </a:p>
          <a:p>
            <a:pPr indent="457200" algn="just"/>
            <a:endParaRPr lang="uk-UA" sz="1600" dirty="0" smtClean="0"/>
          </a:p>
          <a:p>
            <a:pPr indent="457200" algn="just"/>
            <a:r>
              <a:rPr lang="uk-UA" sz="1600" dirty="0" smtClean="0"/>
              <a:t>найменування митниці, якою прийнято рішення;</a:t>
            </a:r>
          </a:p>
          <a:p>
            <a:pPr indent="457200" algn="just"/>
            <a:r>
              <a:rPr lang="uk-UA" sz="1600" dirty="0" smtClean="0"/>
              <a:t>найменування заявника (найменування юридичної особи або прізвище, ім'я, по батькові фізичної особи - підприємця);</a:t>
            </a:r>
          </a:p>
          <a:p>
            <a:pPr indent="457200" algn="just"/>
            <a:r>
              <a:rPr lang="uk-UA" sz="1600" dirty="0" smtClean="0"/>
              <a:t>код або номер заявника (ідентифікаційний код юридичної особи або реєстраційний номер облікової картки платника податків чи номер та серія паспорта (для фізичних осіб, які через свої релігійні або інші переконання відмовляються від прийняття реєстраційного номера облікової картки платника податків, офіційно повідомили про це відповідні органи державної влади і мають відмітку у паспорті));</a:t>
            </a:r>
          </a:p>
          <a:p>
            <a:pPr indent="457200" algn="just"/>
            <a:r>
              <a:rPr lang="uk-UA" sz="1600" dirty="0" smtClean="0"/>
              <a:t>адреса заявника (місцезнаходження юридичної особи або місце проживання фізичної особи - підприємця);</a:t>
            </a:r>
          </a:p>
          <a:p>
            <a:pPr indent="457200" algn="just"/>
            <a:r>
              <a:rPr lang="uk-UA" sz="1600" dirty="0" smtClean="0"/>
              <a:t>тип </a:t>
            </a:r>
            <a:r>
              <a:rPr lang="uk-UA" sz="1600" dirty="0" err="1" smtClean="0"/>
              <a:t>ВМЗ</a:t>
            </a:r>
            <a:r>
              <a:rPr lang="uk-UA" sz="1600" dirty="0" smtClean="0"/>
              <a:t>;</a:t>
            </a:r>
          </a:p>
          <a:p>
            <a:pPr indent="457200" algn="just"/>
            <a:r>
              <a:rPr lang="uk-UA" sz="1600" dirty="0" smtClean="0"/>
              <a:t>адреса </a:t>
            </a:r>
            <a:r>
              <a:rPr lang="uk-UA" sz="1600" dirty="0" err="1" smtClean="0"/>
              <a:t>ВМЗ</a:t>
            </a:r>
            <a:r>
              <a:rPr lang="uk-UA" sz="1600" dirty="0" smtClean="0"/>
              <a:t>;</a:t>
            </a:r>
          </a:p>
          <a:p>
            <a:pPr indent="457200" algn="just"/>
            <a:r>
              <a:rPr lang="uk-UA" sz="1600" dirty="0" smtClean="0"/>
              <a:t>загальна площа </a:t>
            </a:r>
            <a:r>
              <a:rPr lang="uk-UA" sz="1600" dirty="0" err="1" smtClean="0"/>
              <a:t>ВМЗ</a:t>
            </a:r>
            <a:r>
              <a:rPr lang="uk-UA" sz="1600" dirty="0" smtClean="0"/>
              <a:t> (м</a:t>
            </a:r>
            <a:r>
              <a:rPr lang="uk-UA" sz="1600" b="1" baseline="30000" dirty="0" smtClean="0"/>
              <a:t>-2</a:t>
            </a:r>
            <a:r>
              <a:rPr lang="uk-UA" sz="1600" dirty="0" smtClean="0"/>
              <a:t>);</a:t>
            </a:r>
          </a:p>
          <a:p>
            <a:pPr indent="457200" algn="just"/>
            <a:r>
              <a:rPr lang="uk-UA" sz="1600" dirty="0" smtClean="0"/>
              <a:t>перелік операцій з товарами, поміщеними у митний режим вільної митної зони, що будуть здійснюватись у вільній митній зоні (для вільної митної зони сервісного типу);</a:t>
            </a:r>
          </a:p>
          <a:p>
            <a:pPr indent="457200" algn="just"/>
            <a:r>
              <a:rPr lang="uk-UA" sz="1600" dirty="0" smtClean="0"/>
              <a:t>загальна площа (м</a:t>
            </a:r>
            <a:r>
              <a:rPr lang="uk-UA" sz="1600" b="1" baseline="30000" dirty="0" smtClean="0"/>
              <a:t>-2</a:t>
            </a:r>
            <a:r>
              <a:rPr lang="uk-UA" sz="1600" dirty="0" smtClean="0"/>
              <a:t>) та/або об’єм (м</a:t>
            </a:r>
            <a:r>
              <a:rPr lang="uk-UA" sz="1600" b="1" baseline="30000" dirty="0" smtClean="0"/>
              <a:t>-3</a:t>
            </a:r>
            <a:r>
              <a:rPr lang="uk-UA" sz="1600" dirty="0" smtClean="0"/>
              <a:t>) (для резервуарів), що буде використовуватись для зберігання товарів, поміщених у митний режим вільної митної зони (для вільної митної зони комерційного типу).</a:t>
            </a:r>
          </a:p>
          <a:p>
            <a:pPr indent="457200" algn="just"/>
            <a:endParaRPr lang="uk-UA" sz="1600" dirty="0" smtClean="0"/>
          </a:p>
          <a:p>
            <a:pPr indent="457200" algn="just"/>
            <a:r>
              <a:rPr lang="uk-UA" sz="1600" dirty="0" smtClean="0"/>
              <a:t>Про </a:t>
            </a:r>
            <a:r>
              <a:rPr lang="uk-UA" sz="1600" dirty="0" smtClean="0"/>
              <a:t>внесення цієї інформації до Реєстру </a:t>
            </a:r>
            <a:r>
              <a:rPr lang="uk-UA" sz="1600" dirty="0" err="1" smtClean="0"/>
              <a:t>ВМЗ</a:t>
            </a:r>
            <a:r>
              <a:rPr lang="uk-UA" sz="1600" dirty="0" smtClean="0"/>
              <a:t> митниця того самого дня повідомляє Державну митну службу </a:t>
            </a:r>
            <a:r>
              <a:rPr lang="uk-UA" sz="1600" dirty="0" smtClean="0"/>
              <a:t>України</a:t>
            </a:r>
            <a:endParaRPr lang="uk-UA" sz="1600" dirty="0"/>
          </a:p>
        </p:txBody>
      </p:sp>
    </p:spTree>
    <p:extLst>
      <p:ext uri="{BB962C8B-B14F-4D97-AF65-F5344CB8AC3E}">
        <p14:creationId xmlns:p14="http://schemas.microsoft.com/office/powerpoint/2010/main" val="10083851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1979" y="260648"/>
            <a:ext cx="8784976" cy="6463308"/>
          </a:xfrm>
          <a:prstGeom prst="rect">
            <a:avLst/>
          </a:prstGeom>
        </p:spPr>
        <p:txBody>
          <a:bodyPr wrap="square">
            <a:spAutoFit/>
          </a:bodyPr>
          <a:lstStyle/>
          <a:p>
            <a:pPr algn="just"/>
            <a:r>
              <a:rPr lang="uk-UA" dirty="0" smtClean="0"/>
              <a:t>Не пізніше одного робочого дня, що настає за днем отримання повідомлення митниці, уповноважена посадова особа Держмитслужби України присвоює </a:t>
            </a:r>
            <a:r>
              <a:rPr lang="uk-UA" dirty="0" err="1" smtClean="0"/>
              <a:t>ВМЗ</a:t>
            </a:r>
            <a:r>
              <a:rPr lang="uk-UA" dirty="0" smtClean="0"/>
              <a:t> реєстраційний номер у Реєстрі </a:t>
            </a:r>
            <a:r>
              <a:rPr lang="uk-UA" dirty="0" err="1" smtClean="0"/>
              <a:t>ВМЗ</a:t>
            </a:r>
            <a:r>
              <a:rPr lang="uk-UA" dirty="0" smtClean="0"/>
              <a:t>.</a:t>
            </a:r>
          </a:p>
          <a:p>
            <a:pPr algn="just"/>
            <a:endParaRPr lang="ru-RU" dirty="0"/>
          </a:p>
          <a:p>
            <a:pPr algn="just"/>
            <a:r>
              <a:rPr lang="uk-UA" dirty="0" smtClean="0"/>
              <a:t>Реєстраційний номер формується за такою схемою</a:t>
            </a:r>
            <a:r>
              <a:rPr lang="ru-RU" dirty="0" smtClean="0"/>
              <a:t>:</a:t>
            </a:r>
            <a:endParaRPr lang="ru-RU" dirty="0"/>
          </a:p>
          <a:p>
            <a:pPr algn="ctr"/>
            <a:r>
              <a:rPr lang="en-US" b="1" dirty="0" err="1">
                <a:solidFill>
                  <a:srgbClr val="0000FF"/>
                </a:solidFill>
              </a:rPr>
              <a:t>VMZ</a:t>
            </a:r>
            <a:r>
              <a:rPr lang="en-US" b="1" dirty="0">
                <a:solidFill>
                  <a:srgbClr val="0000FF"/>
                </a:solidFill>
              </a:rPr>
              <a:t>/</a:t>
            </a:r>
            <a:r>
              <a:rPr lang="en-US" b="1" dirty="0" err="1">
                <a:solidFill>
                  <a:srgbClr val="0000FF"/>
                </a:solidFill>
              </a:rPr>
              <a:t>XXXX</a:t>
            </a:r>
            <a:r>
              <a:rPr lang="en-US" b="1" dirty="0">
                <a:solidFill>
                  <a:srgbClr val="0000FF"/>
                </a:solidFill>
              </a:rPr>
              <a:t>/A/</a:t>
            </a:r>
            <a:r>
              <a:rPr lang="ru-RU" b="1" dirty="0">
                <a:solidFill>
                  <a:srgbClr val="0000FF"/>
                </a:solidFill>
              </a:rPr>
              <a:t>В</a:t>
            </a:r>
            <a:r>
              <a:rPr lang="en-US" b="1" dirty="0">
                <a:solidFill>
                  <a:srgbClr val="0000FF"/>
                </a:solidFill>
              </a:rPr>
              <a:t>B,</a:t>
            </a:r>
          </a:p>
          <a:p>
            <a:pPr algn="just"/>
            <a:endParaRPr lang="ru-RU" dirty="0" smtClean="0"/>
          </a:p>
          <a:p>
            <a:pPr algn="just"/>
            <a:r>
              <a:rPr lang="ru-RU" dirty="0" smtClean="0"/>
              <a:t>де </a:t>
            </a:r>
            <a:r>
              <a:rPr lang="en-US" dirty="0" err="1"/>
              <a:t>VMZ</a:t>
            </a:r>
            <a:r>
              <a:rPr lang="en-US" dirty="0"/>
              <a:t> - </a:t>
            </a:r>
            <a:r>
              <a:rPr lang="ru-RU" dirty="0"/>
              <a:t>маркер </a:t>
            </a:r>
            <a:r>
              <a:rPr lang="uk-UA" dirty="0" smtClean="0"/>
              <a:t>належності цього реєстраційного </a:t>
            </a:r>
            <a:r>
              <a:rPr lang="ru-RU" dirty="0" smtClean="0"/>
              <a:t>номера </a:t>
            </a:r>
            <a:r>
              <a:rPr lang="ru-RU" dirty="0"/>
              <a:t>до </a:t>
            </a:r>
            <a:r>
              <a:rPr lang="ru-RU" dirty="0" err="1"/>
              <a:t>Реєстру</a:t>
            </a:r>
            <a:r>
              <a:rPr lang="ru-RU" dirty="0"/>
              <a:t> </a:t>
            </a:r>
            <a:r>
              <a:rPr lang="ru-RU" dirty="0" err="1"/>
              <a:t>ВМЗ</a:t>
            </a:r>
            <a:r>
              <a:rPr lang="ru-RU" dirty="0"/>
              <a:t>;</a:t>
            </a:r>
          </a:p>
          <a:p>
            <a:pPr algn="just"/>
            <a:endParaRPr lang="ru-RU" dirty="0" smtClean="0"/>
          </a:p>
          <a:p>
            <a:pPr algn="just"/>
            <a:r>
              <a:rPr lang="en-US" dirty="0" err="1" smtClean="0"/>
              <a:t>XXXX</a:t>
            </a:r>
            <a:r>
              <a:rPr lang="en-US" dirty="0" smtClean="0"/>
              <a:t> </a:t>
            </a:r>
            <a:r>
              <a:rPr lang="en-US" dirty="0"/>
              <a:t>(4-7 </a:t>
            </a:r>
            <a:r>
              <a:rPr lang="uk-UA" dirty="0" smtClean="0"/>
              <a:t>символи реєстраційного номера формуються в порядку зростання, починаючи з 0001) - порядковий номер </a:t>
            </a:r>
            <a:r>
              <a:rPr lang="uk-UA" dirty="0" err="1" smtClean="0"/>
              <a:t>ВМЗ</a:t>
            </a:r>
            <a:r>
              <a:rPr lang="uk-UA" dirty="0" smtClean="0"/>
              <a:t> в загальному переліку </a:t>
            </a:r>
            <a:r>
              <a:rPr lang="uk-UA" dirty="0" err="1" smtClean="0"/>
              <a:t>ВМЗ</a:t>
            </a:r>
            <a:r>
              <a:rPr lang="ru-RU" dirty="0" smtClean="0"/>
              <a:t>;</a:t>
            </a:r>
            <a:endParaRPr lang="ru-RU" dirty="0"/>
          </a:p>
          <a:p>
            <a:pPr algn="just"/>
            <a:endParaRPr lang="ru-RU" dirty="0" smtClean="0"/>
          </a:p>
          <a:p>
            <a:pPr algn="just"/>
            <a:r>
              <a:rPr lang="en-US" dirty="0" smtClean="0"/>
              <a:t>A </a:t>
            </a:r>
            <a:r>
              <a:rPr lang="en-US" dirty="0"/>
              <a:t>- </a:t>
            </a:r>
            <a:r>
              <a:rPr lang="uk-UA" dirty="0" smtClean="0"/>
              <a:t>літерний код типу </a:t>
            </a:r>
            <a:r>
              <a:rPr lang="uk-UA" dirty="0" err="1" smtClean="0"/>
              <a:t>ВМЗ</a:t>
            </a:r>
            <a:r>
              <a:rPr lang="ru-RU" dirty="0" smtClean="0"/>
              <a:t>:</a:t>
            </a:r>
            <a:endParaRPr lang="ru-RU" dirty="0"/>
          </a:p>
          <a:p>
            <a:pPr algn="just"/>
            <a:endParaRPr lang="ru-RU" dirty="0" smtClean="0"/>
          </a:p>
          <a:p>
            <a:pPr algn="just"/>
            <a:r>
              <a:rPr lang="ru-RU" dirty="0" smtClean="0"/>
              <a:t>„</a:t>
            </a:r>
            <a:r>
              <a:rPr lang="en-US" dirty="0"/>
              <a:t>K” - </a:t>
            </a:r>
            <a:r>
              <a:rPr lang="uk-UA" dirty="0" smtClean="0"/>
              <a:t>вільна митна зона комерційного типу</a:t>
            </a:r>
            <a:r>
              <a:rPr lang="ru-RU" dirty="0" smtClean="0"/>
              <a:t>;</a:t>
            </a:r>
            <a:endParaRPr lang="ru-RU" dirty="0"/>
          </a:p>
          <a:p>
            <a:pPr algn="just"/>
            <a:r>
              <a:rPr lang="ru-RU" dirty="0"/>
              <a:t>„</a:t>
            </a:r>
            <a:r>
              <a:rPr lang="en-US" dirty="0"/>
              <a:t>S” - </a:t>
            </a:r>
            <a:r>
              <a:rPr lang="uk-UA" dirty="0" smtClean="0"/>
              <a:t>вільна митна зона сервісного типу</a:t>
            </a:r>
            <a:r>
              <a:rPr lang="ru-RU" dirty="0" smtClean="0"/>
              <a:t>;</a:t>
            </a:r>
            <a:endParaRPr lang="ru-RU" dirty="0"/>
          </a:p>
          <a:p>
            <a:pPr algn="just"/>
            <a:endParaRPr lang="ru-RU" dirty="0" smtClean="0"/>
          </a:p>
          <a:p>
            <a:pPr algn="just"/>
            <a:r>
              <a:rPr lang="en-US" dirty="0" smtClean="0"/>
              <a:t>B</a:t>
            </a:r>
            <a:r>
              <a:rPr lang="ru-RU" dirty="0"/>
              <a:t>В </a:t>
            </a:r>
            <a:r>
              <a:rPr lang="ru-RU" dirty="0" smtClean="0"/>
              <a:t>(</a:t>
            </a:r>
            <a:r>
              <a:rPr lang="uk-UA" dirty="0" smtClean="0"/>
              <a:t>символи 9-10</a:t>
            </a:r>
            <a:r>
              <a:rPr lang="ru-RU" dirty="0" smtClean="0"/>
              <a:t>) </a:t>
            </a:r>
            <a:r>
              <a:rPr lang="ru-RU" dirty="0"/>
              <a:t>- </a:t>
            </a:r>
            <a:r>
              <a:rPr lang="uk-UA" dirty="0" smtClean="0"/>
              <a:t>відображають переоформлення дозволу. Порядкові номери переоформлених дозволів присвоюються у порядку зростання, починаючи з 01.</a:t>
            </a:r>
          </a:p>
          <a:p>
            <a:pPr algn="just"/>
            <a:endParaRPr lang="uk-UA" dirty="0" smtClean="0"/>
          </a:p>
          <a:p>
            <a:pPr algn="just"/>
            <a:r>
              <a:rPr lang="uk-UA" dirty="0" smtClean="0"/>
              <a:t>Символи 9-10 реєстраційного номера формуються таким чином: при отриманні підприємством дозволу зазначається „00”, у разі переоформлення дозволу вперше - „01”, при переоформленні дозволу вдруге - „02” і т.д.</a:t>
            </a:r>
            <a:endParaRPr lang="uk-UA" dirty="0"/>
          </a:p>
        </p:txBody>
      </p:sp>
    </p:spTree>
    <p:extLst>
      <p:ext uri="{BB962C8B-B14F-4D97-AF65-F5344CB8AC3E}">
        <p14:creationId xmlns:p14="http://schemas.microsoft.com/office/powerpoint/2010/main" val="1702698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04664"/>
            <a:ext cx="8568952" cy="5909310"/>
          </a:xfrm>
          <a:prstGeom prst="rect">
            <a:avLst/>
          </a:prstGeom>
        </p:spPr>
        <p:txBody>
          <a:bodyPr wrap="square">
            <a:spAutoFit/>
          </a:bodyPr>
          <a:lstStyle/>
          <a:p>
            <a:pPr indent="457200" algn="just"/>
            <a:r>
              <a:rPr lang="uk-UA" dirty="0" smtClean="0"/>
              <a:t>Витяг з Реєстру </a:t>
            </a:r>
            <a:r>
              <a:rPr lang="uk-UA" dirty="0" err="1" smtClean="0"/>
              <a:t>ВМЗ</a:t>
            </a:r>
            <a:r>
              <a:rPr lang="uk-UA" dirty="0"/>
              <a:t> </a:t>
            </a:r>
            <a:r>
              <a:rPr lang="uk-UA" dirty="0" smtClean="0"/>
              <a:t>оформлюється на бланку митниці та </a:t>
            </a:r>
            <a:r>
              <a:rPr lang="uk-UA" b="1" dirty="0" smtClean="0">
                <a:solidFill>
                  <a:srgbClr val="0000FF"/>
                </a:solidFill>
              </a:rPr>
              <a:t>не пізніше третього робочого дня </a:t>
            </a:r>
            <a:r>
              <a:rPr lang="uk-UA" dirty="0" smtClean="0"/>
              <a:t>з дня прийняття рішення про надання дозволу видається заявнику або надсилається йому рекомендованим листом.</a:t>
            </a:r>
          </a:p>
          <a:p>
            <a:pPr indent="457200" algn="just"/>
            <a:endParaRPr lang="uk-UA" dirty="0"/>
          </a:p>
          <a:p>
            <a:pPr indent="457200" algn="just"/>
            <a:r>
              <a:rPr lang="uk-UA" dirty="0" smtClean="0"/>
              <a:t>Протягом трьох робочих днів з дня прийняття рішення про надання дозволу заявнику видається або надсилається йому рекомендованим листом для розгляду та погодження </a:t>
            </a:r>
            <a:r>
              <a:rPr lang="uk-UA" b="1" dirty="0" smtClean="0"/>
              <a:t>процедура експлуатації </a:t>
            </a:r>
            <a:r>
              <a:rPr lang="ru-RU" b="1" dirty="0" err="1" smtClean="0"/>
              <a:t>такої</a:t>
            </a:r>
            <a:r>
              <a:rPr lang="ru-RU" b="1" dirty="0" smtClean="0"/>
              <a:t> </a:t>
            </a:r>
            <a:r>
              <a:rPr lang="ru-RU" b="1" dirty="0" err="1"/>
              <a:t>ВМЗ</a:t>
            </a:r>
            <a:r>
              <a:rPr lang="ru-RU" b="1" dirty="0"/>
              <a:t>.</a:t>
            </a:r>
            <a:endParaRPr lang="uk-UA" b="1" dirty="0" smtClean="0"/>
          </a:p>
          <a:p>
            <a:pPr indent="457200" algn="just"/>
            <a:endParaRPr lang="uk-UA" dirty="0"/>
          </a:p>
          <a:p>
            <a:pPr indent="457200" algn="just"/>
            <a:r>
              <a:rPr lang="uk-UA" dirty="0" smtClean="0"/>
              <a:t>Процедура експлуатації </a:t>
            </a:r>
            <a:r>
              <a:rPr lang="uk-UA" dirty="0" err="1" smtClean="0"/>
              <a:t>ВМЗ</a:t>
            </a:r>
            <a:r>
              <a:rPr lang="uk-UA" dirty="0" smtClean="0"/>
              <a:t> розглядається заявником протягом трьох робочих днів з дня її отримання. За результатами розгляду до митниці заявником надається або надсилається рекомендованим листом погоджена процедура експлуатації </a:t>
            </a:r>
            <a:r>
              <a:rPr lang="uk-UA" dirty="0" err="1" smtClean="0"/>
              <a:t>ВМЗ</a:t>
            </a:r>
            <a:r>
              <a:rPr lang="uk-UA" dirty="0" smtClean="0"/>
              <a:t> або заява щодо обґрунтованих зауважень до такої процедури.</a:t>
            </a:r>
          </a:p>
          <a:p>
            <a:pPr indent="457200" algn="just"/>
            <a:endParaRPr lang="uk-UA" dirty="0" smtClean="0"/>
          </a:p>
          <a:p>
            <a:pPr indent="457200" algn="just"/>
            <a:r>
              <a:rPr lang="uk-UA" dirty="0" smtClean="0"/>
              <a:t>У </a:t>
            </a:r>
            <a:r>
              <a:rPr lang="uk-UA" dirty="0" smtClean="0"/>
              <a:t>разі відмови у задоволенні заяви щодо зауважень до процедури експлуатації </a:t>
            </a:r>
            <a:r>
              <a:rPr lang="uk-UA" dirty="0" err="1" smtClean="0"/>
              <a:t>ВМЗ</a:t>
            </a:r>
            <a:r>
              <a:rPr lang="uk-UA" dirty="0" smtClean="0"/>
              <a:t> застосовується процедура оскарження такого рішення митниці. У разі згоди заявника з рішенням Держмитслужби України або Міністерства фінансів України погодження ним процедури експлуатації </a:t>
            </a:r>
            <a:r>
              <a:rPr lang="uk-UA" dirty="0" err="1" smtClean="0"/>
              <a:t>ВМЗ</a:t>
            </a:r>
            <a:r>
              <a:rPr lang="uk-UA" dirty="0" smtClean="0"/>
              <a:t> та її затвердження митницею здійснюється протягом трьох робочих днів з дня отримання такого рішення.</a:t>
            </a:r>
          </a:p>
          <a:p>
            <a:pPr indent="457200" algn="just"/>
            <a:endParaRPr lang="uk-UA" dirty="0" smtClean="0"/>
          </a:p>
          <a:p>
            <a:pPr indent="457200" algn="just"/>
            <a:r>
              <a:rPr lang="uk-UA" dirty="0" smtClean="0"/>
              <a:t>У </a:t>
            </a:r>
            <a:r>
              <a:rPr lang="uk-UA" dirty="0" smtClean="0"/>
              <a:t>разі незгоди заявника з рішенням Держмитслужби України або Міністерства фінансів України дозвіл анулюється митницею на підставі заяви утримувача </a:t>
            </a:r>
            <a:r>
              <a:rPr lang="uk-UA" dirty="0" err="1" smtClean="0"/>
              <a:t>ВМЗ</a:t>
            </a:r>
            <a:r>
              <a:rPr lang="uk-UA" dirty="0" smtClean="0"/>
              <a:t>.</a:t>
            </a:r>
            <a:endParaRPr lang="uk-UA" dirty="0"/>
          </a:p>
        </p:txBody>
      </p:sp>
    </p:spTree>
    <p:extLst>
      <p:ext uri="{BB962C8B-B14F-4D97-AF65-F5344CB8AC3E}">
        <p14:creationId xmlns:p14="http://schemas.microsoft.com/office/powerpoint/2010/main" val="2238962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340572"/>
            <a:ext cx="8784976" cy="5386090"/>
          </a:xfrm>
          <a:prstGeom prst="rect">
            <a:avLst/>
          </a:prstGeom>
        </p:spPr>
        <p:txBody>
          <a:bodyPr wrap="square">
            <a:spAutoFit/>
          </a:bodyPr>
          <a:lstStyle/>
          <a:p>
            <a:pPr indent="457200" algn="just"/>
            <a:r>
              <a:rPr lang="uk-UA" dirty="0" smtClean="0"/>
              <a:t>У разі прийняття рішення про відмову у наданні дозволу митниця протягом 20 робочих днів з дня надходження заяви рекомендованим листом надсилає заявнику інформацію про причини відмови.</a:t>
            </a:r>
          </a:p>
          <a:p>
            <a:pPr indent="457200" algn="just"/>
            <a:endParaRPr lang="uk-UA" dirty="0" smtClean="0"/>
          </a:p>
          <a:p>
            <a:pPr indent="457200" algn="just"/>
            <a:r>
              <a:rPr lang="uk-UA" dirty="0" smtClean="0"/>
              <a:t>Рішення про відмову у наданні дозволу може бути оскаржено заявником.</a:t>
            </a:r>
          </a:p>
          <a:p>
            <a:pPr indent="457200" algn="just"/>
            <a:endParaRPr lang="uk-UA" dirty="0" smtClean="0"/>
          </a:p>
          <a:p>
            <a:pPr indent="457200" algn="ctr"/>
            <a:r>
              <a:rPr lang="uk-UA" sz="2000" b="1" dirty="0" smtClean="0">
                <a:solidFill>
                  <a:srgbClr val="FF0000"/>
                </a:solidFill>
              </a:rPr>
              <a:t>У наданні дозволу відмовляється у разі:</a:t>
            </a:r>
          </a:p>
          <a:p>
            <a:pPr indent="457200" algn="just"/>
            <a:endParaRPr lang="uk-UA" dirty="0" smtClean="0"/>
          </a:p>
          <a:p>
            <a:pPr indent="457200" algn="just"/>
            <a:r>
              <a:rPr lang="uk-UA" dirty="0" smtClean="0"/>
              <a:t>ненадання заявником відомостей, передбачених формою заяви;</a:t>
            </a:r>
          </a:p>
          <a:p>
            <a:pPr indent="457200" algn="just"/>
            <a:endParaRPr lang="uk-UA" dirty="0" smtClean="0"/>
          </a:p>
          <a:p>
            <a:pPr indent="457200" algn="just"/>
            <a:r>
              <a:rPr lang="uk-UA" dirty="0" smtClean="0"/>
              <a:t>надання заявником недостовірних відомостей у заяві та доданих до неї документах, засвідчених копіях документів;</a:t>
            </a:r>
          </a:p>
          <a:p>
            <a:pPr indent="457200" algn="just"/>
            <a:endParaRPr lang="uk-UA" dirty="0" smtClean="0"/>
          </a:p>
          <a:p>
            <a:pPr indent="457200" algn="just"/>
            <a:r>
              <a:rPr lang="uk-UA" dirty="0" smtClean="0"/>
              <a:t>неподання заявником документів, засвідчених копій документів;</a:t>
            </a:r>
          </a:p>
          <a:p>
            <a:pPr indent="457200" algn="just"/>
            <a:endParaRPr lang="uk-UA" dirty="0" smtClean="0"/>
          </a:p>
          <a:p>
            <a:pPr indent="457200" algn="just"/>
            <a:r>
              <a:rPr lang="uk-UA" dirty="0" smtClean="0"/>
              <a:t>ненадання фізичною особою - підприємцем </a:t>
            </a:r>
            <a:r>
              <a:rPr lang="uk-UA" dirty="0" smtClean="0"/>
              <a:t>згоди </a:t>
            </a:r>
            <a:r>
              <a:rPr lang="uk-UA" dirty="0" smtClean="0"/>
              <a:t>на обробку та поширення митницею, яка розглядає заяву, та Держмитслужбою України його персональних даних;</a:t>
            </a:r>
          </a:p>
          <a:p>
            <a:pPr indent="457200" algn="just"/>
            <a:endParaRPr lang="uk-UA" dirty="0" smtClean="0"/>
          </a:p>
          <a:p>
            <a:pPr indent="457200" algn="just"/>
            <a:r>
              <a:rPr lang="uk-UA" dirty="0" smtClean="0"/>
              <a:t>невідповідності території або складу існуючим вимогам.</a:t>
            </a:r>
            <a:endParaRPr lang="uk-UA" dirty="0"/>
          </a:p>
        </p:txBody>
      </p:sp>
    </p:spTree>
    <p:extLst>
      <p:ext uri="{BB962C8B-B14F-4D97-AF65-F5344CB8AC3E}">
        <p14:creationId xmlns:p14="http://schemas.microsoft.com/office/powerpoint/2010/main" val="13991206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74345"/>
            <a:ext cx="8640960" cy="4801314"/>
          </a:xfrm>
          <a:prstGeom prst="rect">
            <a:avLst/>
          </a:prstGeom>
        </p:spPr>
        <p:txBody>
          <a:bodyPr wrap="square">
            <a:spAutoFit/>
          </a:bodyPr>
          <a:lstStyle/>
          <a:p>
            <a:pPr indent="457200" algn="just"/>
            <a:r>
              <a:rPr lang="uk-UA" dirty="0" smtClean="0"/>
              <a:t>Взаємовідносини утримувача вільної митної зони комерційного або сервісного типу з митним органом визначаються </a:t>
            </a:r>
            <a:r>
              <a:rPr lang="uk-UA" b="1" dirty="0" smtClean="0">
                <a:solidFill>
                  <a:srgbClr val="0000FF"/>
                </a:solidFill>
              </a:rPr>
              <a:t>процедурою </a:t>
            </a:r>
            <a:r>
              <a:rPr lang="uk-UA" b="1" dirty="0" smtClean="0">
                <a:solidFill>
                  <a:srgbClr val="0000FF"/>
                </a:solidFill>
              </a:rPr>
              <a:t>експлуатації такої зони</a:t>
            </a:r>
            <a:r>
              <a:rPr lang="uk-UA" dirty="0" smtClean="0"/>
              <a:t>, що встановлює:</a:t>
            </a:r>
          </a:p>
          <a:p>
            <a:pPr indent="457200" algn="just"/>
            <a:endParaRPr lang="uk-UA" dirty="0" smtClean="0"/>
          </a:p>
          <a:p>
            <a:pPr indent="457200" algn="just"/>
            <a:r>
              <a:rPr lang="uk-UA" dirty="0" smtClean="0"/>
              <a:t>1) перелік категорій посадових осіб, які мають право доступу у вільну митну зону;</a:t>
            </a:r>
          </a:p>
          <a:p>
            <a:pPr indent="457200" algn="just"/>
            <a:endParaRPr lang="uk-UA" dirty="0" smtClean="0"/>
          </a:p>
          <a:p>
            <a:pPr indent="457200" algn="just"/>
            <a:r>
              <a:rPr lang="uk-UA" dirty="0" smtClean="0"/>
              <a:t>2) особу керуючого вільною митною зоною;</a:t>
            </a:r>
          </a:p>
          <a:p>
            <a:pPr indent="457200" algn="just"/>
            <a:endParaRPr lang="uk-UA" dirty="0" smtClean="0"/>
          </a:p>
          <a:p>
            <a:pPr indent="457200" algn="just"/>
            <a:r>
              <a:rPr lang="uk-UA" dirty="0" smtClean="0"/>
              <a:t>3) мінімальну кількість посадових осіб митного органу, які будуть залучені до здійснення митного контролю та митного оформлення;</a:t>
            </a:r>
          </a:p>
          <a:p>
            <a:pPr indent="457200" algn="just"/>
            <a:endParaRPr lang="uk-UA" dirty="0" smtClean="0"/>
          </a:p>
          <a:p>
            <a:pPr indent="457200" algn="just"/>
            <a:r>
              <a:rPr lang="uk-UA" dirty="0" smtClean="0"/>
              <a:t>4) режим роботи вільної митної зони;</a:t>
            </a:r>
          </a:p>
          <a:p>
            <a:pPr indent="457200" algn="just"/>
            <a:endParaRPr lang="uk-UA" dirty="0" smtClean="0"/>
          </a:p>
          <a:p>
            <a:pPr indent="457200" algn="just"/>
            <a:r>
              <a:rPr lang="uk-UA" dirty="0" smtClean="0"/>
              <a:t>5) терміни подання утримувачем вільної митної зони звітів про рух товарів у вільній митній зоні;</a:t>
            </a:r>
          </a:p>
          <a:p>
            <a:pPr indent="457200" algn="just"/>
            <a:endParaRPr lang="uk-UA" dirty="0" smtClean="0"/>
          </a:p>
          <a:p>
            <a:pPr indent="457200" algn="just"/>
            <a:r>
              <a:rPr lang="uk-UA" dirty="0" smtClean="0"/>
              <a:t>6) інші вимоги та умови, пов’язані з функціонуванням вільної митної зони.</a:t>
            </a:r>
            <a:endParaRPr lang="uk-UA" dirty="0"/>
          </a:p>
        </p:txBody>
      </p:sp>
    </p:spTree>
    <p:extLst>
      <p:ext uri="{BB962C8B-B14F-4D97-AF65-F5344CB8AC3E}">
        <p14:creationId xmlns:p14="http://schemas.microsoft.com/office/powerpoint/2010/main" val="252572207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737</TotalTime>
  <Words>3639</Words>
  <Application>Microsoft Office PowerPoint</Application>
  <PresentationFormat>Экран (4:3)</PresentationFormat>
  <Paragraphs>261</Paragraphs>
  <Slides>28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28</vt:i4>
      </vt:variant>
    </vt:vector>
  </HeadingPairs>
  <TitlesOfParts>
    <vt:vector size="29"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kafnalog</dc:creator>
  <cp:lastModifiedBy>Пользователь Windows</cp:lastModifiedBy>
  <cp:revision>178</cp:revision>
  <dcterms:created xsi:type="dcterms:W3CDTF">2023-01-04T06:34:23Z</dcterms:created>
  <dcterms:modified xsi:type="dcterms:W3CDTF">2025-03-24T14:05:50Z</dcterms:modified>
</cp:coreProperties>
</file>