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62" r:id="rId20"/>
    <p:sldId id="263" r:id="rId21"/>
    <p:sldId id="264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abinet.customs.gov.ua/ipr/reg/overvie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xport.gov.ua/5-iak_otrimuvati_sertifikati_pokhodzhennia_produktsii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380775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ТЕМА 2. </a:t>
            </a:r>
            <a:r>
              <a:rPr lang="uk-UA" b="1" dirty="0"/>
              <a:t>Об’єкти експертиз товарів в митній справі 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844824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Основні питання </a:t>
            </a:r>
          </a:p>
          <a:p>
            <a:pPr indent="457200" algn="ctr"/>
            <a:endParaRPr lang="uk-UA" b="1" dirty="0" smtClean="0">
              <a:solidFill>
                <a:srgbClr val="C00000"/>
              </a:solidFill>
            </a:endParaRPr>
          </a:p>
          <a:p>
            <a:pPr indent="457200" algn="just"/>
            <a:r>
              <a:rPr lang="uk-UA" b="1" dirty="0">
                <a:solidFill>
                  <a:srgbClr val="FF0000"/>
                </a:solidFill>
              </a:rPr>
              <a:t>Об’єкти експертизи товарів: </a:t>
            </a:r>
            <a:endParaRPr lang="uk-UA" b="1" dirty="0" smtClean="0">
              <a:solidFill>
                <a:srgbClr val="FF0000"/>
              </a:solidFill>
            </a:endParaRPr>
          </a:p>
          <a:p>
            <a:pPr indent="457200" algn="just"/>
            <a:r>
              <a:rPr lang="uk-UA" b="1" dirty="0" smtClean="0">
                <a:solidFill>
                  <a:srgbClr val="FF0000"/>
                </a:solidFill>
              </a:rPr>
              <a:t>одиниці </a:t>
            </a:r>
            <a:r>
              <a:rPr lang="uk-UA" b="1" dirty="0">
                <a:solidFill>
                  <a:srgbClr val="FF0000"/>
                </a:solidFill>
              </a:rPr>
              <a:t>продовольчої або непродовольчої продукції, матеріальні предмети, що містять інформацію про товарне походження об’єкта дослідження (супровідна документація, технічні описи та рекомендації з використання, зберігання та переміщення виробів). </a:t>
            </a:r>
            <a:endParaRPr lang="uk-UA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481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2328" y="260648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Наказом МОЗ від 03.04.2019 року № 715 затверджено </a:t>
            </a:r>
            <a:r>
              <a:rPr lang="uk-UA" b="1" dirty="0" smtClean="0">
                <a:solidFill>
                  <a:srgbClr val="7030A0"/>
                </a:solidFill>
              </a:rPr>
              <a:t>Порядок </a:t>
            </a:r>
            <a:r>
              <a:rPr lang="ru-RU" b="1" dirty="0" err="1">
                <a:solidFill>
                  <a:srgbClr val="7030A0"/>
                </a:solidFill>
              </a:rPr>
              <a:t>віднесення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засобів</a:t>
            </a:r>
            <a:r>
              <a:rPr lang="ru-RU" b="1" dirty="0">
                <a:solidFill>
                  <a:srgbClr val="7030A0"/>
                </a:solidFill>
              </a:rPr>
              <a:t> і </a:t>
            </a:r>
            <a:r>
              <a:rPr lang="ru-RU" b="1" dirty="0" err="1">
                <a:solidFill>
                  <a:srgbClr val="7030A0"/>
                </a:solidFill>
              </a:rPr>
              <a:t>речовин</a:t>
            </a:r>
            <a:r>
              <a:rPr lang="ru-RU" b="1" dirty="0">
                <a:solidFill>
                  <a:srgbClr val="7030A0"/>
                </a:solidFill>
              </a:rPr>
              <a:t> до </a:t>
            </a:r>
            <a:r>
              <a:rPr lang="ru-RU" b="1" dirty="0" err="1">
                <a:solidFill>
                  <a:srgbClr val="7030A0"/>
                </a:solidFill>
              </a:rPr>
              <a:t>аналогів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наркотичних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засобів</a:t>
            </a:r>
            <a:r>
              <a:rPr lang="ru-RU" b="1" dirty="0">
                <a:solidFill>
                  <a:srgbClr val="7030A0"/>
                </a:solidFill>
              </a:rPr>
              <a:t> і </a:t>
            </a:r>
            <a:r>
              <a:rPr lang="ru-RU" b="1" dirty="0" err="1">
                <a:solidFill>
                  <a:srgbClr val="7030A0"/>
                </a:solidFill>
              </a:rPr>
              <a:t>психотропних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речовин</a:t>
            </a:r>
            <a:r>
              <a:rPr lang="uk-UA" b="1" dirty="0" smtClean="0">
                <a:solidFill>
                  <a:srgbClr val="7030A0"/>
                </a:solidFill>
              </a:rPr>
              <a:t> </a:t>
            </a:r>
            <a:endParaRPr lang="uk-UA" b="1" dirty="0">
              <a:solidFill>
                <a:srgbClr val="7030A0"/>
              </a:solidFill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323528" y="2132856"/>
            <a:ext cx="84357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Строк прийняття рішення, оформлення Висновку комісії Міністерства охорони здоров’я України з віднесення/</a:t>
            </a:r>
            <a:r>
              <a:rPr lang="uk-UA" dirty="0" err="1"/>
              <a:t>невіднесення</a:t>
            </a:r>
            <a:r>
              <a:rPr lang="uk-UA" dirty="0"/>
              <a:t> засобів і речовин до аналогів наркотичних засобів і психотропних </a:t>
            </a:r>
            <a:r>
              <a:rPr lang="uk-UA" dirty="0" smtClean="0"/>
              <a:t>речовин </a:t>
            </a:r>
            <a:r>
              <a:rPr lang="uk-UA" b="1" dirty="0"/>
              <a:t>становить не більше ніж один місяць </a:t>
            </a:r>
            <a:r>
              <a:rPr lang="uk-UA" dirty="0"/>
              <a:t>із дня отримання даних, що надходять із </a:t>
            </a:r>
            <a:r>
              <a:rPr lang="uk-UA" dirty="0" smtClean="0"/>
              <a:t>джерел, </a:t>
            </a:r>
            <a:r>
              <a:rPr lang="uk-UA" dirty="0"/>
              <a:t>щодо віднесення засобів (речовин) до аналогів наркотичних засобів і психотропних речовин.</a:t>
            </a:r>
          </a:p>
        </p:txBody>
      </p:sp>
      <p:sp>
        <p:nvSpPr>
          <p:cNvPr id="6" name="Прямокутник 5"/>
          <p:cNvSpPr/>
          <p:nvPr/>
        </p:nvSpPr>
        <p:spPr>
          <a:xfrm>
            <a:off x="301184" y="1087576"/>
            <a:ext cx="83032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Оцінювання засобів і речовин щодо віднесення їх до аналогів наркотичних засобів і психотропних речовин здійснює Комісія Міністерства охорони здоров’я України</a:t>
            </a:r>
          </a:p>
        </p:txBody>
      </p:sp>
    </p:spTree>
    <p:extLst>
      <p:ext uri="{BB962C8B-B14F-4D97-AF65-F5344CB8AC3E}">
        <p14:creationId xmlns:p14="http://schemas.microsoft.com/office/powerpoint/2010/main" val="325168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60648"/>
            <a:ext cx="84249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/>
              <a:t>Наказом Міністерства юстиції України від 08.10.1998 року № 53/5 затверджено </a:t>
            </a:r>
            <a:r>
              <a:rPr lang="ru-RU" b="1" dirty="0" err="1" smtClean="0"/>
              <a:t>Інструкцію</a:t>
            </a:r>
            <a:r>
              <a:rPr lang="ru-RU" b="1" dirty="0" smtClean="0"/>
              <a:t> </a:t>
            </a:r>
            <a:r>
              <a:rPr lang="ru-RU" b="1" dirty="0"/>
              <a:t>про </a:t>
            </a:r>
            <a:r>
              <a:rPr lang="ru-RU" b="1" dirty="0" err="1"/>
              <a:t>призначення</a:t>
            </a:r>
            <a:r>
              <a:rPr lang="ru-RU" b="1" dirty="0"/>
              <a:t> та </a:t>
            </a:r>
            <a:r>
              <a:rPr lang="ru-RU" b="1" dirty="0" err="1"/>
              <a:t>проведення</a:t>
            </a:r>
            <a:r>
              <a:rPr lang="ru-RU" b="1" dirty="0"/>
              <a:t> </a:t>
            </a:r>
            <a:r>
              <a:rPr lang="ru-RU" b="1" dirty="0" err="1"/>
              <a:t>судових</a:t>
            </a:r>
            <a:r>
              <a:rPr lang="ru-RU" b="1" dirty="0"/>
              <a:t> </a:t>
            </a:r>
            <a:r>
              <a:rPr lang="ru-RU" b="1" dirty="0" err="1"/>
              <a:t>експертиз</a:t>
            </a:r>
            <a:r>
              <a:rPr lang="ru-RU" b="1" dirty="0"/>
              <a:t> та </a:t>
            </a:r>
            <a:r>
              <a:rPr lang="ru-RU" b="1" dirty="0" err="1"/>
              <a:t>експертних</a:t>
            </a:r>
            <a:r>
              <a:rPr lang="ru-RU" b="1" dirty="0"/>
              <a:t> </a:t>
            </a:r>
            <a:r>
              <a:rPr lang="ru-RU" b="1" dirty="0" err="1"/>
              <a:t>досліджень</a:t>
            </a:r>
            <a:r>
              <a:rPr lang="ru-RU" b="1" dirty="0"/>
              <a:t> та </a:t>
            </a:r>
            <a:r>
              <a:rPr lang="ru-RU" b="1" dirty="0" err="1"/>
              <a:t>Науково-методичних</a:t>
            </a:r>
            <a:r>
              <a:rPr lang="ru-RU" b="1" dirty="0"/>
              <a:t> </a:t>
            </a:r>
            <a:r>
              <a:rPr lang="ru-RU" b="1" dirty="0" err="1"/>
              <a:t>рекомендацій</a:t>
            </a:r>
            <a:r>
              <a:rPr lang="ru-RU" b="1" dirty="0"/>
              <a:t> з </a:t>
            </a:r>
            <a:r>
              <a:rPr lang="ru-RU" b="1" dirty="0" err="1"/>
              <a:t>питань</a:t>
            </a:r>
            <a:r>
              <a:rPr lang="ru-RU" b="1" dirty="0"/>
              <a:t> </a:t>
            </a:r>
            <a:r>
              <a:rPr lang="ru-RU" b="1" dirty="0" err="1"/>
              <a:t>підготовки</a:t>
            </a:r>
            <a:r>
              <a:rPr lang="ru-RU" b="1" dirty="0"/>
              <a:t> та </a:t>
            </a:r>
            <a:r>
              <a:rPr lang="ru-RU" b="1" dirty="0" err="1"/>
              <a:t>призначення</a:t>
            </a:r>
            <a:r>
              <a:rPr lang="ru-RU" b="1" dirty="0"/>
              <a:t> </a:t>
            </a:r>
            <a:r>
              <a:rPr lang="ru-RU" b="1" dirty="0" err="1"/>
              <a:t>судових</a:t>
            </a:r>
            <a:r>
              <a:rPr lang="ru-RU" b="1" dirty="0"/>
              <a:t> </a:t>
            </a:r>
            <a:r>
              <a:rPr lang="ru-RU" b="1" dirty="0" err="1"/>
              <a:t>експертиз</a:t>
            </a:r>
            <a:r>
              <a:rPr lang="ru-RU" b="1" dirty="0"/>
              <a:t> та </a:t>
            </a:r>
            <a:r>
              <a:rPr lang="ru-RU" b="1" dirty="0" err="1"/>
              <a:t>експертних</a:t>
            </a:r>
            <a:r>
              <a:rPr lang="ru-RU" b="1" dirty="0"/>
              <a:t> </a:t>
            </a:r>
            <a:r>
              <a:rPr lang="ru-RU" b="1" dirty="0" err="1"/>
              <a:t>досліджень</a:t>
            </a:r>
            <a:r>
              <a:rPr lang="uk-UA" dirty="0" smtClean="0"/>
              <a:t> </a:t>
            </a:r>
          </a:p>
          <a:p>
            <a:pPr algn="just"/>
            <a:r>
              <a:rPr lang="uk-UA" dirty="0" smtClean="0"/>
              <a:t>Таким наказом регламентовано проведення таких експертиз: </a:t>
            </a:r>
          </a:p>
          <a:p>
            <a:pPr algn="just"/>
            <a:r>
              <a:rPr lang="uk-UA" dirty="0" smtClean="0"/>
              <a:t>1. Кримінологічна;</a:t>
            </a:r>
          </a:p>
          <a:p>
            <a:pPr algn="just"/>
            <a:r>
              <a:rPr lang="uk-UA" dirty="0" smtClean="0"/>
              <a:t>2. Інженерно-технічна </a:t>
            </a:r>
          </a:p>
          <a:p>
            <a:pPr algn="just"/>
            <a:r>
              <a:rPr lang="uk-UA" dirty="0" smtClean="0"/>
              <a:t>3. Економічна </a:t>
            </a:r>
          </a:p>
          <a:p>
            <a:pPr algn="just"/>
            <a:r>
              <a:rPr lang="uk-UA" dirty="0" smtClean="0"/>
              <a:t>4. Товарознавча </a:t>
            </a:r>
          </a:p>
          <a:p>
            <a:pPr algn="just"/>
            <a:r>
              <a:rPr lang="uk-UA" dirty="0" smtClean="0"/>
              <a:t>5. У сфері інтелектуальної власності </a:t>
            </a:r>
          </a:p>
          <a:p>
            <a:pPr algn="just"/>
            <a:r>
              <a:rPr lang="uk-UA" dirty="0" smtClean="0"/>
              <a:t>6. Психологічна </a:t>
            </a:r>
          </a:p>
          <a:p>
            <a:pPr algn="just"/>
            <a:r>
              <a:rPr lang="uk-UA" dirty="0" smtClean="0"/>
              <a:t>7. Мистецтвознавча </a:t>
            </a:r>
          </a:p>
          <a:p>
            <a:pPr algn="just"/>
            <a:r>
              <a:rPr lang="uk-UA" dirty="0" smtClean="0"/>
              <a:t>8. Екологічна </a:t>
            </a:r>
          </a:p>
          <a:p>
            <a:pPr algn="just"/>
            <a:r>
              <a:rPr lang="uk-UA" dirty="0" smtClean="0"/>
              <a:t>9. Військова </a:t>
            </a:r>
          </a:p>
          <a:p>
            <a:pPr algn="just"/>
            <a:r>
              <a:rPr lang="uk-UA" dirty="0" smtClean="0"/>
              <a:t>10. Ветеринарна </a:t>
            </a:r>
          </a:p>
          <a:p>
            <a:pPr algn="just"/>
            <a:r>
              <a:rPr lang="uk-UA" dirty="0" smtClean="0"/>
              <a:t>11. Гемологічна </a:t>
            </a:r>
          </a:p>
          <a:p>
            <a:pPr algn="just"/>
            <a:r>
              <a:rPr lang="uk-UA" dirty="0" smtClean="0"/>
              <a:t>12. Історико-археологічна </a:t>
            </a:r>
          </a:p>
          <a:p>
            <a:pPr algn="just"/>
            <a:r>
              <a:rPr lang="uk-UA" dirty="0" smtClean="0"/>
              <a:t>13. Судова  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6329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51520" y="188640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/>
              <a:t>Основним завданням експертизи об'єктів інтелектуальної власності </a:t>
            </a:r>
            <a:r>
              <a:rPr lang="uk-UA" dirty="0"/>
              <a:t>є визначення властивостей цих об'єктів, до яких належать об'єкти промислової власності, об'єкти авторського права і суміжних прав.</a:t>
            </a:r>
          </a:p>
          <a:p>
            <a:pPr indent="457200" algn="just"/>
            <a:r>
              <a:rPr lang="uk-UA" dirty="0" smtClean="0"/>
              <a:t>При </a:t>
            </a:r>
            <a:r>
              <a:rPr lang="uk-UA" dirty="0"/>
              <a:t>дослідженні об'єктів промислової власності вирішуються питання щодо властивостей цих об'єктів, а саме: знаків для товарів і послуг (торговельних марок); комерційних найменувань; географічних зазначень; промислових зразків; винаходів і корисних моделей; комерційної таємниці і ноу-хау; раціоналізаторських пропозицій; топографії інтегральних мікросхем; сортів рослин; порід тварин тощо.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552" y="2852936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Реєстр об'єктів прав інтелектуальної власності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cabinet.customs.gov.ua/ipr/reg/overview</a:t>
            </a:r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48684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7504" y="260648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7030A0"/>
                </a:solidFill>
              </a:rPr>
              <a:t>При дослідженні об'єктів авторського права та суміжних прав вирішуються питання щодо властивостей таких об'єктів</a:t>
            </a:r>
            <a:r>
              <a:rPr lang="uk-UA" b="1" dirty="0" smtClean="0">
                <a:solidFill>
                  <a:srgbClr val="7030A0"/>
                </a:solidFill>
              </a:rPr>
              <a:t>: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Літературних </a:t>
            </a:r>
            <a:r>
              <a:rPr lang="uk-UA" dirty="0"/>
              <a:t>та художніх творів (романи, поеми, статті та інші письмові твори; лекції, промови, проповіді та інші усні твори; драматичні, музично-драматичні твори, пантоміми, хореографічні, інші сценічні твори; музичні твори (з текстом або без тексту); аудіовізуальні твори; </a:t>
            </a:r>
            <a:r>
              <a:rPr lang="uk-UA" dirty="0" err="1"/>
              <a:t>твори</a:t>
            </a:r>
            <a:r>
              <a:rPr lang="uk-UA" dirty="0"/>
              <a:t> живопису, архітектури, скульптури та графіки; фотографічні твори; </a:t>
            </a:r>
            <a:r>
              <a:rPr lang="uk-UA" dirty="0" err="1"/>
              <a:t>твори</a:t>
            </a:r>
            <a:r>
              <a:rPr lang="uk-UA" dirty="0"/>
              <a:t> ужиткового мистецтва; ілюстрації, карти, плани, ескізи і пластичні твори, що стосуються географії, топографії, архітектури або науки; переклади, адаптації, аранжування та інші переробки літературних або художніх творів; збірники творів, якщо вони за добором або упорядкуванням їх складових частин є результатом інтелектуальної діяльності).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Комп'ютерних </a:t>
            </a:r>
            <a:r>
              <a:rPr lang="uk-UA" dirty="0"/>
              <a:t>програм, компіляцій даних (баз даних), якщо вони за добором або впорядкуванням їх складових частин є результатом інтелектуальної діяльності.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Виконань</a:t>
            </a:r>
            <a:r>
              <a:rPr lang="uk-UA" dirty="0"/>
              <a:t>, фонограм, відеограм, програм (передач) організацій мовлення тощо.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Окрему </a:t>
            </a:r>
            <a:r>
              <a:rPr lang="uk-UA" dirty="0"/>
              <a:t>групу становлять економічні дослідження об'єктів інтелектуальної власності, зокрема визначення вартості перелічених вище об'єктів інтелектуальної власності та розрахунок збитків, завданих у результаті порушення прав на них.</a:t>
            </a:r>
          </a:p>
        </p:txBody>
      </p:sp>
    </p:spTree>
    <p:extLst>
      <p:ext uri="{BB962C8B-B14F-4D97-AF65-F5344CB8AC3E}">
        <p14:creationId xmlns:p14="http://schemas.microsoft.com/office/powerpoint/2010/main" val="3153315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23528" y="260648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b="1" dirty="0">
                <a:solidFill>
                  <a:srgbClr val="7030A0"/>
                </a:solidFill>
              </a:rPr>
              <a:t>До числа </a:t>
            </a:r>
            <a:r>
              <a:rPr lang="ru-RU" b="1" dirty="0" err="1">
                <a:solidFill>
                  <a:srgbClr val="7030A0"/>
                </a:solidFill>
              </a:rPr>
              <a:t>об’єктів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мистецтвознавчої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b="1" dirty="0" err="1">
                <a:solidFill>
                  <a:srgbClr val="7030A0"/>
                </a:solidFill>
              </a:rPr>
              <a:t>експертизи</a:t>
            </a:r>
            <a:r>
              <a:rPr lang="ru-RU" b="1" dirty="0">
                <a:solidFill>
                  <a:srgbClr val="7030A0"/>
                </a:solidFill>
              </a:rPr>
              <a:t> </a:t>
            </a:r>
            <a:r>
              <a:rPr lang="ru-RU" dirty="0"/>
              <a:t>належать </a:t>
            </a:r>
            <a:r>
              <a:rPr lang="ru-RU" dirty="0" err="1"/>
              <a:t>предмети</a:t>
            </a:r>
            <a:r>
              <a:rPr lang="ru-RU" dirty="0"/>
              <a:t> </a:t>
            </a:r>
            <a:r>
              <a:rPr lang="ru-RU" dirty="0" err="1"/>
              <a:t>антикваріату</a:t>
            </a:r>
            <a:r>
              <a:rPr lang="ru-RU" dirty="0"/>
              <a:t> та твори монументального та станкового </a:t>
            </a:r>
            <a:r>
              <a:rPr lang="ru-RU" dirty="0" err="1"/>
              <a:t>живопису</a:t>
            </a:r>
            <a:r>
              <a:rPr lang="ru-RU" dirty="0"/>
              <a:t>, </a:t>
            </a:r>
            <a:r>
              <a:rPr lang="ru-RU" dirty="0" err="1"/>
              <a:t>графіки</a:t>
            </a:r>
            <a:r>
              <a:rPr lang="ru-RU" dirty="0"/>
              <a:t>, декоративно-</a:t>
            </a:r>
            <a:r>
              <a:rPr lang="ru-RU" dirty="0" err="1"/>
              <a:t>ужиткового</a:t>
            </a:r>
            <a:r>
              <a:rPr lang="ru-RU" dirty="0"/>
              <a:t> </a:t>
            </a:r>
            <a:r>
              <a:rPr lang="ru-RU" dirty="0" err="1"/>
              <a:t>мистецтва</a:t>
            </a:r>
            <a:r>
              <a:rPr lang="ru-RU" dirty="0"/>
              <a:t>, </a:t>
            </a:r>
            <a:r>
              <a:rPr lang="ru-RU" dirty="0" err="1"/>
              <a:t>пам’ятки</a:t>
            </a:r>
            <a:r>
              <a:rPr lang="ru-RU" dirty="0"/>
              <a:t> </a:t>
            </a:r>
            <a:r>
              <a:rPr lang="ru-RU" dirty="0" err="1"/>
              <a:t>архітектури</a:t>
            </a:r>
            <a:r>
              <a:rPr lang="ru-RU" dirty="0"/>
              <a:t>, </a:t>
            </a:r>
            <a:r>
              <a:rPr lang="ru-RU" dirty="0" err="1"/>
              <a:t>скульптури</a:t>
            </a:r>
            <a:r>
              <a:rPr lang="ru-RU" dirty="0"/>
              <a:t>, </a:t>
            </a:r>
            <a:r>
              <a:rPr lang="ru-RU" dirty="0" err="1"/>
              <a:t>дрібної</a:t>
            </a:r>
            <a:r>
              <a:rPr lang="ru-RU" dirty="0"/>
              <a:t> пластики, </a:t>
            </a:r>
            <a:r>
              <a:rPr lang="ru-RU" dirty="0" err="1"/>
              <a:t>музичні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нотна</a:t>
            </a:r>
            <a:r>
              <a:rPr lang="ru-RU" dirty="0"/>
              <a:t> </a:t>
            </a:r>
            <a:r>
              <a:rPr lang="ru-RU" dirty="0" err="1"/>
              <a:t>література</a:t>
            </a:r>
            <a:r>
              <a:rPr lang="ru-RU" dirty="0"/>
              <a:t>; </a:t>
            </a:r>
            <a:r>
              <a:rPr lang="ru-RU" dirty="0" err="1"/>
              <a:t>нумізматика</a:t>
            </a:r>
            <a:r>
              <a:rPr lang="ru-RU" dirty="0"/>
              <a:t>, фалеристика, геральдика та </a:t>
            </a:r>
            <a:r>
              <a:rPr lang="ru-RU" dirty="0" err="1"/>
              <a:t>вексилологія</a:t>
            </a:r>
            <a:r>
              <a:rPr lang="ru-RU" dirty="0"/>
              <a:t> (</a:t>
            </a:r>
            <a:r>
              <a:rPr lang="ru-RU" dirty="0" err="1"/>
              <a:t>герби</a:t>
            </a:r>
            <a:r>
              <a:rPr lang="ru-RU" dirty="0"/>
              <a:t>, </a:t>
            </a:r>
            <a:r>
              <a:rPr lang="ru-RU" dirty="0" err="1"/>
              <a:t>прапори</a:t>
            </a:r>
            <a:r>
              <a:rPr lang="ru-RU" dirty="0"/>
              <a:t>); </a:t>
            </a:r>
            <a:r>
              <a:rPr lang="ru-RU" dirty="0" err="1"/>
              <a:t>друкована</a:t>
            </a:r>
            <a:r>
              <a:rPr lang="ru-RU" dirty="0"/>
              <a:t> </a:t>
            </a:r>
            <a:r>
              <a:rPr lang="ru-RU" dirty="0" err="1"/>
              <a:t>продукція</a:t>
            </a:r>
            <a:r>
              <a:rPr lang="ru-RU" dirty="0"/>
              <a:t>, </a:t>
            </a:r>
            <a:r>
              <a:rPr lang="ru-RU" dirty="0" err="1"/>
              <a:t>аудіо</a:t>
            </a:r>
            <a:r>
              <a:rPr lang="ru-RU" dirty="0"/>
              <a:t>- та </a:t>
            </a:r>
            <a:r>
              <a:rPr lang="ru-RU" dirty="0" err="1"/>
              <a:t>відеозаписи</a:t>
            </a:r>
            <a:r>
              <a:rPr lang="ru-RU" dirty="0"/>
              <a:t>, </a:t>
            </a:r>
            <a:r>
              <a:rPr lang="ru-RU" dirty="0" err="1"/>
              <a:t>фотографія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3" name="Прямокутник 2"/>
          <p:cNvSpPr/>
          <p:nvPr/>
        </p:nvSpPr>
        <p:spPr>
          <a:xfrm>
            <a:off x="395536" y="2132856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/>
              <a:t>Основними завданнями мистецтвознавчої експертизи є:</a:t>
            </a:r>
          </a:p>
          <a:p>
            <a:pPr indent="457200" algn="just"/>
            <a:r>
              <a:rPr lang="uk-UA" dirty="0"/>
              <a:t>проведення атрибуції твору (встановлення автора твору, періоду створення роботи, приналежність до певної школи тощо);</a:t>
            </a:r>
          </a:p>
          <a:p>
            <a:pPr indent="457200" algn="just"/>
            <a:r>
              <a:rPr lang="uk-UA" dirty="0"/>
              <a:t>визначення художнього рівня, історичного значення, культурної цінності та стану твору;</a:t>
            </a:r>
          </a:p>
          <a:p>
            <a:pPr indent="457200" algn="just"/>
            <a:r>
              <a:rPr lang="uk-UA" dirty="0"/>
              <a:t>визначення оціночної або страхової вартості твору;</a:t>
            </a:r>
          </a:p>
          <a:p>
            <a:pPr indent="457200" algn="just"/>
            <a:r>
              <a:rPr lang="uk-UA" dirty="0"/>
              <a:t>визначення відповідності продукції вимогам законодавства про захист суспільної моралі.</a:t>
            </a:r>
          </a:p>
        </p:txBody>
      </p:sp>
    </p:spTree>
    <p:extLst>
      <p:ext uri="{BB962C8B-B14F-4D97-AF65-F5344CB8AC3E}">
        <p14:creationId xmlns:p14="http://schemas.microsoft.com/office/powerpoint/2010/main" val="3153315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51520" y="332656"/>
            <a:ext cx="87129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/>
              <a:t>Об’єктами </a:t>
            </a:r>
            <a:r>
              <a:rPr lang="uk-UA" b="1" dirty="0" smtClean="0"/>
              <a:t>історико-археологічної </a:t>
            </a:r>
            <a:r>
              <a:rPr lang="uk-UA" b="1" dirty="0"/>
              <a:t>експертизи</a:t>
            </a:r>
            <a:r>
              <a:rPr lang="uk-UA" dirty="0"/>
              <a:t> є земельні ділянки з матеріальними залишками існування людства у минулих епохах незалежно від стану їх збереженості (кургани, могильники, некрополі, городища, поселення, окремі поховання, житла, господарські споруди, їх залишки тощо; антропогенні нашарування та рухомі археологічні предмети, що виявлені у них) та облікова і дослідницька документація на історичні (що знаходяться під земною поверхнею) та/або археологічні об’єкти культурної спадщини.</a:t>
            </a:r>
          </a:p>
        </p:txBody>
      </p:sp>
      <p:sp>
        <p:nvSpPr>
          <p:cNvPr id="3" name="Прямокутник 2"/>
          <p:cNvSpPr/>
          <p:nvPr/>
        </p:nvSpPr>
        <p:spPr>
          <a:xfrm>
            <a:off x="323528" y="2551837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/>
              <a:t>Історико-археологічна експертиза включає два напрями: історико-археологічні дослідження земельних ділянок; дослідження облікової та дослідницької документації на пам’ятки археологічної та історичної спадщини.</a:t>
            </a:r>
          </a:p>
        </p:txBody>
      </p:sp>
    </p:spTree>
    <p:extLst>
      <p:ext uri="{BB962C8B-B14F-4D97-AF65-F5344CB8AC3E}">
        <p14:creationId xmlns:p14="http://schemas.microsoft.com/office/powerpoint/2010/main" val="14181129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07504" y="260648"/>
            <a:ext cx="856895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600" b="1" dirty="0">
                <a:solidFill>
                  <a:srgbClr val="7030A0"/>
                </a:solidFill>
              </a:rPr>
              <a:t>Об’єктами екологічної експертизи </a:t>
            </a:r>
            <a:r>
              <a:rPr lang="uk-UA" sz="1600" dirty="0"/>
              <a:t>є матеріальні і матеріалізовані джерела інформації, що містять фактичні дані про обставини надзвичайної екологічної ситуації, а саме: </a:t>
            </a:r>
            <a:endParaRPr lang="uk-UA" sz="1600" dirty="0" smtClean="0"/>
          </a:p>
          <a:p>
            <a:pPr indent="457200" algn="just"/>
            <a:r>
              <a:rPr lang="uk-UA" sz="1600" dirty="0" smtClean="0"/>
              <a:t>локальна </a:t>
            </a:r>
            <a:r>
              <a:rPr lang="uk-UA" sz="1600" dirty="0"/>
              <a:t>земельна ділянка, на якій виявлені ознаки негативного антропогенного впливу, у тому числі забруднені земельні ділянки, </a:t>
            </a:r>
            <a:r>
              <a:rPr lang="uk-UA" sz="1600" dirty="0" err="1"/>
              <a:t>ділянки</a:t>
            </a:r>
            <a:r>
              <a:rPr lang="uk-UA" sz="1600" dirty="0"/>
              <a:t> із частковим або повним руйнуванням родючого шару ґрунту, забруднені площі зелених насаджень, території вивезення, складування й знищення відходів виробництва і споживання тощо; </a:t>
            </a:r>
            <a:endParaRPr lang="uk-UA" sz="1600" dirty="0" smtClean="0"/>
          </a:p>
          <a:p>
            <a:pPr indent="457200" algn="just"/>
            <a:r>
              <a:rPr lang="uk-UA" sz="1600" dirty="0" smtClean="0"/>
              <a:t>забруднені </a:t>
            </a:r>
            <a:r>
              <a:rPr lang="uk-UA" sz="1600" dirty="0"/>
              <a:t>водні простори (ділянки рік, озер, водоймищ); забруднений повітряний простір; </a:t>
            </a:r>
            <a:endParaRPr lang="uk-UA" sz="1600" dirty="0" smtClean="0"/>
          </a:p>
          <a:p>
            <a:pPr indent="457200" algn="just"/>
            <a:r>
              <a:rPr lang="uk-UA" sz="1600" dirty="0" smtClean="0"/>
              <a:t>проби </a:t>
            </a:r>
            <a:r>
              <a:rPr lang="uk-UA" sz="1600" dirty="0"/>
              <a:t>атмосферного повітря, води, ґрунту, відібрані в межах антропогенного забруднення навколишнього середовища; </a:t>
            </a:r>
            <a:endParaRPr lang="uk-UA" sz="1600" dirty="0" smtClean="0"/>
          </a:p>
          <a:p>
            <a:pPr indent="457200" algn="just"/>
            <a:r>
              <a:rPr lang="uk-UA" sz="1600" dirty="0" smtClean="0"/>
              <a:t>зразки </a:t>
            </a:r>
            <a:r>
              <a:rPr lang="uk-UA" sz="1600" dirty="0"/>
              <a:t>флори й фауни, які піддалися негативному антропогенному впливу; </a:t>
            </a:r>
            <a:endParaRPr lang="uk-UA" sz="1600" dirty="0" smtClean="0"/>
          </a:p>
          <a:p>
            <a:pPr indent="457200" algn="just"/>
            <a:r>
              <a:rPr lang="uk-UA" sz="1600" dirty="0" smtClean="0"/>
              <a:t>виробничі </a:t>
            </a:r>
            <a:r>
              <a:rPr lang="uk-UA" sz="1600" dirty="0"/>
              <a:t>й складські приміщення промислових, комунальних та інших підприємств і організацій, їх очисні спорудження, газоочисні й </a:t>
            </a:r>
            <a:r>
              <a:rPr lang="uk-UA" sz="1600" dirty="0" err="1"/>
              <a:t>пилоуловлювальні</a:t>
            </a:r>
            <a:r>
              <a:rPr lang="uk-UA" sz="1600" dirty="0"/>
              <a:t> установки тощо; </a:t>
            </a:r>
            <a:endParaRPr lang="uk-UA" sz="1600" dirty="0" smtClean="0"/>
          </a:p>
          <a:p>
            <a:pPr indent="457200" algn="just"/>
            <a:r>
              <a:rPr lang="uk-UA" sz="1600" dirty="0" smtClean="0"/>
              <a:t>механізми</a:t>
            </a:r>
            <a:r>
              <a:rPr lang="uk-UA" sz="1600" dirty="0"/>
              <a:t>, устаткування, їх вузли та деталі з місця, де відбулася надзвичайна екологічна ситуація; відомості з технічної документації й актів перевірки екологічного стану об’єктів; </a:t>
            </a:r>
            <a:endParaRPr lang="uk-UA" sz="1600" dirty="0" smtClean="0"/>
          </a:p>
          <a:p>
            <a:pPr indent="457200" algn="just"/>
            <a:r>
              <a:rPr lang="uk-UA" sz="1600" dirty="0" smtClean="0"/>
              <a:t>результати </a:t>
            </a:r>
            <a:r>
              <a:rPr lang="uk-UA" sz="1600" dirty="0"/>
              <a:t>обстеження об’єктів навколишнього середовища санітарно-епідеміологічними, природоохоронними й іншими спеціально уповноваженими органами; </a:t>
            </a:r>
            <a:endParaRPr lang="uk-UA" sz="1600" dirty="0" smtClean="0"/>
          </a:p>
          <a:p>
            <a:pPr indent="457200" algn="just"/>
            <a:r>
              <a:rPr lang="uk-UA" sz="1600" dirty="0" smtClean="0"/>
              <a:t>інші </a:t>
            </a:r>
            <a:r>
              <a:rPr lang="uk-UA" sz="1600" dirty="0"/>
              <a:t>джерела інформації про негативний антропогенний вплив на навколишнє середовище.</a:t>
            </a:r>
          </a:p>
        </p:txBody>
      </p:sp>
    </p:spTree>
    <p:extLst>
      <p:ext uri="{BB962C8B-B14F-4D97-AF65-F5344CB8AC3E}">
        <p14:creationId xmlns:p14="http://schemas.microsoft.com/office/powerpoint/2010/main" val="14181129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23528" y="188640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7030A0"/>
                </a:solidFill>
              </a:rPr>
              <a:t>Об’єктами </a:t>
            </a:r>
            <a:r>
              <a:rPr lang="uk-UA" b="1" dirty="0" smtClean="0">
                <a:solidFill>
                  <a:srgbClr val="7030A0"/>
                </a:solidFill>
              </a:rPr>
              <a:t>ветеринарної </a:t>
            </a:r>
            <a:r>
              <a:rPr lang="uk-UA" b="1" dirty="0">
                <a:solidFill>
                  <a:srgbClr val="7030A0"/>
                </a:solidFill>
              </a:rPr>
              <a:t>експертизи є:</a:t>
            </a:r>
          </a:p>
          <a:p>
            <a:pPr indent="457200" algn="just"/>
            <a:r>
              <a:rPr lang="uk-UA" dirty="0"/>
              <a:t>тварини живі (свійські, дикі, мисливські, зоопаркові (екзотичні));</a:t>
            </a:r>
          </a:p>
          <a:p>
            <a:pPr indent="457200" algn="just"/>
            <a:r>
              <a:rPr lang="uk-UA" dirty="0"/>
              <a:t>трупи тварин (анатомічно-цілі, </a:t>
            </a:r>
            <a:r>
              <a:rPr lang="uk-UA" dirty="0" err="1"/>
              <a:t>фрагментовані</a:t>
            </a:r>
            <a:r>
              <a:rPr lang="uk-UA" dirty="0"/>
              <a:t>, </a:t>
            </a:r>
            <a:r>
              <a:rPr lang="uk-UA" dirty="0" err="1"/>
              <a:t>скелетизовані</a:t>
            </a:r>
            <a:r>
              <a:rPr lang="uk-UA" dirty="0"/>
              <a:t>);</a:t>
            </a:r>
          </a:p>
          <a:p>
            <a:pPr indent="457200" algn="just"/>
            <a:r>
              <a:rPr lang="uk-UA" dirty="0"/>
              <a:t>сировина для ветеринарно-біологічної промисловості (ендокринна, ферментна, спеціальна, кишкова, шлункова);</a:t>
            </a:r>
          </a:p>
          <a:p>
            <a:pPr indent="457200" algn="just"/>
            <a:r>
              <a:rPr lang="uk-UA" dirty="0"/>
              <a:t>корми тваринного походження, кормові добавки;</a:t>
            </a:r>
          </a:p>
          <a:p>
            <a:pPr indent="457200" algn="just"/>
            <a:r>
              <a:rPr lang="uk-UA" dirty="0"/>
              <a:t>речові докази (послід, блювотні маси тварини тощо);</a:t>
            </a:r>
          </a:p>
          <a:p>
            <a:pPr indent="457200" algn="just"/>
            <a:r>
              <a:rPr lang="uk-UA" dirty="0"/>
              <a:t>документи (матеріали досудових розслідувань і судових справ (протоколи розтину, акти епізоотичного обстеження господарства, журнал реєстрації і лікування хворих тварин, журнал видачі ветеринарних документів, декларація виробника, експлуатаційний дозвіл тощо)).</a:t>
            </a:r>
          </a:p>
        </p:txBody>
      </p:sp>
    </p:spTree>
    <p:extLst>
      <p:ext uri="{BB962C8B-B14F-4D97-AF65-F5344CB8AC3E}">
        <p14:creationId xmlns:p14="http://schemas.microsoft.com/office/powerpoint/2010/main" val="1418112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251520" y="260648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7030A0"/>
                </a:solidFill>
              </a:rPr>
              <a:t>Об’єктами гемологічної експертизи </a:t>
            </a:r>
            <a:r>
              <a:rPr lang="uk-UA" dirty="0"/>
              <a:t>є дорогоцінне каміння, діаманти, дорогоцінне каміння органогенного походження, </a:t>
            </a:r>
            <a:r>
              <a:rPr lang="uk-UA" dirty="0" err="1"/>
              <a:t>напівдорогоцінне</a:t>
            </a:r>
            <a:r>
              <a:rPr lang="uk-UA" dirty="0"/>
              <a:t> каміння, декоративне каміння та вироби з нього, ювелірні вироби зі вставками каміння та сировина (алмазна, бурштинова тощо).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395536" y="1700808"/>
            <a:ext cx="842493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Наказ </a:t>
            </a:r>
            <a:r>
              <a:rPr lang="ru-RU" dirty="0"/>
              <a:t>Державного </a:t>
            </a:r>
            <a:r>
              <a:rPr lang="ru-RU" dirty="0" err="1"/>
              <a:t>гемологічного</a:t>
            </a:r>
            <a:r>
              <a:rPr lang="ru-RU" dirty="0"/>
              <a:t> центру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16 </a:t>
            </a:r>
            <a:r>
              <a:rPr lang="ru-RU" dirty="0" err="1"/>
              <a:t>жовтня</a:t>
            </a:r>
            <a:r>
              <a:rPr lang="ru-RU" dirty="0"/>
              <a:t> 2018 р. № 126/18 Порядок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гемологічної</a:t>
            </a:r>
            <a:r>
              <a:rPr lang="ru-RU" dirty="0"/>
              <a:t> </a:t>
            </a:r>
            <a:r>
              <a:rPr lang="ru-RU" dirty="0" err="1"/>
              <a:t>експертизи</a:t>
            </a:r>
            <a:r>
              <a:rPr lang="ru-RU" dirty="0"/>
              <a:t> декоративного </a:t>
            </a:r>
            <a:r>
              <a:rPr lang="ru-RU" dirty="0" err="1"/>
              <a:t>каміння</a:t>
            </a:r>
            <a:r>
              <a:rPr lang="ru-RU" dirty="0"/>
              <a:t> і </a:t>
            </a:r>
            <a:r>
              <a:rPr lang="ru-RU" dirty="0" err="1"/>
              <a:t>мінеральних</a:t>
            </a:r>
            <a:r>
              <a:rPr lang="ru-RU" dirty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: </a:t>
            </a:r>
          </a:p>
          <a:p>
            <a:pPr indent="457200" algn="just"/>
            <a:r>
              <a:rPr lang="uk-UA" dirty="0"/>
              <a:t>Об’єктами гемологічної експертизи відповідно до даного Порядку є: </a:t>
            </a:r>
            <a:endParaRPr lang="uk-UA" dirty="0" smtClean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1) декоративне </a:t>
            </a:r>
            <a:r>
              <a:rPr lang="uk-UA" dirty="0"/>
              <a:t>каміння – гірські породи або мінеральні утворення у вигляді сировини або готових виробів, штучні аналоги (замінники) та імітації декоративного каміння, композитні плити з використанням декоративного каміння, мінералів чи органогенних матеріалів (корали, перламутр, кістка тощо), зразки декоративного каміння, мінералів і органогенних матеріалів, декоративно-оздоблювальні вироби із декоративним камінням, скам'янілостями, органогенними матеріалами; </a:t>
            </a:r>
            <a:endParaRPr lang="uk-UA" dirty="0" smtClean="0"/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2</a:t>
            </a:r>
            <a:r>
              <a:rPr lang="uk-UA" dirty="0"/>
              <a:t>) мінеральні продукти – гірські породи або мінеральні утворення у сирому або промитому, роздробленому, перетвореному в порошок, просіяному, розмеленому, збагаченому за допомогою механічних чи фізичних процесів вигляді, що використовуються або можуть використовуватися як декоративне каміння для оздоблення, облицювання тощо.</a:t>
            </a:r>
          </a:p>
        </p:txBody>
      </p:sp>
    </p:spTree>
    <p:extLst>
      <p:ext uri="{BB962C8B-B14F-4D97-AF65-F5344CB8AC3E}">
        <p14:creationId xmlns:p14="http://schemas.microsoft.com/office/powerpoint/2010/main" val="3687692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5689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uk-UA" b="1" dirty="0">
                <a:solidFill>
                  <a:srgbClr val="C00000"/>
                </a:solidFill>
              </a:rPr>
              <a:t>До  формування  об’єктів  експертизи  в  митній  справі  висувають  такі </a:t>
            </a:r>
          </a:p>
          <a:p>
            <a:pPr indent="457200" algn="ctr"/>
            <a:r>
              <a:rPr lang="uk-UA" b="1" dirty="0">
                <a:solidFill>
                  <a:srgbClr val="C00000"/>
                </a:solidFill>
              </a:rPr>
              <a:t>вимоги: </a:t>
            </a:r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об’єкт </a:t>
            </a:r>
            <a:r>
              <a:rPr lang="uk-UA" dirty="0"/>
              <a:t>має бути репрезентативним (представницьким); </a:t>
            </a:r>
          </a:p>
          <a:p>
            <a:pPr indent="457200" algn="just"/>
            <a:r>
              <a:rPr lang="uk-UA" dirty="0" smtClean="0"/>
              <a:t>кількість  </a:t>
            </a:r>
            <a:r>
              <a:rPr lang="uk-UA" dirty="0"/>
              <a:t>об’єктів  має  бути  оптимальною,  тобто  достатньою  для </a:t>
            </a:r>
            <a:r>
              <a:rPr lang="uk-UA" dirty="0" smtClean="0"/>
              <a:t>приготування </a:t>
            </a:r>
            <a:r>
              <a:rPr lang="uk-UA" dirty="0"/>
              <a:t>проби. 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Слід  </a:t>
            </a:r>
            <a:r>
              <a:rPr lang="uk-UA" dirty="0"/>
              <a:t>зазначити, що  об'єкти  експертизи  товарів  в митних цілях  та  інших </a:t>
            </a:r>
            <a:r>
              <a:rPr lang="uk-UA" dirty="0" smtClean="0"/>
              <a:t>видів  </a:t>
            </a:r>
            <a:r>
              <a:rPr lang="uk-UA" dirty="0"/>
              <a:t>оцінної  діяльності  можуть  бути  однаковими.  При  цьому  оцінці </a:t>
            </a:r>
            <a:r>
              <a:rPr lang="uk-UA" dirty="0" smtClean="0"/>
              <a:t>піддаються  </a:t>
            </a:r>
            <a:r>
              <a:rPr lang="uk-UA" dirty="0"/>
              <a:t>одиничні  екземпляри  споживчих  товарів,  комплексні  пакувальні </a:t>
            </a:r>
            <a:r>
              <a:rPr lang="uk-UA" dirty="0" smtClean="0"/>
              <a:t>одиниці  </a:t>
            </a:r>
            <a:r>
              <a:rPr lang="uk-UA" dirty="0"/>
              <a:t>і  товарні  партії.  Тільки  при  споживчій  оцінці  не  визначаються </a:t>
            </a:r>
            <a:r>
              <a:rPr lang="uk-UA" dirty="0" smtClean="0"/>
              <a:t>характеристики </a:t>
            </a:r>
            <a:r>
              <a:rPr lang="uk-UA" dirty="0"/>
              <a:t>товарних партій.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Вказані </a:t>
            </a:r>
            <a:r>
              <a:rPr lang="uk-UA" dirty="0"/>
              <a:t>об'єкти характеризуються не тільки комплексом основоположних </a:t>
            </a:r>
            <a:r>
              <a:rPr lang="uk-UA" dirty="0" smtClean="0"/>
              <a:t>характеристик  </a:t>
            </a:r>
            <a:r>
              <a:rPr lang="uk-UA" dirty="0"/>
              <a:t>(асортиментною, якісною, кількісною  і вартісною), але  і різним </a:t>
            </a:r>
            <a:r>
              <a:rPr lang="uk-UA" dirty="0" smtClean="0"/>
              <a:t>рівнем  </a:t>
            </a:r>
            <a:r>
              <a:rPr lang="uk-UA" dirty="0"/>
              <a:t>невизначеності.  </a:t>
            </a:r>
            <a:endParaRPr lang="uk-UA" dirty="0" smtClean="0"/>
          </a:p>
          <a:p>
            <a:pPr indent="457200" algn="just"/>
            <a:endParaRPr lang="uk-UA" dirty="0"/>
          </a:p>
          <a:p>
            <a:pPr indent="457200" algn="just"/>
            <a:r>
              <a:rPr lang="uk-UA" dirty="0" smtClean="0"/>
              <a:t>Необхідність  </a:t>
            </a:r>
            <a:r>
              <a:rPr lang="uk-UA" dirty="0"/>
              <a:t>оцінки  товарів  в  умовах  невизначеності </a:t>
            </a:r>
            <a:r>
              <a:rPr lang="uk-UA" dirty="0" smtClean="0"/>
              <a:t>робить </a:t>
            </a:r>
            <a:r>
              <a:rPr lang="uk-UA" dirty="0"/>
              <a:t>їх об'єктами експертизи. </a:t>
            </a:r>
          </a:p>
        </p:txBody>
      </p:sp>
    </p:spTree>
    <p:extLst>
      <p:ext uri="{BB962C8B-B14F-4D97-AF65-F5344CB8AC3E}">
        <p14:creationId xmlns:p14="http://schemas.microsoft.com/office/powerpoint/2010/main" val="4032116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solidFill>
                  <a:srgbClr val="0000FF"/>
                </a:solidFill>
              </a:rPr>
              <a:t>Об’єкт  експертизи  –  це матеріальний  носій  інформації  про факти,  які складають зміст дослідження щодо експертизи. </a:t>
            </a:r>
            <a:endParaRPr lang="uk-UA" b="1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700808"/>
            <a:ext cx="85689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 </a:t>
            </a:r>
            <a:r>
              <a:rPr lang="uk-UA" dirty="0" smtClean="0"/>
              <a:t>значущістю носіїв інформації: </a:t>
            </a:r>
          </a:p>
          <a:p>
            <a:endParaRPr lang="uk-UA" dirty="0"/>
          </a:p>
          <a:p>
            <a:pPr indent="457200" algn="just"/>
            <a:r>
              <a:rPr lang="uk-UA" b="1" dirty="0" smtClean="0">
                <a:solidFill>
                  <a:srgbClr val="C00000"/>
                </a:solidFill>
              </a:rPr>
              <a:t>1. основні (товари та їхні характеристики: споживні властивості, якість, асортимент, кількість, вартість товару); </a:t>
            </a:r>
          </a:p>
          <a:p>
            <a:pPr indent="457200" algn="just"/>
            <a:r>
              <a:rPr lang="uk-UA" b="1" dirty="0" smtClean="0">
                <a:solidFill>
                  <a:srgbClr val="C00000"/>
                </a:solidFill>
              </a:rPr>
              <a:t>2. порівняльні (зразки-еталони, базові зразки товарів); </a:t>
            </a:r>
          </a:p>
          <a:p>
            <a:pPr indent="457200" algn="just"/>
            <a:r>
              <a:rPr lang="uk-UA" b="1" dirty="0" smtClean="0">
                <a:solidFill>
                  <a:srgbClr val="C00000"/>
                </a:solidFill>
              </a:rPr>
              <a:t>3. додаткові: </a:t>
            </a:r>
          </a:p>
          <a:p>
            <a:pPr indent="457200" algn="just"/>
            <a:r>
              <a:rPr lang="uk-UA" dirty="0" smtClean="0"/>
              <a:t>об’єкти, що містять відомості щодо основного об’єкту експертизи (сировина, матеріали, напівфабрикати, комплектуючі); </a:t>
            </a:r>
          </a:p>
          <a:p>
            <a:pPr indent="457200" algn="just"/>
            <a:r>
              <a:rPr lang="uk-UA" dirty="0" smtClean="0"/>
              <a:t>документація (сертифікати відповідності, сертифікати походження, договори, накладні тощо); </a:t>
            </a:r>
          </a:p>
          <a:p>
            <a:pPr indent="457200" algn="just"/>
            <a:r>
              <a:rPr lang="uk-UA" dirty="0" smtClean="0"/>
              <a:t>процеси (виробництво, маркування, упакування, транспортування, зберігання, підготовка до продажу, експлуатація); </a:t>
            </a:r>
          </a:p>
          <a:p>
            <a:pPr indent="457200" algn="just"/>
            <a:r>
              <a:rPr lang="uk-UA" dirty="0" smtClean="0"/>
              <a:t>послуги (упакування, хімчистка, побутове обслуговування тощо); </a:t>
            </a:r>
          </a:p>
          <a:p>
            <a:pPr indent="457200" algn="just"/>
            <a:r>
              <a:rPr lang="uk-UA" dirty="0" smtClean="0"/>
              <a:t>правила експлуатації, використання товару.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65578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500" y="764704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b="1" dirty="0">
                <a:solidFill>
                  <a:srgbClr val="7030A0"/>
                </a:solidFill>
              </a:rPr>
              <a:t>Під  умовами  невизначеності  розуміється  ситуація,  при  якій  виникає </a:t>
            </a:r>
            <a:r>
              <a:rPr lang="uk-UA" b="1" dirty="0" smtClean="0">
                <a:solidFill>
                  <a:srgbClr val="7030A0"/>
                </a:solidFill>
              </a:rPr>
              <a:t>проблема  </a:t>
            </a:r>
            <a:r>
              <a:rPr lang="uk-UA" b="1" dirty="0">
                <a:solidFill>
                  <a:srgbClr val="7030A0"/>
                </a:solidFill>
              </a:rPr>
              <a:t>вибору  альтернативних  рішень,  недостатності  інформації.  Ця </a:t>
            </a:r>
            <a:r>
              <a:rPr lang="uk-UA" b="1" dirty="0" smtClean="0">
                <a:solidFill>
                  <a:srgbClr val="7030A0"/>
                </a:solidFill>
              </a:rPr>
              <a:t>невизначеність  </a:t>
            </a:r>
            <a:r>
              <a:rPr lang="uk-UA" b="1" dirty="0">
                <a:solidFill>
                  <a:srgbClr val="7030A0"/>
                </a:solidFill>
              </a:rPr>
              <a:t>найчастіше  є  наслідком  застосування  вибіркового  методу </a:t>
            </a:r>
            <a:r>
              <a:rPr lang="uk-UA" b="1" dirty="0" smtClean="0">
                <a:solidFill>
                  <a:srgbClr val="7030A0"/>
                </a:solidFill>
              </a:rPr>
              <a:t>відбору  </a:t>
            </a:r>
            <a:r>
              <a:rPr lang="uk-UA" b="1" dirty="0">
                <a:solidFill>
                  <a:srgbClr val="7030A0"/>
                </a:solidFill>
              </a:rPr>
              <a:t>проб  з  товарних  партій.  Навіть,  якщо  проби  (зразки)  відібрані </a:t>
            </a:r>
            <a:r>
              <a:rPr lang="uk-UA" b="1" dirty="0" smtClean="0">
                <a:solidFill>
                  <a:srgbClr val="7030A0"/>
                </a:solidFill>
              </a:rPr>
              <a:t>відповідно  </a:t>
            </a:r>
            <a:r>
              <a:rPr lang="uk-UA" b="1" dirty="0">
                <a:solidFill>
                  <a:srgbClr val="7030A0"/>
                </a:solidFill>
              </a:rPr>
              <a:t>до  встановлених  правил,  існує  невизначеність  відносно </a:t>
            </a:r>
            <a:r>
              <a:rPr lang="uk-UA" b="1" dirty="0" smtClean="0">
                <a:solidFill>
                  <a:srgbClr val="7030A0"/>
                </a:solidFill>
              </a:rPr>
              <a:t>відповідності </a:t>
            </a:r>
            <a:r>
              <a:rPr lang="uk-UA" b="1" dirty="0">
                <a:solidFill>
                  <a:srgbClr val="7030A0"/>
                </a:solidFill>
              </a:rPr>
              <a:t>кількісних і якісних характеристик одиничних товарів, відібраних </a:t>
            </a:r>
            <a:r>
              <a:rPr lang="uk-UA" b="1" dirty="0" smtClean="0">
                <a:solidFill>
                  <a:srgbClr val="7030A0"/>
                </a:solidFill>
              </a:rPr>
              <a:t>з  </a:t>
            </a:r>
            <a:r>
              <a:rPr lang="uk-UA" b="1" dirty="0">
                <a:solidFill>
                  <a:srgbClr val="7030A0"/>
                </a:solidFill>
              </a:rPr>
              <a:t>товарної  партії,  аналогічним  характеристикам  всіх  товарів  в  цій  партії. </a:t>
            </a:r>
            <a:endParaRPr lang="uk-UA" b="1" dirty="0" smtClean="0">
              <a:solidFill>
                <a:srgbClr val="7030A0"/>
              </a:solidFill>
            </a:endParaRPr>
          </a:p>
          <a:p>
            <a:pPr indent="457200" algn="just"/>
            <a:endParaRPr lang="uk-UA" b="1" dirty="0" smtClean="0">
              <a:solidFill>
                <a:srgbClr val="7030A0"/>
              </a:solidFill>
            </a:endParaRPr>
          </a:p>
          <a:p>
            <a:pPr indent="457200" algn="just"/>
            <a:r>
              <a:rPr lang="uk-UA" b="1" dirty="0" smtClean="0">
                <a:solidFill>
                  <a:srgbClr val="7030A0"/>
                </a:solidFill>
              </a:rPr>
              <a:t>При цьому  </a:t>
            </a:r>
            <a:r>
              <a:rPr lang="uk-UA" b="1" dirty="0">
                <a:solidFill>
                  <a:srgbClr val="7030A0"/>
                </a:solidFill>
              </a:rPr>
              <a:t>завжди  існує  ризик  виникнення  невідповідності  оцінюваного  </a:t>
            </a:r>
            <a:r>
              <a:rPr lang="uk-UA" b="1" dirty="0" smtClean="0">
                <a:solidFill>
                  <a:srgbClr val="7030A0"/>
                </a:solidFill>
              </a:rPr>
              <a:t>об'єкту всієї  </a:t>
            </a:r>
            <a:r>
              <a:rPr lang="uk-UA" b="1" dirty="0">
                <a:solidFill>
                  <a:srgbClr val="7030A0"/>
                </a:solidFill>
              </a:rPr>
              <a:t>сукупності  товарів.  Внаслідок  цього  перенесення  результатів  оцінки </a:t>
            </a:r>
            <a:r>
              <a:rPr lang="uk-UA" b="1" dirty="0" smtClean="0">
                <a:solidFill>
                  <a:srgbClr val="7030A0"/>
                </a:solidFill>
              </a:rPr>
              <a:t>відібраних  </a:t>
            </a:r>
            <a:r>
              <a:rPr lang="uk-UA" b="1" dirty="0">
                <a:solidFill>
                  <a:srgbClr val="7030A0"/>
                </a:solidFill>
              </a:rPr>
              <a:t>проб  (зразків)  на  всю  товарну  партію  може  привести  до  невірних </a:t>
            </a:r>
            <a:r>
              <a:rPr lang="uk-UA" b="1" dirty="0" smtClean="0">
                <a:solidFill>
                  <a:srgbClr val="7030A0"/>
                </a:solidFill>
              </a:rPr>
              <a:t>рішень</a:t>
            </a:r>
            <a:r>
              <a:rPr lang="uk-UA" b="1" dirty="0">
                <a:solidFill>
                  <a:srgbClr val="7030A0"/>
                </a:solidFill>
              </a:rPr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21163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5689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dirty="0"/>
              <a:t>В той же час, часто оцінка якості одиничних товарів або вимірювання  </a:t>
            </a:r>
            <a:r>
              <a:rPr lang="uk-UA" dirty="0" smtClean="0"/>
              <a:t>їх кількості  </a:t>
            </a:r>
            <a:r>
              <a:rPr lang="uk-UA" dirty="0"/>
              <a:t>відбувається  в  умовах  визначеності,  що  </a:t>
            </a:r>
            <a:r>
              <a:rPr lang="uk-UA" dirty="0" smtClean="0"/>
              <a:t>характеризуються конкретними </a:t>
            </a:r>
            <a:r>
              <a:rPr lang="uk-UA" dirty="0"/>
              <a:t>результатами. Наприклад, за наявності достатньої  інформації </a:t>
            </a:r>
            <a:r>
              <a:rPr lang="uk-UA" dirty="0" smtClean="0"/>
              <a:t>про дійсні  </a:t>
            </a:r>
            <a:r>
              <a:rPr lang="uk-UA" dirty="0"/>
              <a:t>значення  показників  кількісних  і  якісних  характеристик  </a:t>
            </a:r>
            <a:r>
              <a:rPr lang="uk-UA" dirty="0" smtClean="0"/>
              <a:t>одиничних екземплярів </a:t>
            </a:r>
            <a:r>
              <a:rPr lang="uk-UA" dirty="0"/>
              <a:t>товарів експерт може віднести їх до певної градації якості. </a:t>
            </a:r>
            <a:endParaRPr lang="uk-UA" dirty="0" smtClean="0"/>
          </a:p>
          <a:p>
            <a:pPr indent="457200" algn="just"/>
            <a:endParaRPr lang="uk-UA" dirty="0"/>
          </a:p>
          <a:p>
            <a:pPr indent="457200" algn="just"/>
            <a:r>
              <a:rPr lang="uk-UA" b="1" dirty="0" smtClean="0">
                <a:solidFill>
                  <a:srgbClr val="7030A0"/>
                </a:solidFill>
              </a:rPr>
              <a:t>Рішення,  що  приймаються  експертом  відносно  об'єктів  експертизи, можуть  підрозділятися  за  ознакою  визначеності  або  невизначеності  на  три групи:  </a:t>
            </a:r>
          </a:p>
          <a:p>
            <a:pPr indent="457200" algn="just"/>
            <a:r>
              <a:rPr lang="uk-UA" dirty="0"/>
              <a:t>в</a:t>
            </a:r>
            <a:r>
              <a:rPr lang="uk-UA" dirty="0" smtClean="0"/>
              <a:t>ибір рішення   при   визначеності  – щодо кожної дії відомо, що вона приводить до деякого конкретного результату;</a:t>
            </a:r>
          </a:p>
          <a:p>
            <a:pPr indent="457200" algn="just"/>
            <a:r>
              <a:rPr lang="uk-UA" dirty="0" smtClean="0"/>
              <a:t>вибір рішення при ризику –  кожна дія приводить  до  одного  з часткових результатів з відомою вірогідністю появи; </a:t>
            </a:r>
          </a:p>
          <a:p>
            <a:pPr indent="457200" algn="just"/>
            <a:r>
              <a:rPr lang="uk-UA" dirty="0"/>
              <a:t>в</a:t>
            </a:r>
            <a:r>
              <a:rPr lang="uk-UA" dirty="0" smtClean="0"/>
              <a:t>ибір рішення при невизначеності </a:t>
            </a:r>
            <a:r>
              <a:rPr lang="ru-RU" dirty="0" smtClean="0"/>
              <a:t>–  </a:t>
            </a:r>
            <a:r>
              <a:rPr lang="uk-UA" dirty="0" smtClean="0"/>
              <a:t>кожна  дія  має  безліч важливих результатів</a:t>
            </a:r>
            <a:r>
              <a:rPr lang="ru-RU" dirty="0" smtClean="0"/>
              <a:t>, </a:t>
            </a:r>
            <a:r>
              <a:rPr lang="ru-RU" dirty="0"/>
              <a:t>але </a:t>
            </a:r>
            <a:r>
              <a:rPr lang="uk-UA" dirty="0" smtClean="0"/>
              <a:t>їх вірогідність експертові невідома</a:t>
            </a:r>
            <a:r>
              <a:rPr lang="ru-RU" dirty="0" smtClean="0"/>
              <a:t>. </a:t>
            </a:r>
            <a:endParaRPr lang="uk-UA" dirty="0" smtClean="0"/>
          </a:p>
          <a:p>
            <a:pPr indent="457200"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2116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За рівнем інформованості: </a:t>
            </a:r>
          </a:p>
          <a:p>
            <a:endParaRPr lang="uk-UA" dirty="0"/>
          </a:p>
          <a:p>
            <a:r>
              <a:rPr lang="uk-UA" b="1" dirty="0" smtClean="0">
                <a:solidFill>
                  <a:srgbClr val="C00000"/>
                </a:solidFill>
              </a:rPr>
              <a:t>–  високоінформативні; </a:t>
            </a:r>
          </a:p>
          <a:p>
            <a:r>
              <a:rPr lang="uk-UA" b="1" dirty="0" smtClean="0">
                <a:solidFill>
                  <a:srgbClr val="C00000"/>
                </a:solidFill>
              </a:rPr>
              <a:t>–  </a:t>
            </a:r>
            <a:r>
              <a:rPr lang="uk-UA" b="1" dirty="0" err="1" smtClean="0">
                <a:solidFill>
                  <a:srgbClr val="C00000"/>
                </a:solidFill>
              </a:rPr>
              <a:t>середньоінформативні</a:t>
            </a:r>
            <a:r>
              <a:rPr lang="uk-UA" b="1" dirty="0" smtClean="0">
                <a:solidFill>
                  <a:srgbClr val="C00000"/>
                </a:solidFill>
              </a:rPr>
              <a:t>; </a:t>
            </a:r>
          </a:p>
          <a:p>
            <a:r>
              <a:rPr lang="uk-UA" b="1" dirty="0" smtClean="0">
                <a:solidFill>
                  <a:srgbClr val="C00000"/>
                </a:solidFill>
              </a:rPr>
              <a:t>–  малоінформативні; </a:t>
            </a:r>
          </a:p>
          <a:p>
            <a:r>
              <a:rPr lang="uk-UA" b="1" dirty="0" smtClean="0">
                <a:solidFill>
                  <a:srgbClr val="C00000"/>
                </a:solidFill>
              </a:rPr>
              <a:t>–  непридатні для експертизи. </a:t>
            </a:r>
            <a:endParaRPr lang="uk-UA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2780928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За станом: </a:t>
            </a:r>
          </a:p>
          <a:p>
            <a:endParaRPr lang="uk-UA" dirty="0"/>
          </a:p>
          <a:p>
            <a:r>
              <a:rPr lang="uk-UA" b="1" dirty="0" smtClean="0">
                <a:solidFill>
                  <a:srgbClr val="009999"/>
                </a:solidFill>
              </a:rPr>
              <a:t>–  незмінені (нові товари); </a:t>
            </a:r>
          </a:p>
          <a:p>
            <a:r>
              <a:rPr lang="uk-UA" b="1" dirty="0" smtClean="0">
                <a:solidFill>
                  <a:srgbClr val="009999"/>
                </a:solidFill>
              </a:rPr>
              <a:t>–  частково змінені (що були в експлуатації, частково використані); </a:t>
            </a:r>
          </a:p>
          <a:p>
            <a:r>
              <a:rPr lang="uk-UA" b="1" dirty="0" smtClean="0">
                <a:solidFill>
                  <a:srgbClr val="009999"/>
                </a:solidFill>
              </a:rPr>
              <a:t>–  змінені. </a:t>
            </a:r>
            <a:endParaRPr lang="uk-UA" b="1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11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332656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/>
            <a:r>
              <a:rPr lang="uk-UA" b="1" dirty="0" smtClean="0">
                <a:solidFill>
                  <a:srgbClr val="C00000"/>
                </a:solidFill>
              </a:rPr>
              <a:t>Об'єктами  експертизи  товарів  в митній  справі  є матеріалізовані джерела інформації, до яких належать: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smtClean="0"/>
              <a:t>товари  і предмети, що переміщуються через митний кордон, а також їх проби, відібрані для дослідження; </a:t>
            </a:r>
          </a:p>
          <a:p>
            <a:pPr indent="457200" algn="just"/>
            <a:endParaRPr lang="uk-UA" dirty="0" err="1"/>
          </a:p>
          <a:p>
            <a:pPr indent="457200" algn="just"/>
            <a:r>
              <a:rPr lang="uk-UA" dirty="0" smtClean="0"/>
              <a:t>предмети контрабанди і порушення митних правил; </a:t>
            </a:r>
          </a:p>
          <a:p>
            <a:pPr indent="457200" algn="just"/>
            <a:endParaRPr lang="uk-UA" dirty="0" smtClean="0"/>
          </a:p>
          <a:p>
            <a:pPr indent="457200" algn="just"/>
            <a:r>
              <a:rPr lang="uk-UA" dirty="0" err="1" smtClean="0"/>
              <a:t>товаросупровідні</a:t>
            </a:r>
            <a:r>
              <a:rPr lang="uk-UA" dirty="0" smtClean="0"/>
              <a:t>  документи  (митні,  нормативні,  фінансові),  що використовують при митному контролі і митному оформленні.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2116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60648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solidFill>
                  <a:srgbClr val="C00000"/>
                </a:solidFill>
              </a:rPr>
              <a:t>Експертиза  товарів  в  митній  справі  здійснюється  посадовими  особами </a:t>
            </a:r>
            <a:r>
              <a:rPr lang="ru-RU" b="1" dirty="0" err="1" smtClean="0">
                <a:solidFill>
                  <a:srgbClr val="C00000"/>
                </a:solidFill>
              </a:rPr>
              <a:t>мит</a:t>
            </a:r>
            <a:r>
              <a:rPr lang="uk-UA" b="1" dirty="0" err="1" smtClean="0">
                <a:solidFill>
                  <a:srgbClr val="C00000"/>
                </a:solidFill>
              </a:rPr>
              <a:t>ного</a:t>
            </a:r>
            <a:r>
              <a:rPr lang="uk-UA" b="1" dirty="0" smtClean="0">
                <a:solidFill>
                  <a:srgbClr val="C00000"/>
                </a:solidFill>
              </a:rPr>
              <a:t> </a:t>
            </a:r>
            <a:r>
              <a:rPr lang="uk-UA" b="1" dirty="0" smtClean="0">
                <a:solidFill>
                  <a:srgbClr val="C00000"/>
                </a:solidFill>
              </a:rPr>
              <a:t>органу в рамках процедур митного контролю та митного оформлення </a:t>
            </a:r>
            <a:r>
              <a:rPr lang="uk-UA" b="1" dirty="0" smtClean="0">
                <a:solidFill>
                  <a:srgbClr val="C00000"/>
                </a:solidFill>
              </a:rPr>
              <a:t>та</a:t>
            </a:r>
            <a:r>
              <a:rPr lang="uk-UA" b="1" dirty="0" smtClean="0">
                <a:solidFill>
                  <a:srgbClr val="C00000"/>
                </a:solidFill>
              </a:rPr>
              <a:t> </a:t>
            </a:r>
            <a:r>
              <a:rPr lang="uk-UA" b="1" dirty="0" smtClean="0">
                <a:solidFill>
                  <a:srgbClr val="C00000"/>
                </a:solidFill>
              </a:rPr>
              <a:t>встановлення характеристик, визначальних для: 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1) класифікації товарів згідно з </a:t>
            </a:r>
            <a:r>
              <a:rPr lang="uk-UA" dirty="0" err="1" smtClean="0"/>
              <a:t>УКТ</a:t>
            </a:r>
            <a:r>
              <a:rPr lang="uk-UA" dirty="0" smtClean="0"/>
              <a:t> </a:t>
            </a:r>
            <a:r>
              <a:rPr lang="uk-UA" dirty="0" err="1" smtClean="0"/>
              <a:t>ЗЕД</a:t>
            </a:r>
            <a:r>
              <a:rPr lang="uk-UA" dirty="0" smtClean="0"/>
              <a:t>; </a:t>
            </a:r>
          </a:p>
          <a:p>
            <a:pPr algn="just"/>
            <a:r>
              <a:rPr lang="uk-UA" dirty="0" smtClean="0"/>
              <a:t>2) перевірки задекларованої митної вартості товарів; </a:t>
            </a:r>
          </a:p>
          <a:p>
            <a:pPr algn="just"/>
            <a:r>
              <a:rPr lang="uk-UA" dirty="0" smtClean="0"/>
              <a:t>3) встановлення країни походження товарів (</a:t>
            </a:r>
            <a:r>
              <a:rPr lang="ru-RU" dirty="0"/>
              <a:t>д</a:t>
            </a:r>
            <a:r>
              <a:rPr lang="ru-RU" dirty="0" smtClean="0"/>
              <a:t>окументами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підтверджують</a:t>
            </a:r>
            <a:r>
              <a:rPr lang="ru-RU" dirty="0"/>
              <a:t> </a:t>
            </a:r>
            <a:r>
              <a:rPr lang="ru-RU" dirty="0" err="1"/>
              <a:t>країну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товару, є </a:t>
            </a:r>
            <a:r>
              <a:rPr lang="ru-RU" dirty="0" err="1"/>
              <a:t>сертифікат</a:t>
            </a:r>
            <a:r>
              <a:rPr lang="ru-RU" dirty="0"/>
              <a:t> про </a:t>
            </a:r>
            <a:r>
              <a:rPr lang="ru-RU" dirty="0" err="1"/>
              <a:t>походження</a:t>
            </a:r>
            <a:r>
              <a:rPr lang="ru-RU" dirty="0"/>
              <a:t> товару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засвідчена</a:t>
            </a:r>
            <a:r>
              <a:rPr lang="ru-RU" dirty="0"/>
              <a:t> </a:t>
            </a:r>
            <a:r>
              <a:rPr lang="ru-RU" dirty="0" err="1"/>
              <a:t>декларація</a:t>
            </a:r>
            <a:r>
              <a:rPr lang="ru-RU" dirty="0"/>
              <a:t> про </a:t>
            </a:r>
            <a:r>
              <a:rPr lang="ru-RU" dirty="0" err="1"/>
              <a:t>походження</a:t>
            </a:r>
            <a:r>
              <a:rPr lang="ru-RU" dirty="0"/>
              <a:t> товару,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декларація</a:t>
            </a:r>
            <a:r>
              <a:rPr lang="ru-RU" dirty="0"/>
              <a:t> про </a:t>
            </a:r>
            <a:r>
              <a:rPr lang="ru-RU" dirty="0" err="1"/>
              <a:t>походження</a:t>
            </a:r>
            <a:r>
              <a:rPr lang="ru-RU" dirty="0"/>
              <a:t> товару,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сертифікат</a:t>
            </a:r>
            <a:r>
              <a:rPr lang="ru-RU" dirty="0"/>
              <a:t> про </a:t>
            </a:r>
            <a:r>
              <a:rPr lang="ru-RU" dirty="0" err="1"/>
              <a:t>регіональне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smtClean="0"/>
              <a:t>товару</a:t>
            </a:r>
            <a:r>
              <a:rPr lang="uk-UA" dirty="0" smtClean="0"/>
              <a:t>); </a:t>
            </a:r>
          </a:p>
          <a:p>
            <a:pPr algn="just"/>
            <a:r>
              <a:rPr lang="uk-UA" dirty="0" smtClean="0"/>
              <a:t>4)  встановлення  належності  товарів  до  наркотичних  засобів, психотропних  речовин,  їх  аналогів,  прекурсорів,  сильнодіючих  чи  отруйних речовин; </a:t>
            </a:r>
          </a:p>
          <a:p>
            <a:pPr algn="just"/>
            <a:r>
              <a:rPr lang="uk-UA" dirty="0" smtClean="0"/>
              <a:t>5)  встановлення  належності  товарів  до  предметів,  що  мають  художню, історичну чи археологічну цінність; </a:t>
            </a:r>
          </a:p>
          <a:p>
            <a:pPr algn="just"/>
            <a:r>
              <a:rPr lang="uk-UA" dirty="0" smtClean="0"/>
              <a:t>6)  встановлення  належності  товарів  до  таких,  що  виготовлені  з використанням  об'єктів  права  інтелектуальної  власності,  що  охороняються відповідно до закону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32116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dirty="0" smtClean="0"/>
              <a:t>Наказом Державної митної служби України від 01.07.2021 року № 476 було затверджено </a:t>
            </a:r>
            <a:r>
              <a:rPr lang="uk-UA" b="1" dirty="0">
                <a:solidFill>
                  <a:srgbClr val="7030A0"/>
                </a:solidFill>
              </a:rPr>
              <a:t>Методичні рекомендації щодо роботи посадових осіб митних </a:t>
            </a:r>
            <a:r>
              <a:rPr lang="uk-UA" b="1" dirty="0" smtClean="0">
                <a:solidFill>
                  <a:srgbClr val="7030A0"/>
                </a:solidFill>
              </a:rPr>
              <a:t>органів  </a:t>
            </a:r>
            <a:r>
              <a:rPr lang="uk-UA" b="1" dirty="0">
                <a:solidFill>
                  <a:srgbClr val="7030A0"/>
                </a:solidFill>
              </a:rPr>
              <a:t>з  аналізу,  виявлення  та  оцінки  ризиків  при  здійсненні  контролю  за    правильністю визначення митної вартості товарів, які переміщуються через митний кордон </a:t>
            </a:r>
            <a:r>
              <a:rPr lang="uk-UA" b="1" dirty="0" smtClean="0">
                <a:solidFill>
                  <a:srgbClr val="7030A0"/>
                </a:solidFill>
              </a:rPr>
              <a:t>України</a:t>
            </a:r>
            <a:endParaRPr lang="uk-UA" b="1" dirty="0">
              <a:solidFill>
                <a:srgbClr val="7030A0"/>
              </a:solidFill>
            </a:endParaRPr>
          </a:p>
        </p:txBody>
      </p:sp>
      <p:sp>
        <p:nvSpPr>
          <p:cNvPr id="5" name="Прямокутник 4"/>
          <p:cNvSpPr/>
          <p:nvPr/>
        </p:nvSpPr>
        <p:spPr>
          <a:xfrm>
            <a:off x="467544" y="191683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Робота з аналізу, виявлення та оцінки ризиків здійснюється посадовою особою митного органу, яка здійснює контроль за правильністю визначення митної вартості, в межах </a:t>
            </a:r>
            <a:r>
              <a:rPr lang="uk-UA" dirty="0" smtClean="0"/>
              <a:t>строку митного оформлення, </a:t>
            </a:r>
            <a:r>
              <a:rPr lang="uk-UA" dirty="0"/>
              <a:t>крім випадків, коли такий строк може бути перевищений на час, необхідний для подання додаткових </a:t>
            </a:r>
            <a:r>
              <a:rPr lang="uk-UA" dirty="0" smtClean="0"/>
              <a:t>документів. 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3861048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Перевірка правильності визначення митної вартості включає у себе 22 етапи.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5278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611560" y="332656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export.gov.ua/5-iak_otrimuvati_sertifikati_pokhodzhennia_produktsii</a:t>
            </a:r>
            <a:endParaRPr lang="uk-UA" dirty="0" smtClean="0"/>
          </a:p>
          <a:p>
            <a:endParaRPr lang="uk-UA" dirty="0"/>
          </a:p>
          <a:p>
            <a:r>
              <a:rPr lang="ru-RU" dirty="0"/>
              <a:t>Як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сертифікати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?</a:t>
            </a:r>
          </a:p>
          <a:p>
            <a:endParaRPr lang="uk-UA" dirty="0"/>
          </a:p>
        </p:txBody>
      </p:sp>
      <p:sp>
        <p:nvSpPr>
          <p:cNvPr id="5" name="Прямокутник 4"/>
          <p:cNvSpPr/>
          <p:nvPr/>
        </p:nvSpPr>
        <p:spPr>
          <a:xfrm>
            <a:off x="485591" y="2708920"/>
            <a:ext cx="835194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Засвідчена</a:t>
            </a:r>
            <a:r>
              <a:rPr lang="ru-RU" dirty="0"/>
              <a:t> </a:t>
            </a:r>
            <a:r>
              <a:rPr lang="ru-RU" dirty="0" err="1"/>
              <a:t>декларація</a:t>
            </a:r>
            <a:r>
              <a:rPr lang="ru-RU" dirty="0"/>
              <a:t> про </a:t>
            </a:r>
            <a:r>
              <a:rPr lang="ru-RU" dirty="0" err="1"/>
              <a:t>походження</a:t>
            </a:r>
            <a:r>
              <a:rPr lang="ru-RU" dirty="0"/>
              <a:t> товару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декларація</a:t>
            </a:r>
            <a:r>
              <a:rPr lang="ru-RU" dirty="0"/>
              <a:t> про </a:t>
            </a:r>
            <a:r>
              <a:rPr lang="ru-RU" dirty="0" err="1"/>
              <a:t>походження</a:t>
            </a:r>
            <a:r>
              <a:rPr lang="ru-RU" dirty="0"/>
              <a:t> товару, </a:t>
            </a:r>
            <a:r>
              <a:rPr lang="ru-RU" dirty="0" err="1"/>
              <a:t>засвідчена</a:t>
            </a:r>
            <a:r>
              <a:rPr lang="ru-RU" dirty="0"/>
              <a:t> державною </a:t>
            </a:r>
            <a:r>
              <a:rPr lang="ru-RU" dirty="0" err="1"/>
              <a:t>організацією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компетентним</a:t>
            </a:r>
            <a:r>
              <a:rPr lang="ru-RU" dirty="0"/>
              <a:t> органом, </a:t>
            </a:r>
            <a:r>
              <a:rPr lang="ru-RU" dirty="0" err="1"/>
              <a:t>наділеним</a:t>
            </a:r>
            <a:r>
              <a:rPr lang="ru-RU" dirty="0"/>
              <a:t> </a:t>
            </a:r>
            <a:r>
              <a:rPr lang="ru-RU" dirty="0" err="1"/>
              <a:t>відповідними</a:t>
            </a:r>
            <a:r>
              <a:rPr lang="ru-RU" dirty="0"/>
              <a:t> </a:t>
            </a:r>
            <a:r>
              <a:rPr lang="ru-RU" dirty="0" err="1"/>
              <a:t>повноваженнями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6" name="Прямокутник 5"/>
          <p:cNvSpPr/>
          <p:nvPr/>
        </p:nvSpPr>
        <p:spPr>
          <a:xfrm>
            <a:off x="485591" y="3789040"/>
            <a:ext cx="83575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Декларація</a:t>
            </a:r>
            <a:r>
              <a:rPr lang="ru-RU" dirty="0"/>
              <a:t> про </a:t>
            </a:r>
            <a:r>
              <a:rPr lang="ru-RU" dirty="0" err="1"/>
              <a:t>походження</a:t>
            </a:r>
            <a:r>
              <a:rPr lang="ru-RU" dirty="0"/>
              <a:t> товару — 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письмова</a:t>
            </a:r>
            <a:r>
              <a:rPr lang="ru-RU" dirty="0"/>
              <a:t> </a:t>
            </a:r>
            <a:r>
              <a:rPr lang="ru-RU" dirty="0" err="1"/>
              <a:t>заява</a:t>
            </a:r>
            <a:r>
              <a:rPr lang="ru-RU" dirty="0"/>
              <a:t> про </a:t>
            </a:r>
            <a:r>
              <a:rPr lang="ru-RU" dirty="0" err="1"/>
              <a:t>країну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товару, </a:t>
            </a:r>
            <a:r>
              <a:rPr lang="ru-RU" dirty="0" err="1"/>
              <a:t>зроблена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вивезенням</a:t>
            </a:r>
            <a:r>
              <a:rPr lang="ru-RU" dirty="0"/>
              <a:t> товару </a:t>
            </a:r>
            <a:r>
              <a:rPr lang="ru-RU" dirty="0" err="1"/>
              <a:t>виробником</a:t>
            </a:r>
            <a:r>
              <a:rPr lang="ru-RU" dirty="0"/>
              <a:t>, </a:t>
            </a:r>
            <a:r>
              <a:rPr lang="ru-RU" dirty="0" err="1"/>
              <a:t>продавцем</a:t>
            </a:r>
            <a:r>
              <a:rPr lang="ru-RU" dirty="0"/>
              <a:t>, </a:t>
            </a:r>
            <a:r>
              <a:rPr lang="ru-RU" dirty="0" err="1"/>
              <a:t>експортером</a:t>
            </a:r>
            <a:r>
              <a:rPr lang="ru-RU" dirty="0"/>
              <a:t> (</a:t>
            </a:r>
            <a:r>
              <a:rPr lang="ru-RU" dirty="0" err="1"/>
              <a:t>постачальником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іншою</a:t>
            </a:r>
            <a:r>
              <a:rPr lang="ru-RU" dirty="0"/>
              <a:t> компетентною особою на </a:t>
            </a:r>
            <a:r>
              <a:rPr lang="ru-RU" dirty="0" err="1"/>
              <a:t>комерційному</a:t>
            </a:r>
            <a:r>
              <a:rPr lang="ru-RU" dirty="0"/>
              <a:t> </a:t>
            </a:r>
            <a:r>
              <a:rPr lang="ru-RU" dirty="0" err="1"/>
              <a:t>рахунку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документі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товару.</a:t>
            </a:r>
            <a:endParaRPr lang="uk-UA" dirty="0"/>
          </a:p>
        </p:txBody>
      </p:sp>
      <p:sp>
        <p:nvSpPr>
          <p:cNvPr id="7" name="Прямокутник 6"/>
          <p:cNvSpPr/>
          <p:nvPr/>
        </p:nvSpPr>
        <p:spPr>
          <a:xfrm>
            <a:off x="395536" y="5157192"/>
            <a:ext cx="82989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Сертифікат про регіональне найменування </a:t>
            </a:r>
            <a:r>
              <a:rPr lang="uk-UA" dirty="0" err="1" smtClean="0"/>
              <a:t>това</a:t>
            </a:r>
            <a:r>
              <a:rPr lang="uk-UA" dirty="0" smtClean="0"/>
              <a:t>ру — це документ, який підтверджує, що товари відповідають визначенню, характерному для відповідного регіону країни, та виданий компетентним органом відповідно до законодавства країни вивезення товару.</a:t>
            </a:r>
            <a:endParaRPr lang="uk-UA" dirty="0"/>
          </a:p>
        </p:txBody>
      </p:sp>
      <p:sp>
        <p:nvSpPr>
          <p:cNvPr id="8" name="Прямокутник 7"/>
          <p:cNvSpPr/>
          <p:nvPr/>
        </p:nvSpPr>
        <p:spPr>
          <a:xfrm>
            <a:off x="395536" y="1277759"/>
            <a:ext cx="84419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Сертифікат про походження </a:t>
            </a:r>
            <a:r>
              <a:rPr lang="uk-UA" dirty="0" err="1"/>
              <a:t>това</a:t>
            </a:r>
            <a:r>
              <a:rPr lang="uk-UA" dirty="0"/>
              <a:t>ру — це документ, який однозначно свідчить про країну походження товару і виданий компетентним органом даної країни або країни вивезення, якщо у країні вивезення сертифікат видається на підставі сертифіката, виданого компетентним органом у країні походження </a:t>
            </a:r>
            <a:r>
              <a:rPr lang="uk-UA" dirty="0" smtClean="0"/>
              <a:t>товару.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3377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4536504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кутник 3"/>
          <p:cNvSpPr/>
          <p:nvPr/>
        </p:nvSpPr>
        <p:spPr>
          <a:xfrm>
            <a:off x="5076056" y="3051004"/>
            <a:ext cx="3644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Сертифікат про походження товару</a:t>
            </a:r>
          </a:p>
        </p:txBody>
      </p:sp>
    </p:spTree>
    <p:extLst>
      <p:ext uri="{BB962C8B-B14F-4D97-AF65-F5344CB8AC3E}">
        <p14:creationId xmlns:p14="http://schemas.microsoft.com/office/powerpoint/2010/main" val="804949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07504" y="476672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7030A0"/>
                </a:solidFill>
              </a:rPr>
              <a:t>Товарами, повністю виробленими у даній країні, вважаються товари передбачені в ст. 38 Митного кодексу, а саме: </a:t>
            </a:r>
            <a:endParaRPr lang="uk-UA" b="1" dirty="0" smtClean="0">
              <a:solidFill>
                <a:srgbClr val="7030A0"/>
              </a:solidFill>
            </a:endParaRPr>
          </a:p>
          <a:p>
            <a:pPr algn="just"/>
            <a:r>
              <a:rPr lang="uk-UA" dirty="0" smtClean="0"/>
              <a:t>1) корисні </a:t>
            </a:r>
            <a:r>
              <a:rPr lang="uk-UA" dirty="0"/>
              <a:t>копалини, добуті з надр цієї країни, в її територіальних водах або на її морському дні; </a:t>
            </a:r>
            <a:endParaRPr lang="uk-UA" dirty="0" smtClean="0"/>
          </a:p>
          <a:p>
            <a:pPr algn="just"/>
            <a:r>
              <a:rPr lang="uk-UA" dirty="0" smtClean="0"/>
              <a:t>2</a:t>
            </a:r>
            <a:r>
              <a:rPr lang="uk-UA" dirty="0"/>
              <a:t>) продукція рослинного походження, вирощена або зібрана в цій країні; </a:t>
            </a:r>
            <a:endParaRPr lang="uk-UA" dirty="0" smtClean="0"/>
          </a:p>
          <a:p>
            <a:pPr algn="just"/>
            <a:r>
              <a:rPr lang="uk-UA" dirty="0" smtClean="0"/>
              <a:t>3</a:t>
            </a:r>
            <a:r>
              <a:rPr lang="uk-UA" dirty="0"/>
              <a:t>) живі тварини, що народилися та вирощені в цій країні; </a:t>
            </a:r>
            <a:endParaRPr lang="uk-UA" dirty="0" smtClean="0"/>
          </a:p>
          <a:p>
            <a:pPr algn="just"/>
            <a:r>
              <a:rPr lang="uk-UA" dirty="0" smtClean="0"/>
              <a:t>4) </a:t>
            </a:r>
            <a:r>
              <a:rPr lang="uk-UA" dirty="0"/>
              <a:t>продукція, одержана від живих тварин у цій країні; </a:t>
            </a:r>
            <a:endParaRPr lang="uk-UA" dirty="0" smtClean="0"/>
          </a:p>
          <a:p>
            <a:pPr algn="just"/>
            <a:r>
              <a:rPr lang="uk-UA" dirty="0" smtClean="0"/>
              <a:t>5</a:t>
            </a:r>
            <a:r>
              <a:rPr lang="uk-UA" dirty="0"/>
              <a:t>) продукція, одержана в результаті мисливського або рибальського промислу в цій країні; </a:t>
            </a:r>
            <a:endParaRPr lang="uk-UA" dirty="0" smtClean="0"/>
          </a:p>
          <a:p>
            <a:pPr algn="just"/>
            <a:r>
              <a:rPr lang="uk-UA" dirty="0" smtClean="0"/>
              <a:t>6</a:t>
            </a:r>
            <a:r>
              <a:rPr lang="uk-UA" dirty="0"/>
              <a:t>) продукція морського рибальського промислу та інша продукція морського промислу, одержана судном цієї країни або судном, що орендоване (зафрахтоване) цією країною; </a:t>
            </a:r>
            <a:endParaRPr lang="uk-UA" dirty="0" smtClean="0"/>
          </a:p>
          <a:p>
            <a:pPr algn="just"/>
            <a:r>
              <a:rPr lang="uk-UA" dirty="0" smtClean="0"/>
              <a:t>7</a:t>
            </a:r>
            <a:r>
              <a:rPr lang="uk-UA" dirty="0"/>
              <a:t>) продукція, одержана на борту переробного судна цієї країни виключно з продукції, зазначеної у пункті 6; </a:t>
            </a:r>
            <a:endParaRPr lang="uk-UA" dirty="0" smtClean="0"/>
          </a:p>
          <a:p>
            <a:pPr algn="just"/>
            <a:r>
              <a:rPr lang="uk-UA" dirty="0" smtClean="0"/>
              <a:t>8</a:t>
            </a:r>
            <a:r>
              <a:rPr lang="uk-UA" dirty="0"/>
              <a:t>) продукція, одержана з морського дна або з морських надр за межами територіальних вод цієї країни, за умови, що ця країна має виключне право на розробку цього морського дна або цих морських надр; </a:t>
            </a:r>
            <a:endParaRPr lang="uk-UA" dirty="0" smtClean="0"/>
          </a:p>
          <a:p>
            <a:pPr algn="just"/>
            <a:r>
              <a:rPr lang="uk-UA" dirty="0" smtClean="0"/>
              <a:t>9</a:t>
            </a:r>
            <a:r>
              <a:rPr lang="uk-UA" dirty="0"/>
              <a:t>) брухт та відходи, одержані в результаті виробничих або інших операцій з переробки в цій країні, а також вироби, що були у вжитку, зібрані в цій країні та придатні лише для переробки на сировину (утилізації); </a:t>
            </a:r>
            <a:endParaRPr lang="uk-UA" dirty="0" smtClean="0"/>
          </a:p>
          <a:p>
            <a:pPr algn="just"/>
            <a:r>
              <a:rPr lang="uk-UA" dirty="0" smtClean="0"/>
              <a:t>10</a:t>
            </a:r>
            <a:r>
              <a:rPr lang="uk-UA" dirty="0"/>
              <a:t>) електроенергія, вироблена в цій країні;</a:t>
            </a:r>
          </a:p>
        </p:txBody>
      </p:sp>
    </p:spTree>
    <p:extLst>
      <p:ext uri="{BB962C8B-B14F-4D97-AF65-F5344CB8AC3E}">
        <p14:creationId xmlns:p14="http://schemas.microsoft.com/office/powerpoint/2010/main" val="36758384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2266</Words>
  <Application>Microsoft Office PowerPoint</Application>
  <PresentationFormat>Екран (4:3)</PresentationFormat>
  <Paragraphs>145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21</vt:i4>
      </vt:variant>
    </vt:vector>
  </HeadingPairs>
  <TitlesOfParts>
    <vt:vector size="22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kafnalog</dc:creator>
  <cp:lastModifiedBy>Student</cp:lastModifiedBy>
  <cp:revision>55</cp:revision>
  <dcterms:created xsi:type="dcterms:W3CDTF">2023-01-06T06:36:12Z</dcterms:created>
  <dcterms:modified xsi:type="dcterms:W3CDTF">2024-02-13T16:49:59Z</dcterms:modified>
</cp:coreProperties>
</file>