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6" r:id="rId3"/>
    <p:sldId id="273" r:id="rId4"/>
    <p:sldId id="272" r:id="rId5"/>
    <p:sldId id="259" r:id="rId6"/>
    <p:sldId id="274" r:id="rId7"/>
    <p:sldId id="275" r:id="rId8"/>
    <p:sldId id="268" r:id="rId9"/>
    <p:sldId id="260" r:id="rId10"/>
    <p:sldId id="277" r:id="rId11"/>
    <p:sldId id="258" r:id="rId12"/>
    <p:sldId id="278" r:id="rId13"/>
    <p:sldId id="279" r:id="rId14"/>
    <p:sldId id="265" r:id="rId15"/>
    <p:sldId id="266" r:id="rId16"/>
    <p:sldId id="263" r:id="rId17"/>
    <p:sldId id="264" r:id="rId18"/>
    <p:sldId id="267" r:id="rId19"/>
    <p:sldId id="281" r:id="rId20"/>
    <p:sldId id="282" r:id="rId21"/>
    <p:sldId id="280" r:id="rId22"/>
    <p:sldId id="269" r:id="rId23"/>
    <p:sldId id="270" r:id="rId24"/>
    <p:sldId id="271" r:id="rId25"/>
    <p:sldId id="283" r:id="rId26"/>
  </p:sldIdLst>
  <p:sldSz cx="12192000" cy="6858000"/>
  <p:notesSz cx="12192000" cy="6858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26852" y="9143"/>
            <a:ext cx="1539240" cy="556260"/>
          </a:xfrm>
          <a:custGeom>
            <a:avLst/>
            <a:gdLst/>
            <a:ahLst/>
            <a:cxnLst/>
            <a:rect l="l" t="t" r="r" b="b"/>
            <a:pathLst>
              <a:path w="1539240" h="556260">
                <a:moveTo>
                  <a:pt x="1539240" y="556259"/>
                </a:moveTo>
                <a:lnTo>
                  <a:pt x="1494052" y="532873"/>
                </a:lnTo>
                <a:lnTo>
                  <a:pt x="1448469" y="509952"/>
                </a:lnTo>
                <a:lnTo>
                  <a:pt x="1402509" y="487488"/>
                </a:lnTo>
                <a:lnTo>
                  <a:pt x="1356195" y="465474"/>
                </a:lnTo>
                <a:lnTo>
                  <a:pt x="1309547" y="443903"/>
                </a:lnTo>
                <a:lnTo>
                  <a:pt x="1262585" y="422765"/>
                </a:lnTo>
                <a:lnTo>
                  <a:pt x="1215331" y="402054"/>
                </a:lnTo>
                <a:lnTo>
                  <a:pt x="1167806" y="381761"/>
                </a:lnTo>
                <a:lnTo>
                  <a:pt x="1120030" y="361880"/>
                </a:lnTo>
                <a:lnTo>
                  <a:pt x="1072025" y="342401"/>
                </a:lnTo>
                <a:lnTo>
                  <a:pt x="1023810" y="323317"/>
                </a:lnTo>
                <a:lnTo>
                  <a:pt x="975408" y="304621"/>
                </a:lnTo>
                <a:lnTo>
                  <a:pt x="926838" y="286304"/>
                </a:lnTo>
                <a:lnTo>
                  <a:pt x="878122" y="268359"/>
                </a:lnTo>
                <a:lnTo>
                  <a:pt x="829281" y="250778"/>
                </a:lnTo>
                <a:lnTo>
                  <a:pt x="780335" y="233552"/>
                </a:lnTo>
                <a:lnTo>
                  <a:pt x="731306" y="216676"/>
                </a:lnTo>
                <a:lnTo>
                  <a:pt x="682213" y="200139"/>
                </a:lnTo>
                <a:lnTo>
                  <a:pt x="633079" y="183935"/>
                </a:lnTo>
                <a:lnTo>
                  <a:pt x="583923" y="168056"/>
                </a:lnTo>
                <a:lnTo>
                  <a:pt x="534767" y="152494"/>
                </a:lnTo>
                <a:lnTo>
                  <a:pt x="485632" y="137241"/>
                </a:lnTo>
                <a:lnTo>
                  <a:pt x="436538" y="122290"/>
                </a:lnTo>
                <a:lnTo>
                  <a:pt x="387506" y="107632"/>
                </a:lnTo>
                <a:lnTo>
                  <a:pt x="338558" y="93260"/>
                </a:lnTo>
                <a:lnTo>
                  <a:pt x="289713" y="79166"/>
                </a:lnTo>
                <a:lnTo>
                  <a:pt x="240994" y="65342"/>
                </a:lnTo>
                <a:lnTo>
                  <a:pt x="192420" y="51780"/>
                </a:lnTo>
                <a:lnTo>
                  <a:pt x="144013" y="38473"/>
                </a:lnTo>
                <a:lnTo>
                  <a:pt x="95793" y="25412"/>
                </a:lnTo>
                <a:lnTo>
                  <a:pt x="47782" y="12590"/>
                </a:lnTo>
                <a:lnTo>
                  <a:pt x="0" y="0"/>
                </a:lnTo>
              </a:path>
            </a:pathLst>
          </a:custGeom>
          <a:ln w="9524">
            <a:solidFill>
              <a:srgbClr val="000000"/>
            </a:solidFill>
          </a:ln>
        </p:spPr>
        <p:txBody>
          <a:bodyPr wrap="square" lIns="0" tIns="0" rIns="0" bIns="0" rtlCol="0"/>
          <a:lstStyle/>
          <a:p>
            <a:endParaRPr/>
          </a:p>
        </p:txBody>
      </p:sp>
      <p:sp>
        <p:nvSpPr>
          <p:cNvPr id="17" name="bg object 17"/>
          <p:cNvSpPr/>
          <p:nvPr/>
        </p:nvSpPr>
        <p:spPr>
          <a:xfrm>
            <a:off x="11202924" y="9143"/>
            <a:ext cx="963294" cy="367665"/>
          </a:xfrm>
          <a:custGeom>
            <a:avLst/>
            <a:gdLst/>
            <a:ahLst/>
            <a:cxnLst/>
            <a:rect l="l" t="t" r="r" b="b"/>
            <a:pathLst>
              <a:path w="963295" h="367665">
                <a:moveTo>
                  <a:pt x="963168" y="367283"/>
                </a:moveTo>
                <a:lnTo>
                  <a:pt x="916739" y="345322"/>
                </a:lnTo>
                <a:lnTo>
                  <a:pt x="869978" y="323783"/>
                </a:lnTo>
                <a:lnTo>
                  <a:pt x="822909" y="302658"/>
                </a:lnTo>
                <a:lnTo>
                  <a:pt x="775557" y="281939"/>
                </a:lnTo>
                <a:lnTo>
                  <a:pt x="727948" y="261621"/>
                </a:lnTo>
                <a:lnTo>
                  <a:pt x="680106" y="241696"/>
                </a:lnTo>
                <a:lnTo>
                  <a:pt x="632057" y="222157"/>
                </a:lnTo>
                <a:lnTo>
                  <a:pt x="583826" y="202996"/>
                </a:lnTo>
                <a:lnTo>
                  <a:pt x="535437" y="184207"/>
                </a:lnTo>
                <a:lnTo>
                  <a:pt x="486918" y="165782"/>
                </a:lnTo>
                <a:lnTo>
                  <a:pt x="438291" y="147714"/>
                </a:lnTo>
                <a:lnTo>
                  <a:pt x="389583" y="129997"/>
                </a:lnTo>
                <a:lnTo>
                  <a:pt x="340818" y="112622"/>
                </a:lnTo>
                <a:lnTo>
                  <a:pt x="292022" y="95583"/>
                </a:lnTo>
                <a:lnTo>
                  <a:pt x="243220" y="78872"/>
                </a:lnTo>
                <a:lnTo>
                  <a:pt x="194438" y="62483"/>
                </a:lnTo>
                <a:lnTo>
                  <a:pt x="145699" y="46409"/>
                </a:lnTo>
                <a:lnTo>
                  <a:pt x="97030" y="30641"/>
                </a:lnTo>
                <a:lnTo>
                  <a:pt x="48455" y="15174"/>
                </a:lnTo>
                <a:lnTo>
                  <a:pt x="0" y="0"/>
                </a:lnTo>
              </a:path>
            </a:pathLst>
          </a:custGeom>
          <a:ln w="9525">
            <a:solidFill>
              <a:srgbClr val="000000"/>
            </a:solidFill>
            <a:prstDash val="sysDash"/>
          </a:ln>
        </p:spPr>
        <p:txBody>
          <a:bodyPr wrap="square" lIns="0" tIns="0" rIns="0" bIns="0" rtlCol="0"/>
          <a:lstStyle/>
          <a:p>
            <a:endParaRPr/>
          </a:p>
        </p:txBody>
      </p:sp>
      <p:sp>
        <p:nvSpPr>
          <p:cNvPr id="18" name="bg object 18"/>
          <p:cNvSpPr/>
          <p:nvPr/>
        </p:nvSpPr>
        <p:spPr>
          <a:xfrm>
            <a:off x="11501628" y="9143"/>
            <a:ext cx="664845" cy="257810"/>
          </a:xfrm>
          <a:custGeom>
            <a:avLst/>
            <a:gdLst/>
            <a:ahLst/>
            <a:cxnLst/>
            <a:rect l="l" t="t" r="r" b="b"/>
            <a:pathLst>
              <a:path w="664845" h="257810">
                <a:moveTo>
                  <a:pt x="664464" y="257555"/>
                </a:moveTo>
                <a:lnTo>
                  <a:pt x="618547" y="237263"/>
                </a:lnTo>
                <a:lnTo>
                  <a:pt x="572353" y="217263"/>
                </a:lnTo>
                <a:lnTo>
                  <a:pt x="525891" y="197554"/>
                </a:lnTo>
                <a:lnTo>
                  <a:pt x="479171" y="178136"/>
                </a:lnTo>
                <a:lnTo>
                  <a:pt x="432203" y="159011"/>
                </a:lnTo>
                <a:lnTo>
                  <a:pt x="384998" y="140176"/>
                </a:lnTo>
                <a:lnTo>
                  <a:pt x="337565" y="121634"/>
                </a:lnTo>
                <a:lnTo>
                  <a:pt x="289915" y="103383"/>
                </a:lnTo>
                <a:lnTo>
                  <a:pt x="242057" y="85423"/>
                </a:lnTo>
                <a:lnTo>
                  <a:pt x="194001" y="67755"/>
                </a:lnTo>
                <a:lnTo>
                  <a:pt x="145757" y="50379"/>
                </a:lnTo>
                <a:lnTo>
                  <a:pt x="97336" y="33294"/>
                </a:lnTo>
                <a:lnTo>
                  <a:pt x="48746" y="16501"/>
                </a:lnTo>
                <a:lnTo>
                  <a:pt x="0" y="0"/>
                </a:lnTo>
              </a:path>
            </a:pathLst>
          </a:custGeom>
          <a:ln w="9525">
            <a:solidFill>
              <a:srgbClr val="000000"/>
            </a:solidFill>
          </a:ln>
        </p:spPr>
        <p:txBody>
          <a:bodyPr wrap="square" lIns="0" tIns="0" rIns="0" bIns="0" rtlCol="0"/>
          <a:lstStyle/>
          <a:p>
            <a:endParaRPr/>
          </a:p>
        </p:txBody>
      </p:sp>
      <p:sp>
        <p:nvSpPr>
          <p:cNvPr id="19" name="bg object 19"/>
          <p:cNvSpPr/>
          <p:nvPr/>
        </p:nvSpPr>
        <p:spPr>
          <a:xfrm>
            <a:off x="10247376" y="5013959"/>
            <a:ext cx="1918970" cy="1830705"/>
          </a:xfrm>
          <a:custGeom>
            <a:avLst/>
            <a:gdLst/>
            <a:ahLst/>
            <a:cxnLst/>
            <a:rect l="l" t="t" r="r" b="b"/>
            <a:pathLst>
              <a:path w="1918970" h="1830704">
                <a:moveTo>
                  <a:pt x="0" y="1830323"/>
                </a:moveTo>
                <a:lnTo>
                  <a:pt x="39967" y="1799241"/>
                </a:lnTo>
                <a:lnTo>
                  <a:pt x="79858" y="1767980"/>
                </a:lnTo>
                <a:lnTo>
                  <a:pt x="119670" y="1736542"/>
                </a:lnTo>
                <a:lnTo>
                  <a:pt x="159401" y="1704928"/>
                </a:lnTo>
                <a:lnTo>
                  <a:pt x="199047" y="1673138"/>
                </a:lnTo>
                <a:lnTo>
                  <a:pt x="238606" y="1641175"/>
                </a:lnTo>
                <a:lnTo>
                  <a:pt x="278075" y="1609037"/>
                </a:lnTo>
                <a:lnTo>
                  <a:pt x="317452" y="1576728"/>
                </a:lnTo>
                <a:lnTo>
                  <a:pt x="356734" y="1544248"/>
                </a:lnTo>
                <a:lnTo>
                  <a:pt x="395919" y="1511597"/>
                </a:lnTo>
                <a:lnTo>
                  <a:pt x="435003" y="1478777"/>
                </a:lnTo>
                <a:lnTo>
                  <a:pt x="473985" y="1445789"/>
                </a:lnTo>
                <a:lnTo>
                  <a:pt x="512861" y="1412633"/>
                </a:lnTo>
                <a:lnTo>
                  <a:pt x="551629" y="1379312"/>
                </a:lnTo>
                <a:lnTo>
                  <a:pt x="590287" y="1345825"/>
                </a:lnTo>
                <a:lnTo>
                  <a:pt x="628831" y="1312174"/>
                </a:lnTo>
                <a:lnTo>
                  <a:pt x="667259" y="1278360"/>
                </a:lnTo>
                <a:lnTo>
                  <a:pt x="705569" y="1244385"/>
                </a:lnTo>
                <a:lnTo>
                  <a:pt x="743757" y="1210247"/>
                </a:lnTo>
                <a:lnTo>
                  <a:pt x="781821" y="1175950"/>
                </a:lnTo>
                <a:lnTo>
                  <a:pt x="819759" y="1141494"/>
                </a:lnTo>
                <a:lnTo>
                  <a:pt x="857568" y="1106880"/>
                </a:lnTo>
                <a:lnTo>
                  <a:pt x="895245" y="1072109"/>
                </a:lnTo>
                <a:lnTo>
                  <a:pt x="932787" y="1037182"/>
                </a:lnTo>
                <a:lnTo>
                  <a:pt x="970193" y="1002099"/>
                </a:lnTo>
                <a:lnTo>
                  <a:pt x="1007459" y="966863"/>
                </a:lnTo>
                <a:lnTo>
                  <a:pt x="1044582" y="931474"/>
                </a:lnTo>
                <a:lnTo>
                  <a:pt x="1081561" y="895933"/>
                </a:lnTo>
                <a:lnTo>
                  <a:pt x="1118392" y="860241"/>
                </a:lnTo>
                <a:lnTo>
                  <a:pt x="1155073" y="824399"/>
                </a:lnTo>
                <a:lnTo>
                  <a:pt x="1191601" y="788408"/>
                </a:lnTo>
                <a:lnTo>
                  <a:pt x="1227973" y="752269"/>
                </a:lnTo>
                <a:lnTo>
                  <a:pt x="1264187" y="715984"/>
                </a:lnTo>
                <a:lnTo>
                  <a:pt x="1300241" y="679552"/>
                </a:lnTo>
                <a:lnTo>
                  <a:pt x="1336131" y="642976"/>
                </a:lnTo>
                <a:lnTo>
                  <a:pt x="1371855" y="606256"/>
                </a:lnTo>
                <a:lnTo>
                  <a:pt x="1407411" y="569393"/>
                </a:lnTo>
                <a:lnTo>
                  <a:pt x="1442795" y="532388"/>
                </a:lnTo>
                <a:lnTo>
                  <a:pt x="1478006" y="495242"/>
                </a:lnTo>
                <a:lnTo>
                  <a:pt x="1513039" y="457957"/>
                </a:lnTo>
                <a:lnTo>
                  <a:pt x="1547894" y="420533"/>
                </a:lnTo>
                <a:lnTo>
                  <a:pt x="1582567" y="382971"/>
                </a:lnTo>
                <a:lnTo>
                  <a:pt x="1617055" y="345272"/>
                </a:lnTo>
                <a:lnTo>
                  <a:pt x="1651357" y="307438"/>
                </a:lnTo>
                <a:lnTo>
                  <a:pt x="1685468" y="269469"/>
                </a:lnTo>
                <a:lnTo>
                  <a:pt x="1719387" y="231366"/>
                </a:lnTo>
                <a:lnTo>
                  <a:pt x="1753111" y="193131"/>
                </a:lnTo>
                <a:lnTo>
                  <a:pt x="1786638" y="154764"/>
                </a:lnTo>
                <a:lnTo>
                  <a:pt x="1819964" y="116266"/>
                </a:lnTo>
                <a:lnTo>
                  <a:pt x="1853088" y="77639"/>
                </a:lnTo>
                <a:lnTo>
                  <a:pt x="1886006" y="38883"/>
                </a:lnTo>
                <a:lnTo>
                  <a:pt x="1918716" y="0"/>
                </a:lnTo>
              </a:path>
            </a:pathLst>
          </a:custGeom>
          <a:ln w="9525">
            <a:solidFill>
              <a:srgbClr val="000000"/>
            </a:solidFill>
          </a:ln>
        </p:spPr>
        <p:txBody>
          <a:bodyPr wrap="square" lIns="0" tIns="0" rIns="0" bIns="0" rtlCol="0"/>
          <a:lstStyle/>
          <a:p>
            <a:endParaRPr/>
          </a:p>
        </p:txBody>
      </p:sp>
      <p:sp>
        <p:nvSpPr>
          <p:cNvPr id="20" name="bg object 20"/>
          <p:cNvSpPr/>
          <p:nvPr/>
        </p:nvSpPr>
        <p:spPr>
          <a:xfrm>
            <a:off x="10494264" y="5274563"/>
            <a:ext cx="1667510" cy="1579245"/>
          </a:xfrm>
          <a:custGeom>
            <a:avLst/>
            <a:gdLst/>
            <a:ahLst/>
            <a:cxnLst/>
            <a:rect l="l" t="t" r="r" b="b"/>
            <a:pathLst>
              <a:path w="1667509" h="1579245">
                <a:moveTo>
                  <a:pt x="0" y="1578863"/>
                </a:moveTo>
                <a:lnTo>
                  <a:pt x="39546" y="1547081"/>
                </a:lnTo>
                <a:lnTo>
                  <a:pt x="79018" y="1515145"/>
                </a:lnTo>
                <a:lnTo>
                  <a:pt x="118415" y="1483054"/>
                </a:lnTo>
                <a:lnTo>
                  <a:pt x="157733" y="1450809"/>
                </a:lnTo>
                <a:lnTo>
                  <a:pt x="196970" y="1418411"/>
                </a:lnTo>
                <a:lnTo>
                  <a:pt x="236122" y="1385859"/>
                </a:lnTo>
                <a:lnTo>
                  <a:pt x="275187" y="1353154"/>
                </a:lnTo>
                <a:lnTo>
                  <a:pt x="314161" y="1320296"/>
                </a:lnTo>
                <a:lnTo>
                  <a:pt x="353043" y="1287285"/>
                </a:lnTo>
                <a:lnTo>
                  <a:pt x="391830" y="1254123"/>
                </a:lnTo>
                <a:lnTo>
                  <a:pt x="430517" y="1220808"/>
                </a:lnTo>
                <a:lnTo>
                  <a:pt x="469104" y="1187342"/>
                </a:lnTo>
                <a:lnTo>
                  <a:pt x="507586" y="1153725"/>
                </a:lnTo>
                <a:lnTo>
                  <a:pt x="545962" y="1119957"/>
                </a:lnTo>
                <a:lnTo>
                  <a:pt x="584228" y="1086038"/>
                </a:lnTo>
                <a:lnTo>
                  <a:pt x="622381" y="1051969"/>
                </a:lnTo>
                <a:lnTo>
                  <a:pt x="660419" y="1017750"/>
                </a:lnTo>
                <a:lnTo>
                  <a:pt x="698339" y="983382"/>
                </a:lnTo>
                <a:lnTo>
                  <a:pt x="736138" y="948864"/>
                </a:lnTo>
                <a:lnTo>
                  <a:pt x="773813" y="914197"/>
                </a:lnTo>
                <a:lnTo>
                  <a:pt x="811362" y="879381"/>
                </a:lnTo>
                <a:lnTo>
                  <a:pt x="848781" y="844417"/>
                </a:lnTo>
                <a:lnTo>
                  <a:pt x="886068" y="809304"/>
                </a:lnTo>
                <a:lnTo>
                  <a:pt x="923220" y="774044"/>
                </a:lnTo>
                <a:lnTo>
                  <a:pt x="960234" y="738637"/>
                </a:lnTo>
                <a:lnTo>
                  <a:pt x="997108" y="703082"/>
                </a:lnTo>
                <a:lnTo>
                  <a:pt x="1033838" y="667380"/>
                </a:lnTo>
                <a:lnTo>
                  <a:pt x="1070422" y="631532"/>
                </a:lnTo>
                <a:lnTo>
                  <a:pt x="1106857" y="595538"/>
                </a:lnTo>
                <a:lnTo>
                  <a:pt x="1143141" y="559398"/>
                </a:lnTo>
                <a:lnTo>
                  <a:pt x="1179269" y="523112"/>
                </a:lnTo>
                <a:lnTo>
                  <a:pt x="1215240" y="486681"/>
                </a:lnTo>
                <a:lnTo>
                  <a:pt x="1251051" y="450105"/>
                </a:lnTo>
                <a:lnTo>
                  <a:pt x="1286699" y="413384"/>
                </a:lnTo>
                <a:lnTo>
                  <a:pt x="1322180" y="376519"/>
                </a:lnTo>
                <a:lnTo>
                  <a:pt x="1357493" y="339510"/>
                </a:lnTo>
                <a:lnTo>
                  <a:pt x="1392635" y="302357"/>
                </a:lnTo>
                <a:lnTo>
                  <a:pt x="1427602" y="265061"/>
                </a:lnTo>
                <a:lnTo>
                  <a:pt x="1462392" y="227622"/>
                </a:lnTo>
                <a:lnTo>
                  <a:pt x="1497002" y="190040"/>
                </a:lnTo>
                <a:lnTo>
                  <a:pt x="1531430" y="152316"/>
                </a:lnTo>
                <a:lnTo>
                  <a:pt x="1565672" y="114449"/>
                </a:lnTo>
                <a:lnTo>
                  <a:pt x="1599725" y="76441"/>
                </a:lnTo>
                <a:lnTo>
                  <a:pt x="1633587" y="38291"/>
                </a:lnTo>
                <a:lnTo>
                  <a:pt x="1667255" y="0"/>
                </a:lnTo>
              </a:path>
            </a:pathLst>
          </a:custGeom>
          <a:ln w="9525">
            <a:solidFill>
              <a:srgbClr val="000000"/>
            </a:solidFill>
            <a:prstDash val="sysDash"/>
          </a:ln>
        </p:spPr>
        <p:txBody>
          <a:bodyPr wrap="square" lIns="0" tIns="0" rIns="0" bIns="0" rtlCol="0"/>
          <a:lstStyle/>
          <a:p>
            <a:endParaRPr/>
          </a:p>
        </p:txBody>
      </p:sp>
      <p:sp>
        <p:nvSpPr>
          <p:cNvPr id="21" name="bg object 21"/>
          <p:cNvSpPr/>
          <p:nvPr/>
        </p:nvSpPr>
        <p:spPr>
          <a:xfrm>
            <a:off x="10640568" y="5408675"/>
            <a:ext cx="1525905" cy="1435735"/>
          </a:xfrm>
          <a:custGeom>
            <a:avLst/>
            <a:gdLst/>
            <a:ahLst/>
            <a:cxnLst/>
            <a:rect l="l" t="t" r="r" b="b"/>
            <a:pathLst>
              <a:path w="1525904" h="1435734">
                <a:moveTo>
                  <a:pt x="0" y="1435608"/>
                </a:moveTo>
                <a:lnTo>
                  <a:pt x="39599" y="1403531"/>
                </a:lnTo>
                <a:lnTo>
                  <a:pt x="79112" y="1371302"/>
                </a:lnTo>
                <a:lnTo>
                  <a:pt x="118535" y="1338921"/>
                </a:lnTo>
                <a:lnTo>
                  <a:pt x="157865" y="1306389"/>
                </a:lnTo>
                <a:lnTo>
                  <a:pt x="197101" y="1273706"/>
                </a:lnTo>
                <a:lnTo>
                  <a:pt x="236240" y="1240872"/>
                </a:lnTo>
                <a:lnTo>
                  <a:pt x="275279" y="1207888"/>
                </a:lnTo>
                <a:lnTo>
                  <a:pt x="314215" y="1174754"/>
                </a:lnTo>
                <a:lnTo>
                  <a:pt x="353047" y="1141470"/>
                </a:lnTo>
                <a:lnTo>
                  <a:pt x="391772" y="1108038"/>
                </a:lnTo>
                <a:lnTo>
                  <a:pt x="430388" y="1074457"/>
                </a:lnTo>
                <a:lnTo>
                  <a:pt x="468891" y="1040728"/>
                </a:lnTo>
                <a:lnTo>
                  <a:pt x="507279" y="1006851"/>
                </a:lnTo>
                <a:lnTo>
                  <a:pt x="545551" y="972827"/>
                </a:lnTo>
                <a:lnTo>
                  <a:pt x="583703" y="938656"/>
                </a:lnTo>
                <a:lnTo>
                  <a:pt x="621732" y="904338"/>
                </a:lnTo>
                <a:lnTo>
                  <a:pt x="659638" y="869875"/>
                </a:lnTo>
                <a:lnTo>
                  <a:pt x="697416" y="835265"/>
                </a:lnTo>
                <a:lnTo>
                  <a:pt x="735064" y="800511"/>
                </a:lnTo>
                <a:lnTo>
                  <a:pt x="772581" y="765611"/>
                </a:lnTo>
                <a:lnTo>
                  <a:pt x="809963" y="730567"/>
                </a:lnTo>
                <a:lnTo>
                  <a:pt x="847208" y="695379"/>
                </a:lnTo>
                <a:lnTo>
                  <a:pt x="884313" y="660048"/>
                </a:lnTo>
                <a:lnTo>
                  <a:pt x="921277" y="624573"/>
                </a:lnTo>
                <a:lnTo>
                  <a:pt x="958096" y="588956"/>
                </a:lnTo>
                <a:lnTo>
                  <a:pt x="994768" y="553196"/>
                </a:lnTo>
                <a:lnTo>
                  <a:pt x="1031291" y="517295"/>
                </a:lnTo>
                <a:lnTo>
                  <a:pt x="1067662" y="481251"/>
                </a:lnTo>
                <a:lnTo>
                  <a:pt x="1103878" y="445067"/>
                </a:lnTo>
                <a:lnTo>
                  <a:pt x="1139937" y="408742"/>
                </a:lnTo>
                <a:lnTo>
                  <a:pt x="1175837" y="372277"/>
                </a:lnTo>
                <a:lnTo>
                  <a:pt x="1211576" y="335671"/>
                </a:lnTo>
                <a:lnTo>
                  <a:pt x="1247149" y="298927"/>
                </a:lnTo>
                <a:lnTo>
                  <a:pt x="1282556" y="262043"/>
                </a:lnTo>
                <a:lnTo>
                  <a:pt x="1317794" y="225021"/>
                </a:lnTo>
                <a:lnTo>
                  <a:pt x="1352859" y="187860"/>
                </a:lnTo>
                <a:lnTo>
                  <a:pt x="1387751" y="150562"/>
                </a:lnTo>
                <a:lnTo>
                  <a:pt x="1422465" y="113127"/>
                </a:lnTo>
                <a:lnTo>
                  <a:pt x="1457001" y="75554"/>
                </a:lnTo>
                <a:lnTo>
                  <a:pt x="1491354" y="37845"/>
                </a:lnTo>
                <a:lnTo>
                  <a:pt x="1525524" y="0"/>
                </a:lnTo>
              </a:path>
              <a:path w="1525904" h="1435734">
                <a:moveTo>
                  <a:pt x="163067" y="1435608"/>
                </a:moveTo>
                <a:lnTo>
                  <a:pt x="201898" y="1402397"/>
                </a:lnTo>
                <a:lnTo>
                  <a:pt x="240643" y="1369040"/>
                </a:lnTo>
                <a:lnTo>
                  <a:pt x="279301" y="1335538"/>
                </a:lnTo>
                <a:lnTo>
                  <a:pt x="317869" y="1301890"/>
                </a:lnTo>
                <a:lnTo>
                  <a:pt x="356345" y="1268097"/>
                </a:lnTo>
                <a:lnTo>
                  <a:pt x="394727" y="1234157"/>
                </a:lnTo>
                <a:lnTo>
                  <a:pt x="433013" y="1200072"/>
                </a:lnTo>
                <a:lnTo>
                  <a:pt x="471199" y="1165841"/>
                </a:lnTo>
                <a:lnTo>
                  <a:pt x="509285" y="1131464"/>
                </a:lnTo>
                <a:lnTo>
                  <a:pt x="547268" y="1096941"/>
                </a:lnTo>
                <a:lnTo>
                  <a:pt x="585145" y="1062273"/>
                </a:lnTo>
                <a:lnTo>
                  <a:pt x="622914" y="1027459"/>
                </a:lnTo>
                <a:lnTo>
                  <a:pt x="660573" y="992499"/>
                </a:lnTo>
                <a:lnTo>
                  <a:pt x="698120" y="957393"/>
                </a:lnTo>
                <a:lnTo>
                  <a:pt x="735552" y="922142"/>
                </a:lnTo>
                <a:lnTo>
                  <a:pt x="772868" y="886744"/>
                </a:lnTo>
                <a:lnTo>
                  <a:pt x="810065" y="851201"/>
                </a:lnTo>
                <a:lnTo>
                  <a:pt x="847140" y="815513"/>
                </a:lnTo>
                <a:lnTo>
                  <a:pt x="884092" y="779678"/>
                </a:lnTo>
                <a:lnTo>
                  <a:pt x="920918" y="743698"/>
                </a:lnTo>
                <a:lnTo>
                  <a:pt x="957616" y="707571"/>
                </a:lnTo>
                <a:lnTo>
                  <a:pt x="994183" y="671300"/>
                </a:lnTo>
                <a:lnTo>
                  <a:pt x="1030618" y="634882"/>
                </a:lnTo>
                <a:lnTo>
                  <a:pt x="1066918" y="598318"/>
                </a:lnTo>
                <a:lnTo>
                  <a:pt x="1103081" y="561609"/>
                </a:lnTo>
                <a:lnTo>
                  <a:pt x="1139105" y="524754"/>
                </a:lnTo>
                <a:lnTo>
                  <a:pt x="1174987" y="487753"/>
                </a:lnTo>
                <a:lnTo>
                  <a:pt x="1210725" y="450607"/>
                </a:lnTo>
                <a:lnTo>
                  <a:pt x="1246318" y="413314"/>
                </a:lnTo>
                <a:lnTo>
                  <a:pt x="1281761" y="375876"/>
                </a:lnTo>
                <a:lnTo>
                  <a:pt x="1317054" y="338292"/>
                </a:lnTo>
                <a:lnTo>
                  <a:pt x="1352195" y="300563"/>
                </a:lnTo>
                <a:lnTo>
                  <a:pt x="1387180" y="262687"/>
                </a:lnTo>
                <a:lnTo>
                  <a:pt x="1422007" y="224666"/>
                </a:lnTo>
                <a:lnTo>
                  <a:pt x="1456675" y="186499"/>
                </a:lnTo>
                <a:lnTo>
                  <a:pt x="1491182" y="148186"/>
                </a:lnTo>
                <a:lnTo>
                  <a:pt x="1525524" y="109728"/>
                </a:lnTo>
              </a:path>
              <a:path w="1525904" h="1435734">
                <a:moveTo>
                  <a:pt x="338327" y="1435608"/>
                </a:moveTo>
                <a:lnTo>
                  <a:pt x="376260" y="1402692"/>
                </a:lnTo>
                <a:lnTo>
                  <a:pt x="414086" y="1369646"/>
                </a:lnTo>
                <a:lnTo>
                  <a:pt x="451805" y="1336471"/>
                </a:lnTo>
                <a:lnTo>
                  <a:pt x="489415" y="1303167"/>
                </a:lnTo>
                <a:lnTo>
                  <a:pt x="526914" y="1269735"/>
                </a:lnTo>
                <a:lnTo>
                  <a:pt x="564301" y="1236177"/>
                </a:lnTo>
                <a:lnTo>
                  <a:pt x="601574" y="1202492"/>
                </a:lnTo>
                <a:lnTo>
                  <a:pt x="638732" y="1168681"/>
                </a:lnTo>
                <a:lnTo>
                  <a:pt x="675773" y="1134747"/>
                </a:lnTo>
                <a:lnTo>
                  <a:pt x="712695" y="1100688"/>
                </a:lnTo>
                <a:lnTo>
                  <a:pt x="749497" y="1066506"/>
                </a:lnTo>
                <a:lnTo>
                  <a:pt x="786177" y="1032202"/>
                </a:lnTo>
                <a:lnTo>
                  <a:pt x="822734" y="997776"/>
                </a:lnTo>
                <a:lnTo>
                  <a:pt x="859166" y="963230"/>
                </a:lnTo>
                <a:lnTo>
                  <a:pt x="895472" y="928564"/>
                </a:lnTo>
                <a:lnTo>
                  <a:pt x="931649" y="893779"/>
                </a:lnTo>
                <a:lnTo>
                  <a:pt x="967697" y="858876"/>
                </a:lnTo>
                <a:lnTo>
                  <a:pt x="1003614" y="823855"/>
                </a:lnTo>
                <a:lnTo>
                  <a:pt x="1039397" y="788718"/>
                </a:lnTo>
                <a:lnTo>
                  <a:pt x="1075046" y="753464"/>
                </a:lnTo>
                <a:lnTo>
                  <a:pt x="1110559" y="718096"/>
                </a:lnTo>
                <a:lnTo>
                  <a:pt x="1145935" y="682613"/>
                </a:lnTo>
                <a:lnTo>
                  <a:pt x="1181171" y="647017"/>
                </a:lnTo>
                <a:lnTo>
                  <a:pt x="1216266" y="611308"/>
                </a:lnTo>
                <a:lnTo>
                  <a:pt x="1251219" y="575487"/>
                </a:lnTo>
                <a:lnTo>
                  <a:pt x="1286028" y="539555"/>
                </a:lnTo>
                <a:lnTo>
                  <a:pt x="1320691" y="503513"/>
                </a:lnTo>
                <a:lnTo>
                  <a:pt x="1355207" y="467361"/>
                </a:lnTo>
                <a:lnTo>
                  <a:pt x="1389574" y="431101"/>
                </a:lnTo>
                <a:lnTo>
                  <a:pt x="1423791" y="394732"/>
                </a:lnTo>
                <a:lnTo>
                  <a:pt x="1457856" y="358257"/>
                </a:lnTo>
                <a:lnTo>
                  <a:pt x="1491767" y="321675"/>
                </a:lnTo>
                <a:lnTo>
                  <a:pt x="1525524" y="284988"/>
                </a:lnTo>
              </a:path>
              <a:path w="1525904" h="1435734">
                <a:moveTo>
                  <a:pt x="646176" y="1435608"/>
                </a:moveTo>
                <a:lnTo>
                  <a:pt x="685209" y="1402658"/>
                </a:lnTo>
                <a:lnTo>
                  <a:pt x="724185" y="1369550"/>
                </a:lnTo>
                <a:lnTo>
                  <a:pt x="763101" y="1336284"/>
                </a:lnTo>
                <a:lnTo>
                  <a:pt x="801957" y="1302864"/>
                </a:lnTo>
                <a:lnTo>
                  <a:pt x="840748" y="1269291"/>
                </a:lnTo>
                <a:lnTo>
                  <a:pt x="879474" y="1235568"/>
                </a:lnTo>
                <a:lnTo>
                  <a:pt x="918131" y="1201698"/>
                </a:lnTo>
                <a:lnTo>
                  <a:pt x="956718" y="1167682"/>
                </a:lnTo>
                <a:lnTo>
                  <a:pt x="995232" y="1133523"/>
                </a:lnTo>
                <a:lnTo>
                  <a:pt x="1033671" y="1099224"/>
                </a:lnTo>
                <a:lnTo>
                  <a:pt x="1072032" y="1064786"/>
                </a:lnTo>
                <a:lnTo>
                  <a:pt x="1110314" y="1030213"/>
                </a:lnTo>
                <a:lnTo>
                  <a:pt x="1148515" y="995505"/>
                </a:lnTo>
                <a:lnTo>
                  <a:pt x="1186631" y="960667"/>
                </a:lnTo>
                <a:lnTo>
                  <a:pt x="1224661" y="925700"/>
                </a:lnTo>
                <a:lnTo>
                  <a:pt x="1262602" y="890606"/>
                </a:lnTo>
                <a:lnTo>
                  <a:pt x="1300453" y="855388"/>
                </a:lnTo>
                <a:lnTo>
                  <a:pt x="1338211" y="820048"/>
                </a:lnTo>
                <a:lnTo>
                  <a:pt x="1375873" y="784589"/>
                </a:lnTo>
                <a:lnTo>
                  <a:pt x="1413438" y="749012"/>
                </a:lnTo>
                <a:lnTo>
                  <a:pt x="1450902" y="713321"/>
                </a:lnTo>
                <a:lnTo>
                  <a:pt x="1488265" y="677517"/>
                </a:lnTo>
                <a:lnTo>
                  <a:pt x="1525524" y="641604"/>
                </a:lnTo>
              </a:path>
            </a:pathLst>
          </a:custGeom>
          <a:ln w="9525">
            <a:solidFill>
              <a:srgbClr val="000000"/>
            </a:solidFill>
          </a:ln>
        </p:spPr>
        <p:txBody>
          <a:bodyPr wrap="square" lIns="0" tIns="0" rIns="0" bIns="0" rtlCol="0"/>
          <a:lstStyle/>
          <a:p>
            <a:endParaRPr/>
          </a:p>
        </p:txBody>
      </p:sp>
      <p:pic>
        <p:nvPicPr>
          <p:cNvPr id="22" name="bg object 22"/>
          <p:cNvPicPr/>
          <p:nvPr/>
        </p:nvPicPr>
        <p:blipFill>
          <a:blip r:embed="rId7" cstate="print"/>
          <a:stretch>
            <a:fillRect/>
          </a:stretch>
        </p:blipFill>
        <p:spPr>
          <a:xfrm>
            <a:off x="-190" y="0"/>
            <a:ext cx="5174361" cy="6856983"/>
          </a:xfrm>
          <a:prstGeom prst="rect">
            <a:avLst/>
          </a:prstGeom>
        </p:spPr>
      </p:pic>
      <p:sp>
        <p:nvSpPr>
          <p:cNvPr id="23" name="bg object 23"/>
          <p:cNvSpPr/>
          <p:nvPr/>
        </p:nvSpPr>
        <p:spPr>
          <a:xfrm>
            <a:off x="800100" y="1699259"/>
            <a:ext cx="3674745" cy="3470275"/>
          </a:xfrm>
          <a:custGeom>
            <a:avLst/>
            <a:gdLst/>
            <a:ahLst/>
            <a:cxnLst/>
            <a:rect l="l" t="t" r="r" b="b"/>
            <a:pathLst>
              <a:path w="3674745" h="3470275">
                <a:moveTo>
                  <a:pt x="3674364" y="576072"/>
                </a:moveTo>
                <a:lnTo>
                  <a:pt x="6096" y="576072"/>
                </a:lnTo>
                <a:lnTo>
                  <a:pt x="6096" y="3200400"/>
                </a:lnTo>
                <a:lnTo>
                  <a:pt x="1683372" y="3200400"/>
                </a:lnTo>
                <a:lnTo>
                  <a:pt x="1840230" y="3470148"/>
                </a:lnTo>
                <a:lnTo>
                  <a:pt x="1997075" y="3200400"/>
                </a:lnTo>
                <a:lnTo>
                  <a:pt x="3674364" y="3200400"/>
                </a:lnTo>
                <a:lnTo>
                  <a:pt x="3674364" y="576072"/>
                </a:lnTo>
                <a:close/>
              </a:path>
              <a:path w="3674745" h="3470275">
                <a:moveTo>
                  <a:pt x="3674364" y="0"/>
                </a:moveTo>
                <a:lnTo>
                  <a:pt x="0" y="0"/>
                </a:lnTo>
                <a:lnTo>
                  <a:pt x="0" y="502920"/>
                </a:lnTo>
                <a:lnTo>
                  <a:pt x="3674364" y="502920"/>
                </a:lnTo>
                <a:lnTo>
                  <a:pt x="3674364" y="0"/>
                </a:lnTo>
                <a:close/>
              </a:path>
            </a:pathLst>
          </a:custGeom>
          <a:solidFill>
            <a:srgbClr val="F81B01"/>
          </a:solidFill>
        </p:spPr>
        <p:txBody>
          <a:bodyPr wrap="square" lIns="0" tIns="0" rIns="0" bIns="0" rtlCol="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zakon.rada.gov.ua/laws/show/4495-17#n3687"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zakon.rada.gov.ua/laws/show/1955-15"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zakon.rada.gov.ua/laws/show/z0984-12#n17" TargetMode="External"/><Relationship Id="rId2" Type="http://schemas.openxmlformats.org/officeDocument/2006/relationships/hyperlink" Target="https://zakon.rada.gov.ua/laws/show/431-2012-%D0%BF#n14"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874" y="0"/>
            <a:ext cx="12198985" cy="6872605"/>
            <a:chOff x="-7874" y="0"/>
            <a:chExt cx="12198985" cy="6872605"/>
          </a:xfrm>
        </p:grpSpPr>
        <p:pic>
          <p:nvPicPr>
            <p:cNvPr id="3" name="object 3"/>
            <p:cNvPicPr/>
            <p:nvPr/>
          </p:nvPicPr>
          <p:blipFill>
            <a:blip r:embed="rId2" cstate="print"/>
            <a:stretch>
              <a:fillRect/>
            </a:stretch>
          </p:blipFill>
          <p:spPr>
            <a:xfrm>
              <a:off x="-7874" y="0"/>
              <a:ext cx="12198540" cy="6872220"/>
            </a:xfrm>
            <a:prstGeom prst="rect">
              <a:avLst/>
            </a:prstGeom>
          </p:spPr>
        </p:pic>
        <p:sp>
          <p:nvSpPr>
            <p:cNvPr id="4" name="object 4"/>
            <p:cNvSpPr/>
            <p:nvPr/>
          </p:nvSpPr>
          <p:spPr>
            <a:xfrm>
              <a:off x="1668780" y="1187195"/>
              <a:ext cx="8848725" cy="4478020"/>
            </a:xfrm>
            <a:custGeom>
              <a:avLst/>
              <a:gdLst/>
              <a:ahLst/>
              <a:cxnLst/>
              <a:rect l="l" t="t" r="r" b="b"/>
              <a:pathLst>
                <a:path w="8848725" h="4478020">
                  <a:moveTo>
                    <a:pt x="8846820" y="804672"/>
                  </a:moveTo>
                  <a:lnTo>
                    <a:pt x="0" y="804672"/>
                  </a:lnTo>
                  <a:lnTo>
                    <a:pt x="0" y="4125468"/>
                  </a:lnTo>
                  <a:lnTo>
                    <a:pt x="4223004" y="4125468"/>
                  </a:lnTo>
                  <a:lnTo>
                    <a:pt x="4427220" y="4477512"/>
                  </a:lnTo>
                  <a:lnTo>
                    <a:pt x="4631436" y="4125468"/>
                  </a:lnTo>
                  <a:lnTo>
                    <a:pt x="8846820" y="4125468"/>
                  </a:lnTo>
                  <a:lnTo>
                    <a:pt x="8846820" y="804672"/>
                  </a:lnTo>
                  <a:close/>
                </a:path>
                <a:path w="8848725" h="4478020">
                  <a:moveTo>
                    <a:pt x="8848344" y="0"/>
                  </a:moveTo>
                  <a:lnTo>
                    <a:pt x="4572" y="0"/>
                  </a:lnTo>
                  <a:lnTo>
                    <a:pt x="4572" y="714756"/>
                  </a:lnTo>
                  <a:lnTo>
                    <a:pt x="8848344" y="714756"/>
                  </a:lnTo>
                  <a:lnTo>
                    <a:pt x="8848344" y="0"/>
                  </a:lnTo>
                  <a:close/>
                </a:path>
              </a:pathLst>
            </a:custGeom>
            <a:solidFill>
              <a:srgbClr val="F81B01"/>
            </a:solidFill>
          </p:spPr>
          <p:txBody>
            <a:bodyPr wrap="square" lIns="0" tIns="0" rIns="0" bIns="0" rtlCol="0"/>
            <a:lstStyle/>
            <a:p>
              <a:endParaRPr/>
            </a:p>
          </p:txBody>
        </p:sp>
      </p:grpSp>
      <p:sp>
        <p:nvSpPr>
          <p:cNvPr id="5" name="object 5"/>
          <p:cNvSpPr txBox="1"/>
          <p:nvPr/>
        </p:nvSpPr>
        <p:spPr>
          <a:xfrm>
            <a:off x="1743075" y="1966086"/>
            <a:ext cx="8848725" cy="3179075"/>
          </a:xfrm>
          <a:prstGeom prst="rect">
            <a:avLst/>
          </a:prstGeom>
        </p:spPr>
        <p:txBody>
          <a:bodyPr vert="horz" wrap="square" lIns="0" tIns="161290" rIns="0" bIns="0" rtlCol="0">
            <a:spAutoFit/>
          </a:bodyPr>
          <a:lstStyle/>
          <a:p>
            <a:pPr marL="12700" marR="5080" algn="ctr">
              <a:lnSpc>
                <a:spcPct val="80000"/>
              </a:lnSpc>
              <a:spcBef>
                <a:spcPts val="1270"/>
              </a:spcBef>
            </a:pPr>
            <a:r>
              <a:rPr sz="4900" spc="-150" dirty="0">
                <a:solidFill>
                  <a:srgbClr val="FFFDFF"/>
                </a:solidFill>
                <a:latin typeface="Times New Roman" panose="02020603050405020304" pitchFamily="18" charset="0"/>
                <a:cs typeface="Times New Roman" panose="02020603050405020304" pitchFamily="18" charset="0"/>
              </a:rPr>
              <a:t>О</a:t>
            </a:r>
            <a:r>
              <a:rPr sz="4900" spc="-155" dirty="0">
                <a:solidFill>
                  <a:srgbClr val="FFFDFF"/>
                </a:solidFill>
                <a:latin typeface="Times New Roman" panose="02020603050405020304" pitchFamily="18" charset="0"/>
                <a:cs typeface="Times New Roman" panose="02020603050405020304" pitchFamily="18" charset="0"/>
              </a:rPr>
              <a:t>Р</a:t>
            </a:r>
            <a:r>
              <a:rPr sz="4900" spc="-145" dirty="0">
                <a:solidFill>
                  <a:srgbClr val="FFFDFF"/>
                </a:solidFill>
                <a:latin typeface="Times New Roman" panose="02020603050405020304" pitchFamily="18" charset="0"/>
                <a:cs typeface="Times New Roman" panose="02020603050405020304" pitchFamily="18" charset="0"/>
              </a:rPr>
              <a:t>Г</a:t>
            </a:r>
            <a:r>
              <a:rPr sz="4900" spc="-150" dirty="0">
                <a:solidFill>
                  <a:srgbClr val="FFFDFF"/>
                </a:solidFill>
                <a:latin typeface="Times New Roman" panose="02020603050405020304" pitchFamily="18" charset="0"/>
                <a:cs typeface="Times New Roman" panose="02020603050405020304" pitchFamily="18" charset="0"/>
              </a:rPr>
              <a:t>А</a:t>
            </a:r>
            <a:r>
              <a:rPr sz="4900" spc="-145" dirty="0">
                <a:solidFill>
                  <a:srgbClr val="FFFDFF"/>
                </a:solidFill>
                <a:latin typeface="Times New Roman" panose="02020603050405020304" pitchFamily="18" charset="0"/>
                <a:cs typeface="Times New Roman" panose="02020603050405020304" pitchFamily="18" charset="0"/>
              </a:rPr>
              <a:t>НІ</a:t>
            </a:r>
            <a:r>
              <a:rPr sz="4900" spc="-155" dirty="0">
                <a:solidFill>
                  <a:srgbClr val="FFFDFF"/>
                </a:solidFill>
                <a:latin typeface="Times New Roman" panose="02020603050405020304" pitchFamily="18" charset="0"/>
                <a:cs typeface="Times New Roman" panose="02020603050405020304" pitchFamily="18" charset="0"/>
              </a:rPr>
              <a:t>З</a:t>
            </a:r>
            <a:r>
              <a:rPr sz="4900" spc="-150" dirty="0">
                <a:solidFill>
                  <a:srgbClr val="FFFDFF"/>
                </a:solidFill>
                <a:latin typeface="Times New Roman" panose="02020603050405020304" pitchFamily="18" charset="0"/>
                <a:cs typeface="Times New Roman" panose="02020603050405020304" pitchFamily="18" charset="0"/>
              </a:rPr>
              <a:t>А</a:t>
            </a:r>
            <a:r>
              <a:rPr sz="4900" spc="-155" dirty="0">
                <a:solidFill>
                  <a:srgbClr val="FFFDFF"/>
                </a:solidFill>
                <a:latin typeface="Times New Roman" panose="02020603050405020304" pitchFamily="18" charset="0"/>
                <a:cs typeface="Times New Roman" panose="02020603050405020304" pitchFamily="18" charset="0"/>
              </a:rPr>
              <a:t>Ц</a:t>
            </a:r>
            <a:r>
              <a:rPr sz="4900" spc="-160" dirty="0">
                <a:solidFill>
                  <a:srgbClr val="FFFDFF"/>
                </a:solidFill>
                <a:latin typeface="Times New Roman" panose="02020603050405020304" pitchFamily="18" charset="0"/>
                <a:cs typeface="Times New Roman" panose="02020603050405020304" pitchFamily="18" charset="0"/>
              </a:rPr>
              <a:t>ІЙ</a:t>
            </a:r>
            <a:r>
              <a:rPr sz="4900" spc="-145" dirty="0">
                <a:solidFill>
                  <a:srgbClr val="FFFDFF"/>
                </a:solidFill>
                <a:latin typeface="Times New Roman" panose="02020603050405020304" pitchFamily="18" charset="0"/>
                <a:cs typeface="Times New Roman" panose="02020603050405020304" pitchFamily="18" charset="0"/>
              </a:rPr>
              <a:t>Н</a:t>
            </a:r>
            <a:r>
              <a:rPr sz="4900" spc="-5" dirty="0">
                <a:solidFill>
                  <a:srgbClr val="FFFDFF"/>
                </a:solidFill>
                <a:latin typeface="Times New Roman" panose="02020603050405020304" pitchFamily="18" charset="0"/>
                <a:cs typeface="Times New Roman" panose="02020603050405020304" pitchFamily="18" charset="0"/>
              </a:rPr>
              <a:t>А</a:t>
            </a:r>
            <a:r>
              <a:rPr sz="4900" spc="-330" dirty="0">
                <a:solidFill>
                  <a:srgbClr val="FFFDFF"/>
                </a:solidFill>
                <a:latin typeface="Times New Roman" panose="02020603050405020304" pitchFamily="18" charset="0"/>
                <a:cs typeface="Times New Roman" panose="02020603050405020304" pitchFamily="18" charset="0"/>
              </a:rPr>
              <a:t> </a:t>
            </a:r>
            <a:r>
              <a:rPr sz="4900" spc="-155" dirty="0">
                <a:solidFill>
                  <a:srgbClr val="FFFDFF"/>
                </a:solidFill>
                <a:latin typeface="Times New Roman" panose="02020603050405020304" pitchFamily="18" charset="0"/>
                <a:cs typeface="Times New Roman" panose="02020603050405020304" pitchFamily="18" charset="0"/>
              </a:rPr>
              <a:t>Т</a:t>
            </a:r>
            <a:r>
              <a:rPr sz="4900" spc="-5" dirty="0">
                <a:solidFill>
                  <a:srgbClr val="FFFDFF"/>
                </a:solidFill>
                <a:latin typeface="Times New Roman" panose="02020603050405020304" pitchFamily="18" charset="0"/>
                <a:cs typeface="Times New Roman" panose="02020603050405020304" pitchFamily="18" charset="0"/>
              </a:rPr>
              <a:t>А  </a:t>
            </a:r>
            <a:r>
              <a:rPr sz="4900" spc="-155" dirty="0">
                <a:solidFill>
                  <a:srgbClr val="FFFDFF"/>
                </a:solidFill>
                <a:latin typeface="Times New Roman" panose="02020603050405020304" pitchFamily="18" charset="0"/>
                <a:cs typeface="Times New Roman" panose="02020603050405020304" pitchFamily="18" charset="0"/>
              </a:rPr>
              <a:t>К</a:t>
            </a:r>
            <a:r>
              <a:rPr sz="4900" spc="-150" dirty="0">
                <a:solidFill>
                  <a:srgbClr val="FFFDFF"/>
                </a:solidFill>
                <a:latin typeface="Times New Roman" panose="02020603050405020304" pitchFamily="18" charset="0"/>
                <a:cs typeface="Times New Roman" panose="02020603050405020304" pitchFamily="18" charset="0"/>
              </a:rPr>
              <a:t>ОН</a:t>
            </a:r>
            <a:r>
              <a:rPr sz="4900" spc="-155" dirty="0">
                <a:solidFill>
                  <a:srgbClr val="FFFDFF"/>
                </a:solidFill>
                <a:latin typeface="Times New Roman" panose="02020603050405020304" pitchFamily="18" charset="0"/>
                <a:cs typeface="Times New Roman" panose="02020603050405020304" pitchFamily="18" charset="0"/>
              </a:rPr>
              <a:t>ТР</a:t>
            </a:r>
            <a:r>
              <a:rPr sz="4900" spc="-150" dirty="0">
                <a:solidFill>
                  <a:srgbClr val="FFFDFF"/>
                </a:solidFill>
                <a:latin typeface="Times New Roman" panose="02020603050405020304" pitchFamily="18" charset="0"/>
                <a:cs typeface="Times New Roman" panose="02020603050405020304" pitchFamily="18" charset="0"/>
              </a:rPr>
              <a:t>О</a:t>
            </a:r>
            <a:r>
              <a:rPr sz="4900" spc="-155" dirty="0">
                <a:solidFill>
                  <a:srgbClr val="FFFDFF"/>
                </a:solidFill>
                <a:latin typeface="Times New Roman" panose="02020603050405020304" pitchFamily="18" charset="0"/>
                <a:cs typeface="Times New Roman" panose="02020603050405020304" pitchFamily="18" charset="0"/>
              </a:rPr>
              <a:t>Л</a:t>
            </a:r>
            <a:r>
              <a:rPr sz="4900" spc="-150" dirty="0">
                <a:solidFill>
                  <a:srgbClr val="FFFDFF"/>
                </a:solidFill>
                <a:latin typeface="Times New Roman" panose="02020603050405020304" pitchFamily="18" charset="0"/>
                <a:cs typeface="Times New Roman" panose="02020603050405020304" pitchFamily="18" charset="0"/>
              </a:rPr>
              <a:t>Ь</a:t>
            </a:r>
            <a:r>
              <a:rPr sz="4900" spc="-160" dirty="0">
                <a:solidFill>
                  <a:srgbClr val="FFFDFF"/>
                </a:solidFill>
                <a:latin typeface="Times New Roman" panose="02020603050405020304" pitchFamily="18" charset="0"/>
                <a:cs typeface="Times New Roman" panose="02020603050405020304" pitchFamily="18" charset="0"/>
              </a:rPr>
              <a:t>Н</a:t>
            </a:r>
            <a:r>
              <a:rPr sz="4900" spc="-165" dirty="0">
                <a:solidFill>
                  <a:srgbClr val="FFFDFF"/>
                </a:solidFill>
                <a:latin typeface="Times New Roman" panose="02020603050405020304" pitchFamily="18" charset="0"/>
                <a:cs typeface="Times New Roman" panose="02020603050405020304" pitchFamily="18" charset="0"/>
              </a:rPr>
              <a:t>О</a:t>
            </a:r>
            <a:r>
              <a:rPr sz="4900" spc="-150" dirty="0">
                <a:solidFill>
                  <a:srgbClr val="FFFDFF"/>
                </a:solidFill>
                <a:latin typeface="Times New Roman" panose="02020603050405020304" pitchFamily="18" charset="0"/>
                <a:cs typeface="Times New Roman" panose="02020603050405020304" pitchFamily="18" charset="0"/>
              </a:rPr>
              <a:t>-П</a:t>
            </a:r>
            <a:r>
              <a:rPr sz="4900" spc="-160" dirty="0">
                <a:solidFill>
                  <a:srgbClr val="FFFDFF"/>
                </a:solidFill>
                <a:latin typeface="Times New Roman" panose="02020603050405020304" pitchFamily="18" charset="0"/>
                <a:cs typeface="Times New Roman" panose="02020603050405020304" pitchFamily="18" charset="0"/>
              </a:rPr>
              <a:t>Е</a:t>
            </a:r>
            <a:r>
              <a:rPr sz="4900" spc="-155" dirty="0">
                <a:solidFill>
                  <a:srgbClr val="FFFDFF"/>
                </a:solidFill>
                <a:latin typeface="Times New Roman" panose="02020603050405020304" pitchFamily="18" charset="0"/>
                <a:cs typeface="Times New Roman" panose="02020603050405020304" pitchFamily="18" charset="0"/>
              </a:rPr>
              <a:t>Р</a:t>
            </a:r>
            <a:r>
              <a:rPr sz="4900" spc="-160" dirty="0">
                <a:solidFill>
                  <a:srgbClr val="FFFDFF"/>
                </a:solidFill>
                <a:latin typeface="Times New Roman" panose="02020603050405020304" pitchFamily="18" charset="0"/>
                <a:cs typeface="Times New Roman" panose="02020603050405020304" pitchFamily="18" charset="0"/>
              </a:rPr>
              <a:t>Е</a:t>
            </a:r>
            <a:r>
              <a:rPr sz="4900" spc="-155" dirty="0">
                <a:solidFill>
                  <a:srgbClr val="FFFDFF"/>
                </a:solidFill>
                <a:latin typeface="Times New Roman" panose="02020603050405020304" pitchFamily="18" charset="0"/>
                <a:cs typeface="Times New Roman" panose="02020603050405020304" pitchFamily="18" charset="0"/>
              </a:rPr>
              <a:t>В</a:t>
            </a:r>
            <a:r>
              <a:rPr sz="4900" spc="-145" dirty="0">
                <a:solidFill>
                  <a:srgbClr val="FFFDFF"/>
                </a:solidFill>
                <a:latin typeface="Times New Roman" panose="02020603050405020304" pitchFamily="18" charset="0"/>
                <a:cs typeface="Times New Roman" panose="02020603050405020304" pitchFamily="18" charset="0"/>
              </a:rPr>
              <a:t>І</a:t>
            </a:r>
            <a:r>
              <a:rPr sz="4900" spc="-155" dirty="0">
                <a:solidFill>
                  <a:srgbClr val="FFFDFF"/>
                </a:solidFill>
                <a:latin typeface="Times New Roman" panose="02020603050405020304" pitchFamily="18" charset="0"/>
                <a:cs typeface="Times New Roman" panose="02020603050405020304" pitchFamily="18" charset="0"/>
              </a:rPr>
              <a:t>Р</a:t>
            </a:r>
            <a:r>
              <a:rPr sz="4900" spc="-165" dirty="0">
                <a:solidFill>
                  <a:srgbClr val="FFFDFF"/>
                </a:solidFill>
                <a:latin typeface="Times New Roman" panose="02020603050405020304" pitchFamily="18" charset="0"/>
                <a:cs typeface="Times New Roman" panose="02020603050405020304" pitchFamily="18" charset="0"/>
              </a:rPr>
              <a:t>О</a:t>
            </a:r>
            <a:r>
              <a:rPr sz="4900" spc="-160" dirty="0">
                <a:solidFill>
                  <a:srgbClr val="FFFDFF"/>
                </a:solidFill>
                <a:latin typeface="Times New Roman" panose="02020603050405020304" pitchFamily="18" charset="0"/>
                <a:cs typeface="Times New Roman" panose="02020603050405020304" pitchFamily="18" charset="0"/>
              </a:rPr>
              <a:t>Ч</a:t>
            </a:r>
            <a:r>
              <a:rPr sz="4900" spc="-150" dirty="0">
                <a:solidFill>
                  <a:srgbClr val="FFFDFF"/>
                </a:solidFill>
                <a:latin typeface="Times New Roman" panose="02020603050405020304" pitchFamily="18" charset="0"/>
                <a:cs typeface="Times New Roman" panose="02020603050405020304" pitchFamily="18" charset="0"/>
              </a:rPr>
              <a:t>Н</a:t>
            </a:r>
            <a:r>
              <a:rPr sz="4900" spc="-5" dirty="0">
                <a:solidFill>
                  <a:srgbClr val="FFFDFF"/>
                </a:solidFill>
                <a:latin typeface="Times New Roman" panose="02020603050405020304" pitchFamily="18" charset="0"/>
                <a:cs typeface="Times New Roman" panose="02020603050405020304" pitchFamily="18" charset="0"/>
              </a:rPr>
              <a:t>А  </a:t>
            </a:r>
            <a:r>
              <a:rPr sz="4900" spc="-155" dirty="0">
                <a:solidFill>
                  <a:srgbClr val="FFFDFF"/>
                </a:solidFill>
                <a:latin typeface="Times New Roman" panose="02020603050405020304" pitchFamily="18" charset="0"/>
                <a:cs typeface="Times New Roman" panose="02020603050405020304" pitchFamily="18" charset="0"/>
              </a:rPr>
              <a:t>Р</a:t>
            </a:r>
            <a:r>
              <a:rPr sz="4900" spc="-150" dirty="0">
                <a:solidFill>
                  <a:srgbClr val="FFFDFF"/>
                </a:solidFill>
                <a:latin typeface="Times New Roman" panose="02020603050405020304" pitchFamily="18" charset="0"/>
                <a:cs typeface="Times New Roman" panose="02020603050405020304" pitchFamily="18" charset="0"/>
              </a:rPr>
              <a:t>О</a:t>
            </a:r>
            <a:r>
              <a:rPr sz="4900" spc="-155" dirty="0">
                <a:solidFill>
                  <a:srgbClr val="FFFDFF"/>
                </a:solidFill>
                <a:latin typeface="Times New Roman" panose="02020603050405020304" pitchFamily="18" charset="0"/>
                <a:cs typeface="Times New Roman" panose="02020603050405020304" pitchFamily="18" charset="0"/>
              </a:rPr>
              <a:t>Б</a:t>
            </a:r>
            <a:r>
              <a:rPr sz="4900" spc="-150" dirty="0">
                <a:solidFill>
                  <a:srgbClr val="FFFDFF"/>
                </a:solidFill>
                <a:latin typeface="Times New Roman" panose="02020603050405020304" pitchFamily="18" charset="0"/>
                <a:cs typeface="Times New Roman" panose="02020603050405020304" pitchFamily="18" charset="0"/>
              </a:rPr>
              <a:t>О</a:t>
            </a:r>
            <a:r>
              <a:rPr sz="4900" spc="-155" dirty="0">
                <a:solidFill>
                  <a:srgbClr val="FFFDFF"/>
                </a:solidFill>
                <a:latin typeface="Times New Roman" panose="02020603050405020304" pitchFamily="18" charset="0"/>
                <a:cs typeface="Times New Roman" panose="02020603050405020304" pitchFamily="18" charset="0"/>
              </a:rPr>
              <a:t>Т</a:t>
            </a:r>
            <a:r>
              <a:rPr sz="4900" spc="-5" dirty="0">
                <a:solidFill>
                  <a:srgbClr val="FFFDFF"/>
                </a:solidFill>
                <a:latin typeface="Times New Roman" panose="02020603050405020304" pitchFamily="18" charset="0"/>
                <a:cs typeface="Times New Roman" panose="02020603050405020304" pitchFamily="18" charset="0"/>
              </a:rPr>
              <a:t>А</a:t>
            </a:r>
            <a:r>
              <a:rPr sz="4900" spc="-320" dirty="0">
                <a:solidFill>
                  <a:srgbClr val="FFFDFF"/>
                </a:solidFill>
                <a:latin typeface="Times New Roman" panose="02020603050405020304" pitchFamily="18" charset="0"/>
                <a:cs typeface="Times New Roman" panose="02020603050405020304" pitchFamily="18" charset="0"/>
              </a:rPr>
              <a:t> </a:t>
            </a:r>
            <a:r>
              <a:rPr sz="4900" spc="-150" dirty="0">
                <a:solidFill>
                  <a:srgbClr val="FFFDFF"/>
                </a:solidFill>
                <a:latin typeface="Times New Roman" panose="02020603050405020304" pitchFamily="18" charset="0"/>
                <a:cs typeface="Times New Roman" panose="02020603050405020304" pitchFamily="18" charset="0"/>
              </a:rPr>
              <a:t>М</a:t>
            </a:r>
            <a:r>
              <a:rPr sz="4900" spc="-145" dirty="0">
                <a:solidFill>
                  <a:srgbClr val="FFFDFF"/>
                </a:solidFill>
                <a:latin typeface="Times New Roman" panose="02020603050405020304" pitchFamily="18" charset="0"/>
                <a:cs typeface="Times New Roman" panose="02020603050405020304" pitchFamily="18" charset="0"/>
              </a:rPr>
              <a:t>И</a:t>
            </a:r>
            <a:r>
              <a:rPr sz="4900" spc="-155" dirty="0">
                <a:solidFill>
                  <a:srgbClr val="FFFDFF"/>
                </a:solidFill>
                <a:latin typeface="Times New Roman" panose="02020603050405020304" pitchFamily="18" charset="0"/>
                <a:cs typeface="Times New Roman" panose="02020603050405020304" pitchFamily="18" charset="0"/>
              </a:rPr>
              <a:t>Т</a:t>
            </a:r>
            <a:r>
              <a:rPr sz="4900" spc="-145" dirty="0">
                <a:solidFill>
                  <a:srgbClr val="FFFDFF"/>
                </a:solidFill>
                <a:latin typeface="Times New Roman" panose="02020603050405020304" pitchFamily="18" charset="0"/>
                <a:cs typeface="Times New Roman" panose="02020603050405020304" pitchFamily="18" charset="0"/>
              </a:rPr>
              <a:t>Н</a:t>
            </a:r>
            <a:r>
              <a:rPr sz="4900" spc="-160" dirty="0">
                <a:solidFill>
                  <a:srgbClr val="FFFDFF"/>
                </a:solidFill>
                <a:latin typeface="Times New Roman" panose="02020603050405020304" pitchFamily="18" charset="0"/>
                <a:cs typeface="Times New Roman" panose="02020603050405020304" pitchFamily="18" charset="0"/>
              </a:rPr>
              <a:t>И</a:t>
            </a:r>
            <a:r>
              <a:rPr sz="4900" spc="-5" dirty="0">
                <a:solidFill>
                  <a:srgbClr val="FFFDFF"/>
                </a:solidFill>
                <a:latin typeface="Times New Roman" panose="02020603050405020304" pitchFamily="18" charset="0"/>
                <a:cs typeface="Times New Roman" panose="02020603050405020304" pitchFamily="18" charset="0"/>
              </a:rPr>
              <a:t>Х</a:t>
            </a:r>
            <a:r>
              <a:rPr sz="4900" spc="-300" dirty="0">
                <a:solidFill>
                  <a:srgbClr val="FFFDFF"/>
                </a:solidFill>
                <a:latin typeface="Times New Roman" panose="02020603050405020304" pitchFamily="18" charset="0"/>
                <a:cs typeface="Times New Roman" panose="02020603050405020304" pitchFamily="18" charset="0"/>
              </a:rPr>
              <a:t> </a:t>
            </a:r>
            <a:r>
              <a:rPr sz="4900" spc="-150" dirty="0">
                <a:solidFill>
                  <a:srgbClr val="FFFDFF"/>
                </a:solidFill>
                <a:latin typeface="Times New Roman" panose="02020603050405020304" pitchFamily="18" charset="0"/>
                <a:cs typeface="Times New Roman" panose="02020603050405020304" pitchFamily="18" charset="0"/>
              </a:rPr>
              <a:t>О</a:t>
            </a:r>
            <a:r>
              <a:rPr sz="4900" spc="-170" dirty="0">
                <a:solidFill>
                  <a:srgbClr val="FFFDFF"/>
                </a:solidFill>
                <a:latin typeface="Times New Roman" panose="02020603050405020304" pitchFamily="18" charset="0"/>
                <a:cs typeface="Times New Roman" panose="02020603050405020304" pitchFamily="18" charset="0"/>
              </a:rPr>
              <a:t>Р</a:t>
            </a:r>
            <a:r>
              <a:rPr sz="4900" spc="-145" dirty="0">
                <a:solidFill>
                  <a:srgbClr val="FFFDFF"/>
                </a:solidFill>
                <a:latin typeface="Times New Roman" panose="02020603050405020304" pitchFamily="18" charset="0"/>
                <a:cs typeface="Times New Roman" panose="02020603050405020304" pitchFamily="18" charset="0"/>
              </a:rPr>
              <a:t>Г</a:t>
            </a:r>
            <a:r>
              <a:rPr sz="4900" spc="-150" dirty="0">
                <a:solidFill>
                  <a:srgbClr val="FFFDFF"/>
                </a:solidFill>
                <a:latin typeface="Times New Roman" panose="02020603050405020304" pitchFamily="18" charset="0"/>
                <a:cs typeface="Times New Roman" panose="02020603050405020304" pitchFamily="18" charset="0"/>
              </a:rPr>
              <a:t>А</a:t>
            </a:r>
            <a:r>
              <a:rPr sz="4900" spc="-160" dirty="0">
                <a:solidFill>
                  <a:srgbClr val="FFFDFF"/>
                </a:solidFill>
                <a:latin typeface="Times New Roman" panose="02020603050405020304" pitchFamily="18" charset="0"/>
                <a:cs typeface="Times New Roman" panose="02020603050405020304" pitchFamily="18" charset="0"/>
              </a:rPr>
              <a:t>Н</a:t>
            </a:r>
            <a:r>
              <a:rPr sz="4900" spc="-145" dirty="0">
                <a:solidFill>
                  <a:srgbClr val="FFFDFF"/>
                </a:solidFill>
                <a:latin typeface="Times New Roman" panose="02020603050405020304" pitchFamily="18" charset="0"/>
                <a:cs typeface="Times New Roman" panose="02020603050405020304" pitchFamily="18" charset="0"/>
              </a:rPr>
              <a:t>І</a:t>
            </a:r>
            <a:r>
              <a:rPr sz="4900" spc="-5" dirty="0">
                <a:solidFill>
                  <a:srgbClr val="FFFDFF"/>
                </a:solidFill>
                <a:latin typeface="Times New Roman" panose="02020603050405020304" pitchFamily="18" charset="0"/>
                <a:cs typeface="Times New Roman" panose="02020603050405020304" pitchFamily="18" charset="0"/>
              </a:rPr>
              <a:t>В  </a:t>
            </a:r>
            <a:r>
              <a:rPr sz="4900" spc="-160" dirty="0">
                <a:solidFill>
                  <a:srgbClr val="FFFDFF"/>
                </a:solidFill>
                <a:latin typeface="Times New Roman" panose="02020603050405020304" pitchFamily="18" charset="0"/>
                <a:cs typeface="Times New Roman" panose="02020603050405020304" pitchFamily="18" charset="0"/>
              </a:rPr>
              <a:t>Щ</a:t>
            </a:r>
            <a:r>
              <a:rPr sz="4900" spc="-150" dirty="0">
                <a:solidFill>
                  <a:srgbClr val="FFFDFF"/>
                </a:solidFill>
                <a:latin typeface="Times New Roman" panose="02020603050405020304" pitchFamily="18" charset="0"/>
                <a:cs typeface="Times New Roman" panose="02020603050405020304" pitchFamily="18" charset="0"/>
              </a:rPr>
              <a:t>О</a:t>
            </a:r>
            <a:r>
              <a:rPr sz="4900" spc="-155" dirty="0">
                <a:solidFill>
                  <a:srgbClr val="FFFDFF"/>
                </a:solidFill>
                <a:latin typeface="Times New Roman" panose="02020603050405020304" pitchFamily="18" charset="0"/>
                <a:cs typeface="Times New Roman" panose="02020603050405020304" pitchFamily="18" charset="0"/>
              </a:rPr>
              <a:t>Д</a:t>
            </a:r>
            <a:r>
              <a:rPr sz="4900" spc="-5" dirty="0">
                <a:solidFill>
                  <a:srgbClr val="FFFDFF"/>
                </a:solidFill>
                <a:latin typeface="Times New Roman" panose="02020603050405020304" pitchFamily="18" charset="0"/>
                <a:cs typeface="Times New Roman" panose="02020603050405020304" pitchFamily="18" charset="0"/>
              </a:rPr>
              <a:t>О</a:t>
            </a:r>
            <a:r>
              <a:rPr sz="4900" spc="-305" dirty="0">
                <a:solidFill>
                  <a:srgbClr val="FFFDFF"/>
                </a:solidFill>
                <a:latin typeface="Times New Roman" panose="02020603050405020304" pitchFamily="18" charset="0"/>
                <a:cs typeface="Times New Roman" panose="02020603050405020304" pitchFamily="18" charset="0"/>
              </a:rPr>
              <a:t> </a:t>
            </a:r>
            <a:r>
              <a:rPr sz="4900" spc="-150" dirty="0">
                <a:solidFill>
                  <a:srgbClr val="FFFDFF"/>
                </a:solidFill>
                <a:latin typeface="Times New Roman" panose="02020603050405020304" pitchFamily="18" charset="0"/>
                <a:cs typeface="Times New Roman" panose="02020603050405020304" pitchFamily="18" charset="0"/>
              </a:rPr>
              <a:t>А</a:t>
            </a:r>
            <a:r>
              <a:rPr sz="4900" spc="-155" dirty="0">
                <a:solidFill>
                  <a:srgbClr val="FFFDFF"/>
                </a:solidFill>
                <a:latin typeface="Times New Roman" panose="02020603050405020304" pitchFamily="18" charset="0"/>
                <a:cs typeface="Times New Roman" panose="02020603050405020304" pitchFamily="18" charset="0"/>
              </a:rPr>
              <a:t>Д</a:t>
            </a:r>
            <a:r>
              <a:rPr sz="4900" spc="-150" dirty="0">
                <a:solidFill>
                  <a:srgbClr val="FFFDFF"/>
                </a:solidFill>
                <a:latin typeface="Times New Roman" panose="02020603050405020304" pitchFamily="18" charset="0"/>
                <a:cs typeface="Times New Roman" panose="02020603050405020304" pitchFamily="18" charset="0"/>
              </a:rPr>
              <a:t>М</a:t>
            </a:r>
            <a:r>
              <a:rPr sz="4900" spc="-145" dirty="0">
                <a:solidFill>
                  <a:srgbClr val="FFFDFF"/>
                </a:solidFill>
                <a:latin typeface="Times New Roman" panose="02020603050405020304" pitchFamily="18" charset="0"/>
                <a:cs typeface="Times New Roman" panose="02020603050405020304" pitchFamily="18" charset="0"/>
              </a:rPr>
              <a:t>ІНІ</a:t>
            </a:r>
            <a:r>
              <a:rPr sz="4900" spc="-155" dirty="0">
                <a:solidFill>
                  <a:srgbClr val="FFFDFF"/>
                </a:solidFill>
                <a:latin typeface="Times New Roman" panose="02020603050405020304" pitchFamily="18" charset="0"/>
                <a:cs typeface="Times New Roman" panose="02020603050405020304" pitchFamily="18" charset="0"/>
              </a:rPr>
              <a:t>СТР</a:t>
            </a:r>
            <a:r>
              <a:rPr sz="4900" spc="-160" dirty="0">
                <a:solidFill>
                  <a:srgbClr val="FFFDFF"/>
                </a:solidFill>
                <a:latin typeface="Times New Roman" panose="02020603050405020304" pitchFamily="18" charset="0"/>
                <a:cs typeface="Times New Roman" panose="02020603050405020304" pitchFamily="18" charset="0"/>
              </a:rPr>
              <a:t>У</a:t>
            </a:r>
            <a:r>
              <a:rPr sz="4900" spc="-155" dirty="0">
                <a:solidFill>
                  <a:srgbClr val="FFFDFF"/>
                </a:solidFill>
                <a:latin typeface="Times New Roman" panose="02020603050405020304" pitchFamily="18" charset="0"/>
                <a:cs typeface="Times New Roman" panose="02020603050405020304" pitchFamily="18" charset="0"/>
              </a:rPr>
              <a:t>В</a:t>
            </a:r>
            <a:r>
              <a:rPr sz="4900" spc="-150" dirty="0">
                <a:solidFill>
                  <a:srgbClr val="FFFDFF"/>
                </a:solidFill>
                <a:latin typeface="Times New Roman" panose="02020603050405020304" pitchFamily="18" charset="0"/>
                <a:cs typeface="Times New Roman" panose="02020603050405020304" pitchFamily="18" charset="0"/>
              </a:rPr>
              <a:t>А</a:t>
            </a:r>
            <a:r>
              <a:rPr sz="4900" spc="-160" dirty="0">
                <a:solidFill>
                  <a:srgbClr val="FFFDFF"/>
                </a:solidFill>
                <a:latin typeface="Times New Roman" panose="02020603050405020304" pitchFamily="18" charset="0"/>
                <a:cs typeface="Times New Roman" panose="02020603050405020304" pitchFamily="18" charset="0"/>
              </a:rPr>
              <a:t>Н</a:t>
            </a:r>
            <a:r>
              <a:rPr sz="4900" spc="-145" dirty="0">
                <a:solidFill>
                  <a:srgbClr val="FFFDFF"/>
                </a:solidFill>
                <a:latin typeface="Times New Roman" panose="02020603050405020304" pitchFamily="18" charset="0"/>
                <a:cs typeface="Times New Roman" panose="02020603050405020304" pitchFamily="18" charset="0"/>
              </a:rPr>
              <a:t>Н</a:t>
            </a:r>
            <a:r>
              <a:rPr sz="4900" spc="-5" dirty="0">
                <a:solidFill>
                  <a:srgbClr val="FFFDFF"/>
                </a:solidFill>
                <a:latin typeface="Times New Roman" panose="02020603050405020304" pitchFamily="18" charset="0"/>
                <a:cs typeface="Times New Roman" panose="02020603050405020304" pitchFamily="18" charset="0"/>
              </a:rPr>
              <a:t>Я  </a:t>
            </a:r>
            <a:r>
              <a:rPr sz="4900" spc="-150" dirty="0">
                <a:solidFill>
                  <a:srgbClr val="FFFDFF"/>
                </a:solidFill>
                <a:latin typeface="Times New Roman" panose="02020603050405020304" pitchFamily="18" charset="0"/>
                <a:cs typeface="Times New Roman" panose="02020603050405020304" pitchFamily="18" charset="0"/>
              </a:rPr>
              <a:t>М</a:t>
            </a:r>
            <a:r>
              <a:rPr sz="4900" spc="-145" dirty="0">
                <a:solidFill>
                  <a:srgbClr val="FFFDFF"/>
                </a:solidFill>
                <a:latin typeface="Times New Roman" panose="02020603050405020304" pitchFamily="18" charset="0"/>
                <a:cs typeface="Times New Roman" panose="02020603050405020304" pitchFamily="18" charset="0"/>
              </a:rPr>
              <a:t>И</a:t>
            </a:r>
            <a:r>
              <a:rPr sz="4900" spc="-155" dirty="0">
                <a:solidFill>
                  <a:srgbClr val="FFFDFF"/>
                </a:solidFill>
                <a:latin typeface="Times New Roman" panose="02020603050405020304" pitchFamily="18" charset="0"/>
                <a:cs typeface="Times New Roman" panose="02020603050405020304" pitchFamily="18" charset="0"/>
              </a:rPr>
              <a:t>Т</a:t>
            </a:r>
            <a:r>
              <a:rPr sz="4900" spc="-145" dirty="0">
                <a:solidFill>
                  <a:srgbClr val="FFFDFF"/>
                </a:solidFill>
                <a:latin typeface="Times New Roman" panose="02020603050405020304" pitchFamily="18" charset="0"/>
                <a:cs typeface="Times New Roman" panose="02020603050405020304" pitchFamily="18" charset="0"/>
              </a:rPr>
              <a:t>Н</a:t>
            </a:r>
            <a:r>
              <a:rPr sz="4900" spc="-160" dirty="0">
                <a:solidFill>
                  <a:srgbClr val="FFFDFF"/>
                </a:solidFill>
                <a:latin typeface="Times New Roman" panose="02020603050405020304" pitchFamily="18" charset="0"/>
                <a:cs typeface="Times New Roman" panose="02020603050405020304" pitchFamily="18" charset="0"/>
              </a:rPr>
              <a:t>И</a:t>
            </a:r>
            <a:r>
              <a:rPr sz="4900" spc="-5" dirty="0">
                <a:solidFill>
                  <a:srgbClr val="FFFDFF"/>
                </a:solidFill>
                <a:latin typeface="Times New Roman" panose="02020603050405020304" pitchFamily="18" charset="0"/>
                <a:cs typeface="Times New Roman" panose="02020603050405020304" pitchFamily="18" charset="0"/>
              </a:rPr>
              <a:t>Х</a:t>
            </a:r>
            <a:r>
              <a:rPr sz="4900" spc="-325" dirty="0">
                <a:solidFill>
                  <a:srgbClr val="FFFDFF"/>
                </a:solidFill>
                <a:latin typeface="Times New Roman" panose="02020603050405020304" pitchFamily="18" charset="0"/>
                <a:cs typeface="Times New Roman" panose="02020603050405020304" pitchFamily="18" charset="0"/>
              </a:rPr>
              <a:t> </a:t>
            </a:r>
            <a:r>
              <a:rPr sz="4900" spc="-150" dirty="0">
                <a:solidFill>
                  <a:srgbClr val="FFFDFF"/>
                </a:solidFill>
                <a:latin typeface="Times New Roman" panose="02020603050405020304" pitchFamily="18" charset="0"/>
                <a:cs typeface="Times New Roman" panose="02020603050405020304" pitchFamily="18" charset="0"/>
              </a:rPr>
              <a:t>П</a:t>
            </a:r>
            <a:r>
              <a:rPr sz="4900" spc="-155" dirty="0">
                <a:solidFill>
                  <a:srgbClr val="FFFDFF"/>
                </a:solidFill>
                <a:latin typeface="Times New Roman" panose="02020603050405020304" pitchFamily="18" charset="0"/>
                <a:cs typeface="Times New Roman" panose="02020603050405020304" pitchFamily="18" charset="0"/>
              </a:rPr>
              <a:t>Л</a:t>
            </a:r>
            <a:r>
              <a:rPr sz="4900" spc="-150" dirty="0">
                <a:solidFill>
                  <a:srgbClr val="FFFDFF"/>
                </a:solidFill>
                <a:latin typeface="Times New Roman" panose="02020603050405020304" pitchFamily="18" charset="0"/>
                <a:cs typeface="Times New Roman" panose="02020603050405020304" pitchFamily="18" charset="0"/>
              </a:rPr>
              <a:t>А</a:t>
            </a:r>
            <a:r>
              <a:rPr sz="4900" spc="-155" dirty="0">
                <a:solidFill>
                  <a:srgbClr val="FFFDFF"/>
                </a:solidFill>
                <a:latin typeface="Times New Roman" panose="02020603050405020304" pitchFamily="18" charset="0"/>
                <a:cs typeface="Times New Roman" panose="02020603050405020304" pitchFamily="18" charset="0"/>
              </a:rPr>
              <a:t>Т</a:t>
            </a:r>
            <a:r>
              <a:rPr sz="4900" spc="-160" dirty="0">
                <a:solidFill>
                  <a:srgbClr val="FFFDFF"/>
                </a:solidFill>
                <a:latin typeface="Times New Roman" panose="02020603050405020304" pitchFamily="18" charset="0"/>
                <a:cs typeface="Times New Roman" panose="02020603050405020304" pitchFamily="18" charset="0"/>
              </a:rPr>
              <a:t>Е</a:t>
            </a:r>
            <a:r>
              <a:rPr sz="4900" spc="-145" dirty="0">
                <a:solidFill>
                  <a:srgbClr val="FFFDFF"/>
                </a:solidFill>
                <a:latin typeface="Times New Roman" panose="02020603050405020304" pitchFamily="18" charset="0"/>
                <a:cs typeface="Times New Roman" panose="02020603050405020304" pitchFamily="18" charset="0"/>
              </a:rPr>
              <a:t>ЖІ</a:t>
            </a:r>
            <a:r>
              <a:rPr sz="4900" spc="-5" dirty="0">
                <a:solidFill>
                  <a:srgbClr val="FFFDFF"/>
                </a:solidFill>
                <a:latin typeface="Times New Roman" panose="02020603050405020304" pitchFamily="18" charset="0"/>
                <a:cs typeface="Times New Roman" panose="02020603050405020304" pitchFamily="18" charset="0"/>
              </a:rPr>
              <a:t>В</a:t>
            </a:r>
            <a:endParaRPr sz="4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884A9F-4C8D-44E3-896A-46ED6DD56335}"/>
              </a:ext>
            </a:extLst>
          </p:cNvPr>
          <p:cNvSpPr txBox="1"/>
          <p:nvPr/>
        </p:nvSpPr>
        <p:spPr>
          <a:xfrm>
            <a:off x="4800600" y="674400"/>
            <a:ext cx="7010400" cy="5509200"/>
          </a:xfrm>
          <a:prstGeom prst="rect">
            <a:avLst/>
          </a:prstGeom>
          <a:noFill/>
        </p:spPr>
        <p:txBody>
          <a:bodyPr wrap="square">
            <a:spAutoFit/>
          </a:bodyPr>
          <a:lstStyle/>
          <a:p>
            <a:r>
              <a:rPr lang="uk-UA" sz="1600" b="1" dirty="0">
                <a:latin typeface="Times New Roman" panose="02020603050405020304" pitchFamily="18" charset="0"/>
                <a:cs typeface="Times New Roman" panose="02020603050405020304" pitchFamily="18" charset="0"/>
              </a:rPr>
              <a:t>Державна митна служба України (Держмитслужба) </a:t>
            </a:r>
            <a:r>
              <a:rPr lang="uk-UA" sz="1600" dirty="0">
                <a:latin typeface="Times New Roman" panose="02020603050405020304" pitchFamily="18" charset="0"/>
                <a:cs typeface="Times New Roman" panose="02020603050405020304" pitchFamily="18" charset="0"/>
              </a:rPr>
              <a:t>– центральний орган виконавчої влади, що формує та реалізує державну політику у сфері митної справи. Основні функції Держмитслужби в адмініструванні митних платежів:</a:t>
            </a:r>
          </a:p>
          <a:p>
            <a:pPr marL="342900" indent="-342900">
              <a:buAutoNum type="arabicPeriod"/>
            </a:pPr>
            <a:r>
              <a:rPr lang="uk-UA" sz="1600" dirty="0">
                <a:latin typeface="Times New Roman" panose="02020603050405020304" pitchFamily="18" charset="0"/>
                <a:cs typeface="Times New Roman" panose="02020603050405020304" pitchFamily="18" charset="0"/>
              </a:rPr>
              <a:t>Розробка та імплементація митної політики: </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Визначення правил та процедур адміністрування митних платежів.</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Ухвалення нормативно-правових актів у сфері митної справи.</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Гармонізація митного законодавства з нормами ЄС.</a:t>
            </a:r>
          </a:p>
          <a:p>
            <a:r>
              <a:rPr lang="uk-UA" sz="1600" dirty="0">
                <a:latin typeface="Times New Roman" panose="02020603050405020304" pitchFamily="18" charset="0"/>
                <a:cs typeface="Times New Roman" panose="02020603050405020304" pitchFamily="18" charset="0"/>
              </a:rPr>
              <a:t>2. Контроль за нарахуванням та сплатою митних платежів:</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Моніторинг ефективності митного адміністрування.</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Аналіз статистичних даних щодо надходжень митних платежів.</a:t>
            </a:r>
          </a:p>
          <a:p>
            <a:r>
              <a:rPr lang="uk-UA" sz="1600" dirty="0">
                <a:latin typeface="Times New Roman" panose="02020603050405020304" pitchFamily="18" charset="0"/>
                <a:cs typeface="Times New Roman" panose="02020603050405020304" pitchFamily="18" charset="0"/>
              </a:rPr>
              <a:t>3. Забезпечення функціонування автоматизованих систем митного адміністрування:</a:t>
            </a:r>
          </a:p>
          <a:p>
            <a:r>
              <a:rPr lang="uk-UA" sz="1600" dirty="0">
                <a:latin typeface="Times New Roman" panose="02020603050405020304" pitchFamily="18" charset="0"/>
                <a:cs typeface="Times New Roman" panose="02020603050405020304" pitchFamily="18" charset="0"/>
              </a:rPr>
              <a:t>Єдина автоматизована інформаційна система (ЄАІС).</a:t>
            </a:r>
          </a:p>
          <a:p>
            <a:r>
              <a:rPr lang="uk-UA" sz="1600" dirty="0">
                <a:latin typeface="Times New Roman" panose="02020603050405020304" pitchFamily="18" charset="0"/>
                <a:cs typeface="Times New Roman" panose="02020603050405020304" pitchFamily="18" charset="0"/>
              </a:rPr>
              <a:t>Автоматизована система аналізу та управління ризиками (АСАУР).</a:t>
            </a:r>
          </a:p>
          <a:p>
            <a:r>
              <a:rPr lang="uk-UA" sz="1600" dirty="0">
                <a:latin typeface="Times New Roman" panose="02020603050405020304" pitchFamily="18" charset="0"/>
                <a:cs typeface="Times New Roman" panose="02020603050405020304" pitchFamily="18" charset="0"/>
              </a:rPr>
              <a:t>Електронна митна декларація (</a:t>
            </a:r>
            <a:r>
              <a:rPr lang="en-GB" sz="1600" dirty="0">
                <a:latin typeface="Times New Roman" panose="02020603050405020304" pitchFamily="18" charset="0"/>
                <a:cs typeface="Times New Roman" panose="02020603050405020304" pitchFamily="18" charset="0"/>
              </a:rPr>
              <a:t>MDP).</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4. Міжнародне співробітництво у сфері митної справи:</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Обмін інформацією з митними службами інших країн.</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Спрощення процедур торгівлі та укладання угод про спільний митний контроль.</a:t>
            </a:r>
          </a:p>
          <a:p>
            <a:r>
              <a:rPr lang="uk-UA" sz="1600" dirty="0">
                <a:latin typeface="Times New Roman" panose="02020603050405020304" pitchFamily="18" charset="0"/>
                <a:cs typeface="Times New Roman" panose="02020603050405020304" pitchFamily="18" charset="0"/>
              </a:rPr>
              <a:t>5. Контроль за діяльністю регіональних митниць та митних постів:</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Організація та координація їхньої роботи.</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Проведення внутрішніх перевірок та аудитів.</a:t>
            </a:r>
          </a:p>
        </p:txBody>
      </p:sp>
      <p:sp>
        <p:nvSpPr>
          <p:cNvPr id="4" name="object 2">
            <a:extLst>
              <a:ext uri="{FF2B5EF4-FFF2-40B4-BE49-F238E27FC236}">
                <a16:creationId xmlns:a16="http://schemas.microsoft.com/office/drawing/2014/main" id="{CC46EE71-BE8D-4BCC-BEFC-C22DA7E5298E}"/>
              </a:ext>
            </a:extLst>
          </p:cNvPr>
          <p:cNvSpPr txBox="1"/>
          <p:nvPr/>
        </p:nvSpPr>
        <p:spPr>
          <a:xfrm>
            <a:off x="1066800" y="2587567"/>
            <a:ext cx="3062605" cy="1811393"/>
          </a:xfrm>
          <a:prstGeom prst="rect">
            <a:avLst/>
          </a:prstGeom>
        </p:spPr>
        <p:txBody>
          <a:bodyPr vert="horz" wrap="square" lIns="0" tIns="86995" rIns="0" bIns="0" rtlCol="0">
            <a:spAutoFit/>
          </a:bodyPr>
          <a:lstStyle/>
          <a:p>
            <a:pPr marL="12700" algn="ctr">
              <a:lnSpc>
                <a:spcPct val="100000"/>
              </a:lnSpc>
              <a:spcBef>
                <a:spcPts val="95"/>
              </a:spcBef>
            </a:pPr>
            <a:r>
              <a:rPr lang="ru-RU" sz="2800" spc="-150" dirty="0">
                <a:solidFill>
                  <a:srgbClr val="FFFDFF"/>
                </a:solidFill>
                <a:latin typeface="Calibri Light"/>
                <a:cs typeface="Calibri Light"/>
              </a:rPr>
              <a:t>Структура </a:t>
            </a:r>
            <a:r>
              <a:rPr lang="ru-RU" sz="2800" spc="-150" dirty="0" err="1">
                <a:solidFill>
                  <a:srgbClr val="FFFDFF"/>
                </a:solidFill>
                <a:latin typeface="Calibri Light"/>
                <a:cs typeface="Calibri Light"/>
              </a:rPr>
              <a:t>митних</a:t>
            </a:r>
            <a:r>
              <a:rPr lang="ru-RU" sz="2800" spc="-150" dirty="0">
                <a:solidFill>
                  <a:srgbClr val="FFFDFF"/>
                </a:solidFill>
                <a:latin typeface="Calibri Light"/>
                <a:cs typeface="Calibri Light"/>
              </a:rPr>
              <a:t> орган</a:t>
            </a:r>
            <a:r>
              <a:rPr lang="uk-UA" sz="2800" spc="-150" dirty="0">
                <a:solidFill>
                  <a:srgbClr val="FFFDFF"/>
                </a:solidFill>
                <a:latin typeface="Calibri Light"/>
                <a:cs typeface="Calibri Light"/>
              </a:rPr>
              <a:t>і</a:t>
            </a:r>
            <a:r>
              <a:rPr lang="ru-RU" sz="2800" spc="-150" dirty="0">
                <a:solidFill>
                  <a:srgbClr val="FFFDFF"/>
                </a:solidFill>
                <a:latin typeface="Calibri Light"/>
                <a:cs typeface="Calibri Light"/>
              </a:rPr>
              <a:t>в та </a:t>
            </a:r>
            <a:r>
              <a:rPr lang="ru-RU" sz="2800" spc="-150" dirty="0" err="1">
                <a:solidFill>
                  <a:srgbClr val="FFFDFF"/>
                </a:solidFill>
                <a:latin typeface="Calibri Light"/>
                <a:cs typeface="Calibri Light"/>
              </a:rPr>
              <a:t>їхні</a:t>
            </a:r>
            <a:r>
              <a:rPr lang="ru-RU" sz="2800" spc="-150" dirty="0">
                <a:solidFill>
                  <a:srgbClr val="FFFDFF"/>
                </a:solidFill>
                <a:latin typeface="Calibri Light"/>
                <a:cs typeface="Calibri Light"/>
              </a:rPr>
              <a:t> </a:t>
            </a:r>
            <a:r>
              <a:rPr lang="ru-RU" sz="2800" spc="-150" dirty="0" err="1">
                <a:solidFill>
                  <a:srgbClr val="FFFDFF"/>
                </a:solidFill>
                <a:latin typeface="Times New Roman" panose="02020603050405020304" pitchFamily="18" charset="0"/>
                <a:cs typeface="Times New Roman" panose="02020603050405020304" pitchFamily="18" charset="0"/>
              </a:rPr>
              <a:t>функції</a:t>
            </a:r>
            <a:r>
              <a:rPr lang="ru-RU" sz="2800" spc="-150" dirty="0">
                <a:solidFill>
                  <a:srgbClr val="FFFDFF"/>
                </a:solidFill>
                <a:latin typeface="Calibri Light"/>
                <a:cs typeface="Calibri Light"/>
              </a:rPr>
              <a:t> в </a:t>
            </a:r>
            <a:r>
              <a:rPr lang="ru-RU" sz="2800" spc="-150" dirty="0" err="1">
                <a:solidFill>
                  <a:srgbClr val="FFFDFF"/>
                </a:solidFill>
                <a:latin typeface="Calibri Light"/>
                <a:cs typeface="Calibri Light"/>
              </a:rPr>
              <a:t>адмініструванні</a:t>
            </a:r>
            <a:r>
              <a:rPr lang="ru-RU" sz="2800" spc="-150" dirty="0">
                <a:solidFill>
                  <a:srgbClr val="FFFDFF"/>
                </a:solidFill>
                <a:latin typeface="Calibri Light"/>
                <a:cs typeface="Calibri Light"/>
              </a:rPr>
              <a:t> </a:t>
            </a:r>
            <a:r>
              <a:rPr lang="ru-RU" sz="2800" spc="-150" dirty="0" err="1">
                <a:solidFill>
                  <a:srgbClr val="FFFDFF"/>
                </a:solidFill>
                <a:latin typeface="Calibri Light"/>
                <a:cs typeface="Calibri Light"/>
              </a:rPr>
              <a:t>платежів</a:t>
            </a:r>
            <a:r>
              <a:rPr lang="ru-RU" sz="2800" spc="-150" dirty="0">
                <a:solidFill>
                  <a:srgbClr val="FFFDFF"/>
                </a:solidFill>
                <a:latin typeface="Calibri Light"/>
                <a:cs typeface="Calibri Light"/>
              </a:rPr>
              <a:t> </a:t>
            </a:r>
            <a:endParaRPr lang="ru-RU" sz="2800" dirty="0">
              <a:latin typeface="Calibri Light"/>
              <a:cs typeface="Calibri Light"/>
            </a:endParaRPr>
          </a:p>
        </p:txBody>
      </p:sp>
    </p:spTree>
    <p:extLst>
      <p:ext uri="{BB962C8B-B14F-4D97-AF65-F5344CB8AC3E}">
        <p14:creationId xmlns:p14="http://schemas.microsoft.com/office/powerpoint/2010/main" val="121781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97855" y="386841"/>
            <a:ext cx="6115050" cy="293863"/>
          </a:xfrm>
          <a:prstGeom prst="rect">
            <a:avLst/>
          </a:prstGeom>
        </p:spPr>
        <p:txBody>
          <a:bodyPr vert="horz" wrap="square" lIns="0" tIns="12700" rIns="0" bIns="0" rtlCol="0">
            <a:spAutoFit/>
          </a:bodyPr>
          <a:lstStyle/>
          <a:p>
            <a:pPr marL="241300" marR="5080" indent="-228600">
              <a:lnSpc>
                <a:spcPct val="110000"/>
              </a:lnSpc>
              <a:spcBef>
                <a:spcPts val="100"/>
              </a:spcBef>
              <a:buClr>
                <a:srgbClr val="F81B01"/>
              </a:buClr>
              <a:buSzPct val="108333"/>
              <a:buFont typeface="Wingdings"/>
              <a:buChar char=""/>
              <a:tabLst>
                <a:tab pos="241300" algn="l"/>
              </a:tabLst>
            </a:pPr>
            <a:endParaRPr lang="ru-RU" sz="1800" dirty="0">
              <a:latin typeface="Cambria"/>
              <a:cs typeface="Cambria"/>
            </a:endParaRPr>
          </a:p>
        </p:txBody>
      </p:sp>
      <p:sp>
        <p:nvSpPr>
          <p:cNvPr id="3" name="object 3"/>
          <p:cNvSpPr txBox="1"/>
          <p:nvPr/>
        </p:nvSpPr>
        <p:spPr>
          <a:xfrm>
            <a:off x="1143000" y="2499579"/>
            <a:ext cx="2895600" cy="2166619"/>
          </a:xfrm>
          <a:prstGeom prst="rect">
            <a:avLst/>
          </a:prstGeom>
        </p:spPr>
        <p:txBody>
          <a:bodyPr vert="horz" wrap="square" lIns="0" tIns="12065" rIns="0" bIns="0" rtlCol="0">
            <a:spAutoFit/>
          </a:bodyPr>
          <a:lstStyle/>
          <a:p>
            <a:pPr marL="12700" algn="ctr">
              <a:lnSpc>
                <a:spcPct val="100000"/>
              </a:lnSpc>
              <a:spcBef>
                <a:spcPts val="95"/>
              </a:spcBef>
            </a:pPr>
            <a:r>
              <a:rPr lang="ru-RU" sz="2800" spc="-150" dirty="0">
                <a:solidFill>
                  <a:srgbClr val="FFFDFF"/>
                </a:solidFill>
                <a:latin typeface="Times New Roman" panose="02020603050405020304" pitchFamily="18" charset="0"/>
                <a:cs typeface="Times New Roman" panose="02020603050405020304" pitchFamily="18" charset="0"/>
              </a:rPr>
              <a:t>Структура </a:t>
            </a:r>
            <a:r>
              <a:rPr lang="ru-RU" sz="2800" spc="-150" dirty="0" err="1">
                <a:solidFill>
                  <a:srgbClr val="FFFDFF"/>
                </a:solidFill>
                <a:latin typeface="Times New Roman" panose="02020603050405020304" pitchFamily="18" charset="0"/>
                <a:cs typeface="Times New Roman" panose="02020603050405020304" pitchFamily="18" charset="0"/>
              </a:rPr>
              <a:t>митних</a:t>
            </a:r>
            <a:r>
              <a:rPr lang="ru-RU" sz="2800" spc="-150" dirty="0">
                <a:solidFill>
                  <a:srgbClr val="FFFDFF"/>
                </a:solidFill>
                <a:latin typeface="Times New Roman" panose="02020603050405020304" pitchFamily="18" charset="0"/>
                <a:cs typeface="Times New Roman" panose="02020603050405020304" pitchFamily="18" charset="0"/>
              </a:rPr>
              <a:t> орган</a:t>
            </a:r>
            <a:r>
              <a:rPr lang="uk-UA" sz="2800" spc="-150" dirty="0">
                <a:solidFill>
                  <a:srgbClr val="FFFDFF"/>
                </a:solidFill>
                <a:latin typeface="Times New Roman" panose="02020603050405020304" pitchFamily="18" charset="0"/>
                <a:cs typeface="Times New Roman" panose="02020603050405020304" pitchFamily="18" charset="0"/>
              </a:rPr>
              <a:t>і</a:t>
            </a:r>
            <a:r>
              <a:rPr lang="ru-RU" sz="2800" spc="-150" dirty="0">
                <a:solidFill>
                  <a:srgbClr val="FFFDFF"/>
                </a:solidFill>
                <a:latin typeface="Times New Roman" panose="02020603050405020304" pitchFamily="18" charset="0"/>
                <a:cs typeface="Times New Roman" panose="02020603050405020304" pitchFamily="18" charset="0"/>
              </a:rPr>
              <a:t>в та </a:t>
            </a:r>
            <a:r>
              <a:rPr lang="ru-RU" sz="2800" spc="-150" dirty="0" err="1">
                <a:solidFill>
                  <a:srgbClr val="FFFDFF"/>
                </a:solidFill>
                <a:latin typeface="Times New Roman" panose="02020603050405020304" pitchFamily="18" charset="0"/>
                <a:cs typeface="Times New Roman" panose="02020603050405020304" pitchFamily="18" charset="0"/>
              </a:rPr>
              <a:t>їхні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функції</a:t>
            </a:r>
            <a:r>
              <a:rPr lang="ru-RU" sz="2800" spc="-150" dirty="0">
                <a:solidFill>
                  <a:srgbClr val="FFFDFF"/>
                </a:solidFill>
                <a:latin typeface="Times New Roman" panose="02020603050405020304" pitchFamily="18" charset="0"/>
                <a:cs typeface="Times New Roman" panose="02020603050405020304" pitchFamily="18" charset="0"/>
              </a:rPr>
              <a:t> в </a:t>
            </a:r>
            <a:r>
              <a:rPr lang="ru-RU" sz="2800" spc="-150" dirty="0" err="1">
                <a:solidFill>
                  <a:srgbClr val="FFFDFF"/>
                </a:solidFill>
                <a:latin typeface="Times New Roman" panose="02020603050405020304" pitchFamily="18" charset="0"/>
                <a:cs typeface="Times New Roman" panose="02020603050405020304" pitchFamily="18" charset="0"/>
              </a:rPr>
              <a:t>адмініструванні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платежів</a:t>
            </a:r>
            <a:r>
              <a:rPr lang="ru-RU" sz="2800" spc="-150" dirty="0">
                <a:solidFill>
                  <a:srgbClr val="FFFDFF"/>
                </a:solidFill>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C6BB93-AD07-4CDF-B7AB-5D08C6AF1AA1}"/>
              </a:ext>
            </a:extLst>
          </p:cNvPr>
          <p:cNvSpPr txBox="1"/>
          <p:nvPr/>
        </p:nvSpPr>
        <p:spPr>
          <a:xfrm>
            <a:off x="4988305" y="1289953"/>
            <a:ext cx="6324600" cy="4278094"/>
          </a:xfrm>
          <a:prstGeom prst="rect">
            <a:avLst/>
          </a:prstGeom>
          <a:noFill/>
        </p:spPr>
        <p:txBody>
          <a:bodyPr wrap="square">
            <a:spAutoFit/>
          </a:bodyPr>
          <a:lstStyle/>
          <a:p>
            <a:r>
              <a:rPr lang="ru-RU" sz="1600" dirty="0" err="1">
                <a:latin typeface="Times New Roman" panose="02020603050405020304" pitchFamily="18" charset="0"/>
                <a:cs typeface="Times New Roman" panose="02020603050405020304" pitchFamily="18" charset="0"/>
              </a:rPr>
              <a:t>Роздiл</a:t>
            </a:r>
            <a:r>
              <a:rPr lang="ru-RU" sz="1600" dirty="0">
                <a:latin typeface="Times New Roman" panose="02020603050405020304" pitchFamily="18" charset="0"/>
                <a:cs typeface="Times New Roman" panose="02020603050405020304" pitchFamily="18" charset="0"/>
              </a:rPr>
              <a:t> XX </a:t>
            </a:r>
            <a:r>
              <a:rPr lang="ru-RU" sz="1600" dirty="0" err="1">
                <a:latin typeface="Times New Roman" panose="02020603050405020304" pitchFamily="18" charset="0"/>
                <a:cs typeface="Times New Roman" panose="02020603050405020304" pitchFamily="18" charset="0"/>
              </a:rPr>
              <a:t>Митного</a:t>
            </a:r>
            <a:r>
              <a:rPr lang="ru-RU" sz="1600" dirty="0">
                <a:latin typeface="Times New Roman" panose="02020603050405020304" pitchFamily="18" charset="0"/>
                <a:cs typeface="Times New Roman" panose="02020603050405020304" pitchFamily="18" charset="0"/>
              </a:rPr>
              <a:t> Кодексу </a:t>
            </a:r>
            <a:r>
              <a:rPr lang="ru-RU" sz="1600" dirty="0" err="1">
                <a:latin typeface="Times New Roman" panose="02020603050405020304" pitchFamily="18" charset="0"/>
                <a:cs typeface="Times New Roman" panose="02020603050405020304" pitchFamily="18" charset="0"/>
              </a:rPr>
              <a:t>України</a:t>
            </a:r>
            <a:r>
              <a:rPr lang="ru-RU" sz="1600" dirty="0">
                <a:latin typeface="Times New Roman" panose="02020603050405020304" pitchFamily="18" charset="0"/>
                <a:cs typeface="Times New Roman" panose="02020603050405020304" pitchFamily="18" charset="0"/>
              </a:rPr>
              <a:t>  МИТНА СЛУЖБА УКРАЇНИ</a:t>
            </a:r>
          </a:p>
          <a:p>
            <a:r>
              <a:rPr lang="ru-RU" sz="1600" dirty="0">
                <a:latin typeface="Times New Roman" panose="02020603050405020304" pitchFamily="18" charset="0"/>
                <a:cs typeface="Times New Roman" panose="02020603050405020304" pitchFamily="18" charset="0"/>
              </a:rPr>
              <a:t>Глава 74. Структура та орган</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зац</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я д</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яльност</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75. Атрибутика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76. </a:t>
            </a:r>
            <a:r>
              <a:rPr lang="ru-RU" sz="1600" dirty="0" err="1">
                <a:latin typeface="Times New Roman" panose="02020603050405020304" pitchFamily="18" charset="0"/>
                <a:cs typeface="Times New Roman" panose="02020603050405020304" pitchFamily="18" charset="0"/>
              </a:rPr>
              <a:t>Майно</a:t>
            </a:r>
            <a:r>
              <a:rPr lang="ru-RU" sz="1600" dirty="0">
                <a:latin typeface="Times New Roman" panose="02020603050405020304" pitchFamily="18" charset="0"/>
                <a:cs typeface="Times New Roman" panose="02020603050405020304" pitchFamily="18" charset="0"/>
              </a:rPr>
              <a:t>, ф</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нансування</a:t>
            </a:r>
            <a:r>
              <a:rPr lang="ru-RU" sz="1600" dirty="0">
                <a:latin typeface="Times New Roman" panose="02020603050405020304" pitchFamily="18" charset="0"/>
                <a:cs typeface="Times New Roman" panose="02020603050405020304" pitchFamily="18" charset="0"/>
              </a:rPr>
              <a:t> та матер</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ально-техн</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забезпечення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77. </a:t>
            </a:r>
            <a:r>
              <a:rPr lang="ru-RU" sz="1600" dirty="0" err="1">
                <a:latin typeface="Times New Roman" panose="02020603050405020304" pitchFamily="18" charset="0"/>
                <a:cs typeface="Times New Roman" panose="02020603050405020304" pitchFamily="18" charset="0"/>
              </a:rPr>
              <a:t>Взаємов</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дносини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митних</a:t>
            </a:r>
            <a:r>
              <a:rPr lang="ru-RU" sz="1600" dirty="0">
                <a:latin typeface="Times New Roman" panose="02020603050405020304" pitchFamily="18" charset="0"/>
                <a:cs typeface="Times New Roman" panose="02020603050405020304" pitchFamily="18" charset="0"/>
              </a:rPr>
              <a:t> орган</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в з </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ншими</a:t>
            </a:r>
            <a:r>
              <a:rPr lang="ru-RU" sz="1600" dirty="0">
                <a:latin typeface="Times New Roman" panose="02020603050405020304" pitchFamily="18" charset="0"/>
                <a:cs typeface="Times New Roman" panose="02020603050405020304" pitchFamily="18" charset="0"/>
              </a:rPr>
              <a:t> органами </a:t>
            </a:r>
            <a:r>
              <a:rPr lang="ru-RU" sz="1600" dirty="0" err="1">
                <a:latin typeface="Times New Roman" panose="02020603050405020304" pitchFamily="18" charset="0"/>
                <a:cs typeface="Times New Roman" panose="02020603050405020304" pitchFamily="18" charset="0"/>
              </a:rPr>
              <a:t>державної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влади</a:t>
            </a:r>
            <a:r>
              <a:rPr lang="ru-RU" sz="1600" dirty="0">
                <a:latin typeface="Times New Roman" panose="02020603050405020304" pitchFamily="18" charset="0"/>
                <a:cs typeface="Times New Roman" panose="02020603050405020304" pitchFamily="18" charset="0"/>
              </a:rPr>
              <a:t>, органами м</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сцевого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самоврядування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суб'єктами</a:t>
            </a:r>
            <a:r>
              <a:rPr lang="ru-RU" sz="1600" dirty="0">
                <a:latin typeface="Times New Roman" panose="02020603050405020304" pitchFamily="18" charset="0"/>
                <a:cs typeface="Times New Roman" panose="02020603050405020304" pitchFamily="18" charset="0"/>
              </a:rPr>
              <a:t> п</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дприємницької</a:t>
            </a:r>
            <a:r>
              <a:rPr lang="ru-RU" sz="1600" dirty="0">
                <a:latin typeface="Times New Roman" panose="02020603050405020304" pitchFamily="18" charset="0"/>
                <a:cs typeface="Times New Roman" panose="02020603050405020304" pitchFamily="18" charset="0"/>
              </a:rPr>
              <a:t> д</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яльност</a:t>
            </a:r>
            <a:r>
              <a:rPr lang="en-US" sz="1600" dirty="0" err="1">
                <a:latin typeface="Times New Roman" panose="02020603050405020304" pitchFamily="18" charset="0"/>
                <a:cs typeface="Times New Roman" panose="02020603050405020304" pitchFamily="18" charset="0"/>
              </a:rPr>
              <a:t>i</a:t>
            </a:r>
            <a:endParaRPr lang="en-US"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78. М</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жнародне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вроб</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тництво</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питань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державної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справи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79. </a:t>
            </a:r>
            <a:r>
              <a:rPr lang="ru-RU" sz="1600" dirty="0" err="1">
                <a:latin typeface="Times New Roman" panose="02020603050405020304" pitchFamily="18" charset="0"/>
                <a:cs typeface="Times New Roman" panose="02020603050405020304" pitchFamily="18" charset="0"/>
              </a:rPr>
              <a:t>Проходження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митних</a:t>
            </a:r>
            <a:r>
              <a:rPr lang="ru-RU" sz="1600" dirty="0">
                <a:latin typeface="Times New Roman" panose="02020603050405020304" pitchFamily="18" charset="0"/>
                <a:cs typeface="Times New Roman" panose="02020603050405020304" pitchFamily="18" charset="0"/>
              </a:rPr>
              <a:t> органах та орган</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зац</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ях</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80. </a:t>
            </a:r>
            <a:r>
              <a:rPr lang="ru-RU" sz="1600" dirty="0" err="1">
                <a:latin typeface="Times New Roman" panose="02020603050405020304" pitchFamily="18" charset="0"/>
                <a:cs typeface="Times New Roman" panose="02020603050405020304" pitchFamily="18" charset="0"/>
              </a:rPr>
              <a:t>Профес</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йна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осв</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та </a:t>
            </a:r>
            <a:r>
              <a:rPr lang="ru-RU" sz="1600" dirty="0" err="1">
                <a:latin typeface="Times New Roman" panose="02020603050405020304" pitchFamily="18" charset="0"/>
                <a:cs typeface="Times New Roman" panose="02020603050405020304" pitchFamily="18" charset="0"/>
              </a:rPr>
              <a:t>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науково-досл</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дна д</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яльн</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сть</a:t>
            </a:r>
            <a:r>
              <a:rPr lang="ru-RU" sz="1600" dirty="0">
                <a:latin typeface="Times New Roman" panose="02020603050405020304" pitchFamily="18" charset="0"/>
                <a:cs typeface="Times New Roman" panose="02020603050405020304" pitchFamily="18" charset="0"/>
              </a:rPr>
              <a:t> у сфер</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державної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справи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81. </a:t>
            </a:r>
            <a:r>
              <a:rPr lang="ru-RU" sz="1600" dirty="0" err="1">
                <a:latin typeface="Times New Roman" panose="02020603050405020304" pitchFamily="18" charset="0"/>
                <a:cs typeface="Times New Roman" panose="02020603050405020304" pitchFamily="18" charset="0"/>
              </a:rPr>
              <a:t>Правовий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захист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прац</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вник</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82. </a:t>
            </a:r>
            <a:r>
              <a:rPr lang="ru-RU" sz="1600" dirty="0" err="1">
                <a:latin typeface="Times New Roman" panose="02020603050405020304" pitchFamily="18" charset="0"/>
                <a:cs typeface="Times New Roman" panose="02020603050405020304" pitchFamily="18" charset="0"/>
              </a:rPr>
              <a:t>Застосування</a:t>
            </a:r>
            <a:r>
              <a:rPr lang="ru-RU" sz="1600" dirty="0">
                <a:latin typeface="Times New Roman" panose="02020603050405020304" pitchFamily="18" charset="0"/>
                <a:cs typeface="Times New Roman" panose="02020603050405020304" pitchFamily="18" charset="0"/>
              </a:rPr>
              <a:t> ф</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зичної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сили</a:t>
            </a:r>
            <a:r>
              <a:rPr lang="ru-RU" sz="1600" dirty="0">
                <a:latin typeface="Times New Roman" panose="02020603050405020304" pitchFamily="18" charset="0"/>
                <a:cs typeface="Times New Roman" panose="02020603050405020304" pitchFamily="18" charset="0"/>
              </a:rPr>
              <a:t>, спец</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засоб</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в та </a:t>
            </a:r>
            <a:r>
              <a:rPr lang="ru-RU" sz="1600" dirty="0" err="1">
                <a:latin typeface="Times New Roman" panose="02020603050405020304" pitchFamily="18" charset="0"/>
                <a:cs typeface="Times New Roman" panose="02020603050405020304" pitchFamily="18" charset="0"/>
              </a:rPr>
              <a:t>зброї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посадовими</a:t>
            </a:r>
            <a:r>
              <a:rPr lang="ru-RU" sz="1600" dirty="0">
                <a:latin typeface="Times New Roman" panose="02020603050405020304" pitchFamily="18" charset="0"/>
                <a:cs typeface="Times New Roman" panose="02020603050405020304" pitchFamily="18" charset="0"/>
              </a:rPr>
              <a:t> особами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Глава 83. </a:t>
            </a:r>
            <a:r>
              <a:rPr lang="ru-RU" sz="1600" dirty="0" err="1">
                <a:latin typeface="Times New Roman" panose="02020603050405020304" pitchFamily="18" charset="0"/>
                <a:cs typeface="Times New Roman" panose="02020603050405020304" pitchFamily="18" charset="0"/>
              </a:rPr>
              <a:t>Соц</a:t>
            </a:r>
            <a:r>
              <a:rPr lang="en-US" sz="1600" dirty="0" err="1">
                <a:latin typeface="Times New Roman" panose="02020603050405020304" pitchFamily="18" charset="0"/>
                <a:cs typeface="Times New Roman" panose="02020603050405020304" pitchFamily="18" charset="0"/>
              </a:rPr>
              <a:t>i</a:t>
            </a:r>
            <a:r>
              <a:rPr lang="ru-RU" sz="1600" dirty="0" err="1">
                <a:latin typeface="Times New Roman" panose="02020603050405020304" pitchFamily="18" charset="0"/>
                <a:cs typeface="Times New Roman" panose="02020603050405020304" pitchFamily="18" charset="0"/>
              </a:rPr>
              <a:t>альний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захист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прац</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вник</a:t>
            </a:r>
            <a:r>
              <a:rPr lang="en-US" sz="1600" dirty="0" err="1">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митної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України</a:t>
            </a:r>
            <a:endParaRPr lang="ru-UA" sz="1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21B368-AABD-4C1A-9113-999820A458B4}"/>
              </a:ext>
            </a:extLst>
          </p:cNvPr>
          <p:cNvSpPr txBox="1"/>
          <p:nvPr/>
        </p:nvSpPr>
        <p:spPr>
          <a:xfrm>
            <a:off x="4495800" y="424513"/>
            <a:ext cx="6096000" cy="615553"/>
          </a:xfrm>
          <a:prstGeom prst="rect">
            <a:avLst/>
          </a:prstGeom>
          <a:noFill/>
        </p:spPr>
        <p:txBody>
          <a:bodyPr wrap="square">
            <a:spAutoFit/>
          </a:bodyPr>
          <a:lstStyle/>
          <a:p>
            <a:r>
              <a:rPr lang="ru-RU" sz="1600" b="1" i="0" u="none" strike="noStrike" dirty="0">
                <a:solidFill>
                  <a:srgbClr val="333333"/>
                </a:solidFill>
                <a:effectLst/>
                <a:latin typeface="Times New Roman" panose="02020603050405020304" pitchFamily="18" charset="0"/>
                <a:cs typeface="Times New Roman" panose="02020603050405020304" pitchFamily="18" charset="0"/>
              </a:rPr>
              <a:t>ПОЛОЖЕННЯ про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Державну</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митну</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службу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України</a:t>
            </a:r>
            <a:endParaRPr lang="ru-RU" sz="1600" b="1" i="0" u="none" strike="noStrike" dirty="0">
              <a:solidFill>
                <a:srgbClr val="333333"/>
              </a:solidFill>
              <a:effectLs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https://zakon.rada.gov.ua/laws/show/227-2019-</a:t>
            </a:r>
            <a:r>
              <a:rPr lang="ru-RU" dirty="0">
                <a:latin typeface="Times New Roman" panose="02020603050405020304" pitchFamily="18" charset="0"/>
                <a:cs typeface="Times New Roman" panose="02020603050405020304" pitchFamily="18" charset="0"/>
              </a:rPr>
              <a:t>п#</a:t>
            </a:r>
            <a:r>
              <a:rPr lang="en-US" dirty="0">
                <a:latin typeface="Times New Roman" panose="02020603050405020304" pitchFamily="18" charset="0"/>
                <a:cs typeface="Times New Roman" panose="02020603050405020304" pitchFamily="18" charset="0"/>
              </a:rPr>
              <a:t>n209</a:t>
            </a:r>
            <a:endParaRPr lang="ru-UA"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97855" y="386841"/>
            <a:ext cx="6115050" cy="293863"/>
          </a:xfrm>
          <a:prstGeom prst="rect">
            <a:avLst/>
          </a:prstGeom>
        </p:spPr>
        <p:txBody>
          <a:bodyPr vert="horz" wrap="square" lIns="0" tIns="12700" rIns="0" bIns="0" rtlCol="0">
            <a:spAutoFit/>
          </a:bodyPr>
          <a:lstStyle/>
          <a:p>
            <a:pPr marL="241300" marR="5080" indent="-228600">
              <a:lnSpc>
                <a:spcPct val="110000"/>
              </a:lnSpc>
              <a:spcBef>
                <a:spcPts val="100"/>
              </a:spcBef>
              <a:buClr>
                <a:srgbClr val="F81B01"/>
              </a:buClr>
              <a:buSzPct val="108333"/>
              <a:buFont typeface="Wingdings"/>
              <a:buChar char=""/>
              <a:tabLst>
                <a:tab pos="241300" algn="l"/>
              </a:tabLst>
            </a:pPr>
            <a:endParaRPr lang="ru-RU" sz="1800" dirty="0">
              <a:latin typeface="Cambria"/>
              <a:cs typeface="Cambria"/>
            </a:endParaRPr>
          </a:p>
        </p:txBody>
      </p:sp>
      <p:sp>
        <p:nvSpPr>
          <p:cNvPr id="3" name="object 3"/>
          <p:cNvSpPr txBox="1"/>
          <p:nvPr/>
        </p:nvSpPr>
        <p:spPr>
          <a:xfrm>
            <a:off x="1143000" y="2499579"/>
            <a:ext cx="2895600" cy="2166619"/>
          </a:xfrm>
          <a:prstGeom prst="rect">
            <a:avLst/>
          </a:prstGeom>
        </p:spPr>
        <p:txBody>
          <a:bodyPr vert="horz" wrap="square" lIns="0" tIns="12065" rIns="0" bIns="0" rtlCol="0">
            <a:spAutoFit/>
          </a:bodyPr>
          <a:lstStyle/>
          <a:p>
            <a:pPr marL="12700" algn="ctr">
              <a:lnSpc>
                <a:spcPct val="100000"/>
              </a:lnSpc>
              <a:spcBef>
                <a:spcPts val="95"/>
              </a:spcBef>
            </a:pPr>
            <a:r>
              <a:rPr lang="ru-RU" sz="2800" spc="-150" dirty="0">
                <a:solidFill>
                  <a:srgbClr val="FFFDFF"/>
                </a:solidFill>
                <a:latin typeface="Times New Roman" panose="02020603050405020304" pitchFamily="18" charset="0"/>
                <a:cs typeface="Times New Roman" panose="02020603050405020304" pitchFamily="18" charset="0"/>
              </a:rPr>
              <a:t>Структура </a:t>
            </a:r>
            <a:r>
              <a:rPr lang="ru-RU" sz="2800" spc="-150" dirty="0" err="1">
                <a:solidFill>
                  <a:srgbClr val="FFFDFF"/>
                </a:solidFill>
                <a:latin typeface="Times New Roman" panose="02020603050405020304" pitchFamily="18" charset="0"/>
                <a:cs typeface="Times New Roman" panose="02020603050405020304" pitchFamily="18" charset="0"/>
              </a:rPr>
              <a:t>митних</a:t>
            </a:r>
            <a:r>
              <a:rPr lang="ru-RU" sz="2800" spc="-150" dirty="0">
                <a:solidFill>
                  <a:srgbClr val="FFFDFF"/>
                </a:solidFill>
                <a:latin typeface="Times New Roman" panose="02020603050405020304" pitchFamily="18" charset="0"/>
                <a:cs typeface="Times New Roman" panose="02020603050405020304" pitchFamily="18" charset="0"/>
              </a:rPr>
              <a:t> орган</a:t>
            </a:r>
            <a:r>
              <a:rPr lang="uk-UA" sz="2800" spc="-150" dirty="0">
                <a:solidFill>
                  <a:srgbClr val="FFFDFF"/>
                </a:solidFill>
                <a:latin typeface="Times New Roman" panose="02020603050405020304" pitchFamily="18" charset="0"/>
                <a:cs typeface="Times New Roman" panose="02020603050405020304" pitchFamily="18" charset="0"/>
              </a:rPr>
              <a:t>і</a:t>
            </a:r>
            <a:r>
              <a:rPr lang="ru-RU" sz="2800" spc="-150" dirty="0">
                <a:solidFill>
                  <a:srgbClr val="FFFDFF"/>
                </a:solidFill>
                <a:latin typeface="Times New Roman" panose="02020603050405020304" pitchFamily="18" charset="0"/>
                <a:cs typeface="Times New Roman" panose="02020603050405020304" pitchFamily="18" charset="0"/>
              </a:rPr>
              <a:t>в та </a:t>
            </a:r>
            <a:r>
              <a:rPr lang="ru-RU" sz="2800" spc="-150" dirty="0" err="1">
                <a:solidFill>
                  <a:srgbClr val="FFFDFF"/>
                </a:solidFill>
                <a:latin typeface="Times New Roman" panose="02020603050405020304" pitchFamily="18" charset="0"/>
                <a:cs typeface="Times New Roman" panose="02020603050405020304" pitchFamily="18" charset="0"/>
              </a:rPr>
              <a:t>їхні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функції</a:t>
            </a:r>
            <a:r>
              <a:rPr lang="ru-RU" sz="2800" spc="-150" dirty="0">
                <a:solidFill>
                  <a:srgbClr val="FFFDFF"/>
                </a:solidFill>
                <a:latin typeface="Times New Roman" panose="02020603050405020304" pitchFamily="18" charset="0"/>
                <a:cs typeface="Times New Roman" panose="02020603050405020304" pitchFamily="18" charset="0"/>
              </a:rPr>
              <a:t> в </a:t>
            </a:r>
            <a:r>
              <a:rPr lang="ru-RU" sz="2800" spc="-150" dirty="0" err="1">
                <a:solidFill>
                  <a:srgbClr val="FFFDFF"/>
                </a:solidFill>
                <a:latin typeface="Times New Roman" panose="02020603050405020304" pitchFamily="18" charset="0"/>
                <a:cs typeface="Times New Roman" panose="02020603050405020304" pitchFamily="18" charset="0"/>
              </a:rPr>
              <a:t>адмініструванні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платежів</a:t>
            </a:r>
            <a:r>
              <a:rPr lang="ru-RU" sz="2800" spc="-150" dirty="0">
                <a:solidFill>
                  <a:srgbClr val="FFFDFF"/>
                </a:solidFill>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61F294D-0756-439F-A98D-2C6C3B5D1D82}"/>
              </a:ext>
            </a:extLst>
          </p:cNvPr>
          <p:cNvSpPr txBox="1"/>
          <p:nvPr/>
        </p:nvSpPr>
        <p:spPr>
          <a:xfrm>
            <a:off x="4795037" y="889843"/>
            <a:ext cx="6550403" cy="5355312"/>
          </a:xfrm>
          <a:prstGeom prst="rect">
            <a:avLst/>
          </a:prstGeom>
          <a:noFill/>
        </p:spPr>
        <p:txBody>
          <a:bodyPr wrap="square">
            <a:spAutoFit/>
          </a:bodyPr>
          <a:lstStyle/>
          <a:p>
            <a:r>
              <a:rPr lang="uk-UA" b="1" dirty="0">
                <a:latin typeface="Times New Roman" panose="02020603050405020304" pitchFamily="18" charset="0"/>
                <a:cs typeface="Times New Roman" panose="02020603050405020304" pitchFamily="18" charset="0"/>
              </a:rPr>
              <a:t>Регіональні митниці </a:t>
            </a:r>
            <a:r>
              <a:rPr lang="uk-UA" dirty="0">
                <a:latin typeface="Times New Roman" panose="02020603050405020304" pitchFamily="18" charset="0"/>
                <a:cs typeface="Times New Roman" panose="02020603050405020304" pitchFamily="18" charset="0"/>
              </a:rPr>
              <a:t>– територіальні підрозділи Держмитслужби, що здійснюють митний контроль та адміністрування митних платежів у визначених регіонах.</a:t>
            </a:r>
          </a:p>
          <a:p>
            <a:r>
              <a:rPr lang="uk-UA" dirty="0">
                <a:latin typeface="Times New Roman" panose="02020603050405020304" pitchFamily="18" charset="0"/>
                <a:cs typeface="Times New Roman" panose="02020603050405020304" pitchFamily="18" charset="0"/>
              </a:rPr>
              <a:t>Основні функції регіональних митниць:</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Організація роботи підпорядкованих митних постів.</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Контроль за правильністю розрахунку та сплати митних платежів.</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Перевірка митних декларацій та документів.</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Аналіз митних ризиків та проведення перевірок суб’єктів ЗЕД.</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Виявлення порушень митного законодавства та застосування санкцій.</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Розгляд скарг та звернень суб'єктів зовнішньоекономічної діяльності (ЗЕД).</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Взаємодія з іншими державними органами (податковою службою, правоохоронними структурами).</a:t>
            </a:r>
          </a:p>
          <a:p>
            <a:r>
              <a:rPr lang="uk-UA" dirty="0">
                <a:latin typeface="Times New Roman" panose="02020603050405020304" pitchFamily="18" charset="0"/>
                <a:cs typeface="Times New Roman" panose="02020603050405020304" pitchFamily="18" charset="0"/>
              </a:rPr>
              <a:t>Кожна регіональна митниця має у своєму складі кілька митних постів, які безпосередньо здійснюють митне оформлення товарів.</a:t>
            </a:r>
          </a:p>
        </p:txBody>
      </p:sp>
    </p:spTree>
    <p:extLst>
      <p:ext uri="{BB962C8B-B14F-4D97-AF65-F5344CB8AC3E}">
        <p14:creationId xmlns:p14="http://schemas.microsoft.com/office/powerpoint/2010/main" val="76238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97855" y="386841"/>
            <a:ext cx="6115050" cy="293863"/>
          </a:xfrm>
          <a:prstGeom prst="rect">
            <a:avLst/>
          </a:prstGeom>
        </p:spPr>
        <p:txBody>
          <a:bodyPr vert="horz" wrap="square" lIns="0" tIns="12700" rIns="0" bIns="0" rtlCol="0">
            <a:spAutoFit/>
          </a:bodyPr>
          <a:lstStyle/>
          <a:p>
            <a:pPr marL="241300" marR="5080" indent="-228600">
              <a:lnSpc>
                <a:spcPct val="110000"/>
              </a:lnSpc>
              <a:spcBef>
                <a:spcPts val="100"/>
              </a:spcBef>
              <a:buClr>
                <a:srgbClr val="F81B01"/>
              </a:buClr>
              <a:buSzPct val="108333"/>
              <a:buFont typeface="Wingdings"/>
              <a:buChar char=""/>
              <a:tabLst>
                <a:tab pos="241300" algn="l"/>
              </a:tabLst>
            </a:pPr>
            <a:endParaRPr lang="ru-RU" sz="1800" dirty="0">
              <a:latin typeface="Cambria"/>
              <a:cs typeface="Cambria"/>
            </a:endParaRPr>
          </a:p>
        </p:txBody>
      </p:sp>
      <p:sp>
        <p:nvSpPr>
          <p:cNvPr id="3" name="object 3"/>
          <p:cNvSpPr txBox="1"/>
          <p:nvPr/>
        </p:nvSpPr>
        <p:spPr>
          <a:xfrm>
            <a:off x="1143000" y="2499579"/>
            <a:ext cx="2895600" cy="2166619"/>
          </a:xfrm>
          <a:prstGeom prst="rect">
            <a:avLst/>
          </a:prstGeom>
        </p:spPr>
        <p:txBody>
          <a:bodyPr vert="horz" wrap="square" lIns="0" tIns="12065" rIns="0" bIns="0" rtlCol="0">
            <a:spAutoFit/>
          </a:bodyPr>
          <a:lstStyle/>
          <a:p>
            <a:pPr marL="12700" algn="ctr">
              <a:lnSpc>
                <a:spcPct val="100000"/>
              </a:lnSpc>
              <a:spcBef>
                <a:spcPts val="95"/>
              </a:spcBef>
            </a:pPr>
            <a:r>
              <a:rPr lang="ru-RU" sz="2800" spc="-150" dirty="0">
                <a:solidFill>
                  <a:srgbClr val="FFFDFF"/>
                </a:solidFill>
                <a:latin typeface="Times New Roman" panose="02020603050405020304" pitchFamily="18" charset="0"/>
                <a:cs typeface="Times New Roman" panose="02020603050405020304" pitchFamily="18" charset="0"/>
              </a:rPr>
              <a:t>Структура </a:t>
            </a:r>
            <a:r>
              <a:rPr lang="ru-RU" sz="2800" spc="-150" dirty="0" err="1">
                <a:solidFill>
                  <a:srgbClr val="FFFDFF"/>
                </a:solidFill>
                <a:latin typeface="Times New Roman" panose="02020603050405020304" pitchFamily="18" charset="0"/>
                <a:cs typeface="Times New Roman" panose="02020603050405020304" pitchFamily="18" charset="0"/>
              </a:rPr>
              <a:t>митних</a:t>
            </a:r>
            <a:r>
              <a:rPr lang="ru-RU" sz="2800" spc="-150" dirty="0">
                <a:solidFill>
                  <a:srgbClr val="FFFDFF"/>
                </a:solidFill>
                <a:latin typeface="Times New Roman" panose="02020603050405020304" pitchFamily="18" charset="0"/>
                <a:cs typeface="Times New Roman" panose="02020603050405020304" pitchFamily="18" charset="0"/>
              </a:rPr>
              <a:t> орган</a:t>
            </a:r>
            <a:r>
              <a:rPr lang="uk-UA" sz="2800" spc="-150" dirty="0">
                <a:solidFill>
                  <a:srgbClr val="FFFDFF"/>
                </a:solidFill>
                <a:latin typeface="Times New Roman" panose="02020603050405020304" pitchFamily="18" charset="0"/>
                <a:cs typeface="Times New Roman" panose="02020603050405020304" pitchFamily="18" charset="0"/>
              </a:rPr>
              <a:t>і</a:t>
            </a:r>
            <a:r>
              <a:rPr lang="ru-RU" sz="2800" spc="-150" dirty="0">
                <a:solidFill>
                  <a:srgbClr val="FFFDFF"/>
                </a:solidFill>
                <a:latin typeface="Times New Roman" panose="02020603050405020304" pitchFamily="18" charset="0"/>
                <a:cs typeface="Times New Roman" panose="02020603050405020304" pitchFamily="18" charset="0"/>
              </a:rPr>
              <a:t>в та </a:t>
            </a:r>
            <a:r>
              <a:rPr lang="ru-RU" sz="2800" spc="-150" dirty="0" err="1">
                <a:solidFill>
                  <a:srgbClr val="FFFDFF"/>
                </a:solidFill>
                <a:latin typeface="Times New Roman" panose="02020603050405020304" pitchFamily="18" charset="0"/>
                <a:cs typeface="Times New Roman" panose="02020603050405020304" pitchFamily="18" charset="0"/>
              </a:rPr>
              <a:t>їхні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функції</a:t>
            </a:r>
            <a:r>
              <a:rPr lang="ru-RU" sz="2800" spc="-150" dirty="0">
                <a:solidFill>
                  <a:srgbClr val="FFFDFF"/>
                </a:solidFill>
                <a:latin typeface="Times New Roman" panose="02020603050405020304" pitchFamily="18" charset="0"/>
                <a:cs typeface="Times New Roman" panose="02020603050405020304" pitchFamily="18" charset="0"/>
              </a:rPr>
              <a:t> в </a:t>
            </a:r>
            <a:r>
              <a:rPr lang="ru-RU" sz="2800" spc="-150" dirty="0" err="1">
                <a:solidFill>
                  <a:srgbClr val="FFFDFF"/>
                </a:solidFill>
                <a:latin typeface="Times New Roman" panose="02020603050405020304" pitchFamily="18" charset="0"/>
                <a:cs typeface="Times New Roman" panose="02020603050405020304" pitchFamily="18" charset="0"/>
              </a:rPr>
              <a:t>адмініструванні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платежів</a:t>
            </a:r>
            <a:r>
              <a:rPr lang="ru-RU" sz="2800" spc="-150" dirty="0">
                <a:solidFill>
                  <a:srgbClr val="FFFDFF"/>
                </a:solidFill>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61F294D-0756-439F-A98D-2C6C3B5D1D82}"/>
              </a:ext>
            </a:extLst>
          </p:cNvPr>
          <p:cNvSpPr txBox="1"/>
          <p:nvPr/>
        </p:nvSpPr>
        <p:spPr>
          <a:xfrm>
            <a:off x="4724400" y="197346"/>
            <a:ext cx="7399106" cy="6463308"/>
          </a:xfrm>
          <a:prstGeom prst="rect">
            <a:avLst/>
          </a:prstGeom>
          <a:noFill/>
        </p:spPr>
        <p:txBody>
          <a:bodyPr wrap="square">
            <a:spAutoFit/>
          </a:bodyPr>
          <a:lstStyle/>
          <a:p>
            <a:r>
              <a:rPr lang="uk-UA" b="1" dirty="0">
                <a:latin typeface="Times New Roman" panose="02020603050405020304" pitchFamily="18" charset="0"/>
                <a:cs typeface="Times New Roman" panose="02020603050405020304" pitchFamily="18" charset="0"/>
              </a:rPr>
              <a:t>Митні пости </a:t>
            </a:r>
            <a:r>
              <a:rPr lang="uk-UA" dirty="0">
                <a:latin typeface="Times New Roman" panose="02020603050405020304" pitchFamily="18" charset="0"/>
                <a:cs typeface="Times New Roman" panose="02020603050405020304" pitchFamily="18" charset="0"/>
              </a:rPr>
              <a:t>є нижчою адміністративною ланкою митної системи. </a:t>
            </a:r>
          </a:p>
          <a:p>
            <a:r>
              <a:rPr lang="uk-UA" dirty="0">
                <a:latin typeface="Times New Roman" panose="02020603050405020304" pitchFamily="18" charset="0"/>
                <a:cs typeface="Times New Roman" panose="02020603050405020304" pitchFamily="18" charset="0"/>
              </a:rPr>
              <a:t>Саме тут відбувається безпосереднє оформлення вантажів, транспортних засобів та розрахунок митних платежів. </a:t>
            </a:r>
          </a:p>
          <a:p>
            <a:r>
              <a:rPr lang="uk-UA" dirty="0">
                <a:latin typeface="Times New Roman" panose="02020603050405020304" pitchFamily="18" charset="0"/>
                <a:cs typeface="Times New Roman" panose="02020603050405020304" pitchFamily="18" charset="0"/>
              </a:rPr>
              <a:t>Основні функції митних постів:</a:t>
            </a:r>
          </a:p>
          <a:p>
            <a:pPr marL="342900" indent="-342900">
              <a:buAutoNum type="arabicPeriod"/>
            </a:pPr>
            <a:r>
              <a:rPr lang="uk-UA" dirty="0">
                <a:latin typeface="Times New Roman" panose="02020603050405020304" pitchFamily="18" charset="0"/>
                <a:cs typeface="Times New Roman" panose="02020603050405020304" pitchFamily="18" charset="0"/>
              </a:rPr>
              <a:t>Оформлення імпорту та експорту товарів</a:t>
            </a:r>
          </a:p>
          <a:p>
            <a:pPr marL="342900" indent="-34290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Перевірка документів та митних декларацій.</a:t>
            </a:r>
          </a:p>
          <a:p>
            <a:pPr marL="342900" indent="-34290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Визначення митної вартості товарів.</a:t>
            </a:r>
          </a:p>
          <a:p>
            <a:pPr marL="342900" indent="-34290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Розрахунок та контроль сплати митних платежів.</a:t>
            </a:r>
          </a:p>
          <a:p>
            <a:r>
              <a:rPr lang="uk-UA" dirty="0">
                <a:latin typeface="Times New Roman" panose="02020603050405020304" pitchFamily="18" charset="0"/>
                <a:cs typeface="Times New Roman" panose="02020603050405020304" pitchFamily="18" charset="0"/>
              </a:rPr>
              <a:t>2. Застосування митних режимів (імпорт, експорт, транзит, тимчасове ввезення тощо).</a:t>
            </a:r>
          </a:p>
          <a:p>
            <a:r>
              <a:rPr lang="uk-UA" dirty="0">
                <a:latin typeface="Times New Roman" panose="02020603050405020304" pitchFamily="18" charset="0"/>
                <a:cs typeface="Times New Roman" panose="02020603050405020304" pitchFamily="18" charset="0"/>
              </a:rPr>
              <a:t>3. Контроль за сплатою митних платежів</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Прийняття митних платежів від суб’єктів ЗЕД.</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Перевірка правильності нарахування мит та податків.</a:t>
            </a:r>
          </a:p>
          <a:p>
            <a:r>
              <a:rPr lang="uk-UA" dirty="0">
                <a:latin typeface="Times New Roman" panose="02020603050405020304" pitchFamily="18" charset="0"/>
                <a:cs typeface="Times New Roman" panose="02020603050405020304" pitchFamily="18" charset="0"/>
              </a:rPr>
              <a:t>4. Фізичний огляд товарів та транспортних засобів</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Перевірка вантажів на наявність порушень митних правил.</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Використання технічних засобів контролю (сканери, рентгенівські установки).</a:t>
            </a:r>
          </a:p>
          <a:p>
            <a:r>
              <a:rPr lang="uk-UA" dirty="0">
                <a:latin typeface="Times New Roman" panose="02020603050405020304" pitchFamily="18" charset="0"/>
                <a:cs typeface="Times New Roman" panose="02020603050405020304" pitchFamily="18" charset="0"/>
              </a:rPr>
              <a:t>5. Застосування автоматизованих систем митного контролю</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Впровадження електронного декларування.</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Використання системи управління ризиками (АСАУР).</a:t>
            </a:r>
          </a:p>
          <a:p>
            <a:r>
              <a:rPr lang="uk-UA" dirty="0">
                <a:latin typeface="Times New Roman" panose="02020603050405020304" pitchFamily="18" charset="0"/>
                <a:cs typeface="Times New Roman" panose="02020603050405020304" pitchFamily="18" charset="0"/>
              </a:rPr>
              <a:t>6. Запобігання порушенням митного законодавства</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Виявлення контрабанди та ухилення від сплати мит.</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Проведення митних оглядів та затримання незаконних товарів.</a:t>
            </a:r>
          </a:p>
        </p:txBody>
      </p:sp>
    </p:spTree>
    <p:extLst>
      <p:ext uri="{BB962C8B-B14F-4D97-AF65-F5344CB8AC3E}">
        <p14:creationId xmlns:p14="http://schemas.microsoft.com/office/powerpoint/2010/main" val="195249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137941"/>
            <a:ext cx="3291205" cy="2998513"/>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b="1" dirty="0">
                <a:solidFill>
                  <a:srgbClr val="FFFDFF"/>
                </a:solidFill>
                <a:latin typeface="Times New Roman" panose="02020603050405020304" pitchFamily="18" charset="0"/>
                <a:cs typeface="Times New Roman" panose="02020603050405020304" pitchFamily="18" charset="0"/>
              </a:rPr>
              <a:t>Порядок </a:t>
            </a:r>
            <a:r>
              <a:rPr lang="ru-RU" b="1" dirty="0" err="1">
                <a:solidFill>
                  <a:srgbClr val="FFFDFF"/>
                </a:solidFill>
                <a:latin typeface="Times New Roman" panose="02020603050405020304" pitchFamily="18" charset="0"/>
                <a:cs typeface="Times New Roman" panose="02020603050405020304" pitchFamily="18" charset="0"/>
              </a:rPr>
              <a:t>обліку</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осіб</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які</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під</a:t>
            </a:r>
            <a:r>
              <a:rPr lang="ru-RU" b="1" dirty="0">
                <a:solidFill>
                  <a:srgbClr val="FFFDFF"/>
                </a:solidFill>
                <a:latin typeface="Times New Roman" panose="02020603050405020304" pitchFamily="18" charset="0"/>
                <a:cs typeface="Times New Roman" panose="02020603050405020304" pitchFamily="18" charset="0"/>
              </a:rPr>
              <a:t> час </a:t>
            </a:r>
            <a:r>
              <a:rPr lang="ru-RU" b="1" dirty="0" err="1">
                <a:solidFill>
                  <a:srgbClr val="FFFDFF"/>
                </a:solidFill>
                <a:latin typeface="Times New Roman" panose="02020603050405020304" pitchFamily="18" charset="0"/>
                <a:cs typeface="Times New Roman" panose="02020603050405020304" pitchFamily="18" charset="0"/>
              </a:rPr>
              <a:t>провадження</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своєї</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діяльності</a:t>
            </a:r>
            <a:r>
              <a:rPr lang="ru-RU" b="1" dirty="0">
                <a:solidFill>
                  <a:srgbClr val="FFFDFF"/>
                </a:solidFill>
                <a:latin typeface="Times New Roman" panose="02020603050405020304" pitchFamily="18" charset="0"/>
                <a:cs typeface="Times New Roman" panose="02020603050405020304" pitchFamily="18" charset="0"/>
              </a:rPr>
              <a:t> є </a:t>
            </a:r>
            <a:r>
              <a:rPr lang="ru-RU" b="1" dirty="0" err="1">
                <a:solidFill>
                  <a:srgbClr val="FFFDFF"/>
                </a:solidFill>
                <a:latin typeface="Times New Roman" panose="02020603050405020304" pitchFamily="18" charset="0"/>
                <a:cs typeface="Times New Roman" panose="02020603050405020304" pitchFamily="18" charset="0"/>
              </a:rPr>
              <a:t>учасниками</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відносин</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що</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регулюються</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законодавством</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України</a:t>
            </a:r>
            <a:r>
              <a:rPr lang="ru-RU" b="1" dirty="0">
                <a:solidFill>
                  <a:srgbClr val="FFFDFF"/>
                </a:solidFill>
                <a:latin typeface="Times New Roman" panose="02020603050405020304" pitchFamily="18" charset="0"/>
                <a:cs typeface="Times New Roman" panose="02020603050405020304" pitchFamily="18" charset="0"/>
              </a:rPr>
              <a:t> з </a:t>
            </a:r>
            <a:r>
              <a:rPr lang="ru-RU" b="1" dirty="0" err="1">
                <a:solidFill>
                  <a:srgbClr val="FFFDFF"/>
                </a:solidFill>
                <a:latin typeface="Times New Roman" panose="02020603050405020304" pitchFamily="18" charset="0"/>
                <a:cs typeface="Times New Roman" panose="02020603050405020304" pitchFamily="18" charset="0"/>
              </a:rPr>
              <a:t>питань</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митної</a:t>
            </a:r>
            <a:r>
              <a:rPr lang="ru-RU" b="1" dirty="0">
                <a:solidFill>
                  <a:srgbClr val="FFFDFF"/>
                </a:solidFill>
                <a:latin typeface="Times New Roman" panose="02020603050405020304" pitchFamily="18" charset="0"/>
                <a:cs typeface="Times New Roman" panose="02020603050405020304" pitchFamily="18" charset="0"/>
              </a:rPr>
              <a:t> </a:t>
            </a:r>
            <a:r>
              <a:rPr lang="ru-RU" b="1" dirty="0" err="1">
                <a:solidFill>
                  <a:srgbClr val="FFFDFF"/>
                </a:solidFill>
                <a:latin typeface="Times New Roman" panose="02020603050405020304" pitchFamily="18" charset="0"/>
                <a:cs typeface="Times New Roman" panose="02020603050405020304" pitchFamily="18" charset="0"/>
              </a:rPr>
              <a:t>справи</a:t>
            </a:r>
            <a:endParaRPr lang="ru-RU" b="1" dirty="0">
              <a:solidFill>
                <a:srgbClr val="FFFDFF"/>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4729537" y="457200"/>
            <a:ext cx="6553200" cy="5737468"/>
          </a:xfrm>
          <a:prstGeom prst="rect">
            <a:avLst/>
          </a:prstGeom>
        </p:spPr>
        <p:txBody>
          <a:bodyPr vert="horz" wrap="square" lIns="0" tIns="12700" rIns="0" bIns="0" rtlCol="0">
            <a:spAutoFit/>
          </a:bodyPr>
          <a:lstStyle/>
          <a:p>
            <a:pPr algn="just"/>
            <a:r>
              <a:rPr lang="ru-RU" sz="1800" b="1" i="0" u="none" strike="noStrike" dirty="0">
                <a:solidFill>
                  <a:srgbClr val="333333"/>
                </a:solidFill>
                <a:effectLst/>
                <a:latin typeface="Times New Roman" panose="02020603050405020304" pitchFamily="18" charset="0"/>
                <a:cs typeface="Times New Roman" panose="02020603050405020304" pitchFamily="18" charset="0"/>
              </a:rPr>
              <a:t>ПОРЯДОК</a:t>
            </a:r>
            <a:br>
              <a:rPr lang="ru-RU" sz="2000" dirty="0">
                <a:latin typeface="Times New Roman" panose="02020603050405020304" pitchFamily="18" charset="0"/>
                <a:cs typeface="Times New Roman" panose="02020603050405020304" pitchFamily="18" charset="0"/>
              </a:rPr>
            </a:b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обліку</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осіб</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які</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під</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час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провадження</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своєї</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діяльності</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є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учасниками</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відносин</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що</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регулюються</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законодавством</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України</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з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питань</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митної</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800" b="1" i="0" u="none" strike="noStrike" dirty="0" err="1">
                <a:solidFill>
                  <a:srgbClr val="333333"/>
                </a:solidFill>
                <a:effectLst/>
                <a:latin typeface="Times New Roman" panose="02020603050405020304" pitchFamily="18" charset="0"/>
                <a:cs typeface="Times New Roman" panose="02020603050405020304" pitchFamily="18" charset="0"/>
              </a:rPr>
              <a:t>справи</a:t>
            </a:r>
            <a:endParaRPr lang="ru-RU" sz="1800" b="1" i="0" u="none" strike="noStrike" dirty="0">
              <a:solidFill>
                <a:srgbClr val="333333"/>
              </a:solidFill>
              <a:effectLst/>
              <a:latin typeface="Times New Roman" panose="02020603050405020304" pitchFamily="18" charset="0"/>
              <a:cs typeface="Times New Roman" panose="02020603050405020304" pitchFamily="18" charset="0"/>
            </a:endParaRPr>
          </a:p>
          <a:p>
            <a:pPr algn="just"/>
            <a:r>
              <a:rPr lang="ru-RU" sz="2000" b="0" i="0" dirty="0" err="1">
                <a:solidFill>
                  <a:srgbClr val="333333"/>
                </a:solidFill>
                <a:effectLst/>
                <a:latin typeface="Times New Roman" panose="02020603050405020304" pitchFamily="18" charset="0"/>
                <a:cs typeface="Times New Roman" panose="02020603050405020304" pitchFamily="18" charset="0"/>
              </a:rPr>
              <a:t>відповідно</a:t>
            </a:r>
            <a:r>
              <a:rPr lang="ru-RU" sz="2000" b="0" i="0" dirty="0">
                <a:solidFill>
                  <a:srgbClr val="333333"/>
                </a:solidFill>
                <a:effectLst/>
                <a:latin typeface="Times New Roman" panose="02020603050405020304" pitchFamily="18" charset="0"/>
                <a:cs typeface="Times New Roman" panose="02020603050405020304" pitchFamily="18" charset="0"/>
              </a:rPr>
              <a:t> до </a:t>
            </a:r>
            <a:r>
              <a:rPr lang="ru-RU" sz="2000" b="0" i="0" u="sng" dirty="0" err="1">
                <a:solidFill>
                  <a:srgbClr val="000099"/>
                </a:solidFill>
                <a:effectLst/>
                <a:latin typeface="Times New Roman" panose="02020603050405020304" pitchFamily="18" charset="0"/>
                <a:cs typeface="Times New Roman" panose="02020603050405020304" pitchFamily="18" charset="0"/>
                <a:hlinkClick r:id="rId2"/>
              </a:rPr>
              <a:t>статті</a:t>
            </a:r>
            <a:r>
              <a:rPr lang="ru-RU" sz="2000" b="0" i="0" u="sng" dirty="0">
                <a:solidFill>
                  <a:srgbClr val="000099"/>
                </a:solidFill>
                <a:effectLst/>
                <a:latin typeface="Times New Roman" panose="02020603050405020304" pitchFamily="18" charset="0"/>
                <a:cs typeface="Times New Roman" panose="02020603050405020304" pitchFamily="18" charset="0"/>
                <a:hlinkClick r:id="rId2"/>
              </a:rPr>
              <a:t> 455</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Митного</a:t>
            </a:r>
            <a:r>
              <a:rPr lang="ru-RU" sz="2000" b="0" i="0" dirty="0">
                <a:solidFill>
                  <a:srgbClr val="333333"/>
                </a:solidFill>
                <a:effectLst/>
                <a:latin typeface="Times New Roman" panose="02020603050405020304" pitchFamily="18" charset="0"/>
                <a:cs typeface="Times New Roman" panose="02020603050405020304" pitchFamily="18" charset="0"/>
              </a:rPr>
              <a:t> кодексу </a:t>
            </a:r>
            <a:r>
              <a:rPr lang="ru-RU" sz="2000" b="0" i="0" dirty="0" err="1">
                <a:solidFill>
                  <a:srgbClr val="333333"/>
                </a:solidFill>
                <a:effectLst/>
                <a:latin typeface="Times New Roman" panose="02020603050405020304" pitchFamily="18" charset="0"/>
                <a:cs typeface="Times New Roman" panose="02020603050405020304" pitchFamily="18" charset="0"/>
              </a:rPr>
              <a:t>України</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визначає</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процедури</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ведення</a:t>
            </a:r>
            <a:r>
              <a:rPr lang="ru-RU" sz="2000" b="0" i="0" dirty="0">
                <a:solidFill>
                  <a:srgbClr val="333333"/>
                </a:solidFill>
                <a:effectLst/>
                <a:latin typeface="Times New Roman" panose="02020603050405020304" pitchFamily="18" charset="0"/>
                <a:cs typeface="Times New Roman" panose="02020603050405020304" pitchFamily="18" charset="0"/>
              </a:rPr>
              <a:t> Державною </a:t>
            </a:r>
            <a:r>
              <a:rPr lang="ru-RU" sz="2000" b="0" i="0" dirty="0" err="1">
                <a:solidFill>
                  <a:srgbClr val="333333"/>
                </a:solidFill>
                <a:effectLst/>
                <a:latin typeface="Times New Roman" panose="02020603050405020304" pitchFamily="18" charset="0"/>
                <a:cs typeface="Times New Roman" panose="02020603050405020304" pitchFamily="18" charset="0"/>
              </a:rPr>
              <a:t>митною</a:t>
            </a:r>
            <a:r>
              <a:rPr lang="ru-RU" sz="2000" b="0" i="0" dirty="0">
                <a:solidFill>
                  <a:srgbClr val="333333"/>
                </a:solidFill>
                <a:effectLst/>
                <a:latin typeface="Times New Roman" panose="02020603050405020304" pitchFamily="18" charset="0"/>
                <a:cs typeface="Times New Roman" panose="02020603050405020304" pitchFamily="18" charset="0"/>
              </a:rPr>
              <a:t> службою </a:t>
            </a:r>
            <a:r>
              <a:rPr lang="ru-RU" sz="2000" b="0" i="0" dirty="0" err="1">
                <a:solidFill>
                  <a:srgbClr val="333333"/>
                </a:solidFill>
                <a:effectLst/>
                <a:latin typeface="Times New Roman" panose="02020603050405020304" pitchFamily="18" charset="0"/>
                <a:cs typeface="Times New Roman" panose="02020603050405020304" pitchFamily="18" charset="0"/>
              </a:rPr>
              <a:t>України</a:t>
            </a:r>
            <a:r>
              <a:rPr lang="ru-RU" sz="2000" b="0" i="0" dirty="0">
                <a:solidFill>
                  <a:srgbClr val="333333"/>
                </a:solidFill>
                <a:effectLst/>
                <a:latin typeface="Times New Roman" panose="02020603050405020304" pitchFamily="18" charset="0"/>
                <a:cs typeface="Times New Roman" panose="02020603050405020304" pitchFamily="18" charset="0"/>
              </a:rPr>
              <a:t> та </a:t>
            </a:r>
            <a:r>
              <a:rPr lang="ru-RU" sz="2000" b="0" i="0" dirty="0" err="1">
                <a:solidFill>
                  <a:srgbClr val="333333"/>
                </a:solidFill>
                <a:effectLst/>
                <a:latin typeface="Times New Roman" panose="02020603050405020304" pitchFamily="18" charset="0"/>
                <a:cs typeface="Times New Roman" panose="02020603050405020304" pitchFamily="18" charset="0"/>
              </a:rPr>
              <a:t>митницями</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централізованого</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обліку</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осіб</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які</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під</a:t>
            </a:r>
            <a:r>
              <a:rPr lang="ru-RU" sz="2000" b="0" i="0" dirty="0">
                <a:solidFill>
                  <a:srgbClr val="333333"/>
                </a:solidFill>
                <a:effectLst/>
                <a:latin typeface="Times New Roman" panose="02020603050405020304" pitchFamily="18" charset="0"/>
                <a:cs typeface="Times New Roman" panose="02020603050405020304" pitchFamily="18" charset="0"/>
              </a:rPr>
              <a:t> час </a:t>
            </a:r>
            <a:r>
              <a:rPr lang="ru-RU" sz="2000" b="0" i="0" dirty="0" err="1">
                <a:solidFill>
                  <a:srgbClr val="333333"/>
                </a:solidFill>
                <a:effectLst/>
                <a:latin typeface="Times New Roman" panose="02020603050405020304" pitchFamily="18" charset="0"/>
                <a:cs typeface="Times New Roman" panose="02020603050405020304" pitchFamily="18" charset="0"/>
              </a:rPr>
              <a:t>провадження</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своєї</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діяльності</a:t>
            </a:r>
            <a:r>
              <a:rPr lang="ru-RU" sz="2000" b="0" i="0" dirty="0">
                <a:solidFill>
                  <a:srgbClr val="333333"/>
                </a:solidFill>
                <a:effectLst/>
                <a:latin typeface="Times New Roman" panose="02020603050405020304" pitchFamily="18" charset="0"/>
                <a:cs typeface="Times New Roman" panose="02020603050405020304" pitchFamily="18" charset="0"/>
              </a:rPr>
              <a:t> є </a:t>
            </a:r>
            <a:r>
              <a:rPr lang="ru-RU" sz="2000" b="0" i="0" dirty="0" err="1">
                <a:solidFill>
                  <a:srgbClr val="333333"/>
                </a:solidFill>
                <a:effectLst/>
                <a:latin typeface="Times New Roman" panose="02020603050405020304" pitchFamily="18" charset="0"/>
                <a:cs typeface="Times New Roman" panose="02020603050405020304" pitchFamily="18" charset="0"/>
              </a:rPr>
              <a:t>учасниками</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відносин</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що</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регулюються</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законодавством</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України</a:t>
            </a:r>
            <a:r>
              <a:rPr lang="ru-RU" sz="2000" b="0" i="0" dirty="0">
                <a:solidFill>
                  <a:srgbClr val="333333"/>
                </a:solidFill>
                <a:effectLst/>
                <a:latin typeface="Times New Roman" panose="02020603050405020304" pitchFamily="18" charset="0"/>
                <a:cs typeface="Times New Roman" panose="02020603050405020304" pitchFamily="18" charset="0"/>
              </a:rPr>
              <a:t> з </a:t>
            </a:r>
            <a:r>
              <a:rPr lang="ru-RU" sz="2000" b="0" i="0" dirty="0" err="1">
                <a:solidFill>
                  <a:srgbClr val="333333"/>
                </a:solidFill>
                <a:effectLst/>
                <a:latin typeface="Times New Roman" panose="02020603050405020304" pitchFamily="18" charset="0"/>
                <a:cs typeface="Times New Roman" panose="02020603050405020304" pitchFamily="18" charset="0"/>
              </a:rPr>
              <a:t>питань</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митної</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справи</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далі</a:t>
            </a:r>
            <a:r>
              <a:rPr lang="ru-RU" sz="2000" b="0" i="0" dirty="0">
                <a:solidFill>
                  <a:srgbClr val="333333"/>
                </a:solidFill>
                <a:effectLst/>
                <a:latin typeface="Times New Roman" panose="02020603050405020304" pitchFamily="18" charset="0"/>
                <a:cs typeface="Times New Roman" panose="02020603050405020304" pitchFamily="18" charset="0"/>
              </a:rPr>
              <a:t> - </a:t>
            </a:r>
            <a:r>
              <a:rPr lang="ru-RU" sz="2000" b="0" i="0" dirty="0" err="1">
                <a:solidFill>
                  <a:srgbClr val="333333"/>
                </a:solidFill>
                <a:effectLst/>
                <a:latin typeface="Times New Roman" panose="02020603050405020304" pitchFamily="18" charset="0"/>
                <a:cs typeface="Times New Roman" panose="02020603050405020304" pitchFamily="18" charset="0"/>
              </a:rPr>
              <a:t>облік</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осіб</a:t>
            </a:r>
            <a:r>
              <a:rPr lang="ru-RU" sz="2000" b="0" i="0" dirty="0">
                <a:solidFill>
                  <a:srgbClr val="333333"/>
                </a:solidFill>
                <a:effectLst/>
                <a:latin typeface="Times New Roman" panose="02020603050405020304" pitchFamily="18" charset="0"/>
                <a:cs typeface="Times New Roman" panose="02020603050405020304" pitchFamily="18" charset="0"/>
              </a:rPr>
              <a:t>), а </a:t>
            </a:r>
            <a:r>
              <a:rPr lang="ru-RU" sz="2000" b="0" i="0" dirty="0" err="1">
                <a:solidFill>
                  <a:srgbClr val="333333"/>
                </a:solidFill>
                <a:effectLst/>
                <a:latin typeface="Times New Roman" panose="02020603050405020304" pitchFamily="18" charset="0"/>
                <a:cs typeface="Times New Roman" panose="02020603050405020304" pitchFamily="18" charset="0"/>
              </a:rPr>
              <a:t>саме</a:t>
            </a:r>
            <a:r>
              <a:rPr lang="ru-RU" sz="2000" b="0" i="0" dirty="0">
                <a:solidFill>
                  <a:srgbClr val="333333"/>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0" i="0" dirty="0" err="1">
                <a:solidFill>
                  <a:srgbClr val="333333"/>
                </a:solidFill>
                <a:effectLst/>
                <a:latin typeface="Times New Roman" panose="02020603050405020304" pitchFamily="18" charset="0"/>
                <a:cs typeface="Times New Roman" panose="02020603050405020304" pitchFamily="18" charset="0"/>
              </a:rPr>
              <a:t>взяття</a:t>
            </a:r>
            <a:r>
              <a:rPr lang="ru-RU" sz="2000" b="0" i="0" dirty="0">
                <a:solidFill>
                  <a:srgbClr val="333333"/>
                </a:solidFill>
                <a:effectLst/>
                <a:latin typeface="Times New Roman" panose="02020603050405020304" pitchFamily="18" charset="0"/>
                <a:cs typeface="Times New Roman" panose="02020603050405020304" pitchFamily="18" charset="0"/>
              </a:rPr>
              <a:t> на </a:t>
            </a:r>
            <a:r>
              <a:rPr lang="ru-RU" sz="2000" b="0" i="0" dirty="0" err="1">
                <a:solidFill>
                  <a:srgbClr val="333333"/>
                </a:solidFill>
                <a:effectLst/>
                <a:latin typeface="Times New Roman" panose="02020603050405020304" pitchFamily="18" charset="0"/>
                <a:cs typeface="Times New Roman" panose="02020603050405020304" pitchFamily="18" charset="0"/>
              </a:rPr>
              <a:t>централізований</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облік</a:t>
            </a:r>
            <a:r>
              <a:rPr lang="ru-RU" sz="2000" b="0" i="0" dirty="0">
                <a:solidFill>
                  <a:srgbClr val="333333"/>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0" i="0" dirty="0" err="1">
                <a:solidFill>
                  <a:srgbClr val="333333"/>
                </a:solidFill>
                <a:effectLst/>
                <a:latin typeface="Times New Roman" panose="02020603050405020304" pitchFamily="18" charset="0"/>
                <a:cs typeface="Times New Roman" panose="02020603050405020304" pitchFamily="18" charset="0"/>
              </a:rPr>
              <a:t>присвоєння</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облікових</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номерів</a:t>
            </a:r>
            <a:r>
              <a:rPr lang="ru-RU" sz="2000" b="0" i="0" dirty="0">
                <a:solidFill>
                  <a:srgbClr val="333333"/>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0" i="0" dirty="0" err="1">
                <a:solidFill>
                  <a:srgbClr val="333333"/>
                </a:solidFill>
                <a:effectLst/>
                <a:latin typeface="Times New Roman" panose="02020603050405020304" pitchFamily="18" charset="0"/>
                <a:cs typeface="Times New Roman" panose="02020603050405020304" pitchFamily="18" charset="0"/>
              </a:rPr>
              <a:t>внесення</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змін</a:t>
            </a:r>
            <a:r>
              <a:rPr lang="ru-RU" sz="2000" b="0" i="0" dirty="0">
                <a:solidFill>
                  <a:srgbClr val="333333"/>
                </a:solidFill>
                <a:effectLst/>
                <a:latin typeface="Times New Roman" panose="02020603050405020304" pitchFamily="18" charset="0"/>
                <a:cs typeface="Times New Roman" panose="02020603050405020304" pitchFamily="18" charset="0"/>
              </a:rPr>
              <a:t> до </a:t>
            </a:r>
            <a:r>
              <a:rPr lang="ru-RU" sz="2000" b="0" i="0" dirty="0" err="1">
                <a:solidFill>
                  <a:srgbClr val="333333"/>
                </a:solidFill>
                <a:effectLst/>
                <a:latin typeface="Times New Roman" panose="02020603050405020304" pitchFamily="18" charset="0"/>
                <a:cs typeface="Times New Roman" panose="02020603050405020304" pitchFamily="18" charset="0"/>
              </a:rPr>
              <a:t>облікових</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даних</a:t>
            </a:r>
            <a:r>
              <a:rPr lang="ru-RU" sz="2000" b="0" i="0" dirty="0">
                <a:solidFill>
                  <a:srgbClr val="333333"/>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0" i="0" dirty="0" err="1">
                <a:solidFill>
                  <a:srgbClr val="333333"/>
                </a:solidFill>
                <a:effectLst/>
                <a:latin typeface="Times New Roman" panose="02020603050405020304" pitchFamily="18" charset="0"/>
                <a:cs typeface="Times New Roman" panose="02020603050405020304" pitchFamily="18" charset="0"/>
              </a:rPr>
              <a:t>зняття</a:t>
            </a:r>
            <a:r>
              <a:rPr lang="ru-RU" sz="2000" b="0" i="0" dirty="0">
                <a:solidFill>
                  <a:srgbClr val="333333"/>
                </a:solidFill>
                <a:effectLst/>
                <a:latin typeface="Times New Roman" panose="02020603050405020304" pitchFamily="18" charset="0"/>
                <a:cs typeface="Times New Roman" panose="02020603050405020304" pitchFamily="18" charset="0"/>
              </a:rPr>
              <a:t> з </a:t>
            </a:r>
            <a:r>
              <a:rPr lang="ru-RU" sz="2000" b="0" i="0" dirty="0" err="1">
                <a:solidFill>
                  <a:srgbClr val="333333"/>
                </a:solidFill>
                <a:effectLst/>
                <a:latin typeface="Times New Roman" panose="02020603050405020304" pitchFamily="18" charset="0"/>
                <a:cs typeface="Times New Roman" panose="02020603050405020304" pitchFamily="18" charset="0"/>
              </a:rPr>
              <a:t>обліку</a:t>
            </a:r>
            <a:r>
              <a:rPr lang="ru-RU" sz="2000" b="0" i="0" dirty="0">
                <a:solidFill>
                  <a:srgbClr val="333333"/>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0" i="0" dirty="0" err="1">
                <a:solidFill>
                  <a:srgbClr val="333333"/>
                </a:solidFill>
                <a:effectLst/>
                <a:latin typeface="Times New Roman" panose="02020603050405020304" pitchFamily="18" charset="0"/>
                <a:cs typeface="Times New Roman" panose="02020603050405020304" pitchFamily="18" charset="0"/>
              </a:rPr>
              <a:t>оприлюднення</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відомостей</a:t>
            </a:r>
            <a:r>
              <a:rPr lang="ru-RU" sz="2000" b="0" i="0" dirty="0">
                <a:solidFill>
                  <a:srgbClr val="333333"/>
                </a:solidFill>
                <a:effectLst/>
                <a:latin typeface="Times New Roman" panose="02020603050405020304" pitchFamily="18" charset="0"/>
                <a:cs typeface="Times New Roman" panose="02020603050405020304" pitchFamily="18" charset="0"/>
              </a:rPr>
              <a:t> про </a:t>
            </a:r>
            <a:r>
              <a:rPr lang="ru-RU" sz="2000" b="0" i="0" dirty="0" err="1">
                <a:solidFill>
                  <a:srgbClr val="333333"/>
                </a:solidFill>
                <a:effectLst/>
                <a:latin typeface="Times New Roman" panose="02020603050405020304" pitchFamily="18" charset="0"/>
                <a:cs typeface="Times New Roman" panose="02020603050405020304" pitchFamily="18" charset="0"/>
              </a:rPr>
              <a:t>облік</a:t>
            </a:r>
            <a:r>
              <a:rPr lang="ru-RU" sz="2000" b="0" i="0" dirty="0">
                <a:solidFill>
                  <a:srgbClr val="333333"/>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0" i="0" dirty="0" err="1">
                <a:solidFill>
                  <a:srgbClr val="333333"/>
                </a:solidFill>
                <a:effectLst/>
                <a:latin typeface="Times New Roman" panose="02020603050405020304" pitchFamily="18" charset="0"/>
                <a:cs typeface="Times New Roman" panose="02020603050405020304" pitchFamily="18" charset="0"/>
              </a:rPr>
              <a:t>встановлення</a:t>
            </a:r>
            <a:r>
              <a:rPr lang="ru-RU" sz="2000" b="0" i="0" dirty="0">
                <a:solidFill>
                  <a:srgbClr val="333333"/>
                </a:solidFill>
                <a:effectLst/>
                <a:latin typeface="Times New Roman" panose="02020603050405020304" pitchFamily="18" charset="0"/>
                <a:cs typeface="Times New Roman" panose="02020603050405020304" pitchFamily="18" charset="0"/>
              </a:rPr>
              <a:t> форм </a:t>
            </a:r>
            <a:r>
              <a:rPr lang="ru-RU" sz="2000" b="0" i="0" dirty="0" err="1">
                <a:solidFill>
                  <a:srgbClr val="333333"/>
                </a:solidFill>
                <a:effectLst/>
                <a:latin typeface="Times New Roman" panose="02020603050405020304" pitchFamily="18" charset="0"/>
                <a:cs typeface="Times New Roman" panose="02020603050405020304" pitchFamily="18" charset="0"/>
              </a:rPr>
              <a:t>заяв</a:t>
            </a:r>
            <a:r>
              <a:rPr lang="ru-RU" sz="2000" b="0" i="0" dirty="0">
                <a:solidFill>
                  <a:srgbClr val="333333"/>
                </a:solidFill>
                <a:effectLst/>
                <a:latin typeface="Times New Roman" panose="02020603050405020304" pitchFamily="18" charset="0"/>
                <a:cs typeface="Times New Roman" panose="02020603050405020304" pitchFamily="18" charset="0"/>
              </a:rPr>
              <a:t> та </a:t>
            </a:r>
            <a:r>
              <a:rPr lang="ru-RU" sz="2000" b="0" i="0" dirty="0" err="1">
                <a:solidFill>
                  <a:srgbClr val="333333"/>
                </a:solidFill>
                <a:effectLst/>
                <a:latin typeface="Times New Roman" panose="02020603050405020304" pitchFamily="18" charset="0"/>
                <a:cs typeface="Times New Roman" panose="02020603050405020304" pitchFamily="18" charset="0"/>
              </a:rPr>
              <a:t>документів</a:t>
            </a:r>
            <a:r>
              <a:rPr lang="ru-RU" sz="2000" b="0" i="0" dirty="0">
                <a:solidFill>
                  <a:srgbClr val="333333"/>
                </a:solidFill>
                <a:effectLst/>
                <a:latin typeface="Times New Roman" panose="02020603050405020304" pitchFamily="18" charset="0"/>
                <a:cs typeface="Times New Roman" panose="02020603050405020304" pitchFamily="18" charset="0"/>
              </a:rPr>
              <a:t> з </a:t>
            </a:r>
            <a:r>
              <a:rPr lang="ru-RU" sz="2000" b="0" i="0" dirty="0" err="1">
                <a:solidFill>
                  <a:srgbClr val="333333"/>
                </a:solidFill>
                <a:effectLst/>
                <a:latin typeface="Times New Roman" panose="02020603050405020304" pitchFamily="18" charset="0"/>
                <a:cs typeface="Times New Roman" panose="02020603050405020304" pitchFamily="18" charset="0"/>
              </a:rPr>
              <a:t>питань</a:t>
            </a:r>
            <a:r>
              <a:rPr lang="ru-RU" sz="2000" b="0" i="0" dirty="0">
                <a:solidFill>
                  <a:srgbClr val="333333"/>
                </a:solidFill>
                <a:effectLst/>
                <a:latin typeface="Times New Roman" panose="02020603050405020304" pitchFamily="18" charset="0"/>
                <a:cs typeface="Times New Roman" panose="02020603050405020304" pitchFamily="18" charset="0"/>
              </a:rPr>
              <a:t> </a:t>
            </a:r>
            <a:r>
              <a:rPr lang="ru-RU" sz="2000" b="0" i="0" dirty="0" err="1">
                <a:solidFill>
                  <a:srgbClr val="333333"/>
                </a:solidFill>
                <a:effectLst/>
                <a:latin typeface="Times New Roman" panose="02020603050405020304" pitchFamily="18" charset="0"/>
                <a:cs typeface="Times New Roman" panose="02020603050405020304" pitchFamily="18" charset="0"/>
              </a:rPr>
              <a:t>обліку</a:t>
            </a:r>
            <a:r>
              <a:rPr lang="ru-RU" sz="2000" b="0" i="0" dirty="0">
                <a:solidFill>
                  <a:srgbClr val="333333"/>
                </a:solidFill>
                <a:effectLst/>
                <a:latin typeface="Times New Roman" panose="02020603050405020304" pitchFamily="18" charset="0"/>
                <a:cs typeface="Times New Roman" panose="02020603050405020304" pitchFamily="18" charset="0"/>
              </a:rPr>
              <a:t>.</a:t>
            </a:r>
          </a:p>
          <a:p>
            <a:pPr algn="just"/>
            <a:endParaRPr lang="ru-RU" sz="2000" b="0" i="0" dirty="0">
              <a:solidFill>
                <a:srgbClr val="333333"/>
              </a:solidFill>
              <a:effectLst/>
              <a:latin typeface="Times New Roman" panose="02020603050405020304" pitchFamily="18" charset="0"/>
              <a:cs typeface="Times New Roman" panose="02020603050405020304" pitchFamily="18" charset="0"/>
            </a:endParaRPr>
          </a:p>
          <a:p>
            <a:pPr algn="just"/>
            <a:r>
              <a:rPr lang="en-US" sz="2000" b="0" i="0" dirty="0">
                <a:solidFill>
                  <a:srgbClr val="333333"/>
                </a:solidFill>
                <a:effectLst/>
                <a:latin typeface="Times New Roman" panose="02020603050405020304" pitchFamily="18" charset="0"/>
                <a:cs typeface="Times New Roman" panose="02020603050405020304" pitchFamily="18" charset="0"/>
              </a:rPr>
              <a:t>https://zakon.rada.gov.ua/laws/show/z0807-15#Text</a:t>
            </a:r>
            <a:endParaRPr lang="ru-RU" sz="2000" b="0" i="0" dirty="0">
              <a:solidFill>
                <a:srgbClr val="333333"/>
              </a:solidFill>
              <a:effectLst/>
              <a:latin typeface="Times New Roman" panose="02020603050405020304" pitchFamily="18" charset="0"/>
              <a:cs typeface="Times New Roman" panose="02020603050405020304" pitchFamily="18" charset="0"/>
            </a:endParaRPr>
          </a:p>
          <a:p>
            <a:pPr marL="241300" indent="-228600">
              <a:lnSpc>
                <a:spcPct val="100000"/>
              </a:lnSpc>
              <a:spcBef>
                <a:spcPts val="5"/>
              </a:spcBef>
              <a:buClr>
                <a:srgbClr val="F81B01"/>
              </a:buClr>
              <a:buSzPct val="111111"/>
              <a:buFont typeface="Wingdings"/>
              <a:buChar char=""/>
              <a:tabLst>
                <a:tab pos="240665" algn="l"/>
                <a:tab pos="241300" algn="l"/>
              </a:tabLst>
            </a:pP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2401235"/>
            <a:ext cx="3062605" cy="2485296"/>
          </a:xfrm>
          <a:prstGeom prst="rect">
            <a:avLst/>
          </a:prstGeom>
        </p:spPr>
        <p:txBody>
          <a:bodyPr vert="horz" wrap="square" lIns="0" tIns="86995" rIns="0" bIns="0" rtlCol="0">
            <a:spAutoFit/>
          </a:bodyPr>
          <a:lstStyle/>
          <a:p>
            <a:pPr marL="431165" marR="204470" indent="-220979" algn="ctr">
              <a:lnSpc>
                <a:spcPts val="3270"/>
              </a:lnSpc>
              <a:spcBef>
                <a:spcPts val="685"/>
              </a:spcBef>
            </a:pPr>
            <a:r>
              <a:rPr sz="3200" spc="-150" dirty="0" err="1">
                <a:solidFill>
                  <a:srgbClr val="FFFDFF"/>
                </a:solidFill>
                <a:latin typeface="Times New Roman" panose="02020603050405020304" pitchFamily="18" charset="0"/>
                <a:cs typeface="Times New Roman" panose="02020603050405020304" pitchFamily="18" charset="0"/>
              </a:rPr>
              <a:t>Р</a:t>
            </a:r>
            <a:r>
              <a:rPr sz="3200" spc="-155" dirty="0" err="1">
                <a:solidFill>
                  <a:srgbClr val="FFFDFF"/>
                </a:solidFill>
                <a:latin typeface="Times New Roman" panose="02020603050405020304" pitchFamily="18" charset="0"/>
                <a:cs typeface="Times New Roman" panose="02020603050405020304" pitchFamily="18" charset="0"/>
              </a:rPr>
              <a:t>е</a:t>
            </a:r>
            <a:r>
              <a:rPr sz="3200" spc="-165" dirty="0" err="1">
                <a:solidFill>
                  <a:srgbClr val="FFFDFF"/>
                </a:solidFill>
                <a:latin typeface="Times New Roman" panose="02020603050405020304" pitchFamily="18" charset="0"/>
                <a:cs typeface="Times New Roman" panose="02020603050405020304" pitchFamily="18" charset="0"/>
              </a:rPr>
              <a:t>є</a:t>
            </a:r>
            <a:r>
              <a:rPr sz="3200" spc="-155" dirty="0" err="1">
                <a:solidFill>
                  <a:srgbClr val="FFFDFF"/>
                </a:solidFill>
                <a:latin typeface="Times New Roman" panose="02020603050405020304" pitchFamily="18" charset="0"/>
                <a:cs typeface="Times New Roman" panose="02020603050405020304" pitchFamily="18" charset="0"/>
              </a:rPr>
              <a:t>с</a:t>
            </a:r>
            <a:r>
              <a:rPr sz="3200" spc="-160" dirty="0" err="1">
                <a:solidFill>
                  <a:srgbClr val="FFFDFF"/>
                </a:solidFill>
                <a:latin typeface="Times New Roman" panose="02020603050405020304" pitchFamily="18" charset="0"/>
                <a:cs typeface="Times New Roman" panose="02020603050405020304" pitchFamily="18" charset="0"/>
              </a:rPr>
              <a:t>т</a:t>
            </a:r>
            <a:r>
              <a:rPr sz="3200" spc="-155" dirty="0" err="1">
                <a:solidFill>
                  <a:srgbClr val="FFFDFF"/>
                </a:solidFill>
                <a:latin typeface="Times New Roman" panose="02020603050405020304" pitchFamily="18" charset="0"/>
                <a:cs typeface="Times New Roman" panose="02020603050405020304" pitchFamily="18" charset="0"/>
              </a:rPr>
              <a:t>рац</a:t>
            </a:r>
            <a:r>
              <a:rPr sz="3200" spc="-160" dirty="0" err="1">
                <a:solidFill>
                  <a:srgbClr val="FFFDFF"/>
                </a:solidFill>
                <a:latin typeface="Times New Roman" panose="02020603050405020304" pitchFamily="18" charset="0"/>
                <a:cs typeface="Times New Roman" panose="02020603050405020304" pitchFamily="18" charset="0"/>
              </a:rPr>
              <a:t>і</a:t>
            </a:r>
            <a:r>
              <a:rPr sz="3200" dirty="0" err="1">
                <a:solidFill>
                  <a:srgbClr val="FFFDFF"/>
                </a:solidFill>
                <a:latin typeface="Times New Roman" panose="02020603050405020304" pitchFamily="18" charset="0"/>
                <a:cs typeface="Times New Roman" panose="02020603050405020304" pitchFamily="18" charset="0"/>
              </a:rPr>
              <a:t>я</a:t>
            </a:r>
            <a:r>
              <a:rPr sz="3200" spc="-245" dirty="0">
                <a:solidFill>
                  <a:srgbClr val="FFFDFF"/>
                </a:solidFill>
                <a:latin typeface="Times New Roman" panose="02020603050405020304" pitchFamily="18" charset="0"/>
                <a:cs typeface="Times New Roman" panose="02020603050405020304" pitchFamily="18" charset="0"/>
              </a:rPr>
              <a:t> </a:t>
            </a:r>
            <a:r>
              <a:rPr sz="3200" spc="-155" dirty="0" err="1">
                <a:solidFill>
                  <a:srgbClr val="FFFDFF"/>
                </a:solidFill>
                <a:latin typeface="Times New Roman" panose="02020603050405020304" pitchFamily="18" charset="0"/>
                <a:cs typeface="Times New Roman" panose="02020603050405020304" pitchFamily="18" charset="0"/>
              </a:rPr>
              <a:t>су</a:t>
            </a:r>
            <a:r>
              <a:rPr sz="3200" spc="-165" dirty="0" err="1">
                <a:solidFill>
                  <a:srgbClr val="FFFDFF"/>
                </a:solidFill>
                <a:latin typeface="Times New Roman" panose="02020603050405020304" pitchFamily="18" charset="0"/>
                <a:cs typeface="Times New Roman" panose="02020603050405020304" pitchFamily="18" charset="0"/>
              </a:rPr>
              <a:t>б</a:t>
            </a:r>
            <a:r>
              <a:rPr sz="3200" spc="-160" dirty="0" err="1">
                <a:solidFill>
                  <a:srgbClr val="FFFDFF"/>
                </a:solidFill>
                <a:latin typeface="Times New Roman" panose="02020603050405020304" pitchFamily="18" charset="0"/>
                <a:cs typeface="Times New Roman" panose="02020603050405020304" pitchFamily="18" charset="0"/>
              </a:rPr>
              <a:t>’</a:t>
            </a:r>
            <a:r>
              <a:rPr sz="3200" spc="-165" dirty="0" err="1">
                <a:solidFill>
                  <a:srgbClr val="FFFDFF"/>
                </a:solidFill>
                <a:latin typeface="Times New Roman" panose="02020603050405020304" pitchFamily="18" charset="0"/>
                <a:cs typeface="Times New Roman" panose="02020603050405020304" pitchFamily="18" charset="0"/>
              </a:rPr>
              <a:t>є</a:t>
            </a:r>
            <a:r>
              <a:rPr sz="3200" spc="-150" dirty="0" err="1">
                <a:solidFill>
                  <a:srgbClr val="FFFDFF"/>
                </a:solidFill>
                <a:latin typeface="Times New Roman" panose="02020603050405020304" pitchFamily="18" charset="0"/>
                <a:cs typeface="Times New Roman" panose="02020603050405020304" pitchFamily="18" charset="0"/>
              </a:rPr>
              <a:t>к</a:t>
            </a:r>
            <a:r>
              <a:rPr sz="3200" spc="-145" dirty="0" err="1">
                <a:solidFill>
                  <a:srgbClr val="FFFDFF"/>
                </a:solidFill>
                <a:latin typeface="Times New Roman" panose="02020603050405020304" pitchFamily="18" charset="0"/>
                <a:cs typeface="Times New Roman" panose="02020603050405020304" pitchFamily="18" charset="0"/>
              </a:rPr>
              <a:t>т</a:t>
            </a:r>
            <a:r>
              <a:rPr sz="3200" spc="-160" dirty="0" err="1">
                <a:solidFill>
                  <a:srgbClr val="FFFDFF"/>
                </a:solidFill>
                <a:latin typeface="Times New Roman" panose="02020603050405020304" pitchFamily="18" charset="0"/>
                <a:cs typeface="Times New Roman" panose="02020603050405020304" pitchFamily="18" charset="0"/>
              </a:rPr>
              <a:t>і</a:t>
            </a:r>
            <a:r>
              <a:rPr sz="3200" dirty="0" err="1">
                <a:solidFill>
                  <a:srgbClr val="FFFDFF"/>
                </a:solidFill>
                <a:latin typeface="Times New Roman" panose="02020603050405020304" pitchFamily="18" charset="0"/>
                <a:cs typeface="Times New Roman" panose="02020603050405020304" pitchFamily="18" charset="0"/>
              </a:rPr>
              <a:t>в</a:t>
            </a:r>
            <a:endParaRPr sz="3200" dirty="0">
              <a:latin typeface="Times New Roman" panose="02020603050405020304" pitchFamily="18" charset="0"/>
              <a:cs typeface="Times New Roman" panose="02020603050405020304" pitchFamily="18" charset="0"/>
            </a:endParaRPr>
          </a:p>
          <a:p>
            <a:pPr algn="ctr">
              <a:lnSpc>
                <a:spcPts val="2960"/>
              </a:lnSpc>
            </a:pPr>
            <a:r>
              <a:rPr lang="ru-RU" sz="3200" spc="-145" dirty="0">
                <a:solidFill>
                  <a:srgbClr val="FFFDFF"/>
                </a:solidFill>
                <a:latin typeface="Times New Roman" panose="02020603050405020304" pitchFamily="18" charset="0"/>
                <a:cs typeface="Times New Roman" panose="02020603050405020304" pitchFamily="18" charset="0"/>
              </a:rPr>
              <a:t>З</a:t>
            </a:r>
            <a:r>
              <a:rPr sz="3200" spc="-145" dirty="0" err="1">
                <a:solidFill>
                  <a:srgbClr val="FFFDFF"/>
                </a:solidFill>
                <a:latin typeface="Times New Roman" panose="02020603050405020304" pitchFamily="18" charset="0"/>
                <a:cs typeface="Times New Roman" panose="02020603050405020304" pitchFamily="18" charset="0"/>
              </a:rPr>
              <a:t>овнішньо</a:t>
            </a:r>
            <a:r>
              <a:rPr lang="ru-RU" sz="3200" spc="-145" dirty="0">
                <a:solidFill>
                  <a:srgbClr val="FFFDFF"/>
                </a:solidFill>
                <a:latin typeface="Times New Roman" panose="02020603050405020304" pitchFamily="18" charset="0"/>
                <a:cs typeface="Times New Roman" panose="02020603050405020304" pitchFamily="18" charset="0"/>
              </a:rPr>
              <a:t>-</a:t>
            </a:r>
            <a:r>
              <a:rPr sz="3200" spc="-145" dirty="0" err="1">
                <a:solidFill>
                  <a:srgbClr val="FFFDFF"/>
                </a:solidFill>
                <a:latin typeface="Times New Roman" panose="02020603050405020304" pitchFamily="18" charset="0"/>
                <a:cs typeface="Times New Roman" panose="02020603050405020304" pitchFamily="18" charset="0"/>
              </a:rPr>
              <a:t>економіч</a:t>
            </a:r>
            <a:r>
              <a:rPr sz="3200" spc="-160" dirty="0" err="1">
                <a:solidFill>
                  <a:srgbClr val="FFFDFF"/>
                </a:solidFill>
                <a:latin typeface="Times New Roman" panose="02020603050405020304" pitchFamily="18" charset="0"/>
                <a:cs typeface="Times New Roman" panose="02020603050405020304" pitchFamily="18" charset="0"/>
              </a:rPr>
              <a:t>но</a:t>
            </a:r>
            <a:r>
              <a:rPr sz="3200" dirty="0" err="1">
                <a:solidFill>
                  <a:srgbClr val="FFFDFF"/>
                </a:solidFill>
                <a:latin typeface="Times New Roman" panose="02020603050405020304" pitchFamily="18" charset="0"/>
                <a:cs typeface="Times New Roman" panose="02020603050405020304" pitchFamily="18" charset="0"/>
              </a:rPr>
              <a:t>ї</a:t>
            </a:r>
            <a:r>
              <a:rPr sz="3200" spc="-275" dirty="0">
                <a:solidFill>
                  <a:srgbClr val="FFFDFF"/>
                </a:solidFill>
                <a:latin typeface="Times New Roman" panose="02020603050405020304" pitchFamily="18" charset="0"/>
                <a:cs typeface="Times New Roman" panose="02020603050405020304" pitchFamily="18" charset="0"/>
              </a:rPr>
              <a:t> </a:t>
            </a:r>
            <a:r>
              <a:rPr sz="3200" spc="-155" dirty="0">
                <a:solidFill>
                  <a:srgbClr val="FFFDFF"/>
                </a:solidFill>
                <a:latin typeface="Times New Roman" panose="02020603050405020304" pitchFamily="18" charset="0"/>
                <a:cs typeface="Times New Roman" panose="02020603050405020304" pitchFamily="18" charset="0"/>
              </a:rPr>
              <a:t>д</a:t>
            </a:r>
            <a:r>
              <a:rPr sz="3200" spc="-160" dirty="0">
                <a:solidFill>
                  <a:srgbClr val="FFFDFF"/>
                </a:solidFill>
                <a:latin typeface="Times New Roman" panose="02020603050405020304" pitchFamily="18" charset="0"/>
                <a:cs typeface="Times New Roman" panose="02020603050405020304" pitchFamily="18" charset="0"/>
              </a:rPr>
              <a:t>іял</a:t>
            </a:r>
            <a:r>
              <a:rPr sz="3200" spc="-155" dirty="0">
                <a:solidFill>
                  <a:srgbClr val="FFFDFF"/>
                </a:solidFill>
                <a:latin typeface="Times New Roman" panose="02020603050405020304" pitchFamily="18" charset="0"/>
                <a:cs typeface="Times New Roman" panose="02020603050405020304" pitchFamily="18" charset="0"/>
              </a:rPr>
              <a:t>ь</a:t>
            </a:r>
            <a:r>
              <a:rPr sz="3200" spc="-160" dirty="0">
                <a:solidFill>
                  <a:srgbClr val="FFFDFF"/>
                </a:solidFill>
                <a:latin typeface="Times New Roman" panose="02020603050405020304" pitchFamily="18" charset="0"/>
                <a:cs typeface="Times New Roman" panose="02020603050405020304" pitchFamily="18" charset="0"/>
              </a:rPr>
              <a:t>но</a:t>
            </a:r>
            <a:r>
              <a:rPr sz="3200" spc="-155" dirty="0">
                <a:solidFill>
                  <a:srgbClr val="FFFDFF"/>
                </a:solidFill>
                <a:latin typeface="Times New Roman" panose="02020603050405020304" pitchFamily="18" charset="0"/>
                <a:cs typeface="Times New Roman" panose="02020603050405020304" pitchFamily="18" charset="0"/>
              </a:rPr>
              <a:t>с</a:t>
            </a:r>
            <a:r>
              <a:rPr sz="3200" spc="-160" dirty="0">
                <a:solidFill>
                  <a:srgbClr val="FFFDFF"/>
                </a:solidFill>
                <a:latin typeface="Times New Roman" panose="02020603050405020304" pitchFamily="18" charset="0"/>
                <a:cs typeface="Times New Roman" panose="02020603050405020304" pitchFamily="18" charset="0"/>
              </a:rPr>
              <a:t>т</a:t>
            </a:r>
            <a:r>
              <a:rPr sz="3200" dirty="0">
                <a:solidFill>
                  <a:srgbClr val="FFFDFF"/>
                </a:solidFill>
                <a:latin typeface="Times New Roman" panose="02020603050405020304" pitchFamily="18" charset="0"/>
                <a:cs typeface="Times New Roman" panose="02020603050405020304" pitchFamily="18" charset="0"/>
              </a:rPr>
              <a:t>і</a:t>
            </a:r>
            <a:r>
              <a:rPr sz="3200" spc="-240" dirty="0">
                <a:solidFill>
                  <a:srgbClr val="FFFDFF"/>
                </a:solidFill>
                <a:latin typeface="Times New Roman" panose="02020603050405020304" pitchFamily="18" charset="0"/>
                <a:cs typeface="Times New Roman" panose="02020603050405020304" pitchFamily="18" charset="0"/>
              </a:rPr>
              <a:t> </a:t>
            </a:r>
            <a:r>
              <a:rPr sz="3200" dirty="0">
                <a:solidFill>
                  <a:srgbClr val="FFFDFF"/>
                </a:solidFill>
                <a:latin typeface="Times New Roman" panose="02020603050405020304" pitchFamily="18" charset="0"/>
                <a:cs typeface="Times New Roman" panose="02020603050405020304" pitchFamily="18" charset="0"/>
              </a:rPr>
              <a:t>в  </a:t>
            </a:r>
            <a:r>
              <a:rPr sz="3200" spc="-135" dirty="0">
                <a:solidFill>
                  <a:srgbClr val="FFFDFF"/>
                </a:solidFill>
                <a:latin typeface="Times New Roman" panose="02020603050405020304" pitchFamily="18" charset="0"/>
                <a:cs typeface="Times New Roman" panose="02020603050405020304" pitchFamily="18" charset="0"/>
              </a:rPr>
              <a:t>Україні</a:t>
            </a:r>
            <a:endParaRPr sz="3200" dirty="0">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4654296" y="720851"/>
            <a:ext cx="7200900" cy="58460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489809"/>
            <a:ext cx="3200400" cy="1783180"/>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3200" spc="-160" dirty="0">
                <a:solidFill>
                  <a:srgbClr val="FFFDFF"/>
                </a:solidFill>
                <a:latin typeface="Times New Roman" panose="02020603050405020304" pitchFamily="18" charset="0"/>
                <a:cs typeface="Times New Roman" panose="02020603050405020304" pitchFamily="18" charset="0"/>
              </a:rPr>
              <a:t>Статус </a:t>
            </a:r>
            <a:r>
              <a:rPr lang="ru-RU" sz="3200" spc="-160" dirty="0" err="1">
                <a:solidFill>
                  <a:srgbClr val="FFFDFF"/>
                </a:solidFill>
                <a:latin typeface="Times New Roman" panose="02020603050405020304" pitchFamily="18" charset="0"/>
                <a:cs typeface="Times New Roman" panose="02020603050405020304" pitchFamily="18" charset="0"/>
              </a:rPr>
              <a:t>авторизованого</a:t>
            </a:r>
            <a:r>
              <a:rPr lang="ru-RU" sz="3200" spc="-160" dirty="0">
                <a:solidFill>
                  <a:srgbClr val="FFFDFF"/>
                </a:solidFill>
                <a:latin typeface="Times New Roman" panose="02020603050405020304" pitchFamily="18" charset="0"/>
                <a:cs typeface="Times New Roman" panose="02020603050405020304" pitchFamily="18" charset="0"/>
              </a:rPr>
              <a:t> </a:t>
            </a:r>
            <a:r>
              <a:rPr lang="ru-RU" sz="3200" spc="-160" dirty="0" err="1">
                <a:solidFill>
                  <a:srgbClr val="FFFDFF"/>
                </a:solidFill>
                <a:latin typeface="Times New Roman" panose="02020603050405020304" pitchFamily="18" charset="0"/>
                <a:cs typeface="Times New Roman" panose="02020603050405020304" pitchFamily="18" charset="0"/>
              </a:rPr>
              <a:t>економічного</a:t>
            </a:r>
            <a:r>
              <a:rPr lang="ru-RU" sz="3200" spc="-160" dirty="0">
                <a:solidFill>
                  <a:srgbClr val="FFFDFF"/>
                </a:solidFill>
                <a:latin typeface="Times New Roman" panose="02020603050405020304" pitchFamily="18" charset="0"/>
                <a:cs typeface="Times New Roman" panose="02020603050405020304" pitchFamily="18" charset="0"/>
              </a:rPr>
              <a:t> оператора</a:t>
            </a:r>
            <a:endParaRPr sz="3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5197855" y="412941"/>
            <a:ext cx="6123305" cy="1242007"/>
          </a:xfrm>
          <a:prstGeom prst="rect">
            <a:avLst/>
          </a:prstGeom>
        </p:spPr>
        <p:txBody>
          <a:bodyPr vert="horz" wrap="square" lIns="0" tIns="112395" rIns="0" bIns="0" rtlCol="0">
            <a:spAutoFit/>
          </a:bodyPr>
          <a:lstStyle/>
          <a:p>
            <a:pPr marL="241300" indent="-228600">
              <a:lnSpc>
                <a:spcPct val="100000"/>
              </a:lnSpc>
              <a:spcBef>
                <a:spcPts val="885"/>
              </a:spcBef>
              <a:buClr>
                <a:srgbClr val="F81B01"/>
              </a:buClr>
              <a:buSzPct val="107692"/>
              <a:buFont typeface="Wingdings"/>
              <a:buChar char=""/>
              <a:tabLst>
                <a:tab pos="240665" algn="l"/>
                <a:tab pos="241300" algn="l"/>
              </a:tabLst>
            </a:pPr>
            <a:r>
              <a:rPr sz="1300" b="1" spc="-10" dirty="0">
                <a:latin typeface="Times New Roman" panose="02020603050405020304" pitchFamily="18" charset="0"/>
                <a:cs typeface="Times New Roman" panose="02020603050405020304" pitchFamily="18" charset="0"/>
              </a:rPr>
              <a:t>Стаття</a:t>
            </a:r>
            <a:r>
              <a:rPr sz="1300" b="1" spc="65" dirty="0">
                <a:latin typeface="Times New Roman" panose="02020603050405020304" pitchFamily="18" charset="0"/>
                <a:cs typeface="Times New Roman" panose="02020603050405020304" pitchFamily="18" charset="0"/>
              </a:rPr>
              <a:t> </a:t>
            </a:r>
            <a:r>
              <a:rPr sz="1300" b="1" spc="-40" dirty="0">
                <a:latin typeface="Times New Roman" panose="02020603050405020304" pitchFamily="18" charset="0"/>
                <a:cs typeface="Times New Roman" panose="02020603050405020304" pitchFamily="18" charset="0"/>
              </a:rPr>
              <a:t>12.</a:t>
            </a:r>
            <a:r>
              <a:rPr sz="1300" b="1" spc="-175" dirty="0">
                <a:latin typeface="Times New Roman" panose="02020603050405020304" pitchFamily="18" charset="0"/>
                <a:cs typeface="Times New Roman" panose="02020603050405020304" pitchFamily="18" charset="0"/>
              </a:rPr>
              <a:t> </a:t>
            </a:r>
            <a:r>
              <a:rPr sz="1300" b="1" spc="-15" dirty="0">
                <a:latin typeface="Times New Roman" panose="02020603050405020304" pitchFamily="18" charset="0"/>
                <a:cs typeface="Times New Roman" panose="02020603050405020304" pitchFamily="18" charset="0"/>
              </a:rPr>
              <a:t>Статус</a:t>
            </a:r>
            <a:r>
              <a:rPr sz="1300" b="1" spc="75" dirty="0">
                <a:latin typeface="Times New Roman" panose="02020603050405020304" pitchFamily="18" charset="0"/>
                <a:cs typeface="Times New Roman" panose="02020603050405020304" pitchFamily="18" charset="0"/>
              </a:rPr>
              <a:t> </a:t>
            </a:r>
            <a:r>
              <a:rPr sz="1300" b="1" spc="-15" dirty="0">
                <a:latin typeface="Times New Roman" panose="02020603050405020304" pitchFamily="18" charset="0"/>
                <a:cs typeface="Times New Roman" panose="02020603050405020304" pitchFamily="18" charset="0"/>
              </a:rPr>
              <a:t>авторизованого</a:t>
            </a:r>
            <a:r>
              <a:rPr sz="1300" b="1" spc="100" dirty="0">
                <a:latin typeface="Times New Roman" panose="02020603050405020304" pitchFamily="18" charset="0"/>
                <a:cs typeface="Times New Roman" panose="02020603050405020304" pitchFamily="18" charset="0"/>
              </a:rPr>
              <a:t> </a:t>
            </a:r>
            <a:r>
              <a:rPr sz="1300" b="1" spc="-15" dirty="0">
                <a:latin typeface="Times New Roman" panose="02020603050405020304" pitchFamily="18" charset="0"/>
                <a:cs typeface="Times New Roman" panose="02020603050405020304" pitchFamily="18" charset="0"/>
              </a:rPr>
              <a:t>економічного</a:t>
            </a:r>
            <a:r>
              <a:rPr sz="1300" b="1" spc="80" dirty="0">
                <a:latin typeface="Times New Roman" panose="02020603050405020304" pitchFamily="18" charset="0"/>
                <a:cs typeface="Times New Roman" panose="02020603050405020304" pitchFamily="18" charset="0"/>
              </a:rPr>
              <a:t> </a:t>
            </a:r>
            <a:r>
              <a:rPr sz="1300" b="1" spc="-15" dirty="0">
                <a:latin typeface="Times New Roman" panose="02020603050405020304" pitchFamily="18" charset="0"/>
                <a:cs typeface="Times New Roman" panose="02020603050405020304" pitchFamily="18" charset="0"/>
              </a:rPr>
              <a:t>оператора</a:t>
            </a:r>
            <a:endParaRPr sz="1300" dirty="0">
              <a:latin typeface="Times New Roman" panose="02020603050405020304" pitchFamily="18" charset="0"/>
              <a:cs typeface="Times New Roman" panose="02020603050405020304" pitchFamily="18" charset="0"/>
            </a:endParaRPr>
          </a:p>
          <a:p>
            <a:pPr marL="241300" marR="5080" indent="-228600" algn="just">
              <a:lnSpc>
                <a:spcPct val="100000"/>
              </a:lnSpc>
              <a:spcBef>
                <a:spcPts val="994"/>
              </a:spcBef>
              <a:buClr>
                <a:srgbClr val="F81B01"/>
              </a:buClr>
              <a:buSzPct val="107692"/>
              <a:buFont typeface="Wingdings"/>
              <a:buChar char=""/>
              <a:tabLst>
                <a:tab pos="241300" algn="l"/>
              </a:tabLst>
            </a:pPr>
            <a:r>
              <a:rPr sz="1300" spc="-40" dirty="0">
                <a:latin typeface="Times New Roman" panose="02020603050405020304" pitchFamily="18" charset="0"/>
                <a:cs typeface="Times New Roman" panose="02020603050405020304" pitchFamily="18" charset="0"/>
              </a:rPr>
              <a:t>1.</a:t>
            </a:r>
            <a:r>
              <a:rPr sz="1300" spc="-3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Підприємство-резидент,</a:t>
            </a:r>
            <a:r>
              <a:rPr sz="1300" spc="-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що</a:t>
            </a:r>
            <a:r>
              <a:rPr sz="1300" spc="-5"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виконує</a:t>
            </a:r>
            <a:r>
              <a:rPr sz="1300" spc="-10"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будь-яку</a:t>
            </a:r>
            <a:r>
              <a:rPr sz="1300" spc="-1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роль</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в</a:t>
            </a:r>
            <a:r>
              <a:rPr sz="1300" spc="28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міжнародному </a:t>
            </a:r>
            <a:r>
              <a:rPr sz="1300" spc="-5" dirty="0">
                <a:latin typeface="Times New Roman" panose="02020603050405020304" pitchFamily="18" charset="0"/>
                <a:cs typeface="Times New Roman" panose="02020603050405020304" pitchFamily="18" charset="0"/>
              </a:rPr>
              <a:t> ланцюзі</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постачання</a:t>
            </a:r>
            <a:r>
              <a:rPr sz="1300" spc="-5" dirty="0">
                <a:latin typeface="Times New Roman" panose="02020603050405020304" pitchFamily="18" charset="0"/>
                <a:cs typeface="Times New Roman" panose="02020603050405020304" pitchFamily="18" charset="0"/>
              </a:rPr>
              <a:t> товарів</a:t>
            </a:r>
            <a:r>
              <a:rPr sz="130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(виробник,</a:t>
            </a:r>
            <a:r>
              <a:rPr sz="1300" spc="-10"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експортер,</a:t>
            </a:r>
            <a:r>
              <a:rPr sz="1300" spc="-15"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імпортер,</a:t>
            </a:r>
            <a:r>
              <a:rPr sz="1300" spc="-1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митний </a:t>
            </a:r>
            <a:r>
              <a:rPr sz="130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представник,</a:t>
            </a:r>
            <a:r>
              <a:rPr sz="1300" spc="-1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перевізник,</a:t>
            </a:r>
            <a:r>
              <a:rPr sz="1300" spc="-10" dirty="0">
                <a:latin typeface="Times New Roman" panose="02020603050405020304" pitchFamily="18" charset="0"/>
                <a:cs typeface="Times New Roman" panose="02020603050405020304" pitchFamily="18" charset="0"/>
              </a:rPr>
              <a:t> експедитор,</a:t>
            </a:r>
            <a:r>
              <a:rPr sz="1300" spc="-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утримувач</a:t>
            </a:r>
            <a:r>
              <a:rPr sz="1300" spc="-5" dirty="0">
                <a:latin typeface="Times New Roman" panose="02020603050405020304" pitchFamily="18" charset="0"/>
                <a:cs typeface="Times New Roman" panose="02020603050405020304" pitchFamily="18" charset="0"/>
              </a:rPr>
              <a:t> </a:t>
            </a:r>
            <a:r>
              <a:rPr sz="1300" dirty="0">
                <a:latin typeface="Times New Roman" panose="02020603050405020304" pitchFamily="18" charset="0"/>
                <a:cs typeface="Times New Roman" panose="02020603050405020304" pitchFamily="18" charset="0"/>
              </a:rPr>
              <a:t>складу)</a:t>
            </a:r>
            <a:r>
              <a:rPr sz="1300" spc="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та</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отримало </a:t>
            </a:r>
            <a:r>
              <a:rPr sz="1300" spc="-5" dirty="0">
                <a:latin typeface="Times New Roman" panose="02020603050405020304" pitchFamily="18" charset="0"/>
                <a:cs typeface="Times New Roman" panose="02020603050405020304" pitchFamily="18" charset="0"/>
              </a:rPr>
              <a:t> авторизацію відповідно до вимог цієї </a:t>
            </a:r>
            <a:r>
              <a:rPr sz="1300" spc="-30" dirty="0">
                <a:latin typeface="Times New Roman" panose="02020603050405020304" pitchFamily="18" charset="0"/>
                <a:cs typeface="Times New Roman" panose="02020603050405020304" pitchFamily="18" charset="0"/>
              </a:rPr>
              <a:t>глави, </a:t>
            </a:r>
            <a:r>
              <a:rPr sz="1300" spc="-10" dirty="0">
                <a:latin typeface="Times New Roman" panose="02020603050405020304" pitchFamily="18" charset="0"/>
                <a:cs typeface="Times New Roman" panose="02020603050405020304" pitchFamily="18" charset="0"/>
              </a:rPr>
              <a:t>набуває </a:t>
            </a:r>
            <a:r>
              <a:rPr sz="1300" spc="-5" dirty="0">
                <a:latin typeface="Times New Roman" panose="02020603050405020304" pitchFamily="18" charset="0"/>
                <a:cs typeface="Times New Roman" panose="02020603050405020304" pitchFamily="18" charset="0"/>
              </a:rPr>
              <a:t>статус авторизованого </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економічного</a:t>
            </a:r>
            <a:r>
              <a:rPr sz="1300" spc="4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оператора</a:t>
            </a:r>
            <a:r>
              <a:rPr sz="1300" spc="7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(АЕО).</a:t>
            </a:r>
            <a:endParaRPr sz="13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5197855" y="1956561"/>
            <a:ext cx="6122670" cy="223520"/>
          </a:xfrm>
          <a:prstGeom prst="rect">
            <a:avLst/>
          </a:prstGeom>
        </p:spPr>
        <p:txBody>
          <a:bodyPr vert="horz" wrap="square" lIns="0" tIns="12065" rIns="0" bIns="0" rtlCol="0">
            <a:spAutoFit/>
          </a:bodyPr>
          <a:lstStyle/>
          <a:p>
            <a:pPr marL="241300" indent="-228600">
              <a:lnSpc>
                <a:spcPct val="100000"/>
              </a:lnSpc>
              <a:spcBef>
                <a:spcPts val="95"/>
              </a:spcBef>
              <a:buClr>
                <a:srgbClr val="F81B01"/>
              </a:buClr>
              <a:buSzPct val="107692"/>
              <a:buFont typeface="Wingdings"/>
              <a:buChar char=""/>
              <a:tabLst>
                <a:tab pos="240665" algn="l"/>
                <a:tab pos="241300" algn="l"/>
                <a:tab pos="692150" algn="l"/>
                <a:tab pos="1266825" algn="l"/>
                <a:tab pos="2313940" algn="l"/>
                <a:tab pos="2794000" algn="l"/>
                <a:tab pos="3985895" algn="l"/>
                <a:tab pos="4236085" algn="l"/>
                <a:tab pos="5497830" algn="l"/>
              </a:tabLst>
            </a:pPr>
            <a:r>
              <a:rPr sz="1300" spc="-5" dirty="0">
                <a:latin typeface="Cambria"/>
                <a:cs typeface="Cambria"/>
              </a:rPr>
              <a:t>Для	ці</a:t>
            </a:r>
            <a:r>
              <a:rPr sz="1300" spc="-10" dirty="0">
                <a:latin typeface="Cambria"/>
                <a:cs typeface="Cambria"/>
              </a:rPr>
              <a:t>л</a:t>
            </a:r>
            <a:r>
              <a:rPr sz="1300" spc="-5" dirty="0">
                <a:latin typeface="Cambria"/>
                <a:cs typeface="Cambria"/>
              </a:rPr>
              <a:t>ей</a:t>
            </a:r>
            <a:r>
              <a:rPr sz="1300" dirty="0">
                <a:latin typeface="Cambria"/>
                <a:cs typeface="Cambria"/>
              </a:rPr>
              <a:t>	</a:t>
            </a:r>
            <a:r>
              <a:rPr sz="1300" spc="-15" dirty="0">
                <a:latin typeface="Cambria"/>
                <a:cs typeface="Cambria"/>
              </a:rPr>
              <a:t>в</a:t>
            </a:r>
            <a:r>
              <a:rPr sz="1300" spc="-5" dirty="0">
                <a:latin typeface="Cambria"/>
                <a:cs typeface="Cambria"/>
              </a:rPr>
              <a:t>изн</a:t>
            </a:r>
            <a:r>
              <a:rPr sz="1300" spc="-25" dirty="0">
                <a:latin typeface="Cambria"/>
                <a:cs typeface="Cambria"/>
              </a:rPr>
              <a:t>а</a:t>
            </a:r>
            <a:r>
              <a:rPr sz="1300" spc="-10" dirty="0">
                <a:latin typeface="Cambria"/>
                <a:cs typeface="Cambria"/>
              </a:rPr>
              <a:t>ч</a:t>
            </a:r>
            <a:r>
              <a:rPr sz="1300" spc="-5" dirty="0">
                <a:latin typeface="Cambria"/>
                <a:cs typeface="Cambria"/>
              </a:rPr>
              <a:t>е</a:t>
            </a:r>
            <a:r>
              <a:rPr sz="1300" dirty="0">
                <a:latin typeface="Cambria"/>
                <a:cs typeface="Cambria"/>
              </a:rPr>
              <a:t>н</a:t>
            </a:r>
            <a:r>
              <a:rPr sz="1300" spc="-5" dirty="0">
                <a:latin typeface="Cambria"/>
                <a:cs typeface="Cambria"/>
              </a:rPr>
              <a:t>ня</a:t>
            </a:r>
            <a:r>
              <a:rPr sz="1300" dirty="0">
                <a:latin typeface="Cambria"/>
                <a:cs typeface="Cambria"/>
              </a:rPr>
              <a:t>	</a:t>
            </a:r>
            <a:r>
              <a:rPr sz="1300" spc="-10" dirty="0">
                <a:latin typeface="Cambria"/>
                <a:cs typeface="Cambria"/>
              </a:rPr>
              <a:t>р</a:t>
            </a:r>
            <a:r>
              <a:rPr sz="1300" spc="-15" dirty="0">
                <a:latin typeface="Cambria"/>
                <a:cs typeface="Cambria"/>
              </a:rPr>
              <a:t>о</a:t>
            </a:r>
            <a:r>
              <a:rPr sz="1300" spc="-10" dirty="0">
                <a:latin typeface="Cambria"/>
                <a:cs typeface="Cambria"/>
              </a:rPr>
              <a:t>л</a:t>
            </a:r>
            <a:r>
              <a:rPr sz="1300" spc="-5" dirty="0">
                <a:latin typeface="Cambria"/>
                <a:cs typeface="Cambria"/>
              </a:rPr>
              <a:t>і</a:t>
            </a:r>
            <a:r>
              <a:rPr sz="1300" dirty="0">
                <a:latin typeface="Cambria"/>
                <a:cs typeface="Cambria"/>
              </a:rPr>
              <a:t>	</a:t>
            </a:r>
            <a:r>
              <a:rPr sz="1300" spc="-5" dirty="0">
                <a:latin typeface="Cambria"/>
                <a:cs typeface="Cambria"/>
              </a:rPr>
              <a:t>підпр</a:t>
            </a:r>
            <a:r>
              <a:rPr sz="1300" spc="5" dirty="0">
                <a:latin typeface="Cambria"/>
                <a:cs typeface="Cambria"/>
              </a:rPr>
              <a:t>и</a:t>
            </a:r>
            <a:r>
              <a:rPr sz="1300" spc="-10" dirty="0">
                <a:latin typeface="Cambria"/>
                <a:cs typeface="Cambria"/>
              </a:rPr>
              <a:t>є</a:t>
            </a:r>
            <a:r>
              <a:rPr sz="1300" spc="-5" dirty="0">
                <a:latin typeface="Cambria"/>
                <a:cs typeface="Cambria"/>
              </a:rPr>
              <a:t>мс</a:t>
            </a:r>
            <a:r>
              <a:rPr sz="1300" spc="-10" dirty="0">
                <a:latin typeface="Cambria"/>
                <a:cs typeface="Cambria"/>
              </a:rPr>
              <a:t>т</a:t>
            </a:r>
            <a:r>
              <a:rPr sz="1300" spc="-15" dirty="0">
                <a:latin typeface="Cambria"/>
                <a:cs typeface="Cambria"/>
              </a:rPr>
              <a:t>в</a:t>
            </a:r>
            <a:r>
              <a:rPr sz="1300" spc="-5" dirty="0">
                <a:latin typeface="Cambria"/>
                <a:cs typeface="Cambria"/>
              </a:rPr>
              <a:t>а</a:t>
            </a:r>
            <a:r>
              <a:rPr sz="1300" dirty="0">
                <a:latin typeface="Cambria"/>
                <a:cs typeface="Cambria"/>
              </a:rPr>
              <a:t>	</a:t>
            </a:r>
            <a:r>
              <a:rPr sz="1300" spc="-5" dirty="0">
                <a:latin typeface="Cambria"/>
                <a:cs typeface="Cambria"/>
              </a:rPr>
              <a:t>в</a:t>
            </a:r>
            <a:r>
              <a:rPr sz="1300" dirty="0">
                <a:latin typeface="Cambria"/>
                <a:cs typeface="Cambria"/>
              </a:rPr>
              <a:t>	</a:t>
            </a:r>
            <a:r>
              <a:rPr sz="1300" spc="-5" dirty="0">
                <a:latin typeface="Cambria"/>
                <a:cs typeface="Cambria"/>
              </a:rPr>
              <a:t>між</a:t>
            </a:r>
            <a:r>
              <a:rPr sz="1300" dirty="0">
                <a:latin typeface="Cambria"/>
                <a:cs typeface="Cambria"/>
              </a:rPr>
              <a:t>н</a:t>
            </a:r>
            <a:r>
              <a:rPr sz="1300" spc="-10" dirty="0">
                <a:latin typeface="Cambria"/>
                <a:cs typeface="Cambria"/>
              </a:rPr>
              <a:t>ар</a:t>
            </a:r>
            <a:r>
              <a:rPr sz="1300" spc="-30" dirty="0">
                <a:latin typeface="Cambria"/>
                <a:cs typeface="Cambria"/>
              </a:rPr>
              <a:t>о</a:t>
            </a:r>
            <a:r>
              <a:rPr sz="1300" spc="-10" dirty="0">
                <a:latin typeface="Cambria"/>
                <a:cs typeface="Cambria"/>
              </a:rPr>
              <a:t>дном</a:t>
            </a:r>
            <a:r>
              <a:rPr sz="1300" spc="-5" dirty="0">
                <a:latin typeface="Cambria"/>
                <a:cs typeface="Cambria"/>
              </a:rPr>
              <a:t>у</a:t>
            </a:r>
            <a:r>
              <a:rPr sz="1300" dirty="0">
                <a:latin typeface="Cambria"/>
                <a:cs typeface="Cambria"/>
              </a:rPr>
              <a:t>	</a:t>
            </a:r>
            <a:r>
              <a:rPr sz="1300" spc="-10" dirty="0">
                <a:latin typeface="Cambria"/>
                <a:cs typeface="Cambria"/>
              </a:rPr>
              <a:t>ла</a:t>
            </a:r>
            <a:r>
              <a:rPr sz="1300" dirty="0">
                <a:latin typeface="Cambria"/>
                <a:cs typeface="Cambria"/>
              </a:rPr>
              <a:t>н</a:t>
            </a:r>
            <a:r>
              <a:rPr sz="1300" spc="-5" dirty="0">
                <a:latin typeface="Cambria"/>
                <a:cs typeface="Cambria"/>
              </a:rPr>
              <a:t>ц</a:t>
            </a:r>
            <a:r>
              <a:rPr sz="1300" spc="-10" dirty="0">
                <a:latin typeface="Cambria"/>
                <a:cs typeface="Cambria"/>
              </a:rPr>
              <a:t>юзі</a:t>
            </a:r>
            <a:endParaRPr sz="1300" dirty="0">
              <a:latin typeface="Cambria"/>
              <a:cs typeface="Cambria"/>
            </a:endParaRPr>
          </a:p>
        </p:txBody>
      </p:sp>
      <p:sp>
        <p:nvSpPr>
          <p:cNvPr id="5" name="object 5"/>
          <p:cNvSpPr txBox="1"/>
          <p:nvPr/>
        </p:nvSpPr>
        <p:spPr>
          <a:xfrm>
            <a:off x="5197855" y="2054543"/>
            <a:ext cx="5408295" cy="845819"/>
          </a:xfrm>
          <a:prstGeom prst="rect">
            <a:avLst/>
          </a:prstGeom>
        </p:spPr>
        <p:txBody>
          <a:bodyPr vert="horz" wrap="square" lIns="0" tIns="112395" rIns="0" bIns="0" rtlCol="0">
            <a:spAutoFit/>
          </a:bodyPr>
          <a:lstStyle/>
          <a:p>
            <a:pPr marL="241300">
              <a:lnSpc>
                <a:spcPct val="100000"/>
              </a:lnSpc>
              <a:spcBef>
                <a:spcPts val="885"/>
              </a:spcBef>
            </a:pPr>
            <a:r>
              <a:rPr sz="1300" spc="-10" dirty="0">
                <a:latin typeface="Times New Roman" panose="02020603050405020304" pitchFamily="18" charset="0"/>
                <a:cs typeface="Times New Roman" panose="02020603050405020304" pitchFamily="18" charset="0"/>
              </a:rPr>
              <a:t>постачання</a:t>
            </a:r>
            <a:r>
              <a:rPr sz="1300" spc="5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товарів</a:t>
            </a:r>
            <a:r>
              <a:rPr sz="1300" spc="6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терміни</a:t>
            </a:r>
            <a:r>
              <a:rPr sz="1300" spc="5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вживаються</a:t>
            </a:r>
            <a:r>
              <a:rPr sz="1300" spc="5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у</a:t>
            </a:r>
            <a:r>
              <a:rPr sz="1300" spc="3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такому</a:t>
            </a:r>
            <a:r>
              <a:rPr sz="1300" spc="55"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значенні:</a:t>
            </a:r>
            <a:endParaRPr sz="1300" dirty="0">
              <a:latin typeface="Times New Roman" panose="02020603050405020304" pitchFamily="18" charset="0"/>
              <a:cs typeface="Times New Roman" panose="02020603050405020304" pitchFamily="18" charset="0"/>
            </a:endParaRPr>
          </a:p>
          <a:p>
            <a:pPr marL="241300" marR="5080" indent="-228600">
              <a:lnSpc>
                <a:spcPct val="100000"/>
              </a:lnSpc>
              <a:spcBef>
                <a:spcPts val="994"/>
              </a:spcBef>
              <a:buClr>
                <a:srgbClr val="F81B01"/>
              </a:buClr>
              <a:buSzPct val="107692"/>
              <a:buFont typeface="Wingdings"/>
              <a:buChar char=""/>
              <a:tabLst>
                <a:tab pos="240665" algn="l"/>
                <a:tab pos="241300" algn="l"/>
                <a:tab pos="545465" algn="l"/>
                <a:tab pos="1431290" algn="l"/>
                <a:tab pos="1641475" algn="l"/>
                <a:tab pos="2863850" algn="l"/>
                <a:tab pos="3274060" algn="l"/>
                <a:tab pos="4540885" algn="l"/>
              </a:tabLst>
            </a:pPr>
            <a:r>
              <a:rPr sz="1300" spc="25" dirty="0">
                <a:latin typeface="Times New Roman" panose="02020603050405020304" pitchFamily="18" charset="0"/>
                <a:cs typeface="Times New Roman" panose="02020603050405020304" pitchFamily="18" charset="0"/>
              </a:rPr>
              <a:t>1</a:t>
            </a:r>
            <a:r>
              <a:rPr sz="1300" spc="5" dirty="0">
                <a:latin typeface="Times New Roman" panose="02020603050405020304" pitchFamily="18" charset="0"/>
                <a:cs typeface="Times New Roman" panose="02020603050405020304" pitchFamily="18" charset="0"/>
              </a:rPr>
              <a:t>)</a:t>
            </a:r>
            <a:r>
              <a:rPr sz="130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в</a:t>
            </a:r>
            <a:r>
              <a:rPr sz="1300" spc="-5" dirty="0">
                <a:latin typeface="Times New Roman" panose="02020603050405020304" pitchFamily="18" charset="0"/>
                <a:cs typeface="Times New Roman" panose="02020603050405020304" pitchFamily="18" charset="0"/>
              </a:rPr>
              <a:t>иро</a:t>
            </a:r>
            <a:r>
              <a:rPr sz="1300" spc="-15" dirty="0">
                <a:latin typeface="Times New Roman" panose="02020603050405020304" pitchFamily="18" charset="0"/>
                <a:cs typeface="Times New Roman" panose="02020603050405020304" pitchFamily="18" charset="0"/>
              </a:rPr>
              <a:t>б</a:t>
            </a:r>
            <a:r>
              <a:rPr sz="1300" spc="-5" dirty="0">
                <a:latin typeface="Times New Roman" panose="02020603050405020304" pitchFamily="18" charset="0"/>
                <a:cs typeface="Times New Roman" panose="02020603050405020304" pitchFamily="18" charset="0"/>
              </a:rPr>
              <a:t>ник</a:t>
            </a:r>
            <a:r>
              <a:rPr sz="1300"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a:t>
            </a:r>
            <a:r>
              <a:rPr sz="1300" dirty="0">
                <a:latin typeface="Times New Roman" panose="02020603050405020304" pitchFamily="18" charset="0"/>
                <a:cs typeface="Times New Roman" panose="02020603050405020304" pitchFamily="18" charset="0"/>
              </a:rPr>
              <a:t>	п</a:t>
            </a:r>
            <a:r>
              <a:rPr sz="1300" spc="5" dirty="0">
                <a:latin typeface="Times New Roman" panose="02020603050405020304" pitchFamily="18" charset="0"/>
                <a:cs typeface="Times New Roman" panose="02020603050405020304" pitchFamily="18" charset="0"/>
              </a:rPr>
              <a:t>і</a:t>
            </a:r>
            <a:r>
              <a:rPr sz="1300" spc="-10" dirty="0">
                <a:latin typeface="Times New Roman" panose="02020603050405020304" pitchFamily="18" charset="0"/>
                <a:cs typeface="Times New Roman" panose="02020603050405020304" pitchFamily="18" charset="0"/>
              </a:rPr>
              <a:t>д</a:t>
            </a:r>
            <a:r>
              <a:rPr sz="1300" spc="-15" dirty="0">
                <a:latin typeface="Times New Roman" panose="02020603050405020304" pitchFamily="18" charset="0"/>
                <a:cs typeface="Times New Roman" panose="02020603050405020304" pitchFamily="18" charset="0"/>
              </a:rPr>
              <a:t>п</a:t>
            </a:r>
            <a:r>
              <a:rPr sz="1300" spc="-10" dirty="0">
                <a:latin typeface="Times New Roman" panose="02020603050405020304" pitchFamily="18" charset="0"/>
                <a:cs typeface="Times New Roman" panose="02020603050405020304" pitchFamily="18" charset="0"/>
              </a:rPr>
              <a:t>ри</a:t>
            </a:r>
            <a:r>
              <a:rPr sz="1300" spc="-5" dirty="0">
                <a:latin typeface="Times New Roman" panose="02020603050405020304" pitchFamily="18" charset="0"/>
                <a:cs typeface="Times New Roman" panose="02020603050405020304" pitchFamily="18" charset="0"/>
              </a:rPr>
              <a:t>єм</a:t>
            </a:r>
            <a:r>
              <a:rPr sz="1300" dirty="0">
                <a:latin typeface="Times New Roman" panose="02020603050405020304" pitchFamily="18" charset="0"/>
                <a:cs typeface="Times New Roman" panose="02020603050405020304" pitchFamily="18" charset="0"/>
              </a:rPr>
              <a:t>с</a:t>
            </a:r>
            <a:r>
              <a:rPr sz="1300" spc="-10" dirty="0">
                <a:latin typeface="Times New Roman" panose="02020603050405020304" pitchFamily="18" charset="0"/>
                <a:cs typeface="Times New Roman" panose="02020603050405020304" pitchFamily="18" charset="0"/>
              </a:rPr>
              <a:t>т</a:t>
            </a:r>
            <a:r>
              <a:rPr sz="1300" spc="-15" dirty="0">
                <a:latin typeface="Times New Roman" panose="02020603050405020304" pitchFamily="18" charset="0"/>
                <a:cs typeface="Times New Roman" panose="02020603050405020304" pitchFamily="18" charset="0"/>
              </a:rPr>
              <a:t>в</a:t>
            </a:r>
            <a:r>
              <a:rPr sz="1300" spc="-5" dirty="0">
                <a:latin typeface="Times New Roman" panose="02020603050405020304" pitchFamily="18" charset="0"/>
                <a:cs typeface="Times New Roman" panose="02020603050405020304" pitchFamily="18" charset="0"/>
              </a:rPr>
              <a:t>о</a:t>
            </a:r>
            <a:r>
              <a:rPr sz="1300" spc="-100" dirty="0">
                <a:latin typeface="Times New Roman" panose="02020603050405020304" pitchFamily="18" charset="0"/>
                <a:cs typeface="Times New Roman" panose="02020603050405020304" pitchFamily="18" charset="0"/>
              </a:rPr>
              <a:t>,</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я</a:t>
            </a:r>
            <a:r>
              <a:rPr sz="1300" spc="-25" dirty="0">
                <a:latin typeface="Times New Roman" panose="02020603050405020304" pitchFamily="18" charset="0"/>
                <a:cs typeface="Times New Roman" panose="02020603050405020304" pitchFamily="18" charset="0"/>
              </a:rPr>
              <a:t>к</a:t>
            </a:r>
            <a:r>
              <a:rPr sz="1300" spc="-5" dirty="0">
                <a:latin typeface="Times New Roman" panose="02020603050405020304" pitchFamily="18" charset="0"/>
                <a:cs typeface="Times New Roman" panose="02020603050405020304" pitchFamily="18" charset="0"/>
              </a:rPr>
              <a:t>е</a:t>
            </a:r>
            <a:r>
              <a:rPr sz="130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б</a:t>
            </a:r>
            <a:r>
              <a:rPr sz="1300" spc="-5" dirty="0">
                <a:latin typeface="Times New Roman" panose="02020603050405020304" pitchFamily="18" charset="0"/>
                <a:cs typeface="Times New Roman" panose="02020603050405020304" pitchFamily="18" charset="0"/>
              </a:rPr>
              <a:t>е</a:t>
            </a:r>
            <a:r>
              <a:rPr sz="1300" dirty="0">
                <a:latin typeface="Times New Roman" panose="02020603050405020304" pitchFamily="18" charset="0"/>
                <a:cs typeface="Times New Roman" panose="02020603050405020304" pitchFamily="18" charset="0"/>
              </a:rPr>
              <a:t>з</a:t>
            </a:r>
            <a:r>
              <a:rPr sz="1300" spc="-5" dirty="0">
                <a:latin typeface="Times New Roman" panose="02020603050405020304" pitchFamily="18" charset="0"/>
                <a:cs typeface="Times New Roman" panose="02020603050405020304" pitchFamily="18" charset="0"/>
              </a:rPr>
              <a:t>п</a:t>
            </a:r>
            <a:r>
              <a:rPr sz="1300" spc="-15" dirty="0">
                <a:latin typeface="Times New Roman" panose="02020603050405020304" pitchFamily="18" charset="0"/>
                <a:cs typeface="Times New Roman" panose="02020603050405020304" pitchFamily="18" charset="0"/>
              </a:rPr>
              <a:t>о</a:t>
            </a:r>
            <a:r>
              <a:rPr sz="1300" spc="-5" dirty="0">
                <a:latin typeface="Times New Roman" panose="02020603050405020304" pitchFamily="18" charset="0"/>
                <a:cs typeface="Times New Roman" panose="02020603050405020304" pitchFamily="18" charset="0"/>
              </a:rPr>
              <a:t>с</a:t>
            </a:r>
            <a:r>
              <a:rPr sz="1300" spc="5" dirty="0">
                <a:latin typeface="Times New Roman" panose="02020603050405020304" pitchFamily="18" charset="0"/>
                <a:cs typeface="Times New Roman" panose="02020603050405020304" pitchFamily="18" charset="0"/>
              </a:rPr>
              <a:t>е</a:t>
            </a:r>
            <a:r>
              <a:rPr sz="1300" spc="-10" dirty="0">
                <a:latin typeface="Times New Roman" panose="02020603050405020304" pitchFamily="18" charset="0"/>
                <a:cs typeface="Times New Roman" panose="02020603050405020304" pitchFamily="18" charset="0"/>
              </a:rPr>
              <a:t>ред</a:t>
            </a:r>
            <a:r>
              <a:rPr sz="1300" spc="-5" dirty="0">
                <a:latin typeface="Times New Roman" panose="02020603050405020304" pitchFamily="18" charset="0"/>
                <a:cs typeface="Times New Roman" panose="02020603050405020304" pitchFamily="18" charset="0"/>
              </a:rPr>
              <a:t>н</a:t>
            </a:r>
            <a:r>
              <a:rPr sz="1300" dirty="0">
                <a:latin typeface="Times New Roman" panose="02020603050405020304" pitchFamily="18" charset="0"/>
                <a:cs typeface="Times New Roman" panose="02020603050405020304" pitchFamily="18" charset="0"/>
              </a:rPr>
              <a:t>ь</a:t>
            </a:r>
            <a:r>
              <a:rPr sz="1300" spc="-5" dirty="0">
                <a:latin typeface="Times New Roman" panose="02020603050405020304" pitchFamily="18" charset="0"/>
                <a:cs typeface="Times New Roman" panose="02020603050405020304" pitchFamily="18" charset="0"/>
              </a:rPr>
              <a:t>о</a:t>
            </a:r>
            <a:r>
              <a:rPr sz="130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в</a:t>
            </a:r>
            <a:r>
              <a:rPr sz="1300" spc="-5" dirty="0">
                <a:latin typeface="Times New Roman" panose="02020603050405020304" pitchFamily="18" charset="0"/>
                <a:cs typeface="Times New Roman" panose="02020603050405020304" pitchFamily="18" charset="0"/>
              </a:rPr>
              <a:t>и</a:t>
            </a:r>
            <a:r>
              <a:rPr sz="1300" spc="5" dirty="0">
                <a:latin typeface="Times New Roman" panose="02020603050405020304" pitchFamily="18" charset="0"/>
                <a:cs typeface="Times New Roman" panose="02020603050405020304" pitchFamily="18" charset="0"/>
              </a:rPr>
              <a:t>г</a:t>
            </a:r>
            <a:r>
              <a:rPr sz="1300" spc="-35" dirty="0">
                <a:latin typeface="Times New Roman" panose="02020603050405020304" pitchFamily="18" charset="0"/>
                <a:cs typeface="Times New Roman" panose="02020603050405020304" pitchFamily="18" charset="0"/>
              </a:rPr>
              <a:t>о</a:t>
            </a:r>
            <a:r>
              <a:rPr sz="1300" spc="-10" dirty="0">
                <a:latin typeface="Times New Roman" panose="02020603050405020304" pitchFamily="18" charset="0"/>
                <a:cs typeface="Times New Roman" panose="02020603050405020304" pitchFamily="18" charset="0"/>
              </a:rPr>
              <a:t>т</a:t>
            </a:r>
            <a:r>
              <a:rPr sz="1300" spc="-5" dirty="0">
                <a:latin typeface="Times New Roman" panose="02020603050405020304" pitchFamily="18" charset="0"/>
                <a:cs typeface="Times New Roman" panose="02020603050405020304" pitchFamily="18" charset="0"/>
              </a:rPr>
              <a:t>о</a:t>
            </a:r>
            <a:r>
              <a:rPr sz="1300" spc="-15" dirty="0">
                <a:latin typeface="Times New Roman" panose="02020603050405020304" pitchFamily="18" charset="0"/>
                <a:cs typeface="Times New Roman" panose="02020603050405020304" pitchFamily="18" charset="0"/>
              </a:rPr>
              <a:t>в</a:t>
            </a:r>
            <a:r>
              <a:rPr sz="1300" spc="-10" dirty="0">
                <a:latin typeface="Times New Roman" panose="02020603050405020304" pitchFamily="18" charset="0"/>
                <a:cs typeface="Times New Roman" panose="02020603050405020304" pitchFamily="18" charset="0"/>
              </a:rPr>
              <a:t>ля</a:t>
            </a:r>
            <a:r>
              <a:rPr sz="1300" spc="-5" dirty="0">
                <a:latin typeface="Times New Roman" panose="02020603050405020304" pitchFamily="18" charset="0"/>
                <a:cs typeface="Times New Roman" panose="02020603050405020304" pitchFamily="18" charset="0"/>
              </a:rPr>
              <a:t>є  </a:t>
            </a:r>
            <a:r>
              <a:rPr sz="1300" spc="-10" dirty="0">
                <a:latin typeface="Times New Roman" panose="02020603050405020304" pitchFamily="18" charset="0"/>
                <a:cs typeface="Times New Roman" panose="02020603050405020304" pitchFamily="18" charset="0"/>
              </a:rPr>
              <a:t>призначені</a:t>
            </a:r>
            <a:r>
              <a:rPr sz="1300" spc="45" dirty="0">
                <a:latin typeface="Times New Roman" panose="02020603050405020304" pitchFamily="18" charset="0"/>
                <a:cs typeface="Times New Roman" panose="02020603050405020304" pitchFamily="18" charset="0"/>
              </a:rPr>
              <a:t> </a:t>
            </a:r>
            <a:r>
              <a:rPr sz="1300" dirty="0">
                <a:latin typeface="Times New Roman" panose="02020603050405020304" pitchFamily="18" charset="0"/>
                <a:cs typeface="Times New Roman" panose="02020603050405020304" pitchFamily="18" charset="0"/>
              </a:rPr>
              <a:t>для</a:t>
            </a:r>
            <a:r>
              <a:rPr sz="1300" spc="55"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експорту;</a:t>
            </a:r>
            <a:endParaRPr sz="1300" dirty="0">
              <a:latin typeface="Times New Roman" panose="02020603050405020304" pitchFamily="18" charset="0"/>
              <a:cs typeface="Times New Roman" panose="02020603050405020304" pitchFamily="18" charset="0"/>
            </a:endParaRPr>
          </a:p>
        </p:txBody>
      </p:sp>
      <p:sp>
        <p:nvSpPr>
          <p:cNvPr id="6" name="object 6"/>
          <p:cNvSpPr txBox="1"/>
          <p:nvPr/>
        </p:nvSpPr>
        <p:spPr>
          <a:xfrm>
            <a:off x="10735436" y="2479293"/>
            <a:ext cx="601345" cy="22352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ambria"/>
                <a:cs typeface="Cambria"/>
              </a:rPr>
              <a:t>т</a:t>
            </a:r>
            <a:r>
              <a:rPr sz="1300" spc="-5" dirty="0">
                <a:latin typeface="Cambria"/>
                <a:cs typeface="Cambria"/>
              </a:rPr>
              <a:t>о</a:t>
            </a:r>
            <a:r>
              <a:rPr sz="1300" spc="-15" dirty="0">
                <a:latin typeface="Cambria"/>
                <a:cs typeface="Cambria"/>
              </a:rPr>
              <a:t>в</a:t>
            </a:r>
            <a:r>
              <a:rPr sz="1300" spc="-10" dirty="0">
                <a:latin typeface="Cambria"/>
                <a:cs typeface="Cambria"/>
              </a:rPr>
              <a:t>ар</a:t>
            </a:r>
            <a:r>
              <a:rPr sz="1300" dirty="0">
                <a:latin typeface="Cambria"/>
                <a:cs typeface="Cambria"/>
              </a:rPr>
              <a:t>и</a:t>
            </a:r>
            <a:r>
              <a:rPr sz="1300" spc="-100" dirty="0">
                <a:latin typeface="Trebuchet MS"/>
                <a:cs typeface="Trebuchet MS"/>
              </a:rPr>
              <a:t>,</a:t>
            </a:r>
            <a:endParaRPr sz="1300">
              <a:latin typeface="Trebuchet MS"/>
              <a:cs typeface="Trebuchet MS"/>
            </a:endParaRPr>
          </a:p>
        </p:txBody>
      </p:sp>
      <p:sp>
        <p:nvSpPr>
          <p:cNvPr id="7" name="object 7"/>
          <p:cNvSpPr txBox="1"/>
          <p:nvPr/>
        </p:nvSpPr>
        <p:spPr>
          <a:xfrm>
            <a:off x="5197855" y="3001721"/>
            <a:ext cx="6125845" cy="3125856"/>
          </a:xfrm>
          <a:prstGeom prst="rect">
            <a:avLst/>
          </a:prstGeom>
        </p:spPr>
        <p:txBody>
          <a:bodyPr vert="horz" wrap="square" lIns="0" tIns="12065" rIns="0" bIns="0" rtlCol="0">
            <a:spAutoFit/>
          </a:bodyPr>
          <a:lstStyle/>
          <a:p>
            <a:pPr marL="241300" marR="5080" indent="-228600" algn="just">
              <a:lnSpc>
                <a:spcPct val="100000"/>
              </a:lnSpc>
              <a:spcBef>
                <a:spcPts val="95"/>
              </a:spcBef>
              <a:buClr>
                <a:srgbClr val="F81B01"/>
              </a:buClr>
              <a:buSzPct val="107692"/>
              <a:buFont typeface="Wingdings"/>
              <a:buChar char=""/>
              <a:tabLst>
                <a:tab pos="241300" algn="l"/>
              </a:tabLst>
            </a:pPr>
            <a:r>
              <a:rPr sz="1300" spc="15" dirty="0">
                <a:latin typeface="Times New Roman" panose="02020603050405020304" pitchFamily="18" charset="0"/>
                <a:cs typeface="Times New Roman" panose="02020603050405020304" pitchFamily="18" charset="0"/>
              </a:rPr>
              <a:t>2) </a:t>
            </a:r>
            <a:r>
              <a:rPr sz="1300" spc="-10" dirty="0">
                <a:latin typeface="Times New Roman" panose="02020603050405020304" pitchFamily="18" charset="0"/>
                <a:cs typeface="Times New Roman" panose="02020603050405020304" pitchFamily="18" charset="0"/>
              </a:rPr>
              <a:t>експортер</a:t>
            </a:r>
            <a:r>
              <a:rPr sz="1300" spc="-5" dirty="0">
                <a:latin typeface="Times New Roman" panose="02020603050405020304" pitchFamily="18" charset="0"/>
                <a:cs typeface="Times New Roman" panose="02020603050405020304" pitchFamily="18" charset="0"/>
              </a:rPr>
              <a:t> (імпортер)</a:t>
            </a:r>
            <a:r>
              <a:rPr sz="1300"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a:t>
            </a:r>
            <a:r>
              <a:rPr sz="1300" spc="-1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підприємство, яке</a:t>
            </a:r>
            <a:r>
              <a:rPr sz="1300" spc="-5" dirty="0">
                <a:latin typeface="Times New Roman" panose="02020603050405020304" pitchFamily="18" charset="0"/>
                <a:cs typeface="Times New Roman" panose="02020603050405020304" pitchFamily="18" charset="0"/>
              </a:rPr>
              <a:t> на</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підставі</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укладених</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ним </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безпосередньо</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або</a:t>
            </a:r>
            <a:r>
              <a:rPr sz="1300" dirty="0">
                <a:latin typeface="Times New Roman" panose="02020603050405020304" pitchFamily="18" charset="0"/>
                <a:cs typeface="Times New Roman" panose="02020603050405020304" pitchFamily="18" charset="0"/>
              </a:rPr>
              <a:t> через</a:t>
            </a:r>
            <a:r>
              <a:rPr sz="1300" spc="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посередника</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(комісіонера, </a:t>
            </a:r>
            <a:r>
              <a:rPr sz="1300" spc="-20" dirty="0">
                <a:latin typeface="Times New Roman" panose="02020603050405020304" pitchFamily="18" charset="0"/>
                <a:cs typeface="Times New Roman" panose="02020603050405020304" pitchFamily="18" charset="0"/>
              </a:rPr>
              <a:t>агента, </a:t>
            </a:r>
            <a:r>
              <a:rPr sz="1300" spc="-10" dirty="0">
                <a:latin typeface="Times New Roman" panose="02020603050405020304" pitchFamily="18" charset="0"/>
                <a:cs typeface="Times New Roman" panose="02020603050405020304" pitchFamily="18" charset="0"/>
              </a:rPr>
              <a:t>консигнатора </a:t>
            </a:r>
            <a:r>
              <a:rPr sz="1300" spc="-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тощо)</a:t>
            </a:r>
            <a:r>
              <a:rPr sz="1300" spc="-5" dirty="0">
                <a:latin typeface="Times New Roman" panose="02020603050405020304" pitchFamily="18" charset="0"/>
                <a:cs typeface="Times New Roman" panose="02020603050405020304" pitchFamily="18" charset="0"/>
              </a:rPr>
              <a:t> зовнішньоекономічних</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договорів</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(контрактів)</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здійснює</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експорт </a:t>
            </a:r>
            <a:r>
              <a:rPr sz="1300" spc="-5" dirty="0">
                <a:latin typeface="Times New Roman" panose="02020603050405020304" pitchFamily="18" charset="0"/>
                <a:cs typeface="Times New Roman" panose="02020603050405020304" pitchFamily="18" charset="0"/>
              </a:rPr>
              <a:t> (імпорт) </a:t>
            </a:r>
            <a:r>
              <a:rPr sz="1300" spc="-10" dirty="0">
                <a:latin typeface="Times New Roman" panose="02020603050405020304" pitchFamily="18" charset="0"/>
                <a:cs typeface="Times New Roman" panose="02020603050405020304" pitchFamily="18" charset="0"/>
              </a:rPr>
              <a:t>товарів </a:t>
            </a:r>
            <a:r>
              <a:rPr sz="1300" spc="-5" dirty="0">
                <a:latin typeface="Times New Roman" panose="02020603050405020304" pitchFamily="18" charset="0"/>
                <a:cs typeface="Times New Roman" panose="02020603050405020304" pitchFamily="18" charset="0"/>
              </a:rPr>
              <a:t>з переміщенням їх </a:t>
            </a:r>
            <a:r>
              <a:rPr sz="1300" dirty="0">
                <a:latin typeface="Times New Roman" panose="02020603050405020304" pitchFamily="18" charset="0"/>
                <a:cs typeface="Times New Roman" panose="02020603050405020304" pitchFamily="18" charset="0"/>
              </a:rPr>
              <a:t>через </a:t>
            </a:r>
            <a:r>
              <a:rPr sz="1300" spc="-5" dirty="0">
                <a:latin typeface="Times New Roman" panose="02020603050405020304" pitchFamily="18" charset="0"/>
                <a:cs typeface="Times New Roman" panose="02020603050405020304" pitchFamily="18" charset="0"/>
              </a:rPr>
              <a:t>митний </a:t>
            </a:r>
            <a:r>
              <a:rPr sz="1300" spc="-15" dirty="0">
                <a:latin typeface="Times New Roman" panose="02020603050405020304" pitchFamily="18" charset="0"/>
                <a:cs typeface="Times New Roman" panose="02020603050405020304" pitchFamily="18" charset="0"/>
              </a:rPr>
              <a:t>кордон </a:t>
            </a:r>
            <a:r>
              <a:rPr sz="1300" spc="-25" dirty="0">
                <a:latin typeface="Times New Roman" panose="02020603050405020304" pitchFamily="18" charset="0"/>
                <a:cs typeface="Times New Roman" panose="02020603050405020304" pitchFamily="18" charset="0"/>
              </a:rPr>
              <a:t>України, </a:t>
            </a:r>
            <a:r>
              <a:rPr sz="1300" spc="-5" dirty="0">
                <a:latin typeface="Times New Roman" panose="02020603050405020304" pitchFamily="18" charset="0"/>
                <a:cs typeface="Times New Roman" panose="02020603050405020304" pitchFamily="18" charset="0"/>
              </a:rPr>
              <a:t>незалежно </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від</a:t>
            </a:r>
            <a:r>
              <a:rPr sz="1300" spc="4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митного</a:t>
            </a:r>
            <a:r>
              <a:rPr sz="1300" spc="35"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режиму,</a:t>
            </a:r>
            <a:r>
              <a:rPr sz="1300" spc="-17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в</a:t>
            </a:r>
            <a:r>
              <a:rPr sz="1300" spc="3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який</a:t>
            </a:r>
            <a:r>
              <a:rPr sz="1300" spc="4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поміщуються</a:t>
            </a:r>
            <a:r>
              <a:rPr sz="1300" spc="6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такі</a:t>
            </a:r>
            <a:r>
              <a:rPr sz="1300" spc="45" dirty="0">
                <a:latin typeface="Times New Roman" panose="02020603050405020304" pitchFamily="18" charset="0"/>
                <a:cs typeface="Times New Roman" panose="02020603050405020304" pitchFamily="18" charset="0"/>
              </a:rPr>
              <a:t> </a:t>
            </a:r>
            <a:r>
              <a:rPr sz="1300" spc="-25" dirty="0">
                <a:latin typeface="Times New Roman" panose="02020603050405020304" pitchFamily="18" charset="0"/>
                <a:cs typeface="Times New Roman" panose="02020603050405020304" pitchFamily="18" charset="0"/>
              </a:rPr>
              <a:t>товари;</a:t>
            </a:r>
            <a:endParaRPr sz="1300" dirty="0">
              <a:latin typeface="Times New Roman" panose="02020603050405020304" pitchFamily="18" charset="0"/>
              <a:cs typeface="Times New Roman" panose="02020603050405020304" pitchFamily="18" charset="0"/>
            </a:endParaRPr>
          </a:p>
          <a:p>
            <a:pPr marL="241300" marR="6350" indent="-228600" algn="just">
              <a:lnSpc>
                <a:spcPct val="100000"/>
              </a:lnSpc>
              <a:spcBef>
                <a:spcPts val="1015"/>
              </a:spcBef>
              <a:buClr>
                <a:srgbClr val="F81B01"/>
              </a:buClr>
              <a:buSzPct val="107692"/>
              <a:buFont typeface="Wingdings"/>
              <a:buChar char=""/>
              <a:tabLst>
                <a:tab pos="241300" algn="l"/>
              </a:tabLst>
            </a:pPr>
            <a:r>
              <a:rPr sz="1300" spc="15" dirty="0">
                <a:latin typeface="Times New Roman" panose="02020603050405020304" pitchFamily="18" charset="0"/>
                <a:cs typeface="Times New Roman" panose="02020603050405020304" pitchFamily="18" charset="0"/>
              </a:rPr>
              <a:t>3) </a:t>
            </a:r>
            <a:r>
              <a:rPr sz="1300" spc="-5" dirty="0">
                <a:latin typeface="Times New Roman" panose="02020603050405020304" pitchFamily="18" charset="0"/>
                <a:cs typeface="Times New Roman" panose="02020603050405020304" pitchFamily="18" charset="0"/>
              </a:rPr>
              <a:t>митний представник </a:t>
            </a:r>
            <a:r>
              <a:rPr sz="1300" spc="-2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підприємство, яке </a:t>
            </a:r>
            <a:r>
              <a:rPr sz="1300" spc="-5" dirty="0">
                <a:latin typeface="Times New Roman" panose="02020603050405020304" pitchFamily="18" charset="0"/>
                <a:cs typeface="Times New Roman" panose="02020603050405020304" pitchFamily="18" charset="0"/>
              </a:rPr>
              <a:t>виступає посередником (митним </a:t>
            </a:r>
            <a:r>
              <a:rPr sz="1300"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брокером, </a:t>
            </a:r>
            <a:r>
              <a:rPr sz="1300" spc="-15" dirty="0">
                <a:latin typeface="Times New Roman" panose="02020603050405020304" pitchFamily="18" charset="0"/>
                <a:cs typeface="Times New Roman" panose="02020603050405020304" pitchFamily="18" charset="0"/>
              </a:rPr>
              <a:t>комісіонером, </a:t>
            </a:r>
            <a:r>
              <a:rPr sz="1300" spc="-20" dirty="0">
                <a:latin typeface="Times New Roman" panose="02020603050405020304" pitchFamily="18" charset="0"/>
                <a:cs typeface="Times New Roman" panose="02020603050405020304" pitchFamily="18" charset="0"/>
              </a:rPr>
              <a:t>агентом, </a:t>
            </a:r>
            <a:r>
              <a:rPr sz="1300" spc="-10" dirty="0">
                <a:latin typeface="Times New Roman" panose="02020603050405020304" pitchFamily="18" charset="0"/>
                <a:cs typeface="Times New Roman" panose="02020603050405020304" pitchFamily="18" charset="0"/>
              </a:rPr>
              <a:t>консигнатором</a:t>
            </a:r>
            <a:r>
              <a:rPr sz="1300" spc="-5" dirty="0">
                <a:latin typeface="Times New Roman" panose="02020603050405020304" pitchFamily="18" charset="0"/>
                <a:cs typeface="Times New Roman" panose="02020603050405020304" pitchFamily="18" charset="0"/>
              </a:rPr>
              <a:t> тощо) під</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час</a:t>
            </a:r>
            <a:r>
              <a:rPr sz="1300" spc="-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виконання </a:t>
            </a:r>
            <a:r>
              <a:rPr sz="1300" spc="-5"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зовнішньоекономічного</a:t>
            </a:r>
            <a:r>
              <a:rPr sz="1300" spc="55"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договору</a:t>
            </a:r>
            <a:r>
              <a:rPr sz="1300" spc="65"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(контракту);</a:t>
            </a:r>
            <a:endParaRPr sz="1300" dirty="0">
              <a:latin typeface="Times New Roman" panose="02020603050405020304" pitchFamily="18" charset="0"/>
              <a:cs typeface="Times New Roman" panose="02020603050405020304" pitchFamily="18" charset="0"/>
            </a:endParaRPr>
          </a:p>
          <a:p>
            <a:pPr marL="241300" indent="-228600">
              <a:lnSpc>
                <a:spcPct val="100000"/>
              </a:lnSpc>
              <a:spcBef>
                <a:spcPts val="994"/>
              </a:spcBef>
              <a:buClr>
                <a:srgbClr val="F81B01"/>
              </a:buClr>
              <a:buSzPct val="107692"/>
              <a:buFont typeface="Wingdings"/>
              <a:buChar char=""/>
              <a:tabLst>
                <a:tab pos="240665" algn="l"/>
                <a:tab pos="241300" algn="l"/>
              </a:tabLst>
            </a:pPr>
            <a:r>
              <a:rPr sz="1300" spc="15" dirty="0">
                <a:latin typeface="Times New Roman" panose="02020603050405020304" pitchFamily="18" charset="0"/>
                <a:cs typeface="Times New Roman" panose="02020603050405020304" pitchFamily="18" charset="0"/>
              </a:rPr>
              <a:t>4)</a:t>
            </a:r>
            <a:r>
              <a:rPr sz="1300" spc="-7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перевізник</a:t>
            </a:r>
            <a:r>
              <a:rPr sz="1300" spc="65"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a:t>
            </a:r>
            <a:r>
              <a:rPr sz="1300" spc="-5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у</a:t>
            </a:r>
            <a:r>
              <a:rPr sz="1300" spc="35"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значенні,</a:t>
            </a:r>
            <a:r>
              <a:rPr sz="1300" spc="-17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наведеному</a:t>
            </a:r>
            <a:r>
              <a:rPr sz="1300" spc="6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в</a:t>
            </a:r>
            <a:r>
              <a:rPr sz="1300" spc="3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цьому</a:t>
            </a:r>
            <a:r>
              <a:rPr sz="1300" spc="25" dirty="0">
                <a:latin typeface="Times New Roman" panose="02020603050405020304" pitchFamily="18" charset="0"/>
                <a:cs typeface="Times New Roman" panose="02020603050405020304" pitchFamily="18" charset="0"/>
              </a:rPr>
              <a:t> </a:t>
            </a:r>
            <a:r>
              <a:rPr sz="1300" spc="-30" dirty="0">
                <a:latin typeface="Times New Roman" panose="02020603050405020304" pitchFamily="18" charset="0"/>
                <a:cs typeface="Times New Roman" panose="02020603050405020304" pitchFamily="18" charset="0"/>
              </a:rPr>
              <a:t>Кодексі;</a:t>
            </a:r>
            <a:endParaRPr sz="1300" dirty="0">
              <a:latin typeface="Times New Roman" panose="02020603050405020304" pitchFamily="18" charset="0"/>
              <a:cs typeface="Times New Roman" panose="02020603050405020304" pitchFamily="18" charset="0"/>
            </a:endParaRPr>
          </a:p>
          <a:p>
            <a:pPr marL="241300" marR="7620" indent="-228600" algn="just">
              <a:lnSpc>
                <a:spcPct val="100000"/>
              </a:lnSpc>
              <a:spcBef>
                <a:spcPts val="994"/>
              </a:spcBef>
              <a:buClr>
                <a:srgbClr val="F81B01"/>
              </a:buClr>
              <a:buSzPct val="107692"/>
              <a:buFont typeface="Wingdings"/>
              <a:buChar char=""/>
              <a:tabLst>
                <a:tab pos="241300" algn="l"/>
              </a:tabLst>
            </a:pPr>
            <a:r>
              <a:rPr sz="1300" spc="15" dirty="0">
                <a:latin typeface="Times New Roman" panose="02020603050405020304" pitchFamily="18" charset="0"/>
                <a:cs typeface="Times New Roman" panose="02020603050405020304" pitchFamily="18" charset="0"/>
              </a:rPr>
              <a:t>5) </a:t>
            </a:r>
            <a:r>
              <a:rPr sz="1300" spc="-5" dirty="0">
                <a:latin typeface="Times New Roman" panose="02020603050405020304" pitchFamily="18" charset="0"/>
                <a:cs typeface="Times New Roman" panose="02020603050405020304" pitchFamily="18" charset="0"/>
              </a:rPr>
              <a:t>експедитор </a:t>
            </a:r>
            <a:r>
              <a:rPr sz="1300" spc="-2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у </a:t>
            </a:r>
            <a:r>
              <a:rPr sz="1300" spc="-15" dirty="0">
                <a:latin typeface="Times New Roman" panose="02020603050405020304" pitchFamily="18" charset="0"/>
                <a:cs typeface="Times New Roman" panose="02020603050405020304" pitchFamily="18" charset="0"/>
              </a:rPr>
              <a:t>значенні, </a:t>
            </a:r>
            <a:r>
              <a:rPr sz="1300" spc="-10" dirty="0">
                <a:latin typeface="Times New Roman" panose="02020603050405020304" pitchFamily="18" charset="0"/>
                <a:cs typeface="Times New Roman" panose="02020603050405020304" pitchFamily="18" charset="0"/>
              </a:rPr>
              <a:t>наведеному </a:t>
            </a:r>
            <a:r>
              <a:rPr sz="1300" spc="-5" dirty="0">
                <a:latin typeface="Times New Roman" panose="02020603050405020304" pitchFamily="18" charset="0"/>
                <a:cs typeface="Times New Roman" panose="02020603050405020304" pitchFamily="18" charset="0"/>
              </a:rPr>
              <a:t>в</a:t>
            </a:r>
            <a:r>
              <a:rPr sz="1300" spc="-5" dirty="0">
                <a:solidFill>
                  <a:srgbClr val="FB5A1A"/>
                </a:solidFill>
                <a:latin typeface="Times New Roman" panose="02020603050405020304" pitchFamily="18" charset="0"/>
                <a:cs typeface="Times New Roman" panose="02020603050405020304" pitchFamily="18" charset="0"/>
              </a:rPr>
              <a:t> </a:t>
            </a:r>
            <a:r>
              <a:rPr sz="1300" u="sng" spc="-10" dirty="0">
                <a:solidFill>
                  <a:srgbClr val="FB5A1A"/>
                </a:solidFill>
                <a:uFill>
                  <a:solidFill>
                    <a:srgbClr val="FB5A1A"/>
                  </a:solidFill>
                </a:uFill>
                <a:latin typeface="Times New Roman" panose="02020603050405020304" pitchFamily="18" charset="0"/>
                <a:cs typeface="Times New Roman" panose="02020603050405020304" pitchFamily="18" charset="0"/>
                <a:hlinkClick r:id="rId2"/>
              </a:rPr>
              <a:t>Законі </a:t>
            </a:r>
            <a:r>
              <a:rPr sz="1300" u="sng" spc="-15" dirty="0">
                <a:solidFill>
                  <a:srgbClr val="FB5A1A"/>
                </a:solidFill>
                <a:uFill>
                  <a:solidFill>
                    <a:srgbClr val="FB5A1A"/>
                  </a:solidFill>
                </a:uFill>
                <a:latin typeface="Times New Roman" panose="02020603050405020304" pitchFamily="18" charset="0"/>
                <a:cs typeface="Times New Roman" panose="02020603050405020304" pitchFamily="18" charset="0"/>
                <a:hlinkClick r:id="rId2"/>
              </a:rPr>
              <a:t>України</a:t>
            </a:r>
            <a:r>
              <a:rPr sz="1300" spc="-15" dirty="0">
                <a:solidFill>
                  <a:srgbClr val="FB5A1A"/>
                </a:solidFill>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"Про </a:t>
            </a:r>
            <a:r>
              <a:rPr sz="1300" spc="-10" dirty="0">
                <a:latin typeface="Times New Roman" panose="02020603050405020304" pitchFamily="18" charset="0"/>
                <a:cs typeface="Times New Roman" panose="02020603050405020304" pitchFamily="18" charset="0"/>
              </a:rPr>
              <a:t>транспортно- </a:t>
            </a:r>
            <a:r>
              <a:rPr sz="1300" spc="-5" dirty="0">
                <a:latin typeface="Times New Roman" panose="02020603050405020304" pitchFamily="18" charset="0"/>
                <a:cs typeface="Times New Roman" panose="02020603050405020304" pitchFamily="18" charset="0"/>
              </a:rPr>
              <a:t> експедиторську</a:t>
            </a:r>
            <a:r>
              <a:rPr sz="1300" spc="5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діяльність";</a:t>
            </a:r>
            <a:endParaRPr sz="1300" dirty="0">
              <a:latin typeface="Times New Roman" panose="02020603050405020304" pitchFamily="18" charset="0"/>
              <a:cs typeface="Times New Roman" panose="02020603050405020304" pitchFamily="18" charset="0"/>
            </a:endParaRPr>
          </a:p>
          <a:p>
            <a:pPr marL="241300" marR="5080" indent="-228600" algn="just">
              <a:lnSpc>
                <a:spcPct val="100000"/>
              </a:lnSpc>
              <a:spcBef>
                <a:spcPts val="1010"/>
              </a:spcBef>
              <a:buClr>
                <a:srgbClr val="F81B01"/>
              </a:buClr>
              <a:buSzPct val="107692"/>
              <a:buFont typeface="Wingdings"/>
              <a:buChar char=""/>
              <a:tabLst>
                <a:tab pos="241300" algn="l"/>
              </a:tabLst>
            </a:pPr>
            <a:r>
              <a:rPr sz="1300" spc="15" dirty="0">
                <a:latin typeface="Times New Roman" panose="02020603050405020304" pitchFamily="18" charset="0"/>
                <a:cs typeface="Times New Roman" panose="02020603050405020304" pitchFamily="18" charset="0"/>
              </a:rPr>
              <a:t>6) </a:t>
            </a:r>
            <a:r>
              <a:rPr sz="1300" spc="-10" dirty="0">
                <a:latin typeface="Times New Roman" panose="02020603050405020304" pitchFamily="18" charset="0"/>
                <a:cs typeface="Times New Roman" panose="02020603050405020304" pitchFamily="18" charset="0"/>
              </a:rPr>
              <a:t>утримувач</a:t>
            </a:r>
            <a:r>
              <a:rPr sz="1300" spc="-5" dirty="0">
                <a:latin typeface="Times New Roman" panose="02020603050405020304" pitchFamily="18" charset="0"/>
                <a:cs typeface="Times New Roman" panose="02020603050405020304" pitchFamily="18" charset="0"/>
              </a:rPr>
              <a:t> </a:t>
            </a:r>
            <a:r>
              <a:rPr sz="1300" dirty="0">
                <a:latin typeface="Times New Roman" panose="02020603050405020304" pitchFamily="18" charset="0"/>
                <a:cs typeface="Times New Roman" panose="02020603050405020304" pitchFamily="18" charset="0"/>
              </a:rPr>
              <a:t>складу</a:t>
            </a:r>
            <a:r>
              <a:rPr sz="1300" spc="5"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a:t>
            </a:r>
            <a:r>
              <a:rPr sz="1300" spc="-15" dirty="0">
                <a:latin typeface="Times New Roman" panose="02020603050405020304" pitchFamily="18" charset="0"/>
                <a:cs typeface="Times New Roman" panose="02020603050405020304" pitchFamily="18" charset="0"/>
              </a:rPr>
              <a:t> підприємство, </a:t>
            </a:r>
            <a:r>
              <a:rPr sz="1300" spc="-5" dirty="0">
                <a:latin typeface="Times New Roman" panose="02020603050405020304" pitchFamily="18" charset="0"/>
                <a:cs typeface="Times New Roman" panose="02020603050405020304" pitchFamily="18" charset="0"/>
              </a:rPr>
              <a:t>у</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власності</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чи</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користуванні</a:t>
            </a:r>
            <a:r>
              <a:rPr sz="1300" dirty="0">
                <a:latin typeface="Times New Roman" panose="02020603050405020304" pitchFamily="18" charset="0"/>
                <a:cs typeface="Times New Roman" panose="02020603050405020304" pitchFamily="18" charset="0"/>
              </a:rPr>
              <a:t> </a:t>
            </a:r>
            <a:r>
              <a:rPr sz="1300" spc="-10" dirty="0">
                <a:latin typeface="Times New Roman" panose="02020603050405020304" pitchFamily="18" charset="0"/>
                <a:cs typeface="Times New Roman" panose="02020603050405020304" pitchFamily="18" charset="0"/>
              </a:rPr>
              <a:t>якого </a:t>
            </a:r>
            <a:r>
              <a:rPr sz="1300" spc="-5" dirty="0">
                <a:latin typeface="Times New Roman" panose="02020603050405020304" pitchFamily="18" charset="0"/>
                <a:cs typeface="Times New Roman" panose="02020603050405020304" pitchFamily="18" charset="0"/>
              </a:rPr>
              <a:t> перебуває</a:t>
            </a:r>
            <a:r>
              <a:rPr sz="130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митний</a:t>
            </a:r>
            <a:r>
              <a:rPr sz="1300" dirty="0">
                <a:latin typeface="Times New Roman" panose="02020603050405020304" pitchFamily="18" charset="0"/>
                <a:cs typeface="Times New Roman" panose="02020603050405020304" pitchFamily="18" charset="0"/>
              </a:rPr>
              <a:t> </a:t>
            </a:r>
            <a:r>
              <a:rPr sz="1300" spc="-20" dirty="0">
                <a:latin typeface="Times New Roman" panose="02020603050405020304" pitchFamily="18" charset="0"/>
                <a:cs typeface="Times New Roman" panose="02020603050405020304" pitchFamily="18" charset="0"/>
              </a:rPr>
              <a:t>склад, об’єкти</a:t>
            </a:r>
            <a:r>
              <a:rPr sz="1300" spc="-15" dirty="0">
                <a:latin typeface="Times New Roman" panose="02020603050405020304" pitchFamily="18" charset="0"/>
                <a:cs typeface="Times New Roman" panose="02020603050405020304" pitchFamily="18" charset="0"/>
              </a:rPr>
              <a:t> </a:t>
            </a:r>
            <a:r>
              <a:rPr sz="1300" dirty="0">
                <a:latin typeface="Times New Roman" panose="02020603050405020304" pitchFamily="18" charset="0"/>
                <a:cs typeface="Times New Roman" panose="02020603050405020304" pitchFamily="18" charset="0"/>
              </a:rPr>
              <a:t>складу</a:t>
            </a:r>
            <a:r>
              <a:rPr sz="1300" spc="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тимчасового</a:t>
            </a:r>
            <a:r>
              <a:rPr sz="1300" dirty="0">
                <a:latin typeface="Times New Roman" panose="02020603050405020304" pitchFamily="18" charset="0"/>
                <a:cs typeface="Times New Roman" panose="02020603050405020304" pitchFamily="18" charset="0"/>
              </a:rPr>
              <a:t> </a:t>
            </a:r>
            <a:r>
              <a:rPr sz="1300" spc="-15" dirty="0">
                <a:latin typeface="Times New Roman" panose="02020603050405020304" pitchFamily="18" charset="0"/>
                <a:cs typeface="Times New Roman" panose="02020603050405020304" pitchFamily="18" charset="0"/>
              </a:rPr>
              <a:t>зберігання, </a:t>
            </a:r>
            <a:r>
              <a:rPr sz="1300" spc="-25" dirty="0">
                <a:latin typeface="Times New Roman" panose="02020603050405020304" pitchFamily="18" charset="0"/>
                <a:cs typeface="Times New Roman" panose="02020603050405020304" pitchFamily="18" charset="0"/>
              </a:rPr>
              <a:t>об’єкти </a:t>
            </a:r>
            <a:r>
              <a:rPr sz="1300" spc="-20"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вільної</a:t>
            </a:r>
            <a:r>
              <a:rPr sz="1300" spc="35" dirty="0">
                <a:latin typeface="Times New Roman" panose="02020603050405020304" pitchFamily="18" charset="0"/>
                <a:cs typeface="Times New Roman" panose="02020603050405020304" pitchFamily="18" charset="0"/>
              </a:rPr>
              <a:t> </a:t>
            </a:r>
            <a:r>
              <a:rPr sz="1300" spc="-5" dirty="0">
                <a:latin typeface="Times New Roman" panose="02020603050405020304" pitchFamily="18" charset="0"/>
                <a:cs typeface="Times New Roman" panose="02020603050405020304" pitchFamily="18" charset="0"/>
              </a:rPr>
              <a:t>митної</a:t>
            </a:r>
            <a:r>
              <a:rPr sz="1300" spc="35" dirty="0">
                <a:latin typeface="Times New Roman" panose="02020603050405020304" pitchFamily="18" charset="0"/>
                <a:cs typeface="Times New Roman" panose="02020603050405020304" pitchFamily="18" charset="0"/>
              </a:rPr>
              <a:t> </a:t>
            </a:r>
            <a:r>
              <a:rPr sz="1300" spc="-25" dirty="0">
                <a:latin typeface="Times New Roman" panose="02020603050405020304" pitchFamily="18" charset="0"/>
                <a:cs typeface="Times New Roman" panose="02020603050405020304" pitchFamily="18" charset="0"/>
              </a:rPr>
              <a:t>зони.</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2750288"/>
            <a:ext cx="4038600" cy="1357423"/>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2800" spc="-160" dirty="0" err="1">
                <a:solidFill>
                  <a:srgbClr val="FFFDFF"/>
                </a:solidFill>
                <a:latin typeface="Calibri Light"/>
                <a:cs typeface="Calibri Light"/>
              </a:rPr>
              <a:t>Переваги</a:t>
            </a:r>
            <a:r>
              <a:rPr lang="ru-RU" sz="2800" spc="-160" dirty="0">
                <a:solidFill>
                  <a:srgbClr val="FFFDFF"/>
                </a:solidFill>
                <a:latin typeface="Calibri Light"/>
                <a:cs typeface="Calibri Light"/>
              </a:rPr>
              <a:t> </a:t>
            </a:r>
            <a:r>
              <a:rPr lang="ru-RU" sz="2800" spc="-160" dirty="0" err="1">
                <a:solidFill>
                  <a:srgbClr val="FFFDFF"/>
                </a:solidFill>
                <a:latin typeface="Calibri Light"/>
                <a:cs typeface="Calibri Light"/>
              </a:rPr>
              <a:t>отримання</a:t>
            </a:r>
            <a:r>
              <a:rPr lang="ru-RU" sz="2800" spc="-160" dirty="0">
                <a:solidFill>
                  <a:srgbClr val="FFFDFF"/>
                </a:solidFill>
                <a:latin typeface="Calibri Light"/>
                <a:cs typeface="Calibri Light"/>
              </a:rPr>
              <a:t> Статусу </a:t>
            </a:r>
            <a:r>
              <a:rPr lang="ru-RU" sz="2800" spc="-160" dirty="0" err="1">
                <a:solidFill>
                  <a:srgbClr val="FFFDFF"/>
                </a:solidFill>
                <a:latin typeface="Calibri Light"/>
                <a:cs typeface="Calibri Light"/>
              </a:rPr>
              <a:t>авторизованого</a:t>
            </a:r>
            <a:r>
              <a:rPr lang="ru-RU" sz="2800" spc="-160" dirty="0">
                <a:solidFill>
                  <a:srgbClr val="FFFDFF"/>
                </a:solidFill>
                <a:latin typeface="Calibri Light"/>
                <a:cs typeface="Calibri Light"/>
              </a:rPr>
              <a:t> </a:t>
            </a:r>
            <a:r>
              <a:rPr lang="ru-RU" sz="2800" spc="-160" dirty="0" err="1">
                <a:solidFill>
                  <a:srgbClr val="FFFDFF"/>
                </a:solidFill>
                <a:latin typeface="Calibri Light"/>
                <a:cs typeface="Calibri Light"/>
              </a:rPr>
              <a:t>економічного</a:t>
            </a:r>
            <a:r>
              <a:rPr lang="ru-RU" sz="2800" spc="-160" dirty="0">
                <a:solidFill>
                  <a:srgbClr val="FFFDFF"/>
                </a:solidFill>
                <a:latin typeface="Calibri Light"/>
                <a:cs typeface="Calibri Light"/>
              </a:rPr>
              <a:t> оператора</a:t>
            </a:r>
          </a:p>
        </p:txBody>
      </p:sp>
      <p:sp>
        <p:nvSpPr>
          <p:cNvPr id="3" name="object 3"/>
          <p:cNvSpPr txBox="1"/>
          <p:nvPr/>
        </p:nvSpPr>
        <p:spPr>
          <a:xfrm>
            <a:off x="5197855" y="1025042"/>
            <a:ext cx="5878830" cy="1323340"/>
          </a:xfrm>
          <a:prstGeom prst="rect">
            <a:avLst/>
          </a:prstGeom>
        </p:spPr>
        <p:txBody>
          <a:bodyPr vert="horz" wrap="square" lIns="0" tIns="12700" rIns="0" bIns="0" rtlCol="0">
            <a:spAutoFit/>
          </a:bodyPr>
          <a:lstStyle/>
          <a:p>
            <a:pPr marL="12700" marR="5080">
              <a:lnSpc>
                <a:spcPct val="120200"/>
              </a:lnSpc>
              <a:spcBef>
                <a:spcPts val="100"/>
              </a:spcBef>
              <a:buClr>
                <a:srgbClr val="F81B01"/>
              </a:buClr>
              <a:buSzPct val="109375"/>
              <a:tabLst>
                <a:tab pos="241300" algn="l"/>
              </a:tabLst>
            </a:pPr>
            <a:r>
              <a:rPr sz="1600" spc="-15" dirty="0">
                <a:solidFill>
                  <a:srgbClr val="221F1F"/>
                </a:solidFill>
                <a:latin typeface="Times New Roman" panose="02020603050405020304" pitchFamily="18" charset="0"/>
                <a:cs typeface="Times New Roman" panose="02020603050405020304" pitchFamily="18" charset="0"/>
              </a:rPr>
              <a:t>Оператор,</a:t>
            </a:r>
            <a:r>
              <a:rPr sz="1600" spc="45" dirty="0">
                <a:solidFill>
                  <a:srgbClr val="221F1F"/>
                </a:solidFill>
                <a:latin typeface="Times New Roman" panose="02020603050405020304" pitchFamily="18" charset="0"/>
                <a:cs typeface="Times New Roman" panose="02020603050405020304" pitchFamily="18" charset="0"/>
              </a:rPr>
              <a:t> </a:t>
            </a:r>
            <a:r>
              <a:rPr sz="1600" spc="-35" dirty="0">
                <a:solidFill>
                  <a:srgbClr val="221F1F"/>
                </a:solidFill>
                <a:latin typeface="Times New Roman" panose="02020603050405020304" pitchFamily="18" charset="0"/>
                <a:cs typeface="Times New Roman" panose="02020603050405020304" pitchFamily="18" charset="0"/>
              </a:rPr>
              <a:t>який</a:t>
            </a:r>
            <a:r>
              <a:rPr sz="1600" spc="55" dirty="0">
                <a:solidFill>
                  <a:srgbClr val="221F1F"/>
                </a:solidFill>
                <a:latin typeface="Times New Roman" panose="02020603050405020304" pitchFamily="18" charset="0"/>
                <a:cs typeface="Times New Roman" panose="02020603050405020304" pitchFamily="18" charset="0"/>
              </a:rPr>
              <a:t> </a:t>
            </a:r>
            <a:r>
              <a:rPr sz="1600" spc="-30" dirty="0">
                <a:solidFill>
                  <a:srgbClr val="221F1F"/>
                </a:solidFill>
                <a:latin typeface="Times New Roman" panose="02020603050405020304" pitchFamily="18" charset="0"/>
                <a:cs typeface="Times New Roman" panose="02020603050405020304" pitchFamily="18" charset="0"/>
              </a:rPr>
              <a:t>вже</a:t>
            </a:r>
            <a:r>
              <a:rPr sz="1600" spc="20" dirty="0">
                <a:solidFill>
                  <a:srgbClr val="221F1F"/>
                </a:solidFill>
                <a:latin typeface="Times New Roman" panose="02020603050405020304" pitchFamily="18" charset="0"/>
                <a:cs typeface="Times New Roman" panose="02020603050405020304" pitchFamily="18" charset="0"/>
              </a:rPr>
              <a:t> </a:t>
            </a:r>
            <a:r>
              <a:rPr sz="1600" spc="-30" dirty="0">
                <a:solidFill>
                  <a:srgbClr val="221F1F"/>
                </a:solidFill>
                <a:latin typeface="Times New Roman" panose="02020603050405020304" pitchFamily="18" charset="0"/>
                <a:cs typeface="Times New Roman" panose="02020603050405020304" pitchFamily="18" charset="0"/>
              </a:rPr>
              <a:t>матиме</a:t>
            </a:r>
            <a:r>
              <a:rPr sz="1600" spc="60" dirty="0">
                <a:solidFill>
                  <a:srgbClr val="221F1F"/>
                </a:solidFill>
                <a:latin typeface="Times New Roman" panose="02020603050405020304" pitchFamily="18" charset="0"/>
                <a:cs typeface="Times New Roman" panose="02020603050405020304" pitchFamily="18" charset="0"/>
              </a:rPr>
              <a:t> </a:t>
            </a:r>
            <a:r>
              <a:rPr sz="1600" spc="-35" dirty="0">
                <a:solidFill>
                  <a:srgbClr val="221F1F"/>
                </a:solidFill>
                <a:latin typeface="Times New Roman" panose="02020603050405020304" pitchFamily="18" charset="0"/>
                <a:cs typeface="Times New Roman" panose="02020603050405020304" pitchFamily="18" charset="0"/>
              </a:rPr>
              <a:t>сертифікат,</a:t>
            </a:r>
            <a:r>
              <a:rPr sz="1600" spc="60" dirty="0">
                <a:solidFill>
                  <a:srgbClr val="221F1F"/>
                </a:solidFill>
                <a:latin typeface="Times New Roman" panose="02020603050405020304" pitchFamily="18" charset="0"/>
                <a:cs typeface="Times New Roman" panose="02020603050405020304" pitchFamily="18" charset="0"/>
              </a:rPr>
              <a:t> </a:t>
            </a:r>
            <a:r>
              <a:rPr sz="1600" spc="-20" dirty="0">
                <a:solidFill>
                  <a:srgbClr val="221F1F"/>
                </a:solidFill>
                <a:latin typeface="Times New Roman" panose="02020603050405020304" pitchFamily="18" charset="0"/>
                <a:cs typeface="Times New Roman" panose="02020603050405020304" pitchFamily="18" charset="0"/>
              </a:rPr>
              <a:t>користуватиметься </a:t>
            </a:r>
            <a:r>
              <a:rPr sz="1600" spc="-409" dirty="0">
                <a:solidFill>
                  <a:srgbClr val="221F1F"/>
                </a:solidFill>
                <a:latin typeface="Times New Roman" panose="02020603050405020304" pitchFamily="18" charset="0"/>
                <a:cs typeface="Times New Roman" panose="02020603050405020304" pitchFamily="18" charset="0"/>
              </a:rPr>
              <a:t> </a:t>
            </a:r>
            <a:r>
              <a:rPr sz="1600" spc="-35" dirty="0">
                <a:solidFill>
                  <a:srgbClr val="221F1F"/>
                </a:solidFill>
                <a:latin typeface="Times New Roman" panose="02020603050405020304" pitchFamily="18" charset="0"/>
                <a:cs typeface="Times New Roman" panose="02020603050405020304" pitchFamily="18" charset="0"/>
              </a:rPr>
              <a:t>такими</a:t>
            </a:r>
            <a:r>
              <a:rPr sz="1600" spc="50" dirty="0">
                <a:solidFill>
                  <a:srgbClr val="221F1F"/>
                </a:solidFill>
                <a:latin typeface="Times New Roman" panose="02020603050405020304" pitchFamily="18" charset="0"/>
                <a:cs typeface="Times New Roman" panose="02020603050405020304" pitchFamily="18" charset="0"/>
              </a:rPr>
              <a:t> </a:t>
            </a:r>
            <a:r>
              <a:rPr sz="1600" spc="-20" dirty="0">
                <a:solidFill>
                  <a:srgbClr val="221F1F"/>
                </a:solidFill>
                <a:latin typeface="Times New Roman" panose="02020603050405020304" pitchFamily="18" charset="0"/>
                <a:cs typeface="Times New Roman" panose="02020603050405020304" pitchFamily="18" charset="0"/>
              </a:rPr>
              <a:t>перевагами:</a:t>
            </a:r>
            <a:endParaRPr sz="1600" dirty="0">
              <a:latin typeface="Times New Roman" panose="02020603050405020304" pitchFamily="18" charset="0"/>
              <a:cs typeface="Times New Roman" panose="02020603050405020304" pitchFamily="18" charset="0"/>
            </a:endParaRPr>
          </a:p>
          <a:p>
            <a:pPr marL="241300" marR="844550" indent="-228600">
              <a:lnSpc>
                <a:spcPct val="120000"/>
              </a:lnSpc>
              <a:spcBef>
                <a:spcPts val="994"/>
              </a:spcBef>
              <a:buClr>
                <a:srgbClr val="F81B01"/>
              </a:buClr>
              <a:buSzPct val="109375"/>
              <a:buFont typeface="Wingdings"/>
              <a:buChar char=""/>
              <a:tabLst>
                <a:tab pos="241300" algn="l"/>
              </a:tabLst>
            </a:pPr>
            <a:r>
              <a:rPr sz="1600" spc="-20" dirty="0" err="1">
                <a:solidFill>
                  <a:srgbClr val="221F1F"/>
                </a:solidFill>
                <a:latin typeface="Times New Roman" panose="02020603050405020304" pitchFamily="18" charset="0"/>
                <a:cs typeface="Times New Roman" panose="02020603050405020304" pitchFamily="18" charset="0"/>
              </a:rPr>
              <a:t>виконання</a:t>
            </a:r>
            <a:r>
              <a:rPr sz="1600" spc="70"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митних</a:t>
            </a:r>
            <a:r>
              <a:rPr sz="1600" spc="55" dirty="0">
                <a:solidFill>
                  <a:srgbClr val="221F1F"/>
                </a:solidFill>
                <a:latin typeface="Times New Roman" panose="02020603050405020304" pitchFamily="18" charset="0"/>
                <a:cs typeface="Times New Roman" panose="02020603050405020304" pitchFamily="18" charset="0"/>
              </a:rPr>
              <a:t> </a:t>
            </a:r>
            <a:r>
              <a:rPr sz="1600" spc="-10" dirty="0">
                <a:solidFill>
                  <a:srgbClr val="221F1F"/>
                </a:solidFill>
                <a:latin typeface="Times New Roman" panose="02020603050405020304" pitchFamily="18" charset="0"/>
                <a:cs typeface="Times New Roman" panose="02020603050405020304" pitchFamily="18" charset="0"/>
              </a:rPr>
              <a:t>формальностей</a:t>
            </a:r>
            <a:r>
              <a:rPr sz="1600" spc="60" dirty="0">
                <a:solidFill>
                  <a:srgbClr val="221F1F"/>
                </a:solidFill>
                <a:latin typeface="Times New Roman" panose="02020603050405020304" pitchFamily="18" charset="0"/>
                <a:cs typeface="Times New Roman" panose="02020603050405020304" pitchFamily="18" charset="0"/>
              </a:rPr>
              <a:t> </a:t>
            </a:r>
            <a:r>
              <a:rPr sz="1600" spc="-20" dirty="0">
                <a:solidFill>
                  <a:srgbClr val="221F1F"/>
                </a:solidFill>
                <a:latin typeface="Times New Roman" panose="02020603050405020304" pitchFamily="18" charset="0"/>
                <a:cs typeface="Times New Roman" panose="02020603050405020304" pitchFamily="18" charset="0"/>
              </a:rPr>
              <a:t>щодо</a:t>
            </a:r>
            <a:r>
              <a:rPr sz="1600" spc="20" dirty="0">
                <a:solidFill>
                  <a:srgbClr val="221F1F"/>
                </a:solidFill>
                <a:latin typeface="Times New Roman" panose="02020603050405020304" pitchFamily="18" charset="0"/>
                <a:cs typeface="Times New Roman" panose="02020603050405020304" pitchFamily="18" charset="0"/>
              </a:rPr>
              <a:t> </a:t>
            </a:r>
            <a:r>
              <a:rPr sz="1600" spc="-10" dirty="0">
                <a:solidFill>
                  <a:srgbClr val="221F1F"/>
                </a:solidFill>
                <a:latin typeface="Times New Roman" panose="02020603050405020304" pitchFamily="18" charset="0"/>
                <a:cs typeface="Times New Roman" panose="02020603050405020304" pitchFamily="18" charset="0"/>
              </a:rPr>
              <a:t>товарів, </a:t>
            </a:r>
            <a:r>
              <a:rPr sz="1600" spc="-409" dirty="0">
                <a:solidFill>
                  <a:srgbClr val="221F1F"/>
                </a:solidFill>
                <a:latin typeface="Times New Roman" panose="02020603050405020304" pitchFamily="18" charset="0"/>
                <a:cs typeface="Times New Roman" panose="02020603050405020304" pitchFamily="18" charset="0"/>
              </a:rPr>
              <a:t> </a:t>
            </a:r>
            <a:r>
              <a:rPr sz="1600" spc="-10" dirty="0">
                <a:solidFill>
                  <a:srgbClr val="221F1F"/>
                </a:solidFill>
                <a:latin typeface="Times New Roman" panose="02020603050405020304" pitchFamily="18" charset="0"/>
                <a:cs typeface="Times New Roman" panose="02020603050405020304" pitchFamily="18" charset="0"/>
              </a:rPr>
              <a:t>транспортних</a:t>
            </a:r>
            <a:r>
              <a:rPr sz="1600" spc="55"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засобів</a:t>
            </a:r>
            <a:r>
              <a:rPr sz="1600" spc="35"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комерційного</a:t>
            </a:r>
            <a:r>
              <a:rPr sz="1600" spc="55"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призначення</a:t>
            </a:r>
            <a:r>
              <a:rPr sz="1600" spc="65" dirty="0">
                <a:solidFill>
                  <a:srgbClr val="221F1F"/>
                </a:solidFill>
                <a:latin typeface="Times New Roman" panose="02020603050405020304" pitchFamily="18" charset="0"/>
                <a:cs typeface="Times New Roman" panose="02020603050405020304" pitchFamily="18" charset="0"/>
              </a:rPr>
              <a:t> </a:t>
            </a:r>
            <a:r>
              <a:rPr sz="1600" spc="-5" dirty="0">
                <a:solidFill>
                  <a:srgbClr val="221F1F"/>
                </a:solidFill>
                <a:latin typeface="Times New Roman" panose="02020603050405020304" pitchFamily="18" charset="0"/>
                <a:cs typeface="Times New Roman" panose="02020603050405020304" pitchFamily="18" charset="0"/>
              </a:rPr>
              <a:t>в</a:t>
            </a:r>
            <a:endParaRPr sz="16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5197855" y="2230680"/>
            <a:ext cx="5977890" cy="3425190"/>
          </a:xfrm>
          <a:prstGeom prst="rect">
            <a:avLst/>
          </a:prstGeom>
        </p:spPr>
        <p:txBody>
          <a:bodyPr vert="horz" wrap="square" lIns="0" tIns="153670" rIns="0" bIns="0" rtlCol="0">
            <a:spAutoFit/>
          </a:bodyPr>
          <a:lstStyle/>
          <a:p>
            <a:pPr marL="241300">
              <a:lnSpc>
                <a:spcPct val="100000"/>
              </a:lnSpc>
              <a:spcBef>
                <a:spcPts val="1210"/>
              </a:spcBef>
            </a:pPr>
            <a:r>
              <a:rPr sz="1600" spc="-20" dirty="0">
                <a:solidFill>
                  <a:srgbClr val="221F1F"/>
                </a:solidFill>
                <a:latin typeface="Times New Roman" panose="02020603050405020304" pitchFamily="18" charset="0"/>
                <a:cs typeface="Times New Roman" panose="02020603050405020304" pitchFamily="18" charset="0"/>
              </a:rPr>
              <a:t>першочерговому</a:t>
            </a:r>
            <a:r>
              <a:rPr sz="1600" spc="25"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порядку;</a:t>
            </a:r>
            <a:endParaRPr sz="1600" dirty="0">
              <a:latin typeface="Times New Roman" panose="02020603050405020304" pitchFamily="18" charset="0"/>
              <a:cs typeface="Times New Roman" panose="02020603050405020304" pitchFamily="18" charset="0"/>
            </a:endParaRPr>
          </a:p>
          <a:p>
            <a:pPr marL="241300" marR="496570" indent="-228600">
              <a:lnSpc>
                <a:spcPct val="120000"/>
              </a:lnSpc>
              <a:spcBef>
                <a:spcPts val="1010"/>
              </a:spcBef>
              <a:buClr>
                <a:srgbClr val="F81B01"/>
              </a:buClr>
              <a:buSzPct val="109375"/>
              <a:buFont typeface="Wingdings"/>
              <a:buChar char=""/>
              <a:tabLst>
                <a:tab pos="241300" algn="l"/>
              </a:tabLst>
            </a:pPr>
            <a:r>
              <a:rPr sz="1600" spc="-25" dirty="0" err="1">
                <a:solidFill>
                  <a:srgbClr val="221F1F"/>
                </a:solidFill>
                <a:latin typeface="Times New Roman" panose="02020603050405020304" pitchFamily="18" charset="0"/>
                <a:cs typeface="Times New Roman" panose="02020603050405020304" pitchFamily="18" charset="0"/>
              </a:rPr>
              <a:t>зниження</a:t>
            </a:r>
            <a:r>
              <a:rPr sz="1600" spc="85" dirty="0">
                <a:solidFill>
                  <a:srgbClr val="221F1F"/>
                </a:solidFill>
                <a:latin typeface="Times New Roman" panose="02020603050405020304" pitchFamily="18" charset="0"/>
                <a:cs typeface="Times New Roman" panose="02020603050405020304" pitchFamily="18" charset="0"/>
              </a:rPr>
              <a:t> </a:t>
            </a:r>
            <a:r>
              <a:rPr sz="1600" spc="-10" dirty="0">
                <a:solidFill>
                  <a:srgbClr val="221F1F"/>
                </a:solidFill>
                <a:latin typeface="Times New Roman" panose="02020603050405020304" pitchFamily="18" charset="0"/>
                <a:cs typeface="Times New Roman" panose="02020603050405020304" pitchFamily="18" charset="0"/>
              </a:rPr>
              <a:t>ступеня</a:t>
            </a:r>
            <a:r>
              <a:rPr sz="1600" spc="45" dirty="0">
                <a:solidFill>
                  <a:srgbClr val="221F1F"/>
                </a:solidFill>
                <a:latin typeface="Times New Roman" panose="02020603050405020304" pitchFamily="18" charset="0"/>
                <a:cs typeface="Times New Roman" panose="02020603050405020304" pitchFamily="18" charset="0"/>
              </a:rPr>
              <a:t> </a:t>
            </a:r>
            <a:r>
              <a:rPr sz="1600" spc="-35" dirty="0">
                <a:solidFill>
                  <a:srgbClr val="221F1F"/>
                </a:solidFill>
                <a:latin typeface="Times New Roman" panose="02020603050405020304" pitchFamily="18" charset="0"/>
                <a:cs typeface="Times New Roman" panose="02020603050405020304" pitchFamily="18" charset="0"/>
              </a:rPr>
              <a:t>ризику</a:t>
            </a:r>
            <a:r>
              <a:rPr sz="1600" spc="55" dirty="0">
                <a:solidFill>
                  <a:srgbClr val="221F1F"/>
                </a:solidFill>
                <a:latin typeface="Times New Roman" panose="02020603050405020304" pitchFamily="18" charset="0"/>
                <a:cs typeface="Times New Roman" panose="02020603050405020304" pitchFamily="18" charset="0"/>
              </a:rPr>
              <a:t> </a:t>
            </a:r>
            <a:r>
              <a:rPr sz="1600" spc="-20" dirty="0">
                <a:solidFill>
                  <a:srgbClr val="221F1F"/>
                </a:solidFill>
                <a:latin typeface="Times New Roman" panose="02020603050405020304" pitchFamily="18" charset="0"/>
                <a:cs typeface="Times New Roman" panose="02020603050405020304" pitchFamily="18" charset="0"/>
              </a:rPr>
              <a:t>автоматизованою</a:t>
            </a:r>
            <a:r>
              <a:rPr sz="1600" spc="50"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системою </a:t>
            </a:r>
            <a:r>
              <a:rPr sz="1600" spc="-409"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митного </a:t>
            </a:r>
            <a:r>
              <a:rPr sz="1600" spc="-15" dirty="0">
                <a:solidFill>
                  <a:srgbClr val="221F1F"/>
                </a:solidFill>
                <a:latin typeface="Times New Roman" panose="02020603050405020304" pitchFamily="18" charset="0"/>
                <a:cs typeface="Times New Roman" panose="02020603050405020304" pitchFamily="18" charset="0"/>
              </a:rPr>
              <a:t>оформлення </a:t>
            </a:r>
            <a:r>
              <a:rPr sz="1600" dirty="0">
                <a:solidFill>
                  <a:srgbClr val="221F1F"/>
                </a:solidFill>
                <a:latin typeface="Times New Roman" panose="02020603050405020304" pitchFamily="18" charset="0"/>
                <a:cs typeface="Times New Roman" panose="02020603050405020304" pitchFamily="18" charset="0"/>
              </a:rPr>
              <a:t>для </a:t>
            </a:r>
            <a:r>
              <a:rPr sz="1600" spc="-25" dirty="0">
                <a:solidFill>
                  <a:srgbClr val="221F1F"/>
                </a:solidFill>
                <a:latin typeface="Times New Roman" panose="02020603050405020304" pitchFamily="18" charset="0"/>
                <a:cs typeface="Times New Roman" panose="02020603050405020304" pitchFamily="18" charset="0"/>
              </a:rPr>
              <a:t>визначення</a:t>
            </a:r>
            <a:r>
              <a:rPr sz="1600" spc="-20"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переліку </a:t>
            </a:r>
            <a:r>
              <a:rPr sz="1600" spc="-15" dirty="0">
                <a:solidFill>
                  <a:srgbClr val="221F1F"/>
                </a:solidFill>
                <a:latin typeface="Times New Roman" panose="02020603050405020304" pitchFamily="18" charset="0"/>
                <a:cs typeface="Times New Roman" panose="02020603050405020304" pitchFamily="18" charset="0"/>
              </a:rPr>
              <a:t>митних </a:t>
            </a:r>
            <a:r>
              <a:rPr sz="1600" spc="-10" dirty="0">
                <a:solidFill>
                  <a:srgbClr val="221F1F"/>
                </a:solidFill>
                <a:latin typeface="Times New Roman" panose="02020603050405020304" pitchFamily="18" charset="0"/>
                <a:cs typeface="Times New Roman" panose="02020603050405020304" pitchFamily="18" charset="0"/>
              </a:rPr>
              <a:t> формальностей</a:t>
            </a:r>
            <a:r>
              <a:rPr sz="1600" spc="50"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при</a:t>
            </a:r>
            <a:r>
              <a:rPr sz="1600" spc="25" dirty="0">
                <a:solidFill>
                  <a:srgbClr val="221F1F"/>
                </a:solidFill>
                <a:latin typeface="Times New Roman" panose="02020603050405020304" pitchFamily="18" charset="0"/>
                <a:cs typeface="Times New Roman" panose="02020603050405020304" pitchFamily="18" charset="0"/>
              </a:rPr>
              <a:t> </a:t>
            </a:r>
            <a:r>
              <a:rPr sz="1600" spc="-20" dirty="0">
                <a:solidFill>
                  <a:srgbClr val="221F1F"/>
                </a:solidFill>
                <a:latin typeface="Times New Roman" panose="02020603050405020304" pitchFamily="18" charset="0"/>
                <a:cs typeface="Times New Roman" panose="02020603050405020304" pitchFamily="18" charset="0"/>
              </a:rPr>
              <a:t>здійсненні</a:t>
            </a:r>
            <a:r>
              <a:rPr sz="1600" spc="55"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митного</a:t>
            </a:r>
            <a:r>
              <a:rPr sz="1600" spc="60" dirty="0">
                <a:solidFill>
                  <a:srgbClr val="221F1F"/>
                </a:solidFill>
                <a:latin typeface="Times New Roman" panose="02020603050405020304" pitchFamily="18" charset="0"/>
                <a:cs typeface="Times New Roman" panose="02020603050405020304" pitchFamily="18" charset="0"/>
              </a:rPr>
              <a:t> </a:t>
            </a:r>
            <a:r>
              <a:rPr sz="1600" spc="-10" dirty="0">
                <a:solidFill>
                  <a:srgbClr val="221F1F"/>
                </a:solidFill>
                <a:latin typeface="Times New Roman" panose="02020603050405020304" pitchFamily="18" charset="0"/>
                <a:cs typeface="Times New Roman" panose="02020603050405020304" pitchFamily="18" charset="0"/>
              </a:rPr>
              <a:t>оформлення;</a:t>
            </a:r>
            <a:endParaRPr sz="1600" dirty="0">
              <a:latin typeface="Times New Roman" panose="02020603050405020304" pitchFamily="18" charset="0"/>
              <a:cs typeface="Times New Roman" panose="02020603050405020304" pitchFamily="18" charset="0"/>
            </a:endParaRPr>
          </a:p>
          <a:p>
            <a:pPr marL="241300" indent="-228600">
              <a:lnSpc>
                <a:spcPct val="100000"/>
              </a:lnSpc>
              <a:spcBef>
                <a:spcPts val="1380"/>
              </a:spcBef>
              <a:buClr>
                <a:srgbClr val="F81B01"/>
              </a:buClr>
              <a:buSzPct val="109375"/>
              <a:buFont typeface="Wingdings"/>
              <a:buChar char=""/>
              <a:tabLst>
                <a:tab pos="241300" algn="l"/>
              </a:tabLst>
            </a:pPr>
            <a:r>
              <a:rPr sz="1600" spc="-20" dirty="0" err="1">
                <a:solidFill>
                  <a:srgbClr val="221F1F"/>
                </a:solidFill>
                <a:latin typeface="Times New Roman" panose="02020603050405020304" pitchFamily="18" charset="0"/>
                <a:cs typeface="Times New Roman" panose="02020603050405020304" pitchFamily="18" charset="0"/>
              </a:rPr>
              <a:t>використання</a:t>
            </a:r>
            <a:r>
              <a:rPr sz="1600" spc="85" dirty="0">
                <a:solidFill>
                  <a:srgbClr val="221F1F"/>
                </a:solidFill>
                <a:latin typeface="Times New Roman" panose="02020603050405020304" pitchFamily="18" charset="0"/>
                <a:cs typeface="Times New Roman" panose="02020603050405020304" pitchFamily="18" charset="0"/>
              </a:rPr>
              <a:t> </a:t>
            </a:r>
            <a:r>
              <a:rPr sz="1600" spc="-5" dirty="0">
                <a:solidFill>
                  <a:srgbClr val="221F1F"/>
                </a:solidFill>
                <a:latin typeface="Times New Roman" panose="02020603050405020304" pitchFamily="18" charset="0"/>
                <a:cs typeface="Times New Roman" panose="02020603050405020304" pitchFamily="18" charset="0"/>
              </a:rPr>
              <a:t>спеціально</a:t>
            </a:r>
            <a:r>
              <a:rPr sz="1600" spc="25"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визначеної</a:t>
            </a:r>
            <a:r>
              <a:rPr sz="1600" spc="80" dirty="0">
                <a:solidFill>
                  <a:srgbClr val="221F1F"/>
                </a:solidFill>
                <a:latin typeface="Times New Roman" panose="02020603050405020304" pitchFamily="18" charset="0"/>
                <a:cs typeface="Times New Roman" panose="02020603050405020304" pitchFamily="18" charset="0"/>
              </a:rPr>
              <a:t> </a:t>
            </a:r>
            <a:r>
              <a:rPr sz="1600" spc="-20" dirty="0">
                <a:solidFill>
                  <a:srgbClr val="221F1F"/>
                </a:solidFill>
                <a:latin typeface="Times New Roman" panose="02020603050405020304" pitchFamily="18" charset="0"/>
                <a:cs typeface="Times New Roman" panose="02020603050405020304" pitchFamily="18" charset="0"/>
              </a:rPr>
              <a:t>смуги</a:t>
            </a:r>
            <a:r>
              <a:rPr sz="1600" spc="65"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руху</a:t>
            </a:r>
            <a:r>
              <a:rPr sz="1600" spc="45" dirty="0">
                <a:solidFill>
                  <a:srgbClr val="221F1F"/>
                </a:solidFill>
                <a:latin typeface="Times New Roman" panose="02020603050405020304" pitchFamily="18" charset="0"/>
                <a:cs typeface="Times New Roman" panose="02020603050405020304" pitchFamily="18" charset="0"/>
              </a:rPr>
              <a:t> </a:t>
            </a:r>
            <a:r>
              <a:rPr sz="1600" spc="-5" dirty="0">
                <a:solidFill>
                  <a:srgbClr val="221F1F"/>
                </a:solidFill>
                <a:latin typeface="Times New Roman" panose="02020603050405020304" pitchFamily="18" charset="0"/>
                <a:cs typeface="Times New Roman" panose="02020603050405020304" pitchFamily="18" charset="0"/>
              </a:rPr>
              <a:t>в</a:t>
            </a:r>
            <a:r>
              <a:rPr sz="1600" spc="20" dirty="0">
                <a:solidFill>
                  <a:srgbClr val="221F1F"/>
                </a:solidFill>
                <a:latin typeface="Times New Roman" panose="02020603050405020304" pitchFamily="18" charset="0"/>
                <a:cs typeface="Times New Roman" panose="02020603050405020304" pitchFamily="18" charset="0"/>
              </a:rPr>
              <a:t> </a:t>
            </a:r>
            <a:r>
              <a:rPr sz="1600" spc="-30" dirty="0">
                <a:solidFill>
                  <a:srgbClr val="221F1F"/>
                </a:solidFill>
                <a:latin typeface="Times New Roman" panose="02020603050405020304" pitchFamily="18" charset="0"/>
                <a:cs typeface="Times New Roman" panose="02020603050405020304" pitchFamily="18" charset="0"/>
              </a:rPr>
              <a:t>пункті</a:t>
            </a:r>
            <a:endParaRPr sz="1600" dirty="0">
              <a:latin typeface="Times New Roman" panose="02020603050405020304" pitchFamily="18" charset="0"/>
              <a:cs typeface="Times New Roman" panose="02020603050405020304" pitchFamily="18" charset="0"/>
            </a:endParaRPr>
          </a:p>
          <a:p>
            <a:pPr marL="241300" marR="5080">
              <a:lnSpc>
                <a:spcPts val="2310"/>
              </a:lnSpc>
              <a:spcBef>
                <a:spcPts val="135"/>
              </a:spcBef>
            </a:pPr>
            <a:r>
              <a:rPr sz="1600" spc="-25" dirty="0">
                <a:solidFill>
                  <a:srgbClr val="221F1F"/>
                </a:solidFill>
                <a:latin typeface="Times New Roman" panose="02020603050405020304" pitchFamily="18" charset="0"/>
                <a:cs typeface="Times New Roman" panose="02020603050405020304" pitchFamily="18" charset="0"/>
              </a:rPr>
              <a:t>пропуску</a:t>
            </a:r>
            <a:r>
              <a:rPr sz="1600" spc="35" dirty="0">
                <a:solidFill>
                  <a:srgbClr val="221F1F"/>
                </a:solidFill>
                <a:latin typeface="Times New Roman" panose="02020603050405020304" pitchFamily="18" charset="0"/>
                <a:cs typeface="Times New Roman" panose="02020603050405020304" pitchFamily="18" charset="0"/>
              </a:rPr>
              <a:t> </a:t>
            </a:r>
            <a:r>
              <a:rPr sz="1600" spc="-30" dirty="0">
                <a:solidFill>
                  <a:srgbClr val="221F1F"/>
                </a:solidFill>
                <a:latin typeface="Times New Roman" panose="02020603050405020304" pitchFamily="18" charset="0"/>
                <a:cs typeface="Times New Roman" panose="02020603050405020304" pitchFamily="18" charset="0"/>
              </a:rPr>
              <a:t>через</a:t>
            </a:r>
            <a:r>
              <a:rPr sz="1600" spc="40"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державний</a:t>
            </a:r>
            <a:r>
              <a:rPr sz="1600" spc="60" dirty="0">
                <a:solidFill>
                  <a:srgbClr val="221F1F"/>
                </a:solidFill>
                <a:latin typeface="Times New Roman" panose="02020603050405020304" pitchFamily="18" charset="0"/>
                <a:cs typeface="Times New Roman" panose="02020603050405020304" pitchFamily="18" charset="0"/>
              </a:rPr>
              <a:t> </a:t>
            </a:r>
            <a:r>
              <a:rPr sz="1600" spc="-30" dirty="0">
                <a:solidFill>
                  <a:srgbClr val="221F1F"/>
                </a:solidFill>
                <a:latin typeface="Times New Roman" panose="02020603050405020304" pitchFamily="18" charset="0"/>
                <a:cs typeface="Times New Roman" panose="02020603050405020304" pitchFamily="18" charset="0"/>
              </a:rPr>
              <a:t>кордон</a:t>
            </a:r>
            <a:r>
              <a:rPr sz="1600" spc="45"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України</a:t>
            </a:r>
            <a:r>
              <a:rPr sz="1600" spc="70" dirty="0">
                <a:solidFill>
                  <a:srgbClr val="221F1F"/>
                </a:solidFill>
                <a:latin typeface="Times New Roman" panose="02020603050405020304" pitchFamily="18" charset="0"/>
                <a:cs typeface="Times New Roman" panose="02020603050405020304" pitchFamily="18" charset="0"/>
              </a:rPr>
              <a:t> </a:t>
            </a:r>
            <a:r>
              <a:rPr sz="1600" dirty="0">
                <a:solidFill>
                  <a:srgbClr val="221F1F"/>
                </a:solidFill>
                <a:latin typeface="Times New Roman" panose="02020603050405020304" pitchFamily="18" charset="0"/>
                <a:cs typeface="Times New Roman" panose="02020603050405020304" pitchFamily="18" charset="0"/>
              </a:rPr>
              <a:t>для</a:t>
            </a:r>
            <a:r>
              <a:rPr sz="1600" spc="35"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переміщення </a:t>
            </a:r>
            <a:r>
              <a:rPr sz="1600" spc="-409"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автомобільних</a:t>
            </a:r>
            <a:r>
              <a:rPr sz="1600" spc="50" dirty="0">
                <a:solidFill>
                  <a:srgbClr val="221F1F"/>
                </a:solidFill>
                <a:latin typeface="Times New Roman" panose="02020603050405020304" pitchFamily="18" charset="0"/>
                <a:cs typeface="Times New Roman" panose="02020603050405020304" pitchFamily="18" charset="0"/>
              </a:rPr>
              <a:t> </a:t>
            </a:r>
            <a:r>
              <a:rPr sz="1600" spc="-10" dirty="0">
                <a:solidFill>
                  <a:srgbClr val="221F1F"/>
                </a:solidFill>
                <a:latin typeface="Times New Roman" panose="02020603050405020304" pitchFamily="18" charset="0"/>
                <a:cs typeface="Times New Roman" panose="02020603050405020304" pitchFamily="18" charset="0"/>
              </a:rPr>
              <a:t>транспортних</a:t>
            </a:r>
            <a:r>
              <a:rPr sz="1600" spc="60"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засобів</a:t>
            </a:r>
            <a:r>
              <a:rPr sz="1600" spc="25" dirty="0">
                <a:solidFill>
                  <a:srgbClr val="221F1F"/>
                </a:solidFill>
                <a:latin typeface="Times New Roman" panose="02020603050405020304" pitchFamily="18" charset="0"/>
                <a:cs typeface="Times New Roman" panose="02020603050405020304" pitchFamily="18" charset="0"/>
              </a:rPr>
              <a:t> </a:t>
            </a:r>
            <a:r>
              <a:rPr sz="1600" spc="-25" dirty="0">
                <a:solidFill>
                  <a:srgbClr val="221F1F"/>
                </a:solidFill>
                <a:latin typeface="Times New Roman" panose="02020603050405020304" pitchFamily="18" charset="0"/>
                <a:cs typeface="Times New Roman" panose="02020603050405020304" pitchFamily="18" charset="0"/>
              </a:rPr>
              <a:t>комерційного</a:t>
            </a:r>
            <a:endParaRPr sz="1600" dirty="0">
              <a:latin typeface="Times New Roman" panose="02020603050405020304" pitchFamily="18" charset="0"/>
              <a:cs typeface="Times New Roman" panose="02020603050405020304" pitchFamily="18" charset="0"/>
            </a:endParaRPr>
          </a:p>
          <a:p>
            <a:pPr marL="241300">
              <a:lnSpc>
                <a:spcPct val="100000"/>
              </a:lnSpc>
              <a:spcBef>
                <a:spcPts val="235"/>
              </a:spcBef>
            </a:pPr>
            <a:r>
              <a:rPr sz="1600" spc="-20" dirty="0">
                <a:solidFill>
                  <a:srgbClr val="221F1F"/>
                </a:solidFill>
                <a:latin typeface="Times New Roman" panose="02020603050405020304" pitchFamily="18" charset="0"/>
                <a:cs typeface="Times New Roman" panose="02020603050405020304" pitchFamily="18" charset="0"/>
              </a:rPr>
              <a:t>призначення;</a:t>
            </a:r>
            <a:endParaRPr sz="1600" dirty="0">
              <a:latin typeface="Times New Roman" panose="02020603050405020304" pitchFamily="18" charset="0"/>
              <a:cs typeface="Times New Roman" panose="02020603050405020304" pitchFamily="18" charset="0"/>
            </a:endParaRPr>
          </a:p>
          <a:p>
            <a:pPr marL="241300" marR="471170" indent="-228600">
              <a:lnSpc>
                <a:spcPct val="120000"/>
              </a:lnSpc>
              <a:spcBef>
                <a:spcPts val="1000"/>
              </a:spcBef>
              <a:buClr>
                <a:srgbClr val="F81B01"/>
              </a:buClr>
              <a:buSzPct val="109375"/>
              <a:buFont typeface="Wingdings"/>
              <a:buChar char=""/>
              <a:tabLst>
                <a:tab pos="241300" algn="l"/>
              </a:tabLst>
            </a:pPr>
            <a:r>
              <a:rPr sz="1600" spc="-20" dirty="0" err="1">
                <a:solidFill>
                  <a:srgbClr val="221F1F"/>
                </a:solidFill>
                <a:latin typeface="Times New Roman" panose="02020603050405020304" pitchFamily="18" charset="0"/>
                <a:cs typeface="Times New Roman" panose="02020603050405020304" pitchFamily="18" charset="0"/>
              </a:rPr>
              <a:t>використання</a:t>
            </a:r>
            <a:r>
              <a:rPr sz="1600" spc="85"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національного</a:t>
            </a:r>
            <a:r>
              <a:rPr sz="1600" spc="50"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логотипу</a:t>
            </a:r>
            <a:r>
              <a:rPr sz="1600" spc="45" dirty="0">
                <a:solidFill>
                  <a:srgbClr val="221F1F"/>
                </a:solidFill>
                <a:latin typeface="Times New Roman" panose="02020603050405020304" pitchFamily="18" charset="0"/>
                <a:cs typeface="Times New Roman" panose="02020603050405020304" pitchFamily="18" charset="0"/>
              </a:rPr>
              <a:t> </a:t>
            </a:r>
            <a:r>
              <a:rPr sz="1600" spc="-20" dirty="0">
                <a:solidFill>
                  <a:srgbClr val="221F1F"/>
                </a:solidFill>
                <a:latin typeface="Times New Roman" panose="02020603050405020304" pitchFamily="18" charset="0"/>
                <a:cs typeface="Times New Roman" panose="02020603050405020304" pitchFamily="18" charset="0"/>
              </a:rPr>
              <a:t>авторизованого </a:t>
            </a:r>
            <a:r>
              <a:rPr sz="1600" spc="-409" dirty="0">
                <a:solidFill>
                  <a:srgbClr val="221F1F"/>
                </a:solidFill>
                <a:latin typeface="Times New Roman" panose="02020603050405020304" pitchFamily="18" charset="0"/>
                <a:cs typeface="Times New Roman" panose="02020603050405020304" pitchFamily="18" charset="0"/>
              </a:rPr>
              <a:t> </a:t>
            </a:r>
            <a:r>
              <a:rPr sz="1600" spc="-30" dirty="0">
                <a:solidFill>
                  <a:srgbClr val="221F1F"/>
                </a:solidFill>
                <a:latin typeface="Times New Roman" panose="02020603050405020304" pitchFamily="18" charset="0"/>
                <a:cs typeface="Times New Roman" panose="02020603050405020304" pitchFamily="18" charset="0"/>
              </a:rPr>
              <a:t>економічного</a:t>
            </a:r>
            <a:r>
              <a:rPr sz="1600" spc="65" dirty="0">
                <a:solidFill>
                  <a:srgbClr val="221F1F"/>
                </a:solidFill>
                <a:latin typeface="Times New Roman" panose="02020603050405020304" pitchFamily="18" charset="0"/>
                <a:cs typeface="Times New Roman" panose="02020603050405020304" pitchFamily="18" charset="0"/>
              </a:rPr>
              <a:t> </a:t>
            </a:r>
            <a:r>
              <a:rPr sz="1600" spc="-15" dirty="0">
                <a:solidFill>
                  <a:srgbClr val="221F1F"/>
                </a:solidFill>
                <a:latin typeface="Times New Roman" panose="02020603050405020304" pitchFamily="18" charset="0"/>
                <a:cs typeface="Times New Roman" panose="02020603050405020304" pitchFamily="18" charset="0"/>
              </a:rPr>
              <a:t>оператора.</a:t>
            </a: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2401235"/>
            <a:ext cx="3062605" cy="2057615"/>
          </a:xfrm>
          <a:prstGeom prst="rect">
            <a:avLst/>
          </a:prstGeom>
        </p:spPr>
        <p:txBody>
          <a:bodyPr vert="horz" wrap="square" lIns="0" tIns="86995" rIns="0" bIns="0" rtlCol="0">
            <a:spAutoFit/>
          </a:bodyPr>
          <a:lstStyle/>
          <a:p>
            <a:pPr algn="ctr"/>
            <a:r>
              <a:rPr lang="uk-UA" sz="3200" dirty="0">
                <a:solidFill>
                  <a:schemeClr val="bg1"/>
                </a:solidFill>
              </a:rPr>
              <a:t>Процедура нарахування та сплати митних платежів</a:t>
            </a:r>
          </a:p>
        </p:txBody>
      </p:sp>
      <p:sp>
        <p:nvSpPr>
          <p:cNvPr id="5" name="TextBox 4">
            <a:extLst>
              <a:ext uri="{FF2B5EF4-FFF2-40B4-BE49-F238E27FC236}">
                <a16:creationId xmlns:a16="http://schemas.microsoft.com/office/drawing/2014/main" id="{FF8FEBA0-34C9-4AAB-B677-C7824A10012C}"/>
              </a:ext>
            </a:extLst>
          </p:cNvPr>
          <p:cNvSpPr txBox="1"/>
          <p:nvPr/>
        </p:nvSpPr>
        <p:spPr>
          <a:xfrm>
            <a:off x="4648200" y="81930"/>
            <a:ext cx="7084888" cy="6694140"/>
          </a:xfrm>
          <a:prstGeom prst="rect">
            <a:avLst/>
          </a:prstGeom>
          <a:noFill/>
        </p:spPr>
        <p:txBody>
          <a:bodyPr wrap="square">
            <a:spAutoFit/>
          </a:bodyPr>
          <a:lstStyle/>
          <a:p>
            <a:pPr marL="342900" indent="-342900">
              <a:buAutoNum type="arabicPeriod"/>
            </a:pPr>
            <a:r>
              <a:rPr lang="uk-UA" sz="1300" dirty="0">
                <a:latin typeface="Times New Roman" panose="02020603050405020304" pitchFamily="18" charset="0"/>
                <a:cs typeface="Times New Roman" panose="02020603050405020304" pitchFamily="18" charset="0"/>
              </a:rPr>
              <a:t>Етапи нарахування митних платежів</a:t>
            </a:r>
          </a:p>
          <a:p>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1.1. Подання митної декларації. Процес адміністрування митних платежів починається з подання митної декларації. Суб'єкт зовнішньоекономічної діяльності (ЗЕД) або митний брокер подає електронну декларацію через Єдину автоматизовану інформаційну систему (ЄАІС).</a:t>
            </a:r>
          </a:p>
          <a:p>
            <a:r>
              <a:rPr lang="uk-UA" sz="1300" dirty="0">
                <a:latin typeface="Times New Roman" panose="02020603050405020304" pitchFamily="18" charset="0"/>
                <a:cs typeface="Times New Roman" panose="02020603050405020304" pitchFamily="18" charset="0"/>
              </a:rPr>
              <a:t>Декларація містить:</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Відомості про товар (найменування, код за УКТЗЕД).</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Митну вартість товару.</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Країну походження.</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Обраний митний режим (імпорт, експорт, транзит тощо).</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Розрахунок митних платежів.</a:t>
            </a:r>
          </a:p>
          <a:p>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1.2. Визначення митної вартості товару</a:t>
            </a:r>
          </a:p>
          <a:p>
            <a:r>
              <a:rPr lang="uk-UA" sz="1300" dirty="0">
                <a:latin typeface="Times New Roman" panose="02020603050405020304" pitchFamily="18" charset="0"/>
                <a:cs typeface="Times New Roman" panose="02020603050405020304" pitchFamily="18" charset="0"/>
              </a:rPr>
              <a:t>Митна вартість – це основа для розрахунку митних платежів. Вона визначається за основним методом (за ціною контракту) або за альтернативними методами (якщо основний метод неможливо застосувати).Основні методи визначення митної вартості (За ціною договору (основний метод). За ціною ідентичних товарів. За ціною подібних товарів. Метод віднімання (від ціни реалізації в Україні). Метод додавання (за витратами на виробництво). Резервний метод).</a:t>
            </a:r>
          </a:p>
          <a:p>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1.3. Класифікація товарів за УКТЗЕД Класифікація товарів впливає на розмір мита та інших податків. Кожному товару присвоюється код згідно з Українською класифікацією товарів зовнішньоекономічної діяльності (УКТЗЕД).Від коду УКТЗЕД залежать:</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Ставка ввізного/вивізного мита.</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Необхідність отримання сертифікатів або ліцензій.</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Застосування пільгових ставок мита чи звільнення від оподаткування.</a:t>
            </a:r>
          </a:p>
          <a:p>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1.4. Визначення країни походження товару Країна походження впливає на застосування митних тарифів. Якщо між Україною та країною-експортером діє угода про вільну торгівлю, то можуть застосовуватися знижені ставки мита або повне звільнення від нього. Для підтвердження країни походження подають:</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Сертифікат форми </a:t>
            </a:r>
            <a:r>
              <a:rPr lang="en-GB" sz="1300" dirty="0">
                <a:latin typeface="Times New Roman" panose="02020603050405020304" pitchFamily="18" charset="0"/>
                <a:cs typeface="Times New Roman" panose="02020603050405020304" pitchFamily="18" charset="0"/>
              </a:rPr>
              <a:t>EUR.1 (</a:t>
            </a:r>
            <a:r>
              <a:rPr lang="uk-UA" sz="1300" dirty="0">
                <a:latin typeface="Times New Roman" panose="02020603050405020304" pitchFamily="18" charset="0"/>
                <a:cs typeface="Times New Roman" panose="02020603050405020304" pitchFamily="18" charset="0"/>
              </a:rPr>
              <a:t>для ЄС).</a:t>
            </a:r>
          </a:p>
          <a:p>
            <a:pPr marL="285750" indent="-285750">
              <a:buFont typeface="Arial" panose="020B0604020202020204" pitchFamily="34" charset="0"/>
              <a:buChar char="•"/>
            </a:pPr>
            <a:r>
              <a:rPr lang="uk-UA" sz="1300" dirty="0">
                <a:latin typeface="Times New Roman" panose="02020603050405020304" pitchFamily="18" charset="0"/>
                <a:cs typeface="Times New Roman" panose="02020603050405020304" pitchFamily="18" charset="0"/>
              </a:rPr>
              <a:t>Сертифікати походження інших типів (</a:t>
            </a:r>
            <a:r>
              <a:rPr lang="en-GB" sz="1300" dirty="0">
                <a:latin typeface="Times New Roman" panose="02020603050405020304" pitchFamily="18" charset="0"/>
                <a:cs typeface="Times New Roman" panose="02020603050405020304" pitchFamily="18" charset="0"/>
              </a:rPr>
              <a:t>CT-1, </a:t>
            </a:r>
            <a:r>
              <a:rPr lang="uk-UA" sz="1300" dirty="0">
                <a:latin typeface="Times New Roman" panose="02020603050405020304" pitchFamily="18" charset="0"/>
                <a:cs typeface="Times New Roman" panose="02020603050405020304" pitchFamily="18" charset="0"/>
              </a:rPr>
              <a:t>форми А тощо).</a:t>
            </a:r>
            <a:endParaRPr lang="ru-UA"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52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2401235"/>
            <a:ext cx="3062605" cy="2057615"/>
          </a:xfrm>
          <a:prstGeom prst="rect">
            <a:avLst/>
          </a:prstGeom>
        </p:spPr>
        <p:txBody>
          <a:bodyPr vert="horz" wrap="square" lIns="0" tIns="86995" rIns="0" bIns="0" rtlCol="0">
            <a:spAutoFit/>
          </a:bodyPr>
          <a:lstStyle/>
          <a:p>
            <a:pPr algn="ctr"/>
            <a:r>
              <a:rPr lang="uk-UA" sz="3200" dirty="0">
                <a:solidFill>
                  <a:schemeClr val="bg1"/>
                </a:solidFill>
              </a:rPr>
              <a:t>Процедура нарахування та сплати митних платежів</a:t>
            </a:r>
          </a:p>
        </p:txBody>
      </p:sp>
      <p:sp>
        <p:nvSpPr>
          <p:cNvPr id="5" name="TextBox 4">
            <a:extLst>
              <a:ext uri="{FF2B5EF4-FFF2-40B4-BE49-F238E27FC236}">
                <a16:creationId xmlns:a16="http://schemas.microsoft.com/office/drawing/2014/main" id="{FF8FEBA0-34C9-4AAB-B677-C7824A10012C}"/>
              </a:ext>
            </a:extLst>
          </p:cNvPr>
          <p:cNvSpPr txBox="1"/>
          <p:nvPr/>
        </p:nvSpPr>
        <p:spPr>
          <a:xfrm>
            <a:off x="4800600" y="612844"/>
            <a:ext cx="7084888" cy="5078313"/>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2. Розрахунок митних платежів здійснюється за такими основними формулами:</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2.1. </a:t>
            </a:r>
            <a:r>
              <a:rPr lang="uk-UA" b="1" dirty="0">
                <a:latin typeface="Times New Roman" panose="02020603050405020304" pitchFamily="18" charset="0"/>
                <a:cs typeface="Times New Roman" panose="02020603050405020304" pitchFamily="18" charset="0"/>
              </a:rPr>
              <a:t>Ввізне мито</a:t>
            </a:r>
            <a:r>
              <a:rPr lang="uk-UA" dirty="0">
                <a:latin typeface="Times New Roman" panose="02020603050405020304" pitchFamily="18" charset="0"/>
                <a:cs typeface="Times New Roman" panose="02020603050405020304" pitchFamily="18" charset="0"/>
              </a:rPr>
              <a:t> розраховується як відсоток від митної вартості товару згідно з УКТЗЕД.</a:t>
            </a:r>
          </a:p>
          <a:p>
            <a:r>
              <a:rPr lang="uk-UA" dirty="0">
                <a:latin typeface="Times New Roman" panose="02020603050405020304" pitchFamily="18" charset="0"/>
                <a:cs typeface="Times New Roman" panose="02020603050405020304" pitchFamily="18" charset="0"/>
              </a:rPr>
              <a:t>Ввізне мито=Митна </a:t>
            </a:r>
            <a:r>
              <a:rPr lang="uk-UA" dirty="0" err="1">
                <a:latin typeface="Times New Roman" panose="02020603050405020304" pitchFamily="18" charset="0"/>
                <a:cs typeface="Times New Roman" panose="02020603050405020304" pitchFamily="18" charset="0"/>
              </a:rPr>
              <a:t>вартість×Ставка</a:t>
            </a:r>
            <a:r>
              <a:rPr lang="uk-UA" dirty="0">
                <a:latin typeface="Times New Roman" panose="02020603050405020304" pitchFamily="18" charset="0"/>
                <a:cs typeface="Times New Roman" panose="02020603050405020304" pitchFamily="18" charset="0"/>
              </a:rPr>
              <a:t> мита</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2.2. </a:t>
            </a:r>
            <a:r>
              <a:rPr lang="uk-UA" b="1" dirty="0">
                <a:latin typeface="Times New Roman" panose="02020603050405020304" pitchFamily="18" charset="0"/>
                <a:cs typeface="Times New Roman" panose="02020603050405020304" pitchFamily="18" charset="0"/>
              </a:rPr>
              <a:t>Податок на додану вартість (ПДВ) </a:t>
            </a:r>
            <a:r>
              <a:rPr lang="uk-UA" dirty="0">
                <a:latin typeface="Times New Roman" panose="02020603050405020304" pitchFamily="18" charset="0"/>
                <a:cs typeface="Times New Roman" panose="02020603050405020304" pitchFamily="18" charset="0"/>
              </a:rPr>
              <a:t>розраховується як 20% від суми митної вартості, мита та акцизу. </a:t>
            </a:r>
          </a:p>
          <a:p>
            <a:r>
              <a:rPr lang="uk-UA" dirty="0">
                <a:latin typeface="Times New Roman" panose="02020603050405020304" pitchFamily="18" charset="0"/>
                <a:cs typeface="Times New Roman" panose="02020603050405020304" pitchFamily="18" charset="0"/>
              </a:rPr>
              <a:t>ПДВ=(Митна </a:t>
            </a:r>
            <a:r>
              <a:rPr lang="uk-UA" dirty="0" err="1">
                <a:latin typeface="Times New Roman" panose="02020603050405020304" pitchFamily="18" charset="0"/>
                <a:cs typeface="Times New Roman" panose="02020603050405020304" pitchFamily="18" charset="0"/>
              </a:rPr>
              <a:t>вартість+Мито+Акциз</a:t>
            </a:r>
            <a:r>
              <a:rPr lang="uk-UA" dirty="0">
                <a:latin typeface="Times New Roman" panose="02020603050405020304" pitchFamily="18" charset="0"/>
                <a:cs typeface="Times New Roman" panose="02020603050405020304" pitchFamily="18" charset="0"/>
              </a:rPr>
              <a:t>)×20%</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2.3. </a:t>
            </a:r>
            <a:r>
              <a:rPr lang="uk-UA" b="1" dirty="0">
                <a:latin typeface="Times New Roman" panose="02020603050405020304" pitchFamily="18" charset="0"/>
                <a:cs typeface="Times New Roman" panose="02020603050405020304" pitchFamily="18" charset="0"/>
              </a:rPr>
              <a:t>Акцизний податок </a:t>
            </a:r>
            <a:r>
              <a:rPr lang="uk-UA" dirty="0">
                <a:latin typeface="Times New Roman" panose="02020603050405020304" pitchFamily="18" charset="0"/>
                <a:cs typeface="Times New Roman" panose="02020603050405020304" pitchFamily="18" charset="0"/>
              </a:rPr>
              <a:t>застосовується до окремих категорій товарів (паливо, алкоголь, тютюн, транспортні засоби). Акциз розраховується за спеціальними ставками (</a:t>
            </a:r>
            <a:r>
              <a:rPr lang="uk-UA" dirty="0" err="1">
                <a:latin typeface="Times New Roman" panose="02020603050405020304" pitchFamily="18" charset="0"/>
                <a:cs typeface="Times New Roman" panose="02020603050405020304" pitchFamily="18" charset="0"/>
              </a:rPr>
              <a:t>адвалорними</a:t>
            </a:r>
            <a:r>
              <a:rPr lang="uk-UA" dirty="0">
                <a:latin typeface="Times New Roman" panose="02020603050405020304" pitchFamily="18" charset="0"/>
                <a:cs typeface="Times New Roman" panose="02020603050405020304" pitchFamily="18" charset="0"/>
              </a:rPr>
              <a:t> або специфічними).</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2.4. </a:t>
            </a:r>
            <a:r>
              <a:rPr lang="uk-UA" b="1" dirty="0">
                <a:latin typeface="Times New Roman" panose="02020603050405020304" pitchFamily="18" charset="0"/>
                <a:cs typeface="Times New Roman" panose="02020603050405020304" pitchFamily="18" charset="0"/>
              </a:rPr>
              <a:t>Інші збори</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Плата за митне оформлення.</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Екологічний податок (для деяких товарів).</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87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3172198"/>
            <a:ext cx="3505200" cy="513602"/>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3200" dirty="0">
                <a:solidFill>
                  <a:schemeClr val="bg1"/>
                </a:solidFill>
                <a:latin typeface="Times New Roman" panose="02020603050405020304" pitchFamily="18" charset="0"/>
                <a:cs typeface="Times New Roman" panose="02020603050405020304" pitchFamily="18" charset="0"/>
              </a:rPr>
              <a:t>ЗМІСТ</a:t>
            </a:r>
          </a:p>
        </p:txBody>
      </p:sp>
      <p:sp>
        <p:nvSpPr>
          <p:cNvPr id="20" name="TextBox 19">
            <a:extLst>
              <a:ext uri="{FF2B5EF4-FFF2-40B4-BE49-F238E27FC236}">
                <a16:creationId xmlns:a16="http://schemas.microsoft.com/office/drawing/2014/main" id="{7F6D7AA1-2D1E-4DC5-BDC0-A7751716D574}"/>
              </a:ext>
            </a:extLst>
          </p:cNvPr>
          <p:cNvSpPr txBox="1"/>
          <p:nvPr/>
        </p:nvSpPr>
        <p:spPr>
          <a:xfrm>
            <a:off x="4724400" y="551288"/>
            <a:ext cx="7086600" cy="6001643"/>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1. Митні платежі </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Визначення митних платежів та їх значення для економіки держави.</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Основні види митних платежів: мито, ПДВ, акцизний податок та інші збори.</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Роль митних органів у адмініструванні митних платежів.</a:t>
            </a:r>
          </a:p>
          <a:p>
            <a:r>
              <a:rPr lang="uk-UA" sz="1600" dirty="0">
                <a:latin typeface="Times New Roman" panose="02020603050405020304" pitchFamily="18" charset="0"/>
                <a:cs typeface="Times New Roman" panose="02020603050405020304" pitchFamily="18" charset="0"/>
              </a:rPr>
              <a:t>2. Організація адміністрування митних платежів</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Нормативно-правова база: Митний кодекс України, закони, підзаконні акти.</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Структура митних органів та їхні функції в адмініструванні платежів (Держмитслужба, митниці, митні пости).</a:t>
            </a:r>
          </a:p>
          <a:p>
            <a:r>
              <a:rPr lang="uk-UA" sz="1600" dirty="0">
                <a:latin typeface="Times New Roman" panose="02020603050405020304" pitchFamily="18" charset="0"/>
                <a:cs typeface="Times New Roman" panose="02020603050405020304" pitchFamily="18" charset="0"/>
              </a:rPr>
              <a:t>3. Процедура нарахування та сплати митних платежів:</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Декларування товарів та обчислення митних платежів.</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Визначення митної вартості, тарифної класифікації та країни походження.</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Надання митних пільг та звільнень.</a:t>
            </a:r>
          </a:p>
          <a:p>
            <a:r>
              <a:rPr lang="uk-UA" sz="1600" dirty="0">
                <a:latin typeface="Times New Roman" panose="02020603050405020304" pitchFamily="18" charset="0"/>
                <a:cs typeface="Times New Roman" panose="02020603050405020304" pitchFamily="18" charset="0"/>
              </a:rPr>
              <a:t>4. Контрольно-перевірочна робота митних органів</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Форми контролю митних платежів </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Виявлення порушень та </a:t>
            </a:r>
            <a:r>
              <a:rPr lang="uk-UA" sz="1600">
                <a:latin typeface="Times New Roman" panose="02020603050405020304" pitchFamily="18" charset="0"/>
                <a:cs typeface="Times New Roman" panose="02020603050405020304" pitchFamily="18" charset="0"/>
              </a:rPr>
              <a:t>застосування санкцій.</a:t>
            </a:r>
            <a:endParaRPr lang="uk-UA"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Відповідальність за порушення митних правил.</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Аналітична робота та оцінка ризиків у сфері митного контролю (система управління ризиками).</a:t>
            </a:r>
          </a:p>
          <a:p>
            <a:r>
              <a:rPr lang="uk-UA" sz="1600" dirty="0">
                <a:latin typeface="Times New Roman" panose="02020603050405020304" pitchFamily="18" charset="0"/>
                <a:cs typeface="Times New Roman" panose="02020603050405020304" pitchFamily="18" charset="0"/>
              </a:rPr>
              <a:t>5. Виклики та перспективи вдосконалення адміністрування митних платежів</a:t>
            </a:r>
          </a:p>
          <a:p>
            <a:pPr marL="285750" indent="-285750">
              <a:buFont typeface="Arial" panose="020B0604020202020204" pitchFamily="34" charset="0"/>
              <a:buChar char="•"/>
            </a:pPr>
            <a:r>
              <a:rPr lang="uk-UA" sz="1600" dirty="0" err="1">
                <a:latin typeface="Times New Roman" panose="02020603050405020304" pitchFamily="18" charset="0"/>
                <a:cs typeface="Times New Roman" panose="02020603050405020304" pitchFamily="18" charset="0"/>
              </a:rPr>
              <a:t>Цифровізація</a:t>
            </a:r>
            <a:r>
              <a:rPr lang="uk-UA" sz="1600" dirty="0">
                <a:latin typeface="Times New Roman" panose="02020603050405020304" pitchFamily="18" charset="0"/>
                <a:cs typeface="Times New Roman" panose="02020603050405020304" pitchFamily="18" charset="0"/>
              </a:rPr>
              <a:t> та автоматизація митних процедур.</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Взаємодія митних органів з податковими службами, бізнесом та міжнародними партнерами.</a:t>
            </a:r>
          </a:p>
          <a:p>
            <a:pPr marL="285750" indent="-285750">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Гармонізація митного законодавства України з нормами ЄС.</a:t>
            </a:r>
          </a:p>
        </p:txBody>
      </p:sp>
    </p:spTree>
    <p:extLst>
      <p:ext uri="{BB962C8B-B14F-4D97-AF65-F5344CB8AC3E}">
        <p14:creationId xmlns:p14="http://schemas.microsoft.com/office/powerpoint/2010/main" val="201339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2401235"/>
            <a:ext cx="3062605" cy="2057615"/>
          </a:xfrm>
          <a:prstGeom prst="rect">
            <a:avLst/>
          </a:prstGeom>
        </p:spPr>
        <p:txBody>
          <a:bodyPr vert="horz" wrap="square" lIns="0" tIns="86995" rIns="0" bIns="0" rtlCol="0">
            <a:spAutoFit/>
          </a:bodyPr>
          <a:lstStyle/>
          <a:p>
            <a:pPr algn="ctr"/>
            <a:r>
              <a:rPr lang="uk-UA" sz="3200" dirty="0">
                <a:solidFill>
                  <a:schemeClr val="bg1"/>
                </a:solidFill>
                <a:latin typeface="Times New Roman" panose="02020603050405020304" pitchFamily="18" charset="0"/>
                <a:cs typeface="Times New Roman" panose="02020603050405020304" pitchFamily="18" charset="0"/>
              </a:rPr>
              <a:t>Процедура нарахування та сплати митних платежів</a:t>
            </a:r>
          </a:p>
        </p:txBody>
      </p:sp>
      <p:sp>
        <p:nvSpPr>
          <p:cNvPr id="5" name="TextBox 4">
            <a:extLst>
              <a:ext uri="{FF2B5EF4-FFF2-40B4-BE49-F238E27FC236}">
                <a16:creationId xmlns:a16="http://schemas.microsoft.com/office/drawing/2014/main" id="{FF8FEBA0-34C9-4AAB-B677-C7824A10012C}"/>
              </a:ext>
            </a:extLst>
          </p:cNvPr>
          <p:cNvSpPr txBox="1"/>
          <p:nvPr/>
        </p:nvSpPr>
        <p:spPr>
          <a:xfrm>
            <a:off x="4724400" y="457200"/>
            <a:ext cx="7084888" cy="4832092"/>
          </a:xfrm>
          <a:prstGeom prst="rect">
            <a:avLst/>
          </a:prstGeom>
          <a:noFill/>
        </p:spPr>
        <p:txBody>
          <a:bodyPr wrap="square">
            <a:spAutoFit/>
          </a:bodyPr>
          <a:lstStyle/>
          <a:p>
            <a:r>
              <a:rPr lang="uk-UA" sz="1400" dirty="0">
                <a:latin typeface="Times New Roman" panose="02020603050405020304" pitchFamily="18" charset="0"/>
                <a:cs typeface="Times New Roman" panose="02020603050405020304" pitchFamily="18" charset="0"/>
              </a:rPr>
              <a:t>3. Сплата митних платежів</a:t>
            </a:r>
          </a:p>
          <a:p>
            <a:endParaRPr lang="uk-UA"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3.1. Способи сплати Митні платежі сплачуються:</a:t>
            </a:r>
          </a:p>
          <a:p>
            <a:r>
              <a:rPr lang="uk-UA" sz="1400" dirty="0">
                <a:latin typeface="Times New Roman" panose="02020603050405020304" pitchFamily="18" charset="0"/>
                <a:cs typeface="Times New Roman" panose="02020603050405020304" pitchFamily="18" charset="0"/>
              </a:rPr>
              <a:t>Банківським переказом на рахунок митних органів.</a:t>
            </a:r>
          </a:p>
          <a:p>
            <a:r>
              <a:rPr lang="uk-UA" sz="1400" dirty="0">
                <a:latin typeface="Times New Roman" panose="02020603050405020304" pitchFamily="18" charset="0"/>
                <a:cs typeface="Times New Roman" panose="02020603050405020304" pitchFamily="18" charset="0"/>
              </a:rPr>
              <a:t>Авансовими </a:t>
            </a:r>
            <a:r>
              <a:rPr lang="uk-UA" sz="1400" dirty="0" err="1">
                <a:latin typeface="Times New Roman" panose="02020603050405020304" pitchFamily="18" charset="0"/>
                <a:cs typeface="Times New Roman" panose="02020603050405020304" pitchFamily="18" charset="0"/>
              </a:rPr>
              <a:t>платежами</a:t>
            </a:r>
            <a:r>
              <a:rPr lang="uk-UA" sz="1400" dirty="0">
                <a:latin typeface="Times New Roman" panose="02020603050405020304" pitchFamily="18" charset="0"/>
                <a:cs typeface="Times New Roman" panose="02020603050405020304" pitchFamily="18" charset="0"/>
              </a:rPr>
              <a:t> (суб’єкт ЗЕД може </a:t>
            </a:r>
            <a:r>
              <a:rPr lang="uk-UA" sz="1400" dirty="0" err="1">
                <a:latin typeface="Times New Roman" panose="02020603050405020304" pitchFamily="18" charset="0"/>
                <a:cs typeface="Times New Roman" panose="02020603050405020304" pitchFamily="18" charset="0"/>
              </a:rPr>
              <a:t>внести</a:t>
            </a:r>
            <a:r>
              <a:rPr lang="uk-UA" sz="1400" dirty="0">
                <a:latin typeface="Times New Roman" panose="02020603050405020304" pitchFamily="18" charset="0"/>
                <a:cs typeface="Times New Roman" panose="02020603050405020304" pitchFamily="18" charset="0"/>
              </a:rPr>
              <a:t> кошти на рахунок митниці заздалегідь).</a:t>
            </a:r>
          </a:p>
          <a:p>
            <a:endParaRPr lang="uk-UA"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3.2. Строки сплати. Перед випуском товарів у вільний обіг – митні платежі мають бути сплачені до завершення митного оформлення. Відстрочка або розстрочка сплати можливі у виняткових випадках.</a:t>
            </a:r>
          </a:p>
          <a:p>
            <a:endParaRPr lang="uk-UA"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4. Контроль за сплатою митних платежів. </a:t>
            </a:r>
          </a:p>
          <a:p>
            <a:endParaRPr lang="uk-UA"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Митні органи контролюють правильність сплати платежів через:</a:t>
            </a:r>
          </a:p>
          <a:p>
            <a:pPr marL="285750" indent="-285750">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Автоматизовані системи аналізу ризиків (АСАУР).</a:t>
            </a:r>
          </a:p>
          <a:p>
            <a:pPr marL="285750" indent="-285750">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Камеральний контроль (перевірка документів без виїзду).</a:t>
            </a:r>
          </a:p>
          <a:p>
            <a:pPr marL="285750" indent="-285750">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Документальні перевірки (виїзні та невиїзні).</a:t>
            </a:r>
          </a:p>
          <a:p>
            <a:pPr marL="285750" indent="-285750">
              <a:buFont typeface="Arial" panose="020B0604020202020204" pitchFamily="34" charset="0"/>
              <a:buChar char="•"/>
            </a:pPr>
            <a:r>
              <a:rPr lang="uk-UA" sz="1400" dirty="0" err="1">
                <a:latin typeface="Times New Roman" panose="02020603050405020304" pitchFamily="18" charset="0"/>
                <a:cs typeface="Times New Roman" panose="02020603050405020304" pitchFamily="18" charset="0"/>
              </a:rPr>
              <a:t>Післявипускний</a:t>
            </a:r>
            <a:r>
              <a:rPr lang="uk-UA" sz="1400" dirty="0">
                <a:latin typeface="Times New Roman" panose="02020603050405020304" pitchFamily="18" charset="0"/>
                <a:cs typeface="Times New Roman" panose="02020603050405020304" pitchFamily="18" charset="0"/>
              </a:rPr>
              <a:t> контроль (аналіз операцій після завершення митного оформлення).</a:t>
            </a:r>
          </a:p>
          <a:p>
            <a:endParaRPr lang="uk-UA"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Якщо виявлено порушення (наприклад, заниження митної вартості), митні органи можуть:</a:t>
            </a:r>
          </a:p>
          <a:p>
            <a:pPr marL="285750" indent="-285750">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Доходити митну вартість та вимагати доплати митних платежів.</a:t>
            </a:r>
          </a:p>
          <a:p>
            <a:pPr marL="285750" indent="-285750">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Накладати штрафи.</a:t>
            </a:r>
          </a:p>
          <a:p>
            <a:pPr marL="285750" indent="-285750">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Зупиняти митне оформлення до усунення порушень.</a:t>
            </a:r>
          </a:p>
        </p:txBody>
      </p:sp>
      <p:sp>
        <p:nvSpPr>
          <p:cNvPr id="8" name="TextBox 7">
            <a:extLst>
              <a:ext uri="{FF2B5EF4-FFF2-40B4-BE49-F238E27FC236}">
                <a16:creationId xmlns:a16="http://schemas.microsoft.com/office/drawing/2014/main" id="{F0B7F181-92B3-43AB-AD66-7B0A6B185672}"/>
              </a:ext>
            </a:extLst>
          </p:cNvPr>
          <p:cNvSpPr txBox="1"/>
          <p:nvPr/>
        </p:nvSpPr>
        <p:spPr>
          <a:xfrm>
            <a:off x="1600200" y="5552182"/>
            <a:ext cx="975188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Процедура нарахування та сплати митних платежів включає кілька ключових етапів: подання декларації, визначення митної вартості, класифікації товару, країни походження та розрахунок платежів. Контроль за їх сплатою здійснюється митними органами на всіх етапах митного оформлення, що сприяє ефективному адмініструванню митних доходів і забезпеченню економічної безпеки держави.</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93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2401235"/>
            <a:ext cx="3062605" cy="1783180"/>
          </a:xfrm>
          <a:prstGeom prst="rect">
            <a:avLst/>
          </a:prstGeom>
        </p:spPr>
        <p:txBody>
          <a:bodyPr vert="horz" wrap="square" lIns="0" tIns="86995" rIns="0" bIns="0" rtlCol="0">
            <a:spAutoFit/>
          </a:bodyPr>
          <a:lstStyle/>
          <a:p>
            <a:pPr marL="431165" marR="204470" indent="-220979" algn="ctr">
              <a:lnSpc>
                <a:spcPts val="3270"/>
              </a:lnSpc>
              <a:spcBef>
                <a:spcPts val="685"/>
              </a:spcBef>
            </a:pPr>
            <a:r>
              <a:rPr lang="uk-UA" sz="3200" spc="-150" dirty="0">
                <a:solidFill>
                  <a:srgbClr val="FFFDFF"/>
                </a:solidFill>
                <a:latin typeface="Times New Roman" panose="02020603050405020304" pitchFamily="18" charset="0"/>
                <a:cs typeface="Times New Roman" panose="02020603050405020304" pitchFamily="18" charset="0"/>
              </a:rPr>
              <a:t>Контрольно-перевірочна робота </a:t>
            </a:r>
            <a:r>
              <a:rPr lang="uk-UA" sz="3200" spc="-155" dirty="0">
                <a:solidFill>
                  <a:srgbClr val="FFFDFF"/>
                </a:solidFill>
                <a:latin typeface="Times New Roman" panose="02020603050405020304" pitchFamily="18" charset="0"/>
                <a:cs typeface="Times New Roman" panose="02020603050405020304" pitchFamily="18" charset="0"/>
              </a:rPr>
              <a:t>митних органів</a:t>
            </a:r>
            <a:endParaRPr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F8FEBA0-34C9-4AAB-B677-C7824A10012C}"/>
              </a:ext>
            </a:extLst>
          </p:cNvPr>
          <p:cNvSpPr txBox="1"/>
          <p:nvPr/>
        </p:nvSpPr>
        <p:spPr>
          <a:xfrm>
            <a:off x="5181600" y="482039"/>
            <a:ext cx="6096000" cy="5893921"/>
          </a:xfrm>
          <a:prstGeom prst="rect">
            <a:avLst/>
          </a:prstGeom>
          <a:noFill/>
        </p:spPr>
        <p:txBody>
          <a:bodyPr wrap="square">
            <a:spAutoFit/>
          </a:bodyPr>
          <a:lstStyle/>
          <a:p>
            <a:r>
              <a:rPr lang="uk-UA" sz="1300" dirty="0">
                <a:latin typeface="Times New Roman" panose="02020603050405020304" pitchFamily="18" charset="0"/>
                <a:cs typeface="Times New Roman" panose="02020603050405020304" pitchFamily="18" charset="0"/>
              </a:rPr>
              <a:t>Відповідно до Митного кодексу України </a:t>
            </a:r>
          </a:p>
          <a:p>
            <a:r>
              <a:rPr lang="uk-UA" sz="1300" dirty="0">
                <a:latin typeface="Times New Roman" panose="02020603050405020304" pitchFamily="18" charset="0"/>
                <a:cs typeface="Times New Roman" panose="02020603050405020304" pitchFamily="18" charset="0"/>
              </a:rPr>
              <a:t>Стаття 343. Огляд </a:t>
            </a:r>
            <a:r>
              <a:rPr lang="uk-UA" sz="1300" dirty="0" err="1">
                <a:latin typeface="Times New Roman" panose="02020603050405020304" pitchFamily="18" charset="0"/>
                <a:cs typeface="Times New Roman" panose="02020603050405020304" pitchFamily="18" charset="0"/>
              </a:rPr>
              <a:t>територiй</a:t>
            </a:r>
            <a:r>
              <a:rPr lang="uk-UA" sz="1300" dirty="0">
                <a:latin typeface="Times New Roman" panose="02020603050405020304" pitchFamily="18" charset="0"/>
                <a:cs typeface="Times New Roman" panose="02020603050405020304" pitchFamily="18" charset="0"/>
              </a:rPr>
              <a:t> та </a:t>
            </a:r>
            <a:r>
              <a:rPr lang="uk-UA" sz="1300" dirty="0" err="1">
                <a:latin typeface="Times New Roman" panose="02020603050405020304" pitchFamily="18" charset="0"/>
                <a:cs typeface="Times New Roman" panose="02020603050405020304" pitchFamily="18" charset="0"/>
              </a:rPr>
              <a:t>примiщень</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складiв</a:t>
            </a:r>
            <a:r>
              <a:rPr lang="uk-UA" sz="1300" dirty="0">
                <a:latin typeface="Times New Roman" panose="02020603050405020304" pitchFamily="18" charset="0"/>
                <a:cs typeface="Times New Roman" panose="02020603050405020304" pitchFamily="18" charset="0"/>
              </a:rPr>
              <a:t> тимчасового </a:t>
            </a:r>
            <a:r>
              <a:rPr lang="uk-UA" sz="1300" dirty="0" err="1">
                <a:latin typeface="Times New Roman" panose="02020603050405020304" pitchFamily="18" charset="0"/>
                <a:cs typeface="Times New Roman" panose="02020603050405020304" pitchFamily="18" charset="0"/>
              </a:rPr>
              <a:t>зберiгання</a:t>
            </a:r>
            <a:r>
              <a:rPr lang="uk-UA" sz="1300" dirty="0">
                <a:latin typeface="Times New Roman" panose="02020603050405020304" pitchFamily="18" charset="0"/>
                <a:cs typeface="Times New Roman" panose="02020603050405020304" pitchFamily="18" charset="0"/>
              </a:rPr>
              <a:t>, митних </a:t>
            </a:r>
            <a:r>
              <a:rPr lang="uk-UA" sz="1300" dirty="0" err="1">
                <a:latin typeface="Times New Roman" panose="02020603050405020304" pitchFamily="18" charset="0"/>
                <a:cs typeface="Times New Roman" panose="02020603050405020304" pitchFamily="18" charset="0"/>
              </a:rPr>
              <a:t>складiв</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магазинiв</a:t>
            </a:r>
            <a:r>
              <a:rPr lang="uk-UA" sz="1300" dirty="0">
                <a:latin typeface="Times New Roman" panose="02020603050405020304" pitchFamily="18" charset="0"/>
                <a:cs typeface="Times New Roman" panose="02020603050405020304" pitchFamily="18" charset="0"/>
              </a:rPr>
              <a:t> безмитної </a:t>
            </a:r>
            <a:r>
              <a:rPr lang="uk-UA" sz="1300" dirty="0" err="1">
                <a:latin typeface="Times New Roman" panose="02020603050405020304" pitchFamily="18" charset="0"/>
                <a:cs typeface="Times New Roman" panose="02020603050405020304" pitchFamily="18" charset="0"/>
              </a:rPr>
              <a:t>торгiвлi</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територiй</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вiльних</a:t>
            </a:r>
            <a:r>
              <a:rPr lang="uk-UA" sz="1300" dirty="0">
                <a:latin typeface="Times New Roman" panose="02020603050405020304" pitchFamily="18" charset="0"/>
                <a:cs typeface="Times New Roman" panose="02020603050405020304" pitchFamily="18" charset="0"/>
              </a:rPr>
              <a:t> митних зон та </a:t>
            </a:r>
            <a:r>
              <a:rPr lang="uk-UA" sz="1300" dirty="0" err="1">
                <a:latin typeface="Times New Roman" panose="02020603050405020304" pitchFamily="18" charset="0"/>
                <a:cs typeface="Times New Roman" panose="02020603050405020304" pitchFamily="18" charset="0"/>
              </a:rPr>
              <a:t>iнших</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мiсць</a:t>
            </a:r>
            <a:r>
              <a:rPr lang="uk-UA" sz="1300" dirty="0">
                <a:latin typeface="Times New Roman" panose="02020603050405020304" pitchFamily="18" charset="0"/>
                <a:cs typeface="Times New Roman" panose="02020603050405020304" pitchFamily="18" charset="0"/>
              </a:rPr>
              <a:t>, де знаходяться товари, </a:t>
            </a:r>
            <a:r>
              <a:rPr lang="uk-UA" sz="1300" dirty="0" err="1">
                <a:latin typeface="Times New Roman" panose="02020603050405020304" pitchFamily="18" charset="0"/>
                <a:cs typeface="Times New Roman" panose="02020603050405020304" pitchFamily="18" charset="0"/>
              </a:rPr>
              <a:t>транспортнi</a:t>
            </a:r>
            <a:r>
              <a:rPr lang="uk-UA" sz="1300" dirty="0">
                <a:latin typeface="Times New Roman" panose="02020603050405020304" pitchFamily="18" charset="0"/>
                <a:cs typeface="Times New Roman" panose="02020603050405020304" pitchFamily="18" charset="0"/>
              </a:rPr>
              <a:t> засоби </a:t>
            </a:r>
            <a:r>
              <a:rPr lang="uk-UA" sz="1300" dirty="0" err="1">
                <a:latin typeface="Times New Roman" panose="02020603050405020304" pitchFamily="18" charset="0"/>
                <a:cs typeface="Times New Roman" panose="02020603050405020304" pitchFamily="18" charset="0"/>
              </a:rPr>
              <a:t>комерцiйного</a:t>
            </a:r>
            <a:r>
              <a:rPr lang="uk-UA" sz="1300" dirty="0">
                <a:latin typeface="Times New Roman" panose="02020603050405020304" pitchFamily="18" charset="0"/>
                <a:cs typeface="Times New Roman" panose="02020603050405020304" pitchFamily="18" charset="0"/>
              </a:rPr>
              <a:t> призначення, що </a:t>
            </a:r>
            <a:r>
              <a:rPr lang="uk-UA" sz="1300" dirty="0" err="1">
                <a:latin typeface="Times New Roman" panose="02020603050405020304" pitchFamily="18" charset="0"/>
                <a:cs typeface="Times New Roman" panose="02020603050405020304" pitchFamily="18" charset="0"/>
              </a:rPr>
              <a:t>пiдлягають</a:t>
            </a:r>
            <a:r>
              <a:rPr lang="uk-UA" sz="1300" dirty="0">
                <a:latin typeface="Times New Roman" panose="02020603050405020304" pitchFamily="18" charset="0"/>
                <a:cs typeface="Times New Roman" panose="02020603050405020304" pitchFamily="18" charset="0"/>
              </a:rPr>
              <a:t> митному контролю, чи провадиться </a:t>
            </a:r>
            <a:r>
              <a:rPr lang="uk-UA" sz="1300" dirty="0" err="1">
                <a:latin typeface="Times New Roman" panose="02020603050405020304" pitchFamily="18" charset="0"/>
                <a:cs typeface="Times New Roman" panose="02020603050405020304" pitchFamily="18" charset="0"/>
              </a:rPr>
              <a:t>дiяльнiсть</a:t>
            </a:r>
            <a:r>
              <a:rPr lang="uk-UA" sz="1300" dirty="0">
                <a:latin typeface="Times New Roman" panose="02020603050405020304" pitchFamily="18" charset="0"/>
                <a:cs typeface="Times New Roman" panose="02020603050405020304" pitchFamily="18" charset="0"/>
              </a:rPr>
              <a:t>, контроль за якою покладено на </a:t>
            </a:r>
            <a:r>
              <a:rPr lang="uk-UA" sz="1300" dirty="0" err="1">
                <a:latin typeface="Times New Roman" panose="02020603050405020304" pitchFamily="18" charset="0"/>
                <a:cs typeface="Times New Roman" panose="02020603050405020304" pitchFamily="18" charset="0"/>
              </a:rPr>
              <a:t>митнi</a:t>
            </a:r>
            <a:r>
              <a:rPr lang="uk-UA" sz="1300" dirty="0">
                <a:latin typeface="Times New Roman" panose="02020603050405020304" pitchFamily="18" charset="0"/>
                <a:cs typeface="Times New Roman" panose="02020603050405020304" pitchFamily="18" charset="0"/>
              </a:rPr>
              <a:t> органи</a:t>
            </a:r>
          </a:p>
          <a:p>
            <a:r>
              <a:rPr lang="uk-UA" sz="1300" dirty="0">
                <a:latin typeface="Times New Roman" panose="02020603050405020304" pitchFamily="18" charset="0"/>
                <a:cs typeface="Times New Roman" panose="02020603050405020304" pitchFamily="18" charset="0"/>
              </a:rPr>
              <a:t>Стаття 344. </a:t>
            </a:r>
            <a:r>
              <a:rPr lang="uk-UA" sz="1300" dirty="0" err="1">
                <a:latin typeface="Times New Roman" panose="02020603050405020304" pitchFamily="18" charset="0"/>
                <a:cs typeface="Times New Roman" panose="02020603050405020304" pitchFamily="18" charset="0"/>
              </a:rPr>
              <a:t>Перевiрка</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облiку</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товарiв</a:t>
            </a:r>
            <a:r>
              <a:rPr lang="uk-UA" sz="1300" dirty="0">
                <a:latin typeface="Times New Roman" panose="02020603050405020304" pitchFamily="18" charset="0"/>
                <a:cs typeface="Times New Roman" panose="02020603050405020304" pitchFamily="18" charset="0"/>
              </a:rPr>
              <a:t>, транспортних </a:t>
            </a:r>
            <a:r>
              <a:rPr lang="uk-UA" sz="1300" dirty="0" err="1">
                <a:latin typeface="Times New Roman" panose="02020603050405020304" pitchFamily="18" charset="0"/>
                <a:cs typeface="Times New Roman" panose="02020603050405020304" pitchFamily="18" charset="0"/>
              </a:rPr>
              <a:t>засобiв</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комерцiйного</a:t>
            </a:r>
            <a:r>
              <a:rPr lang="uk-UA" sz="1300" dirty="0">
                <a:latin typeface="Times New Roman" panose="02020603050405020304" pitchFamily="18" charset="0"/>
                <a:cs typeface="Times New Roman" panose="02020603050405020304" pitchFamily="18" charset="0"/>
              </a:rPr>
              <a:t> призначення, що </a:t>
            </a:r>
            <a:r>
              <a:rPr lang="uk-UA" sz="1300" dirty="0" err="1">
                <a:latin typeface="Times New Roman" panose="02020603050405020304" pitchFamily="18" charset="0"/>
                <a:cs typeface="Times New Roman" panose="02020603050405020304" pitchFamily="18" charset="0"/>
              </a:rPr>
              <a:t>перемiщуються</a:t>
            </a:r>
            <a:r>
              <a:rPr lang="uk-UA" sz="1300" dirty="0">
                <a:latin typeface="Times New Roman" panose="02020603050405020304" pitchFamily="18" charset="0"/>
                <a:cs typeface="Times New Roman" panose="02020603050405020304" pitchFamily="18" charset="0"/>
              </a:rPr>
              <a:t> через митний кордон України та/або перебувають </a:t>
            </a:r>
            <a:r>
              <a:rPr lang="uk-UA" sz="1300" dirty="0" err="1">
                <a:latin typeface="Times New Roman" panose="02020603050405020304" pitchFamily="18" charset="0"/>
                <a:cs typeface="Times New Roman" panose="02020603050405020304" pitchFamily="18" charset="0"/>
              </a:rPr>
              <a:t>пiд</a:t>
            </a:r>
            <a:r>
              <a:rPr lang="uk-UA" sz="1300" dirty="0">
                <a:latin typeface="Times New Roman" panose="02020603050405020304" pitchFamily="18" charset="0"/>
                <a:cs typeface="Times New Roman" panose="02020603050405020304" pitchFamily="18" charset="0"/>
              </a:rPr>
              <a:t> митним контролем</a:t>
            </a:r>
          </a:p>
          <a:p>
            <a:r>
              <a:rPr lang="uk-UA" sz="1300" dirty="0">
                <a:latin typeface="Times New Roman" panose="02020603050405020304" pitchFamily="18" charset="0"/>
                <a:cs typeface="Times New Roman" panose="02020603050405020304" pitchFamily="18" charset="0"/>
              </a:rPr>
              <a:t>Стаття 345. </a:t>
            </a:r>
            <a:r>
              <a:rPr lang="uk-UA" sz="1300" dirty="0" err="1">
                <a:latin typeface="Times New Roman" panose="02020603050405020304" pitchFamily="18" charset="0"/>
                <a:cs typeface="Times New Roman" panose="02020603050405020304" pitchFamily="18" charset="0"/>
              </a:rPr>
              <a:t>Документальнi</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перевiрки</a:t>
            </a:r>
            <a:r>
              <a:rPr lang="uk-UA" sz="1300" dirty="0">
                <a:latin typeface="Times New Roman" panose="02020603050405020304" pitchFamily="18" charset="0"/>
                <a:cs typeface="Times New Roman" panose="02020603050405020304" pitchFamily="18" charset="0"/>
              </a:rPr>
              <a:t> дотримання вимог законодавства України з питань державної митної справи, у тому </a:t>
            </a:r>
            <a:r>
              <a:rPr lang="uk-UA" sz="1300" dirty="0" err="1">
                <a:latin typeface="Times New Roman" panose="02020603050405020304" pitchFamily="18" charset="0"/>
                <a:cs typeface="Times New Roman" panose="02020603050405020304" pitchFamily="18" charset="0"/>
              </a:rPr>
              <a:t>числi</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своєчасностi</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достовiрностi</a:t>
            </a:r>
            <a:r>
              <a:rPr lang="uk-UA" sz="1300" dirty="0">
                <a:latin typeface="Times New Roman" panose="02020603050405020304" pitchFamily="18" charset="0"/>
                <a:cs typeface="Times New Roman" panose="02020603050405020304" pitchFamily="18" charset="0"/>
              </a:rPr>
              <a:t>, повноти нарахування та сплати митних </a:t>
            </a:r>
            <a:r>
              <a:rPr lang="uk-UA" sz="1300" dirty="0" err="1">
                <a:latin typeface="Times New Roman" panose="02020603050405020304" pitchFamily="18" charset="0"/>
                <a:cs typeface="Times New Roman" panose="02020603050405020304" pitchFamily="18" charset="0"/>
              </a:rPr>
              <a:t>платежiв</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346. </a:t>
            </a:r>
            <a:r>
              <a:rPr lang="uk-UA" sz="1300" dirty="0" err="1">
                <a:latin typeface="Times New Roman" panose="02020603050405020304" pitchFamily="18" charset="0"/>
                <a:cs typeface="Times New Roman" panose="02020603050405020304" pitchFamily="18" charset="0"/>
              </a:rPr>
              <a:t>Пiдстави</a:t>
            </a:r>
            <a:r>
              <a:rPr lang="uk-UA" sz="1300" dirty="0">
                <a:latin typeface="Times New Roman" panose="02020603050405020304" pitchFamily="18" charset="0"/>
                <a:cs typeface="Times New Roman" panose="02020603050405020304" pitchFamily="18" charset="0"/>
              </a:rPr>
              <a:t> та порядок проведення митними органами документальних виїзних </a:t>
            </a:r>
            <a:r>
              <a:rPr lang="uk-UA" sz="1300" dirty="0" err="1">
                <a:latin typeface="Times New Roman" panose="02020603050405020304" pitchFamily="18" charset="0"/>
                <a:cs typeface="Times New Roman" panose="02020603050405020304" pitchFamily="18" charset="0"/>
              </a:rPr>
              <a:t>перевiрок</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347. Права та обов'язки посадових </a:t>
            </a:r>
            <a:r>
              <a:rPr lang="uk-UA" sz="1300" dirty="0" err="1">
                <a:latin typeface="Times New Roman" panose="02020603050405020304" pitchFamily="18" charset="0"/>
                <a:cs typeface="Times New Roman" panose="02020603050405020304" pitchFamily="18" charset="0"/>
              </a:rPr>
              <a:t>осiб</a:t>
            </a:r>
            <a:r>
              <a:rPr lang="uk-UA" sz="1300" dirty="0">
                <a:latin typeface="Times New Roman" panose="02020603050405020304" pitchFamily="18" charset="0"/>
                <a:cs typeface="Times New Roman" panose="02020603050405020304" pitchFamily="18" charset="0"/>
              </a:rPr>
              <a:t> митних </a:t>
            </a:r>
            <a:r>
              <a:rPr lang="uk-UA" sz="1300" dirty="0" err="1">
                <a:latin typeface="Times New Roman" panose="02020603050405020304" pitchFamily="18" charset="0"/>
                <a:cs typeface="Times New Roman" panose="02020603050405020304" pitchFamily="18" charset="0"/>
              </a:rPr>
              <a:t>органiв</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пiд</a:t>
            </a:r>
            <a:r>
              <a:rPr lang="uk-UA" sz="1300" dirty="0">
                <a:latin typeface="Times New Roman" panose="02020603050405020304" pitchFamily="18" charset="0"/>
                <a:cs typeface="Times New Roman" panose="02020603050405020304" pitchFamily="18" charset="0"/>
              </a:rPr>
              <a:t> час проведення документальних виїзних </a:t>
            </a:r>
            <a:r>
              <a:rPr lang="uk-UA" sz="1300" dirty="0" err="1">
                <a:latin typeface="Times New Roman" panose="02020603050405020304" pitchFamily="18" charset="0"/>
                <a:cs typeface="Times New Roman" panose="02020603050405020304" pitchFamily="18" charset="0"/>
              </a:rPr>
              <a:t>перевiрок</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348. Проведення </a:t>
            </a:r>
            <a:r>
              <a:rPr lang="uk-UA" sz="1300" dirty="0" err="1">
                <a:latin typeface="Times New Roman" panose="02020603050405020304" pitchFamily="18" charset="0"/>
                <a:cs typeface="Times New Roman" panose="02020603050405020304" pitchFamily="18" charset="0"/>
              </a:rPr>
              <a:t>зустрiчних</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звiрок</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349. Умови допуску посадових </a:t>
            </a:r>
            <a:r>
              <a:rPr lang="uk-UA" sz="1300" dirty="0" err="1">
                <a:latin typeface="Times New Roman" panose="02020603050405020304" pitchFamily="18" charset="0"/>
                <a:cs typeface="Times New Roman" panose="02020603050405020304" pitchFamily="18" charset="0"/>
              </a:rPr>
              <a:t>осiб</a:t>
            </a:r>
            <a:r>
              <a:rPr lang="uk-UA" sz="1300" dirty="0">
                <a:latin typeface="Times New Roman" panose="02020603050405020304" pitchFamily="18" charset="0"/>
                <a:cs typeface="Times New Roman" panose="02020603050405020304" pitchFamily="18" charset="0"/>
              </a:rPr>
              <a:t> митних </a:t>
            </a:r>
            <a:r>
              <a:rPr lang="uk-UA" sz="1300" dirty="0" err="1">
                <a:latin typeface="Times New Roman" panose="02020603050405020304" pitchFamily="18" charset="0"/>
                <a:cs typeface="Times New Roman" panose="02020603050405020304" pitchFamily="18" charset="0"/>
              </a:rPr>
              <a:t>органiв</a:t>
            </a:r>
            <a:r>
              <a:rPr lang="uk-UA" sz="1300" dirty="0">
                <a:latin typeface="Times New Roman" panose="02020603050405020304" pitchFamily="18" charset="0"/>
                <a:cs typeface="Times New Roman" panose="02020603050405020304" pitchFamily="18" charset="0"/>
              </a:rPr>
              <a:t> до проведення документальних (планових чи позапланових) виїзних </a:t>
            </a:r>
            <a:r>
              <a:rPr lang="uk-UA" sz="1300" dirty="0" err="1">
                <a:latin typeface="Times New Roman" panose="02020603050405020304" pitchFamily="18" charset="0"/>
                <a:cs typeface="Times New Roman" panose="02020603050405020304" pitchFamily="18" charset="0"/>
              </a:rPr>
              <a:t>перевiрок</a:t>
            </a:r>
            <a:r>
              <a:rPr lang="uk-UA" sz="1300" dirty="0">
                <a:latin typeface="Times New Roman" panose="02020603050405020304" pitchFamily="18" charset="0"/>
                <a:cs typeface="Times New Roman" panose="02020603050405020304" pitchFamily="18" charset="0"/>
              </a:rPr>
              <a:t> та </a:t>
            </a:r>
            <a:r>
              <a:rPr lang="uk-UA" sz="1300" dirty="0" err="1">
                <a:latin typeface="Times New Roman" panose="02020603050405020304" pitchFamily="18" charset="0"/>
                <a:cs typeface="Times New Roman" panose="02020603050405020304" pitchFamily="18" charset="0"/>
              </a:rPr>
              <a:t>зустрiчних</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звiрок</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350. Права та обов'язки посадових </a:t>
            </a:r>
            <a:r>
              <a:rPr lang="uk-UA" sz="1300" dirty="0" err="1">
                <a:latin typeface="Times New Roman" panose="02020603050405020304" pitchFamily="18" charset="0"/>
                <a:cs typeface="Times New Roman" panose="02020603050405020304" pitchFamily="18" charset="0"/>
              </a:rPr>
              <a:t>осiб</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пiдприємства</a:t>
            </a:r>
            <a:r>
              <a:rPr lang="uk-UA" sz="1300" dirty="0">
                <a:latin typeface="Times New Roman" panose="02020603050405020304" pitchFamily="18" charset="0"/>
                <a:cs typeface="Times New Roman" panose="02020603050405020304" pitchFamily="18" charset="0"/>
              </a:rPr>
              <a:t>, що </a:t>
            </a:r>
            <a:r>
              <a:rPr lang="uk-UA" sz="1300" dirty="0" err="1">
                <a:latin typeface="Times New Roman" panose="02020603050405020304" pitchFamily="18" charset="0"/>
                <a:cs typeface="Times New Roman" panose="02020603050405020304" pitchFamily="18" charset="0"/>
              </a:rPr>
              <a:t>перевiряється</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пiд</a:t>
            </a:r>
            <a:r>
              <a:rPr lang="uk-UA" sz="1300" dirty="0">
                <a:latin typeface="Times New Roman" panose="02020603050405020304" pitchFamily="18" charset="0"/>
                <a:cs typeface="Times New Roman" panose="02020603050405020304" pitchFamily="18" charset="0"/>
              </a:rPr>
              <a:t> час проведення документальних </a:t>
            </a:r>
            <a:r>
              <a:rPr lang="uk-UA" sz="1300" dirty="0" err="1">
                <a:latin typeface="Times New Roman" panose="02020603050405020304" pitchFamily="18" charset="0"/>
                <a:cs typeface="Times New Roman" panose="02020603050405020304" pitchFamily="18" charset="0"/>
              </a:rPr>
              <a:t>перевiрок</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351. </a:t>
            </a:r>
            <a:r>
              <a:rPr lang="uk-UA" sz="1300" dirty="0" err="1">
                <a:latin typeface="Times New Roman" panose="02020603050405020304" pitchFamily="18" charset="0"/>
                <a:cs typeface="Times New Roman" panose="02020603050405020304" pitchFamily="18" charset="0"/>
              </a:rPr>
              <a:t>Документальнi</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невиїзнi</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перевiрки</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352. </a:t>
            </a:r>
            <a:r>
              <a:rPr lang="uk-UA" sz="1300" dirty="0" err="1">
                <a:latin typeface="Times New Roman" panose="02020603050405020304" pitchFamily="18" charset="0"/>
                <a:cs typeface="Times New Roman" panose="02020603050405020304" pitchFamily="18" charset="0"/>
              </a:rPr>
              <a:t>Матерiали</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якi</a:t>
            </a:r>
            <a:r>
              <a:rPr lang="uk-UA" sz="1300" dirty="0">
                <a:latin typeface="Times New Roman" panose="02020603050405020304" pitchFamily="18" charset="0"/>
                <a:cs typeface="Times New Roman" panose="02020603050405020304" pitchFamily="18" charset="0"/>
              </a:rPr>
              <a:t> можуть бути </a:t>
            </a:r>
            <a:r>
              <a:rPr lang="uk-UA" sz="1300" dirty="0" err="1">
                <a:latin typeface="Times New Roman" panose="02020603050405020304" pitchFamily="18" charset="0"/>
                <a:cs typeface="Times New Roman" panose="02020603050405020304" pitchFamily="18" charset="0"/>
              </a:rPr>
              <a:t>використанi</a:t>
            </a:r>
            <a:r>
              <a:rPr lang="uk-UA" sz="1300" dirty="0">
                <a:latin typeface="Times New Roman" panose="02020603050405020304" pitchFamily="18" charset="0"/>
                <a:cs typeface="Times New Roman" panose="02020603050405020304" pitchFamily="18" charset="0"/>
              </a:rPr>
              <a:t> для </a:t>
            </a:r>
            <a:r>
              <a:rPr lang="uk-UA" sz="1300" dirty="0" err="1">
                <a:latin typeface="Times New Roman" panose="02020603050405020304" pitchFamily="18" charset="0"/>
                <a:cs typeface="Times New Roman" panose="02020603050405020304" pitchFamily="18" charset="0"/>
              </a:rPr>
              <a:t>пiдготовки</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висновкiв</a:t>
            </a:r>
            <a:r>
              <a:rPr lang="uk-UA" sz="1300" dirty="0">
                <a:latin typeface="Times New Roman" panose="02020603050405020304" pitchFamily="18" charset="0"/>
                <a:cs typeface="Times New Roman" panose="02020603050405020304" pitchFamily="18" charset="0"/>
              </a:rPr>
              <a:t> за результатами </a:t>
            </a:r>
            <a:r>
              <a:rPr lang="uk-UA" sz="1300" dirty="0" err="1">
                <a:latin typeface="Times New Roman" panose="02020603050405020304" pitchFamily="18" charset="0"/>
                <a:cs typeface="Times New Roman" panose="02020603050405020304" pitchFamily="18" charset="0"/>
              </a:rPr>
              <a:t>перевiрок</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353. Надання </a:t>
            </a:r>
            <a:r>
              <a:rPr lang="uk-UA" sz="1300" dirty="0" err="1">
                <a:latin typeface="Times New Roman" panose="02020603050405020304" pitchFamily="18" charset="0"/>
                <a:cs typeface="Times New Roman" panose="02020603050405020304" pitchFamily="18" charset="0"/>
              </a:rPr>
              <a:t>документiв</a:t>
            </a:r>
            <a:r>
              <a:rPr lang="uk-UA" sz="1300" dirty="0">
                <a:latin typeface="Times New Roman" panose="02020603050405020304" pitchFamily="18" charset="0"/>
                <a:cs typeface="Times New Roman" panose="02020603050405020304" pitchFamily="18" charset="0"/>
              </a:rPr>
              <a:t> посадовими особами </a:t>
            </a:r>
            <a:r>
              <a:rPr lang="uk-UA" sz="1300" dirty="0" err="1">
                <a:latin typeface="Times New Roman" panose="02020603050405020304" pitchFamily="18" charset="0"/>
                <a:cs typeface="Times New Roman" panose="02020603050405020304" pitchFamily="18" charset="0"/>
              </a:rPr>
              <a:t>пiдприємства</a:t>
            </a:r>
            <a:r>
              <a:rPr lang="uk-UA" sz="1300" dirty="0">
                <a:latin typeface="Times New Roman" panose="02020603050405020304" pitchFamily="18" charset="0"/>
                <a:cs typeface="Times New Roman" panose="02020603050405020304" pitchFamily="18" charset="0"/>
              </a:rPr>
              <a:t>, що </a:t>
            </a:r>
            <a:r>
              <a:rPr lang="uk-UA" sz="1300" dirty="0" err="1">
                <a:latin typeface="Times New Roman" panose="02020603050405020304" pitchFamily="18" charset="0"/>
                <a:cs typeface="Times New Roman" panose="02020603050405020304" pitchFamily="18" charset="0"/>
              </a:rPr>
              <a:t>перевiряється</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354. Оформлення </a:t>
            </a:r>
            <a:r>
              <a:rPr lang="uk-UA" sz="1300" dirty="0" err="1">
                <a:latin typeface="Times New Roman" panose="02020603050405020304" pitchFamily="18" charset="0"/>
                <a:cs typeface="Times New Roman" panose="02020603050405020304" pitchFamily="18" charset="0"/>
              </a:rPr>
              <a:t>результатiв</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перевiрок</a:t>
            </a:r>
            <a:endParaRPr lang="uk-UA" sz="1300" dirty="0">
              <a:latin typeface="Times New Roman" panose="02020603050405020304" pitchFamily="18" charset="0"/>
              <a:cs typeface="Times New Roman" panose="02020603050405020304" pitchFamily="18" charset="0"/>
            </a:endParaRPr>
          </a:p>
          <a:p>
            <a:r>
              <a:rPr lang="uk-UA" sz="1300" dirty="0">
                <a:latin typeface="Times New Roman" panose="02020603050405020304" pitchFamily="18" charset="0"/>
                <a:cs typeface="Times New Roman" panose="02020603050405020304" pitchFamily="18" charset="0"/>
              </a:rPr>
              <a:t>Стаття 355. Обов'язок щодо </a:t>
            </a:r>
            <a:r>
              <a:rPr lang="uk-UA" sz="1300" dirty="0" err="1">
                <a:latin typeface="Times New Roman" panose="02020603050405020304" pitchFamily="18" charset="0"/>
                <a:cs typeface="Times New Roman" panose="02020603050405020304" pitchFamily="18" charset="0"/>
              </a:rPr>
              <a:t>зберiгання</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документiв</a:t>
            </a:r>
            <a:endParaRPr lang="uk-UA"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12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2590800"/>
            <a:ext cx="3505200" cy="1872949"/>
          </a:xfrm>
          <a:prstGeom prst="rect">
            <a:avLst/>
          </a:prstGeom>
        </p:spPr>
        <p:txBody>
          <a:bodyPr vert="horz" wrap="square" lIns="0" tIns="86995" rIns="0" bIns="0" rtlCol="0">
            <a:spAutoFit/>
          </a:bodyPr>
          <a:lstStyle/>
          <a:p>
            <a:pPr marL="431165" marR="204470" indent="-220979" algn="ctr">
              <a:lnSpc>
                <a:spcPts val="3270"/>
              </a:lnSpc>
              <a:spcBef>
                <a:spcPts val="685"/>
              </a:spcBef>
            </a:pPr>
            <a:r>
              <a:rPr lang="uk-UA" sz="3200" spc="-150" dirty="0">
                <a:solidFill>
                  <a:srgbClr val="FFFDFF"/>
                </a:solidFill>
                <a:latin typeface="Times New Roman" panose="02020603050405020304" pitchFamily="18" charset="0"/>
                <a:cs typeface="Times New Roman" panose="02020603050405020304" pitchFamily="18" charset="0"/>
              </a:rPr>
              <a:t>Форми контролю митних платежів:</a:t>
            </a:r>
          </a:p>
          <a:p>
            <a:pPr marL="431165" marR="204470" indent="-220979" algn="ctr">
              <a:lnSpc>
                <a:spcPts val="3270"/>
              </a:lnSpc>
              <a:spcBef>
                <a:spcPts val="685"/>
              </a:spcBef>
            </a:pPr>
            <a:r>
              <a:rPr lang="uk-UA" sz="3200" spc="-150" dirty="0">
                <a:solidFill>
                  <a:srgbClr val="FFFDFF"/>
                </a:solidFill>
                <a:latin typeface="Times New Roman" panose="02020603050405020304" pitchFamily="18" charset="0"/>
                <a:cs typeface="Times New Roman" panose="02020603050405020304" pitchFamily="18" charset="0"/>
              </a:rPr>
              <a:t>Документальні </a:t>
            </a:r>
            <a:r>
              <a:rPr lang="uk-UA" sz="3200" spc="-150" dirty="0" err="1">
                <a:solidFill>
                  <a:srgbClr val="FFFDFF"/>
                </a:solidFill>
                <a:latin typeface="Times New Roman" panose="02020603050405020304" pitchFamily="18" charset="0"/>
                <a:cs typeface="Times New Roman" panose="02020603050405020304" pitchFamily="18" charset="0"/>
              </a:rPr>
              <a:t>виїздні</a:t>
            </a:r>
            <a:r>
              <a:rPr lang="uk-UA" sz="3200" spc="-150" dirty="0">
                <a:solidFill>
                  <a:srgbClr val="FFFDFF"/>
                </a:solidFill>
                <a:latin typeface="Times New Roman" panose="02020603050405020304" pitchFamily="18" charset="0"/>
                <a:cs typeface="Times New Roman" panose="02020603050405020304" pitchFamily="18" charset="0"/>
              </a:rPr>
              <a:t> перевірки</a:t>
            </a:r>
            <a:endParaRPr sz="32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F0BF3567-275C-41AD-AAC8-B75D296CE598}"/>
              </a:ext>
            </a:extLst>
          </p:cNvPr>
          <p:cNvPicPr>
            <a:picLocks noChangeAspect="1"/>
          </p:cNvPicPr>
          <p:nvPr/>
        </p:nvPicPr>
        <p:blipFill rotWithShape="1">
          <a:blip r:embed="rId2"/>
          <a:srcRect l="44375" t="17778" r="20625" b="6666"/>
          <a:stretch/>
        </p:blipFill>
        <p:spPr>
          <a:xfrm>
            <a:off x="5257800" y="304799"/>
            <a:ext cx="4953000" cy="6014357"/>
          </a:xfrm>
          <a:prstGeom prst="rect">
            <a:avLst/>
          </a:prstGeom>
        </p:spPr>
      </p:pic>
    </p:spTree>
    <p:extLst>
      <p:ext uri="{BB962C8B-B14F-4D97-AF65-F5344CB8AC3E}">
        <p14:creationId xmlns:p14="http://schemas.microsoft.com/office/powerpoint/2010/main" val="135635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2590800"/>
            <a:ext cx="3596005" cy="1449756"/>
          </a:xfrm>
          <a:prstGeom prst="rect">
            <a:avLst/>
          </a:prstGeom>
        </p:spPr>
        <p:txBody>
          <a:bodyPr vert="horz" wrap="square" lIns="0" tIns="86995" rIns="0" bIns="0" rtlCol="0">
            <a:spAutoFit/>
          </a:bodyPr>
          <a:lstStyle/>
          <a:p>
            <a:pPr marL="431165" marR="204470" indent="-220979" algn="ctr">
              <a:lnSpc>
                <a:spcPts val="3270"/>
              </a:lnSpc>
              <a:spcBef>
                <a:spcPts val="685"/>
              </a:spcBef>
            </a:pPr>
            <a:r>
              <a:rPr lang="uk-UA" sz="3200" spc="-150" dirty="0">
                <a:solidFill>
                  <a:srgbClr val="FFFDFF"/>
                </a:solidFill>
                <a:latin typeface="Times New Roman" panose="02020603050405020304" pitchFamily="18" charset="0"/>
                <a:cs typeface="Times New Roman" panose="02020603050405020304" pitchFamily="18" charset="0"/>
              </a:rPr>
              <a:t>Форми контролю митних платежів </a:t>
            </a:r>
          </a:p>
          <a:p>
            <a:pPr marL="431165" marR="204470" indent="-220979" algn="ctr">
              <a:lnSpc>
                <a:spcPts val="3270"/>
              </a:lnSpc>
              <a:spcBef>
                <a:spcPts val="685"/>
              </a:spcBef>
            </a:pPr>
            <a:r>
              <a:rPr lang="uk-UA" sz="3200" spc="-150" dirty="0">
                <a:solidFill>
                  <a:srgbClr val="FFFDFF"/>
                </a:solidFill>
                <a:latin typeface="Times New Roman" panose="02020603050405020304" pitchFamily="18" charset="0"/>
                <a:cs typeface="Times New Roman" panose="02020603050405020304" pitchFamily="18" charset="0"/>
              </a:rPr>
              <a:t>Зустрічні перевірки</a:t>
            </a:r>
            <a:endParaRPr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954527F-D1E8-40B6-82EA-20C7B580667F}"/>
              </a:ext>
            </a:extLst>
          </p:cNvPr>
          <p:cNvSpPr txBox="1"/>
          <p:nvPr/>
        </p:nvSpPr>
        <p:spPr>
          <a:xfrm>
            <a:off x="2286000" y="381000"/>
            <a:ext cx="6096000" cy="615553"/>
          </a:xfrm>
          <a:prstGeom prst="rect">
            <a:avLst/>
          </a:prstGeom>
          <a:noFill/>
        </p:spPr>
        <p:txBody>
          <a:bodyPr wrap="square">
            <a:spAutoFit/>
          </a:bodyPr>
          <a:lstStyle/>
          <a:p>
            <a:r>
              <a:rPr lang="ru-RU" sz="1600" b="1" i="0" u="none" strike="noStrike" dirty="0">
                <a:solidFill>
                  <a:srgbClr val="333333"/>
                </a:solidFill>
                <a:effectLst/>
                <a:latin typeface="Times New Roman" panose="02020603050405020304" pitchFamily="18" charset="0"/>
              </a:rPr>
              <a:t>ПОРЯДОК </a:t>
            </a:r>
            <a:r>
              <a:rPr lang="ru-RU" sz="1600" b="1" i="0" u="none" strike="noStrike" dirty="0" err="1">
                <a:solidFill>
                  <a:srgbClr val="333333"/>
                </a:solidFill>
                <a:effectLst/>
                <a:latin typeface="Times New Roman" panose="02020603050405020304" pitchFamily="18" charset="0"/>
              </a:rPr>
              <a:t>проведення</a:t>
            </a:r>
            <a:r>
              <a:rPr lang="ru-RU" sz="1600" b="1" i="0" u="none" strike="noStrike" dirty="0">
                <a:solidFill>
                  <a:srgbClr val="333333"/>
                </a:solidFill>
                <a:effectLst/>
                <a:latin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rPr>
              <a:t>митними</a:t>
            </a:r>
            <a:r>
              <a:rPr lang="ru-RU" sz="1600" b="1" i="0" u="none" strike="noStrike" dirty="0">
                <a:solidFill>
                  <a:srgbClr val="333333"/>
                </a:solidFill>
                <a:effectLst/>
                <a:latin typeface="Times New Roman" panose="02020603050405020304" pitchFamily="18" charset="0"/>
              </a:rPr>
              <a:t> органами </a:t>
            </a:r>
            <a:r>
              <a:rPr lang="ru-RU" sz="1600" b="1" i="0" u="none" strike="noStrike" dirty="0" err="1">
                <a:solidFill>
                  <a:srgbClr val="333333"/>
                </a:solidFill>
                <a:effectLst/>
                <a:latin typeface="Times New Roman" panose="02020603050405020304" pitchFamily="18" charset="0"/>
              </a:rPr>
              <a:t>зустрічних</a:t>
            </a:r>
            <a:r>
              <a:rPr lang="ru-RU" sz="1600" b="1" i="0" u="none" strike="noStrike" dirty="0">
                <a:solidFill>
                  <a:srgbClr val="333333"/>
                </a:solidFill>
                <a:effectLst/>
                <a:latin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rPr>
              <a:t>звірок</a:t>
            </a:r>
            <a:endParaRPr lang="ru-RU" sz="1600" b="1" i="0" u="none" strike="noStrike" dirty="0">
              <a:solidFill>
                <a:srgbClr val="333333"/>
              </a:solidFill>
              <a:effectLst/>
              <a:latin typeface="Times New Roman" panose="02020603050405020304" pitchFamily="18" charset="0"/>
            </a:endParaRPr>
          </a:p>
          <a:p>
            <a:r>
              <a:rPr lang="en-US" dirty="0"/>
              <a:t>https://zakon.rada.gov.ua/laws/show/z0900-12#Text</a:t>
            </a:r>
            <a:endParaRPr lang="ru-UA" dirty="0"/>
          </a:p>
        </p:txBody>
      </p:sp>
      <p:sp>
        <p:nvSpPr>
          <p:cNvPr id="9" name="TextBox 8">
            <a:extLst>
              <a:ext uri="{FF2B5EF4-FFF2-40B4-BE49-F238E27FC236}">
                <a16:creationId xmlns:a16="http://schemas.microsoft.com/office/drawing/2014/main" id="{A3E11DA5-2184-423C-B0CE-38E3E76FE16D}"/>
              </a:ext>
            </a:extLst>
          </p:cNvPr>
          <p:cNvSpPr txBox="1"/>
          <p:nvPr/>
        </p:nvSpPr>
        <p:spPr>
          <a:xfrm>
            <a:off x="4953000" y="1295400"/>
            <a:ext cx="6781800" cy="5016758"/>
          </a:xfrm>
          <a:prstGeom prst="rect">
            <a:avLst/>
          </a:prstGeom>
          <a:noFill/>
        </p:spPr>
        <p:txBody>
          <a:bodyPr wrap="square">
            <a:spAutoFit/>
          </a:bodyPr>
          <a:lstStyle/>
          <a:p>
            <a:pPr indent="457200" algn="just"/>
            <a:r>
              <a:rPr lang="ru-RU" sz="1600" b="0" i="0" dirty="0">
                <a:solidFill>
                  <a:srgbClr val="333333"/>
                </a:solidFill>
                <a:effectLst/>
                <a:latin typeface="Times New Roman" panose="02020603050405020304" pitchFamily="18" charset="0"/>
              </a:rPr>
              <a:t>Порядок </a:t>
            </a:r>
            <a:r>
              <a:rPr lang="ru-RU" sz="1600" b="0" i="0" dirty="0" err="1">
                <a:solidFill>
                  <a:srgbClr val="333333"/>
                </a:solidFill>
                <a:effectLst/>
                <a:latin typeface="Times New Roman" panose="02020603050405020304" pitchFamily="18" charset="0"/>
              </a:rPr>
              <a:t>визначає</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механізм</a:t>
            </a:r>
            <a:r>
              <a:rPr lang="ru-RU" sz="1600" b="0" i="0" dirty="0">
                <a:solidFill>
                  <a:srgbClr val="333333"/>
                </a:solidFill>
                <a:effectLst/>
                <a:latin typeface="Times New Roman" panose="02020603050405020304" pitchFamily="18" charset="0"/>
              </a:rPr>
              <a:t> та процедуру </a:t>
            </a:r>
            <a:r>
              <a:rPr lang="ru-RU" sz="1600" b="0" i="0" dirty="0" err="1">
                <a:solidFill>
                  <a:srgbClr val="333333"/>
                </a:solidFill>
                <a:effectLst/>
                <a:latin typeface="Times New Roman" panose="02020603050405020304" pitchFamily="18" charset="0"/>
              </a:rPr>
              <a:t>проведення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митними</a:t>
            </a:r>
            <a:r>
              <a:rPr lang="ru-RU" sz="1600" b="0" i="0" dirty="0">
                <a:solidFill>
                  <a:srgbClr val="333333"/>
                </a:solidFill>
                <a:effectLst/>
                <a:latin typeface="Times New Roman" panose="02020603050405020304" pitchFamily="18" charset="0"/>
              </a:rPr>
              <a:t> органами </a:t>
            </a:r>
            <a:r>
              <a:rPr lang="ru-RU" sz="1600" b="0" i="0" dirty="0" err="1">
                <a:solidFill>
                  <a:srgbClr val="333333"/>
                </a:solidFill>
                <a:effectLst/>
                <a:latin typeface="Times New Roman" panose="02020603050405020304" pitchFamily="18" charset="0"/>
              </a:rPr>
              <a:t>зустрічних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звірок</a:t>
            </a:r>
            <a:r>
              <a:rPr lang="ru-RU" sz="1600" b="0" i="0" dirty="0">
                <a:solidFill>
                  <a:srgbClr val="333333"/>
                </a:solidFill>
                <a:effectLst/>
                <a:latin typeface="Times New Roman" panose="02020603050405020304" pitchFamily="18" charset="0"/>
              </a:rPr>
              <a:t>.</a:t>
            </a:r>
          </a:p>
          <a:p>
            <a:pPr indent="457200" algn="just"/>
            <a:r>
              <a:rPr lang="ru-RU" sz="1600" b="0" i="0" dirty="0" err="1">
                <a:solidFill>
                  <a:srgbClr val="333333"/>
                </a:solidFill>
                <a:effectLst/>
                <a:latin typeface="Times New Roman" panose="02020603050405020304" pitchFamily="18" charset="0"/>
              </a:rPr>
              <a:t>Посадові</a:t>
            </a:r>
            <a:r>
              <a:rPr lang="ru-RU" sz="1600" b="0" i="0" dirty="0">
                <a:solidFill>
                  <a:srgbClr val="333333"/>
                </a:solidFill>
                <a:effectLst/>
                <a:latin typeface="Times New Roman" panose="02020603050405020304" pitchFamily="18" charset="0"/>
              </a:rPr>
              <a:t> особи </a:t>
            </a:r>
            <a:r>
              <a:rPr lang="ru-RU" sz="1600" b="0" i="0" dirty="0" err="1">
                <a:solidFill>
                  <a:srgbClr val="333333"/>
                </a:solidFill>
                <a:effectLst/>
                <a:latin typeface="Times New Roman" panose="02020603050405020304" pitchFamily="18" charset="0"/>
              </a:rPr>
              <a:t>митних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органів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a:t>
            </a:r>
            <a:r>
              <a:rPr lang="ru-RU" sz="1600" b="0" i="0" dirty="0">
                <a:solidFill>
                  <a:srgbClr val="333333"/>
                </a:solidFill>
                <a:effectLst/>
                <a:latin typeface="Times New Roman" panose="02020603050405020304" pitchFamily="18" charset="0"/>
              </a:rPr>
              <a:t> час </a:t>
            </a:r>
            <a:r>
              <a:rPr lang="ru-RU" sz="1600" b="0" i="0" dirty="0" err="1">
                <a:solidFill>
                  <a:srgbClr val="333333"/>
                </a:solidFill>
                <a:effectLst/>
                <a:latin typeface="Times New Roman" panose="02020603050405020304" pitchFamily="18" charset="0"/>
              </a:rPr>
              <a:t>проведення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документальної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виїзної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перевірки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підприємства</a:t>
            </a:r>
            <a:r>
              <a:rPr lang="ru-RU" sz="1600" b="0" i="0" dirty="0">
                <a:solidFill>
                  <a:srgbClr val="333333"/>
                </a:solidFill>
                <a:effectLst/>
                <a:latin typeface="Times New Roman" panose="02020603050405020304" pitchFamily="18" charset="0"/>
              </a:rPr>
              <a:t> з метою </a:t>
            </a:r>
            <a:r>
              <a:rPr lang="ru-RU" sz="1600" b="0" i="0" dirty="0" err="1">
                <a:solidFill>
                  <a:srgbClr val="333333"/>
                </a:solidFill>
                <a:effectLst/>
                <a:latin typeface="Times New Roman" panose="02020603050405020304" pitchFamily="18" charset="0"/>
              </a:rPr>
              <a:t>з’ясування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питань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перевірки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мають</a:t>
            </a:r>
            <a:r>
              <a:rPr lang="ru-RU" sz="1600" b="0" i="0" dirty="0">
                <a:solidFill>
                  <a:srgbClr val="333333"/>
                </a:solidFill>
                <a:effectLst/>
                <a:latin typeface="Times New Roman" panose="02020603050405020304" pitchFamily="18" charset="0"/>
              </a:rPr>
              <a:t> право </a:t>
            </a:r>
            <a:r>
              <a:rPr lang="ru-RU" sz="1600" b="0" i="0" dirty="0" err="1">
                <a:solidFill>
                  <a:srgbClr val="333333"/>
                </a:solidFill>
                <a:effectLst/>
                <a:latin typeface="Times New Roman" panose="02020603050405020304" pitchFamily="18" charset="0"/>
              </a:rPr>
              <a:t>проводити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зустрічні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звірки</a:t>
            </a:r>
            <a:r>
              <a:rPr lang="ru-RU" sz="1600" b="0" i="0" dirty="0">
                <a:solidFill>
                  <a:srgbClr val="333333"/>
                </a:solidFill>
                <a:effectLst/>
                <a:latin typeface="Times New Roman" panose="02020603050405020304" pitchFamily="18" charset="0"/>
              </a:rPr>
              <a:t>.</a:t>
            </a:r>
          </a:p>
          <a:p>
            <a:pPr indent="457200" algn="just"/>
            <a:r>
              <a:rPr lang="ru-RU" sz="1600" b="0" i="0" dirty="0" err="1">
                <a:solidFill>
                  <a:srgbClr val="333333"/>
                </a:solidFill>
                <a:effectLst/>
                <a:latin typeface="Times New Roman" panose="02020603050405020304" pitchFamily="18" charset="0"/>
              </a:rPr>
              <a:t>Зустрічна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звірка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полягає</a:t>
            </a:r>
            <a:r>
              <a:rPr lang="ru-RU" sz="1600" b="0" i="0" dirty="0">
                <a:solidFill>
                  <a:srgbClr val="333333"/>
                </a:solidFill>
                <a:effectLst/>
                <a:latin typeface="Times New Roman" panose="02020603050405020304" pitchFamily="18" charset="0"/>
              </a:rPr>
              <a:t> у </a:t>
            </a:r>
            <a:r>
              <a:rPr lang="ru-RU" sz="1600" b="0" i="0" dirty="0" err="1">
                <a:solidFill>
                  <a:srgbClr val="333333"/>
                </a:solidFill>
                <a:effectLst/>
                <a:latin typeface="Times New Roman" panose="02020603050405020304" pitchFamily="18" charset="0"/>
              </a:rPr>
              <a:t>зіставленні</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дослідженні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інформації</a:t>
            </a:r>
            <a:r>
              <a:rPr lang="ru-RU" sz="1600" b="0" i="0" dirty="0">
                <a:solidFill>
                  <a:srgbClr val="333333"/>
                </a:solidFill>
                <a:effectLst/>
                <a:latin typeface="Times New Roman" panose="02020603050405020304" pitchFamily="18" charset="0"/>
              </a:rPr>
              <a:t>, яка </a:t>
            </a:r>
            <a:r>
              <a:rPr lang="ru-RU" sz="1600" b="0" i="0" dirty="0" err="1">
                <a:solidFill>
                  <a:srgbClr val="333333"/>
                </a:solidFill>
                <a:effectLst/>
                <a:latin typeface="Times New Roman" panose="02020603050405020304" pitchFamily="18" charset="0"/>
              </a:rPr>
              <a:t>міститься</a:t>
            </a:r>
            <a:r>
              <a:rPr lang="ru-RU" sz="1600" b="0" i="0" dirty="0">
                <a:solidFill>
                  <a:srgbClr val="333333"/>
                </a:solidFill>
                <a:effectLst/>
                <a:latin typeface="Times New Roman" panose="02020603050405020304" pitchFamily="18" charset="0"/>
              </a:rPr>
              <a:t> у </a:t>
            </a:r>
            <a:r>
              <a:rPr lang="ru-RU" sz="1600" b="0" i="0" u="sng" dirty="0" err="1">
                <a:solidFill>
                  <a:srgbClr val="000099"/>
                </a:solidFill>
                <a:effectLst/>
                <a:latin typeface="Times New Roman" panose="02020603050405020304" pitchFamily="18" charset="0"/>
                <a:hlinkClick r:id="rId2"/>
              </a:rPr>
              <a:t>митних</a:t>
            </a:r>
            <a:r>
              <a:rPr lang="ru-RU" sz="1600" b="0" i="0" u="sng" dirty="0">
                <a:solidFill>
                  <a:srgbClr val="000099"/>
                </a:solidFill>
                <a:effectLst/>
                <a:latin typeface="Times New Roman" panose="02020603050405020304" pitchFamily="18" charset="0"/>
                <a:hlinkClick r:id="rId2"/>
              </a:rPr>
              <a:t> </a:t>
            </a:r>
            <a:r>
              <a:rPr lang="ru-RU" sz="1600" b="0" i="0" u="sng" dirty="0" err="1">
                <a:solidFill>
                  <a:srgbClr val="000099"/>
                </a:solidFill>
                <a:effectLst/>
                <a:latin typeface="Times New Roman" panose="02020603050405020304" pitchFamily="18" charset="0"/>
                <a:hlinkClick r:id="rId2"/>
              </a:rPr>
              <a:t>деклараціях</a:t>
            </a:r>
            <a:r>
              <a:rPr lang="ru-RU" sz="1600" b="0" i="0" dirty="0">
                <a:solidFill>
                  <a:srgbClr val="333333"/>
                </a:solidFill>
                <a:effectLst/>
                <a:latin typeface="Times New Roman" panose="02020603050405020304" pitchFamily="18" charset="0"/>
              </a:rPr>
              <a:t>, </a:t>
            </a:r>
            <a:r>
              <a:rPr lang="ru-RU" sz="1600" b="0" i="0" u="sng" dirty="0" err="1">
                <a:solidFill>
                  <a:srgbClr val="000099"/>
                </a:solidFill>
                <a:effectLst/>
                <a:latin typeface="Times New Roman" panose="02020603050405020304" pitchFamily="18" charset="0"/>
                <a:hlinkClick r:id="rId3"/>
              </a:rPr>
              <a:t>деклараціях</a:t>
            </a:r>
            <a:r>
              <a:rPr lang="ru-RU" sz="1600" b="0" i="0" u="sng" dirty="0">
                <a:solidFill>
                  <a:srgbClr val="000099"/>
                </a:solidFill>
                <a:effectLst/>
                <a:latin typeface="Times New Roman" panose="02020603050405020304" pitchFamily="18" charset="0"/>
                <a:hlinkClick r:id="rId3"/>
              </a:rPr>
              <a:t> </a:t>
            </a:r>
            <a:r>
              <a:rPr lang="ru-RU" sz="1600" b="0" i="0" u="sng" dirty="0" err="1">
                <a:solidFill>
                  <a:srgbClr val="000099"/>
                </a:solidFill>
                <a:effectLst/>
                <a:latin typeface="Times New Roman" panose="02020603050405020304" pitchFamily="18" charset="0"/>
                <a:hlinkClick r:id="rId3"/>
              </a:rPr>
              <a:t>митної</a:t>
            </a:r>
            <a:r>
              <a:rPr lang="ru-RU" sz="1600" b="0" i="0" u="sng" dirty="0">
                <a:solidFill>
                  <a:srgbClr val="000099"/>
                </a:solidFill>
                <a:effectLst/>
                <a:latin typeface="Times New Roman" panose="02020603050405020304" pitchFamily="18" charset="0"/>
                <a:hlinkClick r:id="rId3"/>
              </a:rPr>
              <a:t> </a:t>
            </a:r>
            <a:r>
              <a:rPr lang="ru-RU" sz="1600" b="0" i="0" u="sng" dirty="0" err="1">
                <a:solidFill>
                  <a:srgbClr val="000099"/>
                </a:solidFill>
                <a:effectLst/>
                <a:latin typeface="Times New Roman" panose="02020603050405020304" pitchFamily="18" charset="0"/>
                <a:hlinkClick r:id="rId3"/>
              </a:rPr>
              <a:t>вартості</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доданих</a:t>
            </a:r>
            <a:r>
              <a:rPr lang="ru-RU" sz="1600" b="0" i="0" dirty="0">
                <a:solidFill>
                  <a:srgbClr val="333333"/>
                </a:solidFill>
                <a:effectLst/>
                <a:latin typeface="Times New Roman" panose="02020603050405020304" pitchFamily="18" charset="0"/>
              </a:rPr>
              <a:t> до них </a:t>
            </a:r>
            <a:r>
              <a:rPr lang="ru-RU" sz="1600" b="0" i="0" dirty="0" err="1">
                <a:solidFill>
                  <a:srgbClr val="333333"/>
                </a:solidFill>
                <a:effectLst/>
                <a:latin typeface="Times New Roman" panose="02020603050405020304" pitchFamily="18" charset="0"/>
              </a:rPr>
              <a:t>комерційних</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інших</a:t>
            </a:r>
            <a:r>
              <a:rPr lang="ru-RU" sz="1600" b="0" i="0" dirty="0">
                <a:solidFill>
                  <a:srgbClr val="333333"/>
                </a:solidFill>
                <a:effectLst/>
                <a:latin typeface="Times New Roman" panose="02020603050405020304" pitchFamily="18" charset="0"/>
              </a:rPr>
              <a:t> документах, з метою </a:t>
            </a:r>
            <a:r>
              <a:rPr lang="ru-RU" sz="1600" b="0" i="0" dirty="0" err="1">
                <a:solidFill>
                  <a:srgbClr val="333333"/>
                </a:solidFill>
                <a:effectLst/>
                <a:latin typeface="Times New Roman" panose="02020603050405020304" pitchFamily="18" charset="0"/>
              </a:rPr>
              <a:t>підтвердження</a:t>
            </a:r>
            <a:r>
              <a:rPr lang="ru-RU" sz="1600" b="0" i="0" dirty="0">
                <a:solidFill>
                  <a:srgbClr val="333333"/>
                </a:solidFill>
                <a:effectLst/>
                <a:latin typeface="Times New Roman" panose="02020603050405020304" pitchFamily="18" charset="0"/>
              </a:rPr>
              <a:t> виду та </a:t>
            </a:r>
            <a:r>
              <a:rPr lang="ru-RU" sz="1600" b="0" i="0" dirty="0" err="1">
                <a:solidFill>
                  <a:srgbClr val="333333"/>
                </a:solidFill>
                <a:effectLst/>
                <a:latin typeface="Times New Roman" panose="02020603050405020304" pitchFamily="18" charset="0"/>
              </a:rPr>
              <a:t>обсягу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операцій</a:t>
            </a:r>
            <a:r>
              <a:rPr lang="ru-RU" sz="1600" b="0" i="0" dirty="0">
                <a:solidFill>
                  <a:srgbClr val="333333"/>
                </a:solidFill>
                <a:effectLst/>
                <a:latin typeface="Times New Roman" panose="02020603050405020304" pitchFamily="18" charset="0"/>
              </a:rPr>
              <a:t> з товарами і </a:t>
            </a:r>
            <a:r>
              <a:rPr lang="ru-RU" sz="1600" b="0" i="0" dirty="0" err="1">
                <a:solidFill>
                  <a:srgbClr val="333333"/>
                </a:solidFill>
                <a:effectLst/>
                <a:latin typeface="Times New Roman" panose="02020603050405020304" pitchFamily="18" charset="0"/>
              </a:rPr>
              <a:t>транспортними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засобами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комерційного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призначення</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здійснених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розрахунків</a:t>
            </a:r>
            <a:r>
              <a:rPr lang="ru-RU" sz="1600" b="0" i="0" dirty="0">
                <a:solidFill>
                  <a:srgbClr val="333333"/>
                </a:solidFill>
                <a:effectLst/>
                <a:latin typeface="Times New Roman" panose="02020603050405020304" pitchFamily="18" charset="0"/>
              </a:rPr>
              <a:t> для </a:t>
            </a:r>
            <a:r>
              <a:rPr lang="ru-RU" sz="1600" b="0" i="0" dirty="0" err="1">
                <a:solidFill>
                  <a:srgbClr val="333333"/>
                </a:solidFill>
                <a:effectLst/>
                <a:latin typeface="Times New Roman" panose="02020603050405020304" pitchFamily="18" charset="0"/>
              </a:rPr>
              <a:t>з’ясування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їх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реальності</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достовірності</a:t>
            </a:r>
            <a:r>
              <a:rPr lang="ru-RU" sz="1600" b="0" i="0" dirty="0">
                <a:solidFill>
                  <a:srgbClr val="333333"/>
                </a:solidFill>
                <a:effectLst/>
                <a:latin typeface="Times New Roman" panose="02020603050405020304" pitchFamily="18" charset="0"/>
              </a:rPr>
              <a:t>.</a:t>
            </a:r>
          </a:p>
          <a:p>
            <a:pPr indent="457200" algn="just"/>
            <a:r>
              <a:rPr lang="ru-RU" sz="1600" b="0" i="0" dirty="0" err="1">
                <a:solidFill>
                  <a:srgbClr val="333333"/>
                </a:solidFill>
                <a:effectLst/>
                <a:latin typeface="Times New Roman" panose="02020603050405020304" pitchFamily="18" charset="0"/>
              </a:rPr>
              <a:t>Підставою</a:t>
            </a:r>
            <a:r>
              <a:rPr lang="ru-RU" sz="1600" b="0" i="0" dirty="0">
                <a:solidFill>
                  <a:srgbClr val="333333"/>
                </a:solidFill>
                <a:effectLst/>
                <a:latin typeface="Times New Roman" panose="02020603050405020304" pitchFamily="18" charset="0"/>
              </a:rPr>
              <a:t> для </a:t>
            </a:r>
            <a:r>
              <a:rPr lang="ru-RU" sz="1600" b="0" i="0" dirty="0" err="1">
                <a:solidFill>
                  <a:srgbClr val="333333"/>
                </a:solidFill>
                <a:effectLst/>
                <a:latin typeface="Times New Roman" panose="02020603050405020304" pitchFamily="18" charset="0"/>
              </a:rPr>
              <a:t>проведення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зустрічної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звірки</a:t>
            </a:r>
            <a:r>
              <a:rPr lang="ru-RU" sz="1600" b="0" i="0" dirty="0">
                <a:solidFill>
                  <a:srgbClr val="333333"/>
                </a:solidFill>
                <a:effectLst/>
                <a:latin typeface="Times New Roman" panose="02020603050405020304" pitchFamily="18" charset="0"/>
              </a:rPr>
              <a:t> є потреба у </a:t>
            </a:r>
            <a:r>
              <a:rPr lang="ru-RU" sz="1600" b="0" i="0" dirty="0" err="1">
                <a:solidFill>
                  <a:srgbClr val="333333"/>
                </a:solidFill>
                <a:effectLst/>
                <a:latin typeface="Times New Roman" panose="02020603050405020304" pitchFamily="18" charset="0"/>
              </a:rPr>
              <a:t>перевірці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відомостей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отриманих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a:t>
            </a:r>
            <a:r>
              <a:rPr lang="ru-RU" sz="1600" b="0" i="0" dirty="0">
                <a:solidFill>
                  <a:srgbClr val="333333"/>
                </a:solidFill>
                <a:effectLst/>
                <a:latin typeface="Times New Roman" panose="02020603050405020304" pitchFamily="18" charset="0"/>
              </a:rPr>
              <a:t> особи, </a:t>
            </a:r>
            <a:r>
              <a:rPr lang="ru-RU" sz="1600" b="0" i="0" dirty="0" err="1">
                <a:solidFill>
                  <a:srgbClr val="333333"/>
                </a:solidFill>
                <a:effectLst/>
                <a:latin typeface="Times New Roman" panose="02020603050405020304" pitchFamily="18" charset="0"/>
              </a:rPr>
              <a:t>безпосередньо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опосередковано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залученої</a:t>
            </a:r>
            <a:r>
              <a:rPr lang="ru-RU" sz="1600" b="0" i="0" dirty="0">
                <a:solidFill>
                  <a:srgbClr val="333333"/>
                </a:solidFill>
                <a:effectLst/>
                <a:latin typeface="Times New Roman" panose="02020603050405020304" pitchFamily="18" charset="0"/>
              </a:rPr>
              <a:t> до </a:t>
            </a:r>
            <a:r>
              <a:rPr lang="ru-RU" sz="1600" b="0" i="0" dirty="0" err="1">
                <a:solidFill>
                  <a:srgbClr val="333333"/>
                </a:solidFill>
                <a:effectLst/>
                <a:latin typeface="Times New Roman" panose="02020603050405020304" pitchFamily="18" charset="0"/>
              </a:rPr>
              <a:t>операцій</a:t>
            </a:r>
            <a:r>
              <a:rPr lang="ru-RU" sz="1600" b="0" i="0" dirty="0">
                <a:solidFill>
                  <a:srgbClr val="333333"/>
                </a:solidFill>
                <a:effectLst/>
                <a:latin typeface="Times New Roman" panose="02020603050405020304" pitchFamily="18" charset="0"/>
              </a:rPr>
              <a:t> з товарами, </a:t>
            </a:r>
            <a:r>
              <a:rPr lang="ru-RU" sz="1600" b="0" i="0" dirty="0" err="1">
                <a:solidFill>
                  <a:srgbClr val="333333"/>
                </a:solidFill>
                <a:effectLst/>
                <a:latin typeface="Times New Roman" panose="02020603050405020304" pitchFamily="18" charset="0"/>
              </a:rPr>
              <a:t>переміщеними</a:t>
            </a:r>
            <a:r>
              <a:rPr lang="ru-RU" sz="1600" b="0" i="0" dirty="0">
                <a:solidFill>
                  <a:srgbClr val="333333"/>
                </a:solidFill>
                <a:effectLst/>
                <a:latin typeface="Times New Roman" panose="02020603050405020304" pitchFamily="18" charset="0"/>
              </a:rPr>
              <a:t> через </a:t>
            </a:r>
            <a:r>
              <a:rPr lang="ru-RU" sz="1600" b="0" i="0" dirty="0" err="1">
                <a:solidFill>
                  <a:srgbClr val="333333"/>
                </a:solidFill>
                <a:effectLst/>
                <a:latin typeface="Times New Roman" panose="02020603050405020304" pitchFamily="18" charset="0"/>
              </a:rPr>
              <a:t>митний</a:t>
            </a:r>
            <a:r>
              <a:rPr lang="ru-RU" sz="1600" b="0" i="0" dirty="0">
                <a:solidFill>
                  <a:srgbClr val="333333"/>
                </a:solidFill>
                <a:effectLst/>
                <a:latin typeface="Times New Roman" panose="02020603050405020304" pitchFamily="18" charset="0"/>
              </a:rPr>
              <a:t> кордон </a:t>
            </a:r>
            <a:r>
              <a:rPr lang="ru-RU" sz="1600" b="0" i="0" dirty="0" err="1">
                <a:solidFill>
                  <a:srgbClr val="333333"/>
                </a:solidFill>
                <a:effectLst/>
                <a:latin typeface="Times New Roman" panose="02020603050405020304" pitchFamily="18" charset="0"/>
              </a:rPr>
              <a:t>України</a:t>
            </a:r>
            <a:r>
              <a:rPr lang="ru-RU" sz="1600" b="0" i="0" dirty="0">
                <a:solidFill>
                  <a:srgbClr val="333333"/>
                </a:solidFill>
                <a:effectLst/>
                <a:latin typeface="Times New Roman" panose="02020603050405020304" pitchFamily="18" charset="0"/>
              </a:rPr>
              <a:t>, у тому </a:t>
            </a:r>
            <a:r>
              <a:rPr lang="ru-RU" sz="1600" b="0" i="0" dirty="0" err="1">
                <a:solidFill>
                  <a:srgbClr val="333333"/>
                </a:solidFill>
                <a:effectLst/>
                <a:latin typeface="Times New Roman" panose="02020603050405020304" pitchFamily="18" charset="0"/>
              </a:rPr>
              <a:t>числі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ввезеними</a:t>
            </a:r>
            <a:r>
              <a:rPr lang="ru-RU" sz="1600" b="0" i="0" dirty="0">
                <a:solidFill>
                  <a:srgbClr val="333333"/>
                </a:solidFill>
                <a:effectLst/>
                <a:latin typeface="Times New Roman" panose="02020603050405020304" pitchFamily="18" charset="0"/>
              </a:rPr>
              <a:t> на </a:t>
            </a:r>
            <a:r>
              <a:rPr lang="ru-RU" sz="1600" b="0" i="0" dirty="0" err="1">
                <a:solidFill>
                  <a:srgbClr val="333333"/>
                </a:solidFill>
                <a:effectLst/>
                <a:latin typeface="Times New Roman" panose="02020603050405020304" pitchFamily="18" charset="0"/>
              </a:rPr>
              <a:t>територію</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вільної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митної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зони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вивезеними</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цієї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території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чи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a:t>
            </a:r>
            <a:r>
              <a:rPr lang="ru-RU" sz="1600" b="0" i="0" dirty="0">
                <a:solidFill>
                  <a:srgbClr val="333333"/>
                </a:solidFill>
                <a:effectLst/>
                <a:latin typeface="Times New Roman" panose="02020603050405020304" pitchFamily="18" charset="0"/>
              </a:rPr>
              <a:t> будь-</a:t>
            </a:r>
            <a:r>
              <a:rPr lang="ru-RU" sz="1600" b="0" i="0" dirty="0" err="1">
                <a:solidFill>
                  <a:srgbClr val="333333"/>
                </a:solidFill>
                <a:effectLst/>
                <a:latin typeface="Times New Roman" panose="02020603050405020304" pitchFamily="18" charset="0"/>
              </a:rPr>
              <a:t>якої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іншої</a:t>
            </a:r>
            <a:r>
              <a:rPr lang="ru-RU" sz="1600" b="0" i="0" dirty="0">
                <a:solidFill>
                  <a:srgbClr val="333333"/>
                </a:solidFill>
                <a:effectLst/>
                <a:latin typeface="Times New Roman" panose="02020603050405020304" pitchFamily="18" charset="0"/>
              </a:rPr>
              <a:t> особи, яка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володіти</a:t>
            </a:r>
            <a:r>
              <a:rPr lang="ru-RU" sz="1600" b="0" i="0" dirty="0">
                <a:solidFill>
                  <a:srgbClr val="333333"/>
                </a:solidFill>
                <a:effectLst/>
                <a:latin typeface="Times New Roman" panose="02020603050405020304" pitchFamily="18" charset="0"/>
              </a:rPr>
              <a:t> документами та </a:t>
            </a:r>
            <a:r>
              <a:rPr lang="ru-RU" sz="1600" b="0" i="0" dirty="0" err="1">
                <a:solidFill>
                  <a:srgbClr val="333333"/>
                </a:solidFill>
                <a:effectLst/>
                <a:latin typeface="Times New Roman" panose="02020603050405020304" pitchFamily="18" charset="0"/>
              </a:rPr>
              <a:t>даними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необхідними</a:t>
            </a:r>
            <a:r>
              <a:rPr lang="ru-RU" sz="1600" b="0" i="0" dirty="0">
                <a:solidFill>
                  <a:srgbClr val="333333"/>
                </a:solidFill>
                <a:effectLst/>
                <a:latin typeface="Times New Roman" panose="02020603050405020304" pitchFamily="18" charset="0"/>
              </a:rPr>
              <a:t> для </a:t>
            </a:r>
            <a:r>
              <a:rPr lang="ru-RU" sz="1600" b="0" i="0" dirty="0" err="1">
                <a:solidFill>
                  <a:srgbClr val="333333"/>
                </a:solidFill>
                <a:effectLst/>
                <a:latin typeface="Times New Roman" panose="02020603050405020304" pitchFamily="18" charset="0"/>
              </a:rPr>
              <a:t>прийняття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рішення</a:t>
            </a:r>
            <a:r>
              <a:rPr lang="ru-RU" sz="1600" b="0" i="0" dirty="0">
                <a:solidFill>
                  <a:srgbClr val="333333"/>
                </a:solidFill>
                <a:effectLst/>
                <a:latin typeface="Times New Roman" panose="02020603050405020304" pitchFamily="18" charset="0"/>
              </a:rPr>
              <a:t> за результатами </a:t>
            </a:r>
            <a:r>
              <a:rPr lang="ru-RU" sz="1600" b="0" i="0" dirty="0" err="1">
                <a:solidFill>
                  <a:srgbClr val="333333"/>
                </a:solidFill>
                <a:effectLst/>
                <a:latin typeface="Times New Roman" panose="02020603050405020304" pitchFamily="18" charset="0"/>
              </a:rPr>
              <a:t>перевірки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далі</a:t>
            </a:r>
            <a:r>
              <a:rPr lang="ru-RU" sz="1600" b="0" i="0" dirty="0">
                <a:solidFill>
                  <a:srgbClr val="333333"/>
                </a:solidFill>
                <a:effectLst/>
                <a:latin typeface="Times New Roman" panose="02020603050405020304" pitchFamily="18" charset="0"/>
              </a:rPr>
              <a:t> - Особа), </a:t>
            </a:r>
            <a:r>
              <a:rPr lang="ru-RU" sz="1600" b="0" i="0" dirty="0" err="1">
                <a:solidFill>
                  <a:srgbClr val="333333"/>
                </a:solidFill>
                <a:effectLst/>
                <a:latin typeface="Times New Roman" panose="02020603050405020304" pitchFamily="18" charset="0"/>
              </a:rPr>
              <a:t>якщо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така</a:t>
            </a:r>
            <a:r>
              <a:rPr lang="ru-RU" sz="1600" b="0" i="0" dirty="0">
                <a:solidFill>
                  <a:srgbClr val="333333"/>
                </a:solidFill>
                <a:effectLst/>
                <a:latin typeface="Times New Roman" panose="02020603050405020304" pitchFamily="18" charset="0"/>
              </a:rPr>
              <a:t> Особа не </a:t>
            </a:r>
            <a:r>
              <a:rPr lang="ru-RU" sz="1600" b="0" i="0" dirty="0" err="1">
                <a:solidFill>
                  <a:srgbClr val="333333"/>
                </a:solidFill>
                <a:effectLst/>
                <a:latin typeface="Times New Roman" panose="02020603050405020304" pitchFamily="18" charset="0"/>
              </a:rPr>
              <a:t>надасть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пояснень</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необхідних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документальних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підтверджень</a:t>
            </a:r>
            <a:r>
              <a:rPr lang="ru-RU" sz="1600" b="0" i="0" dirty="0">
                <a:solidFill>
                  <a:srgbClr val="333333"/>
                </a:solidFill>
                <a:effectLst/>
                <a:latin typeface="Times New Roman" panose="02020603050405020304" pitchFamily="18" charset="0"/>
              </a:rPr>
              <a:t> на </a:t>
            </a:r>
            <a:r>
              <a:rPr lang="ru-RU" sz="1600" b="0" i="0" dirty="0" err="1">
                <a:solidFill>
                  <a:srgbClr val="333333"/>
                </a:solidFill>
                <a:effectLst/>
                <a:latin typeface="Times New Roman" panose="02020603050405020304" pitchFamily="18" charset="0"/>
              </a:rPr>
              <a:t>письмовий</a:t>
            </a:r>
            <a:r>
              <a:rPr lang="ru-RU" sz="1600" b="0" i="0" dirty="0">
                <a:solidFill>
                  <a:srgbClr val="333333"/>
                </a:solidFill>
                <a:effectLst/>
                <a:latin typeface="Times New Roman" panose="02020603050405020304" pitchFamily="18" charset="0"/>
              </a:rPr>
              <a:t> запит </a:t>
            </a:r>
            <a:r>
              <a:rPr lang="ru-RU" sz="1600" b="0" i="0" dirty="0" err="1">
                <a:solidFill>
                  <a:srgbClr val="333333"/>
                </a:solidFill>
                <a:effectLst/>
                <a:latin typeface="Times New Roman" panose="02020603050405020304" pitchFamily="18" charset="0"/>
              </a:rPr>
              <a:t>митного</a:t>
            </a:r>
            <a:r>
              <a:rPr lang="ru-RU" sz="1600" b="0" i="0" dirty="0">
                <a:solidFill>
                  <a:srgbClr val="333333"/>
                </a:solidFill>
                <a:effectLst/>
                <a:latin typeface="Times New Roman" panose="02020603050405020304" pitchFamily="18" charset="0"/>
              </a:rPr>
              <a:t> органу </a:t>
            </a:r>
            <a:r>
              <a:rPr lang="ru-RU" sz="1600" b="0" i="0" dirty="0" err="1">
                <a:solidFill>
                  <a:srgbClr val="333333"/>
                </a:solidFill>
                <a:effectLst/>
                <a:latin typeface="Times New Roman" panose="02020603050405020304" pitchFamily="18" charset="0"/>
              </a:rPr>
              <a:t>протягом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трьох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робочих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днів</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дати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отримання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запиту</a:t>
            </a:r>
            <a:r>
              <a:rPr lang="ru-RU" sz="1600" b="0" i="0" dirty="0">
                <a:solidFill>
                  <a:srgbClr val="333333"/>
                </a:solidFill>
                <a:effectLst/>
                <a:latin typeface="Times New Roman" panose="02020603050405020304" pitchFamily="18" charset="0"/>
              </a:rPr>
              <a:t>.</a:t>
            </a:r>
          </a:p>
        </p:txBody>
      </p:sp>
    </p:spTree>
    <p:extLst>
      <p:ext uri="{BB962C8B-B14F-4D97-AF65-F5344CB8AC3E}">
        <p14:creationId xmlns:p14="http://schemas.microsoft.com/office/powerpoint/2010/main" val="153152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401235"/>
            <a:ext cx="3276600" cy="1783180"/>
          </a:xfrm>
          <a:prstGeom prst="rect">
            <a:avLst/>
          </a:prstGeom>
        </p:spPr>
        <p:txBody>
          <a:bodyPr vert="horz" wrap="square" lIns="0" tIns="86995" rIns="0" bIns="0" rtlCol="0">
            <a:spAutoFit/>
          </a:bodyPr>
          <a:lstStyle/>
          <a:p>
            <a:pPr marL="431165" marR="204470" indent="-220979" algn="ctr">
              <a:lnSpc>
                <a:spcPts val="3270"/>
              </a:lnSpc>
              <a:spcBef>
                <a:spcPts val="685"/>
              </a:spcBef>
            </a:pPr>
            <a:r>
              <a:rPr lang="uk-UA" sz="3200" spc="-150" dirty="0">
                <a:solidFill>
                  <a:srgbClr val="FFFDFF"/>
                </a:solidFill>
                <a:latin typeface="Times New Roman" panose="02020603050405020304" pitchFamily="18" charset="0"/>
                <a:cs typeface="Times New Roman" panose="02020603050405020304" pitchFamily="18" charset="0"/>
              </a:rPr>
              <a:t>Оформлення результатів документальних перевірок </a:t>
            </a:r>
            <a:endParaRPr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D68647-B003-41E3-A792-59A7B7BD1483}"/>
              </a:ext>
            </a:extLst>
          </p:cNvPr>
          <p:cNvSpPr txBox="1"/>
          <p:nvPr/>
        </p:nvSpPr>
        <p:spPr>
          <a:xfrm>
            <a:off x="5175422" y="533400"/>
            <a:ext cx="6096000" cy="1107996"/>
          </a:xfrm>
          <a:prstGeom prst="rect">
            <a:avLst/>
          </a:prstGeom>
          <a:noFill/>
        </p:spPr>
        <p:txBody>
          <a:bodyPr wrap="square">
            <a:spAutoFit/>
          </a:bodyPr>
          <a:lstStyle/>
          <a:p>
            <a:r>
              <a:rPr lang="ru-RU" sz="1600" b="1" i="0" u="none" strike="noStrike" dirty="0">
                <a:solidFill>
                  <a:srgbClr val="333333"/>
                </a:solidFill>
                <a:effectLst/>
                <a:latin typeface="Times New Roman" panose="02020603050405020304" pitchFamily="18" charset="0"/>
                <a:cs typeface="Times New Roman" panose="02020603050405020304" pitchFamily="18" charset="0"/>
              </a:rPr>
              <a:t>ПОРЯДОК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оформлення</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результатів</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документальних</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перевірок</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дотримання</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законодавства</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України</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з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питань</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податкового</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валютного та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іншого</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законодавства</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платниками</a:t>
            </a:r>
            <a:r>
              <a:rPr lang="ru-RU" sz="1600" b="1" i="0" u="none" strike="noStrike" dirty="0">
                <a:solidFill>
                  <a:srgbClr val="333333"/>
                </a:solidFill>
                <a:effectLst/>
                <a:latin typeface="Times New Roman" panose="02020603050405020304" pitchFamily="18" charset="0"/>
                <a:cs typeface="Times New Roman" panose="02020603050405020304" pitchFamily="18" charset="0"/>
              </a:rPr>
              <a:t> </a:t>
            </a:r>
            <a:r>
              <a:rPr lang="ru-RU" sz="1600" b="1" i="0" u="none" strike="noStrike" dirty="0" err="1">
                <a:solidFill>
                  <a:srgbClr val="333333"/>
                </a:solidFill>
                <a:effectLst/>
                <a:latin typeface="Times New Roman" panose="02020603050405020304" pitchFamily="18" charset="0"/>
                <a:cs typeface="Times New Roman" panose="02020603050405020304" pitchFamily="18" charset="0"/>
              </a:rPr>
              <a:t>податків</a:t>
            </a:r>
            <a:endParaRPr lang="ru-RU" sz="1600" b="1" i="0" u="none" strike="noStrike" dirty="0">
              <a:solidFill>
                <a:srgbClr val="333333"/>
              </a:solidFill>
              <a:effectLs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https://zakon.rada.gov.ua/laws/show/z1300-15#Text</a:t>
            </a:r>
            <a:endParaRPr lang="ru-UA"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F423A331-E84E-484A-A022-C9C1D18D1976}"/>
              </a:ext>
            </a:extLst>
          </p:cNvPr>
          <p:cNvPicPr>
            <a:picLocks noChangeAspect="1"/>
          </p:cNvPicPr>
          <p:nvPr/>
        </p:nvPicPr>
        <p:blipFill rotWithShape="1">
          <a:blip r:embed="rId2"/>
          <a:srcRect l="42500" t="39769" r="21875" b="18889"/>
          <a:stretch/>
        </p:blipFill>
        <p:spPr>
          <a:xfrm>
            <a:off x="5410200" y="2133600"/>
            <a:ext cx="5486400" cy="3581400"/>
          </a:xfrm>
          <a:prstGeom prst="rect">
            <a:avLst/>
          </a:prstGeom>
        </p:spPr>
      </p:pic>
    </p:spTree>
    <p:extLst>
      <p:ext uri="{BB962C8B-B14F-4D97-AF65-F5344CB8AC3E}">
        <p14:creationId xmlns:p14="http://schemas.microsoft.com/office/powerpoint/2010/main" val="78496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895600"/>
            <a:ext cx="3215005" cy="934230"/>
          </a:xfrm>
          <a:prstGeom prst="rect">
            <a:avLst/>
          </a:prstGeom>
        </p:spPr>
        <p:txBody>
          <a:bodyPr vert="horz" wrap="square" lIns="0" tIns="86995" rIns="0" bIns="0" rtlCol="0">
            <a:spAutoFit/>
          </a:bodyPr>
          <a:lstStyle/>
          <a:p>
            <a:pPr marL="431165" marR="204470" indent="-220979" algn="ctr">
              <a:lnSpc>
                <a:spcPts val="3270"/>
              </a:lnSpc>
              <a:spcBef>
                <a:spcPts val="685"/>
              </a:spcBef>
            </a:pPr>
            <a:r>
              <a:rPr lang="uk-UA" sz="3200" spc="-150" dirty="0">
                <a:solidFill>
                  <a:srgbClr val="FFFDFF"/>
                </a:solidFill>
                <a:latin typeface="Times New Roman" panose="02020603050405020304" pitchFamily="18" charset="0"/>
                <a:cs typeface="Times New Roman" panose="02020603050405020304" pitchFamily="18" charset="0"/>
              </a:rPr>
              <a:t>Самостійне опрацювання</a:t>
            </a:r>
            <a:endParaRPr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39D4DCA-0A99-48FC-92A8-361EAD058AD3}"/>
              </a:ext>
            </a:extLst>
          </p:cNvPr>
          <p:cNvSpPr txBox="1"/>
          <p:nvPr/>
        </p:nvSpPr>
        <p:spPr>
          <a:xfrm>
            <a:off x="5631071" y="2153090"/>
            <a:ext cx="5570329"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Виклики та перспективи вдосконалення адміністрування митних платежів: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Цифровізація</a:t>
            </a:r>
            <a:r>
              <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та автоматизація митних процедур.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Взаємодія митних органів з податковими службами, бізнесом та міжнародними партнерами.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Гармонізація митного законодавства України з нормами ЄС.</a:t>
            </a:r>
            <a:endParaRPr lang="uk-UA" dirty="0"/>
          </a:p>
        </p:txBody>
      </p:sp>
    </p:spTree>
    <p:extLst>
      <p:ext uri="{BB962C8B-B14F-4D97-AF65-F5344CB8AC3E}">
        <p14:creationId xmlns:p14="http://schemas.microsoft.com/office/powerpoint/2010/main" val="64630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431795"/>
            <a:ext cx="3505200" cy="2206373"/>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3200" dirty="0">
                <a:solidFill>
                  <a:schemeClr val="bg1"/>
                </a:solidFill>
                <a:latin typeface="Times New Roman" panose="02020603050405020304" pitchFamily="18" charset="0"/>
                <a:cs typeface="Times New Roman" panose="02020603050405020304" pitchFamily="18" charset="0"/>
              </a:rPr>
              <a:t>Роль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органів</a:t>
            </a:r>
            <a:r>
              <a:rPr lang="ru-RU" sz="3200" dirty="0">
                <a:solidFill>
                  <a:schemeClr val="bg1"/>
                </a:solidFill>
                <a:latin typeface="Times New Roman" panose="02020603050405020304" pitchFamily="18" charset="0"/>
                <a:cs typeface="Times New Roman" panose="02020603050405020304" pitchFamily="18" charset="0"/>
              </a:rPr>
              <a:t> у </a:t>
            </a:r>
            <a:r>
              <a:rPr lang="ru-RU" sz="3200" dirty="0" err="1">
                <a:solidFill>
                  <a:schemeClr val="bg1"/>
                </a:solidFill>
                <a:latin typeface="Times New Roman" panose="02020603050405020304" pitchFamily="18" charset="0"/>
                <a:cs typeface="Times New Roman" panose="02020603050405020304" pitchFamily="18" charset="0"/>
              </a:rPr>
              <a:t>адмініструванні</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платежів</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F6D7AA1-2D1E-4DC5-BDC0-A7751716D574}"/>
              </a:ext>
            </a:extLst>
          </p:cNvPr>
          <p:cNvSpPr txBox="1"/>
          <p:nvPr/>
        </p:nvSpPr>
        <p:spPr>
          <a:xfrm>
            <a:off x="5257800" y="889843"/>
            <a:ext cx="5943600" cy="5078313"/>
          </a:xfrm>
          <a:prstGeom prst="rect">
            <a:avLst/>
          </a:prstGeom>
          <a:noFill/>
        </p:spPr>
        <p:txBody>
          <a:bodyPr wrap="square">
            <a:spAutoFit/>
          </a:bodyPr>
          <a:lstStyle/>
          <a:p>
            <a:pPr marL="342900" indent="-342900">
              <a:buAutoNum type="arabicPeriod"/>
            </a:pPr>
            <a:r>
              <a:rPr lang="uk-UA" b="1" dirty="0">
                <a:latin typeface="Times New Roman" panose="02020603050405020304" pitchFamily="18" charset="0"/>
                <a:cs typeface="Times New Roman" panose="02020603050405020304" pitchFamily="18" charset="0"/>
              </a:rPr>
              <a:t>Контроль за правильністю нарахування та сплати митних платежів. </a:t>
            </a:r>
            <a:r>
              <a:rPr lang="ru-RU" dirty="0" err="1">
                <a:latin typeface="Times New Roman" panose="02020603050405020304" pitchFamily="18" charset="0"/>
                <a:cs typeface="Times New Roman" panose="02020603050405020304" pitchFamily="18" charset="0"/>
              </a:rPr>
              <a:t>Митні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здійснюють</a:t>
            </a:r>
            <a:r>
              <a:rPr lang="ru-RU" dirty="0">
                <a:latin typeface="Times New Roman" panose="02020603050405020304" pitchFamily="18" charset="0"/>
                <a:cs typeface="Times New Roman" panose="02020603050405020304" pitchFamily="18" charset="0"/>
              </a:rPr>
              <a:t> контроль за </a:t>
            </a:r>
            <a:r>
              <a:rPr lang="ru-RU" dirty="0" err="1">
                <a:latin typeface="Times New Roman" panose="02020603050405020304" pitchFamily="18" charset="0"/>
                <a:cs typeface="Times New Roman" panose="02020603050405020304" pitchFamily="18" charset="0"/>
              </a:rPr>
              <a:t>тим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імпортери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експортери</a:t>
            </a:r>
            <a:r>
              <a:rPr lang="ru-RU" dirty="0">
                <a:latin typeface="Times New Roman" panose="02020603050405020304" pitchFamily="18" charset="0"/>
                <a:cs typeface="Times New Roman" panose="02020603050405020304" pitchFamily="18" charset="0"/>
              </a:rPr>
              <a:t> правильно </a:t>
            </a:r>
            <a:r>
              <a:rPr lang="ru-RU" dirty="0" err="1">
                <a:latin typeface="Times New Roman" panose="02020603050405020304" pitchFamily="18" charset="0"/>
                <a:cs typeface="Times New Roman" panose="02020603050405020304" pitchFamily="18" charset="0"/>
              </a:rPr>
              <a:t>розраховували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сплачували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платежі</a:t>
            </a:r>
            <a:r>
              <a:rPr lang="ru-RU" dirty="0">
                <a:latin typeface="Times New Roman" panose="02020603050405020304" pitchFamily="18" charset="0"/>
                <a:cs typeface="Times New Roman" panose="02020603050405020304" pitchFamily="18" charset="0"/>
              </a:rPr>
              <a:t>:</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Перевірка митної вартості: визначення реальної вартості товарів для обчислення мита.</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Класифікація товарів: визначення кодів УКТЗЕД, від яких залежать ставки мита та інших платежів.</a:t>
            </a:r>
          </a:p>
          <a:p>
            <a:pPr marL="285750" indent="-285750">
              <a:buFont typeface="Arial" panose="020B0604020202020204" pitchFamily="34" charset="0"/>
              <a:buChar char="•"/>
            </a:pPr>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Визначення країни походження товарів: від цього залежить застосування пільгових або підвищених ставок мита.</a:t>
            </a:r>
          </a:p>
          <a:p>
            <a:pPr marL="285750" indent="-285750">
              <a:buFont typeface="Arial" panose="020B0604020202020204" pitchFamily="34" charset="0"/>
              <a:buChar char="•"/>
            </a:pP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Якщо виявляються порушення (заниження вартості, неправильна класифікація тощо), митні органи можуть проводити коригування та донарахування платежів.</a:t>
            </a:r>
          </a:p>
        </p:txBody>
      </p:sp>
    </p:spTree>
    <p:extLst>
      <p:ext uri="{BB962C8B-B14F-4D97-AF65-F5344CB8AC3E}">
        <p14:creationId xmlns:p14="http://schemas.microsoft.com/office/powerpoint/2010/main" val="99874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431795"/>
            <a:ext cx="3505200" cy="2206373"/>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3200" dirty="0">
                <a:solidFill>
                  <a:schemeClr val="bg1"/>
                </a:solidFill>
                <a:latin typeface="Times New Roman" panose="02020603050405020304" pitchFamily="18" charset="0"/>
                <a:cs typeface="Times New Roman" panose="02020603050405020304" pitchFamily="18" charset="0"/>
              </a:rPr>
              <a:t>Роль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органів</a:t>
            </a:r>
            <a:r>
              <a:rPr lang="ru-RU" sz="3200" dirty="0">
                <a:solidFill>
                  <a:schemeClr val="bg1"/>
                </a:solidFill>
                <a:latin typeface="Times New Roman" panose="02020603050405020304" pitchFamily="18" charset="0"/>
                <a:cs typeface="Times New Roman" panose="02020603050405020304" pitchFamily="18" charset="0"/>
              </a:rPr>
              <a:t> у </a:t>
            </a:r>
            <a:r>
              <a:rPr lang="ru-RU" sz="3200" dirty="0" err="1">
                <a:solidFill>
                  <a:schemeClr val="bg1"/>
                </a:solidFill>
                <a:latin typeface="Times New Roman" panose="02020603050405020304" pitchFamily="18" charset="0"/>
                <a:cs typeface="Times New Roman" panose="02020603050405020304" pitchFamily="18" charset="0"/>
              </a:rPr>
              <a:t>адмініструванні</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платежів</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F6D7AA1-2D1E-4DC5-BDC0-A7751716D574}"/>
              </a:ext>
            </a:extLst>
          </p:cNvPr>
          <p:cNvSpPr txBox="1"/>
          <p:nvPr/>
        </p:nvSpPr>
        <p:spPr>
          <a:xfrm>
            <a:off x="5181600" y="1028343"/>
            <a:ext cx="5486400" cy="4801314"/>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2. </a:t>
            </a:r>
            <a:r>
              <a:rPr lang="uk-UA" b="1" dirty="0">
                <a:latin typeface="Times New Roman" panose="02020603050405020304" pitchFamily="18" charset="0"/>
                <a:cs typeface="Times New Roman" panose="02020603050405020304" pitchFamily="18" charset="0"/>
              </a:rPr>
              <a:t>Адміністрування процесу сплати митних платежів. </a:t>
            </a:r>
            <a:r>
              <a:rPr lang="uk-UA" dirty="0">
                <a:latin typeface="Times New Roman" panose="02020603050405020304" pitchFamily="18" charset="0"/>
                <a:cs typeface="Times New Roman" panose="02020603050405020304" pitchFamily="18" charset="0"/>
              </a:rPr>
              <a:t>Митні органи забезпечують функціонування механізму нарахування та сплати митних платежів:</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Розрахунок митних платежів на основі митної декларації.</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Контроль за своєчасністю та повнотою сплати податків і зборів.</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Ведення обліку надходжень від митних платежів.</a:t>
            </a:r>
          </a:p>
          <a:p>
            <a:pPr marL="285750" indent="-285750">
              <a:buFont typeface="Arial" panose="020B0604020202020204" pitchFamily="34" charset="0"/>
              <a:buChar char="•"/>
            </a:pPr>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Використання електронних систем для автоматизованого контролю за </a:t>
            </a:r>
            <a:r>
              <a:rPr lang="uk-UA" dirty="0" err="1">
                <a:latin typeface="Times New Roman" panose="02020603050405020304" pitchFamily="18" charset="0"/>
                <a:cs typeface="Times New Roman" panose="02020603050405020304" pitchFamily="18" charset="0"/>
              </a:rPr>
              <a:t>платежами</a:t>
            </a:r>
            <a:r>
              <a:rPr lang="uk-UA" dirty="0">
                <a:latin typeface="Times New Roman" panose="02020603050405020304" pitchFamily="18" charset="0"/>
                <a:cs typeface="Times New Roman" panose="02020603050405020304" pitchFamily="18" charset="0"/>
              </a:rPr>
              <a:t> (наприклад, Єдина автоматизована інформаційна система митних органів – ЄАІС).</a:t>
            </a:r>
          </a:p>
        </p:txBody>
      </p:sp>
    </p:spTree>
    <p:extLst>
      <p:ext uri="{BB962C8B-B14F-4D97-AF65-F5344CB8AC3E}">
        <p14:creationId xmlns:p14="http://schemas.microsoft.com/office/powerpoint/2010/main" val="44674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2431795"/>
            <a:ext cx="3581400" cy="1780616"/>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3200" dirty="0">
                <a:solidFill>
                  <a:schemeClr val="bg1"/>
                </a:solidFill>
                <a:latin typeface="Times New Roman" panose="02020603050405020304" pitchFamily="18" charset="0"/>
                <a:cs typeface="Times New Roman" panose="02020603050405020304" pitchFamily="18" charset="0"/>
              </a:rPr>
              <a:t>Роль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органів</a:t>
            </a:r>
            <a:r>
              <a:rPr lang="ru-RU" sz="3200" dirty="0">
                <a:solidFill>
                  <a:schemeClr val="bg1"/>
                </a:solidFill>
                <a:latin typeface="Times New Roman" panose="02020603050405020304" pitchFamily="18" charset="0"/>
                <a:cs typeface="Times New Roman" panose="02020603050405020304" pitchFamily="18" charset="0"/>
              </a:rPr>
              <a:t> у </a:t>
            </a:r>
            <a:r>
              <a:rPr lang="ru-RU" sz="3200" dirty="0" err="1">
                <a:solidFill>
                  <a:schemeClr val="bg1"/>
                </a:solidFill>
                <a:latin typeface="Times New Roman" panose="02020603050405020304" pitchFamily="18" charset="0"/>
                <a:cs typeface="Times New Roman" panose="02020603050405020304" pitchFamily="18" charset="0"/>
              </a:rPr>
              <a:t>адмініструванні</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платежів</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F6D7AA1-2D1E-4DC5-BDC0-A7751716D574}"/>
              </a:ext>
            </a:extLst>
          </p:cNvPr>
          <p:cNvSpPr txBox="1"/>
          <p:nvPr/>
        </p:nvSpPr>
        <p:spPr>
          <a:xfrm>
            <a:off x="5105400" y="1305341"/>
            <a:ext cx="6629400" cy="4524315"/>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3. </a:t>
            </a:r>
            <a:r>
              <a:rPr lang="uk-UA" b="1" dirty="0">
                <a:latin typeface="Times New Roman" panose="02020603050405020304" pitchFamily="18" charset="0"/>
                <a:cs typeface="Times New Roman" panose="02020603050405020304" pitchFamily="18" charset="0"/>
              </a:rPr>
              <a:t>Використання автоматизованих систем контролю та адміністрування. </a:t>
            </a:r>
            <a:r>
              <a:rPr lang="uk-UA" dirty="0">
                <a:latin typeface="Times New Roman" panose="02020603050405020304" pitchFamily="18" charset="0"/>
                <a:cs typeface="Times New Roman" panose="02020603050405020304" pitchFamily="18" charset="0"/>
              </a:rPr>
              <a:t>Сучасні митні органи активно застосовують цифрові технології для спрощення та прискорення процесів адміністрування митних платежів. </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АСАУР (Автоматизована система аналізу та управління ризиками) – допомагає визначати потенційно ризикові операції та зменшувати кількість фізичних перевірок.</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ЄАІС (Єдина автоматизована інформаційна система) – використовується для обліку митних платежів та їх адміністрування.</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MDP (</a:t>
            </a:r>
            <a:r>
              <a:rPr lang="uk-UA" dirty="0">
                <a:latin typeface="Times New Roman" panose="02020603050405020304" pitchFamily="18" charset="0"/>
                <a:cs typeface="Times New Roman" panose="02020603050405020304" pitchFamily="18" charset="0"/>
              </a:rPr>
              <a:t>Митна декларація в електронному форматі) – дозволяє декларантам подавати документи онлайн та зменшує бюрократичне навантаження.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431795"/>
            <a:ext cx="3505200" cy="2206373"/>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3200" dirty="0">
                <a:solidFill>
                  <a:schemeClr val="bg1"/>
                </a:solidFill>
                <a:latin typeface="Times New Roman" panose="02020603050405020304" pitchFamily="18" charset="0"/>
                <a:cs typeface="Times New Roman" panose="02020603050405020304" pitchFamily="18" charset="0"/>
              </a:rPr>
              <a:t>Роль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органів</a:t>
            </a:r>
            <a:r>
              <a:rPr lang="ru-RU" sz="3200" dirty="0">
                <a:solidFill>
                  <a:schemeClr val="bg1"/>
                </a:solidFill>
                <a:latin typeface="Times New Roman" panose="02020603050405020304" pitchFamily="18" charset="0"/>
                <a:cs typeface="Times New Roman" panose="02020603050405020304" pitchFamily="18" charset="0"/>
              </a:rPr>
              <a:t> у </a:t>
            </a:r>
            <a:r>
              <a:rPr lang="ru-RU" sz="3200" dirty="0" err="1">
                <a:solidFill>
                  <a:schemeClr val="bg1"/>
                </a:solidFill>
                <a:latin typeface="Times New Roman" panose="02020603050405020304" pitchFamily="18" charset="0"/>
                <a:cs typeface="Times New Roman" panose="02020603050405020304" pitchFamily="18" charset="0"/>
              </a:rPr>
              <a:t>адмініструванні</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платежів</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F6D7AA1-2D1E-4DC5-BDC0-A7751716D574}"/>
              </a:ext>
            </a:extLst>
          </p:cNvPr>
          <p:cNvSpPr txBox="1"/>
          <p:nvPr/>
        </p:nvSpPr>
        <p:spPr>
          <a:xfrm>
            <a:off x="5410200" y="857325"/>
            <a:ext cx="5715000" cy="4524315"/>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4. </a:t>
            </a:r>
            <a:r>
              <a:rPr lang="uk-UA" b="1" dirty="0">
                <a:latin typeface="Times New Roman" panose="02020603050405020304" pitchFamily="18" charset="0"/>
                <a:cs typeface="Times New Roman" panose="02020603050405020304" pitchFamily="18" charset="0"/>
              </a:rPr>
              <a:t>Запобігання ухиленню від сплати митних платежів та боротьба з порушеннями. </a:t>
            </a:r>
            <a:r>
              <a:rPr lang="uk-UA" dirty="0">
                <a:latin typeface="Times New Roman" panose="02020603050405020304" pitchFamily="18" charset="0"/>
                <a:cs typeface="Times New Roman" panose="02020603050405020304" pitchFamily="18" charset="0"/>
              </a:rPr>
              <a:t>Митні органи контролюють дотримання митного законодавства та борються з ухиленням від сплати платежів шляхом:</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Аналізу ризиків та проведення вибіркових перевірок.</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Виявлення та документування фактів ухилення (заниження митної вартості, незаконне використання пільг, контрабанда тощо).</a:t>
            </a:r>
          </a:p>
          <a:p>
            <a:pPr marL="285750" indent="-285750">
              <a:buFont typeface="Arial" panose="020B0604020202020204" pitchFamily="34" charset="0"/>
              <a:buChar char="•"/>
            </a:pPr>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Накладання штрафів та стягнення недоплачених сум.</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У разі серйозних порушень митні органи можуть передавати справи до правоохоронних органів для кримінального переслідування.</a:t>
            </a:r>
          </a:p>
        </p:txBody>
      </p:sp>
    </p:spTree>
    <p:extLst>
      <p:ext uri="{BB962C8B-B14F-4D97-AF65-F5344CB8AC3E}">
        <p14:creationId xmlns:p14="http://schemas.microsoft.com/office/powerpoint/2010/main" val="108513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431795"/>
            <a:ext cx="3505200" cy="2206373"/>
          </a:xfrm>
          <a:prstGeom prst="rect">
            <a:avLst/>
          </a:prstGeom>
        </p:spPr>
        <p:txBody>
          <a:bodyPr vert="horz" wrap="square" lIns="0" tIns="86995" rIns="0" bIns="0" rtlCol="0">
            <a:spAutoFit/>
          </a:bodyPr>
          <a:lstStyle/>
          <a:p>
            <a:pPr marL="431165" marR="204470" indent="-220979" algn="ctr">
              <a:lnSpc>
                <a:spcPts val="3270"/>
              </a:lnSpc>
              <a:spcBef>
                <a:spcPts val="685"/>
              </a:spcBef>
            </a:pPr>
            <a:r>
              <a:rPr lang="ru-RU" sz="3200" dirty="0">
                <a:solidFill>
                  <a:schemeClr val="bg1"/>
                </a:solidFill>
                <a:latin typeface="Times New Roman" panose="02020603050405020304" pitchFamily="18" charset="0"/>
                <a:cs typeface="Times New Roman" panose="02020603050405020304" pitchFamily="18" charset="0"/>
              </a:rPr>
              <a:t>Роль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органів</a:t>
            </a:r>
            <a:r>
              <a:rPr lang="ru-RU" sz="3200" dirty="0">
                <a:solidFill>
                  <a:schemeClr val="bg1"/>
                </a:solidFill>
                <a:latin typeface="Times New Roman" panose="02020603050405020304" pitchFamily="18" charset="0"/>
                <a:cs typeface="Times New Roman" panose="02020603050405020304" pitchFamily="18" charset="0"/>
              </a:rPr>
              <a:t> у </a:t>
            </a:r>
            <a:r>
              <a:rPr lang="ru-RU" sz="3200" dirty="0" err="1">
                <a:solidFill>
                  <a:schemeClr val="bg1"/>
                </a:solidFill>
                <a:latin typeface="Times New Roman" panose="02020603050405020304" pitchFamily="18" charset="0"/>
                <a:cs typeface="Times New Roman" panose="02020603050405020304" pitchFamily="18" charset="0"/>
              </a:rPr>
              <a:t>адмініструванні</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митних</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платежів</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F6D7AA1-2D1E-4DC5-BDC0-A7751716D574}"/>
              </a:ext>
            </a:extLst>
          </p:cNvPr>
          <p:cNvSpPr txBox="1"/>
          <p:nvPr/>
        </p:nvSpPr>
        <p:spPr>
          <a:xfrm>
            <a:off x="4907622" y="685800"/>
            <a:ext cx="6418780" cy="5355312"/>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5. </a:t>
            </a:r>
            <a:r>
              <a:rPr lang="uk-UA" b="1" dirty="0">
                <a:latin typeface="Times New Roman" panose="02020603050405020304" pitchFamily="18" charset="0"/>
                <a:cs typeface="Times New Roman" panose="02020603050405020304" pitchFamily="18" charset="0"/>
              </a:rPr>
              <a:t>Надання пільг та звільнень від митних платежів. </a:t>
            </a:r>
            <a:r>
              <a:rPr lang="uk-UA" dirty="0">
                <a:latin typeface="Times New Roman" panose="02020603050405020304" pitchFamily="18" charset="0"/>
                <a:cs typeface="Times New Roman" panose="02020603050405020304" pitchFamily="18" charset="0"/>
              </a:rPr>
              <a:t>Митні органи також контролюють правильне застосування пільгових режимів, звільнень від сплати мита або знижень ставок для окремих категорій товарів і суб’єктів (наприклад, інвестиційні </a:t>
            </a:r>
            <a:r>
              <a:rPr lang="uk-UA" dirty="0" err="1">
                <a:latin typeface="Times New Roman" panose="02020603050405020304" pitchFamily="18" charset="0"/>
                <a:cs typeface="Times New Roman" panose="02020603050405020304" pitchFamily="18" charset="0"/>
              </a:rPr>
              <a:t>проєкти</a:t>
            </a:r>
            <a:r>
              <a:rPr lang="uk-UA" dirty="0">
                <a:latin typeface="Times New Roman" panose="02020603050405020304" pitchFamily="18" charset="0"/>
                <a:cs typeface="Times New Roman" panose="02020603050405020304" pitchFamily="18" charset="0"/>
              </a:rPr>
              <a:t>, гуманітарна допомога, міжнародні угоди). Важливо, щоб ці пільги використовувалися за призначенням і не ставали способом ухилення від сплати митних платежів.</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6. </a:t>
            </a:r>
            <a:r>
              <a:rPr lang="uk-UA" b="1" dirty="0">
                <a:latin typeface="Times New Roman" panose="02020603050405020304" pitchFamily="18" charset="0"/>
                <a:cs typeface="Times New Roman" panose="02020603050405020304" pitchFamily="18" charset="0"/>
              </a:rPr>
              <a:t>Взаємодія з іншими державними органами та міжнародними партнерами. </a:t>
            </a:r>
            <a:r>
              <a:rPr lang="uk-UA" dirty="0">
                <a:latin typeface="Times New Roman" panose="02020603050405020304" pitchFamily="18" charset="0"/>
                <a:cs typeface="Times New Roman" panose="02020603050405020304" pitchFamily="18" charset="0"/>
              </a:rPr>
              <a:t>Митні органи співпрацюють із:</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Податковою службою (щодо адміністрування ПДВ на імпортовані товари).</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Правоохоронними органами (щодо боротьби з митними правопорушеннями).</a:t>
            </a:r>
          </a:p>
          <a:p>
            <a:endParaRPr lang="uk-U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Міжнародними митними адміністраціями (щодо обміну інформацією, гармонізації митних процедур).</a:t>
            </a:r>
          </a:p>
        </p:txBody>
      </p:sp>
    </p:spTree>
    <p:extLst>
      <p:ext uri="{BB962C8B-B14F-4D97-AF65-F5344CB8AC3E}">
        <p14:creationId xmlns:p14="http://schemas.microsoft.com/office/powerpoint/2010/main" val="112406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81600" y="1219200"/>
            <a:ext cx="6115050" cy="4702313"/>
          </a:xfrm>
          <a:prstGeom prst="rect">
            <a:avLst/>
          </a:prstGeom>
        </p:spPr>
        <p:txBody>
          <a:bodyPr vert="horz" wrap="square" lIns="0" tIns="12700" rIns="0" bIns="0" rtlCol="0">
            <a:spAutoFit/>
          </a:bodyPr>
          <a:lstStyle/>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404. </a:t>
            </a:r>
            <a:r>
              <a:rPr lang="ru-RU" sz="1800" spc="-55" dirty="0" err="1">
                <a:latin typeface="Times New Roman" panose="02020603050405020304" pitchFamily="18" charset="0"/>
                <a:cs typeface="Times New Roman" panose="02020603050405020304" pitchFamily="18" charset="0"/>
              </a:rPr>
              <a:t>Види</a:t>
            </a:r>
            <a:r>
              <a:rPr lang="ru-RU" sz="1800" spc="-55" dirty="0">
                <a:latin typeface="Times New Roman" panose="02020603050405020304" pitchFamily="18" charset="0"/>
                <a:cs typeface="Times New Roman" panose="02020603050405020304" pitchFamily="18" charset="0"/>
              </a:rPr>
              <a:t> д</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яльност</a:t>
            </a:r>
            <a:r>
              <a:rPr lang="en-US" sz="1800" spc="-55" dirty="0" err="1">
                <a:latin typeface="Times New Roman" panose="02020603050405020304" pitchFamily="18" charset="0"/>
                <a:cs typeface="Times New Roman" panose="02020603050405020304" pitchFamily="18" charset="0"/>
              </a:rPr>
              <a:t>i</a:t>
            </a:r>
            <a:r>
              <a:rPr lang="en-US" sz="1800" spc="-55" dirty="0">
                <a:latin typeface="Times New Roman" panose="02020603050405020304" pitchFamily="18" charset="0"/>
                <a:cs typeface="Times New Roman" panose="02020603050405020304" pitchFamily="18" charset="0"/>
              </a:rPr>
              <a:t>, </a:t>
            </a:r>
            <a:r>
              <a:rPr lang="ru-RU" sz="1800" spc="-55" dirty="0">
                <a:latin typeface="Times New Roman" panose="02020603050405020304" pitchFamily="18" charset="0"/>
                <a:cs typeface="Times New Roman" panose="02020603050405020304" pitchFamily="18" charset="0"/>
              </a:rPr>
              <a:t>контроль за </a:t>
            </a:r>
            <a:r>
              <a:rPr lang="ru-RU" sz="1800" spc="-55" dirty="0" err="1">
                <a:latin typeface="Times New Roman" panose="02020603050405020304" pitchFamily="18" charset="0"/>
                <a:cs typeface="Times New Roman" panose="02020603050405020304" pitchFamily="18" charset="0"/>
              </a:rPr>
              <a:t>провадженням</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яких</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зд</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йснюється</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митними</a:t>
            </a:r>
            <a:r>
              <a:rPr lang="ru-RU" sz="1800" spc="-55" dirty="0">
                <a:latin typeface="Times New Roman" panose="02020603050405020304" pitchFamily="18" charset="0"/>
                <a:cs typeface="Times New Roman" panose="02020603050405020304" pitchFamily="18" charset="0"/>
              </a:rPr>
              <a:t> органами</a:t>
            </a: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405. 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ценз</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я та </a:t>
            </a:r>
            <a:r>
              <a:rPr lang="ru-RU" sz="1800" spc="-55" dirty="0" err="1">
                <a:latin typeface="Times New Roman" panose="02020603050405020304" pitchFamily="18" charset="0"/>
                <a:cs typeface="Times New Roman" panose="02020603050405020304" pitchFamily="18" charset="0"/>
              </a:rPr>
              <a:t>дозволи</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що</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надаються</a:t>
            </a:r>
            <a:r>
              <a:rPr lang="ru-RU" sz="1800" spc="-55" dirty="0">
                <a:latin typeface="Times New Roman" panose="02020603050405020304" pitchFamily="18" charset="0"/>
                <a:cs typeface="Times New Roman" panose="02020603050405020304" pitchFamily="18" charset="0"/>
              </a:rPr>
              <a:t> п</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дприємствам</a:t>
            </a:r>
            <a:endParaRPr lang="ru-RU" sz="1800" spc="-55" dirty="0">
              <a:latin typeface="Times New Roman" panose="02020603050405020304" pitchFamily="18" charset="0"/>
              <a:cs typeface="Times New Roman" panose="02020603050405020304" pitchFamily="18" charset="0"/>
            </a:endParaRP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406. </a:t>
            </a:r>
            <a:r>
              <a:rPr lang="ru-RU" sz="1800" spc="-55" dirty="0" err="1">
                <a:latin typeface="Times New Roman" panose="02020603050405020304" pitchFamily="18" charset="0"/>
                <a:cs typeface="Times New Roman" panose="02020603050405020304" pitchFamily="18" charset="0"/>
              </a:rPr>
              <a:t>Органи</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уповноважен</a:t>
            </a:r>
            <a:r>
              <a:rPr lang="en-US" sz="1800" spc="-55" dirty="0" err="1">
                <a:latin typeface="Times New Roman" panose="02020603050405020304" pitchFamily="18" charset="0"/>
                <a:cs typeface="Times New Roman" panose="02020603050405020304" pitchFamily="18" charset="0"/>
              </a:rPr>
              <a:t>i</a:t>
            </a:r>
            <a:r>
              <a:rPr lang="en-US"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надавати</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дозволи</a:t>
            </a:r>
            <a:endParaRPr lang="ru-RU" sz="1800" spc="-55" dirty="0">
              <a:latin typeface="Times New Roman" panose="02020603050405020304" pitchFamily="18" charset="0"/>
              <a:cs typeface="Times New Roman" panose="02020603050405020304" pitchFamily="18" charset="0"/>
            </a:endParaRP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407. </a:t>
            </a:r>
            <a:r>
              <a:rPr lang="ru-RU" sz="1800" spc="-55" dirty="0" err="1">
                <a:latin typeface="Times New Roman" panose="02020603050405020304" pitchFamily="18" charset="0"/>
                <a:cs typeface="Times New Roman" panose="02020603050405020304" pitchFamily="18" charset="0"/>
              </a:rPr>
              <a:t>Форми</a:t>
            </a:r>
            <a:r>
              <a:rPr lang="ru-RU" sz="1800" spc="-55" dirty="0">
                <a:latin typeface="Times New Roman" panose="02020603050405020304" pitchFamily="18" charset="0"/>
                <a:cs typeface="Times New Roman" panose="02020603050405020304" pitchFamily="18" charset="0"/>
              </a:rPr>
              <a:t>, порядок </a:t>
            </a:r>
            <a:r>
              <a:rPr lang="ru-RU" sz="1800" spc="-55" dirty="0" err="1">
                <a:latin typeface="Times New Roman" panose="02020603050405020304" pitchFamily="18" charset="0"/>
                <a:cs typeface="Times New Roman" panose="02020603050405020304" pitchFamily="18" charset="0"/>
              </a:rPr>
              <a:t>подання</a:t>
            </a:r>
            <a:r>
              <a:rPr lang="ru-RU" sz="1800" spc="-55" dirty="0">
                <a:latin typeface="Times New Roman" panose="02020603050405020304" pitchFamily="18" charset="0"/>
                <a:cs typeface="Times New Roman" panose="02020603050405020304" pitchFamily="18" charset="0"/>
              </a:rPr>
              <a:t> та </a:t>
            </a:r>
            <a:r>
              <a:rPr lang="ru-RU" sz="1800" spc="-55" dirty="0" err="1">
                <a:latin typeface="Times New Roman" panose="02020603050405020304" pitchFamily="18" charset="0"/>
                <a:cs typeface="Times New Roman" panose="02020603050405020304" pitchFamily="18" charset="0"/>
              </a:rPr>
              <a:t>розгляду</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заяв</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надання</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в </a:t>
            </a:r>
            <a:r>
              <a:rPr lang="en-US" sz="1800" spc="-55" dirty="0" err="1">
                <a:latin typeface="Times New Roman" panose="02020603050405020304" pitchFamily="18" charset="0"/>
                <a:cs typeface="Times New Roman" panose="02020603050405020304" pitchFamily="18" charset="0"/>
              </a:rPr>
              <a:t>i</a:t>
            </a:r>
            <a:r>
              <a:rPr lang="en-US" sz="1800" spc="-55" dirty="0">
                <a:latin typeface="Times New Roman" panose="02020603050405020304" pitchFamily="18" charset="0"/>
                <a:cs typeface="Times New Roman" panose="02020603050405020304" pitchFamily="18" charset="0"/>
              </a:rPr>
              <a:t> </a:t>
            </a:r>
            <a:r>
              <a:rPr lang="ru-RU" sz="1800" spc="-55" dirty="0">
                <a:latin typeface="Times New Roman" panose="02020603050405020304" pitchFamily="18" charset="0"/>
                <a:cs typeface="Times New Roman" panose="02020603050405020304" pitchFamily="18" charset="0"/>
              </a:rPr>
              <a:t>контролю за д</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яльн</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стю</a:t>
            </a:r>
            <a:r>
              <a:rPr lang="ru-RU" sz="1800" spc="-55" dirty="0">
                <a:latin typeface="Times New Roman" panose="02020603050405020304" pitchFamily="18" charset="0"/>
                <a:cs typeface="Times New Roman" panose="02020603050405020304" pitchFamily="18" charset="0"/>
              </a:rPr>
              <a:t> п</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дприємств</a:t>
            </a:r>
            <a:r>
              <a:rPr lang="ru-RU" sz="1800" spc="-55" dirty="0">
                <a:latin typeface="Times New Roman" panose="02020603050405020304" pitchFamily="18" charset="0"/>
                <a:cs typeface="Times New Roman" panose="02020603050405020304" pitchFamily="18" charset="0"/>
              </a:rPr>
              <a:t>, як</a:t>
            </a:r>
            <a:r>
              <a:rPr lang="en-US" sz="1800" spc="-55" dirty="0" err="1">
                <a:latin typeface="Times New Roman" panose="02020603050405020304" pitchFamily="18" charset="0"/>
                <a:cs typeface="Times New Roman" panose="02020603050405020304" pitchFamily="18" charset="0"/>
              </a:rPr>
              <a:t>i</a:t>
            </a:r>
            <a:r>
              <a:rPr lang="en-US"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їх</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отримали</a:t>
            </a:r>
            <a:endParaRPr lang="ru-RU" sz="1800" spc="-55" dirty="0">
              <a:latin typeface="Times New Roman" panose="02020603050405020304" pitchFamily="18" charset="0"/>
              <a:cs typeface="Times New Roman" panose="02020603050405020304" pitchFamily="18" charset="0"/>
            </a:endParaRP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408. </a:t>
            </a:r>
            <a:r>
              <a:rPr lang="ru-RU" sz="1800" spc="-55" dirty="0" err="1">
                <a:latin typeface="Times New Roman" panose="02020603050405020304" pitchFamily="18" charset="0"/>
                <a:cs typeface="Times New Roman" panose="02020603050405020304" pitchFamily="18" charset="0"/>
              </a:rPr>
              <a:t>Особлив</a:t>
            </a:r>
            <a:r>
              <a:rPr lang="en-US" sz="1800" spc="-55" dirty="0" err="1">
                <a:latin typeface="Times New Roman" panose="02020603050405020304" pitchFamily="18" charset="0"/>
                <a:cs typeface="Times New Roman" panose="02020603050405020304" pitchFamily="18" charset="0"/>
              </a:rPr>
              <a:t>i</a:t>
            </a:r>
            <a:r>
              <a:rPr lang="en-US"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умови</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отримання</a:t>
            </a:r>
            <a:r>
              <a:rPr lang="ru-RU" sz="1800" spc="-55" dirty="0">
                <a:latin typeface="Times New Roman" panose="02020603050405020304" pitchFamily="18" charset="0"/>
                <a:cs typeface="Times New Roman" panose="02020603050405020304" pitchFamily="18" charset="0"/>
              </a:rPr>
              <a:t> 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ценз</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ї та </a:t>
            </a:r>
            <a:r>
              <a:rPr lang="ru-RU" sz="1800" spc="-55" dirty="0" err="1">
                <a:latin typeface="Times New Roman" panose="02020603050405020304" pitchFamily="18" charset="0"/>
                <a:cs typeface="Times New Roman" panose="02020603050405020304" pitchFamily="18" charset="0"/>
              </a:rPr>
              <a:t>дозвол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в</a:t>
            </a: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409. Строк </a:t>
            </a:r>
            <a:r>
              <a:rPr lang="ru-RU" sz="1800" spc="-55" dirty="0" err="1">
                <a:latin typeface="Times New Roman" panose="02020603050405020304" pitchFamily="18" charset="0"/>
                <a:cs typeface="Times New Roman" panose="02020603050405020304" pitchFamily="18" charset="0"/>
              </a:rPr>
              <a:t>розгляду</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заяв</a:t>
            </a:r>
            <a:r>
              <a:rPr lang="ru-RU" sz="1800" spc="-55" dirty="0">
                <a:latin typeface="Times New Roman" panose="02020603050405020304" pitchFamily="18" charset="0"/>
                <a:cs typeface="Times New Roman" panose="02020603050405020304" pitchFamily="18" charset="0"/>
              </a:rPr>
              <a:t> про </a:t>
            </a:r>
            <a:r>
              <a:rPr lang="ru-RU" sz="1800" spc="-55" dirty="0" err="1">
                <a:latin typeface="Times New Roman" panose="02020603050405020304" pitchFamily="18" charset="0"/>
                <a:cs typeface="Times New Roman" panose="02020603050405020304" pitchFamily="18" charset="0"/>
              </a:rPr>
              <a:t>надання</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в</a:t>
            </a: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410. В</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дмова</a:t>
            </a:r>
            <a:r>
              <a:rPr lang="ru-RU" sz="1800" spc="-55" dirty="0">
                <a:latin typeface="Times New Roman" panose="02020603050405020304" pitchFamily="18" charset="0"/>
                <a:cs typeface="Times New Roman" panose="02020603050405020304" pitchFamily="18" charset="0"/>
              </a:rPr>
              <a:t> у </a:t>
            </a:r>
            <a:r>
              <a:rPr lang="ru-RU" sz="1800" spc="-55" dirty="0" err="1">
                <a:latin typeface="Times New Roman" panose="02020603050405020304" pitchFamily="18" charset="0"/>
                <a:cs typeface="Times New Roman" panose="02020603050405020304" pitchFamily="18" charset="0"/>
              </a:rPr>
              <a:t>наданн</a:t>
            </a:r>
            <a:r>
              <a:rPr lang="en-US" sz="1800" spc="-55" dirty="0" err="1">
                <a:latin typeface="Times New Roman" panose="02020603050405020304" pitchFamily="18" charset="0"/>
                <a:cs typeface="Times New Roman" panose="02020603050405020304" pitchFamily="18" charset="0"/>
              </a:rPr>
              <a:t>i</a:t>
            </a:r>
            <a:r>
              <a:rPr lang="en-US"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дозволу</a:t>
            </a:r>
            <a:endParaRPr lang="ru-RU" sz="1800" spc="-55" dirty="0">
              <a:latin typeface="Times New Roman" panose="02020603050405020304" pitchFamily="18" charset="0"/>
              <a:cs typeface="Times New Roman" panose="02020603050405020304" pitchFamily="18" charset="0"/>
            </a:endParaRP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411. </a:t>
            </a:r>
            <a:r>
              <a:rPr lang="ru-RU" sz="1800" spc="-55" dirty="0" err="1">
                <a:latin typeface="Times New Roman" panose="02020603050405020304" pitchFamily="18" charset="0"/>
                <a:cs typeface="Times New Roman" panose="02020603050405020304" pitchFamily="18" charset="0"/>
              </a:rPr>
              <a:t>Безстроков</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сть</a:t>
            </a:r>
            <a:r>
              <a:rPr lang="ru-RU" sz="1800" spc="-55" dirty="0">
                <a:latin typeface="Times New Roman" panose="02020603050405020304" pitchFamily="18" charset="0"/>
                <a:cs typeface="Times New Roman" panose="02020603050405020304" pitchFamily="18" charset="0"/>
              </a:rPr>
              <a:t> д</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ї </a:t>
            </a:r>
            <a:r>
              <a:rPr lang="ru-RU" sz="1800" spc="-55" dirty="0" err="1">
                <a:latin typeface="Times New Roman" panose="02020603050405020304" pitchFamily="18" charset="0"/>
                <a:cs typeface="Times New Roman" panose="02020603050405020304" pitchFamily="18" charset="0"/>
              </a:rPr>
              <a:t>дозвол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в</a:t>
            </a: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412. </a:t>
            </a:r>
            <a:r>
              <a:rPr lang="ru-RU" sz="1800" spc="-55" dirty="0" err="1">
                <a:latin typeface="Times New Roman" panose="02020603050405020304" pitchFamily="18" charset="0"/>
                <a:cs typeface="Times New Roman" panose="02020603050405020304" pitchFamily="18" charset="0"/>
              </a:rPr>
              <a:t>Зупинення</a:t>
            </a:r>
            <a:r>
              <a:rPr lang="ru-RU" sz="1800" spc="-55" dirty="0">
                <a:latin typeface="Times New Roman" panose="02020603050405020304" pitchFamily="18" charset="0"/>
                <a:cs typeface="Times New Roman" panose="02020603050405020304" pitchFamily="18" charset="0"/>
              </a:rPr>
              <a:t> д</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ї та </a:t>
            </a:r>
            <a:r>
              <a:rPr lang="ru-RU" sz="1800" spc="-55" dirty="0" err="1">
                <a:latin typeface="Times New Roman" panose="02020603050405020304" pitchFamily="18" charset="0"/>
                <a:cs typeface="Times New Roman" panose="02020603050405020304" pitchFamily="18" charset="0"/>
              </a:rPr>
              <a:t>анулювання</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дозволу</a:t>
            </a:r>
            <a:endParaRPr lang="ru-RU" sz="1800" spc="-55" dirty="0">
              <a:latin typeface="Times New Roman" panose="02020603050405020304" pitchFamily="18" charset="0"/>
              <a:cs typeface="Times New Roman" panose="02020603050405020304" pitchFamily="18" charset="0"/>
            </a:endParaRP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413. </a:t>
            </a:r>
            <a:r>
              <a:rPr lang="ru-RU" sz="1800" spc="-55" dirty="0" err="1">
                <a:latin typeface="Times New Roman" panose="02020603050405020304" pitchFamily="18" charset="0"/>
                <a:cs typeface="Times New Roman" panose="02020603050405020304" pitchFamily="18" charset="0"/>
              </a:rPr>
              <a:t>Переоформлення</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дозволу</a:t>
            </a:r>
            <a:endParaRPr lang="ru-RU" sz="1800" spc="-55" dirty="0">
              <a:latin typeface="Times New Roman" panose="02020603050405020304" pitchFamily="18" charset="0"/>
              <a:cs typeface="Times New Roman" panose="02020603050405020304" pitchFamily="18" charset="0"/>
            </a:endParaRP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414. </a:t>
            </a:r>
            <a:r>
              <a:rPr lang="ru-RU" sz="1800" spc="-55" dirty="0" err="1">
                <a:latin typeface="Times New Roman" panose="02020603050405020304" pitchFamily="18" charset="0"/>
                <a:cs typeface="Times New Roman" panose="02020603050405020304" pitchFamily="18" charset="0"/>
              </a:rPr>
              <a:t>Безоплатн</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сть</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надання</a:t>
            </a:r>
            <a:r>
              <a:rPr lang="ru-RU" sz="1800" spc="-55" dirty="0">
                <a:latin typeface="Times New Roman" panose="02020603050405020304" pitchFamily="18" charset="0"/>
                <a:cs typeface="Times New Roman" panose="02020603050405020304" pitchFamily="18" charset="0"/>
              </a:rPr>
              <a:t> та </a:t>
            </a:r>
            <a:r>
              <a:rPr lang="ru-RU" sz="1800" spc="-55" dirty="0" err="1">
                <a:latin typeface="Times New Roman" panose="02020603050405020304" pitchFamily="18" charset="0"/>
                <a:cs typeface="Times New Roman" panose="02020603050405020304" pitchFamily="18" charset="0"/>
              </a:rPr>
              <a:t>переоформлення</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в</a:t>
            </a:r>
          </a:p>
          <a:p>
            <a:pPr marL="241300" marR="5080" indent="-228600">
              <a:lnSpc>
                <a:spcPct val="110000"/>
              </a:lnSpc>
              <a:spcBef>
                <a:spcPts val="100"/>
              </a:spcBef>
              <a:buClr>
                <a:srgbClr val="F81B01"/>
              </a:buClr>
              <a:buSzPct val="108333"/>
              <a:buFont typeface="Wingdings"/>
              <a:buChar char=""/>
              <a:tabLst>
                <a:tab pos="241300" algn="l"/>
              </a:tabLst>
            </a:pPr>
            <a:r>
              <a:rPr lang="ru-RU" sz="1800" spc="-55" dirty="0" err="1">
                <a:latin typeface="Times New Roman" panose="02020603050405020304" pitchFamily="18" charset="0"/>
                <a:cs typeface="Times New Roman" panose="02020603050405020304" pitchFamily="18" charset="0"/>
              </a:rPr>
              <a:t>Стаття</a:t>
            </a:r>
            <a:r>
              <a:rPr lang="ru-RU" sz="1800" spc="-55" dirty="0">
                <a:latin typeface="Times New Roman" panose="02020603050405020304" pitchFamily="18" charset="0"/>
                <a:cs typeface="Times New Roman" panose="02020603050405020304" pitchFamily="18" charset="0"/>
              </a:rPr>
              <a:t> 415. </a:t>
            </a:r>
            <a:r>
              <a:rPr lang="ru-RU" sz="1800" spc="-55" dirty="0" err="1">
                <a:latin typeface="Times New Roman" panose="02020603050405020304" pitchFamily="18" charset="0"/>
                <a:cs typeface="Times New Roman" panose="02020603050405020304" pitchFamily="18" charset="0"/>
              </a:rPr>
              <a:t>Реєстри</a:t>
            </a:r>
            <a:r>
              <a:rPr lang="ru-RU" sz="1800" spc="-55" dirty="0">
                <a:latin typeface="Times New Roman" panose="02020603050405020304" pitchFamily="18" charset="0"/>
                <a:cs typeface="Times New Roman" panose="02020603050405020304" pitchFamily="18" charset="0"/>
              </a:rPr>
              <a:t> п</a:t>
            </a:r>
            <a:r>
              <a:rPr lang="en-US" sz="1800" spc="-55" dirty="0" err="1">
                <a:latin typeface="Times New Roman" panose="02020603050405020304" pitchFamily="18" charset="0"/>
                <a:cs typeface="Times New Roman" panose="02020603050405020304" pitchFamily="18" charset="0"/>
              </a:rPr>
              <a:t>i</a:t>
            </a:r>
            <a:r>
              <a:rPr lang="ru-RU" sz="1800" spc="-55" dirty="0" err="1">
                <a:latin typeface="Times New Roman" panose="02020603050405020304" pitchFamily="18" charset="0"/>
                <a:cs typeface="Times New Roman" panose="02020603050405020304" pitchFamily="18" charset="0"/>
              </a:rPr>
              <a:t>дприємств</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яким</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надаються</a:t>
            </a:r>
            <a:r>
              <a:rPr lang="ru-RU" sz="1800" spc="-55" dirty="0">
                <a:latin typeface="Times New Roman" panose="02020603050405020304" pitchFamily="18" charset="0"/>
                <a:cs typeface="Times New Roman" panose="02020603050405020304" pitchFamily="18" charset="0"/>
              </a:rPr>
              <a:t> </a:t>
            </a:r>
            <a:r>
              <a:rPr lang="ru-RU" sz="1800" spc="-55" dirty="0" err="1">
                <a:latin typeface="Times New Roman" panose="02020603050405020304" pitchFamily="18" charset="0"/>
                <a:cs typeface="Times New Roman" panose="02020603050405020304" pitchFamily="18" charset="0"/>
              </a:rPr>
              <a:t>дозволи</a:t>
            </a:r>
            <a:r>
              <a:rPr lang="ru-RU" sz="1800" spc="-55" dirty="0">
                <a:latin typeface="Times New Roman" panose="02020603050405020304" pitchFamily="18" charset="0"/>
                <a:cs typeface="Times New Roman" panose="02020603050405020304" pitchFamily="18" charset="0"/>
              </a:rPr>
              <a:t> та л</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ценз</a:t>
            </a:r>
            <a:r>
              <a:rPr lang="en-US" sz="1800" spc="-55" dirty="0" err="1">
                <a:latin typeface="Times New Roman" panose="02020603050405020304" pitchFamily="18" charset="0"/>
                <a:cs typeface="Times New Roman" panose="02020603050405020304" pitchFamily="18" charset="0"/>
              </a:rPr>
              <a:t>i</a:t>
            </a:r>
            <a:r>
              <a:rPr lang="ru-RU" sz="1800" spc="-55" dirty="0">
                <a:latin typeface="Times New Roman" panose="02020603050405020304" pitchFamily="18" charset="0"/>
                <a:cs typeface="Times New Roman" panose="02020603050405020304" pitchFamily="18" charset="0"/>
              </a:rPr>
              <a:t>ї</a:t>
            </a:r>
            <a:endParaRPr lang="ru-RU" sz="1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1447800" y="2971800"/>
            <a:ext cx="2286000" cy="750847"/>
          </a:xfrm>
          <a:prstGeom prst="rect">
            <a:avLst/>
          </a:prstGeom>
        </p:spPr>
        <p:txBody>
          <a:bodyPr vert="horz" wrap="square" lIns="0" tIns="12065" rIns="0" bIns="0" rtlCol="0">
            <a:spAutoFit/>
          </a:bodyPr>
          <a:lstStyle/>
          <a:p>
            <a:pPr marL="12700" algn="ctr">
              <a:lnSpc>
                <a:spcPct val="100000"/>
              </a:lnSpc>
              <a:spcBef>
                <a:spcPts val="95"/>
              </a:spcBef>
            </a:pPr>
            <a:r>
              <a:rPr lang="uk-UA" sz="2400" dirty="0">
                <a:solidFill>
                  <a:schemeClr val="bg1"/>
                </a:solidFill>
                <a:latin typeface="Times New Roman" panose="02020603050405020304" pitchFamily="18" charset="0"/>
                <a:cs typeface="Times New Roman" panose="02020603050405020304" pitchFamily="18" charset="0"/>
              </a:rPr>
              <a:t>Нормативно-правова база</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31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2667000"/>
            <a:ext cx="3062605" cy="1811393"/>
          </a:xfrm>
          <a:prstGeom prst="rect">
            <a:avLst/>
          </a:prstGeom>
        </p:spPr>
        <p:txBody>
          <a:bodyPr vert="horz" wrap="square" lIns="0" tIns="86995" rIns="0" bIns="0" rtlCol="0">
            <a:spAutoFit/>
          </a:bodyPr>
          <a:lstStyle/>
          <a:p>
            <a:pPr marL="12700" algn="ctr">
              <a:lnSpc>
                <a:spcPct val="100000"/>
              </a:lnSpc>
              <a:spcBef>
                <a:spcPts val="95"/>
              </a:spcBef>
            </a:pPr>
            <a:r>
              <a:rPr lang="ru-RU" sz="2800" spc="-150" dirty="0">
                <a:solidFill>
                  <a:srgbClr val="FFFDFF"/>
                </a:solidFill>
                <a:latin typeface="Times New Roman" panose="02020603050405020304" pitchFamily="18" charset="0"/>
                <a:cs typeface="Times New Roman" panose="02020603050405020304" pitchFamily="18" charset="0"/>
              </a:rPr>
              <a:t>Структура </a:t>
            </a:r>
            <a:r>
              <a:rPr lang="ru-RU" sz="2800" spc="-150" dirty="0" err="1">
                <a:solidFill>
                  <a:srgbClr val="FFFDFF"/>
                </a:solidFill>
                <a:latin typeface="Times New Roman" panose="02020603050405020304" pitchFamily="18" charset="0"/>
                <a:cs typeface="Times New Roman" panose="02020603050405020304" pitchFamily="18" charset="0"/>
              </a:rPr>
              <a:t>митних</a:t>
            </a:r>
            <a:r>
              <a:rPr lang="ru-RU" sz="2800" spc="-150" dirty="0">
                <a:solidFill>
                  <a:srgbClr val="FFFDFF"/>
                </a:solidFill>
                <a:latin typeface="Times New Roman" panose="02020603050405020304" pitchFamily="18" charset="0"/>
                <a:cs typeface="Times New Roman" panose="02020603050405020304" pitchFamily="18" charset="0"/>
              </a:rPr>
              <a:t> орган</a:t>
            </a:r>
            <a:r>
              <a:rPr lang="uk-UA" sz="2800" spc="-150" dirty="0">
                <a:solidFill>
                  <a:srgbClr val="FFFDFF"/>
                </a:solidFill>
                <a:latin typeface="Times New Roman" panose="02020603050405020304" pitchFamily="18" charset="0"/>
                <a:cs typeface="Times New Roman" panose="02020603050405020304" pitchFamily="18" charset="0"/>
              </a:rPr>
              <a:t>і</a:t>
            </a:r>
            <a:r>
              <a:rPr lang="ru-RU" sz="2800" spc="-150" dirty="0">
                <a:solidFill>
                  <a:srgbClr val="FFFDFF"/>
                </a:solidFill>
                <a:latin typeface="Times New Roman" panose="02020603050405020304" pitchFamily="18" charset="0"/>
                <a:cs typeface="Times New Roman" panose="02020603050405020304" pitchFamily="18" charset="0"/>
              </a:rPr>
              <a:t>в та </a:t>
            </a:r>
            <a:r>
              <a:rPr lang="ru-RU" sz="2800" spc="-150" dirty="0" err="1">
                <a:solidFill>
                  <a:srgbClr val="FFFDFF"/>
                </a:solidFill>
                <a:latin typeface="Times New Roman" panose="02020603050405020304" pitchFamily="18" charset="0"/>
                <a:cs typeface="Times New Roman" panose="02020603050405020304" pitchFamily="18" charset="0"/>
              </a:rPr>
              <a:t>їхні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функції</a:t>
            </a:r>
            <a:r>
              <a:rPr lang="ru-RU" sz="2800" spc="-150" dirty="0">
                <a:solidFill>
                  <a:srgbClr val="FFFDFF"/>
                </a:solidFill>
                <a:latin typeface="Times New Roman" panose="02020603050405020304" pitchFamily="18" charset="0"/>
                <a:cs typeface="Times New Roman" panose="02020603050405020304" pitchFamily="18" charset="0"/>
              </a:rPr>
              <a:t> в </a:t>
            </a:r>
            <a:r>
              <a:rPr lang="ru-RU" sz="2800" spc="-150" dirty="0" err="1">
                <a:solidFill>
                  <a:srgbClr val="FFFDFF"/>
                </a:solidFill>
                <a:latin typeface="Times New Roman" panose="02020603050405020304" pitchFamily="18" charset="0"/>
                <a:cs typeface="Times New Roman" panose="02020603050405020304" pitchFamily="18" charset="0"/>
              </a:rPr>
              <a:t>адмініструванні</a:t>
            </a:r>
            <a:r>
              <a:rPr lang="ru-RU" sz="2800" spc="-150" dirty="0">
                <a:solidFill>
                  <a:srgbClr val="FFFDFF"/>
                </a:solidFill>
                <a:latin typeface="Times New Roman" panose="02020603050405020304" pitchFamily="18" charset="0"/>
                <a:cs typeface="Times New Roman" panose="02020603050405020304" pitchFamily="18" charset="0"/>
              </a:rPr>
              <a:t> </a:t>
            </a:r>
            <a:r>
              <a:rPr lang="ru-RU" sz="2800" spc="-150" dirty="0" err="1">
                <a:solidFill>
                  <a:srgbClr val="FFFDFF"/>
                </a:solidFill>
                <a:latin typeface="Times New Roman" panose="02020603050405020304" pitchFamily="18" charset="0"/>
                <a:cs typeface="Times New Roman" panose="02020603050405020304" pitchFamily="18" charset="0"/>
              </a:rPr>
              <a:t>платежів</a:t>
            </a:r>
            <a:r>
              <a:rPr lang="ru-RU" sz="2800" spc="-150" dirty="0">
                <a:solidFill>
                  <a:srgbClr val="FFFDFF"/>
                </a:solidFill>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B884A9F-4C8D-44E3-896A-46ED6DD56335}"/>
              </a:ext>
            </a:extLst>
          </p:cNvPr>
          <p:cNvSpPr txBox="1"/>
          <p:nvPr/>
        </p:nvSpPr>
        <p:spPr>
          <a:xfrm>
            <a:off x="5383608" y="1752600"/>
            <a:ext cx="5893992" cy="2246769"/>
          </a:xfrm>
          <a:prstGeom prst="rect">
            <a:avLst/>
          </a:prstGeom>
          <a:noFill/>
        </p:spPr>
        <p:txBody>
          <a:bodyPr wrap="square">
            <a:spAutoFit/>
          </a:bodyPr>
          <a:lstStyle/>
          <a:p>
            <a:pPr algn="ctr"/>
            <a:r>
              <a:rPr lang="uk-UA" sz="2000" dirty="0">
                <a:latin typeface="Times New Roman" panose="02020603050405020304" pitchFamily="18" charset="0"/>
                <a:cs typeface="Times New Roman" panose="02020603050405020304" pitchFamily="18" charset="0"/>
              </a:rPr>
              <a:t>Митна система України складається з </a:t>
            </a:r>
          </a:p>
          <a:p>
            <a:pPr algn="ctr"/>
            <a:r>
              <a:rPr lang="uk-UA" sz="2000" dirty="0">
                <a:latin typeface="Times New Roman" panose="02020603050405020304" pitchFamily="18" charset="0"/>
                <a:cs typeface="Times New Roman" panose="02020603050405020304" pitchFamily="18" charset="0"/>
              </a:rPr>
              <a:t>Державної митної служби (Держмитслужби), регіональних митниць та митних постів. </a:t>
            </a:r>
          </a:p>
          <a:p>
            <a:pPr algn="ctr"/>
            <a:r>
              <a:rPr lang="uk-UA" sz="2000" dirty="0">
                <a:latin typeface="Times New Roman" panose="02020603050405020304" pitchFamily="18" charset="0"/>
                <a:cs typeface="Times New Roman" panose="02020603050405020304" pitchFamily="18" charset="0"/>
              </a:rPr>
              <a:t>Кожна з цих структурних одиниць виконує свої функції в адмініструванні митних платежів, забезпечуючи контроль за їх нарахуванням, сплатою та своєчасним надходженням до бюджету.</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3133</Words>
  <Application>Microsoft Office PowerPoint</Application>
  <PresentationFormat>Широкий екран</PresentationFormat>
  <Paragraphs>277</Paragraphs>
  <Slides>25</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25</vt:i4>
      </vt:variant>
    </vt:vector>
  </HeadingPairs>
  <TitlesOfParts>
    <vt:vector size="33" baseType="lpstr">
      <vt:lpstr>Arial</vt:lpstr>
      <vt:lpstr>Calibri</vt:lpstr>
      <vt:lpstr>Calibri Light</vt:lpstr>
      <vt:lpstr>Cambria</vt:lpstr>
      <vt:lpstr>Times New Roman</vt:lpstr>
      <vt:lpstr>Trebuchet MS</vt:lpstr>
      <vt:lpstr>Wingdings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МИТНО-ТАРИФНІ ІНСТРУМЕНТИ ТА ОЦІНКА МИТНО-ТАРИФНОГО ЗАХИСТУ</dc:title>
  <dc:creator>Natalia Moskalenko</dc:creator>
  <cp:lastModifiedBy>Viktoriia</cp:lastModifiedBy>
  <cp:revision>33</cp:revision>
  <dcterms:created xsi:type="dcterms:W3CDTF">2022-10-31T21:49:58Z</dcterms:created>
  <dcterms:modified xsi:type="dcterms:W3CDTF">2025-02-26T11:02:26Z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2020-11-03T00:00:00Z</vt:filetime>
  </property>
  <property fmtid="{D5CDD505-2E9C-101B-9397-08002B2CF9AE}" pid="3" name="Creator">
    <vt:lpwstr>Microsoft® PowerPoint® 2016</vt:lpwstr>
  </property>
  <property fmtid="{D5CDD505-2E9C-101B-9397-08002B2CF9AE}" pid="4" name="LastSaved">
    <vt:filetime>2022-10-31T00:00:00Z</vt:filetime>
  </property>
</Properties>
</file>