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257" r:id="rId3"/>
    <p:sldId id="262" r:id="rId4"/>
    <p:sldId id="261" r:id="rId5"/>
    <p:sldId id="260" r:id="rId6"/>
    <p:sldId id="263" r:id="rId7"/>
    <p:sldId id="264" r:id="rId8"/>
    <p:sldId id="291" r:id="rId9"/>
    <p:sldId id="292" r:id="rId10"/>
    <p:sldId id="265" r:id="rId11"/>
    <p:sldId id="266" r:id="rId12"/>
    <p:sldId id="267" r:id="rId13"/>
    <p:sldId id="268" r:id="rId14"/>
    <p:sldId id="258" r:id="rId15"/>
    <p:sldId id="269" r:id="rId16"/>
    <p:sldId id="259" r:id="rId17"/>
    <p:sldId id="272" r:id="rId18"/>
    <p:sldId id="273" r:id="rId19"/>
    <p:sldId id="274" r:id="rId20"/>
    <p:sldId id="296" r:id="rId21"/>
    <p:sldId id="352" r:id="rId22"/>
    <p:sldId id="353" r:id="rId23"/>
    <p:sldId id="275" r:id="rId24"/>
    <p:sldId id="276" r:id="rId25"/>
    <p:sldId id="277" r:id="rId26"/>
    <p:sldId id="278" r:id="rId27"/>
    <p:sldId id="298" r:id="rId28"/>
    <p:sldId id="279" r:id="rId29"/>
    <p:sldId id="280" r:id="rId30"/>
    <p:sldId id="281" r:id="rId31"/>
    <p:sldId id="282" r:id="rId32"/>
    <p:sldId id="284" r:id="rId33"/>
    <p:sldId id="283" r:id="rId34"/>
    <p:sldId id="287" r:id="rId35"/>
    <p:sldId id="285" r:id="rId36"/>
    <p:sldId id="293" r:id="rId37"/>
    <p:sldId id="286" r:id="rId38"/>
    <p:sldId id="288" r:id="rId39"/>
    <p:sldId id="289" r:id="rId40"/>
    <p:sldId id="290" r:id="rId41"/>
    <p:sldId id="299" r:id="rId42"/>
    <p:sldId id="297" r:id="rId43"/>
    <p:sldId id="302" r:id="rId44"/>
    <p:sldId id="300" r:id="rId45"/>
    <p:sldId id="301" r:id="rId46"/>
    <p:sldId id="303" r:id="rId47"/>
    <p:sldId id="305" r:id="rId48"/>
    <p:sldId id="304" r:id="rId49"/>
    <p:sldId id="306" r:id="rId50"/>
    <p:sldId id="307" r:id="rId51"/>
    <p:sldId id="308" r:id="rId52"/>
    <p:sldId id="309" r:id="rId53"/>
    <p:sldId id="310" r:id="rId54"/>
    <p:sldId id="356" r:id="rId55"/>
    <p:sldId id="311" r:id="rId56"/>
    <p:sldId id="312" r:id="rId57"/>
    <p:sldId id="354" r:id="rId58"/>
    <p:sldId id="355" r:id="rId59"/>
    <p:sldId id="357" r:id="rId60"/>
    <p:sldId id="358" r:id="rId61"/>
    <p:sldId id="359" r:id="rId62"/>
    <p:sldId id="362" r:id="rId63"/>
    <p:sldId id="313" r:id="rId64"/>
    <p:sldId id="314" r:id="rId65"/>
    <p:sldId id="363" r:id="rId66"/>
    <p:sldId id="364" r:id="rId67"/>
    <p:sldId id="365" r:id="rId68"/>
    <p:sldId id="360" r:id="rId69"/>
    <p:sldId id="366" r:id="rId70"/>
    <p:sldId id="367" r:id="rId71"/>
    <p:sldId id="316" r:id="rId72"/>
    <p:sldId id="318" r:id="rId73"/>
    <p:sldId id="319" r:id="rId74"/>
    <p:sldId id="320" r:id="rId75"/>
    <p:sldId id="321" r:id="rId76"/>
    <p:sldId id="322" r:id="rId77"/>
    <p:sldId id="323" r:id="rId78"/>
    <p:sldId id="325" r:id="rId79"/>
    <p:sldId id="324" r:id="rId80"/>
    <p:sldId id="368" r:id="rId81"/>
    <p:sldId id="361" r:id="rId82"/>
    <p:sldId id="369" r:id="rId83"/>
    <p:sldId id="370" r:id="rId84"/>
    <p:sldId id="371" r:id="rId85"/>
    <p:sldId id="372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6" r:id="rId95"/>
    <p:sldId id="337" r:id="rId96"/>
    <p:sldId id="338" r:id="rId97"/>
    <p:sldId id="340" r:id="rId98"/>
    <p:sldId id="339" r:id="rId99"/>
    <p:sldId id="342" r:id="rId100"/>
    <p:sldId id="343" r:id="rId101"/>
    <p:sldId id="344" r:id="rId102"/>
    <p:sldId id="346" r:id="rId103"/>
    <p:sldId id="345" r:id="rId104"/>
    <p:sldId id="351" r:id="rId105"/>
    <p:sldId id="347" r:id="rId106"/>
    <p:sldId id="348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BD17-C540-4E49-93C7-97BE39DEE08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BA3E-8228-445F-81E4-3379EC62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3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97C38-B78F-45D4-A23F-D79AE04D3A76}" type="slidenum">
              <a:rPr lang="ru-RU"/>
              <a:pPr/>
              <a:t>27</a:t>
            </a:fld>
            <a:endParaRPr lang="ru-RU"/>
          </a:p>
        </p:txBody>
      </p:sp>
      <p:sp>
        <p:nvSpPr>
          <p:cNvPr id="247810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104B596-3FD7-4FF0-A4E2-4DF1056571DE}" type="slidenum">
              <a:rPr lang="ru-RU" sz="1200">
                <a:cs typeface="Arial" charset="0"/>
              </a:rPr>
              <a:pPr algn="r"/>
              <a:t>27</a:t>
            </a:fld>
            <a:endParaRPr lang="ru-RU" sz="1200">
              <a:cs typeface="Arial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BA3E-8228-445F-81E4-3379EC62E2A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3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BFE9A-59EA-4098-B72B-31464AE0FE0D}" type="slidenum">
              <a:rPr lang="ru-RU"/>
              <a:pPr/>
              <a:t>80</a:t>
            </a:fld>
            <a:endParaRPr lang="ru-RU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5. Логістичний менеджмент у системі загального </a:t>
            </a:r>
            <a:r>
              <a:rPr lang="uk-UA" sz="3200" b="1" dirty="0" smtClean="0">
                <a:solidFill>
                  <a:srgbClr val="FF0000"/>
                </a:solidFill>
              </a:rPr>
              <a:t>менеджменту</a:t>
            </a:r>
          </a:p>
          <a:p>
            <a:r>
              <a:rPr lang="uk-UA" sz="3200" dirty="0" smtClean="0"/>
              <a:t>1</a:t>
            </a:r>
            <a:r>
              <a:rPr lang="uk-UA" sz="3200" dirty="0"/>
              <a:t>. Логістична місія та логістичне середовище </a:t>
            </a:r>
            <a:r>
              <a:rPr lang="uk-UA" sz="3200" dirty="0" smtClean="0"/>
              <a:t>фірми</a:t>
            </a:r>
            <a:endParaRPr lang="ru-RU" sz="3200" dirty="0"/>
          </a:p>
          <a:p>
            <a:r>
              <a:rPr lang="uk-UA" sz="3200" dirty="0" smtClean="0"/>
              <a:t>2.Визначення </a:t>
            </a:r>
            <a:r>
              <a:rPr lang="uk-UA" sz="3200" dirty="0"/>
              <a:t>та місце логістичного </a:t>
            </a:r>
            <a:r>
              <a:rPr lang="uk-UA" sz="3200" dirty="0" smtClean="0"/>
              <a:t>менеджменту </a:t>
            </a:r>
            <a:endParaRPr lang="ru-RU" sz="3200" dirty="0"/>
          </a:p>
          <a:p>
            <a:r>
              <a:rPr lang="uk-UA" sz="3200" dirty="0" smtClean="0"/>
              <a:t>3</a:t>
            </a:r>
            <a:r>
              <a:rPr lang="uk-UA" sz="3200" dirty="0"/>
              <a:t>. Логістичний </a:t>
            </a:r>
            <a:r>
              <a:rPr lang="uk-UA" sz="3200" dirty="0" err="1"/>
              <a:t>мікс</a:t>
            </a:r>
            <a:r>
              <a:rPr lang="uk-UA" sz="3200" dirty="0"/>
              <a:t> </a:t>
            </a:r>
            <a:r>
              <a:rPr lang="uk-UA" sz="3200" dirty="0" smtClean="0"/>
              <a:t>«7R»</a:t>
            </a:r>
          </a:p>
          <a:p>
            <a:r>
              <a:rPr lang="uk-UA" sz="3200" dirty="0" smtClean="0"/>
              <a:t>4</a:t>
            </a:r>
            <a:r>
              <a:rPr lang="uk-UA" sz="3200" dirty="0"/>
              <a:t>. Взаємодія логістичного менеджменту з маркетингом, з фінансовим та виробничим </a:t>
            </a:r>
            <a:r>
              <a:rPr lang="uk-UA" sz="3200" dirty="0" smtClean="0"/>
              <a:t>менеджментом</a:t>
            </a:r>
          </a:p>
          <a:p>
            <a:r>
              <a:rPr lang="uk-UA" sz="3200" dirty="0" smtClean="0"/>
              <a:t>5</a:t>
            </a:r>
            <a:r>
              <a:rPr lang="uk-UA" sz="3200" dirty="0"/>
              <a:t>. Поняття  менеджменту ланцюга </a:t>
            </a:r>
            <a:r>
              <a:rPr lang="uk-UA" sz="3200" dirty="0" smtClean="0"/>
              <a:t>постачань</a:t>
            </a:r>
          </a:p>
          <a:p>
            <a:r>
              <a:rPr lang="uk-UA" sz="3200" dirty="0" smtClean="0"/>
              <a:t>6</a:t>
            </a:r>
            <a:r>
              <a:rPr lang="uk-UA" sz="3200" dirty="0"/>
              <a:t>. Зв'язок логістики з основними функціональними сферами бізнесу.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68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Логістична</a:t>
            </a:r>
            <a:r>
              <a:rPr lang="ru-RU" sz="3600" b="1" dirty="0"/>
              <a:t> </a:t>
            </a:r>
            <a:r>
              <a:rPr lang="ru-RU" sz="3600" b="1" dirty="0" err="1"/>
              <a:t>діяльність</a:t>
            </a:r>
            <a:r>
              <a:rPr lang="ru-RU" sz="3600" b="1" dirty="0"/>
              <a:t> </a:t>
            </a:r>
            <a:r>
              <a:rPr lang="ru-RU" sz="3600" b="1" dirty="0" err="1"/>
              <a:t>підприємства</a:t>
            </a:r>
            <a:r>
              <a:rPr lang="ru-RU" sz="3600" b="1" dirty="0"/>
              <a:t> </a:t>
            </a:r>
            <a:r>
              <a:rPr lang="ru-RU" sz="3600" b="1" dirty="0" err="1"/>
              <a:t>відбувається</a:t>
            </a:r>
            <a:r>
              <a:rPr lang="ru-RU" sz="3600" b="1" dirty="0"/>
              <a:t> </a:t>
            </a:r>
            <a:r>
              <a:rPr lang="ru-RU" sz="3600" b="1" u="sng" dirty="0"/>
              <a:t>в </a:t>
            </a:r>
            <a:r>
              <a:rPr lang="ru-RU" sz="3600" b="1" u="sng" dirty="0" err="1"/>
              <a:t>логістичному</a:t>
            </a:r>
            <a:r>
              <a:rPr lang="ru-RU" sz="3600" b="1" u="sng" dirty="0"/>
              <a:t> </a:t>
            </a:r>
            <a:r>
              <a:rPr lang="ru-RU" sz="3600" b="1" u="sng" dirty="0" err="1"/>
              <a:t>середовищі</a:t>
            </a:r>
            <a:r>
              <a:rPr lang="ru-RU" sz="3600" b="1" u="sng" dirty="0"/>
              <a:t> та </a:t>
            </a:r>
            <a:r>
              <a:rPr lang="ru-RU" sz="3600" b="1" u="sng" dirty="0" err="1"/>
              <a:t>під</a:t>
            </a:r>
            <a:r>
              <a:rPr lang="ru-RU" sz="3600" b="1" u="sng" dirty="0"/>
              <a:t> </a:t>
            </a:r>
            <a:r>
              <a:rPr lang="ru-RU" sz="3600" b="1" u="sng" dirty="0" err="1"/>
              <a:t>його</a:t>
            </a:r>
            <a:r>
              <a:rPr lang="ru-RU" sz="3600" b="1" u="sng" dirty="0"/>
              <a:t> </a:t>
            </a:r>
            <a:r>
              <a:rPr lang="ru-RU" sz="3600" b="1" u="sng" dirty="0" err="1"/>
              <a:t>впливом</a:t>
            </a:r>
            <a:r>
              <a:rPr lang="ru-RU" sz="3600" b="1" u="sng" dirty="0"/>
              <a:t>. </a:t>
            </a:r>
            <a:r>
              <a:rPr lang="ru-RU" sz="3600" b="1" dirty="0" err="1"/>
              <a:t>Логістичне</a:t>
            </a:r>
            <a:r>
              <a:rPr lang="ru-RU" sz="3600" b="1" dirty="0"/>
              <a:t> </a:t>
            </a:r>
            <a:r>
              <a:rPr lang="ru-RU" sz="3600" b="1" dirty="0" err="1"/>
              <a:t>середовище</a:t>
            </a:r>
            <a:r>
              <a:rPr lang="ru-RU" sz="3600" b="1" dirty="0"/>
              <a:t> </a:t>
            </a:r>
            <a:r>
              <a:rPr lang="ru-RU" sz="3600" b="1" dirty="0" err="1"/>
              <a:t>поділяють</a:t>
            </a:r>
            <a:r>
              <a:rPr lang="ru-RU" sz="3600" b="1" dirty="0"/>
              <a:t> </a:t>
            </a:r>
            <a:r>
              <a:rPr lang="ru-RU" sz="3600" b="1" dirty="0" smtClean="0"/>
              <a:t> на:</a:t>
            </a:r>
          </a:p>
          <a:p>
            <a:r>
              <a:rPr lang="ru-RU" sz="3600" b="1" dirty="0"/>
              <a:t>●</a:t>
            </a:r>
            <a:r>
              <a:rPr lang="ru-RU" sz="3600" b="1" u="sng" dirty="0" err="1" smtClean="0"/>
              <a:t>зовнішнє</a:t>
            </a:r>
            <a:r>
              <a:rPr lang="ru-RU" sz="3600" b="1" u="sng" dirty="0" smtClean="0"/>
              <a:t> </a:t>
            </a:r>
            <a:r>
              <a:rPr lang="ru-RU" sz="3600" b="1" u="sng" dirty="0"/>
              <a:t>та </a:t>
            </a:r>
            <a:r>
              <a:rPr lang="ru-RU" sz="3600" b="1" u="sng" dirty="0" err="1"/>
              <a:t>внутрішнє</a:t>
            </a:r>
            <a:r>
              <a:rPr lang="ru-RU" sz="3600" b="1" dirty="0" smtClean="0"/>
              <a:t>,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а </a:t>
            </a:r>
            <a:r>
              <a:rPr lang="ru-RU" sz="3600" b="1" dirty="0" err="1"/>
              <a:t>також</a:t>
            </a:r>
            <a:r>
              <a:rPr lang="ru-RU" sz="3600" b="1" dirty="0"/>
              <a:t> </a:t>
            </a:r>
            <a:r>
              <a:rPr lang="ru-RU" sz="3600" b="1" dirty="0" smtClean="0"/>
              <a:t>на</a:t>
            </a:r>
            <a:r>
              <a:rPr lang="uk-UA" sz="3600" b="1" dirty="0"/>
              <a:t>:</a:t>
            </a:r>
            <a:endParaRPr lang="ru-RU" sz="3600" b="1" dirty="0" smtClean="0"/>
          </a:p>
          <a:p>
            <a:r>
              <a:rPr lang="ru-RU" sz="3600" b="1" dirty="0" smtClean="0"/>
              <a:t>● </a:t>
            </a:r>
            <a:r>
              <a:rPr lang="ru-RU" sz="3600" b="1" u="sng" dirty="0" err="1" smtClean="0"/>
              <a:t>макросередовище</a:t>
            </a:r>
            <a:r>
              <a:rPr lang="ru-RU" sz="3600" b="1" u="sng" dirty="0" smtClean="0"/>
              <a:t> </a:t>
            </a:r>
            <a:r>
              <a:rPr lang="ru-RU" sz="3600" b="1" u="sng" dirty="0"/>
              <a:t>та </a:t>
            </a:r>
            <a:r>
              <a:rPr lang="ru-RU" sz="3600" b="1" u="sng" dirty="0" err="1" smtClean="0"/>
              <a:t>мікросередовище</a:t>
            </a:r>
            <a:r>
              <a:rPr lang="ru-RU" sz="3600" b="1" dirty="0" smtClean="0"/>
              <a:t>. </a:t>
            </a:r>
          </a:p>
          <a:p>
            <a:r>
              <a:rPr lang="ru-RU" sz="3600" b="1" smtClean="0">
                <a:solidFill>
                  <a:srgbClr val="FF0000"/>
                </a:solidFill>
              </a:rPr>
              <a:t>Зовнішнє логістичне середовище </a:t>
            </a:r>
            <a:r>
              <a:rPr lang="ru-RU" sz="3600" b="1" smtClean="0"/>
              <a:t>— це зовнішні умови логістичної діяльності підприємства.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616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375" y="5733256"/>
            <a:ext cx="838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матричної оргструктури 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логістичної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Логістика в матричній структурі підприєм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2" name="Picture 8" descr="Приклад матричної структури управління логістикою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1" y="312736"/>
            <a:ext cx="8458123" cy="54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13369"/>
              </p:ext>
            </p:extLst>
          </p:nvPr>
        </p:nvGraphicFramePr>
        <p:xfrm>
          <a:off x="83128" y="40542"/>
          <a:ext cx="9053945" cy="680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291"/>
                <a:gridCol w="7176654"/>
              </a:tblGrid>
              <a:tr h="6204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Функції менеджменту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 функцій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73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А)Організація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1)Функція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, яка передбачає рішення про те, які мають бути цілі логістичної організації та що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потрібно робити,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щоб досягти цих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5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48250" algn="l"/>
                        </a:tabLst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Б)Т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актичн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е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планування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2)Упорядкований і по можливості безперервний процес оброблення даних із метою визначення відхилень або розбіжностей між плановими та фактичними значеннями показників, а також аналіз цих відхилень і визначення причин невідповідності. </a:t>
                      </a:r>
                    </a:p>
                  </a:txBody>
                  <a:tcPr marL="68580" marR="68580" marT="0" marB="0"/>
                </a:tc>
              </a:tr>
              <a:tr h="9434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48250" algn="l"/>
                        </a:tabLst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  В)Планування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3)Встановлення постійних і тимчасових відносин між усіма підрозділами логістичної організації, визначення порядку та умов функціонування.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6274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Г)Мотивація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4)Це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спроба зазирнути в довготермінову перспективу, оцінити тенденції, які розвиваються як усередині організації, так і в зовнішньому оточенні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6218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Д)Контроль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5)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Процес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спонукання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себе й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інших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до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діяльності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досягнення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особистісних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і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692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48250" algn="l"/>
                        </a:tabLst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 Ж)Стратегічне планування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6)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Розробляють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стандарти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логістичної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діяльності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опис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робіт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тощо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7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З)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перативне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планування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7)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Визначають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проміжні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цілі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на шляху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досягнення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стратегічних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і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завдань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логістичній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системі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80465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Яка це структура</a:t>
            </a:r>
            <a:r>
              <a:rPr lang="uk-UA" sz="2000" b="1" dirty="0" smtClean="0"/>
              <a:t>: а);  б)</a:t>
            </a:r>
            <a:endParaRPr lang="uk-UA" sz="2000" b="1" dirty="0" smtClean="0"/>
          </a:p>
          <a:p>
            <a:r>
              <a:rPr lang="uk-UA" sz="2000" b="1" dirty="0" smtClean="0"/>
              <a:t>А)лінійна, </a:t>
            </a:r>
          </a:p>
          <a:p>
            <a:r>
              <a:rPr lang="uk-UA" sz="2000" b="1" dirty="0" smtClean="0"/>
              <a:t>Б)функціональна, </a:t>
            </a:r>
          </a:p>
          <a:p>
            <a:r>
              <a:rPr lang="uk-UA" sz="2000" b="1" dirty="0" smtClean="0"/>
              <a:t>В)лінійно-функціональна </a:t>
            </a:r>
            <a:r>
              <a:rPr lang="uk-UA" sz="2000" b="1" dirty="0"/>
              <a:t>(</a:t>
            </a:r>
            <a:r>
              <a:rPr lang="uk-UA" sz="2000" b="1" dirty="0" smtClean="0"/>
              <a:t>штабна),</a:t>
            </a:r>
          </a:p>
          <a:p>
            <a:r>
              <a:rPr lang="uk-UA" sz="2000" b="1" dirty="0" smtClean="0"/>
              <a:t>Г) лінійно-штабна, </a:t>
            </a:r>
          </a:p>
          <a:p>
            <a:r>
              <a:rPr lang="uk-UA" sz="2000" b="1" dirty="0" smtClean="0"/>
              <a:t>Д)матрична</a:t>
            </a:r>
            <a:endParaRPr lang="ru-RU" sz="2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7" y="116632"/>
            <a:ext cx="7191201" cy="470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1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090738" y="11456988"/>
            <a:ext cx="6276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19200" y="41910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Яка це структура:</a:t>
            </a:r>
          </a:p>
          <a:p>
            <a:r>
              <a:rPr lang="uk-UA" sz="2400" b="1" dirty="0" smtClean="0"/>
              <a:t>А)лінійна, </a:t>
            </a:r>
          </a:p>
          <a:p>
            <a:r>
              <a:rPr lang="uk-UA" sz="2400" b="1" dirty="0" smtClean="0"/>
              <a:t>Б)функціональна, </a:t>
            </a:r>
          </a:p>
          <a:p>
            <a:r>
              <a:rPr lang="uk-UA" sz="2400" b="1" dirty="0" smtClean="0"/>
              <a:t>В)лінійно-функціональна </a:t>
            </a:r>
            <a:r>
              <a:rPr lang="uk-UA" sz="2400" b="1" dirty="0"/>
              <a:t>(</a:t>
            </a:r>
            <a:r>
              <a:rPr lang="uk-UA" sz="2400" b="1" dirty="0" smtClean="0"/>
              <a:t>штабна),</a:t>
            </a:r>
          </a:p>
          <a:p>
            <a:r>
              <a:rPr lang="uk-UA" sz="2400" b="1" dirty="0" smtClean="0"/>
              <a:t>Г) лінійно-штабна, </a:t>
            </a:r>
          </a:p>
          <a:p>
            <a:r>
              <a:rPr lang="uk-UA" sz="2400" b="1" dirty="0" smtClean="0"/>
              <a:t>Д)матрична</a:t>
            </a:r>
            <a:endParaRPr lang="ru-RU" sz="2400" b="1" dirty="0"/>
          </a:p>
        </p:txBody>
      </p:sp>
      <p:pic>
        <p:nvPicPr>
          <p:cNvPr id="11268" name="Picture 4" descr="http://elib.lutsk-ntu.com.ua/book/colleges/kovel/2010/10-103/page6.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7" y="450273"/>
            <a:ext cx="83117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lib.lutsk-ntu.com.ua/book/colleges/kovel/2010/10-103/page6.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873"/>
            <a:ext cx="773820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9200" y="41910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Яка це структура:</a:t>
            </a:r>
          </a:p>
          <a:p>
            <a:r>
              <a:rPr lang="uk-UA" sz="2400" b="1" dirty="0" smtClean="0"/>
              <a:t>А)лінійна, </a:t>
            </a:r>
          </a:p>
          <a:p>
            <a:r>
              <a:rPr lang="uk-UA" sz="2400" b="1" dirty="0" smtClean="0"/>
              <a:t>Б)функціональна, </a:t>
            </a:r>
          </a:p>
          <a:p>
            <a:r>
              <a:rPr lang="uk-UA" sz="2400" b="1" dirty="0" smtClean="0"/>
              <a:t>В)лінійно-функціональна </a:t>
            </a:r>
            <a:r>
              <a:rPr lang="uk-UA" sz="2400" b="1" dirty="0"/>
              <a:t>(</a:t>
            </a:r>
            <a:r>
              <a:rPr lang="uk-UA" sz="2400" b="1" dirty="0" smtClean="0"/>
              <a:t>штабна),</a:t>
            </a:r>
          </a:p>
          <a:p>
            <a:r>
              <a:rPr lang="uk-UA" sz="2400" b="1" dirty="0" smtClean="0"/>
              <a:t>Г) лінійно-штабна, </a:t>
            </a:r>
          </a:p>
          <a:p>
            <a:r>
              <a:rPr lang="uk-UA" sz="2400" b="1" dirty="0" smtClean="0"/>
              <a:t>Д)матрична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205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ÑÐ½ÑÐ¹Ð½Ð¾- ÑÑÐ°Ð±Ð½Ð° ÑÑÑÑÐºÑÑÑÐ° ÑÐ¿ÑÐ°Ð²Ð»ÑÐ½Ð½Ñ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>
            <a:off x="228600" y="602343"/>
            <a:ext cx="8759454" cy="24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9200" y="41910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Яка це структура:</a:t>
            </a:r>
          </a:p>
          <a:p>
            <a:r>
              <a:rPr lang="uk-UA" sz="2400" b="1" dirty="0" smtClean="0"/>
              <a:t>А)лінійна, </a:t>
            </a:r>
          </a:p>
          <a:p>
            <a:r>
              <a:rPr lang="uk-UA" sz="2400" b="1" dirty="0" smtClean="0"/>
              <a:t>Б)функціональна, </a:t>
            </a:r>
          </a:p>
          <a:p>
            <a:r>
              <a:rPr lang="uk-UA" sz="2400" b="1" dirty="0" smtClean="0"/>
              <a:t>В)лінійно-функціональна,</a:t>
            </a:r>
          </a:p>
          <a:p>
            <a:r>
              <a:rPr lang="uk-UA" sz="2400" b="1" dirty="0" smtClean="0"/>
              <a:t>Г) лінійно-штабна, </a:t>
            </a:r>
          </a:p>
          <a:p>
            <a:r>
              <a:rPr lang="uk-UA" sz="2400" b="1" dirty="0" smtClean="0"/>
              <a:t>Д)матрична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2967335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 err="1"/>
              <a:t>Керівники</a:t>
            </a:r>
            <a:r>
              <a:rPr lang="ru-RU" sz="2000" b="1" dirty="0"/>
              <a:t> </a:t>
            </a:r>
            <a:r>
              <a:rPr lang="ru-RU" sz="2000" b="1" dirty="0" err="1"/>
              <a:t>підрозділів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свої</a:t>
            </a:r>
            <a:r>
              <a:rPr lang="ru-RU" sz="2000" b="1" dirty="0"/>
              <a:t> </a:t>
            </a:r>
            <a:r>
              <a:rPr lang="ru-RU" sz="2000" b="1" dirty="0" err="1"/>
              <a:t>штаби</a:t>
            </a:r>
            <a:r>
              <a:rPr lang="ru-RU" sz="2000" b="1" dirty="0"/>
              <a:t> (</a:t>
            </a:r>
            <a:r>
              <a:rPr lang="ru-RU" sz="2000" b="1" dirty="0" err="1" smtClean="0"/>
              <a:t>управлінський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апарат</a:t>
            </a:r>
            <a:r>
              <a:rPr lang="ru-RU" sz="2000" b="1" dirty="0"/>
              <a:t>),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вирішують</a:t>
            </a:r>
            <a:r>
              <a:rPr lang="ru-RU" sz="2000" b="1" dirty="0"/>
              <a:t> </a:t>
            </a:r>
            <a:r>
              <a:rPr lang="ru-RU" sz="2000" b="1" dirty="0" err="1"/>
              <a:t>завдання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стоять перед ними.</a:t>
            </a:r>
          </a:p>
        </p:txBody>
      </p:sp>
    </p:spTree>
    <p:extLst>
      <p:ext uri="{BB962C8B-B14F-4D97-AF65-F5344CB8AC3E}">
        <p14:creationId xmlns:p14="http://schemas.microsoft.com/office/powerpoint/2010/main" val="33394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41910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Яка це структура:</a:t>
            </a:r>
          </a:p>
          <a:p>
            <a:r>
              <a:rPr lang="uk-UA" sz="2400" b="1" dirty="0" smtClean="0"/>
              <a:t>А)лінійна, </a:t>
            </a:r>
          </a:p>
          <a:p>
            <a:r>
              <a:rPr lang="uk-UA" sz="2400" b="1" dirty="0" smtClean="0"/>
              <a:t>Б)функціональна, </a:t>
            </a:r>
          </a:p>
          <a:p>
            <a:r>
              <a:rPr lang="uk-UA" sz="2400" b="1" dirty="0" smtClean="0"/>
              <a:t>В)лінійно-функціональна </a:t>
            </a:r>
            <a:r>
              <a:rPr lang="uk-UA" sz="2400" b="1" dirty="0"/>
              <a:t>(</a:t>
            </a:r>
            <a:r>
              <a:rPr lang="uk-UA" sz="2400" b="1" dirty="0" smtClean="0"/>
              <a:t>штабна),</a:t>
            </a:r>
          </a:p>
          <a:p>
            <a:r>
              <a:rPr lang="uk-UA" sz="2400" b="1" dirty="0" smtClean="0"/>
              <a:t>Г) лінійно-штабна, </a:t>
            </a:r>
          </a:p>
          <a:p>
            <a:r>
              <a:rPr lang="uk-UA" sz="2400" b="1" dirty="0" smtClean="0"/>
              <a:t>Д)матрична</a:t>
            </a:r>
            <a:endParaRPr lang="ru-RU" sz="2400" b="1" dirty="0"/>
          </a:p>
        </p:txBody>
      </p:sp>
      <p:pic>
        <p:nvPicPr>
          <p:cNvPr id="13316" name="Picture 4" descr="http://elib.lutsk-ntu.com.ua/book/colleges/kovel/2010/10-103/page6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1836"/>
            <a:ext cx="7332790" cy="31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ладові логістичного середовища підприєм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81669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1" y="4343400"/>
            <a:ext cx="870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Рис. </a:t>
            </a:r>
            <a:r>
              <a:rPr lang="ru-RU" sz="2800" b="1" dirty="0" err="1" smtClean="0"/>
              <a:t>Складові</a:t>
            </a:r>
            <a:r>
              <a:rPr lang="ru-RU" sz="2800" b="1" dirty="0" smtClean="0"/>
              <a:t> </a:t>
            </a:r>
            <a:r>
              <a:rPr lang="ru-RU" sz="2800" b="1" dirty="0" err="1"/>
              <a:t>логістичного</a:t>
            </a:r>
            <a:r>
              <a:rPr lang="ru-RU" sz="2800" b="1" dirty="0"/>
              <a:t> </a:t>
            </a:r>
            <a:r>
              <a:rPr lang="ru-RU" sz="2800" b="1" dirty="0" err="1" smtClean="0"/>
              <a:t>середовища</a:t>
            </a:r>
            <a:r>
              <a:rPr lang="ru-RU" sz="2800" b="1" dirty="0"/>
              <a:t> </a:t>
            </a:r>
            <a:r>
              <a:rPr lang="ru-RU" sz="2800" b="1" dirty="0" err="1" smtClean="0"/>
              <a:t>підприємства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82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954"/>
            <a:ext cx="8991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Логістичне</a:t>
            </a:r>
            <a:r>
              <a:rPr lang="ru-RU" sz="3600" b="1" dirty="0"/>
              <a:t> </a:t>
            </a:r>
            <a:r>
              <a:rPr lang="ru-RU" sz="3600" b="1" dirty="0" err="1"/>
              <a:t>макросередовище</a:t>
            </a:r>
            <a:r>
              <a:rPr lang="ru-RU" sz="3600" b="1" dirty="0"/>
              <a:t> </a:t>
            </a:r>
            <a:r>
              <a:rPr lang="ru-RU" sz="3600" dirty="0"/>
              <a:t>— </a:t>
            </a:r>
            <a:r>
              <a:rPr lang="ru-RU" sz="3600" i="1" u="sng" dirty="0" err="1"/>
              <a:t>це</a:t>
            </a:r>
            <a:r>
              <a:rPr lang="ru-RU" sz="3600" i="1" u="sng" dirty="0"/>
              <a:t> </a:t>
            </a:r>
            <a:r>
              <a:rPr lang="ru-RU" sz="3600" i="1" u="sng" dirty="0" err="1"/>
              <a:t>зовнішнє</a:t>
            </a:r>
            <a:r>
              <a:rPr lang="ru-RU" sz="3600" i="1" u="sng" dirty="0"/>
              <a:t> </a:t>
            </a:r>
            <a:r>
              <a:rPr lang="ru-RU" sz="3600" i="1" u="sng" dirty="0" err="1"/>
              <a:t>середовище</a:t>
            </a:r>
            <a:r>
              <a:rPr lang="ru-RU" sz="3600" i="1" u="sng" dirty="0"/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опосередкованого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впливу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dirty="0"/>
              <a:t> </a:t>
            </a:r>
            <a:r>
              <a:rPr lang="ru-RU" sz="3600" b="1" i="1" dirty="0" err="1">
                <a:solidFill>
                  <a:srgbClr val="FF0000"/>
                </a:solidFill>
              </a:rPr>
              <a:t>Ч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инники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впливу</a:t>
            </a:r>
            <a:r>
              <a:rPr lang="ru-RU" sz="3600" i="1" dirty="0"/>
              <a:t>: </a:t>
            </a:r>
            <a:r>
              <a:rPr lang="ru-RU" sz="3600" b="1" i="1" dirty="0" err="1"/>
              <a:t>політичні</a:t>
            </a:r>
            <a:r>
              <a:rPr lang="ru-RU" sz="3600" b="1" i="1" dirty="0"/>
              <a:t>, </a:t>
            </a:r>
            <a:r>
              <a:rPr lang="ru-RU" sz="3600" b="1" i="1" dirty="0" err="1"/>
              <a:t>економічні</a:t>
            </a:r>
            <a:r>
              <a:rPr lang="ru-RU" sz="3600" b="1" i="1" dirty="0"/>
              <a:t>, </a:t>
            </a:r>
            <a:r>
              <a:rPr lang="ru-RU" sz="3600" b="1" i="1" dirty="0" err="1"/>
              <a:t>правові</a:t>
            </a:r>
            <a:r>
              <a:rPr lang="ru-RU" sz="3600" b="1" i="1" dirty="0"/>
              <a:t>, </a:t>
            </a:r>
            <a:r>
              <a:rPr lang="ru-RU" sz="3600" b="1" i="1" dirty="0" err="1"/>
              <a:t>технологічні</a:t>
            </a:r>
            <a:r>
              <a:rPr lang="ru-RU" sz="3600" b="1" i="1" dirty="0"/>
              <a:t>, </a:t>
            </a:r>
            <a:r>
              <a:rPr lang="ru-RU" sz="3600" b="1" i="1" dirty="0" err="1"/>
              <a:t>соціально-культурні</a:t>
            </a:r>
            <a:r>
              <a:rPr lang="ru-RU" sz="3600" b="1" i="1" dirty="0"/>
              <a:t>, </a:t>
            </a:r>
            <a:r>
              <a:rPr lang="ru-RU" sz="3600" b="1" i="1" dirty="0" err="1"/>
              <a:t>географічні</a:t>
            </a:r>
            <a:r>
              <a:rPr lang="ru-RU" sz="3600" b="1" i="1" dirty="0"/>
              <a:t> та </a:t>
            </a:r>
            <a:r>
              <a:rPr lang="ru-RU" sz="3600" b="1" i="1" dirty="0" err="1" smtClean="0"/>
              <a:t>екологічні</a:t>
            </a:r>
            <a:r>
              <a:rPr lang="ru-RU" sz="3600" b="1" i="1" dirty="0" smtClean="0"/>
              <a:t>.</a:t>
            </a:r>
          </a:p>
          <a:p>
            <a:endParaRPr lang="ru-RU" sz="3600" i="1" dirty="0"/>
          </a:p>
          <a:p>
            <a:r>
              <a:rPr lang="ru-RU" sz="3600" dirty="0"/>
              <a:t> </a:t>
            </a:r>
            <a:r>
              <a:rPr lang="ru-RU" sz="3600" dirty="0" err="1"/>
              <a:t>Дія</a:t>
            </a:r>
            <a:r>
              <a:rPr lang="ru-RU" sz="3600" dirty="0"/>
              <a:t> </a:t>
            </a:r>
            <a:r>
              <a:rPr lang="ru-RU" sz="3600" dirty="0" err="1"/>
              <a:t>цих</a:t>
            </a:r>
            <a:r>
              <a:rPr lang="ru-RU" sz="3600" dirty="0"/>
              <a:t> </a:t>
            </a:r>
            <a:r>
              <a:rPr lang="ru-RU" sz="3600" dirty="0" err="1"/>
              <a:t>чинників</a:t>
            </a:r>
            <a:r>
              <a:rPr lang="ru-RU" sz="3600" dirty="0"/>
              <a:t> </a:t>
            </a:r>
            <a:r>
              <a:rPr lang="ru-RU" sz="3600" dirty="0" err="1" smtClean="0"/>
              <a:t>вплив</a:t>
            </a:r>
            <a:r>
              <a:rPr lang="ru-RU" sz="3600" dirty="0" smtClean="0"/>
              <a:t> на </a:t>
            </a:r>
            <a:r>
              <a:rPr lang="ru-RU" sz="3600" dirty="0" err="1"/>
              <a:t>логістичну</a:t>
            </a:r>
            <a:r>
              <a:rPr lang="ru-RU" sz="3600" dirty="0"/>
              <a:t> </a:t>
            </a:r>
            <a:r>
              <a:rPr lang="ru-RU" sz="3600" dirty="0" err="1"/>
              <a:t>діяльність</a:t>
            </a:r>
            <a:r>
              <a:rPr lang="ru-RU" sz="3600" dirty="0"/>
              <a:t> </a:t>
            </a:r>
            <a:r>
              <a:rPr lang="ru-RU" sz="3600" dirty="0" err="1" smtClean="0"/>
              <a:t>аналогічний</a:t>
            </a:r>
            <a:r>
              <a:rPr lang="ru-RU" sz="3600" dirty="0" smtClean="0"/>
              <a:t> </a:t>
            </a:r>
            <a:r>
              <a:rPr lang="ru-RU" sz="3600" dirty="0" err="1"/>
              <a:t>дії</a:t>
            </a:r>
            <a:r>
              <a:rPr lang="ru-RU" sz="3600" dirty="0"/>
              <a:t> на любу </a:t>
            </a:r>
            <a:r>
              <a:rPr lang="ru-RU" sz="3600" dirty="0" err="1" smtClean="0"/>
              <a:t>іншу</a:t>
            </a:r>
            <a:r>
              <a:rPr lang="ru-RU" sz="3600" dirty="0" smtClean="0"/>
              <a:t> </a:t>
            </a:r>
            <a:r>
              <a:rPr lang="ru-RU" sz="3600" dirty="0" err="1" smtClean="0"/>
              <a:t>діяльність</a:t>
            </a:r>
            <a:r>
              <a:rPr lang="ru-RU" sz="3600" dirty="0" smtClean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місце</a:t>
            </a:r>
            <a:r>
              <a:rPr lang="ru-RU" sz="3600" dirty="0"/>
              <a:t> на </a:t>
            </a:r>
            <a:r>
              <a:rPr lang="ru-RU" sz="3600" dirty="0" err="1"/>
              <a:t>підприємстві</a:t>
            </a:r>
            <a:r>
              <a:rPr lang="ru-RU" sz="3600" dirty="0"/>
              <a:t>.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93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Мікрологістичне</a:t>
            </a:r>
            <a:r>
              <a:rPr lang="ru-RU" sz="3200" b="1" dirty="0"/>
              <a:t> </a:t>
            </a:r>
            <a:r>
              <a:rPr lang="ru-RU" sz="3200" b="1" dirty="0" err="1"/>
              <a:t>середовище</a:t>
            </a:r>
            <a:r>
              <a:rPr lang="ru-RU" sz="3200" b="1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 </a:t>
            </a:r>
            <a:r>
              <a:rPr lang="ru-RU" sz="3200" dirty="0" err="1"/>
              <a:t>складається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smtClean="0"/>
              <a:t>●</a:t>
            </a:r>
            <a:r>
              <a:rPr lang="ru-RU" sz="3200" i="1" u="sng" dirty="0" err="1" smtClean="0"/>
              <a:t>зовнішнього</a:t>
            </a:r>
            <a:r>
              <a:rPr lang="ru-RU" sz="3200" i="1" u="sng" dirty="0" smtClean="0"/>
              <a:t> </a:t>
            </a:r>
            <a:r>
              <a:rPr lang="ru-RU" sz="3200" i="1" u="sng" dirty="0" err="1"/>
              <a:t>логістичного</a:t>
            </a:r>
            <a:r>
              <a:rPr lang="ru-RU" sz="3200" i="1" u="sng" dirty="0"/>
              <a:t> </a:t>
            </a:r>
            <a:r>
              <a:rPr lang="ru-RU" sz="3200" i="1" u="sng" dirty="0" err="1"/>
              <a:t>середовища</a:t>
            </a:r>
            <a:r>
              <a:rPr lang="ru-RU" sz="3200" i="1" u="sng" dirty="0"/>
              <a:t> </a:t>
            </a:r>
            <a:r>
              <a:rPr lang="ru-RU" sz="3200" i="1" u="sng" dirty="0" err="1"/>
              <a:t>безпосереднього</a:t>
            </a:r>
            <a:r>
              <a:rPr lang="ru-RU" sz="3200" i="1" u="sng" dirty="0"/>
              <a:t> </a:t>
            </a:r>
            <a:r>
              <a:rPr lang="ru-RU" sz="3200" i="1" u="sng" dirty="0" err="1"/>
              <a:t>впливу</a:t>
            </a:r>
            <a:r>
              <a:rPr lang="ru-RU" sz="3200" i="1" u="sng" dirty="0"/>
              <a:t> та </a:t>
            </a:r>
            <a:r>
              <a:rPr lang="ru-RU" sz="3200" i="1" u="sng" dirty="0" smtClean="0"/>
              <a:t>●</a:t>
            </a:r>
            <a:r>
              <a:rPr lang="ru-RU" sz="3200" i="1" u="sng" dirty="0" err="1" smtClean="0"/>
              <a:t>внутрішнього</a:t>
            </a:r>
            <a:r>
              <a:rPr lang="ru-RU" sz="3200" i="1" u="sng" dirty="0" smtClean="0"/>
              <a:t> </a:t>
            </a:r>
            <a:r>
              <a:rPr lang="ru-RU" sz="3200" i="1" u="sng" dirty="0" err="1"/>
              <a:t>середовища</a:t>
            </a:r>
            <a:r>
              <a:rPr lang="ru-RU" sz="3200" i="1" u="sng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До</a:t>
            </a:r>
            <a:r>
              <a:rPr lang="ru-RU" sz="3200" dirty="0"/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чинників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зовнішнього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логістичного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середовища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безпосереднього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впливу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належать: </a:t>
            </a:r>
            <a:r>
              <a:rPr lang="ru-RU" sz="3200" b="1" i="1" dirty="0"/>
              <a:t>стан </a:t>
            </a:r>
            <a:r>
              <a:rPr lang="ru-RU" sz="3200" b="1" i="1" dirty="0" err="1"/>
              <a:t>об'єктів</a:t>
            </a:r>
            <a:r>
              <a:rPr lang="ru-RU" sz="3200" b="1" i="1" dirty="0"/>
              <a:t> </a:t>
            </a:r>
            <a:r>
              <a:rPr lang="ru-RU" sz="3200" b="1" i="1" dirty="0" err="1"/>
              <a:t>зовнішньої</a:t>
            </a:r>
            <a:r>
              <a:rPr lang="ru-RU" sz="3200" b="1" i="1" dirty="0"/>
              <a:t> </a:t>
            </a:r>
            <a:r>
              <a:rPr lang="ru-RU" sz="3200" b="1" i="1" dirty="0" err="1"/>
              <a:t>логістичної</a:t>
            </a:r>
            <a:r>
              <a:rPr lang="ru-RU" sz="3200" b="1" i="1" dirty="0"/>
              <a:t> </a:t>
            </a:r>
            <a:r>
              <a:rPr lang="ru-RU" sz="3200" b="1" i="1" dirty="0" err="1"/>
              <a:t>інфраструктури</a:t>
            </a:r>
            <a:r>
              <a:rPr lang="ru-RU" sz="3200" b="1" i="1" dirty="0"/>
              <a:t> та </a:t>
            </a:r>
            <a:r>
              <a:rPr lang="ru-RU" sz="3200" b="1" i="1" dirty="0" err="1"/>
              <a:t>суб'єктів-учасників</a:t>
            </a:r>
            <a:r>
              <a:rPr lang="ru-RU" sz="3200" b="1" i="1" dirty="0"/>
              <a:t> </a:t>
            </a:r>
            <a:r>
              <a:rPr lang="ru-RU" sz="3200" b="1" i="1" dirty="0" err="1"/>
              <a:t>логістичної</a:t>
            </a:r>
            <a:r>
              <a:rPr lang="ru-RU" sz="3200" b="1" i="1" dirty="0"/>
              <a:t> </a:t>
            </a:r>
            <a:r>
              <a:rPr lang="ru-RU" sz="3200" b="1" i="1" dirty="0" err="1"/>
              <a:t>мережі</a:t>
            </a:r>
            <a:r>
              <a:rPr lang="ru-RU" sz="3200" b="1" i="1" dirty="0"/>
              <a:t> </a:t>
            </a:r>
            <a:r>
              <a:rPr lang="ru-RU" sz="3200" b="1" i="1" dirty="0" err="1"/>
              <a:t>підприємства</a:t>
            </a:r>
            <a:r>
              <a:rPr lang="ru-RU" sz="3200" b="1" i="1" dirty="0"/>
              <a:t>, </a:t>
            </a:r>
            <a:r>
              <a:rPr lang="ru-RU" sz="3200" b="1" i="1" dirty="0" err="1"/>
              <a:t>її</a:t>
            </a:r>
            <a:r>
              <a:rPr lang="ru-RU" sz="3200" b="1" i="1" dirty="0"/>
              <a:t> </a:t>
            </a:r>
            <a:r>
              <a:rPr lang="ru-RU" sz="3200" b="1" i="1" dirty="0" err="1"/>
              <a:t>територіальне</a:t>
            </a:r>
            <a:r>
              <a:rPr lang="ru-RU" sz="3200" b="1" i="1" dirty="0"/>
              <a:t> </a:t>
            </a:r>
            <a:r>
              <a:rPr lang="ru-RU" sz="3200" b="1" i="1" dirty="0" err="1"/>
              <a:t>розміщення</a:t>
            </a:r>
            <a:r>
              <a:rPr lang="ru-RU" sz="3200" b="1" i="1" dirty="0"/>
              <a:t>, структура </a:t>
            </a:r>
            <a:r>
              <a:rPr lang="ru-RU" sz="3200" b="1" i="1" dirty="0" err="1"/>
              <a:t>ланцюгів</a:t>
            </a:r>
            <a:r>
              <a:rPr lang="ru-RU" sz="3200" b="1" i="1" dirty="0"/>
              <a:t> </a:t>
            </a:r>
            <a:r>
              <a:rPr lang="ru-RU" sz="3200" b="1" i="1" dirty="0" err="1"/>
              <a:t>розподілу</a:t>
            </a:r>
            <a:r>
              <a:rPr lang="ru-RU" sz="3200" b="1" i="1" dirty="0"/>
              <a:t>, </a:t>
            </a:r>
            <a:r>
              <a:rPr lang="ru-RU" sz="3200" b="1" i="1" dirty="0" err="1"/>
              <a:t>доступність</a:t>
            </a:r>
            <a:r>
              <a:rPr lang="ru-RU" sz="3200" b="1" i="1" dirty="0"/>
              <a:t> </a:t>
            </a:r>
            <a:r>
              <a:rPr lang="ru-RU" sz="3200" b="1" i="1" dirty="0" err="1"/>
              <a:t>енергоресурсів</a:t>
            </a:r>
            <a:r>
              <a:rPr lang="ru-RU" sz="3200" b="1" i="1" dirty="0"/>
              <a:t>, </a:t>
            </a:r>
            <a:r>
              <a:rPr lang="ru-RU" sz="3200" b="1" i="1" dirty="0" err="1"/>
              <a:t>конкурентне</a:t>
            </a:r>
            <a:r>
              <a:rPr lang="ru-RU" sz="3200" b="1" i="1" dirty="0"/>
              <a:t> </a:t>
            </a:r>
            <a:r>
              <a:rPr lang="ru-RU" sz="3200" b="1" i="1" dirty="0" err="1"/>
              <a:t>середовище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2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34774" y="157256"/>
            <a:ext cx="1682115" cy="13524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b="1" dirty="0">
                <a:effectLst/>
                <a:latin typeface="Arial"/>
                <a:ea typeface="Times New Roman"/>
              </a:rPr>
              <a:t>Фактори впливу зовнішнього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600" b="1" dirty="0">
                <a:effectLst/>
                <a:latin typeface="Arial"/>
                <a:ea typeface="Times New Roman"/>
              </a:rPr>
              <a:t>середовища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267130" y="833483"/>
            <a:ext cx="2288225" cy="9455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b="1" dirty="0">
                <a:effectLst/>
                <a:latin typeface="Arial"/>
                <a:ea typeface="Times New Roman"/>
              </a:rPr>
              <a:t>Фактори  макросередовища (непрямого впливу</a:t>
            </a:r>
            <a:r>
              <a:rPr lang="uk-UA" sz="1600" dirty="0">
                <a:effectLst/>
                <a:latin typeface="Arial"/>
                <a:ea typeface="Times New Roman"/>
              </a:rPr>
              <a:t>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38200" y="762001"/>
            <a:ext cx="2416490" cy="1023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uk-UA" sz="1600" b="1" dirty="0">
                <a:effectLst/>
                <a:latin typeface="Arial"/>
                <a:ea typeface="Times New Roman"/>
              </a:rPr>
              <a:t>Фактори мікросередовища (прямого впливу)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46445" y="1903092"/>
            <a:ext cx="2275045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держава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5698" y="1917062"/>
            <a:ext cx="2896555" cy="330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економічні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38201" y="2262503"/>
            <a:ext cx="3484560" cy="3536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поставка </a:t>
            </a:r>
            <a:r>
              <a:rPr lang="uk-UA" sz="1600" dirty="0" smtClean="0">
                <a:effectLst/>
                <a:latin typeface="Arial"/>
                <a:ea typeface="Times New Roman"/>
              </a:rPr>
              <a:t>сировини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uk-UA" sz="1600" dirty="0" smtClean="0">
                <a:effectLst/>
                <a:latin typeface="Arial"/>
                <a:ea typeface="Times New Roman"/>
              </a:rPr>
              <a:t>і </a:t>
            </a:r>
            <a:r>
              <a:rPr lang="uk-UA" sz="1600" dirty="0">
                <a:effectLst/>
                <a:latin typeface="Arial"/>
                <a:ea typeface="Times New Roman"/>
              </a:rPr>
              <a:t>матеріалів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874574" y="2349497"/>
            <a:ext cx="2212025" cy="3295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>
                <a:effectLst/>
                <a:latin typeface="Arial"/>
                <a:ea typeface="Times New Roman"/>
              </a:rPr>
              <a:t>політичні</a:t>
            </a:r>
            <a:endParaRPr lang="ru-RU" sz="160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47800" y="2679063"/>
            <a:ext cx="287305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споживачі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874574" y="2653027"/>
            <a:ext cx="2536667" cy="4019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>
                <a:effectLst/>
                <a:latin typeface="Arial"/>
                <a:ea typeface="Times New Roman"/>
              </a:rPr>
              <a:t>правові</a:t>
            </a:r>
            <a:endParaRPr lang="ru-RU" sz="1600">
              <a:effectLst/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828800" y="3730623"/>
            <a:ext cx="2492055" cy="2660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постачальники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74575" y="2961003"/>
            <a:ext cx="13906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>
                <a:effectLst/>
                <a:latin typeface="Arial"/>
                <a:ea typeface="Times New Roman"/>
              </a:rPr>
              <a:t>соціальні</a:t>
            </a:r>
            <a:endParaRPr lang="ru-RU" sz="1600">
              <a:effectLst/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362200" y="2961003"/>
            <a:ext cx="195865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конкуренти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876480" y="3272153"/>
            <a:ext cx="2534762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демографічні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57200" y="3285170"/>
            <a:ext cx="3866195" cy="390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Торговельні та громадські організації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676400" y="4062093"/>
            <a:ext cx="264636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трудові ресурси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933472" y="3609973"/>
            <a:ext cx="3448528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>
                <a:effectLst/>
                <a:latin typeface="Arial"/>
                <a:ea typeface="Times New Roman"/>
              </a:rPr>
              <a:t>науково-технічні</a:t>
            </a:r>
            <a:endParaRPr lang="ru-RU" sz="1600">
              <a:effectLst/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872034" y="3943348"/>
            <a:ext cx="305276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технологічні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872034" y="4258308"/>
            <a:ext cx="3814765" cy="291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природно-кліматичні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0" name="Прямая со стрелкой 19"/>
          <p:cNvCxnSpPr>
            <a:cxnSpLocks noChangeShapeType="1"/>
            <a:endCxn id="4" idx="3"/>
          </p:cNvCxnSpPr>
          <p:nvPr/>
        </p:nvCxnSpPr>
        <p:spPr bwMode="auto">
          <a:xfrm flipH="1">
            <a:off x="3254690" y="1272780"/>
            <a:ext cx="680084" cy="1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 стрелкой 20"/>
          <p:cNvCxnSpPr>
            <a:cxnSpLocks noChangeShapeType="1"/>
            <a:endCxn id="3" idx="1"/>
          </p:cNvCxnSpPr>
          <p:nvPr/>
        </p:nvCxnSpPr>
        <p:spPr bwMode="auto">
          <a:xfrm>
            <a:off x="5616889" y="1306245"/>
            <a:ext cx="65024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>
            <a:off x="4322125" y="2404743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 стрелкой 23"/>
          <p:cNvCxnSpPr>
            <a:cxnSpLocks noChangeShapeType="1"/>
          </p:cNvCxnSpPr>
          <p:nvPr/>
        </p:nvCxnSpPr>
        <p:spPr bwMode="auto">
          <a:xfrm>
            <a:off x="4522150" y="1645918"/>
            <a:ext cx="0" cy="24980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594732" y="4684392"/>
            <a:ext cx="2022157" cy="4772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екологічні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6" name="Прямая со стрелкой 25"/>
          <p:cNvCxnSpPr>
            <a:cxnSpLocks noChangeShapeType="1"/>
          </p:cNvCxnSpPr>
          <p:nvPr/>
        </p:nvCxnSpPr>
        <p:spPr bwMode="auto">
          <a:xfrm>
            <a:off x="4922200" y="1645918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 стрелкой 26"/>
          <p:cNvCxnSpPr>
            <a:cxnSpLocks noChangeShapeType="1"/>
          </p:cNvCxnSpPr>
          <p:nvPr/>
        </p:nvCxnSpPr>
        <p:spPr bwMode="auto">
          <a:xfrm>
            <a:off x="4922200" y="1646553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 стрелкой 27"/>
          <p:cNvCxnSpPr>
            <a:cxnSpLocks noChangeShapeType="1"/>
          </p:cNvCxnSpPr>
          <p:nvPr/>
        </p:nvCxnSpPr>
        <p:spPr bwMode="auto">
          <a:xfrm flipH="1">
            <a:off x="4323395" y="4144008"/>
            <a:ext cx="19875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Прямая со стрелкой 28"/>
          <p:cNvCxnSpPr>
            <a:cxnSpLocks noChangeShapeType="1"/>
          </p:cNvCxnSpPr>
          <p:nvPr/>
        </p:nvCxnSpPr>
        <p:spPr bwMode="auto">
          <a:xfrm flipH="1">
            <a:off x="4320855" y="3818253"/>
            <a:ext cx="2012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Прямая со стрелкой 29"/>
          <p:cNvCxnSpPr>
            <a:cxnSpLocks noChangeShapeType="1"/>
          </p:cNvCxnSpPr>
          <p:nvPr/>
        </p:nvCxnSpPr>
        <p:spPr bwMode="auto">
          <a:xfrm>
            <a:off x="4320855" y="3054983"/>
            <a:ext cx="2012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Прямая со стрелкой 30"/>
          <p:cNvCxnSpPr>
            <a:cxnSpLocks noChangeShapeType="1"/>
          </p:cNvCxnSpPr>
          <p:nvPr/>
        </p:nvCxnSpPr>
        <p:spPr bwMode="auto">
          <a:xfrm>
            <a:off x="4322760" y="2797173"/>
            <a:ext cx="19939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Прямая со стрелкой 31"/>
          <p:cNvCxnSpPr>
            <a:cxnSpLocks noChangeShapeType="1"/>
          </p:cNvCxnSpPr>
          <p:nvPr/>
        </p:nvCxnSpPr>
        <p:spPr bwMode="auto">
          <a:xfrm flipH="1">
            <a:off x="4322760" y="2405378"/>
            <a:ext cx="19939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Прямая со стрелкой 32"/>
          <p:cNvCxnSpPr>
            <a:cxnSpLocks noChangeShapeType="1"/>
          </p:cNvCxnSpPr>
          <p:nvPr/>
        </p:nvCxnSpPr>
        <p:spPr bwMode="auto">
          <a:xfrm>
            <a:off x="4322125" y="2047238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Прямая со стрелкой 33"/>
          <p:cNvCxnSpPr>
            <a:cxnSpLocks noChangeShapeType="1"/>
          </p:cNvCxnSpPr>
          <p:nvPr/>
        </p:nvCxnSpPr>
        <p:spPr bwMode="auto">
          <a:xfrm>
            <a:off x="4874575" y="1645918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Прямая со стрелкой 34"/>
          <p:cNvCxnSpPr>
            <a:cxnSpLocks noChangeShapeType="1"/>
          </p:cNvCxnSpPr>
          <p:nvPr/>
        </p:nvCxnSpPr>
        <p:spPr bwMode="auto">
          <a:xfrm>
            <a:off x="4922200" y="1645918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Прямая со стрелкой 35"/>
          <p:cNvCxnSpPr>
            <a:cxnSpLocks noChangeShapeType="1"/>
          </p:cNvCxnSpPr>
          <p:nvPr/>
        </p:nvCxnSpPr>
        <p:spPr bwMode="auto">
          <a:xfrm>
            <a:off x="4673915" y="1647188"/>
            <a:ext cx="0" cy="30372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Прямая со стрелкой 37"/>
          <p:cNvCxnSpPr>
            <a:cxnSpLocks noChangeShapeType="1"/>
          </p:cNvCxnSpPr>
          <p:nvPr/>
        </p:nvCxnSpPr>
        <p:spPr bwMode="auto">
          <a:xfrm>
            <a:off x="4674550" y="2047238"/>
            <a:ext cx="200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Прямая со стрелкой 38"/>
          <p:cNvCxnSpPr>
            <a:cxnSpLocks noChangeShapeType="1"/>
          </p:cNvCxnSpPr>
          <p:nvPr/>
        </p:nvCxnSpPr>
        <p:spPr bwMode="auto">
          <a:xfrm>
            <a:off x="4675185" y="2453638"/>
            <a:ext cx="19939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Прямая со стрелкой 39"/>
          <p:cNvCxnSpPr>
            <a:cxnSpLocks noChangeShapeType="1"/>
          </p:cNvCxnSpPr>
          <p:nvPr/>
        </p:nvCxnSpPr>
        <p:spPr bwMode="auto">
          <a:xfrm>
            <a:off x="4675185" y="2749548"/>
            <a:ext cx="2012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Прямая со стрелкой 40"/>
          <p:cNvCxnSpPr>
            <a:cxnSpLocks noChangeShapeType="1"/>
          </p:cNvCxnSpPr>
          <p:nvPr/>
        </p:nvCxnSpPr>
        <p:spPr bwMode="auto">
          <a:xfrm>
            <a:off x="4675185" y="3054983"/>
            <a:ext cx="2012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Прямая со стрелкой 41"/>
          <p:cNvCxnSpPr>
            <a:cxnSpLocks noChangeShapeType="1"/>
          </p:cNvCxnSpPr>
          <p:nvPr/>
        </p:nvCxnSpPr>
        <p:spPr bwMode="auto">
          <a:xfrm>
            <a:off x="4674550" y="3406773"/>
            <a:ext cx="20193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Прямая со стрелкой 42"/>
          <p:cNvCxnSpPr>
            <a:cxnSpLocks noChangeShapeType="1"/>
          </p:cNvCxnSpPr>
          <p:nvPr/>
        </p:nvCxnSpPr>
        <p:spPr bwMode="auto">
          <a:xfrm>
            <a:off x="4674550" y="3676013"/>
            <a:ext cx="200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Прямая со стрелкой 43"/>
          <p:cNvCxnSpPr>
            <a:cxnSpLocks noChangeShapeType="1"/>
          </p:cNvCxnSpPr>
          <p:nvPr/>
        </p:nvCxnSpPr>
        <p:spPr bwMode="auto">
          <a:xfrm>
            <a:off x="4674550" y="3996688"/>
            <a:ext cx="20193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Прямая со стрелкой 44"/>
          <p:cNvCxnSpPr>
            <a:cxnSpLocks noChangeShapeType="1"/>
          </p:cNvCxnSpPr>
          <p:nvPr/>
        </p:nvCxnSpPr>
        <p:spPr bwMode="auto">
          <a:xfrm>
            <a:off x="4674550" y="4377688"/>
            <a:ext cx="20193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Прямая со стрелкой 45"/>
          <p:cNvCxnSpPr>
            <a:cxnSpLocks noChangeShapeType="1"/>
          </p:cNvCxnSpPr>
          <p:nvPr/>
        </p:nvCxnSpPr>
        <p:spPr bwMode="auto">
          <a:xfrm flipH="1" flipV="1">
            <a:off x="4674550" y="4572633"/>
            <a:ext cx="635" cy="11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 стрелкой 46"/>
          <p:cNvCxnSpPr>
            <a:cxnSpLocks noChangeShapeType="1"/>
          </p:cNvCxnSpPr>
          <p:nvPr/>
        </p:nvCxnSpPr>
        <p:spPr bwMode="auto">
          <a:xfrm>
            <a:off x="4322125" y="2047238"/>
            <a:ext cx="200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Прямая со стрелкой 47"/>
          <p:cNvCxnSpPr>
            <a:cxnSpLocks noChangeShapeType="1"/>
          </p:cNvCxnSpPr>
          <p:nvPr/>
        </p:nvCxnSpPr>
        <p:spPr bwMode="auto">
          <a:xfrm>
            <a:off x="4322125" y="3351528"/>
            <a:ext cx="200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Прямая со стрелкой 48"/>
          <p:cNvCxnSpPr/>
          <p:nvPr/>
        </p:nvCxnSpPr>
        <p:spPr>
          <a:xfrm>
            <a:off x="4588287" y="1509709"/>
            <a:ext cx="0" cy="3173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59115" y="5562600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Рис. </a:t>
            </a:r>
            <a:r>
              <a:rPr lang="uk-UA" sz="2400" b="1" dirty="0"/>
              <a:t>Фактори зовнішнього середовища, які впливають </a:t>
            </a:r>
            <a:br>
              <a:rPr lang="uk-UA" sz="2400" b="1" dirty="0"/>
            </a:br>
            <a:r>
              <a:rPr lang="uk-UA" sz="2400" b="1" dirty="0"/>
              <a:t>на діяльність логістичної системи</a:t>
            </a:r>
            <a:r>
              <a:rPr lang="uk-UA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12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86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i="1" dirty="0" err="1">
                <a:solidFill>
                  <a:srgbClr val="FF0000"/>
                </a:solidFill>
              </a:rPr>
              <a:t>Чинники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внутрішнього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логістичного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середовища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dirty="0" err="1"/>
              <a:t>підприємства</a:t>
            </a:r>
            <a:r>
              <a:rPr lang="ru-RU" sz="3200" dirty="0"/>
              <a:t> </a:t>
            </a:r>
            <a:r>
              <a:rPr lang="ru-RU" sz="3200" dirty="0" err="1" smtClean="0"/>
              <a:t>визначаються</a:t>
            </a:r>
            <a:r>
              <a:rPr lang="ru-RU" sz="3200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ru-RU" sz="3200" dirty="0" err="1" smtClean="0"/>
              <a:t>його</a:t>
            </a:r>
            <a:r>
              <a:rPr lang="ru-RU" sz="3200" dirty="0" smtClean="0"/>
              <a:t> *</a:t>
            </a:r>
            <a:r>
              <a:rPr lang="ru-RU" sz="3200" b="1" dirty="0" err="1" smtClean="0"/>
              <a:t>економічними</a:t>
            </a:r>
            <a:r>
              <a:rPr lang="ru-RU" sz="3200" b="1" dirty="0" smtClean="0"/>
              <a:t> </a:t>
            </a:r>
            <a:r>
              <a:rPr lang="ru-RU" sz="3200" b="1" dirty="0" err="1"/>
              <a:t>показниками</a:t>
            </a:r>
            <a:r>
              <a:rPr lang="ru-RU" sz="3200" b="1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ru-RU" sz="3200" b="1" dirty="0" smtClean="0"/>
              <a:t>*станом </a:t>
            </a:r>
            <a:r>
              <a:rPr lang="ru-RU" sz="3200" b="1" dirty="0" err="1"/>
              <a:t>внутрішніх</a:t>
            </a:r>
            <a:r>
              <a:rPr lang="ru-RU" sz="3200" b="1" dirty="0"/>
              <a:t> </a:t>
            </a:r>
            <a:r>
              <a:rPr lang="ru-RU" sz="3200" b="1" dirty="0" err="1"/>
              <a:t>об'єктів</a:t>
            </a:r>
            <a:r>
              <a:rPr lang="ru-RU" sz="3200" b="1" dirty="0"/>
              <a:t> </a:t>
            </a:r>
            <a:r>
              <a:rPr lang="ru-RU" sz="3200" b="1" dirty="0" err="1"/>
              <a:t>логістичної</a:t>
            </a:r>
            <a:r>
              <a:rPr lang="ru-RU" sz="3200" b="1" dirty="0"/>
              <a:t> </a:t>
            </a:r>
            <a:r>
              <a:rPr lang="ru-RU" sz="3200" b="1" dirty="0" err="1" smtClean="0"/>
              <a:t>інфраструктури</a:t>
            </a:r>
            <a:r>
              <a:rPr lang="ru-RU" sz="3200" b="1" dirty="0" smtClean="0"/>
              <a:t>;</a:t>
            </a:r>
          </a:p>
          <a:p>
            <a:pPr>
              <a:spcBef>
                <a:spcPts val="600"/>
              </a:spcBef>
            </a:pPr>
            <a:r>
              <a:rPr lang="ru-RU" sz="3200" b="1" dirty="0" smtClean="0"/>
              <a:t>*</a:t>
            </a:r>
            <a:r>
              <a:rPr lang="ru-RU" sz="3200" b="1" dirty="0" err="1" smtClean="0"/>
              <a:t>рівнем</a:t>
            </a:r>
            <a:r>
              <a:rPr lang="ru-RU" sz="3200" b="1" dirty="0" smtClean="0"/>
              <a:t> </a:t>
            </a:r>
            <a:r>
              <a:rPr lang="ru-RU" sz="3200" b="1" dirty="0" err="1"/>
              <a:t>логістичного</a:t>
            </a:r>
            <a:r>
              <a:rPr lang="ru-RU" sz="3200" b="1" dirty="0"/>
              <a:t> менеджменту </a:t>
            </a:r>
            <a:r>
              <a:rPr lang="ru-RU" sz="3200" b="1" dirty="0" err="1"/>
              <a:t>підприємства</a:t>
            </a:r>
            <a:r>
              <a:rPr lang="ru-RU" sz="3200" b="1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ru-RU" sz="3200" b="1" dirty="0" smtClean="0"/>
              <a:t>*</a:t>
            </a:r>
            <a:r>
              <a:rPr lang="ru-RU" sz="3200" b="1" dirty="0" err="1" smtClean="0"/>
              <a:t>рівнем</a:t>
            </a:r>
            <a:r>
              <a:rPr lang="ru-RU" sz="3200" b="1" dirty="0" smtClean="0"/>
              <a:t>: </a:t>
            </a:r>
            <a:r>
              <a:rPr lang="ru-RU" sz="3200" b="1" dirty="0"/>
              <a:t>▪</a:t>
            </a:r>
            <a:r>
              <a:rPr lang="ru-RU" sz="3200" b="1" dirty="0" err="1" smtClean="0"/>
              <a:t>кваліфікації</a:t>
            </a:r>
            <a:r>
              <a:rPr lang="ru-RU" sz="3200" b="1" dirty="0" smtClean="0"/>
              <a:t> </a:t>
            </a:r>
            <a:r>
              <a:rPr lang="ru-RU" sz="3200" b="1" dirty="0"/>
              <a:t>персоналу, ▪ </a:t>
            </a:r>
            <a:r>
              <a:rPr lang="ru-RU" sz="3200" b="1" dirty="0" err="1"/>
              <a:t>технології</a:t>
            </a:r>
            <a:r>
              <a:rPr lang="ru-RU" sz="3200" b="1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ru-RU" sz="3200" b="1" dirty="0"/>
              <a:t>▪ </a:t>
            </a:r>
            <a:r>
              <a:rPr lang="ru-RU" sz="3200" b="1" dirty="0" err="1"/>
              <a:t>організації</a:t>
            </a:r>
            <a:r>
              <a:rPr lang="ru-RU" sz="3200" b="1" dirty="0"/>
              <a:t> </a:t>
            </a:r>
            <a:r>
              <a:rPr lang="ru-RU" sz="3200" b="1" dirty="0" err="1"/>
              <a:t>логістичної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 у </a:t>
            </a:r>
            <a:r>
              <a:rPr lang="ru-RU" sz="3200" b="1" dirty="0" err="1"/>
              <a:t>внутрішніх</a:t>
            </a:r>
            <a:r>
              <a:rPr lang="ru-RU" sz="3200" b="1" dirty="0"/>
              <a:t> ланках </a:t>
            </a:r>
            <a:r>
              <a:rPr lang="ru-RU" sz="3200" b="1" dirty="0" err="1"/>
              <a:t>логістичної</a:t>
            </a:r>
            <a:r>
              <a:rPr lang="ru-RU" sz="3200" b="1" dirty="0"/>
              <a:t> </a:t>
            </a:r>
            <a:r>
              <a:rPr lang="ru-RU" sz="3200" b="1" dirty="0" err="1"/>
              <a:t>мережі</a:t>
            </a:r>
            <a:r>
              <a:rPr lang="ru-RU" sz="3200" b="1" dirty="0"/>
              <a:t>, ▪ </a:t>
            </a:r>
            <a:r>
              <a:rPr lang="ru-RU" sz="3200" b="1" dirty="0" err="1"/>
              <a:t>комунікації</a:t>
            </a:r>
            <a:r>
              <a:rPr lang="ru-RU" sz="3200" b="1" dirty="0"/>
              <a:t> та </a:t>
            </a:r>
            <a:endParaRPr lang="ru-RU" sz="3200" b="1" dirty="0" smtClean="0"/>
          </a:p>
          <a:p>
            <a:pPr>
              <a:spcBef>
                <a:spcPts val="600"/>
              </a:spcBef>
            </a:pPr>
            <a:r>
              <a:rPr lang="ru-RU" sz="3200" b="1" dirty="0" smtClean="0"/>
              <a:t>▪ </a:t>
            </a:r>
            <a:r>
              <a:rPr lang="ru-RU" sz="3200" b="1" dirty="0" err="1"/>
              <a:t>корпоративної</a:t>
            </a:r>
            <a:r>
              <a:rPr lang="ru-RU" sz="3200" b="1" dirty="0"/>
              <a:t> </a:t>
            </a:r>
            <a:r>
              <a:rPr lang="ru-RU" sz="3200" b="1" dirty="0" err="1"/>
              <a:t>культури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7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&#10;5.1 Логістика і навколишнє середовище&#10;Фактори, що впливають на організаційну структуру логістичної&#10;системи - логістичн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14404" r="17469" b="6711"/>
          <a:stretch/>
        </p:blipFill>
        <p:spPr bwMode="auto">
          <a:xfrm>
            <a:off x="0" y="293240"/>
            <a:ext cx="8915400" cy="64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91795"/>
            <a:ext cx="830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/>
              <a:t>До </a:t>
            </a:r>
            <a:r>
              <a:rPr lang="ru-RU" sz="2800" b="1" dirty="0" err="1"/>
              <a:t>макросередовища</a:t>
            </a:r>
            <a:r>
              <a:rPr lang="ru-RU" sz="2800" b="1" dirty="0"/>
              <a:t> </a:t>
            </a:r>
            <a:r>
              <a:rPr lang="ru-RU" sz="2800" b="1" dirty="0" err="1"/>
              <a:t>логістичної</a:t>
            </a:r>
            <a:r>
              <a:rPr lang="ru-RU" sz="2800" b="1" dirty="0"/>
              <a:t>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входять</a:t>
            </a:r>
            <a:r>
              <a:rPr lang="ru-RU" sz="2800" b="1" dirty="0"/>
              <a:t> </a:t>
            </a:r>
            <a:r>
              <a:rPr lang="ru-RU" sz="2800" b="1" dirty="0" err="1"/>
              <a:t>наступні</a:t>
            </a:r>
            <a:r>
              <a:rPr lang="ru-RU" sz="2800" b="1" dirty="0"/>
              <a:t> </a:t>
            </a:r>
            <a:r>
              <a:rPr lang="ru-RU" sz="2800" b="1" dirty="0" err="1"/>
              <a:t>фактори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а</a:t>
            </a:r>
            <a:r>
              <a:rPr lang="ru-RU" sz="2800" b="1" dirty="0"/>
              <a:t>) темп </a:t>
            </a:r>
            <a:r>
              <a:rPr lang="ru-RU" sz="2800" b="1" dirty="0" err="1"/>
              <a:t>інфляції</a:t>
            </a:r>
            <a:r>
              <a:rPr lang="ru-RU" sz="2800" b="1" dirty="0"/>
              <a:t>, </a:t>
            </a:r>
            <a:r>
              <a:rPr lang="ru-RU" sz="2800" b="1" dirty="0" err="1"/>
              <a:t>рівень</a:t>
            </a:r>
            <a:r>
              <a:rPr lang="ru-RU" sz="2800" b="1" dirty="0"/>
              <a:t> </a:t>
            </a:r>
            <a:r>
              <a:rPr lang="ru-RU" sz="2800" b="1" dirty="0" err="1"/>
              <a:t>зайнятості</a:t>
            </a:r>
            <a:r>
              <a:rPr lang="ru-RU" sz="2800" b="1" dirty="0"/>
              <a:t>, </a:t>
            </a:r>
            <a:r>
              <a:rPr lang="ru-RU" sz="2800" b="1" dirty="0" err="1"/>
              <a:t>законодавчі</a:t>
            </a:r>
            <a:r>
              <a:rPr lang="ru-RU" sz="2800" b="1" dirty="0"/>
              <a:t> </a:t>
            </a:r>
            <a:r>
              <a:rPr lang="ru-RU" sz="2800" b="1" dirty="0" err="1"/>
              <a:t>акти</a:t>
            </a:r>
            <a:r>
              <a:rPr lang="ru-RU" sz="2800" b="1" dirty="0"/>
              <a:t>, </a:t>
            </a:r>
            <a:r>
              <a:rPr lang="ru-RU" sz="2800" b="1" dirty="0" err="1"/>
              <a:t>урядові</a:t>
            </a:r>
            <a:r>
              <a:rPr lang="ru-RU" sz="2800" b="1" dirty="0"/>
              <a:t> постанови</a:t>
            </a:r>
            <a:r>
              <a:rPr lang="ru-RU" sz="2800" b="1" dirty="0" smtClean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б</a:t>
            </a:r>
            <a:r>
              <a:rPr lang="ru-RU" sz="2800" b="1" dirty="0"/>
              <a:t>) </a:t>
            </a:r>
            <a:r>
              <a:rPr lang="ru-RU" sz="2800" b="1" dirty="0" err="1"/>
              <a:t>технологічні</a:t>
            </a:r>
            <a:r>
              <a:rPr lang="ru-RU" sz="2800" b="1" dirty="0"/>
              <a:t> </a:t>
            </a:r>
            <a:r>
              <a:rPr lang="ru-RU" sz="2800" b="1" dirty="0" err="1"/>
              <a:t>фактори</a:t>
            </a:r>
            <a:r>
              <a:rPr lang="ru-RU" sz="2800" b="1" dirty="0"/>
              <a:t>, система </a:t>
            </a:r>
            <a:r>
              <a:rPr lang="ru-RU" sz="2800" b="1" dirty="0" err="1"/>
              <a:t>зв’язку</a:t>
            </a:r>
            <a:r>
              <a:rPr lang="ru-RU" sz="2800" b="1" dirty="0"/>
              <a:t>, </a:t>
            </a:r>
            <a:r>
              <a:rPr lang="ru-RU" sz="2800" b="1" dirty="0" err="1"/>
              <a:t>контактні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, </a:t>
            </a:r>
            <a:r>
              <a:rPr lang="ru-RU" sz="2800" b="1" dirty="0" err="1"/>
              <a:t>законодавчі</a:t>
            </a:r>
            <a:r>
              <a:rPr lang="ru-RU" sz="2800" b="1" dirty="0"/>
              <a:t> </a:t>
            </a:r>
            <a:r>
              <a:rPr lang="ru-RU" sz="2800" b="1" dirty="0" err="1"/>
              <a:t>акти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в</a:t>
            </a:r>
            <a:r>
              <a:rPr lang="ru-RU" sz="2800" b="1" dirty="0"/>
              <a:t>) </a:t>
            </a:r>
            <a:r>
              <a:rPr lang="ru-RU" sz="2800" b="1" dirty="0" err="1"/>
              <a:t>стабільність</a:t>
            </a:r>
            <a:r>
              <a:rPr lang="ru-RU" sz="2800" b="1" dirty="0"/>
              <a:t> </a:t>
            </a:r>
            <a:r>
              <a:rPr lang="ru-RU" sz="2800" b="1" dirty="0" err="1"/>
              <a:t>національної</a:t>
            </a:r>
            <a:r>
              <a:rPr lang="ru-RU" sz="2800" b="1" dirty="0"/>
              <a:t> </a:t>
            </a:r>
            <a:r>
              <a:rPr lang="ru-RU" sz="2800" b="1" dirty="0" err="1"/>
              <a:t>валюти</a:t>
            </a:r>
            <a:r>
              <a:rPr lang="ru-RU" sz="2800" b="1" dirty="0"/>
              <a:t>, </a:t>
            </a:r>
            <a:r>
              <a:rPr lang="ru-RU" sz="2800" b="1" dirty="0" err="1"/>
              <a:t>постачальники</a:t>
            </a:r>
            <a:r>
              <a:rPr lang="ru-RU" sz="2800" b="1" dirty="0"/>
              <a:t>, </a:t>
            </a:r>
            <a:r>
              <a:rPr lang="ru-RU" sz="2800" b="1" dirty="0" err="1"/>
              <a:t>політико-правові</a:t>
            </a:r>
            <a:r>
              <a:rPr lang="ru-RU" sz="2800" b="1" dirty="0"/>
              <a:t> </a:t>
            </a:r>
            <a:r>
              <a:rPr lang="ru-RU" sz="2800" b="1" dirty="0" err="1"/>
              <a:t>фактори</a:t>
            </a:r>
            <a:r>
              <a:rPr lang="ru-RU" sz="2800" b="1" dirty="0" smtClean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г</a:t>
            </a:r>
            <a:r>
              <a:rPr lang="ru-RU" sz="2800" b="1" dirty="0"/>
              <a:t>) </a:t>
            </a:r>
            <a:r>
              <a:rPr lang="ru-RU" sz="2800" b="1" dirty="0" err="1"/>
              <a:t>конкуренти</a:t>
            </a:r>
            <a:r>
              <a:rPr lang="ru-RU" sz="2800" b="1" dirty="0"/>
              <a:t>, </a:t>
            </a:r>
            <a:r>
              <a:rPr lang="ru-RU" sz="2800" b="1" dirty="0" err="1"/>
              <a:t>законодавство</a:t>
            </a:r>
            <a:r>
              <a:rPr lang="ru-RU" sz="2800" b="1" dirty="0"/>
              <a:t> та </a:t>
            </a:r>
            <a:r>
              <a:rPr lang="ru-RU" sz="2800" b="1" dirty="0" err="1"/>
              <a:t>урядові</a:t>
            </a:r>
            <a:r>
              <a:rPr lang="ru-RU" sz="2800" b="1" dirty="0"/>
              <a:t> постанови, </a:t>
            </a:r>
            <a:r>
              <a:rPr lang="ru-RU" sz="2800" b="1" dirty="0" err="1"/>
              <a:t>рівень</a:t>
            </a:r>
            <a:r>
              <a:rPr lang="ru-RU" sz="2800" b="1" dirty="0"/>
              <a:t> </a:t>
            </a:r>
            <a:r>
              <a:rPr lang="ru-RU" sz="2800" b="1" dirty="0" err="1"/>
              <a:t>зайнятості</a:t>
            </a:r>
            <a:r>
              <a:rPr lang="ru-RU" sz="2800" b="1" dirty="0"/>
              <a:t>,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розташування</a:t>
            </a:r>
            <a:r>
              <a:rPr lang="ru-RU" sz="2800" b="1" dirty="0"/>
              <a:t> та число </a:t>
            </a:r>
            <a:r>
              <a:rPr lang="ru-RU" sz="2800" b="1" dirty="0" err="1"/>
              <a:t>учасників</a:t>
            </a:r>
            <a:r>
              <a:rPr lang="ru-RU" sz="2800" b="1" dirty="0"/>
              <a:t> ринку. </a:t>
            </a:r>
          </a:p>
        </p:txBody>
      </p:sp>
    </p:spTree>
    <p:extLst>
      <p:ext uri="{BB962C8B-B14F-4D97-AF65-F5344CB8AC3E}">
        <p14:creationId xmlns:p14="http://schemas.microsoft.com/office/powerpoint/2010/main" val="20951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69273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До </a:t>
            </a:r>
            <a:r>
              <a:rPr lang="ru-RU" sz="2800" b="1" dirty="0" err="1"/>
              <a:t>мікросередовища</a:t>
            </a:r>
            <a:r>
              <a:rPr lang="ru-RU" sz="2800" b="1" dirty="0"/>
              <a:t> </a:t>
            </a:r>
            <a:r>
              <a:rPr lang="ru-RU" sz="2800" b="1" dirty="0" err="1"/>
              <a:t>логістичної</a:t>
            </a:r>
            <a:r>
              <a:rPr lang="ru-RU" sz="2800" b="1" dirty="0"/>
              <a:t>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входять</a:t>
            </a:r>
            <a:r>
              <a:rPr lang="ru-RU" sz="2800" b="1" dirty="0"/>
              <a:t> </a:t>
            </a:r>
            <a:r>
              <a:rPr lang="ru-RU" sz="2800" b="1" dirty="0" err="1"/>
              <a:t>наступні</a:t>
            </a:r>
            <a:r>
              <a:rPr lang="ru-RU" sz="2800" b="1" dirty="0"/>
              <a:t> </a:t>
            </a:r>
            <a:r>
              <a:rPr lang="ru-RU" sz="2800" b="1" dirty="0" err="1"/>
              <a:t>фактори</a:t>
            </a:r>
            <a:r>
              <a:rPr lang="ru-RU" sz="2800" b="1" dirty="0" smtClean="0"/>
              <a:t>: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а</a:t>
            </a:r>
            <a:r>
              <a:rPr lang="ru-RU" sz="2800" b="1" dirty="0"/>
              <a:t>) </a:t>
            </a:r>
            <a:r>
              <a:rPr lang="ru-RU" sz="2800" b="1" dirty="0" err="1"/>
              <a:t>урядові</a:t>
            </a:r>
            <a:r>
              <a:rPr lang="ru-RU" sz="2800" b="1" dirty="0"/>
              <a:t> постанови, </a:t>
            </a:r>
            <a:r>
              <a:rPr lang="ru-RU" sz="2800" b="1" dirty="0" err="1"/>
              <a:t>законодавство</a:t>
            </a:r>
            <a:r>
              <a:rPr lang="ru-RU" sz="2800" b="1" dirty="0"/>
              <a:t>, </a:t>
            </a:r>
            <a:r>
              <a:rPr lang="ru-RU" sz="2800" b="1" dirty="0" err="1"/>
              <a:t>рівень</a:t>
            </a:r>
            <a:r>
              <a:rPr lang="ru-RU" sz="2800" b="1" dirty="0"/>
              <a:t> </a:t>
            </a:r>
            <a:r>
              <a:rPr lang="ru-RU" sz="2800" b="1" dirty="0" err="1"/>
              <a:t>зайнятості</a:t>
            </a:r>
            <a:r>
              <a:rPr lang="ru-RU" sz="2800" b="1" dirty="0"/>
              <a:t> та темп </a:t>
            </a:r>
            <a:r>
              <a:rPr lang="ru-RU" sz="2800" b="1" dirty="0" err="1"/>
              <a:t>інфляції</a:t>
            </a:r>
            <a:r>
              <a:rPr lang="ru-RU" sz="2800" b="1" dirty="0" smtClean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/>
              <a:t>б) </a:t>
            </a:r>
            <a:r>
              <a:rPr lang="ru-RU" sz="2800" b="1" dirty="0" err="1"/>
              <a:t>конкуренти</a:t>
            </a:r>
            <a:r>
              <a:rPr lang="ru-RU" sz="2800" b="1" dirty="0"/>
              <a:t>, </a:t>
            </a:r>
            <a:r>
              <a:rPr lang="ru-RU" sz="2800" b="1" dirty="0" err="1"/>
              <a:t>постачальники</a:t>
            </a:r>
            <a:r>
              <a:rPr lang="ru-RU" sz="2800" b="1" dirty="0"/>
              <a:t>, </a:t>
            </a:r>
            <a:r>
              <a:rPr lang="ru-RU" sz="2800" b="1" dirty="0" err="1"/>
              <a:t>споживачі</a:t>
            </a:r>
            <a:r>
              <a:rPr lang="ru-RU" sz="2800" b="1" dirty="0"/>
              <a:t>, </a:t>
            </a:r>
            <a:r>
              <a:rPr lang="ru-RU" sz="2800" b="1" dirty="0" err="1"/>
              <a:t>контактні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 smtClean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/>
              <a:t>в) </a:t>
            </a:r>
            <a:r>
              <a:rPr lang="ru-RU" sz="2800" b="1" dirty="0" err="1"/>
              <a:t>транспортна</a:t>
            </a:r>
            <a:r>
              <a:rPr lang="ru-RU" sz="2800" b="1" dirty="0"/>
              <a:t> система та система </a:t>
            </a:r>
            <a:r>
              <a:rPr lang="ru-RU" sz="2800" b="1" dirty="0" err="1"/>
              <a:t>зв’язку</a:t>
            </a:r>
            <a:r>
              <a:rPr lang="ru-RU" sz="2800" b="1" dirty="0"/>
              <a:t>,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розташування</a:t>
            </a:r>
            <a:r>
              <a:rPr lang="ru-RU" sz="2800" b="1" dirty="0"/>
              <a:t> та число </a:t>
            </a:r>
            <a:r>
              <a:rPr lang="ru-RU" sz="2800" b="1" dirty="0" err="1"/>
              <a:t>учасників</a:t>
            </a:r>
            <a:r>
              <a:rPr lang="ru-RU" sz="2800" b="1" dirty="0"/>
              <a:t> ринку, </a:t>
            </a:r>
            <a:r>
              <a:rPr lang="ru-RU" sz="2800" b="1" dirty="0" err="1"/>
              <a:t>конкуренти</a:t>
            </a:r>
            <a:r>
              <a:rPr lang="ru-RU" sz="2800" b="1" dirty="0"/>
              <a:t>, </a:t>
            </a:r>
            <a:r>
              <a:rPr lang="ru-RU" sz="2800" b="1" dirty="0" err="1"/>
              <a:t>стабільність</a:t>
            </a:r>
            <a:r>
              <a:rPr lang="ru-RU" sz="2800" b="1" dirty="0"/>
              <a:t> </a:t>
            </a:r>
            <a:r>
              <a:rPr lang="ru-RU" sz="2800" b="1" dirty="0" err="1"/>
              <a:t>національної</a:t>
            </a:r>
            <a:r>
              <a:rPr lang="ru-RU" sz="2800" b="1" dirty="0"/>
              <a:t> </a:t>
            </a:r>
            <a:r>
              <a:rPr lang="ru-RU" sz="2800" b="1" dirty="0" err="1"/>
              <a:t>валюти</a:t>
            </a:r>
            <a:r>
              <a:rPr lang="ru-RU" sz="2800" b="1" dirty="0" smtClean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/>
              <a:t>г) </a:t>
            </a:r>
            <a:r>
              <a:rPr lang="ru-RU" sz="2800" b="1" dirty="0" err="1"/>
              <a:t>ринкові</a:t>
            </a:r>
            <a:r>
              <a:rPr lang="ru-RU" sz="2800" b="1" dirty="0"/>
              <a:t>, </a:t>
            </a:r>
            <a:r>
              <a:rPr lang="ru-RU" sz="2800" b="1" dirty="0" err="1"/>
              <a:t>технологічні</a:t>
            </a:r>
            <a:r>
              <a:rPr lang="ru-RU" sz="2800" b="1" dirty="0"/>
              <a:t>, </a:t>
            </a:r>
            <a:r>
              <a:rPr lang="ru-RU" sz="2800" b="1" dirty="0" err="1"/>
              <a:t>соціально-економічні</a:t>
            </a:r>
            <a:r>
              <a:rPr lang="ru-RU" sz="2800" b="1" dirty="0"/>
              <a:t>, </a:t>
            </a:r>
            <a:r>
              <a:rPr lang="ru-RU" sz="2800" b="1" dirty="0" err="1"/>
              <a:t>політико-правові</a:t>
            </a:r>
            <a:r>
              <a:rPr lang="ru-RU" sz="2800" b="1" dirty="0"/>
              <a:t>, </a:t>
            </a:r>
            <a:r>
              <a:rPr lang="ru-RU" sz="2800" b="1" dirty="0" err="1"/>
              <a:t>споживчі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9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95590"/>
            <a:ext cx="813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2.Визначення та місце логістичного менеджменту </a:t>
            </a:r>
            <a:endParaRPr lang="ru-RU" sz="2800" dirty="0"/>
          </a:p>
        </p:txBody>
      </p:sp>
      <p:pic>
        <p:nvPicPr>
          <p:cNvPr id="7170" name="Picture 2" descr="Логістичний менеджмент у системі менеджменту підприєм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763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1. Логістична місія та логістичне середовище фірми</a:t>
            </a:r>
            <a:endParaRPr lang="ru-RU" sz="3600" b="1" dirty="0"/>
          </a:p>
          <a:p>
            <a:r>
              <a:rPr lang="ru-RU" sz="3200" b="1" dirty="0" err="1"/>
              <a:t>Місія</a:t>
            </a:r>
            <a:r>
              <a:rPr lang="ru-RU" sz="3200" b="1" dirty="0"/>
              <a:t> - </a:t>
            </a:r>
            <a:r>
              <a:rPr lang="ru-RU" sz="3200" b="1" dirty="0" err="1"/>
              <a:t>це</a:t>
            </a:r>
            <a:r>
              <a:rPr lang="ru-RU" sz="3200" b="1" dirty="0"/>
              <a:t> той </a:t>
            </a:r>
            <a:r>
              <a:rPr lang="ru-RU" sz="3200" b="1" dirty="0" err="1"/>
              <a:t>початковий</a:t>
            </a:r>
            <a:r>
              <a:rPr lang="ru-RU" sz="3200" b="1" dirty="0"/>
              <a:t> фундамент, </a:t>
            </a:r>
            <a:r>
              <a:rPr lang="ru-RU" sz="3200" b="1" dirty="0" err="1"/>
              <a:t>який</a:t>
            </a:r>
            <a:r>
              <a:rPr lang="ru-RU" sz="3200" b="1" dirty="0"/>
              <a:t> </a:t>
            </a:r>
            <a:r>
              <a:rPr lang="ru-RU" sz="3200" b="1" dirty="0" err="1"/>
              <a:t>визначає</a:t>
            </a:r>
            <a:r>
              <a:rPr lang="ru-RU" sz="3200" b="1" dirty="0"/>
              <a:t> </a:t>
            </a:r>
            <a:r>
              <a:rPr lang="ru-RU" sz="3200" b="1" dirty="0" err="1"/>
              <a:t>усі</a:t>
            </a:r>
            <a:r>
              <a:rPr lang="ru-RU" sz="3200" b="1" dirty="0"/>
              <a:t> </a:t>
            </a:r>
            <a:r>
              <a:rPr lang="ru-RU" sz="3200" b="1" dirty="0" err="1"/>
              <a:t>подальші</a:t>
            </a:r>
            <a:r>
              <a:rPr lang="ru-RU" sz="3200" b="1" dirty="0"/>
              <a:t> </a:t>
            </a:r>
            <a:r>
              <a:rPr lang="ru-RU" sz="3200" b="1" dirty="0" err="1"/>
              <a:t>стратегічні</a:t>
            </a:r>
            <a:r>
              <a:rPr lang="ru-RU" sz="3200" b="1" dirty="0"/>
              <a:t> і </a:t>
            </a:r>
            <a:r>
              <a:rPr lang="ru-RU" sz="3200" b="1" dirty="0" err="1"/>
              <a:t>тактичні</a:t>
            </a:r>
            <a:r>
              <a:rPr lang="ru-RU" sz="3200" b="1" dirty="0"/>
              <a:t> </a:t>
            </a:r>
            <a:r>
              <a:rPr lang="ru-RU" sz="3200" b="1" dirty="0" err="1"/>
              <a:t>цілі</a:t>
            </a:r>
            <a:r>
              <a:rPr lang="ru-RU" sz="3200" b="1" dirty="0"/>
              <a:t> і </a:t>
            </a:r>
            <a:r>
              <a:rPr lang="ru-RU" sz="3200" b="1" dirty="0" err="1"/>
              <a:t>завдання</a:t>
            </a:r>
            <a:r>
              <a:rPr lang="ru-RU" sz="3200" b="1" dirty="0"/>
              <a:t> </a:t>
            </a:r>
            <a:r>
              <a:rPr lang="ru-RU" sz="3200" b="1" dirty="0" err="1"/>
              <a:t>фірми</a:t>
            </a:r>
            <a:r>
              <a:rPr lang="ru-RU" sz="3200" b="1" dirty="0"/>
              <a:t> і </a:t>
            </a:r>
            <a:r>
              <a:rPr lang="ru-RU" sz="3200" b="1" dirty="0" err="1" smtClean="0"/>
              <a:t>рішення</a:t>
            </a:r>
            <a:r>
              <a:rPr lang="uk-UA" sz="3200" b="1" dirty="0" smtClean="0"/>
              <a:t>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/>
              <a:t>приймаються</a:t>
            </a:r>
            <a:r>
              <a:rPr lang="ru-RU" sz="3200" b="1" dirty="0"/>
              <a:t> на </a:t>
            </a:r>
            <a:r>
              <a:rPr lang="ru-RU" sz="3200" b="1" dirty="0" err="1"/>
              <a:t>їх</a:t>
            </a:r>
            <a:r>
              <a:rPr lang="ru-RU" sz="3200" b="1" dirty="0"/>
              <a:t> </a:t>
            </a:r>
            <a:r>
              <a:rPr lang="ru-RU" sz="3200" b="1" dirty="0" err="1" smtClean="0"/>
              <a:t>основі</a:t>
            </a:r>
            <a:r>
              <a:rPr lang="ru-RU" sz="3200" b="1" dirty="0" smtClean="0"/>
              <a:t>.</a:t>
            </a:r>
          </a:p>
          <a:p>
            <a:r>
              <a:rPr lang="ru-RU" sz="3200" dirty="0" err="1"/>
              <a:t>Впровадження</a:t>
            </a:r>
            <a:r>
              <a:rPr lang="ru-RU" sz="3200" dirty="0"/>
              <a:t> </a:t>
            </a:r>
            <a:r>
              <a:rPr lang="ru-RU" sz="3200" dirty="0" err="1"/>
              <a:t>логістичного</a:t>
            </a:r>
            <a:r>
              <a:rPr lang="ru-RU" sz="3200" dirty="0"/>
              <a:t> </a:t>
            </a:r>
            <a:r>
              <a:rPr lang="ru-RU" sz="3200" dirty="0" err="1"/>
              <a:t>підходу</a:t>
            </a:r>
            <a:r>
              <a:rPr lang="ru-RU" sz="3200" dirty="0"/>
              <a:t> у </a:t>
            </a:r>
            <a:r>
              <a:rPr lang="ru-RU" sz="3200" dirty="0" err="1"/>
              <a:t>господарську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 на початковому </a:t>
            </a:r>
            <a:r>
              <a:rPr lang="ru-RU" sz="3200" dirty="0" err="1"/>
              <a:t>етапі</a:t>
            </a:r>
            <a:r>
              <a:rPr lang="ru-RU" sz="3200" dirty="0"/>
              <a:t> </a:t>
            </a:r>
            <a:r>
              <a:rPr lang="ru-RU" sz="3200" dirty="0" err="1"/>
              <a:t>передбачає</a:t>
            </a:r>
            <a:r>
              <a:rPr lang="ru-RU" sz="3200" dirty="0"/>
              <a:t> </a:t>
            </a:r>
            <a:r>
              <a:rPr lang="ru-RU" sz="3200" dirty="0" err="1"/>
              <a:t>формулювання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логістичної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місії</a:t>
            </a:r>
            <a:r>
              <a:rPr lang="ru-RU" sz="3200" b="1" dirty="0">
                <a:solidFill>
                  <a:srgbClr val="FF0000"/>
                </a:solidFill>
              </a:rPr>
              <a:t> та </a:t>
            </a:r>
            <a:r>
              <a:rPr lang="ru-RU" sz="3200" b="1" dirty="0" err="1">
                <a:solidFill>
                  <a:srgbClr val="FF0000"/>
                </a:solidFill>
              </a:rPr>
              <a:t>логістичної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стратегії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на </a:t>
            </a:r>
            <a:r>
              <a:rPr lang="ru-RU" sz="3200" b="1" dirty="0" err="1"/>
              <a:t>базі</a:t>
            </a:r>
            <a:r>
              <a:rPr lang="ru-RU" sz="3200" b="1" dirty="0"/>
              <a:t> </a:t>
            </a:r>
            <a:r>
              <a:rPr lang="ru-RU" sz="3200" i="1" u="sng" dirty="0" err="1"/>
              <a:t>місії</a:t>
            </a:r>
            <a:r>
              <a:rPr lang="ru-RU" sz="3200" i="1" u="sng" dirty="0"/>
              <a:t> </a:t>
            </a:r>
            <a:r>
              <a:rPr lang="ru-RU" sz="3200" i="1" u="sng" dirty="0" err="1"/>
              <a:t>підприємства</a:t>
            </a:r>
            <a:r>
              <a:rPr lang="ru-RU" sz="3200" i="1" u="sng" dirty="0"/>
              <a:t> </a:t>
            </a:r>
            <a:endParaRPr lang="ru-RU" sz="3200" i="1" u="sng" dirty="0" smtClean="0"/>
          </a:p>
          <a:p>
            <a:r>
              <a:rPr lang="ru-RU" sz="3200" i="1" u="sng" dirty="0" smtClean="0"/>
              <a:t>та </a:t>
            </a:r>
            <a:r>
              <a:rPr lang="ru-RU" sz="3200" i="1" u="sng" dirty="0" err="1"/>
              <a:t>загальної</a:t>
            </a:r>
            <a:r>
              <a:rPr lang="ru-RU" sz="3200" i="1" u="sng" dirty="0"/>
              <a:t> (</a:t>
            </a:r>
            <a:r>
              <a:rPr lang="ru-RU" sz="3200" i="1" u="sng" dirty="0" err="1"/>
              <a:t>корпоративної</a:t>
            </a:r>
            <a:r>
              <a:rPr lang="ru-RU" sz="3200" i="1" u="sng" dirty="0"/>
              <a:t>) </a:t>
            </a:r>
            <a:r>
              <a:rPr lang="ru-RU" sz="3200" i="1" u="sng" dirty="0" err="1"/>
              <a:t>стратегії</a:t>
            </a:r>
            <a:r>
              <a:rPr lang="ru-RU" sz="3200" i="1" u="sng" dirty="0"/>
              <a:t>.</a:t>
            </a:r>
            <a:r>
              <a:rPr lang="ru-RU" sz="3200" dirty="0"/>
              <a:t> </a:t>
            </a:r>
            <a:endParaRPr lang="ru-RU" sz="3200" b="1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71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36905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dirty="0"/>
              <a:t>З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у </a:t>
            </a:r>
            <a:r>
              <a:rPr lang="ru-RU" dirty="0" err="1"/>
              <a:t>ринковій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«менеджмент» </a:t>
            </a:r>
            <a:r>
              <a:rPr lang="ru-RU" dirty="0" err="1"/>
              <a:t>трактується</a:t>
            </a:r>
            <a:r>
              <a:rPr lang="ru-RU" dirty="0"/>
              <a:t> </a:t>
            </a:r>
            <a:endParaRPr lang="ru-RU" dirty="0" smtClean="0"/>
          </a:p>
          <a:p>
            <a:pPr algn="ctr">
              <a:buFontTx/>
              <a:buNone/>
            </a:pPr>
            <a:r>
              <a:rPr lang="ru-RU" b="1" i="1" u="sng" dirty="0" smtClean="0"/>
              <a:t>у </a:t>
            </a:r>
            <a:r>
              <a:rPr lang="ru-RU" b="1" i="1" u="sng" dirty="0" err="1"/>
              <a:t>двох</a:t>
            </a:r>
            <a:r>
              <a:rPr lang="ru-RU" b="1" i="1" u="sng" dirty="0"/>
              <a:t> </a:t>
            </a:r>
            <a:r>
              <a:rPr lang="ru-RU" b="1" i="1" u="sng" dirty="0" err="1"/>
              <a:t>значеннях</a:t>
            </a:r>
            <a:r>
              <a:rPr lang="ru-RU" b="1" i="1" u="sng" dirty="0"/>
              <a:t>: </a:t>
            </a:r>
            <a:endParaRPr lang="ru-RU" b="1" i="1" u="sng" dirty="0" smtClean="0"/>
          </a:p>
          <a:p>
            <a:pPr>
              <a:buFontTx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по-перше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/>
              <a:t>як </a:t>
            </a:r>
            <a:r>
              <a:rPr lang="ru-RU" u="sng" dirty="0" err="1"/>
              <a:t>сукупність</a:t>
            </a:r>
            <a:r>
              <a:rPr lang="ru-RU" u="sng" dirty="0"/>
              <a:t> </a:t>
            </a:r>
            <a:r>
              <a:rPr lang="ru-RU" u="sng" dirty="0" err="1"/>
              <a:t>засобів</a:t>
            </a:r>
            <a:r>
              <a:rPr lang="ru-RU" u="sng" dirty="0"/>
              <a:t> і форм </a:t>
            </a:r>
            <a:r>
              <a:rPr lang="ru-RU" u="sng" dirty="0" err="1"/>
              <a:t>керуваннявиробництвом</a:t>
            </a:r>
            <a:r>
              <a:rPr lang="ru-RU" u="sng" dirty="0"/>
              <a:t> і </a:t>
            </a:r>
            <a:r>
              <a:rPr lang="ru-RU" u="sng" dirty="0" err="1"/>
              <a:t>збутом</a:t>
            </a:r>
            <a:r>
              <a:rPr lang="ru-RU" u="sng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/>
              <a:t>стратегічних</a:t>
            </a:r>
            <a:r>
              <a:rPr lang="ru-RU" dirty="0"/>
              <a:t>, </a:t>
            </a:r>
            <a:r>
              <a:rPr lang="ru-RU" dirty="0" err="1"/>
              <a:t>тактичних</a:t>
            </a:r>
            <a:r>
              <a:rPr lang="ru-RU" dirty="0"/>
              <a:t> й </a:t>
            </a:r>
            <a:r>
              <a:rPr lang="ru-RU" dirty="0" err="1"/>
              <a:t>оперативних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по-друге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/>
              <a:t>як </a:t>
            </a:r>
            <a:r>
              <a:rPr lang="ru-RU" u="sng" dirty="0" err="1"/>
              <a:t>інструмент</a:t>
            </a:r>
            <a:r>
              <a:rPr lang="ru-RU" u="sng" dirty="0"/>
              <a:t> </a:t>
            </a:r>
            <a:r>
              <a:rPr lang="ru-RU" u="sng" dirty="0" err="1"/>
              <a:t>керування</a:t>
            </a:r>
            <a:r>
              <a:rPr lang="ru-RU" u="sng" dirty="0"/>
              <a:t> </a:t>
            </a:r>
            <a:r>
              <a:rPr lang="ru-RU" u="sng" dirty="0" err="1"/>
              <a:t>взаєминами</a:t>
            </a:r>
            <a:r>
              <a:rPr lang="ru-RU" u="sng" dirty="0"/>
              <a:t> у </a:t>
            </a:r>
            <a:r>
              <a:rPr lang="ru-RU" u="sng" dirty="0" err="1"/>
              <a:t>середині</a:t>
            </a:r>
            <a:r>
              <a:rPr lang="ru-RU" u="sng" dirty="0"/>
              <a:t> персоналу </a:t>
            </a:r>
            <a:r>
              <a:rPr lang="ru-RU" u="sng" dirty="0" err="1"/>
              <a:t>фірм</a:t>
            </a:r>
            <a:r>
              <a:rPr lang="ru-RU" u="sng" dirty="0"/>
              <a:t> </a:t>
            </a:r>
            <a:r>
              <a:rPr lang="ru-RU" u="sng" dirty="0" err="1"/>
              <a:t>із</a:t>
            </a:r>
            <a:r>
              <a:rPr lang="ru-RU" u="sng" dirty="0"/>
              <a:t> </a:t>
            </a:r>
            <a:r>
              <a:rPr lang="ru-RU" u="sng" dirty="0" err="1"/>
              <a:t>зовнішніми</a:t>
            </a:r>
            <a:r>
              <a:rPr lang="ru-RU" u="sng" dirty="0"/>
              <a:t> партнерами</a:t>
            </a:r>
            <a:r>
              <a:rPr lang="ru-RU" dirty="0"/>
              <a:t> по </a:t>
            </a:r>
            <a:r>
              <a:rPr lang="ru-RU" dirty="0" err="1" smtClean="0"/>
              <a:t>бізнесу</a:t>
            </a:r>
            <a:r>
              <a:rPr lang="ru-RU" dirty="0" smtClean="0"/>
              <a:t> й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послуг</a:t>
            </a:r>
            <a:r>
              <a:rPr lang="ru-RU" dirty="0"/>
              <a:t>). 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258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00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У </a:t>
            </a:r>
            <a:r>
              <a:rPr lang="ru-RU" sz="4000" b="1" i="1" dirty="0" err="1"/>
              <a:t>першому</a:t>
            </a:r>
            <a:r>
              <a:rPr lang="ru-RU" sz="4000" b="1" i="1" dirty="0"/>
              <a:t> </a:t>
            </a:r>
            <a:r>
              <a:rPr lang="ru-RU" sz="4000" b="1" i="1" dirty="0" err="1"/>
              <a:t>значенні</a:t>
            </a:r>
            <a:r>
              <a:rPr lang="ru-RU" sz="4000" b="1" i="1" dirty="0"/>
              <a:t> </a:t>
            </a:r>
            <a:r>
              <a:rPr lang="ru-RU" sz="4000" b="1" dirty="0" err="1"/>
              <a:t>логістичний</a:t>
            </a:r>
            <a:r>
              <a:rPr lang="ru-RU" sz="4000" b="1" dirty="0"/>
              <a:t> менеджмент у </a:t>
            </a:r>
            <a:r>
              <a:rPr lang="ru-RU" sz="4000" b="1" dirty="0" err="1"/>
              <a:t>фірмі</a:t>
            </a:r>
            <a:r>
              <a:rPr lang="ru-RU" sz="4000" b="1" dirty="0"/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являє</a:t>
            </a:r>
            <a:r>
              <a:rPr lang="ru-RU" sz="4000" b="1" u="sng" dirty="0">
                <a:solidFill>
                  <a:srgbClr val="FF0000"/>
                </a:solidFill>
              </a:rPr>
              <a:t> собою </a:t>
            </a:r>
            <a:r>
              <a:rPr lang="ru-RU" sz="4000" b="1" u="sng" dirty="0" err="1">
                <a:solidFill>
                  <a:srgbClr val="FF0000"/>
                </a:solidFill>
              </a:rPr>
              <a:t>синергію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основних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управлінських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функцій</a:t>
            </a:r>
            <a:r>
              <a:rPr lang="ru-RU" sz="4000" b="1" u="sng" dirty="0">
                <a:solidFill>
                  <a:srgbClr val="FF0000"/>
                </a:solidFill>
              </a:rPr>
              <a:t>  (</a:t>
            </a:r>
            <a:r>
              <a:rPr lang="ru-RU" sz="4000" b="1" u="sng" dirty="0" err="1">
                <a:solidFill>
                  <a:srgbClr val="FF0000"/>
                </a:solidFill>
              </a:rPr>
              <a:t>організації</a:t>
            </a:r>
            <a:r>
              <a:rPr lang="ru-RU" sz="4000" b="1" u="sng" dirty="0">
                <a:solidFill>
                  <a:srgbClr val="FF0000"/>
                </a:solidFill>
              </a:rPr>
              <a:t>,  </a:t>
            </a:r>
            <a:r>
              <a:rPr lang="ru-RU" sz="4000" b="1" u="sng" dirty="0" err="1">
                <a:solidFill>
                  <a:srgbClr val="FF0000"/>
                </a:solidFill>
              </a:rPr>
              <a:t>планування</a:t>
            </a:r>
            <a:r>
              <a:rPr lang="ru-RU" sz="4000" b="1" u="sng" dirty="0">
                <a:solidFill>
                  <a:srgbClr val="FF0000"/>
                </a:solidFill>
              </a:rPr>
              <a:t>,  </a:t>
            </a:r>
            <a:r>
              <a:rPr lang="ru-RU" sz="4000" b="1" u="sng" dirty="0" err="1">
                <a:solidFill>
                  <a:srgbClr val="FF0000"/>
                </a:solidFill>
              </a:rPr>
              <a:t>регулювання</a:t>
            </a:r>
            <a:r>
              <a:rPr lang="ru-RU" sz="4000" b="1" u="sng" dirty="0">
                <a:solidFill>
                  <a:srgbClr val="FF0000"/>
                </a:solidFill>
              </a:rPr>
              <a:t>, </a:t>
            </a:r>
            <a:r>
              <a:rPr lang="ru-RU" sz="4000" b="1" u="sng" dirty="0" err="1">
                <a:solidFill>
                  <a:srgbClr val="FF0000"/>
                </a:solidFill>
              </a:rPr>
              <a:t>координації</a:t>
            </a:r>
            <a:r>
              <a:rPr lang="ru-RU" sz="4000" b="1" u="sng" dirty="0">
                <a:solidFill>
                  <a:srgbClr val="FF0000"/>
                </a:solidFill>
              </a:rPr>
              <a:t>, контролю, </a:t>
            </a:r>
            <a:r>
              <a:rPr lang="ru-RU" sz="4000" b="1" u="sng" dirty="0" err="1">
                <a:solidFill>
                  <a:srgbClr val="FF0000"/>
                </a:solidFill>
              </a:rPr>
              <a:t>обліку</a:t>
            </a:r>
            <a:r>
              <a:rPr lang="ru-RU" sz="4000" b="1" u="sng" dirty="0">
                <a:solidFill>
                  <a:srgbClr val="FF0000"/>
                </a:solidFill>
              </a:rPr>
              <a:t> й </a:t>
            </a:r>
            <a:r>
              <a:rPr lang="ru-RU" sz="4000" b="1" u="sng" dirty="0" err="1">
                <a:solidFill>
                  <a:srgbClr val="FF0000"/>
                </a:solidFill>
              </a:rPr>
              <a:t>аналізу</a:t>
            </a:r>
            <a:r>
              <a:rPr lang="ru-RU" sz="4000" b="1" u="sng" dirty="0">
                <a:solidFill>
                  <a:srgbClr val="FF0000"/>
                </a:solidFill>
              </a:rPr>
              <a:t>) з </a:t>
            </a:r>
            <a:r>
              <a:rPr lang="ru-RU" sz="4000" b="1" u="sng" dirty="0" err="1">
                <a:solidFill>
                  <a:srgbClr val="FF0000"/>
                </a:solidFill>
              </a:rPr>
              <a:t>елементарним</a:t>
            </a:r>
            <a:r>
              <a:rPr lang="ru-RU" sz="4000" b="1" u="sng" dirty="0">
                <a:solidFill>
                  <a:srgbClr val="FF0000"/>
                </a:solidFill>
              </a:rPr>
              <a:t> й </a:t>
            </a:r>
            <a:r>
              <a:rPr lang="ru-RU" sz="4000" b="1" u="sng" dirty="0" err="1">
                <a:solidFill>
                  <a:srgbClr val="FF0000"/>
                </a:solidFill>
              </a:rPr>
              <a:t>комплексним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логістичними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функціями</a:t>
            </a:r>
            <a:r>
              <a:rPr lang="ru-RU" sz="4000" b="1" u="sng" dirty="0">
                <a:solidFill>
                  <a:srgbClr val="FF0000"/>
                </a:solidFill>
              </a:rPr>
              <a:t> для </a:t>
            </a:r>
            <a:r>
              <a:rPr lang="ru-RU" sz="4000" b="1" u="sng" dirty="0" err="1">
                <a:solidFill>
                  <a:srgbClr val="FF0000"/>
                </a:solidFill>
              </a:rPr>
              <a:t>досягнення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цілей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сформованої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мікро</a:t>
            </a:r>
            <a:r>
              <a:rPr lang="ru-RU" sz="4000" b="1" u="sng" dirty="0">
                <a:solidFill>
                  <a:srgbClr val="FF0000"/>
                </a:solidFill>
              </a:rPr>
              <a:t>-ЛС.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90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У другому </a:t>
            </a:r>
            <a:r>
              <a:rPr lang="ru-RU" sz="2800" b="1" i="1" dirty="0" err="1"/>
              <a:t>значенні</a:t>
            </a:r>
            <a:r>
              <a:rPr lang="ru-RU" sz="2800" b="1" i="1" dirty="0"/>
              <a:t> </a:t>
            </a:r>
            <a:r>
              <a:rPr lang="ru-RU" sz="2800" b="1" dirty="0" err="1"/>
              <a:t>логістичний</a:t>
            </a:r>
            <a:r>
              <a:rPr lang="ru-RU" sz="2800" b="1" dirty="0"/>
              <a:t> менеджмент —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управлінський</a:t>
            </a:r>
            <a:r>
              <a:rPr lang="ru-RU" sz="2800" b="1" dirty="0"/>
              <a:t> персонал, </a:t>
            </a:r>
            <a:r>
              <a:rPr lang="ru-RU" sz="2800" b="1" dirty="0" err="1"/>
              <a:t>що</a:t>
            </a:r>
            <a:r>
              <a:rPr lang="ru-RU" sz="2800" b="1" dirty="0"/>
              <a:t> за </a:t>
            </a:r>
            <a:r>
              <a:rPr lang="ru-RU" sz="2800" b="1" dirty="0" err="1"/>
              <a:t>своїм</a:t>
            </a:r>
            <a:r>
              <a:rPr lang="ru-RU" sz="2800" b="1" dirty="0"/>
              <a:t> </a:t>
            </a:r>
            <a:r>
              <a:rPr lang="ru-RU" sz="2800" b="1" dirty="0" err="1"/>
              <a:t>місцем</a:t>
            </a:r>
            <a:r>
              <a:rPr lang="ru-RU" sz="2800" b="1" dirty="0"/>
              <a:t> в </a:t>
            </a:r>
            <a:r>
              <a:rPr lang="ru-RU" sz="2800" b="1" dirty="0" err="1"/>
              <a:t>управлінській</a:t>
            </a:r>
            <a:r>
              <a:rPr lang="ru-RU" sz="2800" b="1" dirty="0"/>
              <a:t> </a:t>
            </a:r>
            <a:r>
              <a:rPr lang="ru-RU" sz="2800" b="1" dirty="0" err="1" smtClean="0"/>
              <a:t>ієрархії</a:t>
            </a:r>
            <a:r>
              <a:rPr lang="ru-RU" sz="2800" b="1" dirty="0" smtClean="0"/>
              <a:t> </a:t>
            </a:r>
            <a:r>
              <a:rPr lang="ru-RU" sz="2800" b="1" dirty="0" err="1"/>
              <a:t>фірми</a:t>
            </a:r>
            <a:r>
              <a:rPr lang="ru-RU" sz="2800" b="1" dirty="0"/>
              <a:t> й </a:t>
            </a:r>
            <a:r>
              <a:rPr lang="ru-RU" sz="2800" b="1" dirty="0" err="1"/>
              <a:t>організаційних</a:t>
            </a:r>
            <a:r>
              <a:rPr lang="ru-RU" sz="2800" b="1" dirty="0"/>
              <a:t> </a:t>
            </a:r>
            <a:r>
              <a:rPr lang="ru-RU" sz="2800" b="1" dirty="0" err="1"/>
              <a:t>рівнів</a:t>
            </a:r>
            <a:r>
              <a:rPr lang="ru-RU" sz="2800" b="1" dirty="0"/>
              <a:t> ЛС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розділити</a:t>
            </a:r>
            <a:r>
              <a:rPr lang="ru-RU" sz="2800" b="1" dirty="0"/>
              <a:t> на: </a:t>
            </a:r>
          </a:p>
          <a:p>
            <a:r>
              <a:rPr lang="ru-RU" sz="2800" b="1" dirty="0"/>
              <a:t> </a:t>
            </a:r>
            <a:r>
              <a:rPr lang="ru-RU" sz="2800" b="1" dirty="0">
                <a:solidFill>
                  <a:srgbClr val="00B0F0"/>
                </a:solidFill>
              </a:rPr>
              <a:t>1.  «</a:t>
            </a:r>
            <a:r>
              <a:rPr lang="ru-RU" sz="2800" b="1" dirty="0" err="1">
                <a:solidFill>
                  <a:srgbClr val="00B0F0"/>
                </a:solidFill>
              </a:rPr>
              <a:t>Top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management</a:t>
            </a:r>
            <a:r>
              <a:rPr lang="ru-RU" sz="2800" b="1" dirty="0">
                <a:solidFill>
                  <a:srgbClr val="00B0F0"/>
                </a:solidFill>
              </a:rPr>
              <a:t>» - </a:t>
            </a:r>
            <a:r>
              <a:rPr lang="ru-RU" sz="2800" b="1" dirty="0" err="1">
                <a:solidFill>
                  <a:srgbClr val="00B0F0"/>
                </a:solidFill>
              </a:rPr>
              <a:t>вищий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управлінськийперсонал</a:t>
            </a:r>
            <a:r>
              <a:rPr lang="ru-RU" sz="2800" b="1" dirty="0">
                <a:solidFill>
                  <a:srgbClr val="00B0F0"/>
                </a:solidFill>
              </a:rPr>
              <a:t>. </a:t>
            </a:r>
          </a:p>
          <a:p>
            <a:pPr>
              <a:buAutoNum type="arabicPeriod" startAt="2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Middle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Supervisors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)» -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середній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управлінський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персонал. </a:t>
            </a:r>
          </a:p>
          <a:p>
            <a:pPr>
              <a:buAutoNum type="arabicPeriod" startAt="2"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Lower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management</a:t>
            </a:r>
            <a:r>
              <a:rPr lang="ru-RU" sz="2800" b="1" dirty="0">
                <a:solidFill>
                  <a:srgbClr val="002060"/>
                </a:solidFill>
              </a:rPr>
              <a:t>» - </a:t>
            </a:r>
            <a:r>
              <a:rPr lang="ru-RU" sz="2800" b="1" dirty="0" err="1">
                <a:solidFill>
                  <a:srgbClr val="002060"/>
                </a:solidFill>
              </a:rPr>
              <a:t>нижчі</a:t>
            </a:r>
            <a:r>
              <a:rPr lang="ru-RU" sz="2800" b="1" dirty="0">
                <a:solidFill>
                  <a:srgbClr val="002060"/>
                </a:solidFill>
              </a:rPr>
              <a:t> ланки </a:t>
            </a:r>
            <a:r>
              <a:rPr lang="ru-RU" sz="2800" b="1" dirty="0" err="1">
                <a:solidFill>
                  <a:srgbClr val="002060"/>
                </a:solidFill>
              </a:rPr>
              <a:t>логістичного</a:t>
            </a:r>
            <a:r>
              <a:rPr lang="ru-RU" sz="2800" b="1" dirty="0">
                <a:solidFill>
                  <a:srgbClr val="002060"/>
                </a:solidFill>
              </a:rPr>
              <a:t> персоналу </a:t>
            </a:r>
            <a:r>
              <a:rPr lang="ru-RU" sz="2800" b="1" dirty="0" err="1">
                <a:solidFill>
                  <a:srgbClr val="002060"/>
                </a:solidFill>
              </a:rPr>
              <a:t>фірм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При </a:t>
            </a:r>
            <a:r>
              <a:rPr lang="ru-RU" sz="2800" b="1" i="1" dirty="0" err="1">
                <a:solidFill>
                  <a:srgbClr val="FF0000"/>
                </a:solidFill>
              </a:rPr>
              <a:t>побудові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сучасних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мікрологістичних</a:t>
            </a:r>
            <a:r>
              <a:rPr lang="ru-RU" sz="2800" b="1" i="1" dirty="0">
                <a:solidFill>
                  <a:srgbClr val="FF0000"/>
                </a:solidFill>
              </a:rPr>
              <a:t> систем </a:t>
            </a:r>
            <a:r>
              <a:rPr lang="ru-RU" sz="2800" b="1" i="1" dirty="0" err="1">
                <a:solidFill>
                  <a:srgbClr val="FF0000"/>
                </a:solidFill>
              </a:rPr>
              <a:t>велике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значення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має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визначення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місця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логістичного</a:t>
            </a:r>
            <a:r>
              <a:rPr lang="ru-RU" sz="2800" b="1" i="1" dirty="0">
                <a:solidFill>
                  <a:srgbClr val="FF0000"/>
                </a:solidFill>
              </a:rPr>
              <a:t> менеджменту в </a:t>
            </a:r>
            <a:r>
              <a:rPr lang="ru-RU" sz="2800" b="1" i="1" dirty="0" err="1">
                <a:solidFill>
                  <a:srgbClr val="FF0000"/>
                </a:solidFill>
              </a:rPr>
              <a:t>загальній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структурі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керування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фірмою</a:t>
            </a:r>
            <a:r>
              <a:rPr lang="ru-RU" sz="2800" b="1" i="1" dirty="0">
                <a:solidFill>
                  <a:srgbClr val="FF0000"/>
                </a:solidFill>
              </a:rPr>
              <a:t> й </a:t>
            </a:r>
            <a:r>
              <a:rPr lang="ru-RU" sz="2800" b="1" i="1" dirty="0" err="1">
                <a:solidFill>
                  <a:srgbClr val="FF0000"/>
                </a:solidFill>
              </a:rPr>
              <a:t>визначення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напрямів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взаємодії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іншим</a:t>
            </a:r>
            <a:r>
              <a:rPr lang="ru-RU" sz="2800" b="1" i="1" dirty="0">
                <a:solidFill>
                  <a:srgbClr val="FF0000"/>
                </a:solidFill>
              </a:rPr>
              <a:t> сферам менеджмен</a:t>
            </a:r>
            <a:r>
              <a:rPr lang="ru-RU" sz="2800" dirty="0">
                <a:solidFill>
                  <a:srgbClr val="FF0000"/>
                </a:solidFill>
              </a:rPr>
              <a:t>ту</a:t>
            </a:r>
          </a:p>
        </p:txBody>
      </p:sp>
    </p:spTree>
    <p:extLst>
      <p:ext uri="{BB962C8B-B14F-4D97-AF65-F5344CB8AC3E}">
        <p14:creationId xmlns:p14="http://schemas.microsoft.com/office/powerpoint/2010/main" val="176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Особливістю логістичного менеджменту</a:t>
            </a:r>
            <a:r>
              <a:rPr lang="uk-UA" sz="2800" dirty="0"/>
              <a:t> є те, що він як </a:t>
            </a:r>
            <a:r>
              <a:rPr lang="uk-UA" sz="2800" b="1" dirty="0"/>
              <a:t>за стратегічними, так і за тактичними / оперативними цілями</a:t>
            </a:r>
            <a:r>
              <a:rPr lang="uk-UA" sz="2800" dirty="0"/>
              <a:t> і завданнями тісно пов'язаний із </a:t>
            </a:r>
            <a:r>
              <a:rPr lang="uk-UA" sz="2800" u="sng" dirty="0"/>
              <a:t>усіма функціональними сферами менеджменту</a:t>
            </a:r>
            <a:r>
              <a:rPr lang="uk-UA" sz="2800" dirty="0"/>
              <a:t>, а саме: </a:t>
            </a:r>
            <a:endParaRPr lang="uk-UA" sz="2800" dirty="0" smtClean="0"/>
          </a:p>
          <a:p>
            <a:r>
              <a:rPr lang="uk-UA" sz="2800" b="1" dirty="0" smtClean="0">
                <a:solidFill>
                  <a:srgbClr val="00B050"/>
                </a:solidFill>
              </a:rPr>
              <a:t>інвестиційною</a:t>
            </a:r>
            <a:r>
              <a:rPr lang="uk-UA" sz="2800" b="1" dirty="0">
                <a:solidFill>
                  <a:srgbClr val="00B050"/>
                </a:solidFill>
              </a:rPr>
              <a:t>, </a:t>
            </a:r>
            <a:endParaRPr lang="uk-UA" sz="2800" b="1" dirty="0" smtClean="0">
              <a:solidFill>
                <a:srgbClr val="00B05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інноваційною</a:t>
            </a:r>
            <a:r>
              <a:rPr lang="uk-UA" sz="2800" b="1" dirty="0">
                <a:solidFill>
                  <a:srgbClr val="FF0000"/>
                </a:solidFill>
              </a:rPr>
              <a:t>,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виробничою,</a:t>
            </a:r>
          </a:p>
          <a:p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фінансовою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uk-U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управлінською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та </a:t>
            </a:r>
            <a:r>
              <a:rPr lang="uk-UA" sz="2800" b="1" dirty="0">
                <a:solidFill>
                  <a:srgbClr val="C00000"/>
                </a:solidFill>
              </a:rPr>
              <a:t>інформаційною. </a:t>
            </a:r>
            <a:endParaRPr lang="uk-UA" sz="2800" b="1" dirty="0" smtClean="0">
              <a:solidFill>
                <a:srgbClr val="C00000"/>
              </a:solidFill>
            </a:endParaRPr>
          </a:p>
          <a:p>
            <a:r>
              <a:rPr lang="uk-UA" sz="2800" dirty="0" smtClean="0"/>
              <a:t>Наявність </a:t>
            </a:r>
            <a:r>
              <a:rPr lang="uk-UA" sz="2800" dirty="0"/>
              <a:t>зв’язку спостерігається  в управлінні закупівлями матеріальних ресурсів, виробництві та розподілу готової продукції.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7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32127"/>
              </p:ext>
            </p:extLst>
          </p:nvPr>
        </p:nvGraphicFramePr>
        <p:xfrm>
          <a:off x="381000" y="3036455"/>
          <a:ext cx="7924801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764"/>
                <a:gridCol w="2007764"/>
                <a:gridCol w="1211594"/>
                <a:gridCol w="1485347"/>
                <a:gridCol w="1212332"/>
              </a:tblGrid>
              <a:tr h="217824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Менеджмент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Інвестиційний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endParaRPr lang="uk-UA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Функціональний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Менеджмент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21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Інноваційний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Закупівлі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Виробничий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Виробництво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Фінансовий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Персоналу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Збут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Інформаційний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Двойная стрелка влево/вправо 2"/>
          <p:cNvSpPr>
            <a:spLocks/>
          </p:cNvSpPr>
          <p:nvPr/>
        </p:nvSpPr>
        <p:spPr>
          <a:xfrm>
            <a:off x="4471987" y="3422650"/>
            <a:ext cx="962025" cy="266700"/>
          </a:xfrm>
          <a:prstGeom prst="left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>
          <a:xfrm>
            <a:off x="685800" y="400050"/>
            <a:ext cx="8229600" cy="2533650"/>
            <a:chOff x="0" y="0"/>
            <a:chExt cx="5781675" cy="25336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4800" y="1295400"/>
              <a:ext cx="1800225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Стратегічні цілі</a:t>
              </a:r>
              <a:endParaRPr lang="ru-RU" b="1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0" y="0"/>
              <a:ext cx="5781675" cy="2533650"/>
              <a:chOff x="0" y="0"/>
              <a:chExt cx="5781675" cy="253365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971675" y="0"/>
                <a:ext cx="2705100" cy="876300"/>
                <a:chOff x="0" y="0"/>
                <a:chExt cx="2705100" cy="876300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0" y="0"/>
                  <a:ext cx="2705100" cy="8763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b="1" dirty="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Місія фірми</a:t>
                  </a:r>
                  <a:endParaRPr lang="ru-RU" b="1" dirty="0">
                    <a:effectLst/>
                    <a:latin typeface="Times New Roman"/>
                    <a:ea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uk-UA" b="1" dirty="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 </a:t>
                  </a:r>
                  <a:endParaRPr lang="ru-RU" b="1" dirty="0">
                    <a:effectLst/>
                    <a:latin typeface="Times New Roman"/>
                    <a:ea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uk-UA" b="1" dirty="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Логістична місія</a:t>
                  </a:r>
                  <a:endParaRPr lang="ru-RU" b="1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0" y="438150"/>
                  <a:ext cx="27051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8" name="Прямоугольник 7"/>
              <p:cNvSpPr/>
              <p:nvPr/>
            </p:nvSpPr>
            <p:spPr>
              <a:xfrm>
                <a:off x="3810000" y="1295400"/>
                <a:ext cx="1971675" cy="3048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Тактичні, оперативні цілі</a:t>
                </a:r>
                <a:endParaRPr lang="ru-RU" sz="16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04875" y="1876425"/>
                <a:ext cx="4000500" cy="33337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Логістичний менеджмент</a:t>
                </a:r>
                <a:endParaRPr lang="ru-RU" b="1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0" y="438150"/>
                <a:ext cx="1971675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0" y="438150"/>
                <a:ext cx="0" cy="10477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0" y="1485900"/>
                <a:ext cx="3048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3257550" y="876300"/>
                <a:ext cx="0" cy="2476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1152525" y="1123950"/>
                <a:ext cx="3705225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1152525" y="1123950"/>
                <a:ext cx="0" cy="1714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4857750" y="1123950"/>
                <a:ext cx="0" cy="1714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2105025" y="1466850"/>
                <a:ext cx="1704975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1628775" y="1600200"/>
                <a:ext cx="0" cy="27622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4238625" y="1600200"/>
                <a:ext cx="0" cy="27622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571500" y="1600200"/>
                <a:ext cx="0" cy="9334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5353050" y="1600200"/>
                <a:ext cx="0" cy="9334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2" name="Прямая со стрелкой 21"/>
              <p:cNvCxnSpPr/>
              <p:nvPr/>
            </p:nvCxnSpPr>
            <p:spPr>
              <a:xfrm>
                <a:off x="1628775" y="2209800"/>
                <a:ext cx="0" cy="3238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3" name="Прямая со стрелкой 22"/>
              <p:cNvCxnSpPr/>
              <p:nvPr/>
            </p:nvCxnSpPr>
            <p:spPr>
              <a:xfrm>
                <a:off x="4238625" y="2209800"/>
                <a:ext cx="0" cy="3238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162050" y="368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228600" y="5640288"/>
            <a:ext cx="868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Логістичний менеджмент у системі менеджменту фірми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9123"/>
            <a:ext cx="8763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Система логістичного менеджменту фірми містить у собі такі </a:t>
            </a:r>
            <a:r>
              <a:rPr lang="uk-UA" sz="3200" b="1" dirty="0"/>
              <a:t>підсистеми</a:t>
            </a:r>
            <a:r>
              <a:rPr lang="uk-UA" sz="3200" b="1" dirty="0" smtClean="0"/>
              <a:t>:</a:t>
            </a:r>
          </a:p>
          <a:p>
            <a:endParaRPr lang="ru-RU" sz="3200" b="1" dirty="0"/>
          </a:p>
          <a:p>
            <a:r>
              <a:rPr lang="uk-UA" sz="3200" dirty="0" err="1" smtClean="0"/>
              <a:t>●</a:t>
            </a:r>
            <a:r>
              <a:rPr lang="uk-UA" sz="3200" b="1" dirty="0" err="1" smtClean="0"/>
              <a:t>управління</a:t>
            </a:r>
            <a:r>
              <a:rPr lang="uk-UA" sz="3200" b="1" dirty="0" smtClean="0"/>
              <a:t> </a:t>
            </a:r>
            <a:r>
              <a:rPr lang="uk-UA" sz="3200" b="1" i="1" u="sng" dirty="0"/>
              <a:t>рухом товарів </a:t>
            </a:r>
            <a:r>
              <a:rPr lang="uk-UA" sz="3200" dirty="0"/>
              <a:t>(управління закупівлями продукції, робота з постачальниками; управління розподілом товарів</a:t>
            </a:r>
            <a:r>
              <a:rPr lang="uk-UA" sz="3200" dirty="0" smtClean="0"/>
              <a:t>);</a:t>
            </a:r>
          </a:p>
          <a:p>
            <a:r>
              <a:rPr lang="uk-UA" sz="3200" dirty="0" smtClean="0"/>
              <a:t>● </a:t>
            </a:r>
            <a:r>
              <a:rPr lang="uk-UA" sz="3200" b="1" dirty="0" smtClean="0"/>
              <a:t>управління </a:t>
            </a:r>
            <a:r>
              <a:rPr lang="uk-UA" sz="3200" b="1" i="1" u="sng" dirty="0"/>
              <a:t>інформаційним забезпеченням та </a:t>
            </a:r>
            <a:r>
              <a:rPr lang="uk-UA" sz="3200" b="1" i="1" u="sng" dirty="0" err="1"/>
              <a:t>документобігом</a:t>
            </a:r>
            <a:r>
              <a:rPr lang="uk-UA" sz="3200" b="1" i="1" u="sng" dirty="0"/>
              <a:t> </a:t>
            </a:r>
            <a:r>
              <a:rPr lang="uk-UA" sz="3200" dirty="0"/>
              <a:t>(управління інформаційним </a:t>
            </a:r>
            <a:r>
              <a:rPr lang="uk-UA" sz="3200" dirty="0" smtClean="0"/>
              <a:t>забезпеченням, </a:t>
            </a:r>
            <a:r>
              <a:rPr lang="uk-UA" sz="3200" dirty="0"/>
              <a:t>управління </a:t>
            </a:r>
            <a:r>
              <a:rPr lang="uk-UA" sz="3200" dirty="0" smtClean="0"/>
              <a:t>документообігом тих </a:t>
            </a:r>
            <a:r>
              <a:rPr lang="uk-UA" sz="3200" dirty="0"/>
              <a:t>видів документації, які стосуються процесу обслуговування клієнтів; управління програмним забезпеченням);</a:t>
            </a:r>
            <a:endParaRPr lang="ru-RU" sz="3200" dirty="0"/>
          </a:p>
          <a:p>
            <a:r>
              <a:rPr lang="uk-UA" sz="3200" dirty="0"/>
              <a:t>         </a:t>
            </a:r>
            <a:r>
              <a:rPr lang="ru-RU" sz="3200" dirty="0" smtClean="0"/>
              <a:t>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67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" y="457200"/>
            <a:ext cx="91370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3600" dirty="0"/>
              <a:t>● </a:t>
            </a:r>
            <a:r>
              <a:rPr lang="uk-UA" sz="3600" b="1" i="1" u="sng" dirty="0" err="1" smtClean="0"/>
              <a:t>управліня</a:t>
            </a:r>
            <a:r>
              <a:rPr lang="uk-UA" sz="3600" b="1" i="1" u="sng" dirty="0" smtClean="0"/>
              <a:t> </a:t>
            </a:r>
            <a:r>
              <a:rPr lang="uk-UA" sz="3600" b="1" i="1" u="sng" dirty="0"/>
              <a:t>логістичною інфраструктурою </a:t>
            </a:r>
            <a:r>
              <a:rPr lang="uk-UA" sz="3600" dirty="0"/>
              <a:t>(функціонування системи закупівель, поставок, зберігання і </a:t>
            </a:r>
            <a:r>
              <a:rPr lang="uk-UA" sz="3600" dirty="0" smtClean="0"/>
              <a:t>доставки </a:t>
            </a:r>
            <a:r>
              <a:rPr lang="uk-UA" sz="3600" dirty="0"/>
              <a:t>до споживача</a:t>
            </a:r>
            <a:r>
              <a:rPr lang="uk-UA" sz="3600" dirty="0" smtClean="0"/>
              <a:t>);</a:t>
            </a:r>
          </a:p>
          <a:p>
            <a:pPr indent="457200"/>
            <a:endParaRPr lang="ru-RU" sz="3600" dirty="0"/>
          </a:p>
          <a:p>
            <a:r>
              <a:rPr lang="uk-UA" sz="3600" dirty="0" smtClean="0"/>
              <a:t>     ● </a:t>
            </a:r>
            <a:r>
              <a:rPr lang="uk-UA" sz="3600" b="1" i="1" u="sng" dirty="0" smtClean="0"/>
              <a:t>управління </a:t>
            </a:r>
            <a:r>
              <a:rPr lang="uk-UA" sz="3600" b="1" i="1" u="sng" dirty="0"/>
              <a:t>логістичними витратами</a:t>
            </a:r>
            <a:r>
              <a:rPr lang="uk-UA" sz="3600" i="1" u="sng" dirty="0" smtClean="0"/>
              <a:t>;</a:t>
            </a:r>
          </a:p>
          <a:p>
            <a:endParaRPr lang="ru-RU" sz="3600" i="1" u="sng" dirty="0"/>
          </a:p>
          <a:p>
            <a:r>
              <a:rPr lang="uk-UA" sz="3600" dirty="0"/>
              <a:t> </a:t>
            </a:r>
            <a:r>
              <a:rPr lang="uk-UA" sz="3600" dirty="0" smtClean="0"/>
              <a:t>    </a:t>
            </a:r>
            <a:r>
              <a:rPr lang="uk-UA" sz="3600" b="1" dirty="0" smtClean="0"/>
              <a:t>● </a:t>
            </a:r>
            <a:r>
              <a:rPr lang="uk-UA" sz="3600" b="1" i="1" u="sng" dirty="0" smtClean="0"/>
              <a:t>управління </a:t>
            </a:r>
            <a:r>
              <a:rPr lang="uk-UA" sz="3600" b="1" i="1" u="sng" dirty="0"/>
              <a:t>обслуговуванням споживачів </a:t>
            </a:r>
            <a:r>
              <a:rPr lang="uk-UA" sz="3600" dirty="0"/>
              <a:t>(операції, що стосуються роботи з клієнтами і замовленнями).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72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2" name="AutoShape 4"/>
          <p:cNvSpPr>
            <a:spLocks noChangeArrowheads="1"/>
          </p:cNvSpPr>
          <p:nvPr/>
        </p:nvSpPr>
        <p:spPr bwMode="auto">
          <a:xfrm>
            <a:off x="1917700" y="1854200"/>
            <a:ext cx="7010400" cy="2563813"/>
          </a:xfrm>
          <a:prstGeom prst="bevel">
            <a:avLst>
              <a:gd name="adj" fmla="val 6269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2093913" y="2046288"/>
            <a:ext cx="67627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Создание конкурентных преимуществ и поддержка корпоративной стратегии фирмы с оптимальными затратами ресурсов, а также обеспечение системной устойчивости фирмы на рынке, за счет сглаживания внутрифирменных противоречий между подразделениями закупок, производства, маркетинга,  финансов и продаж и оптимизации </a:t>
            </a:r>
            <a:r>
              <a:rPr lang="ru-RU" sz="1600" b="1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межорганизационных</a:t>
            </a: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взаимоотношений в цепи поставок</a:t>
            </a:r>
            <a:endParaRPr lang="ru-RU" sz="1600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49894" name="UTurnArrow"/>
          <p:cNvSpPr>
            <a:spLocks noEditPoints="1" noChangeArrowheads="1"/>
          </p:cNvSpPr>
          <p:nvPr/>
        </p:nvSpPr>
        <p:spPr bwMode="auto">
          <a:xfrm>
            <a:off x="430213" y="1341438"/>
            <a:ext cx="1770062" cy="2178050"/>
          </a:xfrm>
          <a:custGeom>
            <a:avLst/>
            <a:gdLst>
              <a:gd name="G0" fmla="+- 0 0 0"/>
              <a:gd name="G1" fmla="+- 8324 0 0"/>
              <a:gd name="G2" fmla="*/ 8324 1 2"/>
              <a:gd name="G3" fmla="*/ 10038 1 2"/>
              <a:gd name="G4" fmla="+- 10800 G3 G2"/>
              <a:gd name="G5" fmla="+- 10800 G3 0"/>
              <a:gd name="G6" fmla="+- G5 G2 0"/>
              <a:gd name="G7" fmla="*/ G6 1 2"/>
              <a:gd name="G8" fmla="+- 10038 0 0"/>
              <a:gd name="G9" fmla="+- 21600 0 8324"/>
              <a:gd name="G10" fmla="+- 21600 0 10038"/>
              <a:gd name="G11" fmla="min G10 8691"/>
              <a:gd name="G12" fmla="+- 9763 0 0"/>
              <a:gd name="G13" fmla="+- 13672 0 5975"/>
              <a:gd name="G14" fmla="+- 13672 0 0"/>
              <a:gd name="G15" fmla="*/ 8324 5842 6110"/>
              <a:gd name="G16" fmla="+- 9763 1350 0"/>
              <a:gd name="G17" fmla="+- 8310 0 G15"/>
              <a:gd name="G18" fmla="*/ G17 G7 8310"/>
              <a:gd name="G19" fmla="+- 8324 G18 0"/>
              <a:gd name="G20" fmla="+- G4 0 G18"/>
              <a:gd name="T0" fmla="*/ 9991 w 21600"/>
              <a:gd name="T1" fmla="*/ 0 h 21600"/>
              <a:gd name="T2" fmla="*/ 4162 w 21600"/>
              <a:gd name="T3" fmla="*/ 21600 h 21600"/>
              <a:gd name="T4" fmla="*/ 10038 w 21600"/>
              <a:gd name="T5" fmla="*/ 9763 h 21600"/>
              <a:gd name="T6" fmla="*/ 15819 w 21600"/>
              <a:gd name="T7" fmla="*/ 13672 h 21600"/>
              <a:gd name="T8" fmla="*/ 21600 w 21600"/>
              <a:gd name="T9" fmla="*/ 976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819" y="13672"/>
                </a:moveTo>
                <a:lnTo>
                  <a:pt x="21600" y="9763"/>
                </a:lnTo>
                <a:lnTo>
                  <a:pt x="19981" y="9763"/>
                </a:lnTo>
                <a:lnTo>
                  <a:pt x="19981" y="8310"/>
                </a:lnTo>
                <a:cubicBezTo>
                  <a:pt x="19981" y="3721"/>
                  <a:pt x="15508" y="0"/>
                  <a:pt x="9991" y="0"/>
                </a:cubicBezTo>
                <a:cubicBezTo>
                  <a:pt x="4473" y="0"/>
                  <a:pt x="0" y="3799"/>
                  <a:pt x="0" y="8485"/>
                </a:cubicBezTo>
                <a:lnTo>
                  <a:pt x="0" y="21600"/>
                </a:lnTo>
                <a:lnTo>
                  <a:pt x="8324" y="21600"/>
                </a:lnTo>
                <a:lnTo>
                  <a:pt x="8324" y="8310"/>
                </a:lnTo>
                <a:cubicBezTo>
                  <a:pt x="8324" y="8116"/>
                  <a:pt x="8513" y="7959"/>
                  <a:pt x="8746" y="7959"/>
                </a:cubicBezTo>
                <a:lnTo>
                  <a:pt x="11235" y="7959"/>
                </a:lnTo>
                <a:cubicBezTo>
                  <a:pt x="11468" y="7959"/>
                  <a:pt x="11657" y="8116"/>
                  <a:pt x="11657" y="8310"/>
                </a:cubicBezTo>
                <a:lnTo>
                  <a:pt x="11657" y="9763"/>
                </a:lnTo>
                <a:lnTo>
                  <a:pt x="10038" y="9763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549898" name="Text Box 10"/>
          <p:cNvSpPr txBox="1">
            <a:spLocks noChangeArrowheads="1"/>
          </p:cNvSpPr>
          <p:nvPr/>
        </p:nvSpPr>
        <p:spPr bwMode="auto">
          <a:xfrm>
            <a:off x="571500" y="1597025"/>
            <a:ext cx="1276350" cy="5540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страте-гическое</a:t>
            </a:r>
          </a:p>
        </p:txBody>
      </p:sp>
      <p:sp>
        <p:nvSpPr>
          <p:cNvPr id="549899" name="UTurnArrow"/>
          <p:cNvSpPr>
            <a:spLocks noEditPoints="1" noChangeArrowheads="1"/>
          </p:cNvSpPr>
          <p:nvPr/>
        </p:nvSpPr>
        <p:spPr bwMode="auto">
          <a:xfrm rot="16200000">
            <a:off x="762000" y="4141788"/>
            <a:ext cx="1601787" cy="2408238"/>
          </a:xfrm>
          <a:custGeom>
            <a:avLst/>
            <a:gdLst>
              <a:gd name="G0" fmla="+- 0 0 0"/>
              <a:gd name="G1" fmla="+- 8324 0 0"/>
              <a:gd name="G2" fmla="*/ 8324 1 2"/>
              <a:gd name="G3" fmla="*/ 10038 1 2"/>
              <a:gd name="G4" fmla="+- 10800 G3 G2"/>
              <a:gd name="G5" fmla="+- 10800 G3 0"/>
              <a:gd name="G6" fmla="+- G5 G2 0"/>
              <a:gd name="G7" fmla="*/ G6 1 2"/>
              <a:gd name="G8" fmla="+- 10038 0 0"/>
              <a:gd name="G9" fmla="+- 21600 0 8324"/>
              <a:gd name="G10" fmla="+- 21600 0 10038"/>
              <a:gd name="G11" fmla="min G10 8691"/>
              <a:gd name="G12" fmla="+- 9763 0 0"/>
              <a:gd name="G13" fmla="+- 13672 0 5975"/>
              <a:gd name="G14" fmla="+- 13672 0 0"/>
              <a:gd name="G15" fmla="*/ 8324 5842 6110"/>
              <a:gd name="G16" fmla="+- 9763 1350 0"/>
              <a:gd name="G17" fmla="+- 8310 0 G15"/>
              <a:gd name="G18" fmla="*/ G17 G7 8310"/>
              <a:gd name="G19" fmla="+- 8324 G18 0"/>
              <a:gd name="G20" fmla="+- G4 0 G18"/>
              <a:gd name="T0" fmla="*/ 9991 w 21600"/>
              <a:gd name="T1" fmla="*/ 0 h 21600"/>
              <a:gd name="T2" fmla="*/ 4162 w 21600"/>
              <a:gd name="T3" fmla="*/ 21600 h 21600"/>
              <a:gd name="T4" fmla="*/ 10038 w 21600"/>
              <a:gd name="T5" fmla="*/ 9763 h 21600"/>
              <a:gd name="T6" fmla="*/ 15819 w 21600"/>
              <a:gd name="T7" fmla="*/ 13672 h 21600"/>
              <a:gd name="T8" fmla="*/ 21600 w 21600"/>
              <a:gd name="T9" fmla="*/ 976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819" y="13672"/>
                </a:moveTo>
                <a:lnTo>
                  <a:pt x="21600" y="9763"/>
                </a:lnTo>
                <a:lnTo>
                  <a:pt x="19981" y="9763"/>
                </a:lnTo>
                <a:lnTo>
                  <a:pt x="19981" y="8310"/>
                </a:lnTo>
                <a:cubicBezTo>
                  <a:pt x="19981" y="3721"/>
                  <a:pt x="15508" y="0"/>
                  <a:pt x="9991" y="0"/>
                </a:cubicBezTo>
                <a:cubicBezTo>
                  <a:pt x="4473" y="0"/>
                  <a:pt x="0" y="3799"/>
                  <a:pt x="0" y="8485"/>
                </a:cubicBezTo>
                <a:lnTo>
                  <a:pt x="0" y="21600"/>
                </a:lnTo>
                <a:lnTo>
                  <a:pt x="8324" y="21600"/>
                </a:lnTo>
                <a:lnTo>
                  <a:pt x="8324" y="8310"/>
                </a:lnTo>
                <a:cubicBezTo>
                  <a:pt x="8324" y="8116"/>
                  <a:pt x="8513" y="7959"/>
                  <a:pt x="8746" y="7959"/>
                </a:cubicBezTo>
                <a:lnTo>
                  <a:pt x="11235" y="7959"/>
                </a:lnTo>
                <a:cubicBezTo>
                  <a:pt x="11468" y="7959"/>
                  <a:pt x="11657" y="8116"/>
                  <a:pt x="11657" y="8310"/>
                </a:cubicBezTo>
                <a:lnTo>
                  <a:pt x="11657" y="9763"/>
                </a:lnTo>
                <a:lnTo>
                  <a:pt x="10038" y="9763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549900" name="Text Box 12"/>
          <p:cNvSpPr txBox="1">
            <a:spLocks noChangeArrowheads="1"/>
          </p:cNvSpPr>
          <p:nvPr/>
        </p:nvSpPr>
        <p:spPr bwMode="auto">
          <a:xfrm>
            <a:off x="784225" y="5826125"/>
            <a:ext cx="2054225" cy="35242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ahoma" pitchFamily="34" charset="0"/>
                <a:cs typeface="Arial" charset="0"/>
              </a:rPr>
              <a:t>операционное</a:t>
            </a:r>
          </a:p>
        </p:txBody>
      </p:sp>
      <p:sp>
        <p:nvSpPr>
          <p:cNvPr id="549902" name="AutoShape 14"/>
          <p:cNvSpPr>
            <a:spLocks noChangeArrowheads="1"/>
          </p:cNvSpPr>
          <p:nvPr/>
        </p:nvSpPr>
        <p:spPr bwMode="auto">
          <a:xfrm>
            <a:off x="2058988" y="4752975"/>
            <a:ext cx="6727825" cy="944563"/>
          </a:xfrm>
          <a:prstGeom prst="foldedCorner">
            <a:avLst>
              <a:gd name="adj" fmla="val 12500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2130425" y="4737100"/>
            <a:ext cx="65849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Администрирование ЛС и выполнение комплекса логистических операций и функций</a:t>
            </a:r>
          </a:p>
        </p:txBody>
      </p:sp>
      <p:sp>
        <p:nvSpPr>
          <p:cNvPr id="246794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179388" y="584200"/>
            <a:ext cx="8569325" cy="720725"/>
          </a:xfrm>
        </p:spPr>
        <p:txBody>
          <a:bodyPr bIns="91440" anchor="b"/>
          <a:lstStyle/>
          <a:p>
            <a:r>
              <a:rPr lang="ru-RU" sz="3400"/>
              <a:t>Назначение логистического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2352712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nimBg="1"/>
      <p:bldP spid="549898" grpId="0" animBg="1"/>
      <p:bldP spid="549900" grpId="0" animBg="1"/>
      <p:bldP spid="549902" grpId="0" animBg="1"/>
      <p:bldP spid="5499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09600" y="358313"/>
            <a:ext cx="7315199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effectLst/>
                <a:latin typeface="Arial"/>
                <a:ea typeface="Times New Roman"/>
              </a:rPr>
              <a:t>Завдання логістичного менеджменту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2400" y="1132840"/>
            <a:ext cx="8305800" cy="4451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виконання стратегічного, тактичного та оперативного логістичного плану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>
            <a:off x="3971925" y="922020"/>
            <a:ext cx="635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9600" y="1761490"/>
            <a:ext cx="7315200" cy="4273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відповідність логістичного плану маркетинговому  </a:t>
            </a:r>
            <a:r>
              <a:rPr lang="uk-UA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і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виробничому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Прямая со стрелкой 5"/>
          <p:cNvCxnSpPr>
            <a:cxnSpLocks noChangeShapeType="1"/>
          </p:cNvCxnSpPr>
          <p:nvPr/>
        </p:nvCxnSpPr>
        <p:spPr bwMode="auto">
          <a:xfrm flipH="1">
            <a:off x="3971925" y="1576705"/>
            <a:ext cx="635" cy="1822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9600" y="2860125"/>
            <a:ext cx="7315200" cy="354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аналіз ступеня задоволення запитів споживачів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09600" y="3307080"/>
            <a:ext cx="7315200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підвищення ефективності виконання окремих логістичних функцій і роботи окремих підсистем, ланок і елементів логістичної системи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9600" y="4028440"/>
            <a:ext cx="7315200" cy="291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аналіз складових логістичних витрат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>
            <a:off x="3971925" y="445770"/>
            <a:ext cx="63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09600" y="2304415"/>
            <a:ext cx="7315200" cy="44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підвищення якості продукції та логістичного сервісу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09600" y="4466590"/>
            <a:ext cx="7315199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вплив логістичної стратегії фірми на її становище  </a:t>
            </a:r>
            <a:r>
              <a:rPr lang="uk-UA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на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ринку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9600" y="5031105"/>
            <a:ext cx="7315199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аналіз логістичних ризиків і розроблення заходів щодо їх зниження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09600" y="5593080"/>
            <a:ext cx="7315199" cy="655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аналіз рівня координації, інтеграції та взаємодії фірми і логістичних посередників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3971925" y="2186305"/>
            <a:ext cx="0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>
            <a:off x="3971925" y="274891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>
            <a:off x="3971925" y="2748915"/>
            <a:ext cx="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>
            <a:off x="3971925" y="3129280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>
            <a:off x="3971925" y="3862705"/>
            <a:ext cx="635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>
            <a:off x="3971925" y="4319905"/>
            <a:ext cx="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flipH="1">
            <a:off x="3971925" y="4881880"/>
            <a:ext cx="635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>
            <a:off x="3972560" y="5463540"/>
            <a:ext cx="635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2725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27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1066800" y="6383923"/>
            <a:ext cx="6500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логістичного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менеджменту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фірми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63915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Виділяють три групи функцій логістичного менеджменту</a:t>
            </a:r>
            <a:r>
              <a:rPr lang="uk-UA" sz="3200" b="1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uk-UA" sz="3200" dirty="0" smtClean="0"/>
              <a:t>1) </a:t>
            </a:r>
            <a:r>
              <a:rPr lang="uk-UA" sz="3200" b="1" i="1" u="sng" dirty="0" err="1" smtClean="0"/>
              <a:t>плануваня</a:t>
            </a:r>
            <a:r>
              <a:rPr lang="uk-UA" sz="3200" b="1" i="1" u="sng" dirty="0" smtClean="0"/>
              <a:t> </a:t>
            </a:r>
            <a:r>
              <a:rPr lang="uk-UA" sz="3200" b="1" i="1" u="sng" dirty="0"/>
              <a:t>та координація діяльності учасників логістичного процесу. </a:t>
            </a:r>
            <a:endParaRPr lang="uk-UA" sz="3200" b="1" i="1" u="sng" dirty="0" smtClean="0"/>
          </a:p>
          <a:p>
            <a:pPr lvl="0"/>
            <a:r>
              <a:rPr lang="uk-UA" sz="3200" dirty="0" smtClean="0"/>
              <a:t>У </a:t>
            </a:r>
            <a:r>
              <a:rPr lang="uk-UA" sz="3200" dirty="0"/>
              <a:t>ході реалізації цієї </a:t>
            </a:r>
            <a:r>
              <a:rPr lang="uk-UA" sz="3200" dirty="0" smtClean="0"/>
              <a:t>функції</a:t>
            </a:r>
          </a:p>
          <a:p>
            <a:pPr lvl="0"/>
            <a:r>
              <a:rPr lang="uk-UA" sz="3200" dirty="0" smtClean="0"/>
              <a:t> </a:t>
            </a:r>
            <a:r>
              <a:rPr lang="uk-UA" sz="3200" dirty="0"/>
              <a:t>● </a:t>
            </a:r>
            <a:r>
              <a:rPr lang="uk-UA" sz="3200" dirty="0" smtClean="0"/>
              <a:t>складають </a:t>
            </a:r>
            <a:r>
              <a:rPr lang="uk-UA" sz="3200" dirty="0"/>
              <a:t>плани ті графіки руху матеріальних потоків</a:t>
            </a:r>
            <a:r>
              <a:rPr lang="uk-UA" sz="3200" dirty="0" smtClean="0"/>
              <a:t>,</a:t>
            </a:r>
          </a:p>
          <a:p>
            <a:pPr lvl="0"/>
            <a:r>
              <a:rPr lang="uk-UA" sz="3200" dirty="0"/>
              <a:t>●</a:t>
            </a:r>
            <a:r>
              <a:rPr lang="uk-UA" sz="3200" dirty="0" smtClean="0"/>
              <a:t> </a:t>
            </a:r>
            <a:r>
              <a:rPr lang="uk-UA" sz="3200" dirty="0"/>
              <a:t>здійснюють погодженість  планів підрозділів, розробляють цілі управління і формують критерії оцінювання їх </a:t>
            </a:r>
            <a:r>
              <a:rPr lang="uk-UA" sz="3200" dirty="0" smtClean="0"/>
              <a:t>досягнення</a:t>
            </a:r>
            <a:r>
              <a:rPr lang="uk-UA" sz="3200" dirty="0"/>
              <a:t>, </a:t>
            </a:r>
            <a:endParaRPr lang="uk-UA" sz="3200" dirty="0" smtClean="0"/>
          </a:p>
          <a:p>
            <a:pPr lvl="0"/>
            <a:r>
              <a:rPr lang="uk-UA" sz="3200" dirty="0" smtClean="0"/>
              <a:t>● координують </a:t>
            </a:r>
            <a:r>
              <a:rPr lang="uk-UA" sz="3200" dirty="0"/>
              <a:t>роботу підрозділів із виконання накреслених планів та графіків</a:t>
            </a:r>
            <a:r>
              <a:rPr lang="uk-UA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26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3810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Логістична</a:t>
            </a:r>
            <a:r>
              <a:rPr lang="ru-RU" sz="2800" b="1" dirty="0"/>
              <a:t> </a:t>
            </a:r>
            <a:r>
              <a:rPr lang="ru-RU" sz="2800" b="1" dirty="0" err="1"/>
              <a:t>місія</a:t>
            </a:r>
            <a:r>
              <a:rPr lang="ru-RU" sz="2800" b="1" dirty="0"/>
              <a:t> </a:t>
            </a:r>
            <a:r>
              <a:rPr lang="ru-RU" sz="2800" b="1" dirty="0" err="1"/>
              <a:t>базується</a:t>
            </a:r>
            <a:r>
              <a:rPr lang="ru-RU" sz="2800" b="1" dirty="0"/>
              <a:t> на </a:t>
            </a:r>
            <a:r>
              <a:rPr lang="ru-RU" sz="2800" b="1" dirty="0" err="1"/>
              <a:t>загальній</a:t>
            </a:r>
            <a:r>
              <a:rPr lang="ru-RU" sz="2800" b="1" dirty="0"/>
              <a:t> </a:t>
            </a:r>
            <a:r>
              <a:rPr lang="ru-RU" sz="2800" b="1" dirty="0" err="1"/>
              <a:t>місії</a:t>
            </a:r>
            <a:r>
              <a:rPr lang="ru-RU" sz="2800" b="1" dirty="0"/>
              <a:t> </a:t>
            </a:r>
            <a:r>
              <a:rPr lang="ru-RU" sz="2800" b="1" dirty="0" err="1"/>
              <a:t>підприємства</a:t>
            </a:r>
            <a:r>
              <a:rPr lang="ru-RU" sz="2800" b="1" dirty="0"/>
              <a:t> та </a:t>
            </a:r>
            <a:r>
              <a:rPr lang="ru-RU" sz="2800" b="1" dirty="0" err="1"/>
              <a:t>логістичній</a:t>
            </a:r>
            <a:r>
              <a:rPr lang="ru-RU" sz="2800" b="1" dirty="0"/>
              <a:t> </a:t>
            </a:r>
            <a:r>
              <a:rPr lang="ru-RU" sz="2800" b="1" dirty="0" err="1" smtClean="0"/>
              <a:t>концепції</a:t>
            </a:r>
            <a:endParaRPr lang="ru-RU" sz="2800" b="1" dirty="0" smtClean="0"/>
          </a:p>
        </p:txBody>
      </p:sp>
      <p:pic>
        <p:nvPicPr>
          <p:cNvPr id="3" name="Picture 2" descr="Співвідношення: логістична місія — логістична стратегія — логісти¬чна система — логістичній менеджмен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4" y="1765995"/>
            <a:ext cx="891539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2) </a:t>
            </a:r>
            <a:r>
              <a:rPr lang="uk-UA" sz="3200" b="1" i="1" u="sng" dirty="0"/>
              <a:t>регулювання ходу робіт із виконання замовлень, що надійшли. </a:t>
            </a:r>
            <a:endParaRPr lang="ru-RU" sz="3200" b="1" i="1" u="sng" dirty="0"/>
          </a:p>
          <a:p>
            <a:pPr lvl="0"/>
            <a:r>
              <a:rPr lang="uk-UA" sz="3200" dirty="0" smtClean="0"/>
              <a:t>У </a:t>
            </a:r>
            <a:r>
              <a:rPr lang="uk-UA" sz="3200" dirty="0"/>
              <a:t>ході реалізації функції регулювання </a:t>
            </a:r>
            <a:r>
              <a:rPr lang="uk-UA" sz="3200" dirty="0" smtClean="0"/>
              <a:t>здійснюють</a:t>
            </a:r>
          </a:p>
          <a:p>
            <a:pPr lvl="0"/>
            <a:r>
              <a:rPr lang="uk-UA" sz="3200" dirty="0" err="1" smtClean="0"/>
              <a:t>●спостереження</a:t>
            </a:r>
            <a:r>
              <a:rPr lang="uk-UA" sz="3200" dirty="0" smtClean="0"/>
              <a:t> </a:t>
            </a:r>
            <a:r>
              <a:rPr lang="uk-UA" sz="3200" dirty="0"/>
              <a:t>за рухом матеріальних потоків, </a:t>
            </a:r>
            <a:endParaRPr lang="uk-UA" sz="3200" dirty="0" smtClean="0"/>
          </a:p>
          <a:p>
            <a:pPr lvl="0"/>
            <a:r>
              <a:rPr lang="uk-UA" sz="3200" dirty="0"/>
              <a:t>● </a:t>
            </a:r>
            <a:r>
              <a:rPr lang="uk-UA" sz="3200" dirty="0" smtClean="0"/>
              <a:t>вживають заходи </a:t>
            </a:r>
            <a:r>
              <a:rPr lang="uk-UA" sz="3200" dirty="0"/>
              <a:t>із усунення проблем, що виникають у разі відхилень від планів та графіків</a:t>
            </a:r>
            <a:r>
              <a:rPr lang="uk-UA" sz="3200" dirty="0" smtClean="0"/>
              <a:t>,</a:t>
            </a:r>
          </a:p>
          <a:p>
            <a:pPr lvl="0"/>
            <a:r>
              <a:rPr lang="uk-UA" sz="3200" dirty="0" smtClean="0"/>
              <a:t>● забезпечують </a:t>
            </a:r>
            <a:r>
              <a:rPr lang="uk-UA" sz="3200" dirty="0"/>
              <a:t>погодженість дій підрозділів, що відповідають за рух матеріальних потоків, та розробляють заходи з ліквідації порушень, що виникають</a:t>
            </a:r>
            <a:r>
              <a:rPr lang="uk-UA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8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/>
              <a:t>3) </a:t>
            </a:r>
            <a:r>
              <a:rPr lang="uk-UA" sz="3200" b="1" i="1" u="sng" dirty="0" smtClean="0"/>
              <a:t>контроль </a:t>
            </a:r>
            <a:r>
              <a:rPr lang="uk-UA" sz="3200" b="1" i="1" u="sng" dirty="0"/>
              <a:t>за рухом матеріальних потоків. </a:t>
            </a:r>
            <a:endParaRPr lang="uk-UA" sz="3200" b="1" i="1" u="sng" dirty="0" smtClean="0"/>
          </a:p>
          <a:p>
            <a:pPr lvl="0"/>
            <a:r>
              <a:rPr lang="uk-UA" sz="3200" dirty="0" smtClean="0"/>
              <a:t>У </a:t>
            </a:r>
            <a:r>
              <a:rPr lang="uk-UA" sz="3200" dirty="0"/>
              <a:t>процесі реалізації цієї функції </a:t>
            </a:r>
            <a:r>
              <a:rPr lang="uk-UA" sz="3200" dirty="0" smtClean="0"/>
              <a:t>здійснюють</a:t>
            </a:r>
          </a:p>
          <a:p>
            <a:pPr lvl="0"/>
            <a:r>
              <a:rPr lang="uk-UA" sz="3200" dirty="0" smtClean="0"/>
              <a:t> </a:t>
            </a:r>
            <a:r>
              <a:rPr lang="uk-UA" sz="3200" dirty="0"/>
              <a:t>● </a:t>
            </a:r>
            <a:r>
              <a:rPr lang="uk-UA" sz="3200" u="sng" dirty="0" smtClean="0"/>
              <a:t>оцінювання </a:t>
            </a:r>
            <a:r>
              <a:rPr lang="uk-UA" sz="3200" u="sng" dirty="0"/>
              <a:t>рівня забезпеченості виробництва </a:t>
            </a:r>
            <a:r>
              <a:rPr lang="uk-UA" sz="3200" dirty="0"/>
              <a:t>матеріалами та ефективності їх </a:t>
            </a:r>
            <a:r>
              <a:rPr lang="uk-UA" sz="3200" dirty="0" smtClean="0"/>
              <a:t>використання</a:t>
            </a:r>
            <a:r>
              <a:rPr lang="uk-UA" sz="3200" dirty="0"/>
              <a:t>,</a:t>
            </a:r>
            <a:endParaRPr lang="uk-UA" sz="3200" dirty="0" smtClean="0"/>
          </a:p>
          <a:p>
            <a:pPr lvl="0"/>
            <a:r>
              <a:rPr lang="uk-UA" sz="3200" dirty="0"/>
              <a:t>●</a:t>
            </a:r>
            <a:r>
              <a:rPr lang="uk-UA" sz="3200" dirty="0" smtClean="0"/>
              <a:t> </a:t>
            </a:r>
            <a:r>
              <a:rPr lang="uk-UA" sz="3200" u="sng" dirty="0" smtClean="0"/>
              <a:t>аналізують </a:t>
            </a:r>
            <a:r>
              <a:rPr lang="uk-UA" sz="3200" u="sng" dirty="0"/>
              <a:t>витрати, </a:t>
            </a:r>
            <a:r>
              <a:rPr lang="uk-UA" sz="3200" dirty="0"/>
              <a:t>пов’язані з рухом товарів</a:t>
            </a:r>
            <a:r>
              <a:rPr lang="uk-UA" sz="3200" dirty="0" smtClean="0"/>
              <a:t>,</a:t>
            </a:r>
          </a:p>
          <a:p>
            <a:pPr lvl="0"/>
            <a:r>
              <a:rPr lang="uk-UA" sz="3200" dirty="0"/>
              <a:t>●</a:t>
            </a:r>
            <a:r>
              <a:rPr lang="uk-UA" sz="3200" dirty="0" smtClean="0"/>
              <a:t> </a:t>
            </a:r>
            <a:r>
              <a:rPr lang="uk-UA" sz="3200" dirty="0"/>
              <a:t>виробляють </a:t>
            </a:r>
            <a:r>
              <a:rPr lang="uk-UA" sz="3200" u="sng" dirty="0"/>
              <a:t>рішення щодо підвищення ефективності </a:t>
            </a:r>
            <a:r>
              <a:rPr lang="uk-UA" sz="3200" dirty="0"/>
              <a:t>логістичного </a:t>
            </a:r>
            <a:r>
              <a:rPr lang="uk-UA" sz="3200" dirty="0" smtClean="0"/>
              <a:t>управління</a:t>
            </a:r>
            <a:r>
              <a:rPr lang="uk-UA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58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62345"/>
            <a:ext cx="8991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/>
              <a:t>Основним</a:t>
            </a:r>
            <a:r>
              <a:rPr lang="ru-RU" sz="2800" i="1" dirty="0"/>
              <a:t> </a:t>
            </a:r>
            <a:r>
              <a:rPr lang="ru-RU" sz="2800" i="1" dirty="0" err="1"/>
              <a:t>завданням</a:t>
            </a:r>
            <a:r>
              <a:rPr lang="ru-RU" sz="2800" i="1" dirty="0"/>
              <a:t> </a:t>
            </a:r>
            <a:r>
              <a:rPr lang="ru-RU" sz="2800" i="1" dirty="0" err="1"/>
              <a:t>логістичного</a:t>
            </a:r>
            <a:r>
              <a:rPr lang="ru-RU" sz="2800" i="1" dirty="0"/>
              <a:t> менеджменту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 є </a:t>
            </a:r>
            <a:r>
              <a:rPr lang="ru-RU" sz="2800" b="1" dirty="0" err="1">
                <a:solidFill>
                  <a:srgbClr val="FF0000"/>
                </a:solidFill>
              </a:rPr>
              <a:t>сприяння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виконанню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стратегічних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цілей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фірми</a:t>
            </a:r>
            <a:r>
              <a:rPr lang="ru-RU" sz="2800" b="1" dirty="0">
                <a:solidFill>
                  <a:srgbClr val="FF0000"/>
                </a:solidFill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</a:rPr>
              <a:t>створення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конкурентних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переваг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uk-UA" sz="2800" dirty="0"/>
              <a:t>Підприємства, що здійснюють інтегральне управління логістикою, досягають якісних фінансових </a:t>
            </a:r>
            <a:r>
              <a:rPr lang="uk-UA" sz="2800" dirty="0" smtClean="0"/>
              <a:t>результатів: </a:t>
            </a:r>
            <a:endParaRPr lang="ru-RU" sz="2800" dirty="0"/>
          </a:p>
          <a:p>
            <a:pPr lvl="0"/>
            <a:r>
              <a:rPr lang="uk-UA" sz="2800" dirty="0" err="1" smtClean="0"/>
              <a:t>●зростає</a:t>
            </a:r>
            <a:r>
              <a:rPr lang="uk-UA" sz="2800" dirty="0" smtClean="0"/>
              <a:t> </a:t>
            </a:r>
            <a:r>
              <a:rPr lang="uk-UA" sz="2800" dirty="0"/>
              <a:t>прибуток; </a:t>
            </a:r>
            <a:endParaRPr lang="ru-RU" sz="2800" dirty="0"/>
          </a:p>
          <a:p>
            <a:pPr lvl="0"/>
            <a:r>
              <a:rPr lang="uk-UA" sz="2800" dirty="0"/>
              <a:t>● </a:t>
            </a:r>
            <a:r>
              <a:rPr lang="uk-UA" sz="2800" dirty="0" smtClean="0"/>
              <a:t>зростають </a:t>
            </a:r>
            <a:r>
              <a:rPr lang="uk-UA" sz="2800" dirty="0"/>
              <a:t>продажі за рахунок підвищення рівня обслуговування;</a:t>
            </a:r>
            <a:endParaRPr lang="ru-RU" sz="2800" dirty="0"/>
          </a:p>
          <a:p>
            <a:pPr lvl="0"/>
            <a:r>
              <a:rPr lang="uk-UA" sz="2800" dirty="0"/>
              <a:t>● </a:t>
            </a:r>
            <a:r>
              <a:rPr lang="uk-UA" sz="2800" dirty="0" smtClean="0"/>
              <a:t>досягають </a:t>
            </a:r>
            <a:r>
              <a:rPr lang="uk-UA" sz="2800" dirty="0"/>
              <a:t>більш продуктивного використання логістичних ресурсів; </a:t>
            </a:r>
            <a:endParaRPr lang="ru-RU" sz="2800" dirty="0"/>
          </a:p>
          <a:p>
            <a:pPr lvl="0"/>
            <a:r>
              <a:rPr lang="uk-UA" sz="2800" dirty="0"/>
              <a:t>● </a:t>
            </a:r>
            <a:r>
              <a:rPr lang="uk-UA" sz="2800" dirty="0" smtClean="0"/>
              <a:t>поліпшують </a:t>
            </a:r>
            <a:r>
              <a:rPr lang="uk-UA" sz="2800" dirty="0"/>
              <a:t>результати виробничої й маркетингової діяльності; </a:t>
            </a:r>
            <a:endParaRPr lang="ru-RU" sz="2800" dirty="0"/>
          </a:p>
          <a:p>
            <a:pPr lvl="0"/>
            <a:r>
              <a:rPr lang="uk-UA" sz="2800" dirty="0"/>
              <a:t>● </a:t>
            </a:r>
            <a:r>
              <a:rPr lang="uk-UA" sz="2800" dirty="0" smtClean="0"/>
              <a:t>поліпшують </a:t>
            </a:r>
            <a:r>
              <a:rPr lang="uk-UA" sz="2800" dirty="0"/>
              <a:t>балансові показники унаслідок скорочення </a:t>
            </a:r>
            <a:r>
              <a:rPr lang="uk-UA" sz="2800" dirty="0" smtClean="0"/>
              <a:t>обсягів </a:t>
            </a:r>
            <a:r>
              <a:rPr lang="uk-UA" sz="2800" dirty="0"/>
              <a:t>запасів, зменшення дебіторської заборгованості та збільшення грошового потоку.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55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23214" r="24367" b="19842"/>
          <a:stretch/>
        </p:blipFill>
        <p:spPr bwMode="auto">
          <a:xfrm>
            <a:off x="17788" y="377173"/>
            <a:ext cx="9126211" cy="571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63860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Оптимізація</a:t>
            </a:r>
            <a:r>
              <a:rPr lang="ru-RU" sz="3200" dirty="0"/>
              <a:t> </a:t>
            </a:r>
            <a:r>
              <a:rPr lang="ru-RU" sz="3200" dirty="0" err="1"/>
              <a:t>логістичного</a:t>
            </a:r>
            <a:r>
              <a:rPr lang="ru-RU" sz="3200" dirty="0"/>
              <a:t> </a:t>
            </a:r>
            <a:r>
              <a:rPr lang="ru-RU" sz="3200" dirty="0" err="1"/>
              <a:t>процесу</a:t>
            </a:r>
            <a:r>
              <a:rPr lang="ru-RU" sz="3200" dirty="0"/>
              <a:t> </a:t>
            </a:r>
            <a:r>
              <a:rPr lang="ru-RU" sz="3200" dirty="0" err="1"/>
              <a:t>передбачає</a:t>
            </a:r>
            <a:r>
              <a:rPr lang="ru-RU" sz="3200" dirty="0"/>
              <a:t> </a:t>
            </a:r>
            <a:r>
              <a:rPr lang="ru-RU" sz="3200" dirty="0" err="1"/>
              <a:t>застосування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підходу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системної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інтеграції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найбільш</a:t>
            </a:r>
            <a:r>
              <a:rPr lang="ru-RU" sz="3200" dirty="0"/>
              <a:t> </a:t>
            </a:r>
            <a:r>
              <a:rPr lang="ru-RU" sz="3200" dirty="0" err="1"/>
              <a:t>доцільно</a:t>
            </a:r>
            <a:r>
              <a:rPr lang="ru-RU" sz="3200" dirty="0"/>
              <a:t> </a:t>
            </a:r>
            <a:r>
              <a:rPr lang="ru-RU" sz="3200" dirty="0" err="1"/>
              <a:t>реалізувати</a:t>
            </a:r>
            <a:r>
              <a:rPr lang="ru-RU" sz="3200" dirty="0"/>
              <a:t> шляхом </a:t>
            </a:r>
            <a:r>
              <a:rPr lang="ru-RU" sz="3200" dirty="0" err="1"/>
              <a:t>використання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реінжинірингу</a:t>
            </a:r>
            <a:r>
              <a:rPr lang="ru-RU" sz="3200" dirty="0"/>
              <a:t>, </a:t>
            </a:r>
            <a:r>
              <a:rPr lang="ru-RU" sz="3200" dirty="0" err="1"/>
              <a:t>адже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дозволить </a:t>
            </a:r>
            <a:r>
              <a:rPr lang="ru-RU" sz="3200" dirty="0" err="1"/>
              <a:t>одночасно</a:t>
            </a:r>
            <a:r>
              <a:rPr lang="ru-RU" sz="3200" dirty="0"/>
              <a:t> </a:t>
            </a:r>
            <a:r>
              <a:rPr lang="ru-RU" sz="3200" dirty="0" err="1"/>
              <a:t>вдосконалити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підсистеми</a:t>
            </a:r>
            <a:r>
              <a:rPr lang="ru-RU" sz="3200" dirty="0"/>
              <a:t>, як </a:t>
            </a:r>
            <a:r>
              <a:rPr lang="ru-RU" sz="3200" dirty="0" err="1"/>
              <a:t>постачання</a:t>
            </a:r>
            <a:r>
              <a:rPr lang="ru-RU" sz="3200" dirty="0"/>
              <a:t>, </a:t>
            </a:r>
            <a:r>
              <a:rPr lang="ru-RU" sz="3200" dirty="0" err="1"/>
              <a:t>виробництво</a:t>
            </a:r>
            <a:r>
              <a:rPr lang="ru-RU" sz="3200" dirty="0"/>
              <a:t>, </a:t>
            </a:r>
            <a:r>
              <a:rPr lang="ru-RU" sz="3200" dirty="0" err="1"/>
              <a:t>збут</a:t>
            </a:r>
            <a:r>
              <a:rPr lang="ru-RU" sz="3200" dirty="0"/>
              <a:t>, </a:t>
            </a:r>
            <a:r>
              <a:rPr lang="ru-RU" sz="3200" dirty="0" err="1"/>
              <a:t>транспортування</a:t>
            </a:r>
            <a:r>
              <a:rPr lang="ru-RU" sz="3200" dirty="0"/>
              <a:t> та </a:t>
            </a:r>
            <a:r>
              <a:rPr lang="ru-RU" sz="3200" dirty="0" err="1"/>
              <a:t>складування</a:t>
            </a:r>
            <a:r>
              <a:rPr lang="ru-RU" sz="3200" dirty="0"/>
              <a:t>. У свою </a:t>
            </a:r>
            <a:r>
              <a:rPr lang="ru-RU" sz="3200" dirty="0" err="1"/>
              <a:t>чергу</a:t>
            </a:r>
            <a:r>
              <a:rPr lang="ru-RU" sz="3200" dirty="0"/>
              <a:t>,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створює</a:t>
            </a:r>
            <a:r>
              <a:rPr lang="ru-RU" sz="3200" dirty="0"/>
              <a:t> </a:t>
            </a:r>
            <a:r>
              <a:rPr lang="ru-RU" sz="3200" dirty="0" err="1"/>
              <a:t>умови</a:t>
            </a:r>
            <a:r>
              <a:rPr lang="ru-RU" sz="3200" dirty="0"/>
              <a:t> для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надійності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 err="1"/>
              <a:t>логістичної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 в </a:t>
            </a:r>
            <a:r>
              <a:rPr lang="ru-RU" sz="3200" dirty="0" err="1"/>
              <a:t>цілому</a:t>
            </a:r>
            <a:r>
              <a:rPr lang="ru-RU" sz="3200" dirty="0"/>
              <a:t> </a:t>
            </a:r>
            <a:r>
              <a:rPr lang="ru-RU" sz="3200" dirty="0" err="1"/>
              <a:t>завдяки</a:t>
            </a:r>
            <a:r>
              <a:rPr lang="ru-RU" sz="3200" dirty="0"/>
              <a:t>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надійному</a:t>
            </a:r>
            <a:r>
              <a:rPr lang="ru-RU" sz="3200" dirty="0"/>
              <a:t> </a:t>
            </a:r>
            <a:r>
              <a:rPr lang="ru-RU" sz="3200" dirty="0" err="1"/>
              <a:t>функціонуванню</a:t>
            </a:r>
            <a:r>
              <a:rPr lang="ru-RU" sz="3200" dirty="0"/>
              <a:t> </a:t>
            </a:r>
            <a:r>
              <a:rPr lang="ru-RU" sz="3200" dirty="0" err="1"/>
              <a:t>окремих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логістичних</a:t>
            </a:r>
            <a:r>
              <a:rPr lang="ru-RU" sz="3200" dirty="0"/>
              <a:t> </a:t>
            </a:r>
            <a:r>
              <a:rPr lang="ru-RU" sz="3200" dirty="0" err="1"/>
              <a:t>бізнес-процесів</a:t>
            </a:r>
            <a:r>
              <a:rPr lang="ru-RU" sz="3200" dirty="0"/>
              <a:t>, </a:t>
            </a:r>
            <a:r>
              <a:rPr lang="ru-RU" sz="3200" dirty="0" err="1"/>
              <a:t>забезпечуючи</a:t>
            </a:r>
            <a:r>
              <a:rPr lang="ru-RU" sz="3200" dirty="0"/>
              <a:t> </a:t>
            </a:r>
            <a:r>
              <a:rPr lang="ru-RU" sz="3200" dirty="0" err="1"/>
              <a:t>досягнення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синергетичного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ефекту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>
            <a:spLocks noChangeArrowheads="1"/>
          </p:cNvSpPr>
          <p:nvPr/>
        </p:nvSpPr>
        <p:spPr bwMode="auto">
          <a:xfrm>
            <a:off x="561110" y="1244263"/>
            <a:ext cx="7897089" cy="1403686"/>
          </a:xfrm>
          <a:prstGeom prst="downArrowCallout">
            <a:avLst>
              <a:gd name="adj1" fmla="val 98333"/>
              <a:gd name="adj2" fmla="val 98333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Мета полягає у </a:t>
            </a:r>
            <a:r>
              <a:rPr lang="uk-UA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підвищенні рівня інтеграції </a:t>
            </a: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деяких або всіх аспектів розглянутої діяльності. Аналітичними підставами інтеграції є принципи системного аналізу</a:t>
            </a:r>
            <a:endParaRPr lang="ru-RU" sz="1600" b="1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200" b="1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561110" y="2553134"/>
            <a:ext cx="7820890" cy="1409265"/>
          </a:xfrm>
          <a:prstGeom prst="downArrowCallout">
            <a:avLst>
              <a:gd name="adj1" fmla="val 96101"/>
              <a:gd name="adj2" fmla="val 96101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>
              <a:lnSpc>
                <a:spcPct val="120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2. Важливим елементом реорганізації є </a:t>
            </a:r>
            <a:r>
              <a:rPr lang="uk-UA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критичне порівняння наявної системи з кращими зразками </a:t>
            </a:r>
            <a:r>
              <a:rPr lang="uk-UA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галузевої </a:t>
            </a: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практики і сприйняття передового досвіду</a:t>
            </a:r>
            <a:endParaRPr lang="ru-RU" sz="16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533400" y="3809999"/>
            <a:ext cx="7800110" cy="1447801"/>
          </a:xfrm>
          <a:prstGeom prst="downArrowCallout">
            <a:avLst>
              <a:gd name="adj1" fmla="val 103713"/>
              <a:gd name="adj2" fmla="val 103713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algn="just">
              <a:lnSpc>
                <a:spcPct val="120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3. Для досягнення потрібного ефекту інтеграції слід провести </a:t>
            </a:r>
            <a:r>
              <a:rPr lang="uk-UA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декомпозицію</a:t>
            </a: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, для цього необхідно налагодити оцінювання ефективності та витрат за видами діяльності</a:t>
            </a:r>
            <a:endParaRPr lang="ru-RU" sz="1600" b="1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61110" y="5257800"/>
            <a:ext cx="7772400" cy="1372234"/>
          </a:xfrm>
          <a:prstGeom prst="downArrowCallout">
            <a:avLst>
              <a:gd name="adj1" fmla="val 124706"/>
              <a:gd name="adj2" fmla="val 124706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algn="ctr">
              <a:lnSpc>
                <a:spcPct val="120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4. Реінжиніринг передбачає постійну роботу</a:t>
            </a:r>
            <a:endParaRPr lang="ru-RU" sz="1600" b="1" dirty="0">
              <a:effectLst/>
              <a:latin typeface="Times New Roman"/>
              <a:ea typeface="Times New Roman"/>
            </a:endParaRPr>
          </a:p>
          <a:p>
            <a:pPr marL="228600" algn="ctr">
              <a:lnSpc>
                <a:spcPct val="120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над </a:t>
            </a:r>
            <a:r>
              <a:rPr lang="uk-UA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підвищенням якості</a:t>
            </a:r>
            <a:endParaRPr lang="ru-RU" sz="1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-879395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Загальні властивості, що поєднують програми логістичного реінжинірингу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/>
          <a:lstStyle/>
          <a:p>
            <a:r>
              <a:rPr lang="uk-UA" dirty="0" smtClean="0"/>
              <a:t>ЗАПИТАННЯ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8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36" y="0"/>
            <a:ext cx="8458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Логістичний </a:t>
            </a:r>
            <a:r>
              <a:rPr lang="uk-UA" sz="2800" b="1" dirty="0"/>
              <a:t>менеджмент являє собою:</a:t>
            </a:r>
            <a:endParaRPr lang="ru-RU" sz="2800" dirty="0"/>
          </a:p>
          <a:p>
            <a:r>
              <a:rPr lang="uk-UA" sz="2800" dirty="0"/>
              <a:t>а) процес управління матеріальними ресурсами між окремими функціональними підрозділами підприємства і між окремими підприємствами;</a:t>
            </a:r>
            <a:endParaRPr lang="ru-RU" sz="2800" dirty="0"/>
          </a:p>
          <a:p>
            <a:r>
              <a:rPr lang="uk-UA" sz="2800" dirty="0"/>
              <a:t>б) управлінські процеси планування, реалізації та контролю ефективного потоку постачання товарів від місця їх зародження до точки кінцевого споживання з метою задоволення потреб суспільства з мінімальними витратами;</a:t>
            </a:r>
            <a:endParaRPr lang="ru-RU" sz="2800" dirty="0"/>
          </a:p>
          <a:p>
            <a:r>
              <a:rPr lang="uk-UA" sz="2800" dirty="0"/>
              <a:t>в) процес обслуговування </a:t>
            </a:r>
            <a:r>
              <a:rPr lang="uk-UA" sz="2800" dirty="0" err="1"/>
              <a:t>нелогістичних</a:t>
            </a:r>
            <a:r>
              <a:rPr lang="uk-UA" sz="2800" dirty="0"/>
              <a:t> потоків матеріальних, інформаційних і фінансових ресурсів;</a:t>
            </a:r>
            <a:endParaRPr lang="ru-RU" sz="2800" dirty="0"/>
          </a:p>
          <a:p>
            <a:r>
              <a:rPr lang="uk-UA" sz="2800" dirty="0"/>
              <a:t>г) процес забезпечення ефективності логістичного ланцюга шляхом цілеспрямованого впливу на оптимізацію та синхронізацію взаємодії потокових процесів у різних його ланках.</a:t>
            </a:r>
            <a:endParaRPr lang="ru-RU" sz="2800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0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763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Завданням </a:t>
            </a:r>
            <a:r>
              <a:rPr lang="uk-UA" sz="2400" b="1" dirty="0"/>
              <a:t>логістичного менеджменту вважається</a:t>
            </a:r>
            <a:r>
              <a:rPr lang="uk-UA" sz="2400" b="1" dirty="0" smtClean="0"/>
              <a:t>:</a:t>
            </a:r>
          </a:p>
          <a:p>
            <a:endParaRPr lang="ru-RU" sz="2400" dirty="0"/>
          </a:p>
          <a:p>
            <a:r>
              <a:rPr lang="uk-UA" sz="2400" dirty="0"/>
              <a:t>а) узгодження економічних інтересів безпосередніх і опосередкованих учасників логістичної діяльності на основі максимізації ефекту синергізму і отримання соціального зиску</a:t>
            </a:r>
            <a:r>
              <a:rPr lang="uk-UA" sz="2400" dirty="0" smtClean="0"/>
              <a:t>;</a:t>
            </a:r>
          </a:p>
          <a:p>
            <a:endParaRPr lang="ru-RU" sz="2400" dirty="0"/>
          </a:p>
          <a:p>
            <a:r>
              <a:rPr lang="uk-UA" sz="2400" dirty="0"/>
              <a:t>б) виконання основних управлінських функцій (організація, планування, регулювання, координація, контроль, облік і аналіз)з метою досягнення цілей логістичної системи</a:t>
            </a:r>
            <a:r>
              <a:rPr lang="uk-UA" sz="2400" dirty="0" smtClean="0"/>
              <a:t>;</a:t>
            </a:r>
          </a:p>
          <a:p>
            <a:endParaRPr lang="ru-RU" sz="2400" dirty="0"/>
          </a:p>
          <a:p>
            <a:r>
              <a:rPr lang="uk-UA" sz="2400" dirty="0"/>
              <a:t>в) планування, реалізація та контроль ефективного і продуктивного потоку товарів, їх запасів, сервісу, а також пов’язаної інформації від точки їх зародження до точки споживання з метою задоволення потреб споживачів</a:t>
            </a:r>
            <a:r>
              <a:rPr lang="uk-UA" sz="2400" dirty="0" smtClean="0"/>
              <a:t>;</a:t>
            </a:r>
          </a:p>
          <a:p>
            <a:endParaRPr lang="ru-RU" sz="2400" dirty="0"/>
          </a:p>
          <a:p>
            <a:r>
              <a:rPr lang="uk-UA" sz="2400" dirty="0"/>
              <a:t>г) управління потоком матеріальних ресурсів, незавершеного виробництва та запасів товарних цінностей.</a:t>
            </a:r>
            <a:endParaRPr lang="ru-RU" sz="2400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Головне </a:t>
            </a:r>
            <a:r>
              <a:rPr lang="uk-UA" sz="3200" b="1" dirty="0"/>
              <a:t>завдання управління логістичною діяльністю</a:t>
            </a:r>
            <a:r>
              <a:rPr lang="uk-UA" sz="3200" b="1" dirty="0" smtClean="0"/>
              <a:t>:</a:t>
            </a:r>
          </a:p>
          <a:p>
            <a:endParaRPr lang="ru-RU" sz="3200" dirty="0"/>
          </a:p>
          <a:p>
            <a:r>
              <a:rPr lang="uk-UA" sz="3200" dirty="0"/>
              <a:t>а) забезпечення механізму розробки завдання і стратегій у сфері управління матеріальними потоками їх розподілом</a:t>
            </a:r>
            <a:r>
              <a:rPr lang="uk-UA" sz="3200" dirty="0" smtClean="0"/>
              <a:t>;</a:t>
            </a:r>
          </a:p>
          <a:p>
            <a:endParaRPr lang="ru-RU" sz="3200" dirty="0"/>
          </a:p>
          <a:p>
            <a:r>
              <a:rPr lang="uk-UA" sz="3200" dirty="0"/>
              <a:t>б) розробка транспортного обслуговування споживачів</a:t>
            </a:r>
            <a:r>
              <a:rPr lang="uk-UA" sz="3200" dirty="0" smtClean="0"/>
              <a:t>;</a:t>
            </a:r>
          </a:p>
          <a:p>
            <a:endParaRPr lang="ru-RU" sz="3200" dirty="0"/>
          </a:p>
          <a:p>
            <a:r>
              <a:rPr lang="uk-UA" sz="3200" dirty="0"/>
              <a:t>в) управління запасами</a:t>
            </a:r>
            <a:r>
              <a:rPr lang="uk-UA" sz="3200" dirty="0" smtClean="0"/>
              <a:t>;</a:t>
            </a:r>
          </a:p>
          <a:p>
            <a:endParaRPr lang="ru-RU" sz="3200" dirty="0"/>
          </a:p>
          <a:p>
            <a:r>
              <a:rPr lang="uk-UA" sz="3200" dirty="0"/>
              <a:t>г) вибір місця розміщення логістичного об’єкта.</a:t>
            </a:r>
            <a:endParaRPr lang="ru-RU" sz="32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33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 err="1" smtClean="0"/>
              <a:t>Згідно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визначенням</a:t>
            </a:r>
            <a:r>
              <a:rPr lang="ru-RU" sz="2800" dirty="0"/>
              <a:t> </a:t>
            </a:r>
            <a:r>
              <a:rPr lang="ru-RU" sz="2800" b="1" i="1" dirty="0"/>
              <a:t>Д. </a:t>
            </a:r>
            <a:r>
              <a:rPr lang="ru-RU" sz="2800" b="1" i="1" dirty="0" err="1"/>
              <a:t>Уотерса</a:t>
            </a:r>
            <a:r>
              <a:rPr lang="ru-RU" sz="2800" b="1" i="1" dirty="0"/>
              <a:t>,</a:t>
            </a: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логістична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місія</a:t>
            </a:r>
            <a:r>
              <a:rPr lang="ru-RU" sz="2800" b="1" dirty="0">
                <a:solidFill>
                  <a:srgbClr val="FF0000"/>
                </a:solidFill>
              </a:rPr>
              <a:t> — </a:t>
            </a:r>
            <a:r>
              <a:rPr lang="ru-RU" sz="2800" b="1" dirty="0" err="1">
                <a:solidFill>
                  <a:srgbClr val="FF0000"/>
                </a:solidFill>
              </a:rPr>
              <a:t>це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узагальнена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заява</a:t>
            </a:r>
            <a:r>
              <a:rPr lang="ru-RU" sz="2800" b="1" dirty="0">
                <a:solidFill>
                  <a:srgbClr val="FF0000"/>
                </a:solidFill>
              </a:rPr>
              <a:t> про </a:t>
            </a:r>
            <a:r>
              <a:rPr lang="ru-RU" sz="2800" b="1" dirty="0" err="1">
                <a:solidFill>
                  <a:srgbClr val="FF0000"/>
                </a:solidFill>
              </a:rPr>
              <a:t>цілі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управління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ланцюгами</a:t>
            </a:r>
            <a:r>
              <a:rPr lang="ru-RU" sz="2800" b="1" dirty="0">
                <a:solidFill>
                  <a:srgbClr val="FF0000"/>
                </a:solidFill>
              </a:rPr>
              <a:t> поставок 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Чітко</a:t>
            </a:r>
            <a:r>
              <a:rPr lang="ru-RU" sz="2800" dirty="0"/>
              <a:t> </a:t>
            </a:r>
            <a:r>
              <a:rPr lang="ru-RU" sz="2800" dirty="0" err="1"/>
              <a:t>окреслена</a:t>
            </a:r>
            <a:r>
              <a:rPr lang="ru-RU" sz="2800" dirty="0"/>
              <a:t> </a:t>
            </a:r>
            <a:r>
              <a:rPr lang="ru-RU" sz="2800" dirty="0" err="1"/>
              <a:t>місія</a:t>
            </a:r>
            <a:r>
              <a:rPr lang="ru-RU" sz="2800" dirty="0"/>
              <a:t> </a:t>
            </a:r>
            <a:r>
              <a:rPr lang="ru-RU" sz="2800" dirty="0" err="1"/>
              <a:t>підприємства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визначати</a:t>
            </a:r>
            <a:r>
              <a:rPr lang="ru-RU" sz="2800" dirty="0"/>
              <a:t> </a:t>
            </a:r>
            <a:r>
              <a:rPr lang="ru-RU" sz="2800" dirty="0" err="1"/>
              <a:t>загальний</a:t>
            </a:r>
            <a:r>
              <a:rPr lang="ru-RU" sz="2800" dirty="0"/>
              <a:t> </a:t>
            </a:r>
            <a:r>
              <a:rPr lang="ru-RU" sz="2800" dirty="0" err="1"/>
              <a:t>напрямок</a:t>
            </a:r>
            <a:r>
              <a:rPr lang="ru-RU" sz="2800" dirty="0"/>
              <a:t> та </a:t>
            </a:r>
            <a:r>
              <a:rPr lang="ru-RU" sz="2800" dirty="0" err="1"/>
              <a:t>пріоритети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логістичної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та на </a:t>
            </a:r>
            <a:r>
              <a:rPr lang="ru-RU" sz="2800" dirty="0" err="1"/>
              <a:t>цій</a:t>
            </a:r>
            <a:r>
              <a:rPr lang="ru-RU" sz="2800" dirty="0"/>
              <a:t>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розробляти</a:t>
            </a:r>
            <a:r>
              <a:rPr lang="ru-RU" sz="2800" dirty="0"/>
              <a:t> </a:t>
            </a:r>
            <a:r>
              <a:rPr lang="ru-RU" sz="2800" dirty="0" err="1"/>
              <a:t>логістичну</a:t>
            </a:r>
            <a:r>
              <a:rPr lang="ru-RU" sz="2800" dirty="0"/>
              <a:t> </a:t>
            </a:r>
            <a:r>
              <a:rPr lang="ru-RU" sz="2800" dirty="0" err="1"/>
              <a:t>стратегію</a:t>
            </a:r>
            <a:r>
              <a:rPr lang="ru-RU" sz="2800" dirty="0"/>
              <a:t>.</a:t>
            </a:r>
          </a:p>
          <a:p>
            <a:r>
              <a:rPr lang="ru-RU" sz="2800" dirty="0"/>
              <a:t> На думку </a:t>
            </a:r>
            <a:r>
              <a:rPr lang="ru-RU" sz="2800" b="1" i="1" dirty="0"/>
              <a:t>Д. Стока,</a:t>
            </a:r>
            <a:r>
              <a:rPr lang="ru-RU" sz="2800" dirty="0"/>
              <a:t> </a:t>
            </a:r>
            <a:r>
              <a:rPr lang="ru-RU" sz="2800" b="1" dirty="0" err="1">
                <a:solidFill>
                  <a:srgbClr val="FF0000"/>
                </a:solidFill>
              </a:rPr>
              <a:t>формулювання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місії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логістики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об'єднувати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конкретні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цілі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різних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груп</a:t>
            </a:r>
            <a:r>
              <a:rPr lang="ru-RU" sz="2800" b="1" dirty="0">
                <a:solidFill>
                  <a:srgbClr val="FF0000"/>
                </a:solidFill>
              </a:rPr>
              <a:t> персоналу, </a:t>
            </a:r>
            <a:r>
              <a:rPr lang="ru-RU" sz="2800" b="1" dirty="0" err="1">
                <a:solidFill>
                  <a:srgbClr val="FF0000"/>
                </a:solidFill>
              </a:rPr>
              <a:t>зайнятого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логістичною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діяльністю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щоб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сприяти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його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згуртованості</a:t>
            </a:r>
            <a:r>
              <a:rPr lang="ru-RU" sz="2800" b="1" dirty="0">
                <a:solidFill>
                  <a:srgbClr val="FF0000"/>
                </a:solidFill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</a:rPr>
              <a:t>усуненню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внутрішньо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організаційних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конфліктів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uk-UA" sz="2800" b="1" dirty="0" smtClean="0"/>
              <a:t>Під </a:t>
            </a:r>
            <a:r>
              <a:rPr lang="uk-UA" sz="2800" b="1" dirty="0"/>
              <a:t>логістичної місією слід розуміти використання / залучення </a:t>
            </a:r>
            <a:r>
              <a:rPr lang="uk-UA" sz="2800" b="1" dirty="0">
                <a:solidFill>
                  <a:srgbClr val="FF0000"/>
                </a:solidFill>
              </a:rPr>
              <a:t>логістичного потенціалу </a:t>
            </a:r>
            <a:r>
              <a:rPr lang="uk-UA" sz="2800" b="1" dirty="0"/>
              <a:t>для виконання стратегічного завдання підприємства. </a:t>
            </a:r>
          </a:p>
        </p:txBody>
      </p:sp>
    </p:spTree>
    <p:extLst>
      <p:ext uri="{BB962C8B-B14F-4D97-AF65-F5344CB8AC3E}">
        <p14:creationId xmlns:p14="http://schemas.microsoft.com/office/powerpoint/2010/main" val="20684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52400"/>
            <a:ext cx="89154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Головне </a:t>
            </a:r>
            <a:r>
              <a:rPr lang="uk-UA" sz="2800" b="1" dirty="0"/>
              <a:t>завдання логістичного менеджменту полягає в:</a:t>
            </a:r>
            <a:endParaRPr lang="ru-RU" sz="2800" dirty="0"/>
          </a:p>
          <a:p>
            <a:r>
              <a:rPr lang="uk-UA" sz="2800" dirty="0"/>
              <a:t>а) створенні системи контролю, яка виявлятиме </a:t>
            </a:r>
            <a:r>
              <a:rPr lang="uk-UA" sz="2800" dirty="0" err="1"/>
              <a:t>неоптимізовані</a:t>
            </a:r>
            <a:r>
              <a:rPr lang="uk-UA" sz="2800" dirty="0"/>
              <a:t> процеси та формуватиме нові цілі підприємства ґрунтуючись на порівнянні доходів та витрат;</a:t>
            </a:r>
            <a:endParaRPr lang="ru-RU" sz="2800" dirty="0"/>
          </a:p>
          <a:p>
            <a:r>
              <a:rPr lang="uk-UA" sz="2800" dirty="0"/>
              <a:t>б) створенні функціонально несуперечливої організаційної структури управління підприємством;</a:t>
            </a:r>
            <a:endParaRPr lang="ru-RU" sz="2800" dirty="0"/>
          </a:p>
          <a:p>
            <a:r>
              <a:rPr lang="uk-UA" sz="2800" dirty="0"/>
              <a:t>в) гарантії оптимальності руху потоку матеріалів і товарів, яка забезпечує надійність постачання за умови мінімальних витрат </a:t>
            </a:r>
            <a:r>
              <a:rPr lang="uk-UA" sz="2800" dirty="0" smtClean="0"/>
              <a:t>та максимального </a:t>
            </a:r>
            <a:r>
              <a:rPr lang="uk-UA" sz="2800" dirty="0"/>
              <a:t>використання наявних потужностей;</a:t>
            </a:r>
            <a:endParaRPr lang="ru-RU" sz="2800" dirty="0"/>
          </a:p>
          <a:p>
            <a:r>
              <a:rPr lang="uk-UA" sz="2800" dirty="0"/>
              <a:t>г) адаптації виробничого підприємства до запитів споживачів, тобто гарантію швидкого виконання їх замовлень та чітке дотримання строків постачання.</a:t>
            </a:r>
            <a:endParaRPr lang="ru-RU" sz="2800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3. Логістичний </a:t>
            </a:r>
            <a:r>
              <a:rPr lang="uk-UA" b="1" dirty="0" err="1"/>
              <a:t>мікс</a:t>
            </a:r>
            <a:r>
              <a:rPr lang="uk-UA" b="1" dirty="0"/>
              <a:t> «7R»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8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1" y="3048000"/>
            <a:ext cx="769923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Потенціал</a:t>
            </a:r>
            <a:r>
              <a:rPr lang="ru-RU" sz="2000" b="1" dirty="0" smtClean="0"/>
              <a:t> </a:t>
            </a:r>
            <a:r>
              <a:rPr lang="ru-RU" sz="2000" b="1" dirty="0" err="1"/>
              <a:t>логістики</a:t>
            </a:r>
            <a:r>
              <a:rPr lang="ru-RU" sz="2000" b="1" dirty="0"/>
              <a:t> </a:t>
            </a:r>
            <a:r>
              <a:rPr lang="ru-RU" sz="2000" b="1" dirty="0" err="1"/>
              <a:t>дозволяє</a:t>
            </a:r>
            <a:r>
              <a:rPr lang="ru-RU" sz="2000" b="1" dirty="0"/>
              <a:t> </a:t>
            </a:r>
            <a:r>
              <a:rPr lang="ru-RU" sz="2000" b="1" dirty="0" err="1"/>
              <a:t>реалізувати</a:t>
            </a:r>
            <a:r>
              <a:rPr lang="ru-RU" sz="2000" b="1" dirty="0"/>
              <a:t> </a:t>
            </a:r>
            <a:r>
              <a:rPr lang="ru-RU" sz="2000" b="1" dirty="0" err="1"/>
              <a:t>цільові</a:t>
            </a:r>
            <a:r>
              <a:rPr lang="ru-RU" sz="2000" b="1" dirty="0"/>
              <a:t> установки </a:t>
            </a:r>
            <a:r>
              <a:rPr lang="ru-RU" sz="2000" b="1" dirty="0" err="1"/>
              <a:t>фірми</a:t>
            </a:r>
            <a:r>
              <a:rPr lang="ru-RU" sz="2000" b="1" dirty="0"/>
              <a:t>, </a:t>
            </a:r>
            <a:r>
              <a:rPr lang="ru-RU" sz="2000" b="1" dirty="0" err="1"/>
              <a:t>підприємства</a:t>
            </a:r>
            <a:r>
              <a:rPr lang="ru-RU" sz="2000" b="1" dirty="0"/>
              <a:t> та </a:t>
            </a:r>
            <a:r>
              <a:rPr lang="ru-RU" sz="2000" b="1" dirty="0" err="1"/>
              <a:t>галузі</a:t>
            </a:r>
            <a:r>
              <a:rPr lang="ru-RU" sz="2000" b="1" dirty="0"/>
              <a:t> в межах </a:t>
            </a:r>
            <a:r>
              <a:rPr lang="ru-RU" sz="2000" b="1" dirty="0" err="1"/>
              <a:t>їхньої</a:t>
            </a:r>
            <a:r>
              <a:rPr lang="ru-RU" sz="2000" b="1" dirty="0"/>
              <a:t> </a:t>
            </a:r>
            <a:r>
              <a:rPr lang="ru-RU" sz="2000" b="1" dirty="0" err="1"/>
              <a:t>місії</a:t>
            </a:r>
            <a:r>
              <a:rPr lang="ru-RU" sz="2000" b="1" dirty="0"/>
              <a:t>, яка є </a:t>
            </a:r>
            <a:r>
              <a:rPr lang="ru-RU" sz="2000" b="1" dirty="0" err="1"/>
              <a:t>стратегічним</a:t>
            </a:r>
            <a:r>
              <a:rPr lang="ru-RU" sz="2000" b="1" dirty="0"/>
              <a:t> фактором в </a:t>
            </a:r>
            <a:r>
              <a:rPr lang="ru-RU" sz="2000" b="1" dirty="0" err="1"/>
              <a:t>умовах</a:t>
            </a:r>
            <a:r>
              <a:rPr lang="ru-RU" sz="2000" b="1" dirty="0"/>
              <a:t> </a:t>
            </a:r>
            <a:r>
              <a:rPr lang="ru-RU" sz="2000" b="1" dirty="0" err="1"/>
              <a:t>посилення</a:t>
            </a:r>
            <a:r>
              <a:rPr lang="ru-RU" sz="2000" b="1" dirty="0"/>
              <a:t> </a:t>
            </a:r>
            <a:r>
              <a:rPr lang="ru-RU" sz="2000" b="1" dirty="0" err="1"/>
              <a:t>конкуренції</a:t>
            </a:r>
            <a:r>
              <a:rPr lang="ru-RU" sz="2000" b="1" dirty="0"/>
              <a:t>. У </a:t>
            </a:r>
            <a:r>
              <a:rPr lang="ru-RU" sz="2000" b="1" dirty="0" err="1"/>
              <a:t>цьому</a:t>
            </a:r>
            <a:r>
              <a:rPr lang="ru-RU" sz="2000" b="1" dirty="0"/>
              <a:t> </a:t>
            </a:r>
            <a:r>
              <a:rPr lang="ru-RU" sz="2000" b="1" dirty="0" err="1"/>
              <a:t>аспекті</a:t>
            </a:r>
            <a:r>
              <a:rPr lang="ru-RU" sz="2000" b="1" dirty="0"/>
              <a:t> </a:t>
            </a:r>
            <a:r>
              <a:rPr lang="ru-RU" sz="2000" b="1" dirty="0" err="1"/>
              <a:t>логістичну</a:t>
            </a:r>
            <a:r>
              <a:rPr lang="ru-RU" sz="2000" b="1" dirty="0"/>
              <a:t> </a:t>
            </a:r>
            <a:r>
              <a:rPr lang="ru-RU" sz="2000" b="1" dirty="0" err="1"/>
              <a:t>місію</a:t>
            </a:r>
            <a:r>
              <a:rPr lang="ru-RU" sz="2000" b="1" dirty="0"/>
              <a:t> за кордоном часто </a:t>
            </a:r>
            <a:r>
              <a:rPr lang="ru-RU" sz="2000" b="1" dirty="0" err="1"/>
              <a:t>визначають</a:t>
            </a:r>
            <a:r>
              <a:rPr lang="ru-RU" sz="2000" b="1" dirty="0"/>
              <a:t> як правило "7</a:t>
            </a:r>
            <a:r>
              <a:rPr lang="en-US" sz="2000" b="1" dirty="0"/>
              <a:t>R",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логістичний</a:t>
            </a:r>
            <a:r>
              <a:rPr lang="ru-RU" sz="2000" b="1" dirty="0"/>
              <a:t> </a:t>
            </a:r>
            <a:r>
              <a:rPr lang="ru-RU" sz="2000" b="1" dirty="0" err="1"/>
              <a:t>мікс</a:t>
            </a:r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dirty="0"/>
              <a:t>– "</a:t>
            </a:r>
            <a:r>
              <a:rPr lang="ru-RU" sz="2000" b="1" dirty="0" err="1"/>
              <a:t>забезпечення</a:t>
            </a:r>
            <a:r>
              <a:rPr lang="ru-RU" sz="2000" b="1" dirty="0"/>
              <a:t> </a:t>
            </a:r>
            <a:r>
              <a:rPr lang="ru-RU" sz="2000" b="1" dirty="0" err="1"/>
              <a:t>наявності</a:t>
            </a:r>
            <a:r>
              <a:rPr lang="ru-RU" sz="2000" b="1" dirty="0"/>
              <a:t> </a:t>
            </a:r>
            <a:r>
              <a:rPr lang="ru-RU" sz="2000" b="1" dirty="0" err="1"/>
              <a:t>потрібного</a:t>
            </a:r>
            <a:r>
              <a:rPr lang="ru-RU" sz="2000" b="1" dirty="0"/>
              <a:t> продукту в </a:t>
            </a:r>
            <a:r>
              <a:rPr lang="ru-RU" sz="2000" b="1" dirty="0" err="1"/>
              <a:t>необхідній</a:t>
            </a:r>
            <a:r>
              <a:rPr lang="ru-RU" sz="2000" b="1" dirty="0"/>
              <a:t> </a:t>
            </a:r>
            <a:r>
              <a:rPr lang="ru-RU" sz="2000" b="1" dirty="0" err="1"/>
              <a:t>кількості</a:t>
            </a:r>
            <a:r>
              <a:rPr lang="ru-RU" sz="2000" b="1" dirty="0"/>
              <a:t> та </a:t>
            </a:r>
            <a:r>
              <a:rPr lang="ru-RU" sz="2000" b="1" dirty="0" err="1"/>
              <a:t>заданої</a:t>
            </a:r>
            <a:r>
              <a:rPr lang="ru-RU" sz="2000" b="1" dirty="0"/>
              <a:t> </a:t>
            </a:r>
            <a:r>
              <a:rPr lang="ru-RU" sz="2000" b="1" dirty="0" err="1"/>
              <a:t>якості</a:t>
            </a:r>
            <a:r>
              <a:rPr lang="ru-RU" sz="2000" b="1" dirty="0"/>
              <a:t> в </a:t>
            </a:r>
            <a:r>
              <a:rPr lang="ru-RU" sz="2000" b="1" dirty="0" err="1"/>
              <a:t>потрібному</a:t>
            </a:r>
            <a:r>
              <a:rPr lang="ru-RU" sz="2000" b="1" dirty="0"/>
              <a:t> </a:t>
            </a:r>
            <a:r>
              <a:rPr lang="ru-RU" sz="2000" b="1" dirty="0" err="1"/>
              <a:t>місці</a:t>
            </a:r>
            <a:r>
              <a:rPr lang="ru-RU" sz="2000" b="1" dirty="0"/>
              <a:t> в установлений час для конкретного </a:t>
            </a:r>
            <a:r>
              <a:rPr lang="ru-RU" sz="2000" b="1" dirty="0" err="1"/>
              <a:t>споживача</a:t>
            </a:r>
            <a:r>
              <a:rPr lang="ru-RU" sz="2000" b="1" dirty="0"/>
              <a:t> з </a:t>
            </a:r>
            <a:r>
              <a:rPr lang="ru-RU" sz="2000" b="1" dirty="0" err="1"/>
              <a:t>найкращими</a:t>
            </a:r>
            <a:r>
              <a:rPr lang="ru-RU" sz="2000" b="1" dirty="0"/>
              <a:t> (</a:t>
            </a:r>
            <a:r>
              <a:rPr lang="ru-RU" sz="2000" b="1" dirty="0" err="1"/>
              <a:t>оптимальними</a:t>
            </a:r>
            <a:r>
              <a:rPr lang="ru-RU" sz="2000" b="1" dirty="0"/>
              <a:t>) </a:t>
            </a:r>
            <a:r>
              <a:rPr lang="ru-RU" sz="2000" b="1" dirty="0" err="1"/>
              <a:t>витратами</a:t>
            </a:r>
            <a:r>
              <a:rPr lang="ru-RU" sz="2000" b="1" dirty="0"/>
              <a:t>",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мовою</a:t>
            </a:r>
            <a:r>
              <a:rPr lang="ru-RU" sz="2000" b="1" dirty="0"/>
              <a:t> </a:t>
            </a:r>
            <a:r>
              <a:rPr lang="ru-RU" sz="2000" b="1" dirty="0" err="1"/>
              <a:t>оригіналу</a:t>
            </a:r>
            <a:r>
              <a:rPr lang="ru-RU" sz="2000" b="1" dirty="0"/>
              <a:t> наведено на рис. </a:t>
            </a:r>
            <a:r>
              <a:rPr lang="ru-RU" sz="2000" b="1" dirty="0" smtClean="0"/>
              <a:t>(в </a:t>
            </a:r>
            <a:r>
              <a:rPr lang="ru-RU" sz="2000" b="1" dirty="0" err="1" smtClean="0"/>
              <a:t>порівнянні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маркетинговим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міксом</a:t>
            </a:r>
            <a:r>
              <a:rPr lang="ru-RU" sz="2000" b="1" dirty="0" smtClean="0"/>
              <a:t> 4</a:t>
            </a:r>
            <a:r>
              <a:rPr lang="en-US" sz="2000" b="1" dirty="0" smtClean="0"/>
              <a:t>P)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37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810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сім</a:t>
            </a:r>
            <a:r>
              <a:rPr lang="ru-RU" sz="2800" dirty="0"/>
              <a:t> </a:t>
            </a:r>
            <a:r>
              <a:rPr lang="ru-RU" sz="2800" b="1" i="1" dirty="0"/>
              <a:t>правил </a:t>
            </a:r>
            <a:r>
              <a:rPr lang="ru-RU" sz="2800" b="1" i="1" dirty="0" err="1"/>
              <a:t>логістики</a:t>
            </a:r>
            <a:r>
              <a:rPr lang="ru-RU" sz="2800" i="1" dirty="0"/>
              <a:t> ,</a:t>
            </a:r>
            <a:r>
              <a:rPr lang="ru-RU" sz="2800" dirty="0"/>
              <a:t> в </a:t>
            </a:r>
            <a:r>
              <a:rPr lang="ru-RU" sz="2800" dirty="0" err="1"/>
              <a:t>термінах</a:t>
            </a:r>
            <a:r>
              <a:rPr lang="ru-RU" sz="2800" dirty="0"/>
              <a:t>, </a:t>
            </a:r>
            <a:r>
              <a:rPr lang="ru-RU" sz="2800" dirty="0" err="1"/>
              <a:t>запозичених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зарубіжної</a:t>
            </a:r>
            <a:r>
              <a:rPr lang="ru-RU" sz="2800" dirty="0"/>
              <a:t> </a:t>
            </a:r>
            <a:r>
              <a:rPr lang="ru-RU" sz="2800" dirty="0" err="1"/>
              <a:t>літератури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називають</a:t>
            </a:r>
            <a:r>
              <a:rPr lang="ru-RU" sz="2800" dirty="0"/>
              <a:t> </a:t>
            </a:r>
            <a:r>
              <a:rPr lang="ru-RU" sz="2800" i="1" dirty="0" smtClean="0"/>
              <a:t>прав</a:t>
            </a:r>
            <a:r>
              <a:rPr lang="uk-UA" sz="2800" i="1" dirty="0" err="1" smtClean="0"/>
              <a:t>ил</a:t>
            </a:r>
            <a:r>
              <a:rPr lang="ru-RU" sz="2800" i="1" dirty="0" err="1" smtClean="0"/>
              <a:t>ами</a:t>
            </a:r>
            <a:r>
              <a:rPr lang="ru-RU" sz="2800" i="1" dirty="0" smtClean="0"/>
              <a:t> </a:t>
            </a:r>
            <a:r>
              <a:rPr lang="ru-RU" sz="2800" i="1" dirty="0"/>
              <a:t>7</a:t>
            </a:r>
            <a:r>
              <a:rPr lang="en-US" sz="2800" i="1" dirty="0"/>
              <a:t>R</a:t>
            </a:r>
            <a:r>
              <a:rPr lang="en-US" sz="2800" dirty="0"/>
              <a:t> :</a:t>
            </a:r>
          </a:p>
          <a:p>
            <a:r>
              <a:rPr lang="en-US" sz="3200" b="1" dirty="0"/>
              <a:t>1) </a:t>
            </a:r>
            <a:r>
              <a:rPr lang="en-US" sz="3200" b="1" i="1" dirty="0"/>
              <a:t>right product</a:t>
            </a:r>
            <a:r>
              <a:rPr lang="en-US" sz="3200" b="1" dirty="0"/>
              <a:t> - </a:t>
            </a:r>
            <a:r>
              <a:rPr lang="ru-RU" sz="3200" b="1" i="1" dirty="0" err="1"/>
              <a:t>потрібний</a:t>
            </a:r>
            <a:r>
              <a:rPr lang="ru-RU" sz="3200" b="1" i="1" dirty="0"/>
              <a:t> </a:t>
            </a:r>
            <a:r>
              <a:rPr lang="ru-RU" sz="3200" b="1" i="1" dirty="0" smtClean="0"/>
              <a:t>товар,</a:t>
            </a:r>
            <a:endParaRPr lang="ru-RU" sz="3200" b="1" dirty="0"/>
          </a:p>
          <a:p>
            <a:r>
              <a:rPr lang="ru-RU" sz="3200" b="1" dirty="0"/>
              <a:t>2) </a:t>
            </a:r>
            <a:r>
              <a:rPr lang="en-US" sz="3200" b="1" i="1" dirty="0"/>
              <a:t>right quantity</a:t>
            </a:r>
            <a:r>
              <a:rPr lang="en-US" sz="3200" b="1" dirty="0"/>
              <a:t> - </a:t>
            </a:r>
            <a:r>
              <a:rPr lang="ru-RU" sz="3200" b="1" i="1" dirty="0" err="1"/>
              <a:t>потрібну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кількість</a:t>
            </a:r>
            <a:r>
              <a:rPr lang="ru-RU" sz="3200" b="1" i="1" dirty="0" smtClean="0"/>
              <a:t>,</a:t>
            </a:r>
            <a:endParaRPr lang="ru-RU" sz="3200" b="1" dirty="0"/>
          </a:p>
          <a:p>
            <a:r>
              <a:rPr lang="ru-RU" sz="3200" b="1" dirty="0"/>
              <a:t>3) </a:t>
            </a:r>
            <a:r>
              <a:rPr lang="en-US" sz="3200" b="1" i="1" dirty="0"/>
              <a:t>right condition</a:t>
            </a:r>
            <a:r>
              <a:rPr lang="en-US" sz="3200" b="1" dirty="0"/>
              <a:t> - </a:t>
            </a:r>
            <a:r>
              <a:rPr lang="ru-RU" sz="3200" b="1" i="1" dirty="0" err="1"/>
              <a:t>потрібну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якість</a:t>
            </a:r>
            <a:r>
              <a:rPr lang="ru-RU" sz="3200" b="1" i="1" dirty="0" smtClean="0"/>
              <a:t>,</a:t>
            </a:r>
            <a:endParaRPr lang="ru-RU" sz="3200" b="1" dirty="0"/>
          </a:p>
          <a:p>
            <a:r>
              <a:rPr lang="ru-RU" sz="3200" b="1" dirty="0"/>
              <a:t>4) </a:t>
            </a:r>
            <a:r>
              <a:rPr lang="en-US" sz="3200" b="1" i="1" dirty="0"/>
              <a:t>right place</a:t>
            </a:r>
            <a:r>
              <a:rPr lang="en-US" sz="3200" b="1" dirty="0"/>
              <a:t> - </a:t>
            </a:r>
            <a:r>
              <a:rPr lang="ru-RU" sz="3200" b="1" i="1" dirty="0" err="1"/>
              <a:t>потрібне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місце</a:t>
            </a:r>
            <a:r>
              <a:rPr lang="ru-RU" sz="3200" b="1" i="1" dirty="0" smtClean="0"/>
              <a:t>,</a:t>
            </a:r>
            <a:endParaRPr lang="ru-RU" sz="3200" b="1" dirty="0"/>
          </a:p>
          <a:p>
            <a:r>
              <a:rPr lang="ru-RU" sz="3200" b="1" dirty="0"/>
              <a:t>5) </a:t>
            </a:r>
            <a:r>
              <a:rPr lang="en-US" sz="3200" b="1" i="1" dirty="0"/>
              <a:t>right time - </a:t>
            </a:r>
            <a:r>
              <a:rPr lang="ru-RU" sz="3200" b="1" i="1" dirty="0" err="1"/>
              <a:t>потрібний</a:t>
            </a:r>
            <a:r>
              <a:rPr lang="ru-RU" sz="3200" b="1" i="1" dirty="0"/>
              <a:t> </a:t>
            </a:r>
            <a:r>
              <a:rPr lang="ru-RU" sz="3200" b="1" i="1" dirty="0" smtClean="0"/>
              <a:t>час,</a:t>
            </a:r>
            <a:endParaRPr lang="ru-RU" sz="3200" b="1" dirty="0"/>
          </a:p>
          <a:p>
            <a:r>
              <a:rPr lang="ru-RU" sz="3200" b="1" dirty="0"/>
              <a:t>6) </a:t>
            </a:r>
            <a:r>
              <a:rPr lang="en-US" sz="3200" b="1" i="1" dirty="0"/>
              <a:t>right cost</a:t>
            </a:r>
            <a:r>
              <a:rPr lang="en-US" sz="3200" b="1" dirty="0"/>
              <a:t> - </a:t>
            </a:r>
            <a:r>
              <a:rPr lang="ru-RU" sz="3200" b="1" i="1" dirty="0" err="1"/>
              <a:t>потрібна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вартість</a:t>
            </a:r>
            <a:r>
              <a:rPr lang="ru-RU" sz="3200" b="1" i="1" dirty="0" smtClean="0"/>
              <a:t>,</a:t>
            </a:r>
            <a:endParaRPr lang="ru-RU" sz="3200" b="1" dirty="0"/>
          </a:p>
          <a:p>
            <a:r>
              <a:rPr lang="ru-RU" sz="3200" b="1" dirty="0"/>
              <a:t>7) </a:t>
            </a:r>
            <a:r>
              <a:rPr lang="en-US" sz="3200" b="1" i="1" dirty="0"/>
              <a:t>right customer - </a:t>
            </a:r>
            <a:r>
              <a:rPr lang="ru-RU" sz="3200" b="1" i="1" dirty="0" err="1"/>
              <a:t>потрібний</a:t>
            </a:r>
            <a:r>
              <a:rPr lang="ru-RU" sz="3200" b="1" i="1" dirty="0"/>
              <a:t> </a:t>
            </a:r>
            <a:r>
              <a:rPr lang="ru-RU" sz="3200" b="1" i="1" dirty="0" err="1"/>
              <a:t>споживач</a:t>
            </a:r>
            <a:r>
              <a:rPr lang="ru-RU" sz="3200" b="1" i="1" dirty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983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17693"/>
            <a:ext cx="8153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 </a:t>
            </a:r>
            <a:r>
              <a:rPr lang="ru-RU" sz="2400" dirty="0" err="1"/>
              <a:t>переході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функціонального</a:t>
            </a:r>
            <a:r>
              <a:rPr lang="ru-RU" sz="2400" dirty="0"/>
              <a:t> </a:t>
            </a:r>
            <a:r>
              <a:rPr lang="ru-RU" sz="2400" dirty="0" err="1"/>
              <a:t>логістичного</a:t>
            </a:r>
            <a:r>
              <a:rPr lang="ru-RU" sz="2400" dirty="0"/>
              <a:t> менеджменту до </a:t>
            </a:r>
            <a:r>
              <a:rPr lang="ru-RU" sz="2400" dirty="0" err="1"/>
              <a:t>процесного</a:t>
            </a:r>
            <a:r>
              <a:rPr lang="ru-RU" sz="2400" dirty="0"/>
              <a:t> менеджменту на </a:t>
            </a:r>
            <a:r>
              <a:rPr lang="ru-RU" sz="2400" dirty="0" err="1"/>
              <a:t>додаток</a:t>
            </a:r>
            <a:r>
              <a:rPr lang="ru-RU" sz="2400" dirty="0"/>
              <a:t> до них вводиться </a:t>
            </a:r>
            <a:r>
              <a:rPr lang="ru-RU" sz="2400" dirty="0" smtClean="0"/>
              <a:t>правило</a:t>
            </a:r>
            <a:endParaRPr lang="en-US" sz="2400" dirty="0" smtClean="0"/>
          </a:p>
          <a:p>
            <a:pPr algn="just"/>
            <a:r>
              <a:rPr lang="ru-RU" sz="2400" dirty="0"/>
              <a:t> </a:t>
            </a:r>
            <a:r>
              <a:rPr lang="en-US" sz="2800" b="1" i="1" dirty="0"/>
              <a:t>right personification</a:t>
            </a:r>
            <a:r>
              <a:rPr lang="en-US" sz="2800" b="1" dirty="0"/>
              <a:t> - </a:t>
            </a:r>
            <a:r>
              <a:rPr lang="ru-RU" sz="2800" b="1" i="1" dirty="0" err="1"/>
              <a:t>потрібна</a:t>
            </a:r>
            <a:r>
              <a:rPr lang="ru-RU" sz="2800" b="1" i="1" dirty="0"/>
              <a:t> </a:t>
            </a:r>
            <a:r>
              <a:rPr lang="ru-RU" sz="2800" b="1" i="1" dirty="0" err="1"/>
              <a:t>індивідуалізація</a:t>
            </a:r>
            <a:r>
              <a:rPr lang="ru-RU" sz="2400" dirty="0"/>
              <a:t> (</a:t>
            </a:r>
            <a:r>
              <a:rPr lang="ru-RU" sz="2400" dirty="0" err="1"/>
              <a:t>від</a:t>
            </a:r>
            <a:r>
              <a:rPr lang="ru-RU" sz="2400" dirty="0"/>
              <a:t> лат. </a:t>
            </a:r>
            <a:r>
              <a:rPr lang="en-US" sz="2400" i="1" dirty="0" err="1" smtClean="0"/>
              <a:t>Personalis</a:t>
            </a:r>
            <a:r>
              <a:rPr lang="en-US" sz="2400" i="1" dirty="0" smtClean="0"/>
              <a:t> </a:t>
            </a:r>
            <a:r>
              <a:rPr lang="en-US" sz="2400" i="1" dirty="0"/>
              <a:t>-</a:t>
            </a:r>
            <a:r>
              <a:rPr lang="en-US" sz="2400" dirty="0"/>
              <a:t> 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стосується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особи, </a:t>
            </a:r>
            <a:r>
              <a:rPr lang="ru-RU" sz="2400" dirty="0" err="1"/>
              <a:t>особистий</a:t>
            </a:r>
            <a:r>
              <a:rPr lang="ru-RU" sz="2400" dirty="0"/>
              <a:t>), яке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 для кожного </a:t>
            </a:r>
            <a:r>
              <a:rPr lang="ru-RU" sz="2400" dirty="0" err="1"/>
              <a:t>окремого</a:t>
            </a:r>
            <a:r>
              <a:rPr lang="ru-RU" sz="2400" dirty="0"/>
              <a:t> </a:t>
            </a:r>
            <a:r>
              <a:rPr lang="ru-RU" sz="2400" dirty="0" err="1"/>
              <a:t>замовлення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Правила </a:t>
            </a:r>
            <a:r>
              <a:rPr lang="ru-RU" sz="2400" dirty="0" err="1"/>
              <a:t>випливають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змісту</a:t>
            </a:r>
            <a:r>
              <a:rPr lang="ru-RU" sz="2400" dirty="0"/>
              <a:t> </a:t>
            </a:r>
            <a:r>
              <a:rPr lang="ru-RU" sz="2400" dirty="0" err="1"/>
              <a:t>базової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логістики</a:t>
            </a:r>
            <a:r>
              <a:rPr lang="ru-RU" sz="2400" dirty="0"/>
              <a:t> і </a:t>
            </a:r>
            <a:r>
              <a:rPr lang="ru-RU" sz="2400" dirty="0" err="1"/>
              <a:t>отримують</a:t>
            </a:r>
            <a:r>
              <a:rPr lang="ru-RU" sz="2400" dirty="0"/>
              <a:t> </a:t>
            </a:r>
            <a:r>
              <a:rPr lang="ru-RU" sz="2400" dirty="0" err="1"/>
              <a:t>втілення</a:t>
            </a:r>
            <a:r>
              <a:rPr lang="ru-RU" sz="2400" dirty="0"/>
              <a:t> в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підприємницької</a:t>
            </a:r>
            <a:r>
              <a:rPr lang="ru-RU" sz="2400" dirty="0"/>
              <a:t> </a:t>
            </a:r>
            <a:r>
              <a:rPr lang="ru-RU" sz="2400" dirty="0" err="1"/>
              <a:t>логістики</a:t>
            </a:r>
            <a:r>
              <a:rPr lang="ru-RU" sz="2400" dirty="0"/>
              <a:t>, </a:t>
            </a:r>
            <a:r>
              <a:rPr lang="ru-RU" sz="2400" dirty="0" err="1"/>
              <a:t>орієнтуючи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па </a:t>
            </a:r>
            <a:r>
              <a:rPr lang="ru-RU" sz="2400" dirty="0" err="1"/>
              <a:t>задоволення</a:t>
            </a:r>
            <a:r>
              <a:rPr lang="ru-RU" sz="2400" dirty="0"/>
              <a:t> потреб </a:t>
            </a:r>
            <a:r>
              <a:rPr lang="ru-RU" sz="2400" dirty="0" err="1"/>
              <a:t>замовників</a:t>
            </a:r>
            <a:r>
              <a:rPr lang="ru-RU" sz="2400" dirty="0"/>
              <a:t>.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очевидним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дотримання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вимог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сприяє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перетворенню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потенційних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споживачів</a:t>
            </a:r>
            <a:r>
              <a:rPr lang="ru-RU" sz="2400" b="1" u="sng" dirty="0">
                <a:solidFill>
                  <a:srgbClr val="FF0000"/>
                </a:solidFill>
              </a:rPr>
              <a:t> в </a:t>
            </a:r>
            <a:r>
              <a:rPr lang="ru-RU" sz="2400" b="1" u="sng" dirty="0" err="1">
                <a:solidFill>
                  <a:srgbClr val="FF0000"/>
                </a:solidFill>
              </a:rPr>
              <a:t>фактичні</a:t>
            </a:r>
            <a:r>
              <a:rPr lang="ru-RU" sz="2400" b="1" u="sng" dirty="0">
                <a:solidFill>
                  <a:srgbClr val="FF0000"/>
                </a:solidFill>
              </a:rPr>
              <a:t> і, </a:t>
            </a:r>
            <a:r>
              <a:rPr lang="ru-RU" sz="2400" b="1" u="sng" dirty="0" err="1">
                <a:solidFill>
                  <a:srgbClr val="FF0000"/>
                </a:solidFill>
              </a:rPr>
              <a:t>навпаки</a:t>
            </a:r>
            <a:r>
              <a:rPr lang="ru-RU" sz="2400" b="1" u="sng" dirty="0">
                <a:solidFill>
                  <a:srgbClr val="FF0000"/>
                </a:solidFill>
              </a:rPr>
              <a:t>, </a:t>
            </a:r>
            <a:r>
              <a:rPr lang="ru-RU" sz="2400" b="1" u="sng" dirty="0" err="1">
                <a:solidFill>
                  <a:srgbClr val="FF0000"/>
                </a:solidFill>
              </a:rPr>
              <a:t>недотримання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веде</a:t>
            </a:r>
            <a:r>
              <a:rPr lang="ru-RU" sz="2400" b="1" u="sng" dirty="0">
                <a:solidFill>
                  <a:srgbClr val="FF0000"/>
                </a:solidFill>
              </a:rPr>
              <a:t> до </a:t>
            </a:r>
            <a:r>
              <a:rPr lang="ru-RU" sz="2400" b="1" u="sng" dirty="0" err="1">
                <a:solidFill>
                  <a:srgbClr val="FF0000"/>
                </a:solidFill>
              </a:rPr>
              <a:t>втрати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споживачів</a:t>
            </a:r>
            <a:r>
              <a:rPr lang="ru-RU" sz="2400" b="1" u="sng" dirty="0">
                <a:solidFill>
                  <a:srgbClr val="FF0000"/>
                </a:solidFill>
              </a:rPr>
              <a:t> і, </a:t>
            </a:r>
            <a:r>
              <a:rPr lang="ru-RU" sz="2400" b="1" u="sng" dirty="0" err="1">
                <a:solidFill>
                  <a:srgbClr val="FF0000"/>
                </a:solidFill>
              </a:rPr>
              <a:t>відповідно</a:t>
            </a:r>
            <a:r>
              <a:rPr lang="ru-RU" sz="2400" b="1" u="sng" dirty="0">
                <a:solidFill>
                  <a:srgbClr val="FF0000"/>
                </a:solidFill>
              </a:rPr>
              <a:t>, </a:t>
            </a:r>
            <a:r>
              <a:rPr lang="ru-RU" sz="2400" b="1" u="sng" dirty="0" err="1">
                <a:solidFill>
                  <a:srgbClr val="FF0000"/>
                </a:solidFill>
              </a:rPr>
              <a:t>частки</a:t>
            </a:r>
            <a:r>
              <a:rPr lang="ru-RU" sz="2400" b="1" u="sng" dirty="0">
                <a:solidFill>
                  <a:srgbClr val="FF0000"/>
                </a:solidFill>
              </a:rPr>
              <a:t> ринку</a:t>
            </a:r>
            <a:r>
              <a:rPr lang="ru-RU" sz="2400" dirty="0"/>
              <a:t>.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логістика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бере</a:t>
            </a:r>
            <a:r>
              <a:rPr lang="ru-RU" sz="2400" b="1" dirty="0">
                <a:solidFill>
                  <a:srgbClr val="002060"/>
                </a:solidFill>
              </a:rPr>
              <a:t> участь у </a:t>
            </a:r>
            <a:r>
              <a:rPr lang="ru-RU" sz="2400" b="1" dirty="0" err="1">
                <a:solidFill>
                  <a:srgbClr val="002060"/>
                </a:solidFill>
              </a:rPr>
              <a:t>формуванні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споживчої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цінності</a:t>
            </a:r>
            <a:r>
              <a:rPr lang="ru-RU" sz="2400" b="1" dirty="0">
                <a:solidFill>
                  <a:srgbClr val="002060"/>
                </a:solidFill>
              </a:rPr>
              <a:t> продукту </a:t>
            </a:r>
            <a:r>
              <a:rPr lang="ru-RU" sz="2400" b="1" dirty="0" err="1">
                <a:solidFill>
                  <a:srgbClr val="002060"/>
                </a:solidFill>
              </a:rPr>
              <a:t>праці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6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228600"/>
            <a:ext cx="84928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Цінність</a:t>
            </a:r>
            <a:r>
              <a:rPr lang="ru-RU" sz="2400" dirty="0"/>
              <a:t>, як </a:t>
            </a:r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чотирьох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 smtClean="0"/>
              <a:t>корисності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1)форма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2)</a:t>
            </a:r>
            <a:r>
              <a:rPr lang="ru-RU" sz="2400" dirty="0" err="1" smtClean="0"/>
              <a:t>володіння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фізичне</a:t>
            </a:r>
            <a:r>
              <a:rPr lang="ru-RU" sz="2400" dirty="0"/>
              <a:t> </a:t>
            </a:r>
            <a:r>
              <a:rPr lang="ru-RU" sz="2400" dirty="0" err="1"/>
              <a:t>володіння</a:t>
            </a:r>
            <a:r>
              <a:rPr lang="ru-RU" sz="2400" dirty="0" smtClean="0"/>
              <a:t>),</a:t>
            </a:r>
          </a:p>
          <a:p>
            <a:r>
              <a:rPr lang="ru-RU" sz="2400" dirty="0" smtClean="0"/>
              <a:t>3)час,</a:t>
            </a:r>
          </a:p>
          <a:p>
            <a:r>
              <a:rPr lang="ru-RU" sz="2400" dirty="0" smtClean="0"/>
              <a:t>4)</a:t>
            </a:r>
            <a:r>
              <a:rPr lang="ru-RU" sz="2400" dirty="0" err="1" smtClean="0"/>
              <a:t>місце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pPr algn="just"/>
            <a:r>
              <a:rPr lang="ru-RU" sz="2800" b="1" dirty="0" smtClean="0"/>
              <a:t>1) Форма </a:t>
            </a:r>
            <a:r>
              <a:rPr lang="ru-RU" sz="2800" b="1" dirty="0"/>
              <a:t>продукту </a:t>
            </a:r>
            <a:r>
              <a:rPr lang="ru-RU" sz="2800" dirty="0" err="1"/>
              <a:t>створюється</a:t>
            </a:r>
            <a:r>
              <a:rPr lang="ru-RU" sz="2800" dirty="0"/>
              <a:t> в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виробництва</a:t>
            </a:r>
            <a:r>
              <a:rPr lang="ru-RU" sz="2800" dirty="0"/>
              <a:t> і </a:t>
            </a:r>
            <a:r>
              <a:rPr lang="ru-RU" sz="2800" dirty="0" err="1"/>
              <a:t>перетвориться</a:t>
            </a:r>
            <a:r>
              <a:rPr lang="ru-RU" sz="2800" dirty="0"/>
              <a:t> в </a:t>
            </a:r>
            <a:r>
              <a:rPr lang="ru-RU" sz="2800" dirty="0" err="1"/>
              <a:t>процесі</a:t>
            </a:r>
            <a:r>
              <a:rPr lang="ru-RU" sz="2800" dirty="0"/>
              <a:t> до- і </a:t>
            </a:r>
            <a:r>
              <a:rPr lang="ru-RU" sz="2800" dirty="0" err="1"/>
              <a:t>післяпродажного</a:t>
            </a:r>
            <a:r>
              <a:rPr lang="ru-RU" sz="2800" dirty="0"/>
              <a:t> </a:t>
            </a:r>
            <a:r>
              <a:rPr lang="ru-RU" sz="2800" dirty="0" err="1" smtClean="0"/>
              <a:t>обслуговування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err="1"/>
              <a:t>К</a:t>
            </a:r>
            <a:r>
              <a:rPr lang="ru-RU" sz="2800" b="1" dirty="0" err="1" smtClean="0"/>
              <a:t>орисність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</a:t>
            </a:r>
            <a:r>
              <a:rPr lang="ru-RU" sz="2800" dirty="0" err="1"/>
              <a:t>підтримується</a:t>
            </a:r>
            <a:r>
              <a:rPr lang="ru-RU" sz="2800" dirty="0"/>
              <a:t> при </a:t>
            </a:r>
            <a:r>
              <a:rPr lang="ru-RU" sz="2800" dirty="0" err="1"/>
              <a:t>виконанні</a:t>
            </a:r>
            <a:r>
              <a:rPr lang="ru-RU" sz="2800" dirty="0"/>
              <a:t> </a:t>
            </a:r>
            <a:r>
              <a:rPr lang="ru-RU" sz="2800" dirty="0" err="1"/>
              <a:t>операцій</a:t>
            </a:r>
            <a:r>
              <a:rPr lang="ru-RU" sz="2800" dirty="0"/>
              <a:t> з </a:t>
            </a:r>
            <a:r>
              <a:rPr lang="ru-RU" sz="2800" dirty="0" err="1"/>
              <a:t>пакування</a:t>
            </a:r>
            <a:r>
              <a:rPr lang="ru-RU" sz="2800" dirty="0"/>
              <a:t>, </a:t>
            </a:r>
            <a:r>
              <a:rPr lang="ru-RU" sz="2800" dirty="0" err="1"/>
              <a:t>маркування</a:t>
            </a:r>
            <a:r>
              <a:rPr lang="ru-RU" sz="2800" dirty="0"/>
              <a:t> </a:t>
            </a:r>
            <a:r>
              <a:rPr lang="ru-RU" sz="2800" dirty="0" err="1"/>
              <a:t>замовлення</a:t>
            </a:r>
            <a:r>
              <a:rPr lang="ru-RU" sz="2800" dirty="0"/>
              <a:t>, </a:t>
            </a:r>
            <a:r>
              <a:rPr lang="ru-RU" sz="2800" dirty="0" err="1"/>
              <a:t>зберігання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розглядати</a:t>
            </a:r>
            <a:r>
              <a:rPr lang="ru-RU" sz="2800" dirty="0"/>
              <a:t> як </a:t>
            </a:r>
            <a:r>
              <a:rPr lang="ru-RU" sz="2800" dirty="0" err="1"/>
              <a:t>підготовку</a:t>
            </a:r>
            <a:r>
              <a:rPr lang="ru-RU" sz="2800" dirty="0"/>
              <a:t> до </a:t>
            </a:r>
            <a:r>
              <a:rPr lang="ru-RU" sz="2800" dirty="0" err="1"/>
              <a:t>переміщення</a:t>
            </a:r>
            <a:r>
              <a:rPr lang="ru-RU" sz="2800" dirty="0"/>
              <a:t> </a:t>
            </a:r>
            <a:r>
              <a:rPr lang="ru-RU" sz="2800" dirty="0" err="1"/>
              <a:t>об'єктів</a:t>
            </a:r>
            <a:r>
              <a:rPr lang="ru-RU" sz="2800" dirty="0"/>
              <a:t> </a:t>
            </a:r>
            <a:r>
              <a:rPr lang="ru-RU" sz="2800" dirty="0" err="1"/>
              <a:t>майбутнього</a:t>
            </a:r>
            <a:r>
              <a:rPr lang="ru-RU" sz="2800" dirty="0"/>
              <a:t> </a:t>
            </a:r>
            <a:r>
              <a:rPr lang="ru-RU" sz="2800" dirty="0" err="1"/>
              <a:t>матеріального</a:t>
            </a:r>
            <a:r>
              <a:rPr lang="ru-RU" sz="2800" dirty="0"/>
              <a:t> потоку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60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38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2) </a:t>
            </a:r>
            <a:r>
              <a:rPr lang="ru-RU" sz="3200" b="1" dirty="0" err="1" smtClean="0"/>
              <a:t>Корисність</a:t>
            </a:r>
            <a:r>
              <a:rPr lang="ru-RU" sz="3200" b="1" dirty="0" smtClean="0"/>
              <a:t> </a:t>
            </a:r>
            <a:r>
              <a:rPr lang="ru-RU" sz="3200" b="1" dirty="0" err="1"/>
              <a:t>володіння</a:t>
            </a:r>
            <a:r>
              <a:rPr lang="ru-RU" sz="3200" b="1" dirty="0"/>
              <a:t> </a:t>
            </a:r>
            <a:r>
              <a:rPr lang="ru-RU" sz="3200" dirty="0" err="1"/>
              <a:t>виявляється</a:t>
            </a:r>
            <a:r>
              <a:rPr lang="ru-RU" sz="3200" dirty="0"/>
              <a:t> в </a:t>
            </a:r>
            <a:r>
              <a:rPr lang="ru-RU" sz="3200" dirty="0" err="1"/>
              <a:t>світлі</a:t>
            </a:r>
            <a:r>
              <a:rPr lang="ru-RU" sz="3200" dirty="0"/>
              <a:t> перспектив </a:t>
            </a:r>
            <a:r>
              <a:rPr lang="ru-RU" sz="3200" b="1" i="1" dirty="0" err="1">
                <a:solidFill>
                  <a:srgbClr val="FF0000"/>
                </a:solidFill>
              </a:rPr>
              <a:t>використання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об'єктів</a:t>
            </a:r>
            <a:r>
              <a:rPr lang="ru-RU" sz="3200" b="1" i="1" dirty="0" smtClean="0">
                <a:solidFill>
                  <a:srgbClr val="FF0000"/>
                </a:solidFill>
              </a:rPr>
              <a:t> (маркетинг)</a:t>
            </a:r>
            <a:r>
              <a:rPr lang="ru-RU" sz="3200" b="1" i="1" dirty="0" smtClean="0"/>
              <a:t> </a:t>
            </a:r>
            <a:r>
              <a:rPr lang="ru-RU" sz="3200" dirty="0"/>
              <a:t>як </a:t>
            </a:r>
            <a:r>
              <a:rPr lang="ru-RU" sz="3200" dirty="0" err="1"/>
              <a:t>продуктів</a:t>
            </a:r>
            <a:r>
              <a:rPr lang="ru-RU" sz="3200" dirty="0"/>
              <a:t> </a:t>
            </a:r>
            <a:r>
              <a:rPr lang="ru-RU" sz="3200" dirty="0" err="1" smtClean="0"/>
              <a:t>виробничо</a:t>
            </a:r>
            <a:r>
              <a:rPr lang="ru-RU" sz="3200" dirty="0"/>
              <a:t> - </a:t>
            </a:r>
            <a:r>
              <a:rPr lang="ru-RU" sz="3200" dirty="0" err="1" smtClean="0"/>
              <a:t>техніческого</a:t>
            </a:r>
            <a:r>
              <a:rPr lang="ru-RU" sz="3200" dirty="0" smtClean="0"/>
              <a:t> </a:t>
            </a:r>
            <a:r>
              <a:rPr lang="ru-RU" sz="3200" dirty="0" err="1"/>
              <a:t>призначення</a:t>
            </a:r>
            <a:r>
              <a:rPr lang="ru-RU" sz="3200" dirty="0"/>
              <a:t> і </a:t>
            </a:r>
            <a:r>
              <a:rPr lang="ru-RU" sz="3200" dirty="0" err="1"/>
              <a:t>кінцевого</a:t>
            </a:r>
            <a:r>
              <a:rPr lang="ru-RU" sz="3200" dirty="0"/>
              <a:t> </a:t>
            </a:r>
            <a:r>
              <a:rPr lang="ru-RU" sz="3200" dirty="0" err="1"/>
              <a:t>споживання</a:t>
            </a:r>
            <a:r>
              <a:rPr lang="ru-RU" sz="3200" dirty="0"/>
              <a:t>, </a:t>
            </a:r>
            <a:r>
              <a:rPr lang="ru-RU" sz="3200" dirty="0" err="1"/>
              <a:t>тобто</a:t>
            </a:r>
            <a:r>
              <a:rPr lang="ru-RU" sz="3200" dirty="0"/>
              <a:t> </a:t>
            </a:r>
            <a:r>
              <a:rPr lang="ru-RU" sz="3200" dirty="0" err="1"/>
              <a:t>вилучення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корисних</a:t>
            </a:r>
            <a:r>
              <a:rPr lang="ru-RU" sz="3200" dirty="0"/>
              <a:t> </a:t>
            </a:r>
            <a:r>
              <a:rPr lang="ru-RU" sz="3200" dirty="0" err="1"/>
              <a:t>властивостей</a:t>
            </a:r>
            <a:r>
              <a:rPr lang="ru-RU" sz="3200" dirty="0"/>
              <a:t>,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передачі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в </a:t>
            </a:r>
            <a:r>
              <a:rPr lang="ru-RU" sz="3200" dirty="0" err="1"/>
              <a:t>користування</a:t>
            </a:r>
            <a:r>
              <a:rPr lang="ru-RU" sz="3200" dirty="0"/>
              <a:t> і </a:t>
            </a:r>
            <a:r>
              <a:rPr lang="ru-RU" sz="3200" dirty="0" err="1"/>
              <a:t>розпорядження</a:t>
            </a:r>
            <a:r>
              <a:rPr lang="ru-RU" sz="3200" dirty="0"/>
              <a:t>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переміщення</a:t>
            </a:r>
            <a:r>
              <a:rPr lang="ru-RU" sz="3200" dirty="0" smtClean="0"/>
              <a:t>.</a:t>
            </a:r>
          </a:p>
          <a:p>
            <a:r>
              <a:rPr lang="ru-RU" sz="3200" b="1" dirty="0" smtClean="0"/>
              <a:t>3) </a:t>
            </a:r>
            <a:r>
              <a:rPr lang="ru-RU" sz="3200" dirty="0" err="1" smtClean="0"/>
              <a:t>найбільшу</a:t>
            </a:r>
            <a:r>
              <a:rPr lang="ru-RU" sz="3200" dirty="0" smtClean="0"/>
              <a:t> </a:t>
            </a:r>
            <a:r>
              <a:rPr lang="ru-RU" sz="3200" dirty="0"/>
              <a:t>участь у </a:t>
            </a:r>
            <a:r>
              <a:rPr lang="ru-RU" sz="3200" dirty="0" err="1"/>
              <a:t>формуванні</a:t>
            </a:r>
            <a:r>
              <a:rPr lang="ru-RU" sz="3200" dirty="0"/>
              <a:t> </a:t>
            </a:r>
            <a:r>
              <a:rPr lang="ru-RU" sz="3200" dirty="0" err="1"/>
              <a:t>споживчої</a:t>
            </a:r>
            <a:r>
              <a:rPr lang="ru-RU" sz="3200" dirty="0"/>
              <a:t> </a:t>
            </a:r>
            <a:r>
              <a:rPr lang="ru-RU" sz="3200" dirty="0" err="1"/>
              <a:t>цінності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логістика</a:t>
            </a:r>
            <a:r>
              <a:rPr lang="ru-RU" sz="3200" dirty="0"/>
              <a:t> </a:t>
            </a:r>
            <a:r>
              <a:rPr lang="ru-RU" sz="3200" dirty="0" err="1"/>
              <a:t>проявляє</a:t>
            </a:r>
            <a:r>
              <a:rPr lang="ru-RU" sz="3200" dirty="0"/>
              <a:t>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b="1" dirty="0"/>
              <a:t>часу і </a:t>
            </a:r>
            <a:r>
              <a:rPr lang="ru-RU" sz="3200" b="1" dirty="0" err="1"/>
              <a:t>місця</a:t>
            </a:r>
            <a:r>
              <a:rPr lang="ru-RU" sz="3200" b="1" dirty="0"/>
              <a:t> </a:t>
            </a:r>
            <a:r>
              <a:rPr lang="ru-RU" sz="3200" b="1" i="1" dirty="0"/>
              <a:t>- вона </a:t>
            </a:r>
            <a:r>
              <a:rPr lang="ru-RU" sz="3200" b="1" i="1" dirty="0" err="1"/>
              <a:t>забезпечує</a:t>
            </a:r>
            <a:r>
              <a:rPr lang="ru-RU" sz="3200" b="1" i="1" dirty="0"/>
              <a:t> </a:t>
            </a:r>
            <a:r>
              <a:rPr lang="ru-RU" sz="3200" b="1" i="1" dirty="0" err="1"/>
              <a:t>наявність</a:t>
            </a:r>
            <a:r>
              <a:rPr lang="ru-RU" sz="3200" b="1" i="1" dirty="0"/>
              <a:t> продукту </a:t>
            </a:r>
            <a:r>
              <a:rPr lang="ru-RU" sz="3200" b="1" i="1" dirty="0" err="1"/>
              <a:t>тоді</a:t>
            </a:r>
            <a:r>
              <a:rPr lang="ru-RU" sz="3200" b="1" i="1" dirty="0"/>
              <a:t> і там, де </a:t>
            </a:r>
            <a:r>
              <a:rPr lang="ru-RU" sz="3200" b="1" i="1" dirty="0" err="1"/>
              <a:t>він</a:t>
            </a:r>
            <a:r>
              <a:rPr lang="ru-RU" sz="3200" b="1" i="1" dirty="0"/>
              <a:t> </a:t>
            </a:r>
            <a:r>
              <a:rPr lang="ru-RU" sz="3200" b="1" i="1" dirty="0" err="1"/>
              <a:t>необхідний</a:t>
            </a:r>
            <a:r>
              <a:rPr lang="ru-RU" sz="3200" b="1" i="1" dirty="0"/>
              <a:t> </a:t>
            </a:r>
            <a:r>
              <a:rPr lang="ru-RU" sz="3200" b="1" i="1" dirty="0" err="1"/>
              <a:t>споживачеві</a:t>
            </a:r>
            <a:r>
              <a:rPr lang="ru-RU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1162050" y="304800"/>
            <a:ext cx="6426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ЯК ЛОГІСТИКА ФОРМУЄ ДОДАТКОВУ ВАРТІСТЬ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000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Види</a:t>
            </a:r>
            <a:r>
              <a:rPr lang="en-US" sz="2000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корисності</a:t>
            </a:r>
            <a:endParaRPr lang="en-US" sz="2000" dirty="0">
              <a:solidFill>
                <a:srgbClr val="FF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Rectangle 1027"/>
          <p:cNvSpPr>
            <a:spLocks noChangeArrowheads="1"/>
          </p:cNvSpPr>
          <p:nvPr/>
        </p:nvSpPr>
        <p:spPr bwMode="auto">
          <a:xfrm>
            <a:off x="903288" y="2101850"/>
            <a:ext cx="7088187" cy="8159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70000"/>
              </a:lnSpc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Корисність, яка виникає внаслідок переробки продукту</a:t>
            </a:r>
          </a:p>
          <a:p>
            <a:pPr algn="ctr" defTabSz="762000" eaLnBrk="0" hangingPunct="0">
              <a:lnSpc>
                <a:spcPct val="70000"/>
              </a:lnSpc>
            </a:pPr>
            <a:r>
              <a:rPr lang="en-US" sz="2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Виробництво</a:t>
            </a:r>
          </a:p>
        </p:txBody>
      </p:sp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919163" y="3136900"/>
            <a:ext cx="7104062" cy="8350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60000"/>
              </a:lnSpc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Корисність, яка виникає внаслідок придбання товару</a:t>
            </a:r>
          </a:p>
          <a:p>
            <a:pPr algn="ctr" defTabSz="762000" eaLnBrk="0" hangingPunct="0"/>
            <a:r>
              <a:rPr lang="en-US" sz="200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Маркетинг</a:t>
            </a:r>
          </a:p>
        </p:txBody>
      </p:sp>
      <p:sp>
        <p:nvSpPr>
          <p:cNvPr id="36869" name="Rectangle 1029"/>
          <p:cNvSpPr>
            <a:spLocks noChangeArrowheads="1"/>
          </p:cNvSpPr>
          <p:nvPr/>
        </p:nvSpPr>
        <p:spPr bwMode="auto">
          <a:xfrm>
            <a:off x="965200" y="4230688"/>
            <a:ext cx="7072313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50000"/>
              </a:lnSpc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Корисність, яка виникає внаслідок наявності товару у місці відповідного попиту </a:t>
            </a:r>
          </a:p>
          <a:p>
            <a:pPr algn="ctr" defTabSz="762000" eaLnBrk="0" hangingPunct="0"/>
            <a:r>
              <a:rPr lang="en-US" sz="2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Логістика</a:t>
            </a:r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auto">
          <a:xfrm>
            <a:off x="996950" y="5178425"/>
            <a:ext cx="7040563" cy="9080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70000"/>
              </a:lnSpc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Корисність, яка виникає внаслідок своєчасної пропозиції товару </a:t>
            </a:r>
          </a:p>
          <a:p>
            <a:pPr algn="ctr" defTabSz="762000" eaLnBrk="0" hangingPunct="0"/>
            <a:r>
              <a:rPr lang="en-US" sz="2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Логістика</a:t>
            </a:r>
          </a:p>
        </p:txBody>
      </p:sp>
    </p:spTree>
    <p:extLst>
      <p:ext uri="{BB962C8B-B14F-4D97-AF65-F5344CB8AC3E}">
        <p14:creationId xmlns:p14="http://schemas.microsoft.com/office/powerpoint/2010/main" val="32014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/>
              <a:t>4</a:t>
            </a:r>
            <a:r>
              <a:rPr lang="uk-UA" sz="3600" b="1" dirty="0"/>
              <a:t>. Взаємодія логістичного менеджменту з маркетингом, з фінансовим та виробничим менеджментом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31110"/>
              </p:ext>
            </p:extLst>
          </p:nvPr>
        </p:nvGraphicFramePr>
        <p:xfrm>
          <a:off x="152400" y="2209801"/>
          <a:ext cx="8839200" cy="430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402047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Підходи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Взаємодія підходів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1889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Перший підхід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Маркетинг</a:t>
                      </a:r>
                      <a:r>
                        <a:rPr lang="uk-UA" sz="2800" b="1" i="1" u="sng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спільно із транспортуванням, складуванням та іншим, входить до ланцюга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розподілу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включається</a:t>
                      </a:r>
                      <a:r>
                        <a:rPr lang="ru-RU" sz="2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800" b="1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розподільної</a:t>
                      </a:r>
                      <a:r>
                        <a:rPr lang="ru-RU" sz="2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логістики</a:t>
                      </a:r>
                      <a:r>
                        <a:rPr lang="ru-RU" sz="2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2800" b="1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2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складова</a:t>
                      </a:r>
                      <a:r>
                        <a:rPr lang="ru-RU" sz="2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частина</a:t>
                      </a:r>
                      <a:r>
                        <a:rPr lang="ru-RU" sz="2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є одним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найбільш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ефективних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шляхів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удосконалення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збутової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6520" y="1688069"/>
            <a:ext cx="70448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Підходи до взаємодії маркетингу й логістики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90738" y="12325350"/>
            <a:ext cx="6276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21385"/>
              </p:ext>
            </p:extLst>
          </p:nvPr>
        </p:nvGraphicFramePr>
        <p:xfrm>
          <a:off x="152400" y="228600"/>
          <a:ext cx="8839200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079"/>
                <a:gridCol w="7089121"/>
              </a:tblGrid>
              <a:tr h="5715000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Другий підхід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Логістика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і маркетинг як самостійні напрями виробничо-господарської діяльності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тісно інтегровані між собою. </a:t>
                      </a:r>
                      <a:endParaRPr lang="uk-UA" sz="2400" b="1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Сутність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концепції логістики полягає </a:t>
                      </a: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в управлінні матеріальними та супутніми їм потоками, орієнтованими на ефективне використання потенційних 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</a:rPr>
                        <a:t>можливостей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щодо вирішення комплексу завдань із фізичного переміщення продукції як усередині підприємства, так і в зовнішньому середовищі для задоволення потреб споживачів у постачанні, збуті та транспортно-експедиційних послугах.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Сутність концепції маркетингу полягає в управлінні виробництвом, просуванні на ринок і реалізації продукції 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</a:rPr>
                        <a:t>згідно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з 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</a:rPr>
                        <a:t>потребами </a:t>
                      </a: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споживачів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5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4" y="41564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Логістичну</a:t>
            </a:r>
            <a:r>
              <a:rPr lang="ru-RU" sz="2400" b="1" dirty="0" smtClean="0"/>
              <a:t> </a:t>
            </a:r>
            <a:r>
              <a:rPr lang="ru-RU" sz="2400" b="1" dirty="0" err="1"/>
              <a:t>місію</a:t>
            </a:r>
            <a:r>
              <a:rPr lang="ru-RU" sz="2400" b="1" dirty="0"/>
              <a:t> </a:t>
            </a:r>
            <a:r>
              <a:rPr lang="ru-RU" sz="2400" b="1" dirty="0" err="1"/>
              <a:t>трактують</a:t>
            </a:r>
            <a:r>
              <a:rPr lang="ru-RU" sz="2400" b="1" dirty="0"/>
              <a:t>, як</a:t>
            </a:r>
            <a:r>
              <a:rPr lang="ru-RU" sz="2400" dirty="0"/>
              <a:t> правило </a:t>
            </a:r>
            <a:r>
              <a:rPr lang="ru-RU" sz="2400" b="1" dirty="0">
                <a:solidFill>
                  <a:srgbClr val="00B050"/>
                </a:solidFill>
              </a:rPr>
              <a:t>"семи </a:t>
            </a:r>
            <a:r>
              <a:rPr lang="en-US" sz="2400" b="1" dirty="0">
                <a:solidFill>
                  <a:srgbClr val="00B050"/>
                </a:solidFill>
              </a:rPr>
              <a:t>R </a:t>
            </a:r>
            <a:r>
              <a:rPr lang="en-US" sz="2400" b="1" dirty="0" smtClean="0">
                <a:solidFill>
                  <a:srgbClr val="00B050"/>
                </a:solidFill>
              </a:rPr>
              <a:t>"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логістичний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мікс</a:t>
            </a:r>
            <a:r>
              <a:rPr lang="ru-RU" sz="2400" dirty="0" smtClean="0"/>
              <a:t>»: «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потрібного</a:t>
            </a:r>
            <a:r>
              <a:rPr lang="ru-RU" sz="2400" dirty="0"/>
              <a:t> продукту в </a:t>
            </a:r>
            <a:r>
              <a:rPr lang="ru-RU" sz="2400" dirty="0" err="1"/>
              <a:t>необхідній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і </a:t>
            </a:r>
            <a:r>
              <a:rPr lang="ru-RU" sz="2400" dirty="0" err="1"/>
              <a:t>заданої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в </a:t>
            </a:r>
            <a:r>
              <a:rPr lang="ru-RU" sz="2400" dirty="0" err="1"/>
              <a:t>потрібному</a:t>
            </a:r>
            <a:r>
              <a:rPr lang="ru-RU" sz="2400" dirty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 у </a:t>
            </a:r>
            <a:r>
              <a:rPr lang="ru-RU" sz="2400" dirty="0" err="1"/>
              <a:t>встановлений</a:t>
            </a:r>
            <a:r>
              <a:rPr lang="ru-RU" sz="2400" dirty="0"/>
              <a:t> час для конкретного </a:t>
            </a:r>
            <a:r>
              <a:rPr lang="ru-RU" sz="2400" dirty="0" err="1"/>
              <a:t>споживача</a:t>
            </a:r>
            <a:r>
              <a:rPr lang="ru-RU" sz="2400" dirty="0"/>
              <a:t> з </a:t>
            </a:r>
            <a:r>
              <a:rPr lang="ru-RU" sz="2400" dirty="0" err="1"/>
              <a:t>найкращими</a:t>
            </a:r>
            <a:r>
              <a:rPr lang="ru-RU" sz="2400" dirty="0"/>
              <a:t> </a:t>
            </a:r>
            <a:r>
              <a:rPr lang="ru-RU" sz="2400" dirty="0" err="1" smtClean="0"/>
              <a:t>витратами</a:t>
            </a:r>
            <a:r>
              <a:rPr lang="ru-RU" sz="2400" dirty="0" smtClean="0"/>
              <a:t>».</a:t>
            </a:r>
            <a:endParaRPr lang="ru-RU" sz="2400" dirty="0"/>
          </a:p>
          <a:p>
            <a:r>
              <a:rPr lang="ru-RU" sz="2400" b="1" dirty="0"/>
              <a:t>У </a:t>
            </a:r>
            <a:r>
              <a:rPr lang="ru-RU" sz="2400" b="1" dirty="0" err="1"/>
              <a:t>правилі</a:t>
            </a:r>
            <a:r>
              <a:rPr lang="ru-RU" sz="2400" b="1" dirty="0"/>
              <a:t> "семи </a:t>
            </a:r>
            <a:r>
              <a:rPr lang="en-US" sz="2400" b="1" dirty="0"/>
              <a:t>R </a:t>
            </a:r>
            <a:r>
              <a:rPr lang="en-US" sz="2400" b="1" dirty="0" smtClean="0"/>
              <a:t>" </a:t>
            </a:r>
            <a:r>
              <a:rPr lang="ru-RU" sz="2400" b="1" dirty="0" err="1"/>
              <a:t>відбиті</a:t>
            </a:r>
            <a:r>
              <a:rPr lang="ru-RU" sz="2400" b="1" dirty="0"/>
              <a:t> </a:t>
            </a:r>
            <a:r>
              <a:rPr lang="ru-RU" sz="2400" b="1" dirty="0" smtClean="0"/>
              <a:t>ІСТОТНІ РИСИ ЛОГІСТИЧНОЇ МІСІЇ </a:t>
            </a:r>
            <a:r>
              <a:rPr lang="ru-RU" sz="2400" b="1" dirty="0" err="1" smtClean="0"/>
              <a:t>організації</a:t>
            </a:r>
            <a:r>
              <a:rPr lang="ru-RU" sz="2400" b="1" dirty="0" smtClean="0"/>
              <a:t> </a:t>
            </a:r>
            <a:r>
              <a:rPr lang="ru-RU" sz="2400" b="1" dirty="0" err="1"/>
              <a:t>бізнесу</a:t>
            </a:r>
            <a:r>
              <a:rPr lang="ru-RU" sz="2400" b="1" dirty="0"/>
              <a:t>, </a:t>
            </a:r>
            <a:r>
              <a:rPr lang="ru-RU" sz="2400" b="1" dirty="0" err="1"/>
              <a:t>ключовими</a:t>
            </a:r>
            <a:r>
              <a:rPr lang="ru-RU" sz="2400" b="1" dirty="0"/>
              <a:t> з </a:t>
            </a:r>
            <a:r>
              <a:rPr lang="ru-RU" sz="2400" b="1" dirty="0" err="1"/>
              <a:t>яких</a:t>
            </a:r>
            <a:r>
              <a:rPr lang="ru-RU" sz="2400" b="1" dirty="0"/>
              <a:t> є</a:t>
            </a:r>
            <a:endParaRPr lang="ru-RU" sz="2400" dirty="0"/>
          </a:p>
          <a:p>
            <a:r>
              <a:rPr lang="ru-RU" sz="2400" b="1" dirty="0" err="1">
                <a:solidFill>
                  <a:srgbClr val="FF0000"/>
                </a:solidFill>
              </a:rPr>
              <a:t>якість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час</a:t>
            </a:r>
          </a:p>
          <a:p>
            <a:r>
              <a:rPr lang="ru-RU" sz="2400" b="1" dirty="0" err="1">
                <a:solidFill>
                  <a:srgbClr val="FF0000"/>
                </a:solidFill>
              </a:rPr>
              <a:t>витрати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err="1"/>
              <a:t>Фірма</a:t>
            </a:r>
            <a:r>
              <a:rPr lang="ru-RU" sz="2400" dirty="0"/>
              <a:t> повинна </a:t>
            </a:r>
            <a:r>
              <a:rPr lang="ru-RU" sz="2400" dirty="0" err="1"/>
              <a:t>розробляти</a:t>
            </a:r>
            <a:r>
              <a:rPr lang="ru-RU" sz="2400" dirty="0"/>
              <a:t> </a:t>
            </a:r>
            <a:r>
              <a:rPr lang="ru-RU" sz="2400" dirty="0" err="1"/>
              <a:t>логістичну</a:t>
            </a:r>
            <a:r>
              <a:rPr lang="ru-RU" sz="2400" dirty="0"/>
              <a:t> </a:t>
            </a:r>
            <a:r>
              <a:rPr lang="ru-RU" sz="2400" dirty="0" err="1"/>
              <a:t>місію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rgbClr val="FF0000"/>
                </a:solidFill>
              </a:rPr>
              <a:t>несуперечливу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із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загальною</a:t>
            </a:r>
            <a:r>
              <a:rPr lang="ru-RU" sz="2400" dirty="0">
                <a:solidFill>
                  <a:srgbClr val="FF0000"/>
                </a:solidFill>
              </a:rPr>
              <a:t> маркетинговою і </a:t>
            </a:r>
            <a:r>
              <a:rPr lang="ru-RU" sz="2400" dirty="0" err="1">
                <a:solidFill>
                  <a:srgbClr val="FF0000"/>
                </a:solidFill>
              </a:rPr>
              <a:t>виробничою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стратегіями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/>
              <a:t>Метою </a:t>
            </a:r>
            <a:r>
              <a:rPr lang="ru-RU" sz="2400" dirty="0" err="1"/>
              <a:t>логістики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b="1" i="1" u="sng" dirty="0" err="1"/>
              <a:t>забезпечення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загального</a:t>
            </a:r>
            <a:r>
              <a:rPr lang="ru-RU" sz="2400" b="1" i="1" u="sng" dirty="0"/>
              <a:t> менеджменту </a:t>
            </a:r>
            <a:r>
              <a:rPr lang="ru-RU" sz="2400" b="1" i="1" u="sng" dirty="0" err="1"/>
              <a:t>матеріальних</a:t>
            </a:r>
            <a:r>
              <a:rPr lang="ru-RU" sz="2400" b="1" i="1" u="sng" dirty="0"/>
              <a:t> і </a:t>
            </a:r>
            <a:r>
              <a:rPr lang="ru-RU" sz="2400" b="1" i="1" u="sng" dirty="0" err="1"/>
              <a:t>сервісних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потоків</a:t>
            </a:r>
            <a:r>
              <a:rPr lang="ru-RU" sz="2400" b="1" i="1" u="sng" dirty="0"/>
              <a:t>, як </a:t>
            </a:r>
            <a:r>
              <a:rPr lang="ru-RU" sz="2400" b="1" i="1" u="sng" dirty="0" err="1"/>
              <a:t>основи</a:t>
            </a:r>
            <a:r>
              <a:rPr lang="ru-RU" sz="2400" b="1" i="1" u="sng" dirty="0"/>
              <a:t> для </a:t>
            </a:r>
            <a:r>
              <a:rPr lang="ru-RU" sz="2400" b="1" i="1" u="sng" dirty="0" err="1"/>
              <a:t>досягнення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довготривалого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успіху</a:t>
            </a:r>
            <a:r>
              <a:rPr lang="ru-RU" sz="2400" b="1" i="1" u="sng" dirty="0"/>
              <a:t> у </a:t>
            </a:r>
            <a:r>
              <a:rPr lang="ru-RU" sz="2400" b="1" i="1" u="sng" dirty="0" err="1"/>
              <a:t>бізнесі</a:t>
            </a:r>
            <a:r>
              <a:rPr lang="ru-RU" sz="2400" dirty="0"/>
              <a:t>.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місії</a:t>
            </a:r>
            <a:r>
              <a:rPr lang="ru-RU" sz="2400" dirty="0"/>
              <a:t> і </a:t>
            </a:r>
            <a:r>
              <a:rPr lang="ru-RU" sz="2400" dirty="0" err="1" smtClean="0"/>
              <a:t>конкрентної</a:t>
            </a:r>
            <a:r>
              <a:rPr lang="ru-RU" sz="2400" dirty="0" smtClean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</a:t>
            </a:r>
            <a:r>
              <a:rPr lang="ru-RU" sz="2400" dirty="0" err="1"/>
              <a:t>логістики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поставити</a:t>
            </a:r>
            <a:r>
              <a:rPr lang="ru-RU" sz="2400" dirty="0"/>
              <a:t> </a:t>
            </a:r>
            <a:r>
              <a:rPr lang="ru-RU" sz="2400" dirty="0" err="1"/>
              <a:t>фірму</a:t>
            </a:r>
            <a:r>
              <a:rPr lang="ru-RU" sz="2400" dirty="0"/>
              <a:t> в </a:t>
            </a:r>
            <a:r>
              <a:rPr lang="ru-RU" sz="2400" dirty="0" err="1"/>
              <a:t>позицію</a:t>
            </a:r>
            <a:r>
              <a:rPr lang="ru-RU" sz="2400" dirty="0"/>
              <a:t> </a:t>
            </a:r>
            <a:r>
              <a:rPr lang="ru-RU" sz="2400" dirty="0" err="1"/>
              <a:t>спостерігача</a:t>
            </a:r>
            <a:r>
              <a:rPr lang="ru-RU" sz="2400" dirty="0"/>
              <a:t>,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запізненням</a:t>
            </a:r>
            <a:r>
              <a:rPr lang="ru-RU" sz="2400" dirty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реагування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ринкову</a:t>
            </a:r>
            <a:r>
              <a:rPr lang="ru-RU" sz="2400" dirty="0"/>
              <a:t> </a:t>
            </a:r>
            <a:r>
              <a:rPr lang="ru-RU" sz="2400" dirty="0" err="1"/>
              <a:t>динаміку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майбутньому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06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96233"/>
              </p:ext>
            </p:extLst>
          </p:nvPr>
        </p:nvGraphicFramePr>
        <p:xfrm>
          <a:off x="304800" y="152400"/>
          <a:ext cx="8686800" cy="6437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905"/>
                <a:gridCol w="6966895"/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Третій підхід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Відповідає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сучасній концепції управління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– логістика як складова і доповнення до теорії маркетингу.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i="1" u="sng" dirty="0" smtClean="0">
                          <a:solidFill>
                            <a:schemeClr val="tx1"/>
                          </a:solidFill>
                          <a:effectLst/>
                        </a:rPr>
                        <a:t>Разом </a:t>
                      </a:r>
                      <a:r>
                        <a:rPr lang="uk-UA" sz="2400" i="1" u="sng" dirty="0">
                          <a:solidFill>
                            <a:schemeClr val="tx1"/>
                          </a:solidFill>
                          <a:effectLst/>
                        </a:rPr>
                        <a:t>маркетинг і логістика зумовлюють вибір стратегічної лінії розвитку підприємства.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Якщо такі </a:t>
                      </a: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функції маркетингу, як дослідження ринку, реклама, психологічний вплив на покупця вирішуються тільки маркетинговою службою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підприємства, то </a:t>
                      </a: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функція розроблення і планування асортименту продукції ставить перед </a:t>
                      </a:r>
                      <a:r>
                        <a:rPr lang="uk-UA" sz="2800" i="1" dirty="0">
                          <a:solidFill>
                            <a:srgbClr val="FF0000"/>
                          </a:solidFill>
                          <a:effectLst/>
                        </a:rPr>
                        <a:t>службою логістики вирішення завдань щодо забезпечення виробництва сировиною, управління запасами, транспортування готової продукції</a:t>
                      </a:r>
                      <a:r>
                        <a:rPr lang="uk-UA" sz="2800" i="1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280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4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19309"/>
              </p:ext>
            </p:extLst>
          </p:nvPr>
        </p:nvGraphicFramePr>
        <p:xfrm>
          <a:off x="152400" y="533400"/>
          <a:ext cx="8763000" cy="5266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992"/>
                <a:gridCol w="7028008"/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Третій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підхід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(продовження)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7200" i="1" u="sng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uk-UA" sz="7200" i="1" u="sng" dirty="0">
                          <a:solidFill>
                            <a:schemeClr val="tx1"/>
                          </a:solidFill>
                          <a:effectLst/>
                        </a:rPr>
                        <a:t>маркетинг формує попит, а логістика його реалізує" </a:t>
                      </a:r>
                      <a:endParaRPr lang="ru-RU" sz="7200" i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5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71442"/>
              </p:ext>
            </p:extLst>
          </p:nvPr>
        </p:nvGraphicFramePr>
        <p:xfrm>
          <a:off x="228600" y="719557"/>
          <a:ext cx="8763000" cy="5266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494"/>
                <a:gridCol w="6397506"/>
              </a:tblGrid>
              <a:tr h="317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Економічні дисципліни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Взаємозв’язок із логістикою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5051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Планування виробництва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По-перше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2800" b="0" i="0" u="none" dirty="0">
                          <a:solidFill>
                            <a:schemeClr val="tx1"/>
                          </a:solidFill>
                          <a:effectLst/>
                        </a:rPr>
                        <a:t>логістика</a:t>
                      </a:r>
                      <a:r>
                        <a:rPr lang="uk-UA" sz="2800" b="1" i="1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28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забезпечує </a:t>
                      </a:r>
                      <a:r>
                        <a:rPr lang="uk-UA" sz="2800" b="1" i="1" u="sng" dirty="0">
                          <a:solidFill>
                            <a:schemeClr val="tx1"/>
                          </a:solidFill>
                          <a:effectLst/>
                        </a:rPr>
                        <a:t>виробництво сировиною, </a:t>
                      </a:r>
                      <a:r>
                        <a:rPr lang="uk-UA" sz="2800" b="1" i="1" u="sng" dirty="0" err="1" smtClean="0">
                          <a:solidFill>
                            <a:schemeClr val="tx1"/>
                          </a:solidFill>
                          <a:effectLst/>
                        </a:rPr>
                        <a:t>матері</a:t>
                      </a:r>
                      <a:r>
                        <a:rPr lang="uk-UA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uk-UA" sz="2800" b="1" i="1" u="sng" dirty="0" err="1" smtClean="0">
                          <a:solidFill>
                            <a:schemeClr val="tx1"/>
                          </a:solidFill>
                          <a:effectLst/>
                        </a:rPr>
                        <a:t>алами</a:t>
                      </a:r>
                      <a:r>
                        <a:rPr lang="uk-UA" sz="28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та комплектуючими і бере участь і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28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ухваленні </a:t>
                      </a:r>
                      <a:r>
                        <a:rPr lang="uk-UA" sz="2800" b="1" i="1" u="sng" dirty="0">
                          <a:solidFill>
                            <a:schemeClr val="tx1"/>
                          </a:solidFill>
                          <a:effectLst/>
                        </a:rPr>
                        <a:t>рішень щодо запуску продукції у виробництво.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uk-UA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По-друге</a:t>
                      </a:r>
                      <a:r>
                        <a:rPr lang="uk-UA" sz="2800" b="0" i="0" u="none" dirty="0">
                          <a:solidFill>
                            <a:schemeClr val="tx1"/>
                          </a:solidFill>
                          <a:effectLst/>
                        </a:rPr>
                        <a:t>, логістика займається розподілом готової продукції і</a:t>
                      </a:r>
                      <a:r>
                        <a:rPr lang="uk-UA" sz="2800" b="1" i="1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*бере </a:t>
                      </a:r>
                      <a:r>
                        <a:rPr lang="uk-UA" sz="2800" b="1" i="1" u="sng" dirty="0">
                          <a:solidFill>
                            <a:schemeClr val="tx1"/>
                          </a:solidFill>
                          <a:effectLst/>
                        </a:rPr>
                        <a:t>участь у формуванні графіків випуску готової продукції. </a:t>
                      </a:r>
                      <a:endParaRPr lang="ru-RU" sz="2800" b="1" i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0832" y="42447"/>
            <a:ext cx="686713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Взаємодія логістики та економічних дисциплін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02546"/>
              </p:ext>
            </p:extLst>
          </p:nvPr>
        </p:nvGraphicFramePr>
        <p:xfrm>
          <a:off x="76200" y="228600"/>
          <a:ext cx="8839200" cy="632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7086600"/>
              </a:tblGrid>
              <a:tr h="63246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Виробни–чий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операцій–ний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менедж–мент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205" marR="53205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Проблемою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взаємодії інтересів логістики та виробничого менеджменту є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24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тривалість </a:t>
                      </a:r>
                      <a:r>
                        <a:rPr lang="uk-UA" sz="2400" b="1" i="1" u="sng" dirty="0">
                          <a:solidFill>
                            <a:schemeClr val="tx1"/>
                          </a:solidFill>
                          <a:effectLst/>
                        </a:rPr>
                        <a:t>виробничого циклу чи періоду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Також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логістичний і операційний менеджмент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2400" i="1" u="sng" dirty="0" smtClean="0">
                          <a:solidFill>
                            <a:schemeClr val="tx1"/>
                          </a:solidFill>
                          <a:effectLst/>
                        </a:rPr>
                        <a:t>вирішують </a:t>
                      </a:r>
                      <a:r>
                        <a:rPr lang="uk-UA" sz="2400" i="1" u="sng" dirty="0">
                          <a:solidFill>
                            <a:schemeClr val="tx1"/>
                          </a:solidFill>
                          <a:effectLst/>
                        </a:rPr>
                        <a:t>проблеми обліку сезонного попиту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у процесі виробництва продукції. 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i="1" u="sng" dirty="0" smtClean="0">
                          <a:solidFill>
                            <a:schemeClr val="tx1"/>
                          </a:solidFill>
                          <a:effectLst/>
                        </a:rPr>
                        <a:t>*Управління </a:t>
                      </a:r>
                      <a:r>
                        <a:rPr lang="uk-UA" sz="2400" i="1" u="sng" dirty="0">
                          <a:solidFill>
                            <a:schemeClr val="tx1"/>
                          </a:solidFill>
                          <a:effectLst/>
                        </a:rPr>
                        <a:t>закупівлями матеріальних ресурсів і збут готової продукції мають визначальне значення для </a:t>
                      </a:r>
                      <a:r>
                        <a:rPr lang="uk-UA" sz="2400" i="1" u="sng" dirty="0" smtClean="0">
                          <a:solidFill>
                            <a:schemeClr val="tx1"/>
                          </a:solidFill>
                          <a:effectLst/>
                        </a:rPr>
                        <a:t>виробництва.</a:t>
                      </a: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Логістика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 виробничий менеджмент взаємодіють також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2400" i="1" u="sng" dirty="0" smtClean="0">
                          <a:solidFill>
                            <a:schemeClr val="tx1"/>
                          </a:solidFill>
                          <a:effectLst/>
                        </a:rPr>
                        <a:t>у </a:t>
                      </a:r>
                      <a:r>
                        <a:rPr lang="uk-UA" sz="2400" i="1" u="sng" dirty="0">
                          <a:solidFill>
                            <a:schemeClr val="tx1"/>
                          </a:solidFill>
                          <a:effectLst/>
                        </a:rPr>
                        <a:t>питанні пакування.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Логістичний підхід до виробництва акцентує увагу на застосуванні упаковки і її захисних властивостях від пошкоджень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205" marR="532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4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92517"/>
              </p:ext>
            </p:extLst>
          </p:nvPr>
        </p:nvGraphicFramePr>
        <p:xfrm>
          <a:off x="76200" y="228600"/>
          <a:ext cx="8839200" cy="632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7086600"/>
              </a:tblGrid>
              <a:tr h="63246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Виробни–чий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операцій–ний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менедж–мент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(продовження)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205" marR="53205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Логістика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впливає на виробництво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2800" i="1" u="sng" dirty="0" err="1" smtClean="0">
                          <a:solidFill>
                            <a:schemeClr val="tx1"/>
                          </a:solidFill>
                          <a:effectLst/>
                        </a:rPr>
                        <a:t>вирішеням</a:t>
                      </a:r>
                      <a:r>
                        <a:rPr lang="uk-UA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завдань:</a:t>
                      </a: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1) розміщення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складських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підрозділів підприємства,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2)</a:t>
                      </a:r>
                      <a:r>
                        <a:rPr lang="uk-UA" sz="28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 розміщення 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складів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готової продукції,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3)вибору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способів транспортування,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4)процедур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збереження запасів готової продукції та управління ними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Логістика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забезпечує </a:t>
                      </a:r>
                      <a:r>
                        <a:rPr lang="uk-UA" sz="2800" i="1" u="sng" dirty="0">
                          <a:solidFill>
                            <a:schemeClr val="tx1"/>
                          </a:solidFill>
                          <a:effectLst/>
                        </a:rPr>
                        <a:t>ефективну систему логістичного сервісу</a:t>
                      </a:r>
                      <a:r>
                        <a:rPr lang="uk-UA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доставку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, передпродажне і </a:t>
                      </a:r>
                      <a:r>
                        <a:rPr lang="uk-UA" sz="2800" dirty="0" err="1">
                          <a:solidFill>
                            <a:schemeClr val="tx1"/>
                          </a:solidFill>
                          <a:effectLst/>
                        </a:rPr>
                        <a:t>післяпродажне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обслуговування покупців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205" marR="532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08526"/>
              </p:ext>
            </p:extLst>
          </p:nvPr>
        </p:nvGraphicFramePr>
        <p:xfrm>
          <a:off x="152400" y="228600"/>
          <a:ext cx="876300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494"/>
                <a:gridCol w="6397506"/>
              </a:tblGrid>
              <a:tr h="0"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Фінанси підприємства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solidFill>
                            <a:schemeClr val="tx1"/>
                          </a:solidFill>
                          <a:effectLst/>
                        </a:rPr>
                        <a:t>Спільні 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</a:rPr>
                        <a:t>рішення служб логістики та фінансів ухвалюються </a:t>
                      </a:r>
                      <a:r>
                        <a:rPr lang="uk-UA" sz="3200" dirty="0" smtClean="0">
                          <a:solidFill>
                            <a:schemeClr val="tx1"/>
                          </a:solidFill>
                          <a:effectLst/>
                        </a:rPr>
                        <a:t>під 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</a:rPr>
                        <a:t>час 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  <a:effectLst/>
                        </a:rPr>
                        <a:t>*закупівель матеріалів,</a:t>
                      </a:r>
                      <a:r>
                        <a:rPr lang="uk-UA" sz="3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  <a:effectLst/>
                        </a:rPr>
                        <a:t>обладнання</a:t>
                      </a:r>
                      <a:r>
                        <a:rPr lang="uk-UA" sz="3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</a:rPr>
                        <a:t>для забезпечення </a:t>
                      </a:r>
                      <a:r>
                        <a:rPr lang="uk-UA" sz="3200" dirty="0" smtClean="0">
                          <a:solidFill>
                            <a:schemeClr val="tx1"/>
                          </a:solidFill>
                          <a:effectLst/>
                        </a:rPr>
                        <a:t>виробничих та логістичних 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</a:rPr>
                        <a:t>процесів. Спільно здійснюється </a:t>
                      </a:r>
                      <a:r>
                        <a:rPr lang="uk-UA" sz="32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  <a:effectLst/>
                        </a:rPr>
                        <a:t>контроль </a:t>
                      </a:r>
                      <a:r>
                        <a:rPr lang="uk-UA" sz="3200" dirty="0">
                          <a:solidFill>
                            <a:srgbClr val="FF0000"/>
                          </a:solidFill>
                          <a:effectLst/>
                        </a:rPr>
                        <a:t>за транспортними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  <a:effectLst/>
                        </a:rPr>
                        <a:t>, виробничими </a:t>
                      </a:r>
                      <a:r>
                        <a:rPr lang="uk-UA" sz="3200" dirty="0">
                          <a:solidFill>
                            <a:srgbClr val="FF0000"/>
                          </a:solidFill>
                          <a:effectLst/>
                        </a:rPr>
                        <a:t>а також складськими витратами та управління ними.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41942"/>
              </p:ext>
            </p:extLst>
          </p:nvPr>
        </p:nvGraphicFramePr>
        <p:xfrm>
          <a:off x="152400" y="228600"/>
          <a:ext cx="8686800" cy="6144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6934200"/>
              </a:tblGrid>
              <a:tr h="5943600"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Фінансовий менеджмент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По-перше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, в </a:t>
                      </a:r>
                      <a:r>
                        <a:rPr lang="uk-UA" sz="2800" i="1" u="sng" dirty="0">
                          <a:solidFill>
                            <a:schemeClr val="tx1"/>
                          </a:solidFill>
                          <a:effectLst/>
                        </a:rPr>
                        <a:t>обсязі й оборотності оборотного капіталу </a:t>
                      </a:r>
                      <a:endParaRPr lang="uk-UA" sz="2800" i="1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По-друге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, у </a:t>
                      </a:r>
                      <a:r>
                        <a:rPr lang="uk-UA" sz="2800" i="1" u="sng" dirty="0">
                          <a:solidFill>
                            <a:schemeClr val="tx1"/>
                          </a:solidFill>
                          <a:effectLst/>
                        </a:rPr>
                        <a:t>спільному пошуку шляхів зниження витрат,</a:t>
                      </a:r>
                      <a:r>
                        <a:rPr lang="uk-UA" sz="2800" i="1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пов'язаних із закупівлями і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збутом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Ефективність </a:t>
                      </a:r>
                      <a:r>
                        <a:rPr lang="uk-UA" sz="2800" i="1" u="sng" dirty="0">
                          <a:solidFill>
                            <a:schemeClr val="tx1"/>
                          </a:solidFill>
                          <a:effectLst/>
                        </a:rPr>
                        <a:t>логістичних рішень щодо управління запасами (наприклад, зменшення їх обсягів у виробництві й дистрибуції) прямо пов'язана із прискоренням оборотності та вивільненням фінансових засобів для інвестування у виробництво або </a:t>
                      </a:r>
                      <a:r>
                        <a:rPr lang="uk-UA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сервіс.</a:t>
                      </a:r>
                      <a:endParaRPr lang="ru-RU" sz="2800" i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6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24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Правильним </a:t>
            </a:r>
            <a:r>
              <a:rPr lang="uk-UA" sz="4000" dirty="0"/>
              <a:t>є таке твердження</a:t>
            </a:r>
            <a:r>
              <a:rPr lang="uk-UA" sz="4000" dirty="0" smtClean="0"/>
              <a:t>:</a:t>
            </a:r>
          </a:p>
          <a:p>
            <a:r>
              <a:rPr lang="uk-UA" sz="4000" dirty="0" smtClean="0"/>
              <a:t> </a:t>
            </a:r>
            <a:r>
              <a:rPr lang="en-US" sz="4000" dirty="0"/>
              <a:t>a) </a:t>
            </a:r>
            <a:r>
              <a:rPr lang="uk-UA" sz="4000" dirty="0"/>
              <a:t>логістика формує попит, а маркетинг його задовольняє</a:t>
            </a:r>
            <a:r>
              <a:rPr lang="uk-UA" sz="4000" dirty="0" smtClean="0"/>
              <a:t>;</a:t>
            </a:r>
          </a:p>
          <a:p>
            <a:r>
              <a:rPr lang="uk-UA" sz="4000" dirty="0" smtClean="0"/>
              <a:t> </a:t>
            </a:r>
            <a:r>
              <a:rPr lang="uk-UA" sz="4000" dirty="0"/>
              <a:t>б) маркетинг формує попит, а логістика його задовольняє; </a:t>
            </a:r>
            <a:endParaRPr lang="uk-UA" sz="4000" dirty="0" smtClean="0"/>
          </a:p>
          <a:p>
            <a:r>
              <a:rPr lang="uk-UA" sz="4000" dirty="0" smtClean="0"/>
              <a:t>в</a:t>
            </a:r>
            <a:r>
              <a:rPr lang="uk-UA" sz="4000" dirty="0"/>
              <a:t>) маркетинг формує мету обслуговування, а логістика її досягає; г) маркетинг та логістика не взаємозв’язані.</a:t>
            </a:r>
          </a:p>
        </p:txBody>
      </p:sp>
    </p:spTree>
    <p:extLst>
      <p:ext uri="{BB962C8B-B14F-4D97-AF65-F5344CB8AC3E}">
        <p14:creationId xmlns:p14="http://schemas.microsoft.com/office/powerpoint/2010/main" val="32594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7848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Види</a:t>
            </a:r>
            <a:r>
              <a:rPr lang="ru-RU" sz="4400" dirty="0" smtClean="0"/>
              <a:t> </a:t>
            </a:r>
            <a:r>
              <a:rPr lang="ru-RU" sz="4400" dirty="0" err="1"/>
              <a:t>корисності</a:t>
            </a:r>
            <a:r>
              <a:rPr lang="ru-RU" sz="4400" dirty="0"/>
              <a:t> для </a:t>
            </a:r>
            <a:r>
              <a:rPr lang="ru-RU" sz="4400" dirty="0" err="1"/>
              <a:t>споживача</a:t>
            </a:r>
            <a:r>
              <a:rPr lang="ru-RU" sz="4400" dirty="0"/>
              <a:t>,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забезпечуються</a:t>
            </a:r>
            <a:r>
              <a:rPr lang="ru-RU" sz="4400" dirty="0"/>
              <a:t> </a:t>
            </a:r>
            <a:r>
              <a:rPr lang="ru-RU" sz="4400" dirty="0" err="1"/>
              <a:t>логістикою</a:t>
            </a:r>
            <a:r>
              <a:rPr lang="ru-RU" sz="4400" dirty="0" smtClean="0"/>
              <a:t>: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а) </a:t>
            </a:r>
            <a:r>
              <a:rPr lang="ru-RU" sz="4400" dirty="0" err="1"/>
              <a:t>корисність</a:t>
            </a:r>
            <a:r>
              <a:rPr lang="ru-RU" sz="4400" dirty="0"/>
              <a:t> </a:t>
            </a:r>
            <a:r>
              <a:rPr lang="ru-RU" sz="4400" dirty="0" err="1"/>
              <a:t>місця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б) </a:t>
            </a:r>
            <a:r>
              <a:rPr lang="ru-RU" sz="4400" dirty="0" err="1"/>
              <a:t>корисність</a:t>
            </a:r>
            <a:r>
              <a:rPr lang="ru-RU" sz="4400" dirty="0"/>
              <a:t> </a:t>
            </a:r>
            <a:r>
              <a:rPr lang="ru-RU" sz="4400" dirty="0" err="1"/>
              <a:t>володіння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в) </a:t>
            </a:r>
            <a:r>
              <a:rPr lang="ru-RU" sz="4400" dirty="0" err="1"/>
              <a:t>корисність</a:t>
            </a:r>
            <a:r>
              <a:rPr lang="ru-RU" sz="4400" dirty="0"/>
              <a:t> </a:t>
            </a:r>
            <a:r>
              <a:rPr lang="ru-RU" sz="4400" dirty="0" err="1"/>
              <a:t>володіння</a:t>
            </a:r>
            <a:r>
              <a:rPr lang="ru-RU" sz="4400" dirty="0"/>
              <a:t> та часу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г) </a:t>
            </a:r>
            <a:r>
              <a:rPr lang="ru-RU" sz="4400" dirty="0" err="1"/>
              <a:t>корисність</a:t>
            </a:r>
            <a:r>
              <a:rPr lang="ru-RU" sz="4400" dirty="0"/>
              <a:t> </a:t>
            </a:r>
            <a:r>
              <a:rPr lang="ru-RU" sz="4400" dirty="0" err="1"/>
              <a:t>місця</a:t>
            </a:r>
            <a:r>
              <a:rPr lang="ru-RU" sz="4400" dirty="0"/>
              <a:t> та часу.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840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/>
              <a:t>Сучасні </a:t>
            </a:r>
            <a:r>
              <a:rPr lang="uk-UA" sz="4400" b="1" i="1" dirty="0"/>
              <a:t>тенденції взаємозв’язку логістики з маркетингом</a:t>
            </a:r>
            <a:br>
              <a:rPr lang="uk-UA" sz="4400" b="1" i="1" dirty="0"/>
            </a:br>
            <a:r>
              <a:rPr lang="uk-UA" sz="4400" b="1" i="1" dirty="0"/>
              <a:t>зосереджені на:</a:t>
            </a:r>
            <a:br>
              <a:rPr lang="uk-UA" sz="4400" b="1" i="1" dirty="0"/>
            </a:br>
            <a:r>
              <a:rPr lang="uk-UA" sz="4400" dirty="0"/>
              <a:t>А. Ціні продукту.</a:t>
            </a:r>
            <a:br>
              <a:rPr lang="uk-UA" sz="4400" dirty="0"/>
            </a:br>
            <a:r>
              <a:rPr lang="uk-UA" sz="4400" dirty="0"/>
              <a:t>Б. Сервісі споживача.</a:t>
            </a:r>
            <a:br>
              <a:rPr lang="uk-UA" sz="4400" dirty="0"/>
            </a:br>
            <a:r>
              <a:rPr lang="uk-UA" sz="4400" dirty="0"/>
              <a:t>В. Транспортуванні продукції.</a:t>
            </a:r>
            <a:br>
              <a:rPr lang="uk-UA" sz="4400" dirty="0"/>
            </a:br>
            <a:r>
              <a:rPr lang="uk-UA" sz="4400" dirty="0"/>
              <a:t>Г. Системі інформації.</a:t>
            </a:r>
            <a:r>
              <a:rPr lang="uk-UA" sz="4400" dirty="0"/>
              <a:t> </a:t>
            </a:r>
            <a:r>
              <a:rPr lang="uk-UA" sz="4000" dirty="0"/>
              <a:t/>
            </a:r>
            <a:br>
              <a:rPr lang="uk-UA" sz="4000" dirty="0"/>
            </a:b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7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2359"/>
            <a:ext cx="8229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Перелік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компонентів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ЗАЯВИ ПРО ЛОГІСТИЧНУ МІСІЮ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підприємства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може</a:t>
            </a:r>
            <a:r>
              <a:rPr lang="ru-RU" sz="2800" b="1" dirty="0">
                <a:solidFill>
                  <a:srgbClr val="FF0000"/>
                </a:solidFill>
              </a:rPr>
              <a:t> бути </a:t>
            </a:r>
            <a:r>
              <a:rPr lang="ru-RU" sz="2800" b="1" dirty="0" err="1" smtClean="0">
                <a:solidFill>
                  <a:srgbClr val="FF0000"/>
                </a:solidFill>
              </a:rPr>
              <a:t>такий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800" dirty="0" smtClean="0"/>
              <a:t>1) </a:t>
            </a:r>
            <a:r>
              <a:rPr lang="ru-RU" sz="2800" dirty="0" err="1" smtClean="0"/>
              <a:t>визнання</a:t>
            </a:r>
            <a:r>
              <a:rPr lang="ru-RU" sz="2800" dirty="0" smtClean="0"/>
              <a:t> </a:t>
            </a:r>
            <a:r>
              <a:rPr lang="ru-RU" sz="2800" dirty="0" err="1"/>
              <a:t>логістики</a:t>
            </a:r>
            <a:r>
              <a:rPr lang="ru-RU" sz="2800" dirty="0"/>
              <a:t> </a:t>
            </a:r>
            <a:r>
              <a:rPr lang="ru-RU" sz="2800" b="1" dirty="0"/>
              <a:t>сферою </a:t>
            </a:r>
            <a:r>
              <a:rPr lang="ru-RU" sz="2800" b="1" dirty="0" err="1"/>
              <a:t>ключової</a:t>
            </a:r>
            <a:r>
              <a:rPr lang="ru-RU" sz="2800" b="1" dirty="0"/>
              <a:t> </a:t>
            </a:r>
            <a:r>
              <a:rPr lang="ru-RU" sz="2800" b="1" dirty="0" err="1"/>
              <a:t>компетенції</a:t>
            </a:r>
            <a:r>
              <a:rPr lang="ru-RU" sz="2800" b="1" dirty="0"/>
              <a:t> </a:t>
            </a:r>
            <a:r>
              <a:rPr lang="ru-RU" sz="2800" dirty="0"/>
              <a:t>та сферою </a:t>
            </a:r>
            <a:r>
              <a:rPr lang="ru-RU" sz="2800" dirty="0" err="1"/>
              <a:t>конкурентних</a:t>
            </a:r>
            <a:r>
              <a:rPr lang="ru-RU" sz="2800" dirty="0"/>
              <a:t> </a:t>
            </a:r>
            <a:r>
              <a:rPr lang="ru-RU" sz="2800" dirty="0" err="1"/>
              <a:t>переваг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2) 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 </a:t>
            </a:r>
            <a:r>
              <a:rPr lang="ru-RU" sz="2800" b="1" dirty="0" err="1"/>
              <a:t>цільових</a:t>
            </a:r>
            <a:r>
              <a:rPr lang="ru-RU" sz="2800" b="1" dirty="0"/>
              <a:t> </a:t>
            </a:r>
            <a:r>
              <a:rPr lang="ru-RU" sz="2800" b="1" dirty="0" err="1"/>
              <a:t>ринків</a:t>
            </a:r>
            <a:r>
              <a:rPr lang="ru-RU" sz="2800" b="1" dirty="0"/>
              <a:t>, </a:t>
            </a:r>
            <a:r>
              <a:rPr lang="ru-RU" sz="2800" b="1" dirty="0" err="1"/>
              <a:t>споживачів</a:t>
            </a:r>
            <a:r>
              <a:rPr lang="ru-RU" sz="2800" b="1" dirty="0"/>
              <a:t>, </a:t>
            </a:r>
            <a:r>
              <a:rPr lang="ru-RU" sz="2800" b="1" dirty="0" err="1"/>
              <a:t>основних</a:t>
            </a:r>
            <a:r>
              <a:rPr lang="ru-RU" sz="2800" b="1" dirty="0"/>
              <a:t> </a:t>
            </a:r>
            <a:r>
              <a:rPr lang="ru-RU" sz="2800" b="1" dirty="0" err="1"/>
              <a:t>товарів</a:t>
            </a:r>
            <a:r>
              <a:rPr lang="ru-RU" sz="2800" b="1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послуг</a:t>
            </a:r>
            <a:r>
              <a:rPr lang="ru-RU" sz="2800" dirty="0"/>
              <a:t>);</a:t>
            </a:r>
          </a:p>
          <a:p>
            <a:r>
              <a:rPr lang="ru-RU" sz="2800" dirty="0"/>
              <a:t>3</a:t>
            </a:r>
            <a:r>
              <a:rPr lang="ru-RU" sz="2800" dirty="0" smtClean="0"/>
              <a:t>) </a:t>
            </a:r>
            <a:r>
              <a:rPr lang="ru-RU" sz="2800" dirty="0" err="1" smtClean="0"/>
              <a:t>заява</a:t>
            </a:r>
            <a:r>
              <a:rPr lang="ru-RU" sz="2800" dirty="0" smtClean="0"/>
              <a:t> </a:t>
            </a:r>
            <a:r>
              <a:rPr lang="ru-RU" sz="2800" dirty="0"/>
              <a:t>про </a:t>
            </a:r>
            <a:r>
              <a:rPr lang="ru-RU" sz="2800" b="1" dirty="0" err="1"/>
              <a:t>сприяння</a:t>
            </a:r>
            <a:r>
              <a:rPr lang="ru-RU" sz="2800" b="1" dirty="0"/>
              <a:t> </a:t>
            </a:r>
            <a:r>
              <a:rPr lang="ru-RU" sz="2800" b="1" dirty="0" err="1"/>
              <a:t>досягненню</a:t>
            </a:r>
            <a:r>
              <a:rPr lang="ru-RU" sz="2800" b="1" dirty="0"/>
              <a:t> </a:t>
            </a:r>
            <a:r>
              <a:rPr lang="ru-RU" sz="2800" b="1" dirty="0" err="1"/>
              <a:t>корпоративних</a:t>
            </a:r>
            <a:r>
              <a:rPr lang="ru-RU" sz="2800" b="1" dirty="0"/>
              <a:t> </a:t>
            </a:r>
            <a:r>
              <a:rPr lang="ru-RU" sz="2800" b="1" dirty="0" err="1"/>
              <a:t>ціле</a:t>
            </a:r>
            <a:r>
              <a:rPr lang="ru-RU" sz="2800" dirty="0" err="1"/>
              <a:t>й</a:t>
            </a:r>
            <a:r>
              <a:rPr lang="ru-RU" sz="2800" dirty="0"/>
              <a:t>,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 </a:t>
            </a:r>
            <a:r>
              <a:rPr lang="ru-RU" sz="2800" dirty="0" err="1"/>
              <a:t>інтегрованої</a:t>
            </a:r>
            <a:r>
              <a:rPr lang="ru-RU" sz="2800" dirty="0"/>
              <a:t> </a:t>
            </a:r>
            <a:r>
              <a:rPr lang="ru-RU" sz="2800" dirty="0" err="1"/>
              <a:t>логістики</a:t>
            </a:r>
            <a:r>
              <a:rPr lang="ru-RU" sz="2800" dirty="0"/>
              <a:t>,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логістичного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єдиної</a:t>
            </a:r>
            <a:r>
              <a:rPr lang="ru-RU" sz="2800" dirty="0"/>
              <a:t> </a:t>
            </a:r>
            <a:r>
              <a:rPr lang="ru-RU" sz="2800" dirty="0" err="1"/>
              <a:t>структури</a:t>
            </a:r>
            <a:r>
              <a:rPr lang="ru-RU" sz="2800" dirty="0"/>
              <a:t>, </a:t>
            </a:r>
            <a:r>
              <a:rPr lang="ru-RU" sz="2800" dirty="0" err="1"/>
              <a:t>загальної</a:t>
            </a:r>
            <a:r>
              <a:rPr lang="ru-RU" sz="2800" dirty="0"/>
              <a:t> </a:t>
            </a:r>
            <a:r>
              <a:rPr lang="ru-RU" sz="2800" dirty="0" err="1"/>
              <a:t>інформаційної</a:t>
            </a:r>
            <a:r>
              <a:rPr lang="ru-RU" sz="2800" dirty="0"/>
              <a:t> </a:t>
            </a:r>
            <a:r>
              <a:rPr lang="ru-RU" sz="2800" dirty="0" err="1"/>
              <a:t>мережі</a:t>
            </a:r>
            <a:r>
              <a:rPr lang="ru-RU" sz="2800" dirty="0"/>
              <a:t>, </a:t>
            </a:r>
            <a:r>
              <a:rPr lang="ru-RU" sz="2800" dirty="0" err="1"/>
              <a:t>ефективної</a:t>
            </a:r>
            <a:r>
              <a:rPr lang="ru-RU" sz="2800" dirty="0"/>
              <a:t> </a:t>
            </a:r>
            <a:r>
              <a:rPr lang="ru-RU" sz="2800" dirty="0" err="1"/>
              <a:t>інфраструктури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4) </a:t>
            </a:r>
            <a:r>
              <a:rPr lang="ru-RU" sz="2800" dirty="0" err="1" smtClean="0"/>
              <a:t>заява</a:t>
            </a:r>
            <a:r>
              <a:rPr lang="ru-RU" sz="2800" dirty="0" smtClean="0"/>
              <a:t> </a:t>
            </a:r>
            <a:r>
              <a:rPr lang="ru-RU" sz="2800" dirty="0"/>
              <a:t>про </a:t>
            </a:r>
            <a:r>
              <a:rPr lang="ru-RU" sz="2800" dirty="0" err="1"/>
              <a:t>з</a:t>
            </a:r>
            <a:r>
              <a:rPr lang="ru-RU" sz="2800" b="1" dirty="0" err="1"/>
              <a:t>міцнення</a:t>
            </a:r>
            <a:r>
              <a:rPr lang="ru-RU" sz="2800" b="1" dirty="0"/>
              <a:t> </a:t>
            </a:r>
            <a:r>
              <a:rPr lang="ru-RU" sz="2800" b="1" dirty="0" err="1"/>
              <a:t>іміджу</a:t>
            </a:r>
            <a:r>
              <a:rPr lang="ru-RU" sz="2800" b="1" dirty="0"/>
              <a:t> </a:t>
            </a:r>
            <a:r>
              <a:rPr lang="ru-RU" sz="2800" dirty="0"/>
              <a:t>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логістики</a:t>
            </a:r>
            <a:r>
              <a:rPr lang="ru-RU" sz="2800" dirty="0"/>
              <a:t>, як </a:t>
            </a:r>
            <a:r>
              <a:rPr lang="ru-RU" sz="2800" dirty="0" err="1"/>
              <a:t>важливого</a:t>
            </a:r>
            <a:r>
              <a:rPr lang="ru-RU" sz="2800" dirty="0"/>
              <a:t> компонента </a:t>
            </a:r>
            <a:r>
              <a:rPr lang="ru-RU" sz="2800" dirty="0" err="1"/>
              <a:t>скорочення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9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110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/>
              <a:t>Традиційна</a:t>
            </a:r>
            <a:r>
              <a:rPr lang="ru-RU" sz="4000" b="1" i="1" dirty="0"/>
              <a:t> </a:t>
            </a:r>
            <a:r>
              <a:rPr lang="ru-RU" sz="4000" b="1" i="1" dirty="0" err="1"/>
              <a:t>концепція</a:t>
            </a:r>
            <a:r>
              <a:rPr lang="ru-RU" sz="4000" b="1" i="1" dirty="0"/>
              <a:t> </a:t>
            </a:r>
            <a:r>
              <a:rPr lang="ru-RU" sz="4000" b="1" i="1" dirty="0" err="1"/>
              <a:t>організації</a:t>
            </a:r>
            <a:r>
              <a:rPr lang="ru-RU" sz="4000" b="1" i="1" dirty="0"/>
              <a:t> </a:t>
            </a:r>
            <a:r>
              <a:rPr lang="ru-RU" sz="4000" b="1" i="1" dirty="0" err="1"/>
              <a:t>виробництва</a:t>
            </a:r>
            <a:r>
              <a:rPr lang="ru-RU" sz="4000" b="1" i="1" dirty="0"/>
              <a:t> </a:t>
            </a:r>
            <a:r>
              <a:rPr lang="ru-RU" sz="4000" b="1" i="1" dirty="0" err="1"/>
              <a:t>найбільш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err="1"/>
              <a:t>прийнятна</a:t>
            </a:r>
            <a:r>
              <a:rPr lang="ru-RU" sz="4000" b="1" i="1" dirty="0"/>
              <a:t> для умов:</a:t>
            </a:r>
            <a:br>
              <a:rPr lang="ru-RU" sz="4000" b="1" i="1" dirty="0"/>
            </a:br>
            <a:r>
              <a:rPr lang="ru-RU" sz="4000" dirty="0"/>
              <a:t>А. «Ринку </a:t>
            </a:r>
            <a:r>
              <a:rPr lang="ru-RU" sz="4000" dirty="0" err="1"/>
              <a:t>продавця</a:t>
            </a:r>
            <a:r>
              <a:rPr lang="ru-RU" sz="4000" dirty="0"/>
              <a:t>».</a:t>
            </a:r>
            <a:br>
              <a:rPr lang="ru-RU" sz="4000" dirty="0"/>
            </a:br>
            <a:r>
              <a:rPr lang="ru-RU" sz="4000" dirty="0"/>
              <a:t>Б. «Ринку </a:t>
            </a:r>
            <a:r>
              <a:rPr lang="ru-RU" sz="4000" dirty="0" err="1"/>
              <a:t>покупця</a:t>
            </a:r>
            <a:r>
              <a:rPr lang="ru-RU" sz="4000" dirty="0"/>
              <a:t>».</a:t>
            </a:r>
            <a:br>
              <a:rPr lang="ru-RU" sz="4000" dirty="0"/>
            </a:br>
            <a:r>
              <a:rPr lang="ru-RU" sz="4000" dirty="0"/>
              <a:t>В. </a:t>
            </a:r>
            <a:r>
              <a:rPr lang="ru-RU" sz="4000" dirty="0" err="1"/>
              <a:t>Перевищення</a:t>
            </a:r>
            <a:r>
              <a:rPr lang="ru-RU" sz="4000" dirty="0"/>
              <a:t> </a:t>
            </a:r>
            <a:r>
              <a:rPr lang="ru-RU" sz="4000" dirty="0" err="1"/>
              <a:t>пропозиції</a:t>
            </a:r>
            <a:r>
              <a:rPr lang="ru-RU" sz="4000" dirty="0"/>
              <a:t> над попитом.</a:t>
            </a:r>
            <a:br>
              <a:rPr lang="ru-RU" sz="4000" dirty="0"/>
            </a:br>
            <a:r>
              <a:rPr lang="ru-RU" sz="4000" dirty="0"/>
              <a:t>Г. Все </a:t>
            </a:r>
            <a:r>
              <a:rPr lang="ru-RU" sz="4000" dirty="0" err="1"/>
              <a:t>перераховане</a:t>
            </a:r>
            <a:r>
              <a:rPr lang="ru-RU" sz="4000" dirty="0"/>
              <a:t> </a:t>
            </a:r>
            <a:r>
              <a:rPr lang="ru-RU" sz="4000" dirty="0" err="1"/>
              <a:t>вірно</a:t>
            </a:r>
            <a:r>
              <a:rPr lang="ru-RU" sz="4000" dirty="0"/>
              <a:t>.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41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/>
              <a:t>Відособлена </a:t>
            </a:r>
            <a:r>
              <a:rPr lang="uk-UA" sz="3200" b="1" i="1" dirty="0"/>
              <a:t>сукупність логістичних операцій, які виділені з метою</a:t>
            </a:r>
            <a:br>
              <a:rPr lang="uk-UA" sz="3200" b="1" i="1" dirty="0"/>
            </a:br>
            <a:r>
              <a:rPr lang="uk-UA" sz="3200" b="1" i="1" dirty="0"/>
              <a:t>підвищення ефективності управління логістичним процесом і ступеня</a:t>
            </a:r>
            <a:br>
              <a:rPr lang="uk-UA" sz="3200" b="1" i="1" dirty="0"/>
            </a:br>
            <a:r>
              <a:rPr lang="uk-UA" sz="3200" b="1" i="1" dirty="0"/>
              <a:t>керованості логістикою організації бізнесу - це:</a:t>
            </a:r>
            <a:br>
              <a:rPr lang="uk-UA" sz="3200" b="1" i="1" dirty="0"/>
            </a:br>
            <a:r>
              <a:rPr lang="uk-UA" sz="3200" dirty="0"/>
              <a:t>А. Логістична місія.</a:t>
            </a:r>
            <a:br>
              <a:rPr lang="uk-UA" sz="3200" dirty="0"/>
            </a:br>
            <a:r>
              <a:rPr lang="uk-UA" sz="3200" dirty="0"/>
              <a:t>Б. Логістичний менеджмент.</a:t>
            </a:r>
            <a:br>
              <a:rPr lang="uk-UA" sz="3200" dirty="0"/>
            </a:br>
            <a:r>
              <a:rPr lang="uk-UA" sz="3200" dirty="0"/>
              <a:t>В. Логістична функція.</a:t>
            </a:r>
            <a:br>
              <a:rPr lang="uk-UA" sz="3200" dirty="0"/>
            </a:br>
            <a:r>
              <a:rPr lang="uk-UA" sz="3200" dirty="0"/>
              <a:t>Г. Логістична стратегія.</a:t>
            </a:r>
            <a:r>
              <a:rPr lang="uk-UA" sz="3200" dirty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28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Продукт, </a:t>
            </a:r>
            <a:r>
              <a:rPr lang="ru-RU" sz="4000" b="1" i="1" dirty="0" err="1"/>
              <a:t>кількість</a:t>
            </a:r>
            <a:r>
              <a:rPr lang="ru-RU" sz="4000" b="1" i="1" dirty="0"/>
              <a:t>, </a:t>
            </a:r>
            <a:r>
              <a:rPr lang="ru-RU" sz="4000" b="1" i="1" dirty="0" err="1"/>
              <a:t>якість</a:t>
            </a:r>
            <a:r>
              <a:rPr lang="ru-RU" sz="4000" b="1" i="1" dirty="0"/>
              <a:t>, </a:t>
            </a:r>
            <a:r>
              <a:rPr lang="ru-RU" sz="4000" b="1" i="1" dirty="0" err="1"/>
              <a:t>місце</a:t>
            </a:r>
            <a:r>
              <a:rPr lang="ru-RU" sz="4000" b="1" i="1" dirty="0"/>
              <a:t>, час, </a:t>
            </a:r>
            <a:r>
              <a:rPr lang="ru-RU" sz="4000" b="1" i="1" dirty="0" err="1"/>
              <a:t>споживач</a:t>
            </a:r>
            <a:r>
              <a:rPr lang="ru-RU" sz="4000" b="1" i="1" dirty="0"/>
              <a:t>, </a:t>
            </a:r>
            <a:r>
              <a:rPr lang="ru-RU" sz="4000" b="1" i="1" dirty="0" err="1"/>
              <a:t>витрати</a:t>
            </a:r>
            <a:r>
              <a:rPr lang="ru-RU" sz="4000" b="1" i="1" dirty="0"/>
              <a:t> </a:t>
            </a:r>
            <a:r>
              <a:rPr lang="ru-RU" sz="4000" b="1" i="1" dirty="0" err="1"/>
              <a:t>це</a:t>
            </a:r>
            <a:r>
              <a:rPr lang="ru-RU" sz="4000" b="1" i="1" dirty="0"/>
              <a:t> -</a:t>
            </a:r>
            <a:br>
              <a:rPr lang="ru-RU" sz="4000" b="1" i="1" dirty="0"/>
            </a:br>
            <a:r>
              <a:rPr lang="ru-RU" sz="4000" b="1" i="1" dirty="0" err="1"/>
              <a:t>складові</a:t>
            </a:r>
            <a:r>
              <a:rPr lang="ru-RU" sz="4000" b="1" i="1" dirty="0"/>
              <a:t>:</a:t>
            </a:r>
            <a:br>
              <a:rPr lang="ru-RU" sz="4000" b="1" i="1" dirty="0"/>
            </a:br>
            <a:r>
              <a:rPr lang="ru-RU" sz="4000" dirty="0"/>
              <a:t>А. Правила Парето.</a:t>
            </a:r>
            <a:br>
              <a:rPr lang="ru-RU" sz="4000" dirty="0"/>
            </a:br>
            <a:r>
              <a:rPr lang="ru-RU" sz="4000" dirty="0"/>
              <a:t>Б. </a:t>
            </a:r>
            <a:r>
              <a:rPr lang="ru-RU" sz="4000" dirty="0" err="1"/>
              <a:t>Логістичної</a:t>
            </a:r>
            <a:r>
              <a:rPr lang="ru-RU" sz="4000" dirty="0"/>
              <a:t> </a:t>
            </a:r>
            <a:r>
              <a:rPr lang="ru-RU" sz="4000" dirty="0" err="1"/>
              <a:t>системи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/>
              <a:t>В. Правила «7R».</a:t>
            </a:r>
            <a:br>
              <a:rPr lang="ru-RU" sz="4000" dirty="0"/>
            </a:br>
            <a:r>
              <a:rPr lang="ru-RU" sz="4000" dirty="0"/>
              <a:t>Г. </a:t>
            </a:r>
            <a:r>
              <a:rPr lang="ru-RU" sz="4000" dirty="0" err="1"/>
              <a:t>Логістичного</a:t>
            </a:r>
            <a:r>
              <a:rPr lang="ru-RU" sz="4000" dirty="0"/>
              <a:t> </a:t>
            </a:r>
            <a:r>
              <a:rPr lang="ru-RU" sz="4000" dirty="0" err="1"/>
              <a:t>ланцюга</a:t>
            </a:r>
            <a:r>
              <a:rPr lang="ru-RU" sz="4000" dirty="0"/>
              <a:t>.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32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4799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5. Поняття  менеджменту ланцюга постачань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3282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Більшість </a:t>
            </a:r>
            <a:r>
              <a:rPr lang="uk-UA" sz="2400" dirty="0"/>
              <a:t>дослідників дотримується думки, що </a:t>
            </a:r>
            <a:r>
              <a:rPr lang="uk-UA" sz="2400" i="1" dirty="0"/>
              <a:t>логістичний ланцюг</a:t>
            </a:r>
            <a:r>
              <a:rPr lang="uk-UA" sz="2400" dirty="0"/>
              <a:t> – це лінійно-впорядкований набір ланок. </a:t>
            </a:r>
            <a:endParaRPr lang="uk-UA" sz="2400" dirty="0" smtClean="0"/>
          </a:p>
          <a:p>
            <a:r>
              <a:rPr lang="uk-UA" sz="2400" dirty="0" smtClean="0"/>
              <a:t>У </a:t>
            </a:r>
            <a:r>
              <a:rPr lang="uk-UA" sz="2400" dirty="0"/>
              <a:t>термінологічному словнику </a:t>
            </a:r>
            <a:r>
              <a:rPr lang="uk-UA" sz="2400" dirty="0" err="1"/>
              <a:t>Родникова</a:t>
            </a:r>
            <a:r>
              <a:rPr lang="uk-UA" sz="2400" dirty="0"/>
              <a:t> А. Н. [82] вказується, що </a:t>
            </a:r>
            <a:r>
              <a:rPr lang="uk-UA" sz="2400" b="1" dirty="0"/>
              <a:t>"логістичний ланцюг –  лінійно-впорядкована множина фізичних та/або юридичних осіб (постачальників, посередників, перевізників тощо), що безпосередньо брали участь у доведенні конкретної партії продукції до споживача." </a:t>
            </a:r>
            <a:endParaRPr lang="uk-UA" sz="2400" b="1" dirty="0" smtClean="0"/>
          </a:p>
          <a:p>
            <a:endParaRPr lang="uk-UA" sz="2400" i="1" dirty="0" smtClean="0"/>
          </a:p>
          <a:p>
            <a:r>
              <a:rPr lang="uk-UA" sz="2400" i="1" dirty="0" smtClean="0"/>
              <a:t>Вибір </a:t>
            </a:r>
            <a:r>
              <a:rPr lang="uk-UA" sz="2400" i="1" dirty="0"/>
              <a:t>логістичного ланцюга</a:t>
            </a:r>
            <a:r>
              <a:rPr lang="uk-UA" sz="2400" dirty="0"/>
              <a:t> – це вибір конкретного учасника процесу, тобто контрагента або партнера. </a:t>
            </a:r>
            <a:endParaRPr lang="uk-UA" sz="2400" dirty="0" smtClean="0"/>
          </a:p>
          <a:p>
            <a:r>
              <a:rPr lang="uk-UA" sz="2400" dirty="0" smtClean="0"/>
              <a:t>Таким </a:t>
            </a:r>
            <a:r>
              <a:rPr lang="uk-UA" sz="2400" dirty="0"/>
              <a:t>чином, </a:t>
            </a:r>
            <a:r>
              <a:rPr lang="uk-UA" sz="2400" b="1" i="1" dirty="0"/>
              <a:t>логістичний ланцюг, що є системою, становить собою самостійний об'єкт управління. </a:t>
            </a:r>
            <a:r>
              <a:rPr lang="uk-UA" sz="2400" dirty="0"/>
              <a:t>Однак  кожна з логістичних функцій у різних ланках ланцюга також може бути об'єктом управління.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92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auto">
          <a:xfrm>
            <a:off x="966788" y="107860"/>
            <a:ext cx="7866062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uk-UA" sz="2800" b="1" dirty="0" smtClean="0"/>
              <a:t>5</a:t>
            </a:r>
            <a:r>
              <a:rPr lang="uk-UA" sz="2800" b="1" dirty="0"/>
              <a:t>. Поняття  менеджменту ланцюга постачань</a:t>
            </a:r>
          </a:p>
          <a:p>
            <a:pPr defTabSz="762000" eaLnBrk="0" hangingPunct="0"/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ІНТЕГРОВАНИЙ ЛАНЦЮГ ПОСТАЧАННЯ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155" name="AutoShape 1027"/>
          <p:cNvSpPr>
            <a:spLocks noChangeArrowheads="1"/>
          </p:cNvSpPr>
          <p:nvPr/>
        </p:nvSpPr>
        <p:spPr bwMode="auto">
          <a:xfrm>
            <a:off x="82550" y="1454150"/>
            <a:ext cx="1681163" cy="825500"/>
          </a:xfrm>
          <a:prstGeom prst="octagon">
            <a:avLst>
              <a:gd name="adj" fmla="val 29278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27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1028"/>
          <p:cNvSpPr>
            <a:spLocks noChangeArrowheads="1"/>
          </p:cNvSpPr>
          <p:nvPr/>
        </p:nvSpPr>
        <p:spPr bwMode="auto">
          <a:xfrm>
            <a:off x="0" y="2362200"/>
            <a:ext cx="186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Постачальники</a:t>
            </a:r>
            <a:endParaRPr lang="en-US" sz="13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9157" name="AutoShape 1029"/>
          <p:cNvSpPr>
            <a:spLocks noChangeArrowheads="1"/>
          </p:cNvSpPr>
          <p:nvPr/>
        </p:nvSpPr>
        <p:spPr bwMode="auto">
          <a:xfrm>
            <a:off x="314325" y="1606550"/>
            <a:ext cx="1217613" cy="520700"/>
          </a:xfrm>
          <a:prstGeom prst="octagon">
            <a:avLst>
              <a:gd name="adj" fmla="val 29278"/>
            </a:avLst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Oval 1031"/>
          <p:cNvSpPr>
            <a:spLocks noChangeArrowheads="1"/>
          </p:cNvSpPr>
          <p:nvPr/>
        </p:nvSpPr>
        <p:spPr bwMode="auto">
          <a:xfrm>
            <a:off x="6350" y="1835150"/>
            <a:ext cx="371475" cy="1397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27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165" name="Group 1037"/>
          <p:cNvGrpSpPr>
            <a:grpSpLocks/>
          </p:cNvGrpSpPr>
          <p:nvPr/>
        </p:nvGrpSpPr>
        <p:grpSpPr bwMode="auto">
          <a:xfrm>
            <a:off x="1377950" y="1454150"/>
            <a:ext cx="2279650" cy="1244600"/>
            <a:chOff x="868" y="916"/>
            <a:chExt cx="1436" cy="784"/>
          </a:xfrm>
        </p:grpSpPr>
        <p:sp>
          <p:nvSpPr>
            <p:cNvPr id="49161" name="AutoShape 1033"/>
            <p:cNvSpPr>
              <a:spLocks noChangeArrowheads="1"/>
            </p:cNvSpPr>
            <p:nvPr/>
          </p:nvSpPr>
          <p:spPr bwMode="auto">
            <a:xfrm>
              <a:off x="1204" y="916"/>
              <a:ext cx="1048" cy="520"/>
            </a:xfrm>
            <a:prstGeom prst="octagon">
              <a:avLst>
                <a:gd name="adj" fmla="val 29278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2" name="Rectangle 1034"/>
            <p:cNvSpPr>
              <a:spLocks noChangeArrowheads="1"/>
            </p:cNvSpPr>
            <p:nvPr/>
          </p:nvSpPr>
          <p:spPr bwMode="auto">
            <a:xfrm>
              <a:off x="1200" y="1488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Виробники</a:t>
              </a:r>
            </a:p>
          </p:txBody>
        </p:sp>
        <p:sp>
          <p:nvSpPr>
            <p:cNvPr id="49163" name="AutoShape 1035"/>
            <p:cNvSpPr>
              <a:spLocks noChangeArrowheads="1"/>
            </p:cNvSpPr>
            <p:nvPr/>
          </p:nvSpPr>
          <p:spPr bwMode="auto">
            <a:xfrm>
              <a:off x="1348" y="1012"/>
              <a:ext cx="760" cy="328"/>
            </a:xfrm>
            <a:prstGeom prst="octagon">
              <a:avLst>
                <a:gd name="adj" fmla="val 29278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4" name="Oval 1036"/>
            <p:cNvSpPr>
              <a:spLocks noChangeArrowheads="1"/>
            </p:cNvSpPr>
            <p:nvPr/>
          </p:nvSpPr>
          <p:spPr bwMode="auto">
            <a:xfrm>
              <a:off x="868" y="1156"/>
              <a:ext cx="520" cy="88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170" name="Group 1042"/>
          <p:cNvGrpSpPr>
            <a:grpSpLocks/>
          </p:cNvGrpSpPr>
          <p:nvPr/>
        </p:nvGrpSpPr>
        <p:grpSpPr bwMode="auto">
          <a:xfrm>
            <a:off x="3206750" y="1454150"/>
            <a:ext cx="2203450" cy="1457325"/>
            <a:chOff x="2020" y="916"/>
            <a:chExt cx="1388" cy="918"/>
          </a:xfrm>
        </p:grpSpPr>
        <p:sp>
          <p:nvSpPr>
            <p:cNvPr id="49166" name="AutoShape 1038"/>
            <p:cNvSpPr>
              <a:spLocks noChangeArrowheads="1"/>
            </p:cNvSpPr>
            <p:nvPr/>
          </p:nvSpPr>
          <p:spPr bwMode="auto">
            <a:xfrm>
              <a:off x="2356" y="916"/>
              <a:ext cx="1048" cy="520"/>
            </a:xfrm>
            <a:prstGeom prst="octagon">
              <a:avLst>
                <a:gd name="adj" fmla="val 29278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7" name="Rectangle 1039"/>
            <p:cNvSpPr>
              <a:spLocks noChangeArrowheads="1"/>
            </p:cNvSpPr>
            <p:nvPr/>
          </p:nvSpPr>
          <p:spPr bwMode="auto">
            <a:xfrm>
              <a:off x="2400" y="1488"/>
              <a:ext cx="100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  <a:latin typeface="Arial" pitchFamily="34" charset="0"/>
                </a:rPr>
                <a:t>Оптові торговці</a:t>
              </a:r>
            </a:p>
          </p:txBody>
        </p:sp>
        <p:sp>
          <p:nvSpPr>
            <p:cNvPr id="49168" name="AutoShape 1040"/>
            <p:cNvSpPr>
              <a:spLocks noChangeArrowheads="1"/>
            </p:cNvSpPr>
            <p:nvPr/>
          </p:nvSpPr>
          <p:spPr bwMode="auto">
            <a:xfrm>
              <a:off x="2500" y="1012"/>
              <a:ext cx="760" cy="328"/>
            </a:xfrm>
            <a:prstGeom prst="octagon">
              <a:avLst>
                <a:gd name="adj" fmla="val 29278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9" name="Oval 1041"/>
            <p:cNvSpPr>
              <a:spLocks noChangeArrowheads="1"/>
            </p:cNvSpPr>
            <p:nvPr/>
          </p:nvSpPr>
          <p:spPr bwMode="auto">
            <a:xfrm>
              <a:off x="2020" y="1156"/>
              <a:ext cx="520" cy="88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175" name="Group 1047"/>
          <p:cNvGrpSpPr>
            <a:grpSpLocks/>
          </p:cNvGrpSpPr>
          <p:nvPr/>
        </p:nvGrpSpPr>
        <p:grpSpPr bwMode="auto">
          <a:xfrm>
            <a:off x="5035550" y="1454150"/>
            <a:ext cx="2197100" cy="1489075"/>
            <a:chOff x="3172" y="916"/>
            <a:chExt cx="1384" cy="938"/>
          </a:xfrm>
        </p:grpSpPr>
        <p:sp>
          <p:nvSpPr>
            <p:cNvPr id="49171" name="AutoShape 1043"/>
            <p:cNvSpPr>
              <a:spLocks noChangeArrowheads="1"/>
            </p:cNvSpPr>
            <p:nvPr/>
          </p:nvSpPr>
          <p:spPr bwMode="auto">
            <a:xfrm>
              <a:off x="3508" y="916"/>
              <a:ext cx="1048" cy="520"/>
            </a:xfrm>
            <a:prstGeom prst="octagon">
              <a:avLst>
                <a:gd name="adj" fmla="val 29278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2" name="Rectangle 1044"/>
            <p:cNvSpPr>
              <a:spLocks noChangeArrowheads="1"/>
            </p:cNvSpPr>
            <p:nvPr/>
          </p:nvSpPr>
          <p:spPr bwMode="auto">
            <a:xfrm>
              <a:off x="3504" y="1488"/>
              <a:ext cx="10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   Роздрібні торговці</a:t>
              </a:r>
            </a:p>
          </p:txBody>
        </p:sp>
        <p:sp>
          <p:nvSpPr>
            <p:cNvPr id="49173" name="AutoShape 1045"/>
            <p:cNvSpPr>
              <a:spLocks noChangeArrowheads="1"/>
            </p:cNvSpPr>
            <p:nvPr/>
          </p:nvSpPr>
          <p:spPr bwMode="auto">
            <a:xfrm>
              <a:off x="3652" y="1012"/>
              <a:ext cx="760" cy="328"/>
            </a:xfrm>
            <a:prstGeom prst="octagon">
              <a:avLst>
                <a:gd name="adj" fmla="val 29278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4" name="Oval 1046"/>
            <p:cNvSpPr>
              <a:spLocks noChangeArrowheads="1"/>
            </p:cNvSpPr>
            <p:nvPr/>
          </p:nvSpPr>
          <p:spPr bwMode="auto">
            <a:xfrm>
              <a:off x="3172" y="1156"/>
              <a:ext cx="520" cy="88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180" name="Group 1052"/>
          <p:cNvGrpSpPr>
            <a:grpSpLocks/>
          </p:cNvGrpSpPr>
          <p:nvPr/>
        </p:nvGrpSpPr>
        <p:grpSpPr bwMode="auto">
          <a:xfrm>
            <a:off x="6864350" y="1454150"/>
            <a:ext cx="2197100" cy="1244600"/>
            <a:chOff x="4324" y="916"/>
            <a:chExt cx="1384" cy="784"/>
          </a:xfrm>
        </p:grpSpPr>
        <p:sp>
          <p:nvSpPr>
            <p:cNvPr id="49176" name="AutoShape 1048"/>
            <p:cNvSpPr>
              <a:spLocks noChangeArrowheads="1"/>
            </p:cNvSpPr>
            <p:nvPr/>
          </p:nvSpPr>
          <p:spPr bwMode="auto">
            <a:xfrm>
              <a:off x="4660" y="916"/>
              <a:ext cx="1048" cy="520"/>
            </a:xfrm>
            <a:prstGeom prst="octagon">
              <a:avLst>
                <a:gd name="adj" fmla="val 29278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7" name="Rectangle 1049"/>
            <p:cNvSpPr>
              <a:spLocks noChangeArrowheads="1"/>
            </p:cNvSpPr>
            <p:nvPr/>
          </p:nvSpPr>
          <p:spPr bwMode="auto">
            <a:xfrm>
              <a:off x="4656" y="1488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Споживачи</a:t>
              </a:r>
            </a:p>
          </p:txBody>
        </p:sp>
        <p:sp>
          <p:nvSpPr>
            <p:cNvPr id="49178" name="AutoShape 1050"/>
            <p:cNvSpPr>
              <a:spLocks noChangeArrowheads="1"/>
            </p:cNvSpPr>
            <p:nvPr/>
          </p:nvSpPr>
          <p:spPr bwMode="auto">
            <a:xfrm>
              <a:off x="4804" y="1012"/>
              <a:ext cx="760" cy="328"/>
            </a:xfrm>
            <a:prstGeom prst="octagon">
              <a:avLst>
                <a:gd name="adj" fmla="val 29278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9" name="Oval 1051"/>
            <p:cNvSpPr>
              <a:spLocks noChangeArrowheads="1"/>
            </p:cNvSpPr>
            <p:nvPr/>
          </p:nvSpPr>
          <p:spPr bwMode="auto">
            <a:xfrm>
              <a:off x="4324" y="1156"/>
              <a:ext cx="520" cy="88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186" name="Group 1058"/>
          <p:cNvGrpSpPr>
            <a:grpSpLocks/>
          </p:cNvGrpSpPr>
          <p:nvPr/>
        </p:nvGrpSpPr>
        <p:grpSpPr bwMode="auto">
          <a:xfrm>
            <a:off x="153988" y="3009900"/>
            <a:ext cx="8913812" cy="766763"/>
            <a:chOff x="97" y="1896"/>
            <a:chExt cx="5615" cy="483"/>
          </a:xfrm>
        </p:grpSpPr>
        <p:grpSp>
          <p:nvGrpSpPr>
            <p:cNvPr id="49184" name="Group 1056"/>
            <p:cNvGrpSpPr>
              <a:grpSpLocks/>
            </p:cNvGrpSpPr>
            <p:nvPr/>
          </p:nvGrpSpPr>
          <p:grpSpPr bwMode="auto">
            <a:xfrm>
              <a:off x="97" y="1896"/>
              <a:ext cx="5615" cy="483"/>
              <a:chOff x="97" y="1896"/>
              <a:chExt cx="5615" cy="483"/>
            </a:xfrm>
          </p:grpSpPr>
          <p:sp>
            <p:nvSpPr>
              <p:cNvPr id="49181" name="AutoShape 1053"/>
              <p:cNvSpPr>
                <a:spLocks noChangeArrowheads="1"/>
              </p:cNvSpPr>
              <p:nvPr/>
            </p:nvSpPr>
            <p:spPr bwMode="auto">
              <a:xfrm>
                <a:off x="5280" y="1896"/>
                <a:ext cx="432" cy="480"/>
              </a:xfrm>
              <a:prstGeom prst="rightArrow">
                <a:avLst>
                  <a:gd name="adj1" fmla="val 50000"/>
                  <a:gd name="adj2" fmla="val 50014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2" name="AutoShape 1054"/>
              <p:cNvSpPr>
                <a:spLocks noChangeArrowheads="1"/>
              </p:cNvSpPr>
              <p:nvPr/>
            </p:nvSpPr>
            <p:spPr bwMode="auto">
              <a:xfrm>
                <a:off x="97" y="1896"/>
                <a:ext cx="432" cy="483"/>
              </a:xfrm>
              <a:prstGeom prst="leftArrow">
                <a:avLst>
                  <a:gd name="adj1" fmla="val 50000"/>
                  <a:gd name="adj2" fmla="val 49986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3" name="Rectangle 1055"/>
              <p:cNvSpPr>
                <a:spLocks noChangeArrowheads="1"/>
              </p:cNvSpPr>
              <p:nvPr/>
            </p:nvSpPr>
            <p:spPr bwMode="auto">
              <a:xfrm>
                <a:off x="528" y="2016"/>
                <a:ext cx="4752" cy="240"/>
              </a:xfrm>
              <a:prstGeom prst="rect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85" name="Rectangle 1057"/>
            <p:cNvSpPr>
              <a:spLocks noChangeArrowheads="1"/>
            </p:cNvSpPr>
            <p:nvPr/>
          </p:nvSpPr>
          <p:spPr bwMode="auto">
            <a:xfrm>
              <a:off x="1776" y="2016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Потік інформації</a:t>
              </a:r>
            </a:p>
          </p:txBody>
        </p:sp>
      </p:grpSp>
      <p:grpSp>
        <p:nvGrpSpPr>
          <p:cNvPr id="49192" name="Group 1064"/>
          <p:cNvGrpSpPr>
            <a:grpSpLocks/>
          </p:cNvGrpSpPr>
          <p:nvPr/>
        </p:nvGrpSpPr>
        <p:grpSpPr bwMode="auto">
          <a:xfrm>
            <a:off x="155575" y="4310063"/>
            <a:ext cx="8913813" cy="757237"/>
            <a:chOff x="98" y="2715"/>
            <a:chExt cx="5615" cy="477"/>
          </a:xfrm>
        </p:grpSpPr>
        <p:grpSp>
          <p:nvGrpSpPr>
            <p:cNvPr id="49190" name="Group 1062"/>
            <p:cNvGrpSpPr>
              <a:grpSpLocks/>
            </p:cNvGrpSpPr>
            <p:nvPr/>
          </p:nvGrpSpPr>
          <p:grpSpPr bwMode="auto">
            <a:xfrm>
              <a:off x="98" y="2715"/>
              <a:ext cx="5615" cy="477"/>
              <a:chOff x="98" y="2715"/>
              <a:chExt cx="5615" cy="477"/>
            </a:xfrm>
          </p:grpSpPr>
          <p:sp>
            <p:nvSpPr>
              <p:cNvPr id="49187" name="AutoShape 1059"/>
              <p:cNvSpPr>
                <a:spLocks noChangeArrowheads="1"/>
              </p:cNvSpPr>
              <p:nvPr/>
            </p:nvSpPr>
            <p:spPr bwMode="auto">
              <a:xfrm>
                <a:off x="5281" y="2715"/>
                <a:ext cx="432" cy="477"/>
              </a:xfrm>
              <a:prstGeom prst="rightArrow">
                <a:avLst>
                  <a:gd name="adj1" fmla="val 50000"/>
                  <a:gd name="adj2" fmla="val 50014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8" name="AutoShape 1060"/>
              <p:cNvSpPr>
                <a:spLocks noChangeArrowheads="1"/>
              </p:cNvSpPr>
              <p:nvPr/>
            </p:nvSpPr>
            <p:spPr bwMode="auto">
              <a:xfrm>
                <a:off x="98" y="2715"/>
                <a:ext cx="432" cy="474"/>
              </a:xfrm>
              <a:prstGeom prst="leftArrow">
                <a:avLst>
                  <a:gd name="adj1" fmla="val 50000"/>
                  <a:gd name="adj2" fmla="val 49986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9" name="Rectangle 1061"/>
              <p:cNvSpPr>
                <a:spLocks noChangeArrowheads="1"/>
              </p:cNvSpPr>
              <p:nvPr/>
            </p:nvSpPr>
            <p:spPr bwMode="auto">
              <a:xfrm>
                <a:off x="529" y="2836"/>
                <a:ext cx="4752" cy="236"/>
              </a:xfrm>
              <a:prstGeom prst="rect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91" name="Rectangle 1063"/>
            <p:cNvSpPr>
              <a:spLocks noChangeArrowheads="1"/>
            </p:cNvSpPr>
            <p:nvPr/>
          </p:nvSpPr>
          <p:spPr bwMode="auto">
            <a:xfrm>
              <a:off x="1776" y="2832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Потік товару</a:t>
              </a:r>
            </a:p>
          </p:txBody>
        </p:sp>
      </p:grpSp>
      <p:grpSp>
        <p:nvGrpSpPr>
          <p:cNvPr id="49198" name="Group 1070"/>
          <p:cNvGrpSpPr>
            <a:grpSpLocks/>
          </p:cNvGrpSpPr>
          <p:nvPr/>
        </p:nvGrpSpPr>
        <p:grpSpPr bwMode="auto">
          <a:xfrm>
            <a:off x="155575" y="5529263"/>
            <a:ext cx="8913813" cy="733425"/>
            <a:chOff x="98" y="3483"/>
            <a:chExt cx="5615" cy="462"/>
          </a:xfrm>
        </p:grpSpPr>
        <p:grpSp>
          <p:nvGrpSpPr>
            <p:cNvPr id="49196" name="Group 1068"/>
            <p:cNvGrpSpPr>
              <a:grpSpLocks/>
            </p:cNvGrpSpPr>
            <p:nvPr/>
          </p:nvGrpSpPr>
          <p:grpSpPr bwMode="auto">
            <a:xfrm>
              <a:off x="98" y="3483"/>
              <a:ext cx="5615" cy="462"/>
              <a:chOff x="98" y="3483"/>
              <a:chExt cx="5615" cy="462"/>
            </a:xfrm>
          </p:grpSpPr>
          <p:sp>
            <p:nvSpPr>
              <p:cNvPr id="49193" name="AutoShape 1065"/>
              <p:cNvSpPr>
                <a:spLocks noChangeArrowheads="1"/>
              </p:cNvSpPr>
              <p:nvPr/>
            </p:nvSpPr>
            <p:spPr bwMode="auto">
              <a:xfrm>
                <a:off x="5281" y="3486"/>
                <a:ext cx="432" cy="459"/>
              </a:xfrm>
              <a:prstGeom prst="rightArrow">
                <a:avLst>
                  <a:gd name="adj1" fmla="val 50000"/>
                  <a:gd name="adj2" fmla="val 50014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4" name="AutoShape 1066"/>
              <p:cNvSpPr>
                <a:spLocks noChangeArrowheads="1"/>
              </p:cNvSpPr>
              <p:nvPr/>
            </p:nvSpPr>
            <p:spPr bwMode="auto">
              <a:xfrm>
                <a:off x="98" y="3483"/>
                <a:ext cx="432" cy="462"/>
              </a:xfrm>
              <a:prstGeom prst="leftArrow">
                <a:avLst>
                  <a:gd name="adj1" fmla="val 50000"/>
                  <a:gd name="adj2" fmla="val 49986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5" name="Rectangle 1067"/>
              <p:cNvSpPr>
                <a:spLocks noChangeArrowheads="1"/>
              </p:cNvSpPr>
              <p:nvPr/>
            </p:nvSpPr>
            <p:spPr bwMode="auto">
              <a:xfrm>
                <a:off x="529" y="3600"/>
                <a:ext cx="4752" cy="232"/>
              </a:xfrm>
              <a:prstGeom prst="rect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97" name="Rectangle 1069"/>
            <p:cNvSpPr>
              <a:spLocks noChangeArrowheads="1"/>
            </p:cNvSpPr>
            <p:nvPr/>
          </p:nvSpPr>
          <p:spPr bwMode="auto">
            <a:xfrm>
              <a:off x="1776" y="3600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Потік готівки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5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43182"/>
              </p:ext>
            </p:extLst>
          </p:nvPr>
        </p:nvGraphicFramePr>
        <p:xfrm>
          <a:off x="0" y="260648"/>
          <a:ext cx="9036496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053"/>
                <a:gridCol w="6448443"/>
              </a:tblGrid>
              <a:tr h="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</a:rPr>
                        <a:t>Сергеєв</a:t>
                      </a:r>
                      <a:r>
                        <a:rPr lang="uk-UA" sz="2800" dirty="0">
                          <a:effectLst/>
                        </a:rPr>
                        <a:t> В.І. 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Ланцюг поставок ‒ три та більше економічних одиниць (юридичні чи фізичні особи), які безпосередньо беруть участь у зовнішніх і внутрішніх поставках продукції, послуг, фінансів та/або інформації від джерела до споживача 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</a:rPr>
                        <a:t>Родников</a:t>
                      </a:r>
                      <a:r>
                        <a:rPr lang="uk-UA" sz="2800" dirty="0">
                          <a:effectLst/>
                        </a:rPr>
                        <a:t> А.Н. 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Логістичний ланцюг ‒ це лінійно впорядкована послідовність фізичних або юридичних осіб (постачальників, посередників, перевізників та ін.), які безпосередньо беруть участь у доведенні конкретної партії продукції до споживача 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60828"/>
              </p:ext>
            </p:extLst>
          </p:nvPr>
        </p:nvGraphicFramePr>
        <p:xfrm>
          <a:off x="107504" y="116632"/>
          <a:ext cx="8712967" cy="650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1909726"/>
                <a:gridCol w="644320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 dirty="0">
                          <a:effectLst/>
                        </a:rPr>
                        <a:t>Вид ЛП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 dirty="0">
                          <a:effectLst/>
                        </a:rPr>
                        <a:t>Структура ЛП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>
                          <a:effectLst/>
                        </a:rPr>
                        <a:t>І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 dirty="0">
                          <a:effectLst/>
                        </a:rPr>
                        <a:t>Прямий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 b="1" dirty="0">
                          <a:effectLst/>
                        </a:rPr>
                        <a:t>Складається з фокусної (центральної) компанії (зазвичай - промислової або торговельної фірми), </a:t>
                      </a:r>
                      <a:r>
                        <a:rPr lang="uk-UA" sz="2000" b="1" dirty="0" smtClean="0">
                          <a:effectLst/>
                        </a:rPr>
                        <a:t>постачальника і </a:t>
                      </a:r>
                      <a:r>
                        <a:rPr lang="uk-UA" sz="2000" b="1" dirty="0">
                          <a:effectLst/>
                        </a:rPr>
                        <a:t>покупця/споживача</a:t>
                      </a:r>
                      <a:r>
                        <a:rPr lang="uk-UA" sz="2000" dirty="0">
                          <a:effectLst/>
                        </a:rPr>
                        <a:t>, який бере участь у зовнішньому та/або внутрішньому потоці продукції, послуг, фінансів та/або інформації. При цьому, як правило, фокусна компанія визначає структуру ланцюга поставок і управління взаємовідносинами з контрагентами по бізнесу.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>
                          <a:effectLst/>
                        </a:rPr>
                        <a:t>ІІ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>
                          <a:effectLst/>
                        </a:rPr>
                        <a:t>Розширений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 b="1" dirty="0">
                          <a:effectLst/>
                        </a:rPr>
                        <a:t>Включає додатково постачальників і споживачів другого рівня </a:t>
                      </a:r>
                      <a:r>
                        <a:rPr lang="uk-UA" sz="2000" dirty="0">
                          <a:effectLst/>
                        </a:rPr>
                        <a:t>(постачальників постачальника та споживачів споживача).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>
                          <a:effectLst/>
                        </a:rPr>
                        <a:t>ІІІ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>
                          <a:effectLst/>
                        </a:rPr>
                        <a:t>Максимальний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154170" algn="l"/>
                        </a:tabLst>
                      </a:pPr>
                      <a:r>
                        <a:rPr lang="uk-UA" sz="2000" b="1" dirty="0">
                          <a:effectLst/>
                        </a:rPr>
                        <a:t>Складається з фокусної компанії і всіх її контрагентів </a:t>
                      </a:r>
                      <a:r>
                        <a:rPr lang="uk-UA" sz="2000" dirty="0">
                          <a:effectLst/>
                        </a:rPr>
                        <a:t>зліва (аж до постачальників сировини та природних ресурсів), що визначають ресурси фокусної компанії - на "вході", і мережі розподілу праворуч - аж до кінцевих (індивідуальних) споживачів, а також логістичних, інституціональних і інших посередників.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В збірнику "Стандартів з логістики та управлінню ланцюгами поставок" наведено визначення </a:t>
            </a:r>
            <a:r>
              <a:rPr lang="uk-UA" sz="4000" b="1" dirty="0"/>
              <a:t>УЛП </a:t>
            </a:r>
            <a:r>
              <a:rPr lang="uk-UA" sz="4000" b="1" dirty="0" smtClean="0"/>
              <a:t>(</a:t>
            </a:r>
            <a:r>
              <a:rPr lang="en-US" sz="4000" b="1" dirty="0" smtClean="0"/>
              <a:t>SCM) </a:t>
            </a:r>
            <a:r>
              <a:rPr lang="uk-UA" sz="4000" b="1" dirty="0" smtClean="0"/>
              <a:t>як </a:t>
            </a:r>
            <a:r>
              <a:rPr lang="uk-UA" sz="4000" b="1" dirty="0"/>
              <a:t>організації, планування, контролю і виконання товарного потоку, від проектування і закупівель через виробництво і розподіл до кінцевого споживача відповідно з вимогами ринку до ефективності за </a:t>
            </a:r>
            <a:r>
              <a:rPr lang="uk-UA" sz="4000" b="1" dirty="0" smtClean="0"/>
              <a:t>витратами</a:t>
            </a:r>
            <a:r>
              <a:rPr lang="en-US" sz="4000" b="1" dirty="0" smtClean="0"/>
              <a:t>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3253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219200" y="429057"/>
            <a:ext cx="6858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80000"/>
              </a:lnSpc>
            </a:pPr>
            <a:r>
              <a:rPr lang="en-US" sz="2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ПОРІВНЯННЯ ТРАДИЦІЙНИХ </a:t>
            </a:r>
            <a:r>
              <a:rPr lang="en-US" sz="2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 </a:t>
            </a:r>
            <a:r>
              <a:rPr lang="en-US" sz="2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 ЛАНЦЮГОМ ПОСТАЧАННЯ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6200" y="1524000"/>
            <a:ext cx="2895600" cy="526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ФАКТОР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762000" eaLnBrk="0" hangingPunct="0"/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1)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Управління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мат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.-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тех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ресурсами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2)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Потік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мат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.-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тех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ресурсів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3)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Витрати</a:t>
            </a:r>
            <a:endPara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4)І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нформація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5)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Ризик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endPara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6)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Планування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7)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Взаємозв’язки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між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компаніями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819400" y="1156132"/>
            <a:ext cx="2895600" cy="618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ТРАДИЦІЙНА</a:t>
            </a:r>
            <a:endPara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1)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Сфокусоване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фірмі</a:t>
            </a:r>
            <a:endParaRPr lang="en-US" sz="20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762000" eaLnBrk="0" hangingPunct="0"/>
            <a:endPara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2)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Дискретний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endPara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3)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Мінімізуються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фірмою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4)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Контрольована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фірмою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5)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Сфокусований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фірмі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6)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Зорієнтоване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фірму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762000" eaLnBrk="0" hangingPunct="0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7)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Сфокусовані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зменшення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витрат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фірми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 defTabSz="762000" eaLnBrk="0" hangingPunct="0"/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715000" y="1524000"/>
            <a:ext cx="3352800" cy="53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ЛАНЦЮГ ПОСТАЧАННЯ</a:t>
            </a:r>
          </a:p>
          <a:p>
            <a:pPr algn="ctr" defTabSz="762000" eaLnBrk="0" hangingPunct="0"/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1)Зовнішня </a:t>
            </a:r>
            <a:r>
              <a:rPr lang="uk-UA" sz="2000" b="1" dirty="0">
                <a:solidFill>
                  <a:srgbClr val="FF0000"/>
                </a:solidFill>
                <a:latin typeface="Arial" pitchFamily="34" charset="0"/>
              </a:rPr>
              <a:t>г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оризонтальна</a:t>
            </a: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 та вертикальна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координація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2)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Без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швів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Видимий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3)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Розподілені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витрати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endParaRPr lang="uk-UA" sz="2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4)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Розподілена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5)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Розподілений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endParaRPr lang="uk-UA" sz="2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endParaRPr lang="uk-UA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6)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Командний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підхід</a:t>
            </a: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/партнерство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defTabSz="762000" eaLnBrk="0" hangingPunct="0"/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7</a:t>
            </a: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Arial" pitchFamily="34" charset="0"/>
              </a:rPr>
              <a:t>С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фокусовані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на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розподіл</a:t>
            </a: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у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</a:rPr>
              <a:t>прибутків та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витрат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77788" y="1905000"/>
            <a:ext cx="2284412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2516188" y="1905000"/>
            <a:ext cx="3198812" cy="0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5868988" y="1905000"/>
            <a:ext cx="3198812" cy="0"/>
          </a:xfrm>
          <a:prstGeom prst="line">
            <a:avLst/>
          </a:prstGeom>
          <a:noFill/>
          <a:ln w="12699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7788" y="2667000"/>
            <a:ext cx="899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00158" y="3342409"/>
            <a:ext cx="9067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3971145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6982" y="4343400"/>
            <a:ext cx="899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51816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73296"/>
              </p:ext>
            </p:extLst>
          </p:nvPr>
        </p:nvGraphicFramePr>
        <p:xfrm>
          <a:off x="323528" y="1772816"/>
          <a:ext cx="864096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6480720"/>
              </a:tblGrid>
              <a:tr h="787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1)управління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взаємовідносинами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із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споживачами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встановлення того, хто є ключовими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споживачами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та ключовими споживчими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групами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, тобто тими, хто надає критичний вплив на успіх бізнесу організації.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2)обслуговування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споживачів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допомагає сторонам передавати та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отримувати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інформацію про заплановані дати поставки продукції, про її наявність та по операціях, що проводяться в ході виробництва та дистрибуції.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3)управління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попитом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</a:rPr>
                        <a:t>включає дії, спрямовані на те, щоб визначити, що і коли куплять споживачі.</a:t>
                      </a:r>
                      <a:endParaRPr lang="uk-UA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4)управління виконанням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замовлень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задоволення потреб споживачів відповідно до "необхідної дати"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188640"/>
            <a:ext cx="748883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800" b="1" dirty="0"/>
              <a:t>М</a:t>
            </a:r>
            <a:r>
              <a:rPr lang="uk-UA" sz="2800" b="1" dirty="0" smtClean="0"/>
              <a:t>одель </a:t>
            </a:r>
            <a:r>
              <a:rPr lang="en-US" sz="2800" b="1" dirty="0" smtClean="0"/>
              <a:t>SCM </a:t>
            </a:r>
            <a:r>
              <a:rPr lang="uk-UA" sz="2800" b="1" dirty="0" smtClean="0"/>
              <a:t>Дж</a:t>
            </a:r>
            <a:r>
              <a:rPr lang="uk-UA" sz="2800" b="1" dirty="0"/>
              <a:t>. </a:t>
            </a:r>
            <a:r>
              <a:rPr lang="uk-UA" sz="2800" b="1" dirty="0" err="1"/>
              <a:t>Стока</a:t>
            </a:r>
            <a:r>
              <a:rPr lang="uk-UA" sz="2800" b="1" dirty="0"/>
              <a:t> и Д. </a:t>
            </a:r>
            <a:r>
              <a:rPr lang="uk-UA" sz="2800" b="1" dirty="0" smtClean="0"/>
              <a:t>Ламберта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 smtClean="0"/>
              <a:t>(8 бізнес-процесів)</a:t>
            </a:r>
            <a:endParaRPr lang="uk-UA" sz="28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7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err="1"/>
              <a:t>Наприклад</a:t>
            </a:r>
            <a:r>
              <a:rPr lang="ru-RU" sz="3600" i="1" dirty="0"/>
              <a:t>,</a:t>
            </a:r>
            <a:r>
              <a:rPr lang="ru-RU" sz="3600" dirty="0"/>
              <a:t> </a:t>
            </a:r>
            <a:r>
              <a:rPr lang="ru-RU" sz="3600" dirty="0" err="1"/>
              <a:t>логістична</a:t>
            </a:r>
            <a:r>
              <a:rPr lang="ru-RU" sz="3600" dirty="0"/>
              <a:t> </a:t>
            </a:r>
            <a:r>
              <a:rPr lang="ru-RU" sz="3600" dirty="0" err="1"/>
              <a:t>місія</a:t>
            </a:r>
            <a:r>
              <a:rPr lang="ru-RU" sz="3600" dirty="0"/>
              <a:t> </a:t>
            </a:r>
            <a:r>
              <a:rPr lang="ru-RU" sz="3600" dirty="0" err="1"/>
              <a:t>виробничого</a:t>
            </a:r>
            <a:r>
              <a:rPr lang="ru-RU" sz="3600" dirty="0"/>
              <a:t> </a:t>
            </a:r>
            <a:r>
              <a:rPr lang="ru-RU" sz="3600" dirty="0" err="1"/>
              <a:t>підприємства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бути </a:t>
            </a:r>
            <a:r>
              <a:rPr lang="ru-RU" sz="3600" dirty="0" err="1"/>
              <a:t>сформульована</a:t>
            </a:r>
            <a:r>
              <a:rPr lang="ru-RU" sz="3600" dirty="0"/>
              <a:t> так</a:t>
            </a:r>
            <a:r>
              <a:rPr lang="ru-RU" sz="3600" dirty="0" smtClean="0"/>
              <a:t>:</a:t>
            </a:r>
          </a:p>
          <a:p>
            <a:endParaRPr lang="ru-RU" sz="3600" dirty="0"/>
          </a:p>
          <a:p>
            <a:r>
              <a:rPr lang="ru-RU" sz="3600" b="1" dirty="0" smtClean="0"/>
              <a:t> </a:t>
            </a:r>
            <a:r>
              <a:rPr lang="ru-RU" sz="3600" b="1" dirty="0"/>
              <a:t>"Наша </a:t>
            </a:r>
            <a:r>
              <a:rPr lang="ru-RU" sz="3600" b="1" dirty="0" err="1"/>
              <a:t>місія</a:t>
            </a:r>
            <a:r>
              <a:rPr lang="ru-RU" sz="3600" b="1" dirty="0"/>
              <a:t> — </a:t>
            </a:r>
            <a:r>
              <a:rPr lang="ru-RU" sz="3600" b="1" dirty="0" err="1"/>
              <a:t>забезпечувати</a:t>
            </a:r>
            <a:r>
              <a:rPr lang="ru-RU" sz="3600" b="1" dirty="0"/>
              <a:t> </a:t>
            </a:r>
            <a:r>
              <a:rPr lang="ru-RU" sz="3600" b="1" dirty="0" err="1"/>
              <a:t>своєчасну</a:t>
            </a:r>
            <a:r>
              <a:rPr lang="ru-RU" sz="3600" b="1" dirty="0"/>
              <a:t> та з </a:t>
            </a:r>
            <a:r>
              <a:rPr lang="ru-RU" sz="3600" b="1" dirty="0" err="1"/>
              <a:t>мінімально</a:t>
            </a:r>
            <a:r>
              <a:rPr lang="ru-RU" sz="3600" b="1" dirty="0"/>
              <a:t> </a:t>
            </a:r>
            <a:r>
              <a:rPr lang="ru-RU" sz="3600" b="1" dirty="0" err="1"/>
              <a:t>необхідними</a:t>
            </a:r>
            <a:r>
              <a:rPr lang="ru-RU" sz="3600" b="1" dirty="0"/>
              <a:t> </a:t>
            </a:r>
            <a:r>
              <a:rPr lang="ru-RU" sz="3600" b="1" dirty="0" err="1"/>
              <a:t>витратами</a:t>
            </a:r>
            <a:r>
              <a:rPr lang="ru-RU" sz="3600" b="1" dirty="0"/>
              <a:t> доставку </a:t>
            </a:r>
            <a:r>
              <a:rPr lang="ru-RU" sz="3600" b="1" dirty="0" err="1"/>
              <a:t>якісної</a:t>
            </a:r>
            <a:r>
              <a:rPr lang="ru-RU" sz="3600" b="1" dirty="0"/>
              <a:t> </a:t>
            </a:r>
            <a:r>
              <a:rPr lang="ru-RU" sz="3600" b="1" dirty="0" err="1"/>
              <a:t>продукції</a:t>
            </a:r>
            <a:r>
              <a:rPr lang="ru-RU" sz="3600" b="1" dirty="0"/>
              <a:t> нашим </a:t>
            </a:r>
            <a:r>
              <a:rPr lang="ru-RU" sz="3600" b="1" dirty="0" err="1"/>
              <a:t>споживачам</a:t>
            </a:r>
            <a:r>
              <a:rPr lang="ru-RU" sz="3600" b="1" dirty="0"/>
              <a:t> для </a:t>
            </a:r>
            <a:r>
              <a:rPr lang="ru-RU" sz="3600" b="1" dirty="0" err="1"/>
              <a:t>покращання</a:t>
            </a:r>
            <a:r>
              <a:rPr lang="ru-RU" sz="3600" b="1" dirty="0"/>
              <a:t> </a:t>
            </a:r>
            <a:r>
              <a:rPr lang="ru-RU" sz="3600" b="1" dirty="0" err="1"/>
              <a:t>конкурентної</a:t>
            </a:r>
            <a:r>
              <a:rPr lang="ru-RU" sz="3600" b="1" dirty="0"/>
              <a:t> </a:t>
            </a:r>
            <a:r>
              <a:rPr lang="ru-RU" sz="3600" b="1" dirty="0" err="1"/>
              <a:t>позиції</a:t>
            </a:r>
            <a:r>
              <a:rPr lang="ru-RU" sz="3600" b="1" dirty="0"/>
              <a:t> та </a:t>
            </a:r>
            <a:r>
              <a:rPr lang="ru-RU" sz="3600" b="1" dirty="0" err="1"/>
              <a:t>збільшення</a:t>
            </a:r>
            <a:r>
              <a:rPr lang="ru-RU" sz="3600" b="1" dirty="0"/>
              <a:t> </a:t>
            </a:r>
            <a:r>
              <a:rPr lang="ru-RU" sz="3600" b="1" dirty="0" err="1"/>
              <a:t>прибутку</a:t>
            </a:r>
            <a:r>
              <a:rPr lang="ru-RU" sz="3600" b="1" dirty="0"/>
              <a:t> </a:t>
            </a:r>
            <a:r>
              <a:rPr lang="ru-RU" sz="3600" b="1" dirty="0" err="1"/>
              <a:t>підприємства</a:t>
            </a:r>
            <a:r>
              <a:rPr lang="ru-RU" sz="3600" b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1256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43809"/>
              </p:ext>
            </p:extLst>
          </p:nvPr>
        </p:nvGraphicFramePr>
        <p:xfrm>
          <a:off x="323528" y="3573016"/>
          <a:ext cx="8640960" cy="2939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648072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7)розробка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продукту і доведення його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до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комерційного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щоб скоротити час виходу на ринок</a:t>
                      </a:r>
                      <a:b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з новою продукцією, необхідно включити в процес її розробки споживачів і постачальників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8)управління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поворотними матеріальними потоками.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Недопущення повернення продукції, скорочення обсягу матеріальних переміщень в прямому напрямку з метою зниження потоку і в зворотному напрямку, забезпечення повторного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uk-UA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і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повторної переробки матеріалів.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55941"/>
              </p:ext>
            </p:extLst>
          </p:nvPr>
        </p:nvGraphicFramePr>
        <p:xfrm>
          <a:off x="323528" y="1315102"/>
          <a:ext cx="8640960" cy="2200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52"/>
                <a:gridCol w="6444208"/>
              </a:tblGrid>
              <a:tr h="5903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5)управління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виробництвом / операціями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переміщення продукції по підприємству в режимі "витягування", мотором якого виступають запити споживачів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74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6)управління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постачанням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отримання від постачальника потрібної інформації на початку процесу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розробки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дозволяє скоротити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час проектування за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рахунок кращої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координації інженерних робіт, закупівель та взаємодії з постачальником ще до завершення роботи над проектом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188640"/>
            <a:ext cx="748883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/>
              <a:t>М</a:t>
            </a:r>
            <a:r>
              <a:rPr lang="uk-UA" sz="2800" b="1" dirty="0" smtClean="0"/>
              <a:t>одель </a:t>
            </a:r>
            <a:r>
              <a:rPr lang="en-US" sz="2800" b="1" dirty="0" smtClean="0"/>
              <a:t>SCM </a:t>
            </a:r>
            <a:r>
              <a:rPr lang="uk-UA" sz="2800" b="1" dirty="0" smtClean="0"/>
              <a:t>Дж</a:t>
            </a:r>
            <a:r>
              <a:rPr lang="uk-UA" sz="2800" b="1" dirty="0"/>
              <a:t>. </a:t>
            </a:r>
            <a:r>
              <a:rPr lang="uk-UA" sz="2800" b="1" dirty="0" err="1"/>
              <a:t>Стока</a:t>
            </a:r>
            <a:r>
              <a:rPr lang="uk-UA" sz="2800" b="1" dirty="0"/>
              <a:t> и Д. </a:t>
            </a:r>
            <a:r>
              <a:rPr lang="uk-UA" sz="2800" b="1" dirty="0" smtClean="0"/>
              <a:t>Ламберта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 smtClean="0"/>
              <a:t>(8 бізнес-процесів)(продовження)</a:t>
            </a:r>
            <a:endParaRPr lang="uk-UA" sz="28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7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5" y="3810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Ланцюг поставок</a:t>
            </a:r>
            <a:r>
              <a:rPr lang="uk-UA" sz="3200" b="1" dirty="0"/>
              <a:t> </a:t>
            </a:r>
            <a:r>
              <a:rPr lang="uk-UA" sz="3200" dirty="0" smtClean="0"/>
              <a:t>– перетворює </a:t>
            </a:r>
            <a:r>
              <a:rPr lang="uk-UA" sz="3200" dirty="0"/>
              <a:t>вхідну сировину на продукти і послуги, необхідні кінцевому споживачеві, управляє потоками інформації, матеріальними цінностями та грошовими коштами. </a:t>
            </a:r>
            <a:endParaRPr lang="uk-UA" sz="3200" dirty="0" smtClean="0"/>
          </a:p>
          <a:p>
            <a:endParaRPr lang="uk-UA" sz="3200" dirty="0"/>
          </a:p>
          <a:p>
            <a:r>
              <a:rPr lang="uk-UA" sz="3200" dirty="0" smtClean="0"/>
              <a:t>Дослідники </a:t>
            </a:r>
            <a:r>
              <a:rPr lang="uk-UA" sz="3200" dirty="0"/>
              <a:t>виділяють </a:t>
            </a:r>
            <a:r>
              <a:rPr lang="uk-UA" sz="3200" b="1" i="1" u="sng" dirty="0"/>
              <a:t>шість основних областей</a:t>
            </a:r>
            <a:r>
              <a:rPr lang="uk-UA" sz="3200" dirty="0"/>
              <a:t>, на яких фокусується увага управління ланцюгами поставок</a:t>
            </a:r>
            <a:r>
              <a:rPr lang="uk-UA" sz="3200" dirty="0" smtClean="0"/>
              <a:t>:</a:t>
            </a:r>
          </a:p>
          <a:p>
            <a:r>
              <a:rPr lang="uk-UA" sz="3200" dirty="0" smtClean="0"/>
              <a:t> </a:t>
            </a:r>
            <a:r>
              <a:rPr lang="uk-UA" sz="3200" b="1" dirty="0" smtClean="0"/>
              <a:t>1)виробництво </a:t>
            </a:r>
            <a:r>
              <a:rPr lang="uk-UA" sz="3200" b="1" dirty="0"/>
              <a:t>– </a:t>
            </a:r>
            <a:r>
              <a:rPr lang="uk-UA" sz="3200" b="1" dirty="0" smtClean="0"/>
              <a:t>2)поставки </a:t>
            </a:r>
            <a:r>
              <a:rPr lang="uk-UA" sz="3200" b="1" dirty="0"/>
              <a:t>– </a:t>
            </a:r>
            <a:r>
              <a:rPr lang="uk-UA" sz="3200" b="1" dirty="0" smtClean="0"/>
              <a:t>3)місцеположення </a:t>
            </a:r>
            <a:r>
              <a:rPr lang="uk-UA" sz="3200" b="1" dirty="0"/>
              <a:t>– </a:t>
            </a:r>
            <a:r>
              <a:rPr lang="uk-UA" sz="3200" b="1" dirty="0" smtClean="0"/>
              <a:t>4)запаси </a:t>
            </a:r>
            <a:r>
              <a:rPr lang="uk-UA" sz="3200" b="1" dirty="0"/>
              <a:t>–  </a:t>
            </a:r>
            <a:r>
              <a:rPr lang="uk-UA" sz="3200" b="1" dirty="0" smtClean="0"/>
              <a:t>5)транспортування  </a:t>
            </a:r>
            <a:r>
              <a:rPr lang="uk-UA" sz="3200" b="1" dirty="0"/>
              <a:t>– </a:t>
            </a:r>
            <a:r>
              <a:rPr lang="uk-UA" sz="3200" b="1" dirty="0" smtClean="0"/>
              <a:t>6)інформація</a:t>
            </a:r>
            <a:r>
              <a:rPr lang="uk-UA" sz="3200" b="1" dirty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098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8077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Усі </a:t>
            </a:r>
            <a:r>
              <a:rPr lang="uk-UA" sz="2800" i="1" dirty="0"/>
              <a:t>рішення з управління ланцюгами поставок</a:t>
            </a:r>
            <a:r>
              <a:rPr lang="uk-UA" sz="2800" dirty="0"/>
              <a:t> розподіляють на дві категорії: </a:t>
            </a:r>
            <a:endParaRPr lang="uk-UA" sz="2800" dirty="0" smtClean="0"/>
          </a:p>
          <a:p>
            <a:r>
              <a:rPr lang="uk-UA" sz="2800" b="1" dirty="0" smtClean="0"/>
              <a:t>стратегічні </a:t>
            </a:r>
            <a:r>
              <a:rPr lang="uk-UA" sz="2800" b="1" i="1" dirty="0"/>
              <a:t>(</a:t>
            </a:r>
            <a:r>
              <a:rPr lang="uk-UA" sz="2800" b="1" i="1" dirty="0" err="1"/>
              <a:t>strategic</a:t>
            </a:r>
            <a:r>
              <a:rPr lang="uk-UA" sz="2800" b="1" i="1" dirty="0"/>
              <a:t>)</a:t>
            </a:r>
            <a:r>
              <a:rPr lang="uk-UA" sz="2800" b="1" dirty="0"/>
              <a:t> і тактичні </a:t>
            </a:r>
            <a:r>
              <a:rPr lang="uk-UA" sz="2800" b="1" i="1" dirty="0"/>
              <a:t>(</a:t>
            </a:r>
            <a:r>
              <a:rPr lang="uk-UA" sz="2800" b="1" i="1" dirty="0" err="1"/>
              <a:t>operational</a:t>
            </a:r>
            <a:r>
              <a:rPr lang="uk-UA" sz="2800" b="1" dirty="0"/>
              <a:t>).</a:t>
            </a:r>
            <a:endParaRPr lang="ru-RU" sz="2800" b="1" dirty="0"/>
          </a:p>
          <a:p>
            <a:r>
              <a:rPr lang="uk-UA" sz="2800" dirty="0"/>
              <a:t> </a:t>
            </a:r>
            <a:r>
              <a:rPr lang="uk-UA" sz="2800" i="1" dirty="0"/>
              <a:t>Ключові галузі управління ланцюгами поставок</a:t>
            </a:r>
            <a:r>
              <a:rPr lang="uk-UA" sz="2800" dirty="0"/>
              <a:t>:</a:t>
            </a:r>
            <a:endParaRPr lang="ru-RU" sz="2800" dirty="0"/>
          </a:p>
          <a:p>
            <a:r>
              <a:rPr lang="uk-UA" sz="2800" b="1" dirty="0"/>
              <a:t>         1.</a:t>
            </a:r>
            <a:r>
              <a:rPr lang="uk-UA" sz="2800" dirty="0"/>
              <a:t> </a:t>
            </a:r>
            <a:r>
              <a:rPr lang="uk-UA" sz="2800" b="1" dirty="0"/>
              <a:t>Виробництво </a:t>
            </a:r>
            <a:r>
              <a:rPr lang="uk-UA" sz="2800" b="1" i="1" dirty="0"/>
              <a:t>(</a:t>
            </a:r>
            <a:r>
              <a:rPr lang="uk-UA" sz="2800" b="1" i="1" dirty="0" err="1"/>
              <a:t>Production</a:t>
            </a:r>
            <a:r>
              <a:rPr lang="uk-UA" sz="2800" b="1" dirty="0"/>
              <a:t>). </a:t>
            </a:r>
            <a:r>
              <a:rPr lang="uk-UA" sz="2800" dirty="0"/>
              <a:t>Компанія вирішує, що саме і як виробляти. </a:t>
            </a:r>
            <a:endParaRPr lang="uk-UA" sz="2800" dirty="0" smtClean="0"/>
          </a:p>
          <a:p>
            <a:r>
              <a:rPr lang="uk-UA" sz="2800" u="sng" dirty="0" smtClean="0"/>
              <a:t>Стратегічні </a:t>
            </a:r>
            <a:r>
              <a:rPr lang="uk-UA" sz="2800" u="sng" dirty="0"/>
              <a:t>рішення </a:t>
            </a:r>
            <a:r>
              <a:rPr lang="uk-UA" sz="2800" dirty="0"/>
              <a:t>щодо </a:t>
            </a:r>
            <a:r>
              <a:rPr lang="uk-UA" sz="2800" b="1" dirty="0"/>
              <a:t>виробництва продукції </a:t>
            </a:r>
            <a:r>
              <a:rPr lang="uk-UA" sz="2800" dirty="0"/>
              <a:t>(торгівля      і надання послуг – це теж види виробництва) ухвалюються на основі вивчення споживчого попиту. </a:t>
            </a:r>
            <a:endParaRPr lang="uk-UA" sz="2800" dirty="0" smtClean="0"/>
          </a:p>
          <a:p>
            <a:r>
              <a:rPr lang="uk-UA" sz="2800" u="sng" dirty="0" smtClean="0"/>
              <a:t>Тактичні </a:t>
            </a:r>
            <a:r>
              <a:rPr lang="uk-UA" sz="2800" u="sng" dirty="0"/>
              <a:t>рішення </a:t>
            </a:r>
            <a:r>
              <a:rPr lang="uk-UA" sz="2800" dirty="0"/>
              <a:t>зосереджені на </a:t>
            </a:r>
            <a:r>
              <a:rPr lang="uk-UA" sz="2800" b="1" dirty="0"/>
              <a:t>плануванні обсягів виробництва, робочого завантаження та обслуговування обладнання, контролю за якістю тощо.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320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2.</a:t>
            </a:r>
            <a:r>
              <a:rPr lang="uk-UA" sz="2800" dirty="0"/>
              <a:t> </a:t>
            </a:r>
            <a:r>
              <a:rPr lang="uk-UA" sz="2800" b="1" dirty="0"/>
              <a:t>Поставки </a:t>
            </a:r>
            <a:r>
              <a:rPr lang="uk-UA" sz="2800" b="1" i="1" dirty="0"/>
              <a:t>(</a:t>
            </a:r>
            <a:r>
              <a:rPr lang="uk-UA" sz="2800" b="1" i="1" dirty="0" err="1"/>
              <a:t>Supply</a:t>
            </a:r>
            <a:r>
              <a:rPr lang="uk-UA" sz="2800" b="1" dirty="0" smtClean="0"/>
              <a:t>).</a:t>
            </a:r>
          </a:p>
          <a:p>
            <a:r>
              <a:rPr lang="uk-UA" sz="2800" b="1" dirty="0" smtClean="0"/>
              <a:t> </a:t>
            </a:r>
            <a:r>
              <a:rPr lang="uk-UA" sz="2800" dirty="0"/>
              <a:t>У разі ухвалення принципового рішення про побудову ланцюга поставок або вхід до нього, компанія повинна визначити, що вона вироблятиме самостійно, а які комплектуючі, товари або послуги буде купувати у сторонніх фірм. </a:t>
            </a:r>
            <a:endParaRPr lang="uk-UA" sz="2800" dirty="0" smtClean="0"/>
          </a:p>
          <a:p>
            <a:r>
              <a:rPr lang="uk-UA" sz="2800" u="sng" dirty="0" smtClean="0"/>
              <a:t>Стратегічні </a:t>
            </a:r>
            <a:r>
              <a:rPr lang="uk-UA" sz="2800" u="sng" dirty="0"/>
              <a:t>рішення </a:t>
            </a:r>
            <a:r>
              <a:rPr lang="uk-UA" sz="2800" dirty="0"/>
              <a:t>на цьому етапі, як правило, стосуються </a:t>
            </a:r>
            <a:r>
              <a:rPr lang="uk-UA" sz="2800" b="1" dirty="0"/>
              <a:t>переліку придбаних компонентів і вимог до їх постачальників щодо швидкості, якості та гнучкості поставок</a:t>
            </a:r>
            <a:r>
              <a:rPr lang="uk-UA" sz="2800" dirty="0"/>
              <a:t>. </a:t>
            </a:r>
            <a:endParaRPr lang="uk-UA" sz="2800" dirty="0" smtClean="0"/>
          </a:p>
          <a:p>
            <a:r>
              <a:rPr lang="uk-UA" sz="2800" u="sng" dirty="0" smtClean="0"/>
              <a:t>Тактичні </a:t>
            </a:r>
            <a:r>
              <a:rPr lang="uk-UA" sz="2800" u="sng" dirty="0"/>
              <a:t>належать </a:t>
            </a:r>
            <a:r>
              <a:rPr lang="uk-UA" sz="2800" dirty="0"/>
              <a:t>до </a:t>
            </a:r>
            <a:r>
              <a:rPr lang="uk-UA" sz="2800" b="1" dirty="0"/>
              <a:t>поточного управління постачаннями</a:t>
            </a:r>
            <a:r>
              <a:rPr lang="uk-UA" sz="2800" dirty="0"/>
              <a:t> для забезпечення необхідного рівня виробництва.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66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05123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3</a:t>
            </a:r>
            <a:r>
              <a:rPr lang="uk-UA" sz="3600" dirty="0"/>
              <a:t>. </a:t>
            </a:r>
            <a:r>
              <a:rPr lang="uk-UA" sz="3600" b="1" dirty="0"/>
              <a:t>Місце розташування </a:t>
            </a:r>
            <a:r>
              <a:rPr lang="uk-UA" sz="3600" b="1" i="1" dirty="0"/>
              <a:t>(</a:t>
            </a:r>
            <a:r>
              <a:rPr lang="uk-UA" sz="3600" b="1" i="1" dirty="0" err="1"/>
              <a:t>Location</a:t>
            </a:r>
            <a:r>
              <a:rPr lang="uk-UA" sz="3600" b="1" dirty="0" smtClean="0"/>
              <a:t>).</a:t>
            </a:r>
          </a:p>
          <a:p>
            <a:r>
              <a:rPr lang="uk-UA" sz="3600" b="1" dirty="0" smtClean="0"/>
              <a:t> </a:t>
            </a:r>
            <a:r>
              <a:rPr lang="uk-UA" sz="3600" dirty="0"/>
              <a:t>Рішення </a:t>
            </a:r>
            <a:r>
              <a:rPr lang="uk-UA" sz="3600" b="1" dirty="0"/>
              <a:t>про місце розташування виробничих потужностей, центрів складування та джерел поставок </a:t>
            </a:r>
            <a:r>
              <a:rPr lang="uk-UA" sz="3600" dirty="0"/>
              <a:t>повністю </a:t>
            </a:r>
            <a:r>
              <a:rPr lang="uk-UA" sz="3600" u="sng" dirty="0"/>
              <a:t>належать до числа стратегічних</a:t>
            </a:r>
            <a:r>
              <a:rPr lang="uk-UA" sz="3600" dirty="0" smtClean="0"/>
              <a:t>.</a:t>
            </a:r>
          </a:p>
          <a:p>
            <a:r>
              <a:rPr lang="uk-UA" sz="3600" dirty="0" smtClean="0"/>
              <a:t> </a:t>
            </a:r>
            <a:r>
              <a:rPr lang="uk-UA" sz="3600" dirty="0"/>
              <a:t>Вони залежать від характеру ринку, галузевої специфіки, а також від політичної та економічної ситуації в регіоні.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731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4. Запаси </a:t>
            </a:r>
            <a:r>
              <a:rPr lang="uk-UA" sz="2800" b="1" i="1" dirty="0"/>
              <a:t>(</a:t>
            </a:r>
            <a:r>
              <a:rPr lang="uk-UA" sz="2800" b="1" i="1" dirty="0" err="1"/>
              <a:t>Inventory</a:t>
            </a:r>
            <a:r>
              <a:rPr lang="uk-UA" sz="2800" b="1" dirty="0"/>
              <a:t>). </a:t>
            </a:r>
            <a:r>
              <a:rPr lang="uk-UA" sz="2800" dirty="0"/>
              <a:t>Основна мета управління запасами –  </a:t>
            </a:r>
            <a:r>
              <a:rPr lang="uk-UA" sz="2800" b="1" i="1" dirty="0"/>
              <a:t>страхування від непередбачених випадків</a:t>
            </a:r>
            <a:r>
              <a:rPr lang="uk-UA" sz="2800" b="1" dirty="0"/>
              <a:t>, </a:t>
            </a:r>
            <a:r>
              <a:rPr lang="uk-UA" sz="2800" dirty="0"/>
              <a:t>таких як сплеск попиту або затримка поставок. </a:t>
            </a:r>
            <a:endParaRPr lang="uk-UA" sz="2800" dirty="0" smtClean="0"/>
          </a:p>
          <a:p>
            <a:r>
              <a:rPr lang="uk-UA" sz="2800" dirty="0" smtClean="0"/>
              <a:t>Тому </a:t>
            </a:r>
            <a:r>
              <a:rPr lang="uk-UA" sz="2800" dirty="0"/>
              <a:t>на цьому етапі </a:t>
            </a:r>
            <a:r>
              <a:rPr lang="uk-UA" sz="2800" u="sng" dirty="0"/>
              <a:t>стратегічні рішення </a:t>
            </a:r>
            <a:r>
              <a:rPr lang="uk-UA" sz="2800" dirty="0"/>
              <a:t>спрямовані на </a:t>
            </a:r>
            <a:r>
              <a:rPr lang="uk-UA" sz="2800" b="1" dirty="0"/>
              <a:t>вироблення політики компанії щодо запасів. </a:t>
            </a:r>
            <a:r>
              <a:rPr lang="uk-UA" sz="2800" dirty="0"/>
              <a:t>Середньостатистичне підприємство вкладає в запаси близько 30 % усіх своїх активів (до 90 % обігових коштів), а витрати на утримання запасів обходяться у 20–40 % їх вартості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 </a:t>
            </a:r>
            <a:r>
              <a:rPr lang="uk-UA" sz="2800" u="sng" dirty="0"/>
              <a:t>Тактичні рішення зосереджені </a:t>
            </a:r>
            <a:r>
              <a:rPr lang="uk-UA" sz="2800" dirty="0"/>
              <a:t>на </a:t>
            </a:r>
            <a:r>
              <a:rPr lang="uk-UA" sz="2800" b="1" dirty="0"/>
              <a:t>підтриманні оптимального рівня запасів</a:t>
            </a:r>
            <a:r>
              <a:rPr lang="uk-UA" sz="2800" dirty="0"/>
              <a:t> у кожному вузлі мережі для безперебійного задоволення коливань споживчого попиту.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07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603" y="188640"/>
            <a:ext cx="8305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5. Транспортування </a:t>
            </a:r>
            <a:r>
              <a:rPr lang="uk-UA" sz="2800" b="1" i="1" dirty="0"/>
              <a:t>(</a:t>
            </a:r>
            <a:r>
              <a:rPr lang="uk-UA" sz="2800" b="1" i="1" dirty="0" err="1"/>
              <a:t>Transportation</a:t>
            </a:r>
            <a:r>
              <a:rPr lang="uk-UA" sz="2800" b="1" dirty="0"/>
              <a:t>). </a:t>
            </a:r>
            <a:endParaRPr lang="uk-UA" sz="2800" b="1" dirty="0" smtClean="0"/>
          </a:p>
          <a:p>
            <a:r>
              <a:rPr lang="uk-UA" sz="3200" dirty="0" smtClean="0"/>
              <a:t>Рішення</a:t>
            </a:r>
            <a:r>
              <a:rPr lang="uk-UA" sz="3200" dirty="0"/>
              <a:t>, пов'язані з транспортуванням, в основному</a:t>
            </a:r>
            <a:r>
              <a:rPr lang="uk-UA" sz="3200" u="sng" dirty="0"/>
              <a:t> є стратегічними. </a:t>
            </a:r>
            <a:r>
              <a:rPr lang="uk-UA" sz="3200" dirty="0"/>
              <a:t>Вони </a:t>
            </a:r>
            <a:r>
              <a:rPr lang="uk-UA" sz="3200" b="1" dirty="0"/>
              <a:t>залежать від місця розташування учасників ланцюга поставок, політики щодо запасів і необхідного рівня обслуговування клієнтів</a:t>
            </a:r>
            <a:r>
              <a:rPr lang="uk-UA" sz="3200" dirty="0"/>
              <a:t>. Важливо визначити правильні способи й ефективні методи оперативного управління транспортуванням, бо ці операції становлять близько </a:t>
            </a:r>
            <a:r>
              <a:rPr lang="uk-UA" sz="3200" u="sng" dirty="0"/>
              <a:t>30 % загальних витрат на постачання</a:t>
            </a:r>
            <a:r>
              <a:rPr lang="uk-UA" sz="3200" dirty="0"/>
              <a:t>, і саме із </a:t>
            </a:r>
            <a:r>
              <a:rPr lang="uk-UA" sz="3200" u="sng" dirty="0"/>
              <a:t>запізненнями у доставці пов'язано в середньому більш ніж 70 % помилок у розподілі товарів</a:t>
            </a:r>
            <a:r>
              <a:rPr lang="uk-UA" sz="3200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79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6. Інформація (</a:t>
            </a:r>
            <a:r>
              <a:rPr lang="uk-UA" sz="3200" b="1" i="1" dirty="0" err="1"/>
              <a:t>Information</a:t>
            </a:r>
            <a:r>
              <a:rPr lang="uk-UA" sz="3200" b="1" i="1" dirty="0"/>
              <a:t>).</a:t>
            </a:r>
            <a:r>
              <a:rPr lang="uk-UA" sz="3200" b="1" dirty="0"/>
              <a:t> </a:t>
            </a:r>
            <a:r>
              <a:rPr lang="uk-UA" sz="3200" dirty="0"/>
              <a:t>Ефективне функціонування ланцюга поставок неможливе без оперативного обміну даними між усіма її учасниками. </a:t>
            </a:r>
            <a:endParaRPr lang="uk-UA" sz="3200" dirty="0" smtClean="0"/>
          </a:p>
          <a:p>
            <a:endParaRPr lang="uk-UA" sz="3200" dirty="0" smtClean="0"/>
          </a:p>
          <a:p>
            <a:r>
              <a:rPr lang="uk-UA" sz="3200" u="sng" dirty="0" smtClean="0"/>
              <a:t>Стратегічні </a:t>
            </a:r>
            <a:r>
              <a:rPr lang="uk-UA" sz="3200" u="sng" dirty="0"/>
              <a:t>рішення </a:t>
            </a:r>
            <a:r>
              <a:rPr lang="uk-UA" sz="3200" b="1" dirty="0"/>
              <a:t>стосуються джерел інформації, її змісту, механізмів і засобів розподілу, а також правил </a:t>
            </a:r>
            <a:r>
              <a:rPr lang="uk-UA" sz="3200" b="1" dirty="0" smtClean="0"/>
              <a:t>доступу. </a:t>
            </a:r>
          </a:p>
          <a:p>
            <a:endParaRPr lang="uk-UA" sz="3200" dirty="0" smtClean="0"/>
          </a:p>
          <a:p>
            <a:r>
              <a:rPr lang="uk-UA" sz="3200" u="sng" dirty="0" smtClean="0"/>
              <a:t>Тактичні </a:t>
            </a:r>
            <a:r>
              <a:rPr lang="uk-UA" sz="3200" u="sng" dirty="0"/>
              <a:t>рішення </a:t>
            </a:r>
            <a:r>
              <a:rPr lang="uk-UA" sz="3200" dirty="0"/>
              <a:t>спрямовані на </a:t>
            </a:r>
            <a:r>
              <a:rPr lang="uk-UA" sz="3200" b="1" dirty="0"/>
              <a:t>інтеграцію інформаційних систем учасників ланцюга поставок у загальну інфраструктуру.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418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7693"/>
            <a:ext cx="8686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Управління ланцюгом поставок </a:t>
            </a:r>
            <a:r>
              <a:rPr lang="uk-UA" sz="3600" b="1" dirty="0"/>
              <a:t>пов’язує різнорідні бізнес-одиниці    в </a:t>
            </a:r>
            <a:r>
              <a:rPr lang="uk-UA" sz="3600" b="1" dirty="0" smtClean="0"/>
              <a:t>цільну, </a:t>
            </a:r>
            <a:r>
              <a:rPr lang="uk-UA" sz="3600" b="1" dirty="0"/>
              <a:t>чітку систему, яка спрямована на </a:t>
            </a:r>
            <a:r>
              <a:rPr lang="uk-UA" sz="3600" b="1" i="1" u="sng" dirty="0"/>
              <a:t>ефективне задоволення вимог кінцевого споживача </a:t>
            </a:r>
            <a:r>
              <a:rPr lang="uk-UA" sz="3600" b="1" dirty="0"/>
              <a:t>та синхронізує ці операції. </a:t>
            </a:r>
            <a:endParaRPr lang="ru-RU" sz="3600" b="1" dirty="0"/>
          </a:p>
          <a:p>
            <a:r>
              <a:rPr lang="uk-UA" sz="3600" dirty="0" smtClean="0"/>
              <a:t>Усередині </a:t>
            </a:r>
            <a:r>
              <a:rPr lang="uk-UA" sz="3600" dirty="0"/>
              <a:t>ланцюга поставок особлива увага приділяється </a:t>
            </a:r>
            <a:r>
              <a:rPr lang="uk-UA" sz="3600" b="1" u="sng" dirty="0"/>
              <a:t>скороченню тих видів діяльності чи робіт, які не призначені для створення доданої вартості. </a:t>
            </a:r>
            <a:endParaRPr lang="uk-UA" sz="3600" b="1" u="sng" dirty="0" smtClean="0"/>
          </a:p>
          <a:p>
            <a:pPr lvl="0"/>
            <a:r>
              <a:rPr lang="uk-UA" sz="2800" dirty="0" smtClean="0"/>
              <a:t>Усі </a:t>
            </a:r>
            <a:r>
              <a:rPr lang="uk-UA" sz="2800" dirty="0"/>
              <a:t>ці витрати в області логістики необхідно звести до мінімуму, щоб скоротити загальні витрати</a:t>
            </a:r>
            <a:r>
              <a:rPr lang="uk-UA" sz="2800" dirty="0" smtClean="0"/>
              <a:t>. Для цього проводиться </a:t>
            </a:r>
            <a:r>
              <a:rPr lang="uk-UA" sz="28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аналіз </a:t>
            </a:r>
            <a:r>
              <a:rPr lang="uk-UA" sz="2800" b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ланцюжків поставок</a:t>
            </a:r>
            <a:endParaRPr lang="ru-RU" sz="28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99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/>
          <p:cNvSpPr>
            <a:spLocks noChangeArrowheads="1"/>
          </p:cNvSpPr>
          <p:nvPr/>
        </p:nvSpPr>
        <p:spPr bwMode="auto">
          <a:xfrm>
            <a:off x="914400" y="826162"/>
            <a:ext cx="2263775" cy="607695"/>
          </a:xfrm>
          <a:prstGeom prst="notchedRightArrow">
            <a:avLst>
              <a:gd name="adj1" fmla="val 50000"/>
              <a:gd name="adj2" fmla="val 544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Постачання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54375" y="991898"/>
            <a:ext cx="166687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Постачальники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Стрелка вправо с вырезом 3"/>
          <p:cNvSpPr>
            <a:spLocks noChangeArrowheads="1"/>
          </p:cNvSpPr>
          <p:nvPr/>
        </p:nvSpPr>
        <p:spPr bwMode="auto">
          <a:xfrm>
            <a:off x="914400" y="1487198"/>
            <a:ext cx="2339975" cy="914400"/>
          </a:xfrm>
          <a:prstGeom prst="notchedRightArrow">
            <a:avLst>
              <a:gd name="adj1" fmla="val 50000"/>
              <a:gd name="adj2" fmla="val 417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Підтримка виробництва</a:t>
            </a:r>
            <a:endParaRPr lang="ru-RU" sz="140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54375" y="1649123"/>
            <a:ext cx="4289425" cy="409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 err="1">
                <a:solidFill>
                  <a:srgbClr val="000000"/>
                </a:solidFill>
                <a:effectLst/>
                <a:latin typeface="Arial"/>
                <a:ea typeface="Times New Roman"/>
              </a:rPr>
              <a:t>Внутрішньо-виробнича</a:t>
            </a: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логістика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Стрелка вправо с вырезом 5"/>
          <p:cNvSpPr>
            <a:spLocks noChangeArrowheads="1"/>
          </p:cNvSpPr>
          <p:nvPr/>
        </p:nvSpPr>
        <p:spPr bwMode="auto">
          <a:xfrm>
            <a:off x="914400" y="2401598"/>
            <a:ext cx="2339975" cy="638175"/>
          </a:xfrm>
          <a:prstGeom prst="notchedRightArrow">
            <a:avLst>
              <a:gd name="adj1" fmla="val 50000"/>
              <a:gd name="adj2" fmla="val 539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Arial"/>
                <a:ea typeface="Times New Roman"/>
              </a:rPr>
              <a:t>Розподіл</a:t>
            </a:r>
            <a:endParaRPr lang="ru-RU" sz="140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54375" y="2172997"/>
            <a:ext cx="5584825" cy="3991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Споживачі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•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вартість товару формується впродовж усього ланцюжка поставок, позначаючись </a:t>
            </a:r>
            <a:r>
              <a:rPr lang="uk-UA" sz="2000" b="1" u="sng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критичним чином тільки на останній стадії – </a:t>
            </a:r>
            <a:r>
              <a:rPr lang="uk-UA" sz="2000" b="1" u="sng" dirty="0" err="1">
                <a:solidFill>
                  <a:srgbClr val="000000"/>
                </a:solidFill>
                <a:effectLst/>
                <a:latin typeface="Arial"/>
                <a:ea typeface="Times New Roman"/>
              </a:rPr>
              <a:t>стадії</a:t>
            </a:r>
            <a:r>
              <a:rPr lang="uk-UA" sz="2000" b="1" u="sng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продажу кінцевому споживачу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; </a:t>
            </a:r>
            <a:endParaRPr lang="ru-RU" sz="2000" b="1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• на вартості товару на пункті конкретного продажу критичним чином позначається </a:t>
            </a:r>
            <a:r>
              <a:rPr lang="uk-UA" sz="2000" b="1" u="sng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загальна ефективність операцій по всьому ланцюгу поставок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;</a:t>
            </a:r>
            <a:endParaRPr lang="ru-RU" sz="2000" b="1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• найбільш </a:t>
            </a:r>
            <a:r>
              <a:rPr lang="uk-UA" sz="2000" b="1" u="sng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керовани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ми, із погляду вартості, є початкові стадії виробництва товару, а </a:t>
            </a:r>
            <a:r>
              <a:rPr lang="uk-UA" sz="2000" b="1" u="sng" dirty="0" err="1">
                <a:solidFill>
                  <a:srgbClr val="000000"/>
                </a:solidFill>
                <a:effectLst/>
                <a:latin typeface="Arial"/>
                <a:ea typeface="Times New Roman"/>
              </a:rPr>
              <a:t>найчутливішими</a:t>
            </a:r>
            <a:r>
              <a:rPr lang="uk-UA" sz="2000" b="1" u="sng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– останні стадії продажів. </a:t>
            </a:r>
            <a:endParaRPr lang="ru-RU" sz="2000" b="1" u="sng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2400" y="147935"/>
            <a:ext cx="6399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199" y="6164323"/>
            <a:ext cx="6554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Суть 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аналізу ланцюжків поставок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7856" r="9136" b="20763"/>
          <a:stretch/>
        </p:blipFill>
        <p:spPr bwMode="auto">
          <a:xfrm>
            <a:off x="34636" y="381000"/>
            <a:ext cx="900545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C0000"/>
                </a:solidFill>
                <a:latin typeface="Times New Roman" pitchFamily="18" charset="0"/>
              </a:rPr>
              <a:t>Теория Цепочки добавленной стоимости </a:t>
            </a:r>
            <a:br>
              <a:rPr lang="ru-RU" sz="3200" b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rgbClr val="CC0000"/>
                </a:solidFill>
                <a:latin typeface="Times New Roman" pitchFamily="18" charset="0"/>
              </a:rPr>
              <a:t>     по Майклу Портеру</a:t>
            </a: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4000" b="1" dirty="0">
                <a:solidFill>
                  <a:srgbClr val="CC0000"/>
                </a:solidFill>
                <a:latin typeface="Times New Roman" pitchFamily="18" charset="0"/>
              </a:rPr>
            </a:br>
            <a:endParaRPr lang="ru-RU" sz="40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96612" name="Picture 4" descr="Porter 1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-2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776"/>
            <a:ext cx="9144000" cy="44196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017" y="548680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Логістичний ланцюг - це:</a:t>
            </a:r>
            <a:br>
              <a:rPr lang="uk-UA" sz="2800" b="1" i="1" dirty="0"/>
            </a:br>
            <a:r>
              <a:rPr lang="uk-UA" sz="2800" dirty="0"/>
              <a:t>А. Частково впорядкована множина різних посередників.</a:t>
            </a:r>
            <a:br>
              <a:rPr lang="uk-UA" sz="2800" dirty="0"/>
            </a:br>
            <a:r>
              <a:rPr lang="uk-UA" sz="2800" dirty="0"/>
              <a:t>Б. Організаційно-завершена структурована система, що складається з</a:t>
            </a:r>
            <a:br>
              <a:rPr lang="uk-UA" sz="2800" dirty="0"/>
            </a:br>
            <a:r>
              <a:rPr lang="uk-UA" sz="2800" dirty="0"/>
              <a:t>елементів і ланок.</a:t>
            </a:r>
            <a:br>
              <a:rPr lang="uk-UA" sz="2800" dirty="0"/>
            </a:br>
            <a:r>
              <a:rPr lang="uk-UA" sz="2800" dirty="0"/>
              <a:t>В. Лінійно впорядкована множина учасників логістичного процесу з</a:t>
            </a:r>
            <a:br>
              <a:rPr lang="uk-UA" sz="2800" dirty="0"/>
            </a:br>
            <a:r>
              <a:rPr lang="uk-UA" sz="2800" dirty="0"/>
              <a:t>доведення зовнішнього матеріального потоку від однієї логістичної системи до</a:t>
            </a:r>
            <a:br>
              <a:rPr lang="uk-UA" sz="2800" dirty="0"/>
            </a:br>
            <a:r>
              <a:rPr lang="uk-UA" sz="2800" dirty="0"/>
              <a:t>іншої.</a:t>
            </a:r>
            <a:br>
              <a:rPr lang="uk-UA" sz="2800" dirty="0"/>
            </a:br>
            <a:r>
              <a:rPr lang="uk-UA" sz="2800" dirty="0"/>
              <a:t>Г. Немає правильної відповіді.</a:t>
            </a:r>
            <a:r>
              <a:rPr lang="uk-UA" sz="2800" dirty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66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847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Яке </a:t>
            </a:r>
            <a:r>
              <a:rPr lang="uk-UA" sz="2400" b="1" dirty="0"/>
              <a:t>визначення поняття «управління ланцюгами поставок» відповідно до термінологією збірки «Стандартів з логістики та управління ланцюгами поставок»? </a:t>
            </a:r>
            <a:endParaRPr lang="uk-UA" sz="2400" dirty="0"/>
          </a:p>
          <a:p>
            <a:r>
              <a:rPr lang="uk-UA" sz="2400" dirty="0"/>
              <a:t>а) Це організація, планування, контроль та виконання товарного потоку, від проектування і закупівель через виробництво і розподіл до кінцевого споживача відповідно до вимог ринку до ефективності за витратами; </a:t>
            </a:r>
          </a:p>
          <a:p>
            <a:r>
              <a:rPr lang="uk-UA" sz="2400" dirty="0"/>
              <a:t>б) Це інтегрування ключових бізнес-процесів, що починаються від кінцевого користувача і охоплюють всіх постачальників товарів, послуг та інформації, що додають цінність для споживачів та інших зацікавлених осіб; </a:t>
            </a:r>
          </a:p>
          <a:p>
            <a:r>
              <a:rPr lang="uk-UA" sz="2400" dirty="0"/>
              <a:t>в) Це управління взаємовідносинами з розташованими вище і нижче за течією постачальниками і клієнтами, спрямоване на досягнення більш високої споживчої цінності при менших витратах всього ланцюга поставок в цілому; </a:t>
            </a:r>
          </a:p>
          <a:p>
            <a:r>
              <a:rPr lang="uk-UA" sz="2400" dirty="0"/>
              <a:t>г) Немає вірних відповідей.</a:t>
            </a:r>
          </a:p>
        </p:txBody>
      </p:sp>
    </p:spTree>
    <p:extLst>
      <p:ext uri="{BB962C8B-B14F-4D97-AF65-F5344CB8AC3E}">
        <p14:creationId xmlns:p14="http://schemas.microsoft.com/office/powerpoint/2010/main" val="17246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Які </a:t>
            </a:r>
            <a:r>
              <a:rPr lang="uk-UA" sz="3200" b="1" dirty="0"/>
              <a:t>типи ланцюгів постачань можна виділити залежно від рівня їх складності? </a:t>
            </a:r>
            <a:endParaRPr lang="uk-UA" sz="3200" dirty="0"/>
          </a:p>
          <a:p>
            <a:r>
              <a:rPr lang="uk-UA" sz="3200" dirty="0"/>
              <a:t>а) Мінімальний, розширений і укрупнений ланцюг поставок; </a:t>
            </a:r>
          </a:p>
          <a:p>
            <a:r>
              <a:rPr lang="uk-UA" sz="3200" dirty="0"/>
              <a:t>б) Мінімальний, розгорнутий і максимальний ланцюг поставок; </a:t>
            </a:r>
          </a:p>
          <a:p>
            <a:r>
              <a:rPr lang="uk-UA" sz="3200" dirty="0"/>
              <a:t>в) Мінімальний, розширений і максимальний ланцюг поставок;</a:t>
            </a:r>
          </a:p>
          <a:p>
            <a:r>
              <a:rPr lang="uk-UA" sz="3200" dirty="0"/>
              <a:t>г) Немає вірних відповідей.</a:t>
            </a:r>
          </a:p>
        </p:txBody>
      </p:sp>
    </p:spTree>
    <p:extLst>
      <p:ext uri="{BB962C8B-B14F-4D97-AF65-F5344CB8AC3E}">
        <p14:creationId xmlns:p14="http://schemas.microsoft.com/office/powerpoint/2010/main" val="20411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869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uk-UA" sz="3200" b="1" dirty="0" smtClean="0"/>
              <a:t>Які </a:t>
            </a:r>
            <a:r>
              <a:rPr lang="uk-UA" sz="3200" b="1" dirty="0"/>
              <a:t>ланки входять до максимального ланцюга поставок? </a:t>
            </a:r>
            <a:endParaRPr lang="uk-UA" sz="3200" dirty="0"/>
          </a:p>
          <a:p>
            <a:pPr>
              <a:lnSpc>
                <a:spcPts val="3840"/>
              </a:lnSpc>
            </a:pPr>
            <a:r>
              <a:rPr lang="uk-UA" sz="3200" dirty="0"/>
              <a:t>а) Фокусна компанія, постачальники різного рівня, в тому числі постачальники вихідної сировини та природних ресурсів, споживачі різного рівня, аж до кінцевих (індивідуальних) споживачів, логістичні, інституційні та інші посередники; </a:t>
            </a:r>
          </a:p>
          <a:p>
            <a:pPr>
              <a:lnSpc>
                <a:spcPts val="3840"/>
              </a:lnSpc>
            </a:pPr>
            <a:r>
              <a:rPr lang="uk-UA" sz="3200" dirty="0"/>
              <a:t>б) Фокусна компанія, постачальники та споживачі різного рівня, логістичні посередники; </a:t>
            </a:r>
          </a:p>
          <a:p>
            <a:pPr>
              <a:lnSpc>
                <a:spcPts val="3840"/>
              </a:lnSpc>
            </a:pPr>
            <a:r>
              <a:rPr lang="uk-UA" sz="3200" dirty="0"/>
              <a:t>в) Фокусна компанія, постачальники першого і другого рівнів, кінцеві споживачі, логістичні, інституційні та інші посередники;</a:t>
            </a:r>
          </a:p>
          <a:p>
            <a:pPr>
              <a:lnSpc>
                <a:spcPts val="3840"/>
              </a:lnSpc>
            </a:pPr>
            <a:r>
              <a:rPr lang="uk-UA" sz="3200" dirty="0"/>
              <a:t>г) Немає вірних відповідей. </a:t>
            </a:r>
          </a:p>
        </p:txBody>
      </p:sp>
    </p:spTree>
    <p:extLst>
      <p:ext uri="{BB962C8B-B14F-4D97-AF65-F5344CB8AC3E}">
        <p14:creationId xmlns:p14="http://schemas.microsoft.com/office/powerpoint/2010/main" val="27733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354"/>
            <a:ext cx="9144000" cy="691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uk-UA" sz="2400" b="1" dirty="0" smtClean="0"/>
              <a:t>ЩО ТАКЕ УПРАВЛІННЯ ПОВОРОТНИМИ МАТЕРІАЛЬНИМИ ПОТОКАМИ?</a:t>
            </a:r>
          </a:p>
          <a:p>
            <a:pPr>
              <a:lnSpc>
                <a:spcPts val="3840"/>
              </a:lnSpc>
            </a:pPr>
            <a:r>
              <a:rPr lang="uk-UA" sz="2800" dirty="0" smtClean="0"/>
              <a:t>а</a:t>
            </a:r>
            <a:r>
              <a:rPr lang="uk-UA" sz="2800" dirty="0"/>
              <a:t>) недопущення повернення продукції, забезпечення повторного використання та повторної переробки матеріалів;</a:t>
            </a:r>
          </a:p>
          <a:p>
            <a:pPr>
              <a:lnSpc>
                <a:spcPts val="3840"/>
              </a:lnSpc>
            </a:pPr>
            <a:r>
              <a:rPr lang="uk-UA" sz="2800" dirty="0"/>
              <a:t>б) недопущення повернення продукції, скорочення обсягу матеріальних переміщень в прямому напрямку з метою зниження потоку та у зворотному напрямку;</a:t>
            </a:r>
          </a:p>
          <a:p>
            <a:pPr>
              <a:lnSpc>
                <a:spcPts val="3840"/>
              </a:lnSpc>
            </a:pPr>
            <a:r>
              <a:rPr lang="uk-UA" sz="2800" dirty="0"/>
              <a:t>в) недопущення повернення продукції, скорочення обсягу матеріальних переміщень в прямому напрямку з метою зниження потоку і в зворотному напрямку, забезпечення повторного використання та повторної переробки матеріалів;</a:t>
            </a:r>
          </a:p>
          <a:p>
            <a:pPr>
              <a:lnSpc>
                <a:spcPts val="3840"/>
              </a:lnSpc>
            </a:pPr>
            <a:r>
              <a:rPr lang="uk-UA" sz="2800" dirty="0"/>
              <a:t>г) немає вірних відповідей. </a:t>
            </a:r>
          </a:p>
        </p:txBody>
      </p:sp>
    </p:spTree>
    <p:extLst>
      <p:ext uri="{BB962C8B-B14F-4D97-AF65-F5344CB8AC3E}">
        <p14:creationId xmlns:p14="http://schemas.microsoft.com/office/powerpoint/2010/main" val="40873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52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6. Зв'язок логістики з основними функціональними сферами </a:t>
            </a:r>
            <a:r>
              <a:rPr lang="uk-UA" sz="3600" b="1" dirty="0" smtClean="0"/>
              <a:t>бізнесу</a:t>
            </a:r>
            <a:endParaRPr lang="ru-RU" sz="3600" b="1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38200" y="1899805"/>
            <a:ext cx="2633662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Підсистема організації роботи складів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86187" y="1600201"/>
            <a:ext cx="4976813" cy="994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вирішує завдання визначення кількості та виду складів, виконуваних ними функцій, обліку матеріалів і контролю за ними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5" name="Прямая со стрелкой 4"/>
          <p:cNvCxnSpPr>
            <a:cxnSpLocks noChangeShapeType="1"/>
          </p:cNvCxnSpPr>
          <p:nvPr/>
        </p:nvCxnSpPr>
        <p:spPr bwMode="auto">
          <a:xfrm>
            <a:off x="3471862" y="2185555"/>
            <a:ext cx="3143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38200" y="2795155"/>
            <a:ext cx="2633662" cy="6338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Підсистема організації роботи транспорту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48086" y="2690380"/>
            <a:ext cx="5243514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покликана вирішувати завдання визначення типу і кількості транспортних засобів, установлення транспортних маршрутів і схеми руху, оптимізації вантажних потоків</a:t>
            </a:r>
            <a:endParaRPr lang="ru-RU" sz="15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>
            <a:off x="3471862" y="3061855"/>
            <a:ext cx="3143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8200" y="3719080"/>
            <a:ext cx="2633662" cy="1081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Підсистема організації функціонування підрозділів</a:t>
            </a:r>
            <a:r>
              <a:rPr lang="uk-UA" sz="1600" i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логістики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786187" y="3719080"/>
            <a:ext cx="5053013" cy="131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покликана вирішувати завдання встановлення сфери діяльності цих підрозділів, виконуваних ними функцій, кадрового забезпечення процесу логістики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3471862" y="3995305"/>
            <a:ext cx="3143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0164" y="5181600"/>
            <a:ext cx="85344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Підсистеми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що входять до комплексу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 логістики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08421"/>
              </p:ext>
            </p:extLst>
          </p:nvPr>
        </p:nvGraphicFramePr>
        <p:xfrm>
          <a:off x="228601" y="454038"/>
          <a:ext cx="8915400" cy="6165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067"/>
                <a:gridCol w="7279333"/>
              </a:tblGrid>
              <a:tr h="1485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Фахівці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Їх роль в управлінській ієрархії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662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solidFill>
                            <a:schemeClr val="tx1"/>
                          </a:solidFill>
                          <a:effectLst/>
                        </a:rPr>
                        <a:t>Top management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uk-UA" sz="2000" i="1" u="sng" spc="10" dirty="0">
                          <a:solidFill>
                            <a:schemeClr val="tx1"/>
                          </a:solidFill>
                          <a:effectLst/>
                        </a:rPr>
                        <a:t>вищий управлінський персонал, </a:t>
                      </a:r>
                      <a:r>
                        <a:rPr lang="uk-UA" sz="2000" spc="10" dirty="0">
                          <a:solidFill>
                            <a:schemeClr val="tx1"/>
                          </a:solidFill>
                          <a:effectLst/>
                        </a:rPr>
                        <a:t>наприклад </a:t>
                      </a:r>
                      <a:r>
                        <a:rPr lang="uk-UA" sz="2000" b="1" spc="10" dirty="0" err="1">
                          <a:solidFill>
                            <a:schemeClr val="tx1"/>
                          </a:solidFill>
                          <a:effectLst/>
                        </a:rPr>
                        <a:t>віце-</a:t>
                      </a:r>
                      <a:r>
                        <a:rPr lang="uk-UA" sz="2000" b="1" spc="10" dirty="0">
                          <a:solidFill>
                            <a:schemeClr val="tx1"/>
                          </a:solidFill>
                          <a:effectLst/>
                        </a:rPr>
                        <a:t> президент компанії з логістики</a:t>
                      </a:r>
                      <a:r>
                        <a:rPr lang="uk-UA" sz="2000" spc="1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2000" b="1" spc="10" dirty="0">
                          <a:solidFill>
                            <a:schemeClr val="tx1"/>
                          </a:solidFill>
                          <a:effectLst/>
                        </a:rPr>
                        <a:t>директор із логістики, інтегральний логістичний менеджер, начальник відділу (служби) логістики, члени виконавчої дирекції фірми, що виконують функції вищих логістичних менеджерів тощо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Middle management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supervisors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uk-UA" sz="2000" i="1" u="sng" dirty="0">
                          <a:solidFill>
                            <a:schemeClr val="tx1"/>
                          </a:solidFill>
                          <a:effectLst/>
                        </a:rPr>
                        <a:t>середній управлінський персонал </a:t>
                      </a:r>
                      <a:r>
                        <a:rPr lang="uk-UA" sz="2000" spc="1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керівники структурних підрозділів відділу (служби) логістики компанії, логістичні менеджери середньої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ланки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з великим досвідом роботи, </a:t>
                      </a:r>
                      <a:r>
                        <a:rPr lang="uk-UA" sz="2000" b="1" dirty="0" err="1">
                          <a:solidFill>
                            <a:schemeClr val="tx1"/>
                          </a:solidFill>
                          <a:effectLst/>
                        </a:rPr>
                        <a:t>супервайзери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 (координатори) функціональних областей логістики компанії або основних логістичних функцій, аналітики, провідні логістичні менеджери тощо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spc="10">
                          <a:solidFill>
                            <a:schemeClr val="tx1"/>
                          </a:solidFill>
                          <a:effectLst/>
                        </a:rPr>
                        <a:t>Lower management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i="1" u="sng" spc="10" dirty="0">
                          <a:solidFill>
                            <a:schemeClr val="tx1"/>
                          </a:solidFill>
                          <a:effectLst/>
                        </a:rPr>
                        <a:t>управлінський персонал нижчої ланки </a:t>
                      </a:r>
                      <a:r>
                        <a:rPr lang="uk-UA" sz="2000" spc="10" dirty="0">
                          <a:solidFill>
                            <a:schemeClr val="tx1"/>
                          </a:solidFill>
                          <a:effectLst/>
                        </a:rPr>
                        <a:t>служби логістики фірми: </a:t>
                      </a:r>
                      <a:r>
                        <a:rPr lang="uk-UA" sz="2000" b="1" spc="10" dirty="0">
                          <a:solidFill>
                            <a:schemeClr val="tx1"/>
                          </a:solidFill>
                          <a:effectLst/>
                        </a:rPr>
                        <a:t>логістичні менеджери з невеликим стажем роботи, інженери-логісти, аналітики-статистики, допоміжний персонал тощо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84706"/>
            <a:ext cx="861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Поділ фахівців із логістики в управлінський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ієрархії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45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Призначення логістичного менеджменту </a:t>
            </a:r>
            <a:r>
              <a:rPr lang="uk-UA" sz="3200" dirty="0"/>
              <a:t>– це підтримання корпоративної стратегії фірми з оптимальними витратами ресурсів,         а також забезпечення системної стабільності фірми на ринку за рахунок </a:t>
            </a:r>
            <a:r>
              <a:rPr lang="uk-UA" sz="3200" b="1" i="1" u="sng" dirty="0"/>
              <a:t>згладжування </a:t>
            </a:r>
            <a:r>
              <a:rPr lang="uk-UA" sz="3200" b="1" i="1" u="sng" dirty="0" err="1"/>
              <a:t>внутрішньофірмових</a:t>
            </a:r>
            <a:r>
              <a:rPr lang="uk-UA" sz="3200" b="1" i="1" u="sng" dirty="0"/>
              <a:t> суперечностей між підрозділами закупівель, виробництва, маркетингу, фінансів і продажів і оптимізації </a:t>
            </a:r>
            <a:r>
              <a:rPr lang="uk-UA" sz="3200" b="1" i="1" u="sng" dirty="0" err="1"/>
              <a:t>міжорганізаційних</a:t>
            </a:r>
            <a:r>
              <a:rPr lang="uk-UA" sz="3200" b="1" i="1" u="sng" dirty="0"/>
              <a:t> відносин із постачальниками, споживачами та логістичними посередниками. </a:t>
            </a:r>
            <a:endParaRPr lang="ru-RU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3481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043"/>
              </p:ext>
            </p:extLst>
          </p:nvPr>
        </p:nvGraphicFramePr>
        <p:xfrm>
          <a:off x="152400" y="871211"/>
          <a:ext cx="8839200" cy="5714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811"/>
                <a:gridCol w="6848389"/>
              </a:tblGrid>
              <a:tr h="9650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Функції менеджменту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200">
                          <a:solidFill>
                            <a:schemeClr val="tx1"/>
                          </a:solidFill>
                          <a:effectLst/>
                        </a:rPr>
                        <a:t>Характеристика функцій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6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Планування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Функція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, яка передбачає рішення про те, які мають бути цілі логістичної організації та що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робити,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щоб досягти цих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цілей.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План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має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пре</a:t>
                      </a:r>
                      <a:r>
                        <a:rPr lang="uk-UA" sz="2400" b="1" dirty="0" err="1">
                          <a:solidFill>
                            <a:schemeClr val="tx1"/>
                          </a:solidFill>
                          <a:effectLst/>
                        </a:rPr>
                        <a:t>зентувати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соціально-економічну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модель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майбутнього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стану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логістичної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 План –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це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карта шляху, як</a:t>
                      </a:r>
                      <a:r>
                        <a:rPr lang="uk-UA" sz="2400" b="1" dirty="0" err="1">
                          <a:solidFill>
                            <a:schemeClr val="tx1"/>
                          </a:solidFill>
                          <a:effectLst/>
                        </a:rPr>
                        <a:t>им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 має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пройти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логістична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за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конкретний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період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часу.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Плани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можуть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бути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стратегічними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тактичними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й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оперативними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27581" y="347990"/>
            <a:ext cx="69936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Функції логістичного менеджменту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057"/>
            <a:ext cx="8991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solidFill>
                  <a:srgbClr val="FF0000"/>
                </a:solidFill>
              </a:rPr>
              <a:t>О </a:t>
            </a:r>
            <a:r>
              <a:rPr lang="ru-RU" sz="3600" b="1" cap="all" dirty="0" smtClean="0">
                <a:solidFill>
                  <a:srgbClr val="FF0000"/>
                </a:solidFill>
              </a:rPr>
              <a:t>КОМПАНИИ 5</a:t>
            </a:r>
            <a:r>
              <a:rPr lang="en-US" sz="3600" b="1" cap="all" dirty="0" smtClean="0">
                <a:solidFill>
                  <a:srgbClr val="FF0000"/>
                </a:solidFill>
              </a:rPr>
              <a:t>L</a:t>
            </a:r>
            <a:endParaRPr lang="ru-RU" sz="3600" b="1" cap="all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/>
              <a:t>Деятельность предприятия 5PL направлена на соединение усилий государственного и частного партнерства по созданию и внедрению системы управления цепями поставок и взаимодействия участников поставки в едином информационном пространстве.</a:t>
            </a:r>
          </a:p>
          <a:p>
            <a:pPr algn="ctr"/>
            <a:r>
              <a:rPr lang="ru-RU" sz="3600" dirty="0"/>
              <a:t>Максимальный эффект от внедрения такой системы будет получен в случае достаточного уровня компетенции логистического персонала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82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50076"/>
              </p:ext>
            </p:extLst>
          </p:nvPr>
        </p:nvGraphicFramePr>
        <p:xfrm>
          <a:off x="0" y="152400"/>
          <a:ext cx="9144000" cy="661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593"/>
                <a:gridCol w="6786407"/>
              </a:tblGrid>
              <a:tr h="27759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Стратегічне планування (вищий рівень)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це спроба зазирнути в довготермінову перспективу, оцінити тенденції, які розвиваються як усередині організації, так і в зовнішньому оточенні.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</a:rPr>
                        <a:t>Процес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</a:rPr>
                        <a:t>стратегічного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</a:rPr>
                        <a:t>планування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</a:rPr>
                        <a:t>складається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 з </a:t>
                      </a:r>
                      <a:r>
                        <a:rPr lang="uk-UA" sz="2000" u="sng" dirty="0" smtClean="0">
                          <a:solidFill>
                            <a:schemeClr val="tx1"/>
                          </a:solidFill>
                          <a:effectLst/>
                        </a:rPr>
                        <a:t>ТАКИХ</a:t>
                      </a:r>
                      <a:r>
                        <a:rPr lang="ru-RU" sz="2000" u="sng" dirty="0" smtClean="0">
                          <a:solidFill>
                            <a:schemeClr val="tx1"/>
                          </a:solidFill>
                          <a:effectLst/>
                        </a:rPr>
                        <a:t> ФАЗ:</a:t>
                      </a:r>
                      <a:endParaRPr lang="ru-RU" sz="2000" u="sng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оцін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ювання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ставлення завдання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становлення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пріоритетів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впровадження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33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актичн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е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планування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ним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займаються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середньому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рівні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управління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визначають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проміжні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цілі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на шляху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досягнення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стратегічних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і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завдань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логістичній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системі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752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перативне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планування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оперативних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планах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розробляють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стандарти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логістичної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діяльності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опис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робіт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тощо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; вони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вписуються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таку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систему,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як</a:t>
                      </a:r>
                      <a:r>
                        <a:rPr lang="uk-UA" sz="2400" b="1" dirty="0" err="1">
                          <a:solidFill>
                            <a:schemeClr val="tx1"/>
                          </a:solidFill>
                          <a:effectLst/>
                        </a:rPr>
                        <a:t>ої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кожен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спрямовує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свої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зусилля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досягнення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загальних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і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головних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логістичної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090738" y="11456988"/>
            <a:ext cx="6276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74524"/>
              </p:ext>
            </p:extLst>
          </p:nvPr>
        </p:nvGraphicFramePr>
        <p:xfrm>
          <a:off x="76200" y="152401"/>
          <a:ext cx="8915399" cy="655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331"/>
                <a:gridCol w="6864068"/>
              </a:tblGrid>
              <a:tr h="65532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 smtClean="0">
                          <a:solidFill>
                            <a:schemeClr val="tx1"/>
                          </a:solidFill>
                          <a:effectLst/>
                        </a:rPr>
                        <a:t>Функція 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</a:rPr>
                        <a:t>організації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полягає у встановленні постійних і тимчасових відносин між усіма підрозділами логістичної організації, визначення порядку та умов функціонування.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Це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процес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об'єднання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людей і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засобів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досягнення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поставлених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логістично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</a:rPr>
                        <a:t>ю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організацією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Для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побудови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логістичної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структури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можна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використовувати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одну з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типових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</a:rPr>
                        <a:t>оргструктур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</a:rPr>
                        <a:t>лінійну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</a:rPr>
                        <a:t>функціональну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</a:rPr>
                        <a:t>матричну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, див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</a:rPr>
                        <a:t>ональну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</a:rPr>
                        <a:t>ін</a:t>
                      </a:r>
                      <a:r>
                        <a:rPr lang="uk-UA" sz="2800" b="1" dirty="0" err="1">
                          <a:solidFill>
                            <a:schemeClr val="tx1"/>
                          </a:solidFill>
                          <a:effectLst/>
                        </a:rPr>
                        <a:t>ші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30852"/>
              </p:ext>
            </p:extLst>
          </p:nvPr>
        </p:nvGraphicFramePr>
        <p:xfrm>
          <a:off x="152400" y="152400"/>
          <a:ext cx="8686799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6476999"/>
              </a:tblGrid>
              <a:tr h="6400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ru-RU" sz="2800" b="1" dirty="0" err="1">
                          <a:solidFill>
                            <a:schemeClr val="tx1"/>
                          </a:solidFill>
                          <a:effectLst/>
                        </a:rPr>
                        <a:t>Мотивація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Це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процес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спонукання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себе й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інших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до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діяльності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досягнення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особистісних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і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цілей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Поведінка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людини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завжди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мотивована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. В</a:t>
                      </a:r>
                      <a:r>
                        <a:rPr lang="uk-UA" sz="3200" b="0" dirty="0" err="1">
                          <a:solidFill>
                            <a:schemeClr val="tx1"/>
                          </a:solidFill>
                          <a:effectLst/>
                        </a:rPr>
                        <a:t>она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може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старанно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працювати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з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натхненням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і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ентузіазмом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, а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може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ухилятися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від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</a:rPr>
                        <a:t>роботи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Для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цієї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функції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необхідно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застосовувати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</a:rPr>
                        <a:t>наявні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сучасні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теорії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методи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</a:rPr>
                        <a:t>мотивації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100263" y="12295188"/>
            <a:ext cx="6257925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89297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296"/>
                <a:gridCol w="7155904"/>
              </a:tblGrid>
              <a:tr h="65532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Контроль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Упорядкований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і по можливості безперервний процес оброблення даних із метою визначення відхилень або розбіжностей між плановими та фактичними значеннями показників, а також аналіз цих відхилень і визначення причин невідповідності. </a:t>
                      </a:r>
                      <a:endParaRPr lang="uk-UA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48250" algn="l"/>
                        </a:tabLst>
                      </a:pPr>
                      <a:r>
                        <a:rPr lang="uk-UA" sz="2800" b="0" dirty="0" smtClean="0">
                          <a:solidFill>
                            <a:schemeClr val="tx1"/>
                          </a:solidFill>
                          <a:effectLst/>
                        </a:rPr>
                        <a:t>Контроль 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</a:rPr>
                        <a:t>може здійснюватися на різних етапах функціонування логістичної системи –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від етапу здійснення закупівель до етапу реалізації продукції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</a:rPr>
                        <a:t>. Може здійснюватися контроль як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за всією логістичною системою підприємства в цілому, так і окремими її підсистемами.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67112" y="1524001"/>
            <a:ext cx="1685925" cy="457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Директор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831830" y="2379200"/>
            <a:ext cx="1409700" cy="305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Постачання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46330" y="2380470"/>
            <a:ext cx="1600200" cy="3035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Виробництво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4180" y="2379200"/>
            <a:ext cx="12477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Збут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" y="2807825"/>
            <a:ext cx="3115801" cy="269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Контроль за станом запасів матеріальних ресурсів.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Транспортування сировини.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Виконання навантажувально-розвантажувальних      і транспортно-складських робіт.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Розміщення складів постачання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Підготовка бюджету закупівель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01550" y="2807825"/>
            <a:ext cx="2266950" cy="4050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Контроль за запасами на всіх стадіях технологічного процесу виробництва та управління ними.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Виробниче планування.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Виробниче складування.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Внутрішньовиробниче транспортування сировини, матеріалів      і </a:t>
            </a:r>
            <a:r>
              <a:rPr lang="uk-UA" sz="1600" dirty="0" err="1">
                <a:effectLst/>
                <a:latin typeface="Arial"/>
                <a:ea typeface="Times New Roman"/>
              </a:rPr>
              <a:t>напівфабрікатів</a:t>
            </a:r>
            <a:r>
              <a:rPr lang="uk-UA" sz="1600" dirty="0">
                <a:effectLst/>
                <a:latin typeface="Arial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Підготовка бюджету виробництва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73275" y="2807825"/>
            <a:ext cx="3130218" cy="298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Управління запасами готового продукту  та контроль за ними.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Виконання операцій на складах готової продукції.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Транспортування готового продукту.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Розміщення складів  збутовій мережі.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Підготовка бюджету збуту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000" dirty="0">
                <a:effectLst/>
                <a:latin typeface="Arial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Прямая со стрелкой 8"/>
          <p:cNvCxnSpPr>
            <a:cxnSpLocks noChangeShapeType="1"/>
            <a:stCxn id="2" idx="2"/>
          </p:cNvCxnSpPr>
          <p:nvPr/>
        </p:nvCxnSpPr>
        <p:spPr bwMode="auto">
          <a:xfrm flipH="1">
            <a:off x="2398336" y="1981200"/>
            <a:ext cx="2011739" cy="398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>
            <a:off x="4451205" y="1970837"/>
            <a:ext cx="0" cy="408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10"/>
          <p:cNvCxnSpPr>
            <a:cxnSpLocks noChangeShapeType="1"/>
            <a:endCxn id="5" idx="0"/>
          </p:cNvCxnSpPr>
          <p:nvPr/>
        </p:nvCxnSpPr>
        <p:spPr bwMode="auto">
          <a:xfrm>
            <a:off x="4451840" y="2005820"/>
            <a:ext cx="1566228" cy="3733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>
            <a:off x="2517630" y="2684000"/>
            <a:ext cx="0" cy="1219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4346430" y="2623040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flipH="1">
            <a:off x="4347065" y="2684000"/>
            <a:ext cx="635" cy="1219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6032355" y="2684000"/>
            <a:ext cx="635" cy="1219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7680" y="411034"/>
            <a:ext cx="84058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Реалізація функцій управління матеріальними потоками в історично сформованих структурах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управління.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3556337" y="149424"/>
            <a:ext cx="20313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7391" y="5498525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Традиційна </a:t>
            </a: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управління матеріальними потоками </a:t>
            </a:r>
            <a:endParaRPr lang="uk-U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81400" y="1001423"/>
            <a:ext cx="1685925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/>
                <a:ea typeface="Times New Roman"/>
              </a:rPr>
              <a:t>          </a:t>
            </a: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Директор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3401" y="1862166"/>
            <a:ext cx="2590799" cy="354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Планування і контроль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52800" y="1862166"/>
            <a:ext cx="2438399" cy="354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Управління операціями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943600" y="1861531"/>
            <a:ext cx="2590800" cy="4210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Управління запасами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3401" y="2449540"/>
            <a:ext cx="2590799" cy="31892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Оперативно-календарне планування випуску готової продукції.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Планування транспортних процесів.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Планування складської мережі.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Контроль за бюджетом.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Інформаційні системи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900" dirty="0">
                <a:effectLst/>
                <a:latin typeface="Arial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29001" y="2449540"/>
            <a:ext cx="2514600" cy="30368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Управління операціями на складах.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Управління операціями на транспорті.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Управління операціями у процесі обслуговування виробничих процесів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900" dirty="0">
                <a:effectLst/>
                <a:latin typeface="Arial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53174" y="2449541"/>
            <a:ext cx="2181225" cy="3036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Прогнозування попиту.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Управління та контроль за запасами сировини, </a:t>
            </a:r>
            <a:r>
              <a:rPr lang="uk-UA" sz="1600" dirty="0" err="1">
                <a:effectLst/>
                <a:latin typeface="Arial"/>
                <a:ea typeface="Times New Roman"/>
              </a:rPr>
              <a:t>напівфабрікатів</a:t>
            </a:r>
            <a:r>
              <a:rPr lang="uk-UA" sz="1600" dirty="0">
                <a:effectLst/>
                <a:latin typeface="Arial"/>
                <a:ea typeface="Times New Roman"/>
              </a:rPr>
              <a:t>             і готового продукту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 flipH="1">
            <a:off x="2590800" y="1614516"/>
            <a:ext cx="205740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>
            <a:off x="4648200" y="1614516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4648200" y="1614516"/>
            <a:ext cx="1704975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>
            <a:off x="2714625" y="2216496"/>
            <a:ext cx="635" cy="2324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4543425" y="2105371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 стрелкой 13"/>
          <p:cNvCxnSpPr>
            <a:cxnSpLocks noChangeShapeType="1"/>
            <a:stCxn id="4" idx="2"/>
          </p:cNvCxnSpPr>
          <p:nvPr/>
        </p:nvCxnSpPr>
        <p:spPr bwMode="auto">
          <a:xfrm>
            <a:off x="4572000" y="2216496"/>
            <a:ext cx="0" cy="2219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7238365" y="2282536"/>
            <a:ext cx="635" cy="1663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05025" y="1418301"/>
            <a:ext cx="4943475" cy="307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Керуючий матеріальним потоком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28575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380795" y="5786735"/>
            <a:ext cx="8611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4133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41338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та функції органу управління наскрізним матеріальним потоком на підприємстві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>
            <a:cxnSpLocks noChangeShapeType="1"/>
            <a:endCxn id="2" idx="2"/>
          </p:cNvCxnSpPr>
          <p:nvPr/>
        </p:nvCxnSpPr>
        <p:spPr bwMode="auto">
          <a:xfrm flipH="1" flipV="1">
            <a:off x="4424363" y="1258598"/>
            <a:ext cx="636" cy="1597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816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81000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У процесі розвитку теорії управління виробництвом і різних аспектів менеджменту щодо сучасного рівня ринкових відносин виділяють такі основні </a:t>
            </a:r>
            <a:r>
              <a:rPr lang="uk-UA" sz="4000" dirty="0">
                <a:solidFill>
                  <a:srgbClr val="FF0000"/>
                </a:solidFill>
              </a:rPr>
              <a:t>організаційні структури управління: </a:t>
            </a:r>
            <a:r>
              <a:rPr lang="uk-UA" sz="4000" b="1" dirty="0"/>
              <a:t>лінійну, функціональну, лінійно-функціональну (штабну), лінійно-штабну.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561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>
          <a:xfrm>
            <a:off x="990600" y="1089192"/>
            <a:ext cx="7696200" cy="3559008"/>
            <a:chOff x="0" y="0"/>
            <a:chExt cx="5962650" cy="16287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85850" y="0"/>
              <a:ext cx="3667125" cy="2857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Логістична служба 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695325"/>
              <a:ext cx="1152525" cy="9334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Менеджер </a:t>
              </a:r>
              <a:b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</a:b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із транспорту­вання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57750" y="695325"/>
              <a:ext cx="1104900" cy="9334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Менеджер зі спожив­чого сервісу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95400" y="695325"/>
              <a:ext cx="1007009" cy="9334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Менеджер із пакування</a:t>
              </a:r>
              <a:endParaRPr lang="ru-RU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76650" y="695325"/>
              <a:ext cx="1114425" cy="9334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pc="-25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Менеджер запасів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009900" y="285750"/>
              <a:ext cx="0" cy="40957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71500" y="485775"/>
              <a:ext cx="473392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1500" y="485775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981450" y="495300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305425" y="485775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828800" y="485775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" name="Прямоугольник 14"/>
            <p:cNvSpPr/>
            <p:nvPr/>
          </p:nvSpPr>
          <p:spPr>
            <a:xfrm>
              <a:off x="2362201" y="695325"/>
              <a:ext cx="1228725" cy="9334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pc="-25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Менеджер  зі складування </a:t>
              </a:r>
              <a:r>
                <a:rPr lang="uk-UA" spc="-6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та </a:t>
              </a:r>
              <a:r>
                <a:rPr lang="uk-UA" spc="-6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вантажопе­</a:t>
              </a:r>
              <a:r>
                <a:rPr lang="uk-UA" spc="-25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рероблення</a:t>
              </a:r>
              <a:endParaRPr lang="ru-RU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6" name="Rectangle 21"/>
          <p:cNvSpPr>
            <a:spLocks noChangeArrowheads="1"/>
          </p:cNvSpPr>
          <p:nvPr/>
        </p:nvSpPr>
        <p:spPr bwMode="auto">
          <a:xfrm rot="10800000" flipV="1">
            <a:off x="152400" y="4770448"/>
            <a:ext cx="8991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лінійної оргструктури логістичної системи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>
          <a:xfrm>
            <a:off x="152401" y="841921"/>
            <a:ext cx="8686800" cy="4187279"/>
            <a:chOff x="-78760" y="0"/>
            <a:chExt cx="5803285" cy="30765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09650" y="0"/>
              <a:ext cx="3667125" cy="2857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Логістична служба</a:t>
              </a:r>
              <a:endParaRPr lang="ru-RU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695325"/>
              <a:ext cx="1266825" cy="34290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Планування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448175" y="695325"/>
              <a:ext cx="1276350" cy="34290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Підтримка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19225" y="695325"/>
              <a:ext cx="1266825" cy="34290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Аналіз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33700" y="695324"/>
              <a:ext cx="1266825" cy="49530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pc="-25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Координація зі службами: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609600" y="485775"/>
              <a:ext cx="444817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09600" y="485775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543300" y="485775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057775" y="485775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019300" y="485775"/>
              <a:ext cx="0" cy="2095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Прямоугольник 13"/>
            <p:cNvSpPr/>
            <p:nvPr/>
          </p:nvSpPr>
          <p:spPr>
            <a:xfrm>
              <a:off x="-78760" y="1295399"/>
              <a:ext cx="1403131" cy="178117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попиту; 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логістичної інфраструктури; 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складських потужностей; 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бюджету; 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розвитку; продукту</a:t>
              </a:r>
              <a:endParaRPr lang="ru-RU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19225" y="1295399"/>
              <a:ext cx="1266825" cy="178117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операційних витрат; 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споживчого сервісу; 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запасів; 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транспортних тарифів 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тощо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33700" y="1295399"/>
              <a:ext cx="1266825" cy="178117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</a:t>
              </a: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маркетингу; 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продажів; 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виробничою; 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фінансів;</a:t>
              </a:r>
              <a:endParaRPr lang="ru-RU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закупівель</a:t>
              </a:r>
              <a:endParaRPr lang="ru-RU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48175" y="1295399"/>
              <a:ext cx="1266825" cy="178117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транспортуван­ня; 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вантажопере­роблення; 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складування ;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пакування;</a:t>
              </a:r>
              <a:endParaRPr lang="ru-RU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uk-UA" spc="-3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системи та процедури</a:t>
              </a:r>
              <a:endParaRPr lang="ru-RU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781300" y="285750"/>
              <a:ext cx="0" cy="2000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72480"/>
            <a:ext cx="6399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4400" y="5412145"/>
            <a:ext cx="7454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штабної оргструктури логістичної </a:t>
            </a: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39919" y="457200"/>
            <a:ext cx="7818281" cy="4542790"/>
            <a:chOff x="0" y="0"/>
            <a:chExt cx="5924550" cy="2867024"/>
          </a:xfrm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161925" y="0"/>
              <a:ext cx="5743575" cy="1733550"/>
              <a:chOff x="0" y="0"/>
              <a:chExt cx="5743575" cy="1733550"/>
            </a:xfrm>
          </p:grpSpPr>
          <p:sp>
            <p:nvSpPr>
              <p:cNvPr id="17" name="Прямоугольник 16"/>
              <p:cNvSpPr>
                <a:spLocks noChangeArrowheads="1"/>
              </p:cNvSpPr>
              <p:nvPr/>
            </p:nvSpPr>
            <p:spPr bwMode="auto">
              <a:xfrm>
                <a:off x="1028700" y="0"/>
                <a:ext cx="3667125" cy="28575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Логістичний менеджер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Прямоугольник 17"/>
              <p:cNvSpPr>
                <a:spLocks noChangeArrowheads="1"/>
              </p:cNvSpPr>
              <p:nvPr/>
            </p:nvSpPr>
            <p:spPr bwMode="auto">
              <a:xfrm>
                <a:off x="0" y="695325"/>
                <a:ext cx="1152525" cy="93345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3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Проектування</a:t>
                </a:r>
                <a:r>
                  <a:rPr lang="uk-UA" sz="1600" spc="-2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 і дислокація інфраструк­тури 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" name="Прямоугольник 18"/>
              <p:cNvSpPr>
                <a:spLocks noChangeArrowheads="1"/>
              </p:cNvSpPr>
              <p:nvPr/>
            </p:nvSpPr>
            <p:spPr bwMode="auto">
              <a:xfrm>
                <a:off x="4638675" y="695325"/>
                <a:ext cx="1104900" cy="53340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Планування і аналіз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" name="Прямоугольник 19"/>
              <p:cNvSpPr>
                <a:spLocks noChangeArrowheads="1"/>
              </p:cNvSpPr>
              <p:nvPr/>
            </p:nvSpPr>
            <p:spPr bwMode="auto">
              <a:xfrm>
                <a:off x="1314450" y="695325"/>
                <a:ext cx="1066800" cy="53340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Розвиток системи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Прямоугольник 20"/>
              <p:cNvSpPr>
                <a:spLocks noChangeArrowheads="1"/>
              </p:cNvSpPr>
              <p:nvPr/>
            </p:nvSpPr>
            <p:spPr bwMode="auto">
              <a:xfrm>
                <a:off x="3409950" y="695325"/>
                <a:ext cx="1114425" cy="78105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25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Координація ланок логістичної системи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2" name="Прямая соединительная линия 21"/>
              <p:cNvCxnSpPr>
                <a:cxnSpLocks noChangeShapeType="1"/>
              </p:cNvCxnSpPr>
              <p:nvPr/>
            </p:nvCxnSpPr>
            <p:spPr bwMode="auto">
              <a:xfrm>
                <a:off x="2952750" y="285750"/>
                <a:ext cx="0" cy="14478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Прямая соединительная линия 22"/>
              <p:cNvCxnSpPr>
                <a:cxnSpLocks noChangeShapeType="1"/>
              </p:cNvCxnSpPr>
              <p:nvPr/>
            </p:nvCxnSpPr>
            <p:spPr bwMode="auto">
              <a:xfrm>
                <a:off x="514350" y="485775"/>
                <a:ext cx="473392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Прямая соединительная линия 23"/>
              <p:cNvCxnSpPr>
                <a:cxnSpLocks noChangeShapeType="1"/>
              </p:cNvCxnSpPr>
              <p:nvPr/>
            </p:nvCxnSpPr>
            <p:spPr bwMode="auto">
              <a:xfrm>
                <a:off x="514350" y="485775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Прямая соединительная линия 24"/>
              <p:cNvCxnSpPr>
                <a:cxnSpLocks noChangeShapeType="1"/>
              </p:cNvCxnSpPr>
              <p:nvPr/>
            </p:nvCxnSpPr>
            <p:spPr bwMode="auto">
              <a:xfrm>
                <a:off x="3924300" y="495300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Прямая соединительная линия 25"/>
              <p:cNvCxnSpPr>
                <a:cxnSpLocks noChangeShapeType="1"/>
              </p:cNvCxnSpPr>
              <p:nvPr/>
            </p:nvCxnSpPr>
            <p:spPr bwMode="auto">
              <a:xfrm>
                <a:off x="5248275" y="485775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Прямая соединительная линия 26"/>
              <p:cNvCxnSpPr>
                <a:cxnSpLocks noChangeShapeType="1"/>
              </p:cNvCxnSpPr>
              <p:nvPr/>
            </p:nvCxnSpPr>
            <p:spPr bwMode="auto">
              <a:xfrm>
                <a:off x="1771650" y="485775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0" y="1732690"/>
              <a:ext cx="5924550" cy="1134334"/>
              <a:chOff x="0" y="-860"/>
              <a:chExt cx="5924550" cy="1134334"/>
            </a:xfrm>
          </p:grpSpPr>
          <p:cxnSp>
            <p:nvCxnSpPr>
              <p:cNvPr id="5" name="Прямая соединительная линия 4"/>
              <p:cNvCxnSpPr>
                <a:cxnSpLocks noChangeShapeType="1"/>
              </p:cNvCxnSpPr>
              <p:nvPr/>
            </p:nvCxnSpPr>
            <p:spPr bwMode="auto">
              <a:xfrm>
                <a:off x="447675" y="0"/>
                <a:ext cx="519112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Прямая соединительная линия 5"/>
              <p:cNvCxnSpPr>
                <a:cxnSpLocks noChangeShapeType="1"/>
              </p:cNvCxnSpPr>
              <p:nvPr/>
            </p:nvCxnSpPr>
            <p:spPr bwMode="auto">
              <a:xfrm>
                <a:off x="447675" y="0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Прямая соединительная линия 6"/>
              <p:cNvCxnSpPr>
                <a:cxnSpLocks noChangeShapeType="1"/>
              </p:cNvCxnSpPr>
              <p:nvPr/>
            </p:nvCxnSpPr>
            <p:spPr bwMode="auto">
              <a:xfrm>
                <a:off x="1476375" y="0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Прямая соединительная линия 7"/>
              <p:cNvCxnSpPr>
                <a:cxnSpLocks noChangeShapeType="1"/>
              </p:cNvCxnSpPr>
              <p:nvPr/>
            </p:nvCxnSpPr>
            <p:spPr bwMode="auto">
              <a:xfrm>
                <a:off x="2543175" y="0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Прямая соединительная линия 8"/>
              <p:cNvCxnSpPr>
                <a:cxnSpLocks noChangeShapeType="1"/>
              </p:cNvCxnSpPr>
              <p:nvPr/>
            </p:nvCxnSpPr>
            <p:spPr bwMode="auto">
              <a:xfrm>
                <a:off x="3467100" y="0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Прямая соединительная линия 9"/>
              <p:cNvCxnSpPr>
                <a:cxnSpLocks noChangeShapeType="1"/>
              </p:cNvCxnSpPr>
              <p:nvPr/>
            </p:nvCxnSpPr>
            <p:spPr bwMode="auto">
              <a:xfrm>
                <a:off x="4505325" y="-860"/>
                <a:ext cx="0" cy="2095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Прямоугольник 10"/>
              <p:cNvSpPr>
                <a:spLocks noChangeArrowheads="1"/>
              </p:cNvSpPr>
              <p:nvPr/>
            </p:nvSpPr>
            <p:spPr bwMode="auto">
              <a:xfrm>
                <a:off x="0" y="209108"/>
                <a:ext cx="895350" cy="761828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2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Вантажо­</a:t>
                </a:r>
                <a:r>
                  <a:rPr lang="uk-UA" sz="1600" spc="-45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перероблення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Прямоугольник 11"/>
              <p:cNvSpPr>
                <a:spLocks noChangeArrowheads="1"/>
              </p:cNvSpPr>
              <p:nvPr/>
            </p:nvSpPr>
            <p:spPr bwMode="auto">
              <a:xfrm>
                <a:off x="1000125" y="209549"/>
                <a:ext cx="876300" cy="923925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65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Менеджер</a:t>
                </a:r>
                <a:r>
                  <a:rPr lang="uk-UA" sz="1600" spc="-2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 і</a:t>
                </a:r>
                <a:r>
                  <a:rPr lang="uk-UA" sz="1600" spc="-45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з транспо­ртування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Прямоугольник 12"/>
              <p:cNvSpPr>
                <a:spLocks noChangeArrowheads="1"/>
              </p:cNvSpPr>
              <p:nvPr/>
            </p:nvSpPr>
            <p:spPr bwMode="auto">
              <a:xfrm>
                <a:off x="2009775" y="209550"/>
                <a:ext cx="857250" cy="76200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65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Контроль</a:t>
                </a:r>
                <a:r>
                  <a:rPr lang="uk-UA" sz="1600" spc="-2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 за запасами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Прямоугольник 13"/>
              <p:cNvSpPr>
                <a:spLocks noChangeArrowheads="1"/>
              </p:cNvSpPr>
              <p:nvPr/>
            </p:nvSpPr>
            <p:spPr bwMode="auto">
              <a:xfrm>
                <a:off x="2962275" y="208262"/>
                <a:ext cx="952500" cy="76200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2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Пакування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Прямоугольник 14"/>
              <p:cNvSpPr>
                <a:spLocks noChangeArrowheads="1"/>
              </p:cNvSpPr>
              <p:nvPr/>
            </p:nvSpPr>
            <p:spPr bwMode="auto">
              <a:xfrm>
                <a:off x="3990976" y="207832"/>
                <a:ext cx="809624" cy="76200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2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Складу­вання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Прямоугольник 15"/>
              <p:cNvSpPr>
                <a:spLocks noChangeArrowheads="1"/>
              </p:cNvSpPr>
              <p:nvPr/>
            </p:nvSpPr>
            <p:spPr bwMode="auto">
              <a:xfrm>
                <a:off x="4905375" y="207832"/>
                <a:ext cx="1019175" cy="76200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 spc="-2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Проце­дури замовлень</a:t>
                </a:r>
                <a:endParaRPr lang="ru-RU" sz="16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cxnSp>
        <p:nvCxnSpPr>
          <p:cNvPr id="28" name="Прямая соединительная линия 27"/>
          <p:cNvCxnSpPr/>
          <p:nvPr/>
        </p:nvCxnSpPr>
        <p:spPr>
          <a:xfrm>
            <a:off x="6143625" y="7894320"/>
            <a:ext cx="0" cy="208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0" y="210979"/>
            <a:ext cx="6399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" y="5367468"/>
            <a:ext cx="838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лінійно-штабної оргструктури логістичної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8081112" y="3201283"/>
            <a:ext cx="0" cy="332031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45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5358</Words>
  <Application>Microsoft Office PowerPoint</Application>
  <PresentationFormat>Экран (4:3)</PresentationFormat>
  <Paragraphs>695</Paragraphs>
  <Slides>106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106</vt:i4>
      </vt:variant>
    </vt:vector>
  </HeadingPairs>
  <TitlesOfParts>
    <vt:vector size="10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Назначение логистического менеджмента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3. Логістичний мікс «7R» </vt:lpstr>
      <vt:lpstr>Потенціал логістики дозволяє реалізувати цільові установки фірми, підприємства та галузі в межах їхньої місії, яка є стратегічним фактором в умовах посилення конкуренції. У цьому аспекті логістичну місію за кордоном часто визначають як правило "7R", або логістичний мікс   – "забезпечення наявності потрібного продукту в необхідній кількості та заданої якості в потрібному місці в установлений час для конкретного споживача з найкращими (оптимальними) витратами", що мовою оригіналу наведено на рис. (в порівнянні в маркетинговим міксом 4P)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4. Взаємодія логістичного менеджменту з маркетингом, з фінансовим та виробничим менеджментом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Теория Цепочки добавленной стоимости       по Майклу Портеру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modified xsi:type="dcterms:W3CDTF">2020-03-10T12:52:33Z</dcterms:modified>
</cp:coreProperties>
</file>