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Lst>
  <p:notesMasterIdLst>
    <p:notesMasterId r:id="rId56"/>
  </p:notesMasterIdLst>
  <p:handoutMasterIdLst>
    <p:handoutMasterId r:id="rId57"/>
  </p:handoutMasterIdLst>
  <p:sldIdLst>
    <p:sldId id="291" r:id="rId2"/>
    <p:sldId id="331" r:id="rId3"/>
    <p:sldId id="292"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32" r:id="rId20"/>
    <p:sldId id="333" r:id="rId21"/>
    <p:sldId id="334" r:id="rId22"/>
    <p:sldId id="335" r:id="rId23"/>
    <p:sldId id="336" r:id="rId24"/>
    <p:sldId id="337" r:id="rId25"/>
    <p:sldId id="309" r:id="rId26"/>
    <p:sldId id="311" r:id="rId27"/>
    <p:sldId id="345" r:id="rId28"/>
    <p:sldId id="344" r:id="rId29"/>
    <p:sldId id="310" r:id="rId30"/>
    <p:sldId id="338" r:id="rId31"/>
    <p:sldId id="312" r:id="rId32"/>
    <p:sldId id="313" r:id="rId33"/>
    <p:sldId id="341" r:id="rId34"/>
    <p:sldId id="342" r:id="rId35"/>
    <p:sldId id="314" r:id="rId36"/>
    <p:sldId id="315" r:id="rId37"/>
    <p:sldId id="343" r:id="rId38"/>
    <p:sldId id="316" r:id="rId39"/>
    <p:sldId id="317" r:id="rId40"/>
    <p:sldId id="318" r:id="rId41"/>
    <p:sldId id="339" r:id="rId42"/>
    <p:sldId id="340" r:id="rId43"/>
    <p:sldId id="319" r:id="rId44"/>
    <p:sldId id="320" r:id="rId45"/>
    <p:sldId id="321" r:id="rId46"/>
    <p:sldId id="322" r:id="rId47"/>
    <p:sldId id="323" r:id="rId48"/>
    <p:sldId id="324" r:id="rId49"/>
    <p:sldId id="325" r:id="rId50"/>
    <p:sldId id="326" r:id="rId51"/>
    <p:sldId id="327" r:id="rId52"/>
    <p:sldId id="328" r:id="rId53"/>
    <p:sldId id="329" r:id="rId54"/>
    <p:sldId id="330"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187D"/>
    <a:srgbClr val="AA967E"/>
    <a:srgbClr val="FFFFFF"/>
    <a:srgbClr val="5C6A7A"/>
    <a:srgbClr val="6E9111"/>
    <a:srgbClr val="014F25"/>
    <a:srgbClr val="006600"/>
    <a:srgbClr val="00AEEF"/>
    <a:srgbClr val="ECE8E5"/>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00" autoAdjust="0"/>
    <p:restoredTop sz="94660"/>
  </p:normalViewPr>
  <p:slideViewPr>
    <p:cSldViewPr>
      <p:cViewPr varScale="1">
        <p:scale>
          <a:sx n="71" d="100"/>
          <a:sy n="71" d="100"/>
        </p:scale>
        <p:origin x="1098"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53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20D3F8-CB2F-4F13-BDB9-917CE9FD91EC}" type="datetimeFigureOut">
              <a:rPr lang="fr-FR" smtClean="0"/>
              <a:t>20/11/2022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DCDF870-1E70-42E0-A684-C719AEFB972E}" type="slidenum">
              <a:rPr lang="fr-FR" smtClean="0"/>
              <a:t>‹#›</a:t>
            </a:fld>
            <a:endParaRPr lang="fr-FR"/>
          </a:p>
        </p:txBody>
      </p:sp>
    </p:spTree>
    <p:extLst>
      <p:ext uri="{BB962C8B-B14F-4D97-AF65-F5344CB8AC3E}">
        <p14:creationId xmlns:p14="http://schemas.microsoft.com/office/powerpoint/2010/main" val="906520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5EE5DD-14CE-475A-93C6-84F387FFC5E8}" type="datetimeFigureOut">
              <a:rPr lang="en-US" smtClean="0"/>
              <a:t>11/20/2022</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 Copyright Showeet.com</a:t>
            </a:r>
            <a:endParaRPr lang="en-US"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D57A68-B95A-498B-8FA1-D6E958C41C58}" type="slidenum">
              <a:rPr lang="en-US" smtClean="0"/>
              <a:t>‹#›</a:t>
            </a:fld>
            <a:endParaRPr lang="en-US"/>
          </a:p>
        </p:txBody>
      </p:sp>
    </p:spTree>
    <p:extLst>
      <p:ext uri="{BB962C8B-B14F-4D97-AF65-F5344CB8AC3E}">
        <p14:creationId xmlns:p14="http://schemas.microsoft.com/office/powerpoint/2010/main" val="1461641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howeet.com]">
    <p:spTree>
      <p:nvGrpSpPr>
        <p:cNvPr id="1" name=""/>
        <p:cNvGrpSpPr/>
        <p:nvPr/>
      </p:nvGrpSpPr>
      <p:grpSpPr>
        <a:xfrm>
          <a:off x="0" y="0"/>
          <a:ext cx="0" cy="0"/>
          <a:chOff x="0" y="0"/>
          <a:chExt cx="0" cy="0"/>
        </a:xfrm>
      </p:grpSpPr>
      <p:pic>
        <p:nvPicPr>
          <p:cNvPr id="8" name="Picture 3" descr="C:\Users\Utilisateur\Documents\Perso\sho8\Travel\TEMPLATE_travel_01.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658" y="-9798"/>
            <a:ext cx="9150350" cy="6864350"/>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hasCustomPrompt="1"/>
          </p:nvPr>
        </p:nvSpPr>
        <p:spPr>
          <a:xfrm>
            <a:off x="2771800" y="908720"/>
            <a:ext cx="5616624" cy="1143000"/>
          </a:xfrm>
        </p:spPr>
        <p:txBody>
          <a:bodyPr anchor="ctr">
            <a:noAutofit/>
          </a:bodyPr>
          <a:lstStyle>
            <a:lvl1pPr algn="l">
              <a:defRPr sz="3600" b="1" cap="all" baseline="0">
                <a:solidFill>
                  <a:srgbClr val="81187D"/>
                </a:solidFill>
                <a:latin typeface="Alte Haas Grotesk" pitchFamily="2" charset="0"/>
              </a:defRPr>
            </a:lvl1pPr>
          </a:lstStyle>
          <a:p>
            <a:r>
              <a:rPr lang="en-US" noProof="0" dirty="0" smtClean="0"/>
              <a:t>Click to edit Master title style</a:t>
            </a:r>
            <a:endParaRPr lang="fr-FR" dirty="0"/>
          </a:p>
        </p:txBody>
      </p:sp>
    </p:spTree>
    <p:extLst>
      <p:ext uri="{BB962C8B-B14F-4D97-AF65-F5344CB8AC3E}">
        <p14:creationId xmlns:p14="http://schemas.microsoft.com/office/powerpoint/2010/main" val="209465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1 [showeet.com]">
    <p:spTree>
      <p:nvGrpSpPr>
        <p:cNvPr id="1" name=""/>
        <p:cNvGrpSpPr/>
        <p:nvPr/>
      </p:nvGrpSpPr>
      <p:grpSpPr>
        <a:xfrm>
          <a:off x="0" y="0"/>
          <a:ext cx="0" cy="0"/>
          <a:chOff x="0" y="0"/>
          <a:chExt cx="0" cy="0"/>
        </a:xfrm>
      </p:grpSpPr>
      <p:pic>
        <p:nvPicPr>
          <p:cNvPr id="1027" name="Picture 3" descr="C:\Users\Utilisateur\Documents\Perso\sho8\Travel\TEMPLATE_travel_TEXT_02.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75" y="-3175"/>
            <a:ext cx="9150350" cy="6864350"/>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hasCustomPrompt="1"/>
          </p:nvPr>
        </p:nvSpPr>
        <p:spPr>
          <a:xfrm>
            <a:off x="467544" y="404664"/>
            <a:ext cx="8219256" cy="626701"/>
          </a:xfrm>
          <a:solidFill>
            <a:srgbClr val="FFFFFF">
              <a:alpha val="40000"/>
            </a:srgbClr>
          </a:solidFill>
          <a:ln w="38100">
            <a:solidFill>
              <a:schemeClr val="bg1"/>
            </a:solidFill>
          </a:ln>
        </p:spPr>
        <p:txBody>
          <a:bodyPr wrap="square" lIns="144000" tIns="36000" rIns="144000" bIns="36000">
            <a:spAutoFit/>
          </a:bodyPr>
          <a:lstStyle>
            <a:lvl1pPr algn="l">
              <a:defRPr sz="3600" b="1">
                <a:solidFill>
                  <a:srgbClr val="81187D"/>
                </a:solidFill>
                <a:latin typeface="Alte Haas Grotesk" pitchFamily="2" charset="0"/>
              </a:defRPr>
            </a:lvl1pPr>
          </a:lstStyle>
          <a:p>
            <a:r>
              <a:rPr lang="en-US" dirty="0" smtClean="0"/>
              <a:t>Click to edit Master title style</a:t>
            </a:r>
            <a:endParaRPr lang="fr-FR" dirty="0"/>
          </a:p>
        </p:txBody>
      </p:sp>
      <p:sp>
        <p:nvSpPr>
          <p:cNvPr id="5" name="Espace réservé du numéro de diapositive 4"/>
          <p:cNvSpPr>
            <a:spLocks noGrp="1"/>
          </p:cNvSpPr>
          <p:nvPr>
            <p:ph type="sldNum" sz="quarter" idx="12"/>
          </p:nvPr>
        </p:nvSpPr>
        <p:spPr>
          <a:xfrm>
            <a:off x="7956376" y="6381328"/>
            <a:ext cx="730424" cy="288032"/>
          </a:xfrm>
          <a:solidFill>
            <a:srgbClr val="FFFFFF">
              <a:alpha val="40000"/>
            </a:srgbClr>
          </a:solidFill>
          <a:ln w="28575">
            <a:solidFill>
              <a:schemeClr val="bg1"/>
            </a:solidFill>
          </a:ln>
        </p:spPr>
        <p:txBody>
          <a:bodyPr vert="horz" lIns="91440" tIns="45720" rIns="91440" bIns="45720" rtlCol="0" anchor="ctr">
            <a:noAutofit/>
          </a:bodyPr>
          <a:lstStyle>
            <a:lvl1pPr algn="ctr">
              <a:defRPr lang="fr-FR" sz="1400" b="1" smtClean="0">
                <a:solidFill>
                  <a:srgbClr val="AA967E"/>
                </a:solidFill>
                <a:latin typeface="Alte Haas Grotesk" pitchFamily="2" charset="0"/>
                <a:ea typeface="+mj-ea"/>
                <a:cs typeface="+mj-cs"/>
              </a:defRPr>
            </a:lvl1pPr>
          </a:lstStyle>
          <a:p>
            <a:pPr>
              <a:spcBef>
                <a:spcPct val="0"/>
              </a:spcBef>
            </a:pPr>
            <a:fld id="{AE199FAC-4B86-4121-B622-50028D35B744}" type="slidenum">
              <a:rPr lang="en-US" smtClean="0"/>
              <a:pPr>
                <a:spcBef>
                  <a:spcPct val="0"/>
                </a:spcBef>
              </a:pPr>
              <a:t>‹#›</a:t>
            </a:fld>
            <a:endParaRPr lang="en-US" dirty="0"/>
          </a:p>
        </p:txBody>
      </p:sp>
      <p:sp>
        <p:nvSpPr>
          <p:cNvPr id="7" name="Espace réservé du contenu 6"/>
          <p:cNvSpPr>
            <a:spLocks noGrp="1"/>
          </p:cNvSpPr>
          <p:nvPr>
            <p:ph sz="quarter" idx="13" hasCustomPrompt="1"/>
          </p:nvPr>
        </p:nvSpPr>
        <p:spPr>
          <a:xfrm>
            <a:off x="2267744" y="1412776"/>
            <a:ext cx="6419056" cy="4608512"/>
          </a:xfrm>
        </p:spPr>
        <p:txBody>
          <a:bodyPr/>
          <a:lstStyle>
            <a:lvl1pPr>
              <a:defRPr>
                <a:solidFill>
                  <a:srgbClr val="81187D"/>
                </a:solidFill>
                <a:latin typeface="Aliquam" pitchFamily="2" charset="0"/>
              </a:defRPr>
            </a:lvl1pPr>
            <a:lvl2pPr>
              <a:defRPr>
                <a:solidFill>
                  <a:srgbClr val="81187D"/>
                </a:solidFill>
                <a:latin typeface="Aliquam" pitchFamily="2" charset="0"/>
              </a:defRPr>
            </a:lvl2pPr>
            <a:lvl3pPr>
              <a:defRPr>
                <a:solidFill>
                  <a:srgbClr val="81187D"/>
                </a:solidFill>
                <a:latin typeface="Aliquam" pitchFamily="2" charset="0"/>
              </a:defRPr>
            </a:lvl3pPr>
            <a:lvl4pPr>
              <a:defRPr>
                <a:solidFill>
                  <a:srgbClr val="81187D"/>
                </a:solidFill>
                <a:latin typeface="Aliquam" pitchFamily="2" charset="0"/>
              </a:defRPr>
            </a:lvl4pPr>
            <a:lvl5pPr>
              <a:defRPr>
                <a:solidFill>
                  <a:srgbClr val="81187D"/>
                </a:solidFill>
                <a:latin typeface="Aliquam" pitchFamily="2" charset="0"/>
              </a:defRPr>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Tree>
    <p:extLst>
      <p:ext uri="{BB962C8B-B14F-4D97-AF65-F5344CB8AC3E}">
        <p14:creationId xmlns:p14="http://schemas.microsoft.com/office/powerpoint/2010/main" val="2383405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2 [showeet.com]">
    <p:bg>
      <p:bgRef idx="1001">
        <a:schemeClr val="bg1"/>
      </p:bgRef>
    </p:bg>
    <p:spTree>
      <p:nvGrpSpPr>
        <p:cNvPr id="1" name=""/>
        <p:cNvGrpSpPr/>
        <p:nvPr/>
      </p:nvGrpSpPr>
      <p:grpSpPr>
        <a:xfrm>
          <a:off x="0" y="0"/>
          <a:ext cx="0" cy="0"/>
          <a:chOff x="0" y="0"/>
          <a:chExt cx="0" cy="0"/>
        </a:xfrm>
      </p:grpSpPr>
      <p:pic>
        <p:nvPicPr>
          <p:cNvPr id="1027" name="Picture 3" descr="C:\Users\Utilisateur\Documents\Perso\sho8\Travel\TEMPLATE_travel_TEXT_02.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175" y="-3175"/>
            <a:ext cx="9150350" cy="6864350"/>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hasCustomPrompt="1"/>
          </p:nvPr>
        </p:nvSpPr>
        <p:spPr>
          <a:xfrm>
            <a:off x="467544" y="404664"/>
            <a:ext cx="8219256" cy="626701"/>
          </a:xfrm>
          <a:solidFill>
            <a:srgbClr val="FFFFFF">
              <a:alpha val="40000"/>
            </a:srgbClr>
          </a:solidFill>
          <a:ln w="38100">
            <a:solidFill>
              <a:schemeClr val="bg1"/>
            </a:solidFill>
          </a:ln>
        </p:spPr>
        <p:txBody>
          <a:bodyPr wrap="square" lIns="144000" tIns="36000" rIns="144000" bIns="36000">
            <a:spAutoFit/>
          </a:bodyPr>
          <a:lstStyle>
            <a:lvl1pPr algn="l">
              <a:defRPr sz="3600" b="1">
                <a:solidFill>
                  <a:srgbClr val="81187D"/>
                </a:solidFill>
                <a:latin typeface="Alte Haas Grotesk" pitchFamily="2" charset="0"/>
              </a:defRPr>
            </a:lvl1pPr>
          </a:lstStyle>
          <a:p>
            <a:r>
              <a:rPr lang="en-US" dirty="0" smtClean="0"/>
              <a:t>Click to edit Master title style</a:t>
            </a:r>
            <a:endParaRPr lang="fr-FR" dirty="0"/>
          </a:p>
        </p:txBody>
      </p:sp>
      <p:sp>
        <p:nvSpPr>
          <p:cNvPr id="7" name="Espace réservé du contenu 6"/>
          <p:cNvSpPr>
            <a:spLocks noGrp="1"/>
          </p:cNvSpPr>
          <p:nvPr>
            <p:ph sz="quarter" idx="13" hasCustomPrompt="1"/>
          </p:nvPr>
        </p:nvSpPr>
        <p:spPr>
          <a:xfrm>
            <a:off x="2267744" y="1412776"/>
            <a:ext cx="6419056" cy="4608512"/>
          </a:xfrm>
        </p:spPr>
        <p:txBody>
          <a:bodyPr/>
          <a:lstStyle>
            <a:lvl1pPr>
              <a:defRPr>
                <a:solidFill>
                  <a:srgbClr val="81187D"/>
                </a:solidFill>
                <a:latin typeface="Aliquam" pitchFamily="2" charset="0"/>
              </a:defRPr>
            </a:lvl1pPr>
            <a:lvl2pPr>
              <a:defRPr>
                <a:solidFill>
                  <a:srgbClr val="81187D"/>
                </a:solidFill>
                <a:latin typeface="Aliquam" pitchFamily="2" charset="0"/>
              </a:defRPr>
            </a:lvl2pPr>
            <a:lvl3pPr>
              <a:defRPr>
                <a:solidFill>
                  <a:srgbClr val="81187D"/>
                </a:solidFill>
                <a:latin typeface="Aliquam" pitchFamily="2" charset="0"/>
              </a:defRPr>
            </a:lvl3pPr>
            <a:lvl4pPr>
              <a:defRPr>
                <a:solidFill>
                  <a:srgbClr val="81187D"/>
                </a:solidFill>
                <a:latin typeface="Aliquam" pitchFamily="2" charset="0"/>
              </a:defRPr>
            </a:lvl4pPr>
            <a:lvl5pPr>
              <a:defRPr>
                <a:solidFill>
                  <a:srgbClr val="81187D"/>
                </a:solidFill>
                <a:latin typeface="Aliquam" pitchFamily="2" charset="0"/>
              </a:defRPr>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8" name="Espace réservé du pied de page 7"/>
          <p:cNvSpPr>
            <a:spLocks noGrp="1"/>
          </p:cNvSpPr>
          <p:nvPr>
            <p:ph type="ftr" sz="quarter" idx="15"/>
          </p:nvPr>
        </p:nvSpPr>
        <p:spPr>
          <a:xfrm>
            <a:off x="2267744" y="6356350"/>
            <a:ext cx="5775920" cy="365125"/>
          </a:xfrm>
          <a:solidFill>
            <a:srgbClr val="FFFFFF">
              <a:alpha val="40000"/>
            </a:srgbClr>
          </a:solidFill>
          <a:ln w="28575">
            <a:solidFill>
              <a:schemeClr val="bg1"/>
            </a:solidFill>
          </a:ln>
        </p:spPr>
        <p:txBody>
          <a:bodyPr vert="horz" lIns="91440" tIns="45720" rIns="91440" bIns="45720" rtlCol="0" anchor="ctr">
            <a:noAutofit/>
          </a:bodyPr>
          <a:lstStyle>
            <a:lvl1pPr>
              <a:defRPr lang="en-US" sz="1400" b="1" smtClean="0">
                <a:solidFill>
                  <a:srgbClr val="AA967E"/>
                </a:solidFill>
                <a:latin typeface="Alte Haas Grotesk" pitchFamily="2" charset="0"/>
                <a:ea typeface="+mj-ea"/>
                <a:cs typeface="+mj-cs"/>
              </a:defRPr>
            </a:lvl1pPr>
          </a:lstStyle>
          <a:p>
            <a:pPr>
              <a:spcBef>
                <a:spcPct val="0"/>
              </a:spcBef>
            </a:pPr>
            <a:r>
              <a:rPr lang="en-US" smtClean="0"/>
              <a:t>Your footer here</a:t>
            </a:r>
            <a:endParaRPr lang="en-US" dirty="0"/>
          </a:p>
        </p:txBody>
      </p:sp>
      <p:sp>
        <p:nvSpPr>
          <p:cNvPr id="9" name="Espace réservé du numéro de diapositive 8"/>
          <p:cNvSpPr>
            <a:spLocks noGrp="1"/>
          </p:cNvSpPr>
          <p:nvPr>
            <p:ph type="sldNum" sz="quarter" idx="16"/>
          </p:nvPr>
        </p:nvSpPr>
        <p:spPr>
          <a:xfrm>
            <a:off x="8028384" y="6356350"/>
            <a:ext cx="658416" cy="365125"/>
          </a:xfrm>
          <a:solidFill>
            <a:srgbClr val="FFFFFF">
              <a:alpha val="40000"/>
            </a:srgbClr>
          </a:solidFill>
          <a:ln w="28575">
            <a:solidFill>
              <a:schemeClr val="bg1"/>
            </a:solidFill>
          </a:ln>
        </p:spPr>
        <p:txBody>
          <a:bodyPr vert="horz" lIns="91440" tIns="45720" rIns="91440" bIns="45720" rtlCol="0" anchor="ctr">
            <a:noAutofit/>
          </a:bodyPr>
          <a:lstStyle>
            <a:lvl1pPr>
              <a:defRPr lang="fr-FR" sz="1400" b="1" smtClean="0">
                <a:solidFill>
                  <a:srgbClr val="AA967E"/>
                </a:solidFill>
                <a:latin typeface="Alte Haas Grotesk" pitchFamily="2" charset="0"/>
                <a:ea typeface="+mj-ea"/>
                <a:cs typeface="+mj-cs"/>
              </a:defRPr>
            </a:lvl1pPr>
          </a:lstStyle>
          <a:p>
            <a:pPr algn="ctr">
              <a:spcBef>
                <a:spcPct val="0"/>
              </a:spcBef>
            </a:pPr>
            <a:fld id="{AE199FAC-4B86-4121-B622-50028D35B744}" type="slidenum">
              <a:rPr lang="en-US" smtClean="0"/>
              <a:pPr algn="ctr">
                <a:spcBef>
                  <a:spcPct val="0"/>
                </a:spcBef>
              </a:pPr>
              <a:t>‹#›</a:t>
            </a:fld>
            <a:endParaRPr lang="en-US"/>
          </a:p>
        </p:txBody>
      </p:sp>
    </p:spTree>
    <p:extLst>
      <p:ext uri="{BB962C8B-B14F-4D97-AF65-F5344CB8AC3E}">
        <p14:creationId xmlns:p14="http://schemas.microsoft.com/office/powerpoint/2010/main" val="105245913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fr-FR"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FR"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12/10/2012</a:t>
            </a: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Your footer here</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199FAC-4B86-4121-B622-50028D35B744}" type="slidenum">
              <a:rPr lang="fr-FR" smtClean="0"/>
              <a:t>‹#›</a:t>
            </a:fld>
            <a:endParaRPr lang="fr-FR"/>
          </a:p>
        </p:txBody>
      </p:sp>
      <p:sp>
        <p:nvSpPr>
          <p:cNvPr id="7" name="Rectangle 6"/>
          <p:cNvSpPr/>
          <p:nvPr/>
        </p:nvSpPr>
        <p:spPr>
          <a:xfrm rot="5400000">
            <a:off x="8396804" y="5799922"/>
            <a:ext cx="1839157" cy="276999"/>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dirty="0">
                <a:solidFill>
                  <a:prstClr val="black"/>
                </a:solidFill>
              </a:rPr>
              <a:t>© Copyright Showeet.com</a:t>
            </a:r>
          </a:p>
        </p:txBody>
      </p:sp>
    </p:spTree>
    <p:extLst>
      <p:ext uri="{BB962C8B-B14F-4D97-AF65-F5344CB8AC3E}">
        <p14:creationId xmlns:p14="http://schemas.microsoft.com/office/powerpoint/2010/main" val="1421808099"/>
      </p:ext>
    </p:extLst>
  </p:cSld>
  <p:clrMap bg1="lt1" tx1="dk1" bg2="lt2" tx2="dk2" accent1="accent1" accent2="accent2" accent3="accent3" accent4="accent4" accent5="accent5" accent6="accent6" hlink="hlink" folHlink="folHlink"/>
  <p:sldLayoutIdLst>
    <p:sldLayoutId id="2147483771" r:id="rId1"/>
    <p:sldLayoutId id="2147483774" r:id="rId2"/>
    <p:sldLayoutId id="2147483775" r:id="rId3"/>
  </p:sldLayoutIdLst>
  <p:timing>
    <p:tnLst>
      <p:par>
        <p:cTn id="1" dur="indefinite" restart="never" nodeType="tmRoot"/>
      </p:par>
    </p:tnLst>
  </p:timing>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s://ips.ligazakon.net/document/T030755?an=936794"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2771800" y="940949"/>
            <a:ext cx="5616624" cy="1110771"/>
          </a:xfrm>
        </p:spPr>
        <p:txBody>
          <a:bodyPr>
            <a:noAutofit/>
          </a:bodyPr>
          <a:lstStyle/>
          <a:p>
            <a:r>
              <a:rPr lang="uk-UA" sz="2800" dirty="0" smtClean="0"/>
              <a:t>Правові </a:t>
            </a:r>
            <a:r>
              <a:rPr lang="uk-UA" sz="2800" dirty="0"/>
              <a:t>основи діяльності </a:t>
            </a:r>
            <a:r>
              <a:rPr lang="ru-RU" sz="2800" dirty="0"/>
              <a:t>ТУРИСТИЧНИХ </a:t>
            </a:r>
            <a:r>
              <a:rPr lang="ru-RU" sz="2800" dirty="0" smtClean="0"/>
              <a:t>ПІДПРИЄМСТВ</a:t>
            </a:r>
            <a:endParaRPr lang="en-US" sz="2800" dirty="0"/>
          </a:p>
        </p:txBody>
      </p:sp>
      <p:sp>
        <p:nvSpPr>
          <p:cNvPr id="8" name="Rectangle 7"/>
          <p:cNvSpPr/>
          <p:nvPr/>
        </p:nvSpPr>
        <p:spPr>
          <a:xfrm>
            <a:off x="1151620" y="940949"/>
            <a:ext cx="1008112" cy="1015663"/>
          </a:xfrm>
          <a:prstGeom prst="rect">
            <a:avLst/>
          </a:prstGeom>
          <a:gradFill flip="none" rotWithShape="1">
            <a:gsLst>
              <a:gs pos="0">
                <a:schemeClr val="accent6">
                  <a:lumMod val="40000"/>
                  <a:lumOff val="60000"/>
                </a:schemeClr>
              </a:gs>
              <a:gs pos="50000">
                <a:schemeClr val="accent6">
                  <a:lumMod val="20000"/>
                  <a:lumOff val="80000"/>
                </a:schemeClr>
              </a:gs>
              <a:gs pos="100000">
                <a:schemeClr val="accent1">
                  <a:tint val="23500"/>
                  <a:satMod val="160000"/>
                </a:schemeClr>
              </a:gs>
            </a:gsLst>
            <a:lin ang="16200000" scaled="1"/>
            <a:tileRect/>
          </a:gradFill>
          <a:ln>
            <a:solidFill>
              <a:schemeClr val="accent6">
                <a:lumMod val="40000"/>
                <a:lumOff val="60000"/>
              </a:schemeClr>
            </a:solidFill>
          </a:ln>
        </p:spPr>
        <p:txBody>
          <a:bodyPr wrap="square">
            <a:spAutoFit/>
          </a:bodyPr>
          <a:lstStyle/>
          <a:p>
            <a:pPr algn="ctr"/>
            <a:r>
              <a:rPr lang="en-US" sz="2000" b="1" cap="all" spc="380" dirty="0">
                <a:solidFill>
                  <a:srgbClr val="5C6A7A"/>
                </a:solidFill>
                <a:ea typeface="+mj-ea"/>
                <a:cs typeface="+mj-cs"/>
              </a:rPr>
              <a:t>Your</a:t>
            </a:r>
            <a:r>
              <a:rPr lang="en-US" sz="2000" b="1" cap="all" dirty="0">
                <a:solidFill>
                  <a:srgbClr val="5C6A7A"/>
                </a:solidFill>
                <a:ea typeface="+mj-ea"/>
                <a:cs typeface="+mj-cs"/>
              </a:rPr>
              <a:t/>
            </a:r>
            <a:br>
              <a:rPr lang="en-US" sz="2000" b="1" cap="all" dirty="0">
                <a:solidFill>
                  <a:srgbClr val="5C6A7A"/>
                </a:solidFill>
                <a:ea typeface="+mj-ea"/>
                <a:cs typeface="+mj-cs"/>
              </a:rPr>
            </a:br>
            <a:r>
              <a:rPr lang="en-US" sz="2000" b="1" cap="all" spc="360" dirty="0" smtClean="0">
                <a:solidFill>
                  <a:srgbClr val="5C6A7A"/>
                </a:solidFill>
                <a:ea typeface="+mj-ea"/>
                <a:cs typeface="+mj-cs"/>
              </a:rPr>
              <a:t>Logo</a:t>
            </a:r>
            <a:r>
              <a:rPr lang="en-US" sz="2000" b="1" cap="all" dirty="0">
                <a:solidFill>
                  <a:srgbClr val="5C6A7A"/>
                </a:solidFill>
                <a:ea typeface="+mj-ea"/>
                <a:cs typeface="+mj-cs"/>
              </a:rPr>
              <a:t/>
            </a:r>
            <a:br>
              <a:rPr lang="en-US" sz="2000" b="1" cap="all" dirty="0">
                <a:solidFill>
                  <a:srgbClr val="5C6A7A"/>
                </a:solidFill>
                <a:ea typeface="+mj-ea"/>
                <a:cs typeface="+mj-cs"/>
              </a:rPr>
            </a:br>
            <a:r>
              <a:rPr lang="en-US" sz="2000" b="1" cap="all" spc="500" dirty="0">
                <a:solidFill>
                  <a:srgbClr val="5C6A7A"/>
                </a:solidFill>
                <a:ea typeface="+mj-ea"/>
                <a:cs typeface="+mj-cs"/>
              </a:rPr>
              <a:t>Here</a:t>
            </a:r>
            <a:endParaRPr lang="fr-FR" sz="1000" spc="500" dirty="0">
              <a:solidFill>
                <a:srgbClr val="5C6A7A"/>
              </a:solidFill>
            </a:endParaRPr>
          </a:p>
        </p:txBody>
      </p:sp>
      <p:pic>
        <p:nvPicPr>
          <p:cNvPr id="2" name="Рисунок 1"/>
          <p:cNvPicPr>
            <a:picLocks noChangeAspect="1"/>
          </p:cNvPicPr>
          <p:nvPr/>
        </p:nvPicPr>
        <p:blipFill>
          <a:blip r:embed="rId2"/>
          <a:stretch>
            <a:fillRect/>
          </a:stretch>
        </p:blipFill>
        <p:spPr>
          <a:xfrm>
            <a:off x="683568" y="560230"/>
            <a:ext cx="1944216" cy="1872208"/>
          </a:xfrm>
          <a:prstGeom prst="rect">
            <a:avLst/>
          </a:prstGeom>
        </p:spPr>
      </p:pic>
    </p:spTree>
    <p:extLst>
      <p:ext uri="{BB962C8B-B14F-4D97-AF65-F5344CB8AC3E}">
        <p14:creationId xmlns:p14="http://schemas.microsoft.com/office/powerpoint/2010/main" val="1721451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403648" y="260648"/>
            <a:ext cx="7560840" cy="6480720"/>
          </a:xfrm>
        </p:spPr>
        <p:txBody>
          <a:bodyPr>
            <a:normAutofit fontScale="62500" lnSpcReduction="20000"/>
          </a:bodyPr>
          <a:lstStyle/>
          <a:p>
            <a:pPr algn="just"/>
            <a:r>
              <a:rPr lang="uk-UA" dirty="0">
                <a:solidFill>
                  <a:schemeClr val="tx1"/>
                </a:solidFill>
              </a:rPr>
              <a:t>Туристичні корпорації – це великі підприємства, які шляхом участі об'єднують широке коло фірм, що представляють різні види туристичних послуг. Вони значною мірою монополізували ринок і перетворилися в потужні міжгалузеві виробничо-господарські комплекси, що включають підприємства самих різних галузей промисловості, які обслуговують туристичний бізнес (транспортні, банківські, страхові й інші компанії) і реалізують тури через широку мережу туроператорів і турагенства в різних країнах. </a:t>
            </a:r>
          </a:p>
          <a:p>
            <a:pPr algn="just"/>
            <a:r>
              <a:rPr lang="uk-UA" dirty="0">
                <a:solidFill>
                  <a:schemeClr val="tx1"/>
                </a:solidFill>
              </a:rPr>
              <a:t>Найсучасніші автоматизовані системи управління і зв'язку, якими обладнані туристичні корпорації, дозволяють оперативно вивчати й задовольняти потреби та інтереси туристів</a:t>
            </a:r>
            <a:r>
              <a:rPr lang="uk-UA" dirty="0" smtClean="0">
                <a:solidFill>
                  <a:schemeClr val="tx1"/>
                </a:solidFill>
              </a:rPr>
              <a:t>.</a:t>
            </a:r>
          </a:p>
          <a:p>
            <a:pPr algn="just"/>
            <a:r>
              <a:rPr lang="uk-UA" dirty="0">
                <a:solidFill>
                  <a:schemeClr val="tx1"/>
                </a:solidFill>
              </a:rPr>
              <a:t>У останні роки у </a:t>
            </a:r>
            <a:r>
              <a:rPr lang="uk-UA" dirty="0" smtClean="0">
                <a:solidFill>
                  <a:schemeClr val="tx1"/>
                </a:solidFill>
              </a:rPr>
              <a:t>багатьох країнах </a:t>
            </a:r>
            <a:r>
              <a:rPr lang="uk-UA" dirty="0">
                <a:solidFill>
                  <a:schemeClr val="tx1"/>
                </a:solidFill>
              </a:rPr>
              <a:t>світу </a:t>
            </a:r>
            <a:r>
              <a:rPr lang="uk-UA" dirty="0" smtClean="0">
                <a:solidFill>
                  <a:schemeClr val="tx1"/>
                </a:solidFill>
              </a:rPr>
              <a:t>створюються </a:t>
            </a:r>
            <a:r>
              <a:rPr lang="uk-UA" dirty="0">
                <a:solidFill>
                  <a:schemeClr val="tx1"/>
                </a:solidFill>
              </a:rPr>
              <a:t>багатопрофільні концерни, які обслуговують майже усю сферу туризму. </a:t>
            </a:r>
            <a:r>
              <a:rPr lang="uk-UA" dirty="0" smtClean="0">
                <a:solidFill>
                  <a:schemeClr val="tx1"/>
                </a:solidFill>
              </a:rPr>
              <a:t>Розвиток </a:t>
            </a:r>
            <a:r>
              <a:rPr lang="uk-UA" dirty="0">
                <a:solidFill>
                  <a:schemeClr val="tx1"/>
                </a:solidFill>
              </a:rPr>
              <a:t>авіаційного </a:t>
            </a:r>
            <a:r>
              <a:rPr lang="uk-UA" dirty="0" smtClean="0">
                <a:solidFill>
                  <a:schemeClr val="tx1"/>
                </a:solidFill>
              </a:rPr>
              <a:t>транспорту </a:t>
            </a:r>
            <a:r>
              <a:rPr lang="uk-UA" dirty="0">
                <a:solidFill>
                  <a:schemeClr val="tx1"/>
                </a:solidFill>
              </a:rPr>
              <a:t>призвів до того, що кількість пасажирських місць у літаках значно перебільшує можливості готелів. У зв’язку з цим авіаційні компанії </a:t>
            </a:r>
            <a:r>
              <a:rPr lang="uk-UA" dirty="0" smtClean="0">
                <a:solidFill>
                  <a:schemeClr val="tx1"/>
                </a:solidFill>
              </a:rPr>
              <a:t>активно включилися </a:t>
            </a:r>
            <a:r>
              <a:rPr lang="uk-UA" dirty="0">
                <a:solidFill>
                  <a:schemeClr val="tx1"/>
                </a:solidFill>
              </a:rPr>
              <a:t>у сферу готельного господарства. </a:t>
            </a:r>
            <a:endParaRPr lang="uk-UA" dirty="0" smtClean="0">
              <a:solidFill>
                <a:schemeClr val="tx1"/>
              </a:solidFill>
            </a:endParaRPr>
          </a:p>
          <a:p>
            <a:pPr algn="just"/>
            <a:r>
              <a:rPr lang="uk-UA" dirty="0" smtClean="0">
                <a:solidFill>
                  <a:schemeClr val="tx1"/>
                </a:solidFill>
              </a:rPr>
              <a:t>Інтеграція </a:t>
            </a:r>
            <a:r>
              <a:rPr lang="uk-UA" dirty="0">
                <a:solidFill>
                  <a:schemeClr val="tx1"/>
                </a:solidFill>
              </a:rPr>
              <a:t>готельних фірм з авіаційними компаніями дає </a:t>
            </a:r>
            <a:r>
              <a:rPr lang="uk-UA" dirty="0" smtClean="0">
                <a:solidFill>
                  <a:schemeClr val="tx1"/>
                </a:solidFill>
              </a:rPr>
              <a:t>можливість </a:t>
            </a:r>
            <a:r>
              <a:rPr lang="uk-UA" dirty="0">
                <a:solidFill>
                  <a:schemeClr val="tx1"/>
                </a:solidFill>
              </a:rPr>
              <a:t>у ряді випадків надавати клієнтам усілякі тарифні пільги, наприклад продажу авіаційних квитків за пільговими цінами, продажу номерів у кредит та ін.</a:t>
            </a:r>
          </a:p>
          <a:p>
            <a:endParaRPr lang="en-US" dirty="0"/>
          </a:p>
        </p:txBody>
      </p:sp>
    </p:spTree>
    <p:extLst>
      <p:ext uri="{BB962C8B-B14F-4D97-AF65-F5344CB8AC3E}">
        <p14:creationId xmlns:p14="http://schemas.microsoft.com/office/powerpoint/2010/main" val="22317339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547664" y="476672"/>
            <a:ext cx="7139136" cy="6192688"/>
          </a:xfrm>
        </p:spPr>
        <p:txBody>
          <a:bodyPr>
            <a:normAutofit fontScale="55000" lnSpcReduction="20000"/>
          </a:bodyPr>
          <a:lstStyle/>
          <a:p>
            <a:pPr algn="just"/>
            <a:r>
              <a:rPr lang="uk-UA" dirty="0">
                <a:solidFill>
                  <a:schemeClr val="tx1"/>
                </a:solidFill>
              </a:rPr>
              <a:t>Крім великих корпорацій, отримали широкого розвитку готельні комплекси, що надають туристам послуги не тільки з розміщення, але й широкий комплекс інших послуг, зокрема харчування в ресторані при готелі, надання залів для проведення нарад, придбання квитків на транспорт, виклик таксі, екскурсійне обслуговування, організацію розваг, торгівля сувенірами й іншими товарами. </a:t>
            </a:r>
          </a:p>
          <a:p>
            <a:pPr algn="just"/>
            <a:r>
              <a:rPr lang="uk-UA" dirty="0">
                <a:solidFill>
                  <a:schemeClr val="tx1"/>
                </a:solidFill>
              </a:rPr>
              <a:t>Найбільші готельні комплекси об'єднуються через автоматизовані системи управління та розподілу готельного фонду в так звані «ланцюги», що дозволяє швидко й точно укладати кожну індивідуальну угоду,  з мінімальними витратами часу резервувати місця у готелях, на транспорті, без затримки видавати всю розрахункову документацію та здійснювати платежі. Усього у світі нараховується біля ста таких готельних «ланцюгів</a:t>
            </a:r>
            <a:r>
              <a:rPr lang="uk-UA" dirty="0" smtClean="0">
                <a:solidFill>
                  <a:schemeClr val="tx1"/>
                </a:solidFill>
              </a:rPr>
              <a:t>» і </a:t>
            </a:r>
            <a:r>
              <a:rPr lang="uk-UA" dirty="0" err="1" smtClean="0">
                <a:solidFill>
                  <a:schemeClr val="tx1"/>
                </a:solidFill>
              </a:rPr>
              <a:t>іх</a:t>
            </a:r>
            <a:r>
              <a:rPr lang="uk-UA" dirty="0" smtClean="0">
                <a:solidFill>
                  <a:schemeClr val="tx1"/>
                </a:solidFill>
              </a:rPr>
              <a:t> кількість зростає</a:t>
            </a:r>
            <a:r>
              <a:rPr lang="en-US" dirty="0" smtClean="0">
                <a:solidFill>
                  <a:schemeClr val="tx1"/>
                </a:solidFill>
              </a:rPr>
              <a:t>. </a:t>
            </a:r>
            <a:endParaRPr lang="en-US" dirty="0">
              <a:solidFill>
                <a:schemeClr val="tx1"/>
              </a:solidFill>
            </a:endParaRPr>
          </a:p>
          <a:p>
            <a:pPr algn="just"/>
            <a:r>
              <a:rPr lang="uk-UA" dirty="0">
                <a:solidFill>
                  <a:schemeClr val="tx1"/>
                </a:solidFill>
              </a:rPr>
              <a:t>В сучасних умовах відбувається подальша диференціація готелів за функціональним призначенням. У зв’язку із колосальним розвитком автомобільного транспорту з’являються нові типи готельних комплексів для автотуристів. Розвиток водного туризму також сприяє появі нових типів готельних комплексів. У багатьох країнах світу значна частина готелів належить акціонерним готельним корпораціям. Область дії кожної корпорації нерідко значно перебільшує територію однієї держави. </a:t>
            </a:r>
          </a:p>
          <a:p>
            <a:pPr algn="just"/>
            <a:endParaRPr lang="en-US" dirty="0"/>
          </a:p>
        </p:txBody>
      </p:sp>
    </p:spTree>
    <p:extLst>
      <p:ext uri="{BB962C8B-B14F-4D97-AF65-F5344CB8AC3E}">
        <p14:creationId xmlns:p14="http://schemas.microsoft.com/office/powerpoint/2010/main" val="13486027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27665"/>
            <a:ext cx="8219256" cy="1180699"/>
          </a:xfrm>
        </p:spPr>
        <p:txBody>
          <a:bodyPr/>
          <a:lstStyle/>
          <a:p>
            <a:r>
              <a:rPr lang="uk-UA" sz="2400" dirty="0" smtClean="0"/>
              <a:t>Суб`єктами, що представляють середній та малий бізнес на ринку туристичних послуг, є фізичні особи-підприємці.</a:t>
            </a:r>
            <a:endParaRPr lang="uk-UA" sz="2400" dirty="0"/>
          </a:p>
        </p:txBody>
      </p:sp>
      <p:sp>
        <p:nvSpPr>
          <p:cNvPr id="3" name="Объект 2"/>
          <p:cNvSpPr>
            <a:spLocks noGrp="1"/>
          </p:cNvSpPr>
          <p:nvPr>
            <p:ph sz="quarter" idx="13"/>
          </p:nvPr>
        </p:nvSpPr>
        <p:spPr/>
        <p:txBody>
          <a:bodyPr>
            <a:normAutofit fontScale="85000" lnSpcReduction="10000"/>
          </a:bodyPr>
          <a:lstStyle/>
          <a:p>
            <a:pPr algn="just"/>
            <a:r>
              <a:rPr lang="uk-UA" dirty="0"/>
              <a:t>Відповідно до ст. 50 ЦК України право на здійснення не забороненої законом підприємницької діяльності має фізична особа з повною цивільною дієздатністю. Обмеження щодо здійснення підприємницької діяльності, а також перелік видів діяльності, в яких забороняється підприємництво, встановлюється Конституцією України та законом.</a:t>
            </a:r>
          </a:p>
          <a:p>
            <a:endParaRPr lang="en-US" dirty="0"/>
          </a:p>
        </p:txBody>
      </p:sp>
    </p:spTree>
    <p:extLst>
      <p:ext uri="{BB962C8B-B14F-4D97-AF65-F5344CB8AC3E}">
        <p14:creationId xmlns:p14="http://schemas.microsoft.com/office/powerpoint/2010/main" val="31813783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568952" cy="504056"/>
          </a:xfrm>
        </p:spPr>
        <p:txBody>
          <a:bodyPr/>
          <a:lstStyle/>
          <a:p>
            <a:r>
              <a:rPr lang="uk-UA" sz="2000" dirty="0" smtClean="0"/>
              <a:t/>
            </a:r>
            <a:br>
              <a:rPr lang="uk-UA" sz="2000" dirty="0" smtClean="0"/>
            </a:br>
            <a:r>
              <a:rPr lang="uk-UA" sz="2000" dirty="0" smtClean="0"/>
              <a:t>Не </a:t>
            </a:r>
            <a:r>
              <a:rPr lang="uk-UA" sz="2000" dirty="0"/>
              <a:t>допускається заняття підприємницькою діяльністю таких категорій громадян, як:</a:t>
            </a:r>
            <a:r>
              <a:rPr lang="uk-UA" sz="2400" dirty="0"/>
              <a:t/>
            </a:r>
            <a:br>
              <a:rPr lang="uk-UA" sz="2400" dirty="0"/>
            </a:br>
            <a:endParaRPr lang="en-US" sz="2400" dirty="0"/>
          </a:p>
        </p:txBody>
      </p:sp>
      <p:sp>
        <p:nvSpPr>
          <p:cNvPr id="3" name="Объект 2"/>
          <p:cNvSpPr>
            <a:spLocks noGrp="1"/>
          </p:cNvSpPr>
          <p:nvPr>
            <p:ph sz="quarter" idx="13"/>
          </p:nvPr>
        </p:nvSpPr>
        <p:spPr>
          <a:xfrm>
            <a:off x="1547664" y="620688"/>
            <a:ext cx="7524328" cy="6237312"/>
          </a:xfrm>
        </p:spPr>
        <p:txBody>
          <a:bodyPr>
            <a:noAutofit/>
          </a:bodyPr>
          <a:lstStyle/>
          <a:p>
            <a:pPr algn="just"/>
            <a:r>
              <a:rPr lang="uk-UA" sz="1600" dirty="0" smtClean="0">
                <a:solidFill>
                  <a:schemeClr val="tx1"/>
                </a:solidFill>
              </a:rPr>
              <a:t>1</a:t>
            </a:r>
            <a:r>
              <a:rPr lang="uk-UA" sz="1600" dirty="0">
                <a:solidFill>
                  <a:schemeClr val="tx1"/>
                </a:solidFill>
              </a:rPr>
              <a:t>)	військовослужбовці, службові особи органів прокуратури, суду, державної безпеки, внутрішніх справ, державного нотаріату, а також органів державної влади й управління, які покликані здійснювати контроль за діяльністю підприємств;</a:t>
            </a:r>
          </a:p>
          <a:p>
            <a:pPr algn="just"/>
            <a:r>
              <a:rPr lang="uk-UA" sz="1600" dirty="0">
                <a:solidFill>
                  <a:schemeClr val="tx1"/>
                </a:solidFill>
              </a:rPr>
              <a:t>2)	державні службовці або інші особи уповноважені на виконання функцій держави, заборонено займатися підприємницькою діяльністю або входити до складу правління підприємств, фінансово-кредитних установ, господарських товариств, організацій, спілок, об’єднань </a:t>
            </a:r>
            <a:r>
              <a:rPr lang="uk-UA" sz="1600" dirty="0" smtClean="0">
                <a:solidFill>
                  <a:schemeClr val="tx1"/>
                </a:solidFill>
              </a:rPr>
              <a:t>кооперативів</a:t>
            </a:r>
            <a:r>
              <a:rPr lang="uk-UA" sz="1600" dirty="0">
                <a:solidFill>
                  <a:schemeClr val="tx1"/>
                </a:solidFill>
              </a:rPr>
              <a:t>, що здійснюють підприємницьку діяльність (Закон України «Про державну службу» від 16 грудня 1993 року);</a:t>
            </a:r>
          </a:p>
          <a:p>
            <a:pPr algn="just"/>
            <a:r>
              <a:rPr lang="uk-UA" sz="1600" dirty="0">
                <a:solidFill>
                  <a:schemeClr val="tx1"/>
                </a:solidFill>
              </a:rPr>
              <a:t>3)	керівники, заступники керівників державних підприємств, установ і організацій, їх структурних підрозділів, а також посадові особи державних органів місцевого і регіонального </a:t>
            </a:r>
            <a:r>
              <a:rPr lang="uk-UA" sz="1600" dirty="0" smtClean="0">
                <a:solidFill>
                  <a:schemeClr val="tx1"/>
                </a:solidFill>
              </a:rPr>
              <a:t>самоврядування. </a:t>
            </a:r>
            <a:r>
              <a:rPr lang="uk-UA" sz="1600" dirty="0">
                <a:solidFill>
                  <a:schemeClr val="tx1"/>
                </a:solidFill>
              </a:rPr>
              <a:t>Проте це не виключає їхнього права отримувати дивіденди за акціями, а також доходи від інших корпоративних прав;</a:t>
            </a:r>
          </a:p>
          <a:p>
            <a:pPr algn="just"/>
            <a:r>
              <a:rPr lang="uk-UA" sz="1600" dirty="0">
                <a:solidFill>
                  <a:schemeClr val="tx1"/>
                </a:solidFill>
              </a:rPr>
              <a:t>4)	особи, яким суд заборонив займатися певною діяльністю не можуть здійснювати підприємницьку діяльність до закінчення терміну, встановленого </a:t>
            </a:r>
            <a:r>
              <a:rPr lang="uk-UA" sz="1600" dirty="0" err="1">
                <a:solidFill>
                  <a:schemeClr val="tx1"/>
                </a:solidFill>
              </a:rPr>
              <a:t>вироком</a:t>
            </a:r>
            <a:r>
              <a:rPr lang="uk-UA" sz="1600" dirty="0">
                <a:solidFill>
                  <a:schemeClr val="tx1"/>
                </a:solidFill>
              </a:rPr>
              <a:t> суду відповідно до Кримінального кодексу України;</a:t>
            </a:r>
          </a:p>
          <a:p>
            <a:pPr algn="just"/>
            <a:r>
              <a:rPr lang="uk-UA" sz="1600" dirty="0">
                <a:solidFill>
                  <a:schemeClr val="tx1"/>
                </a:solidFill>
              </a:rPr>
              <a:t>5)	особи, які мають непогашену судимість за крадіжки, хабарництво та інші корисливі злочини. Вони не можуть бути підприємцями, не можуть виступати співзасновниками підприємницької організації, а також обіймати у підприємницьких товариствах та їх об’єднаннях керівні посади і посади, пов’язані з матеріальною відповідальністю.</a:t>
            </a:r>
          </a:p>
          <a:p>
            <a:endParaRPr lang="en-US" sz="1600" dirty="0"/>
          </a:p>
        </p:txBody>
      </p:sp>
    </p:spTree>
    <p:extLst>
      <p:ext uri="{BB962C8B-B14F-4D97-AF65-F5344CB8AC3E}">
        <p14:creationId xmlns:p14="http://schemas.microsoft.com/office/powerpoint/2010/main" val="12597353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475656" y="116632"/>
            <a:ext cx="7416824" cy="6552728"/>
          </a:xfrm>
        </p:spPr>
        <p:txBody>
          <a:bodyPr>
            <a:normAutofit fontScale="47500" lnSpcReduction="20000"/>
          </a:bodyPr>
          <a:lstStyle/>
          <a:p>
            <a:pPr algn="just"/>
            <a:r>
              <a:rPr lang="uk-UA" sz="3600" dirty="0">
                <a:solidFill>
                  <a:schemeClr val="tx1"/>
                </a:solidFill>
              </a:rPr>
              <a:t>В</a:t>
            </a:r>
            <a:r>
              <a:rPr lang="uk-UA" sz="3600" dirty="0" smtClean="0">
                <a:solidFill>
                  <a:schemeClr val="tx1"/>
                </a:solidFill>
              </a:rPr>
              <a:t>ідповідно </a:t>
            </a:r>
            <a:r>
              <a:rPr lang="uk-UA" sz="3600" dirty="0">
                <a:solidFill>
                  <a:schemeClr val="tx1"/>
                </a:solidFill>
              </a:rPr>
              <a:t>до ст. 50 ЦК України фізична особа з повною цивільною дієздатністю здійснює своє право на підприємницьку діяльність </a:t>
            </a:r>
            <a:r>
              <a:rPr lang="uk-UA" sz="3600" i="1" dirty="0">
                <a:solidFill>
                  <a:schemeClr val="tx1"/>
                </a:solidFill>
              </a:rPr>
              <a:t>за умови її державної реєстрації в порядку, встановленому законом. </a:t>
            </a:r>
          </a:p>
          <a:p>
            <a:pPr algn="just"/>
            <a:r>
              <a:rPr lang="uk-UA" sz="3600" b="1" dirty="0" smtClean="0">
                <a:solidFill>
                  <a:schemeClr val="tx1"/>
                </a:solidFill>
              </a:rPr>
              <a:t>Державна </a:t>
            </a:r>
            <a:r>
              <a:rPr lang="uk-UA" sz="3600" b="1" dirty="0">
                <a:solidFill>
                  <a:schemeClr val="tx1"/>
                </a:solidFill>
              </a:rPr>
              <a:t>реєстрація суб’єктів господарювання здійснюється відповідно до ст. 58 ГК України і детально регулюється Законом України «Про державну реєстрацію юридичних осіб та фізичних осіб підприємців» від 15 травня 2003 </a:t>
            </a:r>
            <a:r>
              <a:rPr lang="uk-UA" sz="3600" b="1" dirty="0" smtClean="0">
                <a:solidFill>
                  <a:schemeClr val="tx1"/>
                </a:solidFill>
              </a:rPr>
              <a:t>р. у чинній редакції</a:t>
            </a:r>
            <a:r>
              <a:rPr lang="uk-UA" sz="3600" dirty="0" smtClean="0">
                <a:solidFill>
                  <a:schemeClr val="tx1"/>
                </a:solidFill>
              </a:rPr>
              <a:t>. </a:t>
            </a:r>
            <a:r>
              <a:rPr lang="uk-UA" sz="3600" dirty="0">
                <a:solidFill>
                  <a:schemeClr val="tx1"/>
                </a:solidFill>
              </a:rPr>
              <a:t>Інформація про державну </a:t>
            </a:r>
            <a:r>
              <a:rPr lang="uk-UA" sz="3600" dirty="0" smtClean="0">
                <a:solidFill>
                  <a:schemeClr val="tx1"/>
                </a:solidFill>
              </a:rPr>
              <a:t>реєстрацію </a:t>
            </a:r>
            <a:r>
              <a:rPr lang="uk-UA" sz="3600" dirty="0">
                <a:solidFill>
                  <a:schemeClr val="tx1"/>
                </a:solidFill>
              </a:rPr>
              <a:t>фізичних осіб-підприємців є відкритою для загального ознайомлення. Якщо особа розпочала підприємницьку діяльність без державної </a:t>
            </a:r>
            <a:r>
              <a:rPr lang="uk-UA" sz="3600" dirty="0" smtClean="0">
                <a:solidFill>
                  <a:schemeClr val="tx1"/>
                </a:solidFill>
              </a:rPr>
              <a:t>реєстрації</a:t>
            </a:r>
            <a:r>
              <a:rPr lang="uk-UA" sz="3600" dirty="0">
                <a:solidFill>
                  <a:schemeClr val="tx1"/>
                </a:solidFill>
              </a:rPr>
              <a:t>, уклавши відповідні договори, вона не має права оспорювати ці договори на тій підставі, що вона не є підприємцем. </a:t>
            </a:r>
          </a:p>
          <a:p>
            <a:pPr algn="just"/>
            <a:r>
              <a:rPr lang="uk-UA" sz="3600" dirty="0">
                <a:solidFill>
                  <a:schemeClr val="tx1"/>
                </a:solidFill>
              </a:rPr>
              <a:t>Згідно зі статтею 52 ЦК </a:t>
            </a:r>
            <a:r>
              <a:rPr lang="uk-UA" sz="3600" dirty="0" smtClean="0">
                <a:solidFill>
                  <a:schemeClr val="tx1"/>
                </a:solidFill>
              </a:rPr>
              <a:t>України, </a:t>
            </a:r>
            <a:r>
              <a:rPr lang="uk-UA" sz="3600" dirty="0">
                <a:solidFill>
                  <a:schemeClr val="tx1"/>
                </a:solidFill>
              </a:rPr>
              <a:t>фізична особа-підприємець відповідає за зобов’язаннями, пов’язаними з підприємницькою </a:t>
            </a:r>
            <a:r>
              <a:rPr lang="uk-UA" sz="3600" dirty="0" smtClean="0">
                <a:solidFill>
                  <a:schemeClr val="tx1"/>
                </a:solidFill>
              </a:rPr>
              <a:t>діяльністю</a:t>
            </a:r>
            <a:r>
              <a:rPr lang="uk-UA" sz="3600" dirty="0">
                <a:solidFill>
                  <a:schemeClr val="tx1"/>
                </a:solidFill>
              </a:rPr>
              <a:t>, усім своїм майном, крім майна, на яке відповідно до закону може бути звернено стягнення. Фізична особа-підприємець, яка перебуває в шлюбі, відповідає за зобов’язаннями, пов’язаними з підприємницькою діяльністю, усім своїм особистим майном і часткою у праві спільної </a:t>
            </a:r>
            <a:r>
              <a:rPr lang="uk-UA" sz="3600" dirty="0" smtClean="0">
                <a:solidFill>
                  <a:schemeClr val="tx1"/>
                </a:solidFill>
              </a:rPr>
              <a:t>сумісної </a:t>
            </a:r>
            <a:r>
              <a:rPr lang="uk-UA" sz="3600" dirty="0">
                <a:solidFill>
                  <a:schemeClr val="tx1"/>
                </a:solidFill>
              </a:rPr>
              <a:t>власності подружжя, яка належатиме їй у разі поділу цього </a:t>
            </a:r>
            <a:r>
              <a:rPr lang="uk-UA" sz="3600" dirty="0" smtClean="0">
                <a:solidFill>
                  <a:schemeClr val="tx1"/>
                </a:solidFill>
              </a:rPr>
              <a:t>майна.</a:t>
            </a:r>
            <a:endParaRPr lang="uk-UA" sz="3600" dirty="0">
              <a:solidFill>
                <a:schemeClr val="tx1"/>
              </a:solidFill>
            </a:endParaRPr>
          </a:p>
          <a:p>
            <a:pPr algn="just"/>
            <a:r>
              <a:rPr lang="uk-UA" sz="3600" dirty="0">
                <a:solidFill>
                  <a:schemeClr val="tx1"/>
                </a:solidFill>
              </a:rPr>
              <a:t>Відповідно до статті 53 ЦК України фізична особа, яка неспроможна задовольнити вимоги кредиторів, пов’язані із здійсненням підприємницької діяльності, може бути визнана банкрутом у порядку, встановленому законом. Порядок і умови визнання суб’єктів підприємницької діяльності банкрутами з метою задовольнити претензії кредиторів регулює Закон України «Про відновлення платоспроможності боржника або визнання його банкрутом».</a:t>
            </a:r>
          </a:p>
          <a:p>
            <a:endParaRPr lang="en-US" dirty="0"/>
          </a:p>
        </p:txBody>
      </p:sp>
    </p:spTree>
    <p:extLst>
      <p:ext uri="{BB962C8B-B14F-4D97-AF65-F5344CB8AC3E}">
        <p14:creationId xmlns:p14="http://schemas.microsoft.com/office/powerpoint/2010/main" val="13021451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12331"/>
            <a:ext cx="8496944" cy="811367"/>
          </a:xfrm>
        </p:spPr>
        <p:txBody>
          <a:bodyPr/>
          <a:lstStyle/>
          <a:p>
            <a:r>
              <a:rPr lang="uk-UA" sz="2400" dirty="0" smtClean="0"/>
              <a:t>7.2. Державна реєстрація суб'єктів туристичної діяльності</a:t>
            </a:r>
            <a:endParaRPr lang="uk-UA" sz="2400" dirty="0"/>
          </a:p>
        </p:txBody>
      </p:sp>
      <p:sp>
        <p:nvSpPr>
          <p:cNvPr id="3" name="Объект 2"/>
          <p:cNvSpPr>
            <a:spLocks noGrp="1"/>
          </p:cNvSpPr>
          <p:nvPr>
            <p:ph sz="quarter" idx="13"/>
          </p:nvPr>
        </p:nvSpPr>
        <p:spPr>
          <a:xfrm>
            <a:off x="1619672" y="1412776"/>
            <a:ext cx="7067128" cy="5256584"/>
          </a:xfrm>
        </p:spPr>
        <p:txBody>
          <a:bodyPr>
            <a:normAutofit fontScale="55000" lnSpcReduction="20000"/>
          </a:bodyPr>
          <a:lstStyle/>
          <a:p>
            <a:pPr algn="just"/>
            <a:r>
              <a:rPr lang="uk-UA" dirty="0">
                <a:solidFill>
                  <a:schemeClr val="tx1"/>
                </a:solidFill>
              </a:rPr>
              <a:t>Державна реєстрація суб'єктів туристичної діяльності є першим і найважливішим етапом реалізації права на підприємництво. Порядок державної реєстрації юридичних осіб та фізичних осіб – суб'єктів </a:t>
            </a:r>
            <a:r>
              <a:rPr lang="uk-UA" dirty="0" smtClean="0">
                <a:solidFill>
                  <a:schemeClr val="tx1"/>
                </a:solidFill>
              </a:rPr>
              <a:t>підприємницької </a:t>
            </a:r>
            <a:r>
              <a:rPr lang="uk-UA" dirty="0">
                <a:solidFill>
                  <a:schemeClr val="tx1"/>
                </a:solidFill>
              </a:rPr>
              <a:t>діяльності – регулюється ГК України та Законом України від 15 травня 2003 р. № 755-І</a:t>
            </a:r>
            <a:r>
              <a:rPr lang="en-US" dirty="0">
                <a:solidFill>
                  <a:schemeClr val="tx1"/>
                </a:solidFill>
              </a:rPr>
              <a:t>V «</a:t>
            </a:r>
            <a:r>
              <a:rPr lang="uk-UA" dirty="0">
                <a:solidFill>
                  <a:schemeClr val="tx1"/>
                </a:solidFill>
              </a:rPr>
              <a:t>Про державну реєстрацію юридичних осіб та фізичних осіб-підприємців» (Закон № 755-І</a:t>
            </a:r>
            <a:r>
              <a:rPr lang="en-US" dirty="0" smtClean="0">
                <a:solidFill>
                  <a:schemeClr val="tx1"/>
                </a:solidFill>
              </a:rPr>
              <a:t>V</a:t>
            </a:r>
            <a:r>
              <a:rPr lang="uk-UA" dirty="0" smtClean="0">
                <a:solidFill>
                  <a:schemeClr val="tx1"/>
                </a:solidFill>
              </a:rPr>
              <a:t>.</a:t>
            </a:r>
            <a:r>
              <a:rPr lang="en-US" dirty="0" smtClean="0">
                <a:solidFill>
                  <a:schemeClr val="tx1"/>
                </a:solidFill>
              </a:rPr>
              <a:t> </a:t>
            </a:r>
            <a:r>
              <a:rPr lang="en-US" dirty="0">
                <a:solidFill>
                  <a:schemeClr val="tx1"/>
                </a:solidFill>
                <a:hlinkClick r:id="rId2"/>
              </a:rPr>
              <a:t>https://</a:t>
            </a:r>
            <a:r>
              <a:rPr lang="en-US" dirty="0" smtClean="0">
                <a:solidFill>
                  <a:schemeClr val="tx1"/>
                </a:solidFill>
                <a:hlinkClick r:id="rId2"/>
              </a:rPr>
              <a:t>ips.ligazakon.net/document/T030755?an=936794</a:t>
            </a:r>
            <a:r>
              <a:rPr lang="uk-UA" dirty="0" smtClean="0">
                <a:solidFill>
                  <a:schemeClr val="tx1"/>
                </a:solidFill>
              </a:rPr>
              <a:t>)</a:t>
            </a:r>
          </a:p>
          <a:p>
            <a:pPr algn="just"/>
            <a:endParaRPr lang="uk-UA" dirty="0">
              <a:solidFill>
                <a:schemeClr val="tx1"/>
              </a:solidFill>
            </a:endParaRPr>
          </a:p>
          <a:p>
            <a:pPr algn="just"/>
            <a:r>
              <a:rPr lang="uk-UA" dirty="0" smtClean="0">
                <a:solidFill>
                  <a:schemeClr val="tx1"/>
                </a:solidFill>
              </a:rPr>
              <a:t>Відповідно </a:t>
            </a:r>
            <a:r>
              <a:rPr lang="uk-UA" dirty="0">
                <a:solidFill>
                  <a:schemeClr val="tx1"/>
                </a:solidFill>
              </a:rPr>
              <a:t>до    ст. 58 ГК України суб'єкт господарювання підлягає державній реєстрації як юридична особа чи фізична особа-підприємець у порядку, визначеному Законом. Згідно зі ст. 4 Закону № 755-І</a:t>
            </a:r>
            <a:r>
              <a:rPr lang="en-US" dirty="0">
                <a:solidFill>
                  <a:schemeClr val="tx1"/>
                </a:solidFill>
              </a:rPr>
              <a:t>V </a:t>
            </a:r>
            <a:r>
              <a:rPr lang="uk-UA" dirty="0">
                <a:solidFill>
                  <a:schemeClr val="tx1"/>
                </a:solidFill>
              </a:rPr>
              <a:t>державною </a:t>
            </a:r>
            <a:r>
              <a:rPr lang="uk-UA" dirty="0" smtClean="0">
                <a:solidFill>
                  <a:schemeClr val="tx1"/>
                </a:solidFill>
              </a:rPr>
              <a:t>реєстрацією </a:t>
            </a:r>
            <a:r>
              <a:rPr lang="uk-UA" dirty="0">
                <a:solidFill>
                  <a:schemeClr val="tx1"/>
                </a:solidFill>
              </a:rPr>
              <a:t>юридичних осіб та фізичних осіб-підприємців вважається засвідчення факту створення або припинення юридичної особи, засвідчення факту набуття або позбавлення статусу підприємця фізичною особою, а також вчинення інших реєстраційних дій, шляхом внесення відповідних записів до Єдиного державного реєстру юридичних осіб та фізичних осіб-підприємців</a:t>
            </a:r>
            <a:r>
              <a:rPr lang="uk-UA" dirty="0" smtClean="0">
                <a:solidFill>
                  <a:schemeClr val="tx1"/>
                </a:solidFill>
              </a:rPr>
              <a:t>.</a:t>
            </a:r>
            <a:endParaRPr lang="uk-UA" dirty="0">
              <a:solidFill>
                <a:schemeClr val="tx1"/>
              </a:solidFill>
            </a:endParaRPr>
          </a:p>
        </p:txBody>
      </p:sp>
    </p:spTree>
    <p:extLst>
      <p:ext uri="{BB962C8B-B14F-4D97-AF65-F5344CB8AC3E}">
        <p14:creationId xmlns:p14="http://schemas.microsoft.com/office/powerpoint/2010/main" val="13381019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normAutofit fontScale="77500" lnSpcReduction="20000"/>
          </a:bodyPr>
          <a:lstStyle/>
          <a:p>
            <a:pPr algn="just"/>
            <a:r>
              <a:rPr lang="uk-UA" dirty="0">
                <a:solidFill>
                  <a:schemeClr val="tx1"/>
                </a:solidFill>
              </a:rPr>
              <a:t>а) перевірку комплектності документів, які подаються державному реєстраторові, і повноти відомостей, які вказані в реєстраційній картці;</a:t>
            </a:r>
          </a:p>
          <a:p>
            <a:pPr algn="just"/>
            <a:r>
              <a:rPr lang="uk-UA" dirty="0">
                <a:solidFill>
                  <a:schemeClr val="tx1"/>
                </a:solidFill>
              </a:rPr>
              <a:t>б) перевірку документів, які подаються державному реєстраторові, на відсутність підстав для відмови в проведенні державної реєстрації;</a:t>
            </a:r>
          </a:p>
          <a:p>
            <a:pPr algn="just"/>
            <a:r>
              <a:rPr lang="uk-UA" dirty="0">
                <a:solidFill>
                  <a:schemeClr val="tx1"/>
                </a:solidFill>
              </a:rPr>
              <a:t>в) внесення відомостей про юридичну або фізичну особу-підприємця в Єдиний державний реєстр;</a:t>
            </a:r>
          </a:p>
          <a:p>
            <a:pPr algn="just"/>
            <a:r>
              <a:rPr lang="uk-UA" dirty="0">
                <a:solidFill>
                  <a:schemeClr val="tx1"/>
                </a:solidFill>
              </a:rPr>
              <a:t>г) оформлення й видача свідоцтва про державну реєстрацію й витягу   з Єдиного державного реєстру.</a:t>
            </a:r>
          </a:p>
          <a:p>
            <a:endParaRPr lang="en-US" dirty="0"/>
          </a:p>
        </p:txBody>
      </p:sp>
      <p:sp>
        <p:nvSpPr>
          <p:cNvPr id="5" name="Заголовок 4"/>
          <p:cNvSpPr>
            <a:spLocks noGrp="1"/>
          </p:cNvSpPr>
          <p:nvPr>
            <p:ph type="title"/>
          </p:nvPr>
        </p:nvSpPr>
        <p:spPr>
          <a:xfrm>
            <a:off x="467544" y="312331"/>
            <a:ext cx="8219256" cy="811367"/>
          </a:xfrm>
        </p:spPr>
        <p:txBody>
          <a:bodyPr/>
          <a:lstStyle/>
          <a:p>
            <a:r>
              <a:rPr lang="uk-UA" sz="2400" dirty="0" smtClean="0"/>
              <a:t>Порядок проведення державної реєстрації юридичних і фізичних осіб підприємців включає</a:t>
            </a:r>
            <a:r>
              <a:rPr lang="ru-RU" sz="2400" dirty="0" smtClean="0"/>
              <a:t>: </a:t>
            </a:r>
            <a:endParaRPr lang="en-US" sz="2400" dirty="0"/>
          </a:p>
        </p:txBody>
      </p:sp>
    </p:spTree>
    <p:extLst>
      <p:ext uri="{BB962C8B-B14F-4D97-AF65-F5344CB8AC3E}">
        <p14:creationId xmlns:p14="http://schemas.microsoft.com/office/powerpoint/2010/main" val="38512165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619672" y="548680"/>
            <a:ext cx="7067128" cy="5904656"/>
          </a:xfrm>
        </p:spPr>
        <p:txBody>
          <a:bodyPr>
            <a:normAutofit fontScale="85000" lnSpcReduction="20000"/>
          </a:bodyPr>
          <a:lstStyle/>
          <a:p>
            <a:pPr algn="just"/>
            <a:r>
              <a:rPr lang="uk-UA" dirty="0"/>
              <a:t>Державний реєстратор проводить державну реєстрацію юридичних осіб і фізичних осіб-підприємців, здійснює оформлення й видачу </a:t>
            </a:r>
            <a:r>
              <a:rPr lang="uk-UA" dirty="0" smtClean="0"/>
              <a:t>свідоцтва </a:t>
            </a:r>
            <a:r>
              <a:rPr lang="uk-UA" dirty="0"/>
              <a:t>про державну реєстрацію, а також здійснює їхню заміну, проводить державну реєстрацію змін у настановних документах юридичних осіб і державну реєстрацію змін імені або місця проживання фізичних осіб-підприємців. </a:t>
            </a:r>
            <a:endParaRPr lang="uk-UA" dirty="0" smtClean="0"/>
          </a:p>
          <a:p>
            <a:pPr algn="just"/>
            <a:r>
              <a:rPr lang="uk-UA" dirty="0" smtClean="0"/>
              <a:t>Він </a:t>
            </a:r>
            <a:r>
              <a:rPr lang="uk-UA" dirty="0"/>
              <a:t>передає в органи статистики, податкові органи й поза-бюджетні фонди повідомлення й відомості з реєстраційних карток про здійснення дій, щодо створення або ліквідації відособлених підрозділів юридичних осіб та ін.</a:t>
            </a:r>
            <a:endParaRPr lang="en-US" dirty="0"/>
          </a:p>
        </p:txBody>
      </p:sp>
    </p:spTree>
    <p:extLst>
      <p:ext uri="{BB962C8B-B14F-4D97-AF65-F5344CB8AC3E}">
        <p14:creationId xmlns:p14="http://schemas.microsoft.com/office/powerpoint/2010/main" val="6546852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66110"/>
            <a:ext cx="8640960" cy="1303809"/>
          </a:xfrm>
        </p:spPr>
        <p:txBody>
          <a:bodyPr/>
          <a:lstStyle/>
          <a:p>
            <a:r>
              <a:rPr lang="uk-UA" sz="2000" dirty="0" smtClean="0"/>
              <a:t>Для проведення державної реєстрації юридичної особи суб’єкта туристичної діяльності засновник або уповноважена ним особа повинні особисто подати державному реєстратору такі документи:</a:t>
            </a:r>
            <a:endParaRPr lang="uk-UA" sz="2000" dirty="0"/>
          </a:p>
        </p:txBody>
      </p:sp>
      <p:sp>
        <p:nvSpPr>
          <p:cNvPr id="3" name="Объект 2"/>
          <p:cNvSpPr>
            <a:spLocks noGrp="1"/>
          </p:cNvSpPr>
          <p:nvPr>
            <p:ph sz="quarter" idx="13"/>
          </p:nvPr>
        </p:nvSpPr>
        <p:spPr>
          <a:xfrm>
            <a:off x="1763688" y="1628799"/>
            <a:ext cx="7128792" cy="5186343"/>
          </a:xfrm>
        </p:spPr>
        <p:txBody>
          <a:bodyPr>
            <a:normAutofit fontScale="55000" lnSpcReduction="20000"/>
          </a:bodyPr>
          <a:lstStyle/>
          <a:p>
            <a:pPr algn="just"/>
            <a:r>
              <a:rPr lang="uk-UA" dirty="0">
                <a:solidFill>
                  <a:schemeClr val="tx1"/>
                </a:solidFill>
              </a:rPr>
              <a:t>заповнену реєстраційну картку на проведення державної реєстрації юридичної особи – суб’єкта туристичної діяльності. Реєстраційна картка – це документ встановленого зразка, який підтверджує волевиявлення особи щодо внесення відповідних записів до Єдиного державного реєстру;</a:t>
            </a:r>
          </a:p>
          <a:p>
            <a:pPr algn="just"/>
            <a:r>
              <a:rPr lang="uk-UA" dirty="0">
                <a:solidFill>
                  <a:schemeClr val="tx1"/>
                </a:solidFill>
              </a:rPr>
              <a:t>копію рішення засновників туристичного підприємства або </a:t>
            </a:r>
            <a:r>
              <a:rPr lang="uk-UA" dirty="0" smtClean="0">
                <a:solidFill>
                  <a:schemeClr val="tx1"/>
                </a:solidFill>
              </a:rPr>
              <a:t>уповноваженого </a:t>
            </a:r>
            <a:r>
              <a:rPr lang="uk-UA" dirty="0">
                <a:solidFill>
                  <a:schemeClr val="tx1"/>
                </a:solidFill>
              </a:rPr>
              <a:t>ними органу про </a:t>
            </a:r>
            <a:r>
              <a:rPr lang="uk-UA" dirty="0" smtClean="0">
                <a:solidFill>
                  <a:schemeClr val="tx1"/>
                </a:solidFill>
              </a:rPr>
              <a:t>створення </a:t>
            </a:r>
            <a:r>
              <a:rPr lang="uk-UA" dirty="0">
                <a:solidFill>
                  <a:schemeClr val="tx1"/>
                </a:solidFill>
              </a:rPr>
              <a:t>юридичної особи;</a:t>
            </a:r>
          </a:p>
          <a:p>
            <a:pPr algn="just"/>
            <a:r>
              <a:rPr lang="uk-UA" dirty="0">
                <a:solidFill>
                  <a:schemeClr val="tx1"/>
                </a:solidFill>
              </a:rPr>
              <a:t>два примірники установчих документів. Установчі документи (</a:t>
            </a:r>
            <a:r>
              <a:rPr lang="uk-UA" dirty="0" smtClean="0">
                <a:solidFill>
                  <a:schemeClr val="tx1"/>
                </a:solidFill>
              </a:rPr>
              <a:t>установчий </a:t>
            </a:r>
            <a:r>
              <a:rPr lang="uk-UA" dirty="0">
                <a:solidFill>
                  <a:schemeClr val="tx1"/>
                </a:solidFill>
              </a:rPr>
              <a:t>акт, статут або засновницький договір, положення) юридичної особи повинні містити відомості, передбачені законом. Так, згідно ст. 57 ГК України, у засновницькому договорі засновники зобов'язуються </a:t>
            </a:r>
            <a:r>
              <a:rPr lang="uk-UA" dirty="0" smtClean="0">
                <a:solidFill>
                  <a:schemeClr val="tx1"/>
                </a:solidFill>
              </a:rPr>
              <a:t>утворити </a:t>
            </a:r>
            <a:r>
              <a:rPr lang="uk-UA" dirty="0">
                <a:solidFill>
                  <a:schemeClr val="tx1"/>
                </a:solidFill>
              </a:rPr>
              <a:t>суб'єкт господарювання, визначають порядок спільної діяльності щодо його утворення, умови передачі йому свого майна, порядок </a:t>
            </a:r>
            <a:r>
              <a:rPr lang="uk-UA" dirty="0" smtClean="0">
                <a:solidFill>
                  <a:schemeClr val="tx1"/>
                </a:solidFill>
              </a:rPr>
              <a:t>розподілу </a:t>
            </a:r>
            <a:r>
              <a:rPr lang="uk-UA" dirty="0">
                <a:solidFill>
                  <a:schemeClr val="tx1"/>
                </a:solidFill>
              </a:rPr>
              <a:t>прибутків і збитків, управління діяльністю суб'єкта господарювання та участі в ньому засновників, порядок вибуття та входження нових засновників, інші умови діяльності суб'єкта господарювання, які </a:t>
            </a:r>
            <a:r>
              <a:rPr lang="uk-UA" dirty="0" smtClean="0">
                <a:solidFill>
                  <a:schemeClr val="tx1"/>
                </a:solidFill>
              </a:rPr>
              <a:t>передбачені </a:t>
            </a:r>
            <a:r>
              <a:rPr lang="uk-UA" dirty="0">
                <a:solidFill>
                  <a:schemeClr val="tx1"/>
                </a:solidFill>
              </a:rPr>
              <a:t>законом, а також порядок його реорганізації та ліквідації.</a:t>
            </a:r>
          </a:p>
          <a:p>
            <a:endParaRPr lang="en-US" dirty="0"/>
          </a:p>
        </p:txBody>
      </p:sp>
    </p:spTree>
    <p:extLst>
      <p:ext uri="{BB962C8B-B14F-4D97-AF65-F5344CB8AC3E}">
        <p14:creationId xmlns:p14="http://schemas.microsoft.com/office/powerpoint/2010/main" val="2137575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19998"/>
            <a:ext cx="8507288" cy="996033"/>
          </a:xfrm>
        </p:spPr>
        <p:txBody>
          <a:bodyPr/>
          <a:lstStyle/>
          <a:p>
            <a:r>
              <a:rPr lang="uk-UA" sz="2000" b="0" dirty="0" smtClean="0"/>
              <a:t>Згідно зі змінами від 03.11.2020 р. N 943-IX до Закону України Про державну реєстрацію юридичних осіб, фізичних осіб - підприємців та громадських формувань, введено наступні поняття:</a:t>
            </a:r>
            <a:endParaRPr lang="uk-UA" sz="2000" b="0" dirty="0"/>
          </a:p>
        </p:txBody>
      </p:sp>
      <p:sp>
        <p:nvSpPr>
          <p:cNvPr id="3" name="Объект 2"/>
          <p:cNvSpPr>
            <a:spLocks noGrp="1"/>
          </p:cNvSpPr>
          <p:nvPr>
            <p:ph sz="quarter" idx="13"/>
          </p:nvPr>
        </p:nvSpPr>
        <p:spPr/>
        <p:txBody>
          <a:bodyPr>
            <a:normAutofit fontScale="62500" lnSpcReduction="20000"/>
          </a:bodyPr>
          <a:lstStyle/>
          <a:p>
            <a:pPr algn="just"/>
            <a:r>
              <a:rPr lang="uk-UA" b="1" dirty="0">
                <a:solidFill>
                  <a:schemeClr val="tx1"/>
                </a:solidFill>
              </a:rPr>
              <a:t>персональний кабінет юридичної особи, іншої організації та фізичної особи - підприємця </a:t>
            </a:r>
            <a:r>
              <a:rPr lang="uk-UA" dirty="0"/>
              <a:t>(далі - персональний кабінет) - особиста сторінка в мережі Інтернет юридичної особи, фізичної особи - підприємця та громадського формування, що не має статусу юридичної особи, на порталі електронних сервісів, </a:t>
            </a:r>
            <a:r>
              <a:rPr lang="uk-UA" dirty="0">
                <a:solidFill>
                  <a:schemeClr val="tx1"/>
                </a:solidFill>
              </a:rPr>
              <a:t>призначена для подання документів в електронній формі для проведення реєстраційних дій, безоплатного доступу </a:t>
            </a:r>
            <a:r>
              <a:rPr lang="uk-UA" dirty="0"/>
              <a:t>юридичних осіб, фізичних осіб - підприємців та громадських формувань, що не мають статусу юридичної особи, до відомостей про результати розгляду цих документів, документів, що містяться в реєстраційній справі таких осіб в електронній формі, та відомостей про цих осіб, які є актуальними на момент запиту або на визначену дату;</a:t>
            </a:r>
            <a:endParaRPr lang="en-US" dirty="0"/>
          </a:p>
        </p:txBody>
      </p:sp>
    </p:spTree>
    <p:extLst>
      <p:ext uri="{BB962C8B-B14F-4D97-AF65-F5344CB8AC3E}">
        <p14:creationId xmlns:p14="http://schemas.microsoft.com/office/powerpoint/2010/main" val="1237050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План лекції:</a:t>
            </a:r>
            <a:endParaRPr lang="en-US" dirty="0"/>
          </a:p>
        </p:txBody>
      </p:sp>
      <p:sp>
        <p:nvSpPr>
          <p:cNvPr id="3" name="Объект 2"/>
          <p:cNvSpPr>
            <a:spLocks noGrp="1"/>
          </p:cNvSpPr>
          <p:nvPr>
            <p:ph sz="quarter" idx="13"/>
          </p:nvPr>
        </p:nvSpPr>
        <p:spPr>
          <a:xfrm>
            <a:off x="1907704" y="1412776"/>
            <a:ext cx="6779096" cy="4104456"/>
          </a:xfrm>
        </p:spPr>
        <p:txBody>
          <a:bodyPr>
            <a:normAutofit fontScale="85000" lnSpcReduction="10000"/>
          </a:bodyPr>
          <a:lstStyle/>
          <a:p>
            <a:pPr algn="just"/>
            <a:r>
              <a:rPr lang="ru-RU" dirty="0"/>
              <a:t>7.1. </a:t>
            </a:r>
            <a:r>
              <a:rPr lang="uk-UA" dirty="0"/>
              <a:t>Організаційно-правові форми підприємницької діяльності   в </a:t>
            </a:r>
            <a:r>
              <a:rPr lang="uk-UA" dirty="0" smtClean="0"/>
              <a:t>туризмі</a:t>
            </a:r>
          </a:p>
          <a:p>
            <a:pPr algn="just"/>
            <a:r>
              <a:rPr lang="uk-UA" dirty="0"/>
              <a:t>7.2. Державна реєстрація суб'єктів туристичної </a:t>
            </a:r>
            <a:r>
              <a:rPr lang="uk-UA" dirty="0" smtClean="0"/>
              <a:t>діяльності</a:t>
            </a:r>
          </a:p>
          <a:p>
            <a:pPr algn="just"/>
            <a:r>
              <a:rPr lang="uk-UA" dirty="0"/>
              <a:t>7.3. Припинення державної реєстрації суб’єктів туристичної діяльності – юридичних </a:t>
            </a:r>
            <a:r>
              <a:rPr lang="uk-UA" dirty="0" smtClean="0"/>
              <a:t>осіб</a:t>
            </a:r>
          </a:p>
          <a:p>
            <a:pPr algn="just"/>
            <a:r>
              <a:rPr lang="uk-UA" dirty="0"/>
              <a:t>7.4. Припинення підприємницької діяльності фізичної особи-підприємця</a:t>
            </a:r>
            <a:endParaRPr lang="en-US" dirty="0"/>
          </a:p>
        </p:txBody>
      </p:sp>
    </p:spTree>
    <p:extLst>
      <p:ext uri="{BB962C8B-B14F-4D97-AF65-F5344CB8AC3E}">
        <p14:creationId xmlns:p14="http://schemas.microsoft.com/office/powerpoint/2010/main" val="138330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619672" y="260648"/>
            <a:ext cx="7272808" cy="6408712"/>
          </a:xfrm>
        </p:spPr>
        <p:txBody>
          <a:bodyPr>
            <a:normAutofit fontScale="62500" lnSpcReduction="20000"/>
          </a:bodyPr>
          <a:lstStyle/>
          <a:p>
            <a:pPr algn="just"/>
            <a:r>
              <a:rPr lang="uk-UA" b="1" dirty="0">
                <a:solidFill>
                  <a:schemeClr val="tx1"/>
                </a:solidFill>
              </a:rPr>
              <a:t>портал електронних сервісів </a:t>
            </a:r>
            <a:r>
              <a:rPr lang="uk-UA" dirty="0"/>
              <a:t>- веб-сайт, організований як системне багаторівневе об'єднання різних ресурсів та сервісів для забезпечення максимального доступу до інформації та послуг у сфері державної реєстрації, ліцензування та дозвільної системи у сфері господарської діяльності;</a:t>
            </a:r>
          </a:p>
          <a:p>
            <a:pPr algn="just"/>
            <a:endParaRPr lang="uk-UA" dirty="0"/>
          </a:p>
          <a:p>
            <a:pPr algn="just"/>
            <a:r>
              <a:rPr lang="uk-UA" b="1" dirty="0" smtClean="0">
                <a:solidFill>
                  <a:schemeClr val="tx1"/>
                </a:solidFill>
              </a:rPr>
              <a:t>принцип </a:t>
            </a:r>
            <a:r>
              <a:rPr lang="uk-UA" b="1" dirty="0">
                <a:solidFill>
                  <a:schemeClr val="tx1"/>
                </a:solidFill>
              </a:rPr>
              <a:t>мовчазної згоди у сфері державної реєстрації </a:t>
            </a:r>
            <a:r>
              <a:rPr lang="uk-UA" dirty="0"/>
              <a:t>(далі принцип мовчазної згоди) - принцип, згідно з яким державний реєстратор набуває право на проведення державної реєстрації та інших реєстраційних дій без одержання від державних органів у порядку та випадках, визначених цим Законом, відповідних документів (крім судових рішень та виконавчих документів) або відомостей, за умови, що відповідні державні органи у встановлений цим Законом строк не направили до державного реєстратора такі документи або відомості;</a:t>
            </a:r>
          </a:p>
          <a:p>
            <a:endParaRPr lang="uk-UA" dirty="0"/>
          </a:p>
          <a:p>
            <a:pPr algn="just"/>
            <a:r>
              <a:rPr lang="uk-UA" b="1" dirty="0" smtClean="0">
                <a:solidFill>
                  <a:schemeClr val="tx1"/>
                </a:solidFill>
              </a:rPr>
              <a:t>реєстраційна </a:t>
            </a:r>
            <a:r>
              <a:rPr lang="uk-UA" b="1" dirty="0">
                <a:solidFill>
                  <a:schemeClr val="tx1"/>
                </a:solidFill>
              </a:rPr>
              <a:t>справа </a:t>
            </a:r>
            <a:r>
              <a:rPr lang="uk-UA" dirty="0"/>
              <a:t>- сукупність документів у паперовій та/або електронній формі, що подавалися для проведення реєстраційних дій;</a:t>
            </a:r>
            <a:endParaRPr lang="en-US" dirty="0"/>
          </a:p>
        </p:txBody>
      </p:sp>
    </p:spTree>
    <p:extLst>
      <p:ext uri="{BB962C8B-B14F-4D97-AF65-F5344CB8AC3E}">
        <p14:creationId xmlns:p14="http://schemas.microsoft.com/office/powerpoint/2010/main" val="19331834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19998"/>
            <a:ext cx="8219256" cy="996033"/>
          </a:xfrm>
        </p:spPr>
        <p:txBody>
          <a:bodyPr/>
          <a:lstStyle/>
          <a:p>
            <a:pPr algn="just"/>
            <a:r>
              <a:rPr lang="uk-UA" sz="2000" dirty="0" smtClean="0"/>
              <a:t>До </a:t>
            </a:r>
            <a:r>
              <a:rPr lang="uk-UA" sz="2000" dirty="0"/>
              <a:t>Закону України Про державну реєстрацію юридичних осіб, фізичних осіб - підприємців та громадських формувань, в</a:t>
            </a:r>
            <a:r>
              <a:rPr lang="uk-UA" sz="2000" dirty="0" smtClean="0"/>
              <a:t>ведено </a:t>
            </a:r>
            <a:r>
              <a:rPr lang="uk-UA" sz="2000" dirty="0"/>
              <a:t>наступні </a:t>
            </a:r>
            <a:r>
              <a:rPr lang="uk-UA" sz="2000" dirty="0" smtClean="0"/>
              <a:t>зміни від 12.05.2022 р. N 2255-IX :</a:t>
            </a:r>
            <a:endParaRPr lang="uk-UA" sz="2000" dirty="0"/>
          </a:p>
        </p:txBody>
      </p:sp>
      <p:sp>
        <p:nvSpPr>
          <p:cNvPr id="3" name="Объект 2"/>
          <p:cNvSpPr>
            <a:spLocks noGrp="1"/>
          </p:cNvSpPr>
          <p:nvPr>
            <p:ph sz="quarter" idx="13"/>
          </p:nvPr>
        </p:nvSpPr>
        <p:spPr/>
        <p:txBody>
          <a:bodyPr>
            <a:normAutofit fontScale="62500" lnSpcReduction="20000"/>
          </a:bodyPr>
          <a:lstStyle/>
          <a:p>
            <a:pPr algn="just"/>
            <a:r>
              <a:rPr lang="uk-UA" dirty="0">
                <a:solidFill>
                  <a:schemeClr val="tx1"/>
                </a:solidFill>
              </a:rPr>
              <a:t>За наказом Міністерства юстиції України державна реєстрація юридичних осіб, громадських формувань, що не мають статусу юридичної особи, на підставі документів, поданих у паперовій формі, у визначених випадках може проводитися в межах декількох адміністративно-територіальних одиниць, визначених абзацом першим цієї частини, або незалежно від місцезнаходження юридичної особи чи громадського формування, що не має статусу юридичної особи, в межах України.</a:t>
            </a:r>
          </a:p>
          <a:p>
            <a:pPr algn="just"/>
            <a:endParaRPr lang="uk-UA" dirty="0">
              <a:solidFill>
                <a:schemeClr val="tx1"/>
              </a:solidFill>
            </a:endParaRPr>
          </a:p>
          <a:p>
            <a:pPr algn="just"/>
            <a:r>
              <a:rPr lang="uk-UA" dirty="0">
                <a:solidFill>
                  <a:schemeClr val="tx1"/>
                </a:solidFill>
              </a:rPr>
              <a:t>Державна реєстрація фізичних осіб - підприємців, а також державна реєстрація юридичних осіб, громадських формувань, що не мають статусу юридичної особи, на підставі документів, поданих в електронній формі, проводиться незалежно від їх місця знаходження.</a:t>
            </a:r>
            <a:endParaRPr lang="en-US" dirty="0">
              <a:solidFill>
                <a:schemeClr val="tx1"/>
              </a:solidFill>
            </a:endParaRPr>
          </a:p>
        </p:txBody>
      </p:sp>
    </p:spTree>
    <p:extLst>
      <p:ext uri="{BB962C8B-B14F-4D97-AF65-F5344CB8AC3E}">
        <p14:creationId xmlns:p14="http://schemas.microsoft.com/office/powerpoint/2010/main" val="293587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66111"/>
            <a:ext cx="8856984" cy="1130642"/>
          </a:xfrm>
        </p:spPr>
        <p:txBody>
          <a:bodyPr/>
          <a:lstStyle/>
          <a:p>
            <a:pPr algn="just"/>
            <a:r>
              <a:rPr lang="uk-UA" sz="2000" dirty="0" smtClean="0"/>
              <a:t>Ст. </a:t>
            </a:r>
            <a:r>
              <a:rPr lang="uk-UA" sz="2000" dirty="0"/>
              <a:t>8  Портал електронних </a:t>
            </a:r>
            <a:r>
              <a:rPr lang="uk-UA" sz="2000" dirty="0" smtClean="0"/>
              <a:t>сервісів Закону </a:t>
            </a:r>
            <a:r>
              <a:rPr lang="uk-UA" sz="2000" dirty="0"/>
              <a:t>України Про державну реєстрацію юридичних осіб, фізичних осіб - підприємців та громадських формувань, </a:t>
            </a:r>
            <a:r>
              <a:rPr lang="uk-UA" sz="2000" dirty="0" smtClean="0"/>
              <a:t>доповнено наступними змінами (2019 -2022 </a:t>
            </a:r>
            <a:r>
              <a:rPr lang="uk-UA" sz="2000" dirty="0"/>
              <a:t>р</a:t>
            </a:r>
            <a:r>
              <a:rPr lang="uk-UA" sz="2000" dirty="0" smtClean="0"/>
              <a:t>.)</a:t>
            </a:r>
            <a:r>
              <a:rPr lang="en-US" sz="2000" dirty="0" smtClean="0"/>
              <a:t>:</a:t>
            </a:r>
            <a:endParaRPr lang="en-US" sz="2000" dirty="0"/>
          </a:p>
        </p:txBody>
      </p:sp>
      <p:sp>
        <p:nvSpPr>
          <p:cNvPr id="3" name="Объект 2"/>
          <p:cNvSpPr>
            <a:spLocks noGrp="1"/>
          </p:cNvSpPr>
          <p:nvPr>
            <p:ph sz="quarter" idx="13"/>
          </p:nvPr>
        </p:nvSpPr>
        <p:spPr>
          <a:xfrm>
            <a:off x="1619672" y="1412776"/>
            <a:ext cx="7344816" cy="5445224"/>
          </a:xfrm>
        </p:spPr>
        <p:txBody>
          <a:bodyPr>
            <a:normAutofit fontScale="55000" lnSpcReduction="20000"/>
          </a:bodyPr>
          <a:lstStyle/>
          <a:p>
            <a:r>
              <a:rPr lang="ru-RU" dirty="0"/>
              <a:t>1. Портал </a:t>
            </a:r>
            <a:r>
              <a:rPr lang="uk-UA" dirty="0" smtClean="0"/>
              <a:t>електронних сервісів забезпечує:</a:t>
            </a:r>
          </a:p>
          <a:p>
            <a:r>
              <a:rPr lang="uk-UA" dirty="0" smtClean="0"/>
              <a:t>1</a:t>
            </a:r>
            <a:r>
              <a:rPr lang="uk-UA" dirty="0"/>
              <a:t>) взаємодію із користувачем у форматі "запитання - відповідь" (з можливістю вибору інтерфейсу українською або англійською мовою</a:t>
            </a:r>
            <a:r>
              <a:rPr lang="uk-UA" dirty="0" smtClean="0"/>
              <a:t>);</a:t>
            </a:r>
          </a:p>
          <a:p>
            <a:r>
              <a:rPr lang="uk-UA" dirty="0"/>
              <a:t>2) подання документів у електронній формі для державної реєстрації, ліцензування видів господарської діяльності, видачі документів дозвільного характеру</a:t>
            </a:r>
            <a:r>
              <a:rPr lang="uk-UA" dirty="0" smtClean="0"/>
              <a:t>;</a:t>
            </a:r>
            <a:endParaRPr lang="uk-UA" dirty="0"/>
          </a:p>
          <a:p>
            <a:r>
              <a:rPr lang="uk-UA" dirty="0"/>
              <a:t>3) контроль за повнотою та достовірністю відомостей, що заповнюються користувачем для державної реєстрації, ліцензування видів господарської діяльності, видачі документів дозвільного характеру</a:t>
            </a:r>
            <a:r>
              <a:rPr lang="uk-UA" dirty="0" smtClean="0"/>
              <a:t>;</a:t>
            </a:r>
          </a:p>
          <a:p>
            <a:r>
              <a:rPr lang="uk-UA" dirty="0"/>
              <a:t>4) перегляд стану розгляду поданих документів та інформування заявника в обраний ним спосіб про проходження етапів розгляду відповідних </a:t>
            </a:r>
            <a:r>
              <a:rPr lang="uk-UA" dirty="0" smtClean="0"/>
              <a:t>документів;</a:t>
            </a:r>
          </a:p>
          <a:p>
            <a:r>
              <a:rPr lang="uk-UA" dirty="0" smtClean="0"/>
              <a:t>4</a:t>
            </a:r>
            <a:r>
              <a:rPr lang="uk-UA" baseline="30000" dirty="0" smtClean="0"/>
              <a:t>1</a:t>
            </a:r>
            <a:r>
              <a:rPr lang="uk-UA" dirty="0" smtClean="0"/>
              <a:t>) </a:t>
            </a:r>
            <a:r>
              <a:rPr lang="uk-UA" dirty="0"/>
              <a:t>інформування в режимі реального часу засновників (учасників) юридичних осіб, керівника юридичної особи засобами телекомунікаційного зв'язку (за наявності в Єдиному державному реєстрі інформації про здійснення зв'язку з такими особами) про факт подання (прийому) документів для проведення реєстраційних дій щодо такої юридичної особи та про факт проведення реєстраційних дій з повідомленням відповідних актуальних відомостей з Єдиного державного реєстру</a:t>
            </a:r>
            <a:r>
              <a:rPr lang="uk-UA" dirty="0" smtClean="0"/>
              <a:t>;</a:t>
            </a:r>
            <a:endParaRPr lang="uk-UA" dirty="0"/>
          </a:p>
        </p:txBody>
      </p:sp>
    </p:spTree>
    <p:extLst>
      <p:ext uri="{BB962C8B-B14F-4D97-AF65-F5344CB8AC3E}">
        <p14:creationId xmlns:p14="http://schemas.microsoft.com/office/powerpoint/2010/main" val="3940224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691680" y="188640"/>
            <a:ext cx="7272808" cy="6408712"/>
          </a:xfrm>
        </p:spPr>
        <p:txBody>
          <a:bodyPr>
            <a:normAutofit fontScale="70000" lnSpcReduction="20000"/>
          </a:bodyPr>
          <a:lstStyle/>
          <a:p>
            <a:pPr algn="just"/>
            <a:r>
              <a:rPr lang="ru-RU" dirty="0"/>
              <a:t>5) </a:t>
            </a:r>
            <a:r>
              <a:rPr lang="uk-UA" dirty="0" smtClean="0"/>
              <a:t>доступ до відомостей та документів, визначених цим Законом;</a:t>
            </a:r>
          </a:p>
          <a:p>
            <a:pPr algn="just"/>
            <a:r>
              <a:rPr lang="uk-UA" dirty="0" smtClean="0"/>
              <a:t>6) формування за визначеним алгоритмом цифрового коду модельного статуту, що дає змогу ідентифікувати автоматичними засобами редакцію модельного статуту, на підставі якого діє юридична особа (якщо модельний статут є багатоваріантним);</a:t>
            </a:r>
          </a:p>
          <a:p>
            <a:pPr algn="just"/>
            <a:r>
              <a:rPr lang="ru-RU" dirty="0"/>
              <a:t>7) </a:t>
            </a:r>
            <a:r>
              <a:rPr lang="uk-UA" dirty="0" smtClean="0"/>
              <a:t>оприлюднення результатів надання адміністративних послуг</a:t>
            </a:r>
            <a:r>
              <a:rPr lang="ru-RU" dirty="0" smtClean="0"/>
              <a:t>;</a:t>
            </a:r>
            <a:endParaRPr lang="ru-RU" dirty="0"/>
          </a:p>
          <a:p>
            <a:pPr algn="just"/>
            <a:r>
              <a:rPr lang="uk-UA" dirty="0" smtClean="0"/>
              <a:t>7</a:t>
            </a:r>
            <a:r>
              <a:rPr lang="uk-UA" baseline="30000" dirty="0" smtClean="0"/>
              <a:t>1</a:t>
            </a:r>
            <a:r>
              <a:rPr lang="uk-UA" dirty="0" smtClean="0"/>
              <a:t>) автоматичне оприлюднення у режимі реального часу відомостей Єдиного державного реєстру про припинення юридичної особи та строк </a:t>
            </a:r>
            <a:r>
              <a:rPr lang="uk-UA" dirty="0" err="1" smtClean="0"/>
              <a:t>заявлення</a:t>
            </a:r>
            <a:r>
              <a:rPr lang="uk-UA" dirty="0" smtClean="0"/>
              <a:t> кредиторами своїх вимог</a:t>
            </a:r>
            <a:r>
              <a:rPr lang="ru-RU" dirty="0" smtClean="0"/>
              <a:t>;</a:t>
            </a:r>
            <a:endParaRPr lang="uk-UA" dirty="0" smtClean="0"/>
          </a:p>
          <a:p>
            <a:pPr algn="just"/>
            <a:r>
              <a:rPr lang="uk-UA" dirty="0"/>
              <a:t>8) </a:t>
            </a:r>
            <a:r>
              <a:rPr lang="uk-UA" dirty="0" smtClean="0"/>
              <a:t>формування </a:t>
            </a:r>
            <a:r>
              <a:rPr lang="uk-UA" dirty="0"/>
              <a:t>та подання запитів в електронній формі про надання витягів</a:t>
            </a:r>
            <a:r>
              <a:rPr lang="uk-UA" dirty="0" smtClean="0"/>
              <a:t>;</a:t>
            </a:r>
            <a:endParaRPr lang="uk-UA" dirty="0"/>
          </a:p>
          <a:p>
            <a:pPr algn="just"/>
            <a:r>
              <a:rPr lang="uk-UA" dirty="0"/>
              <a:t>9) перегляд, копіювання та роздрукування виписки, витягу, інших документів та відомостей з Єдиного державного реєстру, а також редакції модельного статуту, на підставі якого діє юридична особа (якщо модельний статут є багатоваріантним);</a:t>
            </a:r>
            <a:endParaRPr lang="en-US" dirty="0"/>
          </a:p>
        </p:txBody>
      </p:sp>
    </p:spTree>
    <p:extLst>
      <p:ext uri="{BB962C8B-B14F-4D97-AF65-F5344CB8AC3E}">
        <p14:creationId xmlns:p14="http://schemas.microsoft.com/office/powerpoint/2010/main" val="17746391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835696" y="260648"/>
            <a:ext cx="6984776" cy="6480720"/>
          </a:xfrm>
        </p:spPr>
        <p:txBody>
          <a:bodyPr>
            <a:normAutofit fontScale="70000" lnSpcReduction="20000"/>
          </a:bodyPr>
          <a:lstStyle/>
          <a:p>
            <a:pPr algn="just"/>
            <a:r>
              <a:rPr lang="uk-UA" dirty="0" smtClean="0"/>
              <a:t>10) сплату адміністративного збору та оплату надання відомостей з Єдиного державного реєстру з використанням платіжних систем через мережу Інтернет у режимі реального часу;</a:t>
            </a:r>
          </a:p>
          <a:p>
            <a:pPr algn="just"/>
            <a:r>
              <a:rPr lang="uk-UA" dirty="0" smtClean="0"/>
              <a:t>11) функціонування персонального кабінету;</a:t>
            </a:r>
          </a:p>
          <a:p>
            <a:pPr algn="just"/>
            <a:r>
              <a:rPr lang="uk-UA" dirty="0" smtClean="0"/>
              <a:t>12) доступ державних органів, у тому числі судів, органів Національної поліції, органів прокуратури, органів Служби безпеки України, а також органів місцевого самоврядування та їх посадових осіб до відомостей з Єдиного державного реєстру;</a:t>
            </a:r>
          </a:p>
          <a:p>
            <a:pPr algn="just"/>
            <a:r>
              <a:rPr lang="uk-UA" dirty="0" smtClean="0"/>
              <a:t>13) проведення інших операцій, визначених цим Законом.</a:t>
            </a:r>
          </a:p>
          <a:p>
            <a:pPr algn="just"/>
            <a:endParaRPr lang="uk-UA" dirty="0" smtClean="0"/>
          </a:p>
          <a:p>
            <a:pPr algn="just"/>
            <a:r>
              <a:rPr lang="uk-UA" dirty="0" smtClean="0"/>
              <a:t>2. Порядок функціонування порталу електронних сервісів, яким визначається зокрема алгоритм формування цифрового коду модельного статуту, затверджується Міністерством юстиції України</a:t>
            </a:r>
            <a:r>
              <a:rPr lang="ru-RU" dirty="0" smtClean="0"/>
              <a:t>.</a:t>
            </a:r>
            <a:endParaRPr lang="en-US" dirty="0"/>
          </a:p>
        </p:txBody>
      </p:sp>
    </p:spTree>
    <p:extLst>
      <p:ext uri="{BB962C8B-B14F-4D97-AF65-F5344CB8AC3E}">
        <p14:creationId xmlns:p14="http://schemas.microsoft.com/office/powerpoint/2010/main" val="23051280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73886"/>
            <a:ext cx="8496944" cy="688256"/>
          </a:xfrm>
        </p:spPr>
        <p:txBody>
          <a:bodyPr/>
          <a:lstStyle/>
          <a:p>
            <a:r>
              <a:rPr lang="uk-UA" sz="2000" dirty="0" smtClean="0"/>
              <a:t>Статут суб’єкта туристичної діяльності повинен містити відомості про:</a:t>
            </a:r>
            <a:endParaRPr lang="uk-UA" sz="2000" dirty="0"/>
          </a:p>
        </p:txBody>
      </p:sp>
      <p:sp>
        <p:nvSpPr>
          <p:cNvPr id="3" name="Объект 2"/>
          <p:cNvSpPr>
            <a:spLocks noGrp="1"/>
          </p:cNvSpPr>
          <p:nvPr>
            <p:ph sz="quarter" idx="13"/>
          </p:nvPr>
        </p:nvSpPr>
        <p:spPr>
          <a:xfrm>
            <a:off x="1763688" y="1412776"/>
            <a:ext cx="7200800" cy="5256584"/>
          </a:xfrm>
        </p:spPr>
        <p:txBody>
          <a:bodyPr>
            <a:normAutofit fontScale="85000" lnSpcReduction="20000"/>
          </a:bodyPr>
          <a:lstStyle/>
          <a:p>
            <a:r>
              <a:rPr lang="uk-UA" dirty="0">
                <a:solidFill>
                  <a:schemeClr val="tx1"/>
                </a:solidFill>
              </a:rPr>
              <a:t>його найменування;</a:t>
            </a:r>
          </a:p>
          <a:p>
            <a:r>
              <a:rPr lang="uk-UA" dirty="0">
                <a:solidFill>
                  <a:schemeClr val="tx1"/>
                </a:solidFill>
              </a:rPr>
              <a:t>мету і предмет діяльності;</a:t>
            </a:r>
          </a:p>
          <a:p>
            <a:pPr algn="just"/>
            <a:r>
              <a:rPr lang="uk-UA" dirty="0">
                <a:solidFill>
                  <a:schemeClr val="tx1"/>
                </a:solidFill>
              </a:rPr>
              <a:t>розмір та порядок розподілу прибутків і збитків;</a:t>
            </a:r>
          </a:p>
          <a:p>
            <a:pPr algn="just"/>
            <a:r>
              <a:rPr lang="uk-UA" dirty="0">
                <a:solidFill>
                  <a:schemeClr val="tx1"/>
                </a:solidFill>
              </a:rPr>
              <a:t>органи управління і контролю, їх компетенцію;</a:t>
            </a:r>
          </a:p>
          <a:p>
            <a:pPr algn="just"/>
            <a:r>
              <a:rPr lang="uk-UA" dirty="0">
                <a:solidFill>
                  <a:schemeClr val="tx1"/>
                </a:solidFill>
              </a:rPr>
              <a:t>умови реорганізації та ліквідації суб’єкта господарювання;</a:t>
            </a:r>
          </a:p>
          <a:p>
            <a:pPr algn="just"/>
            <a:r>
              <a:rPr lang="uk-UA" dirty="0">
                <a:solidFill>
                  <a:schemeClr val="tx1"/>
                </a:solidFill>
              </a:rPr>
              <a:t>інші відомості, пов’язані з особливостями організаційної форми суб’єкта туристичної діяльності. Статут може містити й інші відомості, що не суперечать </a:t>
            </a:r>
            <a:r>
              <a:rPr lang="uk-UA" dirty="0" smtClean="0">
                <a:solidFill>
                  <a:schemeClr val="tx1"/>
                </a:solidFill>
              </a:rPr>
              <a:t>законодавству.</a:t>
            </a:r>
            <a:endParaRPr lang="uk-UA" dirty="0">
              <a:solidFill>
                <a:schemeClr val="tx1"/>
              </a:solidFill>
            </a:endParaRPr>
          </a:p>
          <a:p>
            <a:endParaRPr lang="en-US" dirty="0"/>
          </a:p>
        </p:txBody>
      </p:sp>
    </p:spTree>
    <p:extLst>
      <p:ext uri="{BB962C8B-B14F-4D97-AF65-F5344CB8AC3E}">
        <p14:creationId xmlns:p14="http://schemas.microsoft.com/office/powerpoint/2010/main" val="31423275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547664" y="188640"/>
            <a:ext cx="7272808" cy="6669360"/>
          </a:xfrm>
        </p:spPr>
        <p:txBody>
          <a:bodyPr>
            <a:normAutofit fontScale="47500" lnSpcReduction="20000"/>
          </a:bodyPr>
          <a:lstStyle/>
          <a:p>
            <a:pPr algn="just"/>
            <a:r>
              <a:rPr lang="uk-UA" sz="3400" dirty="0" smtClean="0"/>
              <a:t>Особливості здійснення діяльності в Україні </a:t>
            </a:r>
            <a:r>
              <a:rPr lang="uk-UA" sz="3400" b="1" dirty="0" smtClean="0">
                <a:solidFill>
                  <a:schemeClr val="tx1"/>
                </a:solidFill>
              </a:rPr>
              <a:t>іноземними суб’єктами </a:t>
            </a:r>
            <a:r>
              <a:rPr lang="uk-UA" sz="3400" dirty="0" smtClean="0"/>
              <a:t>туристичної діяльності встановлені також </a:t>
            </a:r>
            <a:r>
              <a:rPr lang="uk-UA" sz="3400" dirty="0" smtClean="0">
                <a:solidFill>
                  <a:schemeClr val="tx1"/>
                </a:solidFill>
              </a:rPr>
              <a:t>в ст. 37. Закону Україні «Про туризм», в</a:t>
            </a:r>
            <a:r>
              <a:rPr lang="uk-UA" sz="3400" dirty="0" smtClean="0"/>
              <a:t>ідповідно до якої іноземні юридичні та фізичні особи можуть здійснювати </a:t>
            </a:r>
            <a:r>
              <a:rPr lang="uk-UA" sz="3400" dirty="0" err="1" smtClean="0"/>
              <a:t>туроператорську</a:t>
            </a:r>
            <a:r>
              <a:rPr lang="uk-UA" sz="3400" dirty="0" smtClean="0"/>
              <a:t> та </a:t>
            </a:r>
            <a:r>
              <a:rPr lang="uk-UA" sz="3400" dirty="0" err="1" smtClean="0"/>
              <a:t>турагентську</a:t>
            </a:r>
            <a:r>
              <a:rPr lang="uk-UA" sz="3400" dirty="0" smtClean="0"/>
              <a:t> діяльність шляхом утворення підприємств за законодавством України та отримання в установленому порядку ліцензій на здійснення відповідної діяльності. Туристичний супровід, що здійснюється на території України, може надаватися фахівцями  туристичного супроводу, громадянами України та особами, які постійно проживають на території України, якщо інше не передбачено міжнародним договором України, згода на обов’язковість якого надана Верховною Радою України.</a:t>
            </a:r>
          </a:p>
          <a:p>
            <a:pPr algn="just"/>
            <a:r>
              <a:rPr lang="uk-UA" sz="3400" dirty="0" smtClean="0"/>
              <a:t>Відповідальність за відповідність установчих документів законодавству несуть засновники (учасники) юридичної особи.</a:t>
            </a:r>
          </a:p>
          <a:p>
            <a:pPr algn="just"/>
            <a:r>
              <a:rPr lang="uk-UA" sz="3400" dirty="0" smtClean="0"/>
              <a:t>Державному реєстратору забороняється вимагати додаткові доку-менти для проведення державної реєстрації юридичної особи, якщо вони не передбачені законодавством.</a:t>
            </a:r>
          </a:p>
          <a:p>
            <a:pPr algn="just"/>
            <a:r>
              <a:rPr lang="uk-UA" sz="3400" dirty="0" smtClean="0"/>
              <a:t>Якщо документи для проведення державної реєстрації юридичної  особи подаються засновником юридичної особи, державному реєстратору додатково пред'являється його паспорт.</a:t>
            </a:r>
          </a:p>
          <a:p>
            <a:pPr algn="just"/>
            <a:r>
              <a:rPr lang="uk-UA" sz="3400" dirty="0" smtClean="0"/>
              <a:t>Документи, які подані для проведення державної реєстрації юридичної особи, приймаються за описом, копія якого в день надходження документів видається (надсилається поштовим відправленням) засновнику або уповноваженій ним особі з відміткою про дату надходження документів. </a:t>
            </a:r>
          </a:p>
          <a:p>
            <a:pPr algn="just"/>
            <a:r>
              <a:rPr lang="ru-RU" sz="3400" dirty="0" smtClean="0"/>
              <a:t>Дата </a:t>
            </a:r>
            <a:r>
              <a:rPr lang="uk-UA" sz="3400" dirty="0" smtClean="0"/>
              <a:t>надходження документів для проведення державної реєстрації юридичної особи вноситься до журналу обліку реєстраційних дій</a:t>
            </a:r>
            <a:r>
              <a:rPr lang="ru-RU" sz="3400" dirty="0" smtClean="0"/>
              <a:t>. </a:t>
            </a:r>
            <a:endParaRPr lang="uk-UA" sz="3400" dirty="0" smtClean="0"/>
          </a:p>
          <a:p>
            <a:pPr algn="just"/>
            <a:endParaRPr lang="uk-UA" sz="3400" dirty="0" smtClean="0"/>
          </a:p>
          <a:p>
            <a:pPr algn="just"/>
            <a:endParaRPr lang="uk-UA" sz="3400" dirty="0" smtClean="0"/>
          </a:p>
          <a:p>
            <a:pPr algn="just"/>
            <a:endParaRPr lang="uk-UA" sz="3400" dirty="0"/>
          </a:p>
          <a:p>
            <a:endParaRPr lang="uk-UA" dirty="0"/>
          </a:p>
        </p:txBody>
      </p:sp>
    </p:spTree>
    <p:extLst>
      <p:ext uri="{BB962C8B-B14F-4D97-AF65-F5344CB8AC3E}">
        <p14:creationId xmlns:p14="http://schemas.microsoft.com/office/powerpoint/2010/main" val="8895995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12331"/>
            <a:ext cx="8219256" cy="668397"/>
          </a:xfrm>
        </p:spPr>
        <p:txBody>
          <a:bodyPr/>
          <a:lstStyle/>
          <a:p>
            <a:r>
              <a:rPr lang="uk-UA" sz="2400" dirty="0" smtClean="0"/>
              <a:t>Стаття 17. Ліцензування туристичної діяльності</a:t>
            </a:r>
            <a:r>
              <a:rPr lang="ru-RU" sz="2400" dirty="0" smtClean="0"/>
              <a:t>. </a:t>
            </a:r>
            <a:r>
              <a:rPr lang="uk-UA" sz="2400" dirty="0"/>
              <a:t>Закон України «Про Туризм»</a:t>
            </a:r>
            <a:endParaRPr lang="en-US" sz="2400" dirty="0"/>
          </a:p>
        </p:txBody>
      </p:sp>
      <p:sp>
        <p:nvSpPr>
          <p:cNvPr id="3" name="Объект 2"/>
          <p:cNvSpPr>
            <a:spLocks noGrp="1"/>
          </p:cNvSpPr>
          <p:nvPr>
            <p:ph sz="quarter" idx="13"/>
          </p:nvPr>
        </p:nvSpPr>
        <p:spPr>
          <a:xfrm>
            <a:off x="1835696" y="1124744"/>
            <a:ext cx="7128792" cy="5472608"/>
          </a:xfrm>
        </p:spPr>
        <p:txBody>
          <a:bodyPr>
            <a:normAutofit fontScale="62500" lnSpcReduction="20000"/>
          </a:bodyPr>
          <a:lstStyle/>
          <a:p>
            <a:pPr algn="just"/>
            <a:r>
              <a:rPr lang="uk-UA" dirty="0"/>
              <a:t>З метою створення рівних можливостей суб'єктам туристичної діяльності на ринку туристичних послуг та забезпечення захисту прав і законних інтересів громадян, захисту навколишнього природного середовища, підвищення рівня туристичного обслуговування здійснюється ліцензування </a:t>
            </a:r>
            <a:r>
              <a:rPr lang="uk-UA" dirty="0" err="1"/>
              <a:t>туроператорської</a:t>
            </a:r>
            <a:r>
              <a:rPr lang="uk-UA" dirty="0"/>
              <a:t> діяльності</a:t>
            </a:r>
            <a:r>
              <a:rPr lang="uk-UA" dirty="0" smtClean="0"/>
              <a:t>.</a:t>
            </a:r>
          </a:p>
          <a:p>
            <a:pPr algn="just"/>
            <a:r>
              <a:rPr lang="uk-UA" dirty="0"/>
              <a:t>Суб'єкт підприємницької діяльності, який отримав ліцензію на </a:t>
            </a:r>
            <a:r>
              <a:rPr lang="uk-UA" dirty="0" err="1"/>
              <a:t>туроператорську</a:t>
            </a:r>
            <a:r>
              <a:rPr lang="uk-UA" dirty="0"/>
              <a:t> діяльність, має виключне право на надання послуг з оформлення документів для виїзду за межі України. Туроператор може здійснювати також і </a:t>
            </a:r>
            <a:r>
              <a:rPr lang="uk-UA" dirty="0" err="1"/>
              <a:t>турагентську</a:t>
            </a:r>
            <a:r>
              <a:rPr lang="uk-UA" dirty="0"/>
              <a:t> діяльність</a:t>
            </a:r>
            <a:r>
              <a:rPr lang="uk-UA" dirty="0" smtClean="0"/>
              <a:t>.</a:t>
            </a:r>
          </a:p>
          <a:p>
            <a:pPr algn="just"/>
            <a:r>
              <a:rPr lang="uk-UA" dirty="0" smtClean="0"/>
              <a:t>Суб'єкт господарювання не має права у своїй назві використовувати слово "туроператор" без отримання ним ліцензії на здійснення </a:t>
            </a:r>
            <a:r>
              <a:rPr lang="uk-UA" dirty="0" err="1" smtClean="0"/>
              <a:t>туроператорської</a:t>
            </a:r>
            <a:r>
              <a:rPr lang="uk-UA" dirty="0" smtClean="0"/>
              <a:t> діяльності.</a:t>
            </a:r>
          </a:p>
          <a:p>
            <a:pPr algn="just"/>
            <a:r>
              <a:rPr lang="uk-UA" dirty="0" smtClean="0"/>
              <a:t>Не </a:t>
            </a:r>
            <a:r>
              <a:rPr lang="uk-UA" dirty="0"/>
              <a:t>може бути видана ліцензія на </a:t>
            </a:r>
            <a:r>
              <a:rPr lang="uk-UA" dirty="0" err="1"/>
              <a:t>туроператорську</a:t>
            </a:r>
            <a:r>
              <a:rPr lang="uk-UA" dirty="0"/>
              <a:t> діяльність суб'єкту підприємницької діяльності із назвою, тотожною назві іншого суб'єкта підприємницької діяльності, якому ліцензія видана раніше і інформація про нього внесена до відповідного реєстру.</a:t>
            </a:r>
            <a:endParaRPr lang="en-US" dirty="0"/>
          </a:p>
        </p:txBody>
      </p:sp>
    </p:spTree>
    <p:extLst>
      <p:ext uri="{BB962C8B-B14F-4D97-AF65-F5344CB8AC3E}">
        <p14:creationId xmlns:p14="http://schemas.microsoft.com/office/powerpoint/2010/main" val="17287392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73887"/>
            <a:ext cx="8219256" cy="688256"/>
          </a:xfrm>
        </p:spPr>
        <p:txBody>
          <a:bodyPr/>
          <a:lstStyle/>
          <a:p>
            <a:r>
              <a:rPr lang="uk-UA" sz="2000" dirty="0" smtClean="0"/>
              <a:t>Стаття 15. Фінансове забезпечення відповідальності туроператора та </a:t>
            </a:r>
            <a:r>
              <a:rPr lang="uk-UA" sz="2000" dirty="0" err="1" smtClean="0"/>
              <a:t>турагента</a:t>
            </a:r>
            <a:r>
              <a:rPr lang="uk-UA" sz="2000" dirty="0" smtClean="0"/>
              <a:t>. Закон України «Про Туризм»</a:t>
            </a:r>
            <a:endParaRPr lang="uk-UA" sz="2000" dirty="0"/>
          </a:p>
        </p:txBody>
      </p:sp>
      <p:sp>
        <p:nvSpPr>
          <p:cNvPr id="3" name="Объект 2"/>
          <p:cNvSpPr>
            <a:spLocks noGrp="1"/>
          </p:cNvSpPr>
          <p:nvPr>
            <p:ph sz="quarter" idx="13"/>
          </p:nvPr>
        </p:nvSpPr>
        <p:spPr>
          <a:xfrm>
            <a:off x="1907704" y="1412776"/>
            <a:ext cx="6779096" cy="5445224"/>
          </a:xfrm>
        </p:spPr>
        <p:txBody>
          <a:bodyPr>
            <a:normAutofit fontScale="55000" lnSpcReduction="20000"/>
          </a:bodyPr>
          <a:lstStyle/>
          <a:p>
            <a:pPr algn="just"/>
            <a:r>
              <a:rPr lang="uk-UA"/>
              <a:t>Мінімальний розмір фінансового забезпечення туроператора має становити суму, еквівалентну не менше ніж 20000 євро. </a:t>
            </a:r>
            <a:r>
              <a:rPr lang="uk-UA" dirty="0"/>
              <a:t>Розмір фінансового забезпечення туроператора, який надає послуги виключно з внутрішнього та в'їзного туризму, має становити суму, еквівалентну не менше ніж 10000 євро. Мінімальний розмір фінансового забезпечення </a:t>
            </a:r>
            <a:r>
              <a:rPr lang="uk-UA" dirty="0" err="1"/>
              <a:t>турагента</a:t>
            </a:r>
            <a:r>
              <a:rPr lang="uk-UA" dirty="0"/>
              <a:t> має становити суму, еквівалентну не менше ніж 2000 євро.</a:t>
            </a:r>
          </a:p>
          <a:p>
            <a:pPr algn="just"/>
            <a:endParaRPr lang="uk-UA" dirty="0"/>
          </a:p>
          <a:p>
            <a:pPr algn="just"/>
            <a:r>
              <a:rPr lang="uk-UA" dirty="0"/>
              <a:t>Будь-які суми, надання яких гарантується фінансовим забезпеченням цивільної відповідальності туроператора, використовуються виключно для задоволення вимог, що висуваються на підставі та за наявності обставин, зазначених у цій статті.</a:t>
            </a:r>
          </a:p>
          <a:p>
            <a:pPr algn="just"/>
            <a:endParaRPr lang="uk-UA" dirty="0"/>
          </a:p>
          <a:p>
            <a:pPr algn="just"/>
            <a:r>
              <a:rPr lang="uk-UA" dirty="0"/>
              <a:t>Відшкодування збитків, заподіяних туристу в разі виникнення обставин неплатоспроможності туроператора (</a:t>
            </a:r>
            <a:r>
              <a:rPr lang="uk-UA" dirty="0" err="1"/>
              <a:t>турагента</a:t>
            </a:r>
            <a:r>
              <a:rPr lang="uk-UA" dirty="0"/>
              <a:t>) чи внаслідок порушення процесу про визнання його банкрутом, здійснюється відповідною кредитною установою на підставі заяви туриста, договору на туристичне обслуговування (ваучера) та документів, що підтверджують невиконання туроператором (</a:t>
            </a:r>
            <a:r>
              <a:rPr lang="uk-UA" dirty="0" err="1"/>
              <a:t>турагентом</a:t>
            </a:r>
            <a:r>
              <a:rPr lang="uk-UA" dirty="0"/>
              <a:t>) договірних зобов'язань.</a:t>
            </a:r>
            <a:endParaRPr lang="en-US" dirty="0"/>
          </a:p>
        </p:txBody>
      </p:sp>
    </p:spTree>
    <p:extLst>
      <p:ext uri="{BB962C8B-B14F-4D97-AF65-F5344CB8AC3E}">
        <p14:creationId xmlns:p14="http://schemas.microsoft.com/office/powerpoint/2010/main" val="3680428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547664" y="188640"/>
            <a:ext cx="7200800" cy="6480720"/>
          </a:xfrm>
        </p:spPr>
        <p:txBody>
          <a:bodyPr>
            <a:normAutofit fontScale="40000" lnSpcReduction="20000"/>
          </a:bodyPr>
          <a:lstStyle/>
          <a:p>
            <a:pPr algn="just"/>
            <a:r>
              <a:rPr lang="uk-UA" sz="3400" b="1" dirty="0" smtClean="0"/>
              <a:t>Адміністративний збір та плата за надання відомостей з Єдиного державного реєстру </a:t>
            </a:r>
            <a:r>
              <a:rPr lang="uk-UA" sz="3400" dirty="0" smtClean="0"/>
              <a:t>справляються у відповідному розмірі від прожиткового мінімуму для працездатних осіб, встановленому законом на 01 січня календарного року, в якому подаються відповідні документи для проведення реєстраційної дії або запит про надання відомостей з Єдиного державного реєстру, та округлюються до найближчих 10 гривень</a:t>
            </a:r>
            <a:r>
              <a:rPr lang="ru-RU" sz="3400" dirty="0" smtClean="0"/>
              <a:t>.</a:t>
            </a:r>
            <a:endParaRPr lang="ru-RU" sz="3400" dirty="0"/>
          </a:p>
          <a:p>
            <a:pPr algn="just"/>
            <a:r>
              <a:rPr lang="uk-UA" sz="3400" dirty="0" smtClean="0"/>
              <a:t>Відповідно до Закону України «Про Державний бюджет України на 2022 рік» </a:t>
            </a:r>
            <a:r>
              <a:rPr lang="uk-UA" sz="3400" b="1" dirty="0" smtClean="0"/>
              <a:t>прожитковий мінімум для працездатних осіб на 01 січня 2022 року становить 2481 гривен</a:t>
            </a:r>
            <a:r>
              <a:rPr lang="ru-RU" sz="3400" b="1" dirty="0" smtClean="0"/>
              <a:t>ь</a:t>
            </a:r>
            <a:r>
              <a:rPr lang="ru-RU" sz="3400" b="1" dirty="0"/>
              <a:t>.</a:t>
            </a:r>
            <a:endParaRPr lang="uk-UA" sz="3400" b="1" dirty="0" smtClean="0"/>
          </a:p>
          <a:p>
            <a:pPr algn="just"/>
            <a:r>
              <a:rPr lang="uk-UA" sz="3400" b="1" dirty="0" smtClean="0"/>
              <a:t>Реєстрація юридичної </a:t>
            </a:r>
            <a:r>
              <a:rPr lang="uk-UA" sz="3400" b="1" dirty="0"/>
              <a:t>особи </a:t>
            </a:r>
            <a:r>
              <a:rPr lang="uk-UA" sz="3400" b="1" dirty="0" smtClean="0"/>
              <a:t>та фізичної </a:t>
            </a:r>
            <a:r>
              <a:rPr lang="uk-UA" sz="3400" b="1" dirty="0"/>
              <a:t>особи-підприємця </a:t>
            </a:r>
            <a:r>
              <a:rPr lang="uk-UA" sz="3400" b="1" dirty="0" smtClean="0"/>
              <a:t>є безкоштовною.</a:t>
            </a:r>
            <a:endParaRPr lang="uk-UA" sz="3400" b="1" dirty="0"/>
          </a:p>
          <a:p>
            <a:pPr algn="just"/>
            <a:r>
              <a:rPr lang="uk-UA" sz="3400" b="1" dirty="0" smtClean="0"/>
              <a:t>Стаття </a:t>
            </a:r>
            <a:r>
              <a:rPr lang="uk-UA" sz="3400" b="1" dirty="0"/>
              <a:t>36 Закону №755-І</a:t>
            </a:r>
            <a:r>
              <a:rPr lang="en-US" sz="3400" b="1" dirty="0"/>
              <a:t>V </a:t>
            </a:r>
            <a:r>
              <a:rPr lang="uk-UA" sz="3400" dirty="0" smtClean="0"/>
              <a:t>: За </a:t>
            </a:r>
            <a:r>
              <a:rPr lang="uk-UA" sz="3400" dirty="0"/>
              <a:t>проведення державної реєстрації змін до установчих документів юридичної особи, державної реєстрації зміни імені або місця проживання фізичної особи-підприємця справляється реєстраційний збір у розмірі 0,1 прожиткового мінімуму для працездатних </a:t>
            </a:r>
            <a:r>
              <a:rPr lang="uk-UA" sz="3400" dirty="0" smtClean="0"/>
              <a:t>осіб.</a:t>
            </a:r>
          </a:p>
          <a:p>
            <a:pPr algn="just"/>
            <a:r>
              <a:rPr lang="uk-UA" sz="3400" dirty="0"/>
              <a:t>0,3 прожиткового мінімуму для працездатних осіб - за державну реєстрацію змін до відомостей про юридичну особу (крім громадських об'єднань та благодійних організацій), що містяться в Єдиному державному реєстрі, крім внесення змін до інформації про здійснення зв'язку з юридичною особою;</a:t>
            </a:r>
            <a:endParaRPr lang="uk-UA" sz="3400" dirty="0" smtClean="0"/>
          </a:p>
          <a:p>
            <a:pPr algn="just"/>
            <a:r>
              <a:rPr lang="ru-RU" sz="3400" dirty="0"/>
              <a:t>75 </a:t>
            </a:r>
            <a:r>
              <a:rPr lang="uk-UA" sz="3400" dirty="0" smtClean="0"/>
              <a:t>відсотків адміністративного збору, встановленого цією частиною, - за державну реєстрацію на підставі документів, поданих в електронній формі</a:t>
            </a:r>
          </a:p>
          <a:p>
            <a:pPr algn="just"/>
            <a:r>
              <a:rPr lang="uk-UA" sz="3400" dirty="0" smtClean="0"/>
              <a:t>Адміністративний </a:t>
            </a:r>
            <a:r>
              <a:rPr lang="uk-UA" sz="3400" dirty="0"/>
              <a:t>збір не справляється за проведення державної реєстрації змін до відомостей про юридичних осіб та їхніх установчих документів, змін до відомостей про фізичних осіб - підприємців та громадських формувань, пов'язаних із змінами в адміністративно-територіальному устрої України, а також зміни місцезнаходження юридичної особи, місця проживання фізичної особи у зв'язку із зміною назви (перейменуванням) скверів, бульварів, вулиць, провулків, узвозів, проїздів, проспектів, площ, майданів, набережних, мостів, інших об'єктів топоніміки населених пунктів</a:t>
            </a:r>
            <a:r>
              <a:rPr lang="uk-UA" sz="3400" dirty="0" smtClean="0"/>
              <a:t>.</a:t>
            </a:r>
          </a:p>
          <a:p>
            <a:pPr algn="just"/>
            <a:r>
              <a:rPr lang="uk-UA" dirty="0"/>
              <a:t>У разі відмови в державній реєстрації адміністративний збір не повертається. Якщо протягом місяця з дня прийняття рішення про відмову заявником повторно подано документи для відповідної державної реєстрації, адміністративний збір не справляється.</a:t>
            </a:r>
            <a:endParaRPr lang="en-US" dirty="0"/>
          </a:p>
        </p:txBody>
      </p:sp>
    </p:spTree>
    <p:extLst>
      <p:ext uri="{BB962C8B-B14F-4D97-AF65-F5344CB8AC3E}">
        <p14:creationId xmlns:p14="http://schemas.microsoft.com/office/powerpoint/2010/main" val="42882448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67544" y="189220"/>
            <a:ext cx="8219256" cy="1057588"/>
          </a:xfrm>
        </p:spPr>
        <p:txBody>
          <a:bodyPr/>
          <a:lstStyle/>
          <a:p>
            <a:r>
              <a:rPr lang="ru-RU" sz="3200" dirty="0"/>
              <a:t>7.1. </a:t>
            </a:r>
            <a:r>
              <a:rPr lang="uk-UA" sz="3200" dirty="0" smtClean="0"/>
              <a:t>Організаційно-правові форми підприємницької діяльності   в туризмі</a:t>
            </a:r>
            <a:endParaRPr lang="uk-UA" sz="3200" dirty="0"/>
          </a:p>
        </p:txBody>
      </p:sp>
      <p:sp>
        <p:nvSpPr>
          <p:cNvPr id="8" name="Espace réservé du numéro de diapositive 7"/>
          <p:cNvSpPr>
            <a:spLocks noGrp="1"/>
          </p:cNvSpPr>
          <p:nvPr>
            <p:ph type="sldNum" sz="quarter" idx="12"/>
          </p:nvPr>
        </p:nvSpPr>
        <p:spPr/>
        <p:txBody>
          <a:bodyPr/>
          <a:lstStyle/>
          <a:p>
            <a:fld id="{AE199FAC-4B86-4121-B622-50028D35B744}" type="slidenum">
              <a:rPr lang="fr-FR" smtClean="0"/>
              <a:pPr/>
              <a:t>3</a:t>
            </a:fld>
            <a:endParaRPr lang="fr-FR" dirty="0"/>
          </a:p>
        </p:txBody>
      </p:sp>
      <p:sp>
        <p:nvSpPr>
          <p:cNvPr id="7" name="Espace réservé du contenu 6"/>
          <p:cNvSpPr>
            <a:spLocks noGrp="1"/>
          </p:cNvSpPr>
          <p:nvPr>
            <p:ph sz="quarter" idx="13"/>
          </p:nvPr>
        </p:nvSpPr>
        <p:spPr>
          <a:xfrm>
            <a:off x="1691680" y="1412776"/>
            <a:ext cx="6995120" cy="4608512"/>
          </a:xfrm>
        </p:spPr>
        <p:txBody>
          <a:bodyPr>
            <a:normAutofit fontScale="70000" lnSpcReduction="20000"/>
          </a:bodyPr>
          <a:lstStyle/>
          <a:p>
            <a:pPr algn="just"/>
            <a:r>
              <a:rPr lang="uk-UA" dirty="0">
                <a:solidFill>
                  <a:schemeClr val="tx1"/>
                </a:solidFill>
              </a:rPr>
              <a:t>Відповідно до чинного законодавства України право на здійснення підприємницької діяльності мають суб’єкти господарювання.</a:t>
            </a:r>
          </a:p>
          <a:p>
            <a:pPr algn="just"/>
            <a:r>
              <a:rPr lang="uk-UA" dirty="0">
                <a:solidFill>
                  <a:schemeClr val="tx1"/>
                </a:solidFill>
              </a:rPr>
              <a:t>Згідно зі статтею 55 Господарського кодексу України (ГКУ) </a:t>
            </a:r>
            <a:r>
              <a:rPr lang="uk-UA" b="1" dirty="0">
                <a:solidFill>
                  <a:schemeClr val="tx1"/>
                </a:solidFill>
              </a:rPr>
              <a:t>суб’єкти господарювання </a:t>
            </a:r>
            <a:r>
              <a:rPr lang="uk-UA" dirty="0">
                <a:solidFill>
                  <a:schemeClr val="tx1"/>
                </a:solidFill>
              </a:rPr>
              <a:t>— учасники господарських відносин, які здійснюють господарську діяльність, реалізуючи господарську компетенцію (</a:t>
            </a:r>
            <a:r>
              <a:rPr lang="uk-UA" dirty="0" smtClean="0">
                <a:solidFill>
                  <a:schemeClr val="tx1"/>
                </a:solidFill>
              </a:rPr>
              <a:t>сукупність </a:t>
            </a:r>
            <a:r>
              <a:rPr lang="uk-UA" dirty="0">
                <a:solidFill>
                  <a:schemeClr val="tx1"/>
                </a:solidFill>
              </a:rPr>
              <a:t>господарських прав та обов’язків), мають відокремлене майно і несуть відповідальність за своїми зобов’язаннями в межах цього майна, крім випадків, передбачених законодавством</a:t>
            </a:r>
          </a:p>
          <a:p>
            <a:endParaRPr lang="uk-UA" dirty="0" smtClean="0">
              <a:solidFill>
                <a:schemeClr val="tx1"/>
              </a:solidFill>
            </a:endParaRPr>
          </a:p>
          <a:p>
            <a:r>
              <a:rPr lang="uk-UA" dirty="0">
                <a:solidFill>
                  <a:schemeClr val="tx1"/>
                </a:solidFill>
              </a:rPr>
              <a:t>(</a:t>
            </a:r>
            <a:r>
              <a:rPr lang="fr-FR" dirty="0" smtClean="0">
                <a:solidFill>
                  <a:schemeClr val="tx1"/>
                </a:solidFill>
              </a:rPr>
              <a:t>https</a:t>
            </a:r>
            <a:r>
              <a:rPr lang="fr-FR" dirty="0">
                <a:solidFill>
                  <a:schemeClr val="tx1"/>
                </a:solidFill>
              </a:rPr>
              <a:t>://</a:t>
            </a:r>
            <a:r>
              <a:rPr lang="fr-FR" dirty="0" smtClean="0">
                <a:solidFill>
                  <a:schemeClr val="tx1"/>
                </a:solidFill>
              </a:rPr>
              <a:t>zakon.rada.gov.ua/laws/show/436-15#Text</a:t>
            </a:r>
            <a:r>
              <a:rPr lang="uk-UA" dirty="0" smtClean="0">
                <a:solidFill>
                  <a:schemeClr val="tx1"/>
                </a:solidFill>
              </a:rPr>
              <a:t>)</a:t>
            </a:r>
          </a:p>
          <a:p>
            <a:endParaRPr lang="fr-FR" dirty="0">
              <a:solidFill>
                <a:schemeClr val="tx1"/>
              </a:solidFill>
            </a:endParaRPr>
          </a:p>
        </p:txBody>
      </p:sp>
    </p:spTree>
    <p:extLst>
      <p:ext uri="{BB962C8B-B14F-4D97-AF65-F5344CB8AC3E}">
        <p14:creationId xmlns:p14="http://schemas.microsoft.com/office/powerpoint/2010/main" val="8655010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763688" y="404664"/>
            <a:ext cx="6923112" cy="5616624"/>
          </a:xfrm>
        </p:spPr>
        <p:txBody>
          <a:bodyPr>
            <a:normAutofit fontScale="70000" lnSpcReduction="20000"/>
          </a:bodyPr>
          <a:lstStyle/>
          <a:p>
            <a:pPr algn="just"/>
            <a:r>
              <a:rPr lang="ru-RU" dirty="0"/>
              <a:t> </a:t>
            </a:r>
            <a:r>
              <a:rPr lang="uk-UA" dirty="0" smtClean="0"/>
              <a:t>Документи в електронній формі подаються заявником з використанням Єдиного державного </a:t>
            </a:r>
            <a:r>
              <a:rPr lang="uk-UA" dirty="0" err="1" smtClean="0"/>
              <a:t>вебпорталу</a:t>
            </a:r>
            <a:r>
              <a:rPr lang="uk-UA" dirty="0" smtClean="0"/>
              <a:t> електронних послуг у порядку, визначеному Міністерством юстиції України та центральним органом виконавчої влади, що забезпечує формування та реалізацію державної політики у сфері надання електронних та адміністративних послуг, а щодо послуг, надання яких зазначений </a:t>
            </a:r>
            <a:r>
              <a:rPr lang="uk-UA" dirty="0" err="1" smtClean="0"/>
              <a:t>вебпортал</a:t>
            </a:r>
            <a:r>
              <a:rPr lang="uk-UA" dirty="0" smtClean="0"/>
              <a:t> не забезпечує, - через портал електронних сервісів у порядку, визначеному Міністерством юстиції України в Порядку державної реєстрації юридичних осіб, фізичних осіб - підприємців та громадських формувань, що не мають статусу юридичної особи, за умови підписання заявником заяви з використанням засобів електронної ідентифікації з високим рівнем довіри.</a:t>
            </a:r>
            <a:endParaRPr lang="uk-UA" dirty="0"/>
          </a:p>
        </p:txBody>
      </p:sp>
    </p:spTree>
    <p:extLst>
      <p:ext uri="{BB962C8B-B14F-4D97-AF65-F5344CB8AC3E}">
        <p14:creationId xmlns:p14="http://schemas.microsoft.com/office/powerpoint/2010/main" val="39811088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19998"/>
            <a:ext cx="8496944" cy="996033"/>
          </a:xfrm>
        </p:spPr>
        <p:txBody>
          <a:bodyPr/>
          <a:lstStyle/>
          <a:p>
            <a:r>
              <a:rPr lang="uk-UA" sz="2000" dirty="0" smtClean="0"/>
              <a:t>Державний реєстратор зобов'язаний залишити без розгляду документи, які подані для проведення державної реєстрації юридичної особи, якщо</a:t>
            </a:r>
            <a:endParaRPr lang="uk-UA" sz="2000" dirty="0"/>
          </a:p>
        </p:txBody>
      </p:sp>
      <p:sp>
        <p:nvSpPr>
          <p:cNvPr id="3" name="Объект 2"/>
          <p:cNvSpPr>
            <a:spLocks noGrp="1"/>
          </p:cNvSpPr>
          <p:nvPr>
            <p:ph sz="quarter" idx="13"/>
          </p:nvPr>
        </p:nvSpPr>
        <p:spPr>
          <a:xfrm>
            <a:off x="1619672" y="1340768"/>
            <a:ext cx="7344816" cy="5517232"/>
          </a:xfrm>
        </p:spPr>
        <p:txBody>
          <a:bodyPr>
            <a:normAutofit fontScale="55000" lnSpcReduction="20000"/>
          </a:bodyPr>
          <a:lstStyle/>
          <a:p>
            <a:pPr algn="just"/>
            <a:r>
              <a:rPr lang="uk-UA" dirty="0" smtClean="0">
                <a:solidFill>
                  <a:srgbClr val="C00000"/>
                </a:solidFill>
              </a:rPr>
              <a:t>документи подані за неналежним місцем проведення державної реєстрації; </a:t>
            </a:r>
          </a:p>
          <a:p>
            <a:pPr algn="just"/>
            <a:r>
              <a:rPr lang="uk-UA" dirty="0" smtClean="0"/>
              <a:t>документи не відповідають встановленим вимогам; </a:t>
            </a:r>
          </a:p>
          <a:p>
            <a:pPr algn="just"/>
            <a:r>
              <a:rPr lang="uk-UA" dirty="0" smtClean="0"/>
              <a:t>до державного реєстратора надійшло рішення суду щодо заборони у проведенні реєстраційних дій; </a:t>
            </a:r>
          </a:p>
          <a:p>
            <a:pPr algn="just"/>
            <a:r>
              <a:rPr lang="uk-UA" dirty="0" smtClean="0"/>
              <a:t>документи подані не в повному обсязі; </a:t>
            </a:r>
          </a:p>
          <a:p>
            <a:pPr algn="just"/>
            <a:r>
              <a:rPr lang="uk-UA" dirty="0" smtClean="0"/>
              <a:t>документи подано особою, яка не має на це повноважень. </a:t>
            </a:r>
          </a:p>
          <a:p>
            <a:pPr algn="just"/>
            <a:endParaRPr lang="uk-UA" dirty="0" smtClean="0"/>
          </a:p>
          <a:p>
            <a:pPr algn="just"/>
            <a:r>
              <a:rPr lang="uk-UA" dirty="0" smtClean="0"/>
              <a:t>Про залишення документів, які подані для проведення державної реєстрації юридичної особи, без розгляду засновнику або уповноваженій ним особі не пізніше наступного робочого дня з дати їх надходження державним реєстратором видаються (надсилається поштовим відправленням з описом вкладення) відповідне повідомлення із зазначенням підстав залишення документів без розгляду та документи, що подавалися для проведення державної  реєстрації. </a:t>
            </a:r>
          </a:p>
          <a:p>
            <a:pPr algn="just"/>
            <a:r>
              <a:rPr lang="uk-UA" dirty="0" smtClean="0"/>
              <a:t>Державний реєстратор за відсутності підстав для залишення документів, які подані для проведення державної реєстрації юридичної осо-би, без розгляду зобов'язаний перевірити ці документи на відсутність підстав для відмови у проведенні державної реєстрації юридичної особи.</a:t>
            </a:r>
          </a:p>
          <a:p>
            <a:pPr algn="just"/>
            <a:endParaRPr lang="uk-UA" dirty="0"/>
          </a:p>
        </p:txBody>
      </p:sp>
    </p:spTree>
    <p:extLst>
      <p:ext uri="{BB962C8B-B14F-4D97-AF65-F5344CB8AC3E}">
        <p14:creationId xmlns:p14="http://schemas.microsoft.com/office/powerpoint/2010/main" val="42482001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7016" y="302344"/>
            <a:ext cx="8856984" cy="380480"/>
          </a:xfrm>
        </p:spPr>
        <p:txBody>
          <a:bodyPr/>
          <a:lstStyle/>
          <a:p>
            <a:r>
              <a:rPr lang="uk-UA" sz="2000" dirty="0" smtClean="0"/>
              <a:t>Підставами для відмови в державній реєстрації юридичної особи є: </a:t>
            </a:r>
            <a:endParaRPr lang="uk-UA" sz="2000" dirty="0"/>
          </a:p>
        </p:txBody>
      </p:sp>
      <p:sp>
        <p:nvSpPr>
          <p:cNvPr id="3" name="Объект 2"/>
          <p:cNvSpPr>
            <a:spLocks noGrp="1"/>
          </p:cNvSpPr>
          <p:nvPr>
            <p:ph sz="quarter" idx="13"/>
          </p:nvPr>
        </p:nvSpPr>
        <p:spPr>
          <a:xfrm>
            <a:off x="1691680" y="836712"/>
            <a:ext cx="7165304" cy="6021288"/>
          </a:xfrm>
        </p:spPr>
        <p:txBody>
          <a:bodyPr>
            <a:normAutofit fontScale="55000" lnSpcReduction="20000"/>
          </a:bodyPr>
          <a:lstStyle/>
          <a:p>
            <a:pPr algn="just"/>
            <a:r>
              <a:rPr lang="ru-RU" dirty="0" smtClean="0"/>
              <a:t>1) </a:t>
            </a:r>
            <a:r>
              <a:rPr lang="uk-UA" dirty="0" smtClean="0"/>
              <a:t>документи</a:t>
            </a:r>
            <a:r>
              <a:rPr lang="ru-RU" dirty="0" smtClean="0"/>
              <a:t> </a:t>
            </a:r>
            <a:r>
              <a:rPr lang="ru-RU" dirty="0"/>
              <a:t>подано особою, </a:t>
            </a:r>
            <a:r>
              <a:rPr lang="uk-UA" dirty="0" smtClean="0"/>
              <a:t>яка не має на це повноважень;</a:t>
            </a:r>
          </a:p>
          <a:p>
            <a:pPr algn="just"/>
            <a:r>
              <a:rPr lang="uk-UA" dirty="0" smtClean="0"/>
              <a:t>2) у Єдиному державному реєстрі містяться відомості про судове рішення щодо заборони проведення реєстраційної дії;</a:t>
            </a:r>
          </a:p>
          <a:p>
            <a:pPr algn="just"/>
            <a:r>
              <a:rPr lang="uk-UA" dirty="0" smtClean="0"/>
              <a:t>3) у Державному реєстрі обтяжень рухомого майна містяться відомості про обтяження корпоративних прав - у разі державної реєстрації змін до відомостей про юридичну особу, що містяться в Єдиному державному реєстрі, у зв'язку із зміною частки засновника (учасника) у статутному (складеному) капіталі (пайовому фонді) юридичної особи, в результаті відчуження її таким засновником (учасником);</a:t>
            </a:r>
          </a:p>
          <a:p>
            <a:pPr algn="just"/>
            <a:r>
              <a:rPr lang="uk-UA" dirty="0"/>
              <a:t>3</a:t>
            </a:r>
            <a:r>
              <a:rPr lang="uk-UA" baseline="30000" dirty="0"/>
              <a:t>1</a:t>
            </a:r>
            <a:r>
              <a:rPr lang="uk-UA" b="1" dirty="0"/>
              <a:t> </a:t>
            </a:r>
            <a:r>
              <a:rPr lang="ru-RU" dirty="0" smtClean="0"/>
              <a:t>) </a:t>
            </a:r>
            <a:r>
              <a:rPr lang="uk-UA" dirty="0" smtClean="0"/>
              <a:t>заяву про державну реєстрацію змін до відомостей про юридичну особу, що містяться в Єдиному державному реєстрі, у зв'язку із зміною частки засновника (учасника) у статутному (складеному) капіталі, (пайовому фонді) юридичної особи в результаті відчуження її таким засновником (учасником), подано щодо засновника (учасника), який на момент подання заяви внесений до Єдиного реєстру боржників (крім випадку, якщо таким засновником (учасником) є державний орган, орган місцевого самоврядування</a:t>
            </a:r>
            <a:r>
              <a:rPr lang="ru-RU" dirty="0" smtClean="0"/>
              <a:t>);</a:t>
            </a:r>
          </a:p>
          <a:p>
            <a:pPr algn="just"/>
            <a:r>
              <a:rPr lang="uk-UA" dirty="0" smtClean="0"/>
              <a:t>3</a:t>
            </a:r>
            <a:r>
              <a:rPr lang="uk-UA" baseline="30000" dirty="0" smtClean="0"/>
              <a:t>2</a:t>
            </a:r>
            <a:r>
              <a:rPr lang="ru-RU" dirty="0" smtClean="0"/>
              <a:t>) </a:t>
            </a:r>
            <a:r>
              <a:rPr lang="uk-UA" dirty="0" smtClean="0"/>
              <a:t>документи подані до неналежного суб'єкта державної реєстрації;</a:t>
            </a:r>
          </a:p>
          <a:p>
            <a:pPr algn="just"/>
            <a:r>
              <a:rPr lang="uk-UA" dirty="0" smtClean="0"/>
              <a:t>4) подання документів або відомостей, передбачених цим Законом, не в повному обсязі</a:t>
            </a:r>
            <a:r>
              <a:rPr lang="ru-RU" dirty="0" smtClean="0"/>
              <a:t>;</a:t>
            </a:r>
            <a:endParaRPr lang="uk-UA" dirty="0"/>
          </a:p>
        </p:txBody>
      </p:sp>
    </p:spTree>
    <p:extLst>
      <p:ext uri="{BB962C8B-B14F-4D97-AF65-F5344CB8AC3E}">
        <p14:creationId xmlns:p14="http://schemas.microsoft.com/office/powerpoint/2010/main" val="2464923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619672" y="116632"/>
            <a:ext cx="7524328" cy="6624736"/>
          </a:xfrm>
        </p:spPr>
        <p:txBody>
          <a:bodyPr>
            <a:normAutofit fontScale="55000" lnSpcReduction="20000"/>
          </a:bodyPr>
          <a:lstStyle/>
          <a:p>
            <a:pPr algn="just"/>
            <a:r>
              <a:rPr lang="ru-RU" dirty="0"/>
              <a:t>5) </a:t>
            </a:r>
            <a:r>
              <a:rPr lang="uk-UA" dirty="0" smtClean="0"/>
              <a:t>документи суперечать вимогам Конституції та законів України;</a:t>
            </a:r>
          </a:p>
          <a:p>
            <a:pPr algn="just"/>
            <a:r>
              <a:rPr lang="uk-UA" dirty="0" smtClean="0"/>
              <a:t>6) документи суперечать статуту громадського формування;</a:t>
            </a:r>
          </a:p>
          <a:p>
            <a:pPr algn="just"/>
            <a:r>
              <a:rPr lang="uk-UA" dirty="0" smtClean="0"/>
              <a:t>7) порушено встановлений законом порядок створення юридичної особи, громадського формування, що не має статусу юридичної особи</a:t>
            </a:r>
            <a:r>
              <a:rPr lang="ru-RU" dirty="0" smtClean="0"/>
              <a:t>;</a:t>
            </a:r>
            <a:endParaRPr lang="ru-RU" dirty="0"/>
          </a:p>
          <a:p>
            <a:pPr algn="just"/>
            <a:r>
              <a:rPr lang="uk-UA" dirty="0" smtClean="0"/>
              <a:t>7</a:t>
            </a:r>
            <a:r>
              <a:rPr lang="uk-UA" baseline="30000" dirty="0" smtClean="0"/>
              <a:t>1</a:t>
            </a:r>
            <a:r>
              <a:rPr lang="ru-RU" dirty="0" smtClean="0"/>
              <a:t>) </a:t>
            </a:r>
            <a:r>
              <a:rPr lang="uk-UA" dirty="0" smtClean="0"/>
              <a:t>порушено встановлену учасником вимогу нотаріального засвідчення справжності підпису під час прийняття рішень з питань діяльності юридичної особи та/або вимоги нотаріального посвідчення правочину, предметом якого є частка такого учасника у статутному (складеному) капіталі (пайовому фонді) відповідної юридичної особи</a:t>
            </a:r>
            <a:r>
              <a:rPr lang="ru-RU" dirty="0" smtClean="0"/>
              <a:t>;</a:t>
            </a:r>
          </a:p>
          <a:p>
            <a:pPr algn="just"/>
            <a:r>
              <a:rPr lang="uk-UA" dirty="0"/>
              <a:t>8) невідповідність найменування юридичної особи вимогам закону</a:t>
            </a:r>
            <a:r>
              <a:rPr lang="uk-UA" dirty="0" smtClean="0"/>
              <a:t>;</a:t>
            </a:r>
            <a:endParaRPr lang="uk-UA" dirty="0"/>
          </a:p>
          <a:p>
            <a:pPr algn="just"/>
            <a:r>
              <a:rPr lang="uk-UA" dirty="0"/>
              <a:t>9) щодо засновника (учасника) юридичної особи, що створюється, проведено державну реєстрацію рішення про припинення юридичної особи в результаті її </a:t>
            </a:r>
            <a:r>
              <a:rPr lang="uk-UA" dirty="0" smtClean="0"/>
              <a:t>ліквідації;</a:t>
            </a:r>
          </a:p>
          <a:p>
            <a:pPr algn="just"/>
            <a:r>
              <a:rPr lang="uk-UA" dirty="0" smtClean="0"/>
              <a:t>10</a:t>
            </a:r>
            <a:r>
              <a:rPr lang="uk-UA" dirty="0"/>
              <a:t>) щодо юридичної особи, стосовно якої подано заяву про державну реєстрацію змін до відомостей Єдиного державного реєстру, пов'язаних із зміною засновників (учасників) юридичної особи, проведено державну реєстрацію рішення про припинення юридичної особи в результаті її ліквідації</a:t>
            </a:r>
            <a:r>
              <a:rPr lang="uk-UA" dirty="0" smtClean="0"/>
              <a:t>;</a:t>
            </a:r>
            <a:endParaRPr lang="uk-UA" dirty="0"/>
          </a:p>
          <a:p>
            <a:pPr algn="just"/>
            <a:r>
              <a:rPr lang="uk-UA" dirty="0" smtClean="0"/>
              <a:t>10</a:t>
            </a:r>
            <a:r>
              <a:rPr lang="uk-UA" baseline="30000" dirty="0" smtClean="0"/>
              <a:t>1</a:t>
            </a:r>
            <a:r>
              <a:rPr lang="uk-UA" dirty="0" smtClean="0"/>
              <a:t>)</a:t>
            </a:r>
            <a:r>
              <a:rPr lang="uk-UA" dirty="0"/>
              <a:t> </a:t>
            </a:r>
            <a:r>
              <a:rPr lang="uk-UA" dirty="0" smtClean="0"/>
              <a:t>щодо </a:t>
            </a:r>
            <a:r>
              <a:rPr lang="uk-UA" dirty="0"/>
              <a:t>юридичної особи, стосовно якої подано заяву про державну реєстрацію змін до відомостей Єдиного державного реєстру, пов'язаних із зміною складу засновників (учасників) юридичної особи, у Єдиному державному реєстрі міститься запис про судове рішення про визнання юридичної особи банкрутом та відкриття ліквідаційної </a:t>
            </a:r>
            <a:r>
              <a:rPr lang="uk-UA" dirty="0" smtClean="0"/>
              <a:t>процедури</a:t>
            </a:r>
            <a:endParaRPr lang="en-US" dirty="0"/>
          </a:p>
        </p:txBody>
      </p:sp>
    </p:spTree>
    <p:extLst>
      <p:ext uri="{BB962C8B-B14F-4D97-AF65-F5344CB8AC3E}">
        <p14:creationId xmlns:p14="http://schemas.microsoft.com/office/powerpoint/2010/main" val="8907098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12331"/>
            <a:ext cx="8219256" cy="811367"/>
          </a:xfrm>
        </p:spPr>
        <p:txBody>
          <a:bodyPr/>
          <a:lstStyle/>
          <a:p>
            <a:r>
              <a:rPr lang="uk-UA" sz="2400" dirty="0" smtClean="0"/>
              <a:t>Для проведення державної реєстрації фізична особа, яка має намір стати підприємцем </a:t>
            </a:r>
            <a:endParaRPr lang="uk-UA" sz="2400" dirty="0"/>
          </a:p>
        </p:txBody>
      </p:sp>
      <p:sp>
        <p:nvSpPr>
          <p:cNvPr id="3" name="Объект 2"/>
          <p:cNvSpPr>
            <a:spLocks noGrp="1"/>
          </p:cNvSpPr>
          <p:nvPr>
            <p:ph sz="quarter" idx="13"/>
          </p:nvPr>
        </p:nvSpPr>
        <p:spPr/>
        <p:txBody>
          <a:bodyPr>
            <a:normAutofit fontScale="62500" lnSpcReduction="20000"/>
          </a:bodyPr>
          <a:lstStyle/>
          <a:p>
            <a:pPr algn="just"/>
            <a:r>
              <a:rPr lang="ru-RU" dirty="0"/>
              <a:t>та </a:t>
            </a:r>
            <a:r>
              <a:rPr lang="uk-UA" dirty="0" smtClean="0"/>
              <a:t>має реєстраційний номер облікової картки платника податків, або уповноважена нею особа (заявник) повинна подати особисто (надіслати поштовим відправленням з описом вкладення або в разі подання електронних документів подати опис, що містить відомості про надіслані електронні документи, в електронній формі) або через уповноважену особу державному реєстратору за місцем проживання такі документи:</a:t>
            </a:r>
          </a:p>
          <a:p>
            <a:pPr algn="just"/>
            <a:r>
              <a:rPr lang="uk-UA" dirty="0" smtClean="0"/>
              <a:t>заяву про державну реєстрацію фізичної особи підприємцем, в якій може зазначатися прохання про реєстрацію такої особи платником податку на додану вартість та/або обрання спрощеної системи оподаткування;</a:t>
            </a:r>
          </a:p>
          <a:p>
            <a:pPr algn="just"/>
            <a:r>
              <a:rPr lang="uk-UA" dirty="0" smtClean="0"/>
              <a:t>копію документа, що засвідчує реєстрацію у Державному реєстрі фізичних осіб-платників податків; </a:t>
            </a:r>
          </a:p>
          <a:p>
            <a:endParaRPr lang="en-US" dirty="0"/>
          </a:p>
        </p:txBody>
      </p:sp>
    </p:spTree>
    <p:extLst>
      <p:ext uri="{BB962C8B-B14F-4D97-AF65-F5344CB8AC3E}">
        <p14:creationId xmlns:p14="http://schemas.microsoft.com/office/powerpoint/2010/main" val="2368000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835696" y="332656"/>
            <a:ext cx="6912768" cy="6264696"/>
          </a:xfrm>
        </p:spPr>
        <p:txBody>
          <a:bodyPr>
            <a:noAutofit/>
          </a:bodyPr>
          <a:lstStyle/>
          <a:p>
            <a:pPr algn="just"/>
            <a:r>
              <a:rPr lang="uk-UA" sz="1800" dirty="0" smtClean="0"/>
              <a:t>документ, що підтверджує внесення реєстраційного збору за проведення державної реєстрації фізичної особи-підприємця; </a:t>
            </a:r>
          </a:p>
          <a:p>
            <a:pPr algn="just"/>
            <a:r>
              <a:rPr lang="uk-UA" sz="1800" dirty="0"/>
              <a:t>нотаріально засвідчена письмова згода батьків (</a:t>
            </a:r>
            <a:r>
              <a:rPr lang="uk-UA" sz="1800" dirty="0" err="1"/>
              <a:t>усиновлювачів</a:t>
            </a:r>
            <a:r>
              <a:rPr lang="uk-UA" sz="1800" dirty="0"/>
              <a:t>) або піклувальника чи органу опіки та піклування - для фізичної особи, яка досягла шістнадцяти років і має бажання займатися підприємницькою діяльністю, але не має повної цивільної </a:t>
            </a:r>
            <a:r>
              <a:rPr lang="uk-UA" sz="1800" dirty="0" smtClean="0"/>
              <a:t>дієздатності.</a:t>
            </a:r>
          </a:p>
          <a:p>
            <a:pPr algn="just"/>
            <a:r>
              <a:rPr lang="uk-UA" sz="1800" dirty="0" smtClean="0"/>
              <a:t>Документи, які подаються для проведення державної реєстрації фізичної особи-підприємця, приймаються за описом, копія якого в день надходження документів видається (надсилається поштовим  відправленням) заявнику з відміткою про дату надходження документів. </a:t>
            </a:r>
          </a:p>
          <a:p>
            <a:pPr algn="just"/>
            <a:r>
              <a:rPr lang="uk-UA" sz="1800" dirty="0" smtClean="0"/>
              <a:t>Дата надходження документів на проведення державної реєстрації фізичної особи-підприємця вноситься до журналу обліку реєстраційних дій. </a:t>
            </a:r>
            <a:endParaRPr lang="uk-UA" sz="1800" dirty="0"/>
          </a:p>
        </p:txBody>
      </p:sp>
    </p:spTree>
    <p:extLst>
      <p:ext uri="{BB962C8B-B14F-4D97-AF65-F5344CB8AC3E}">
        <p14:creationId xmlns:p14="http://schemas.microsoft.com/office/powerpoint/2010/main" val="11378854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19999"/>
            <a:ext cx="8219256" cy="688722"/>
          </a:xfrm>
        </p:spPr>
        <p:txBody>
          <a:bodyPr/>
          <a:lstStyle/>
          <a:p>
            <a:pPr algn="just"/>
            <a:r>
              <a:rPr lang="uk-UA" sz="2000" dirty="0"/>
              <a:t>Державний реєстратор має право залишити без розгляду документи, які подані для проведення державної реєстрації фізичної </a:t>
            </a:r>
            <a:r>
              <a:rPr lang="uk-UA" sz="2000" dirty="0" smtClean="0"/>
              <a:t>особи-підприємця</a:t>
            </a:r>
            <a:r>
              <a:rPr lang="uk-UA" sz="2000" dirty="0"/>
              <a:t>, якщо</a:t>
            </a:r>
            <a:r>
              <a:rPr lang="uk-UA" sz="2000" dirty="0" smtClean="0"/>
              <a:t>:</a:t>
            </a:r>
            <a:endParaRPr lang="en-US" sz="2000" dirty="0"/>
          </a:p>
        </p:txBody>
      </p:sp>
      <p:sp>
        <p:nvSpPr>
          <p:cNvPr id="3" name="Объект 2"/>
          <p:cNvSpPr>
            <a:spLocks noGrp="1"/>
          </p:cNvSpPr>
          <p:nvPr>
            <p:ph sz="quarter" idx="13"/>
          </p:nvPr>
        </p:nvSpPr>
        <p:spPr>
          <a:xfrm>
            <a:off x="1547664" y="1124744"/>
            <a:ext cx="7488832" cy="5616624"/>
          </a:xfrm>
        </p:spPr>
        <p:txBody>
          <a:bodyPr>
            <a:normAutofit fontScale="62500" lnSpcReduction="20000"/>
          </a:bodyPr>
          <a:lstStyle/>
          <a:p>
            <a:r>
              <a:rPr lang="ru-RU" dirty="0"/>
              <a:t>1) </a:t>
            </a:r>
            <a:r>
              <a:rPr lang="uk-UA" dirty="0" smtClean="0"/>
              <a:t>документи подано особою, яка не має на це повноважень</a:t>
            </a:r>
            <a:r>
              <a:rPr lang="ru-RU" dirty="0" smtClean="0"/>
              <a:t>;</a:t>
            </a:r>
            <a:endParaRPr lang="ru-RU" dirty="0"/>
          </a:p>
          <a:p>
            <a:r>
              <a:rPr lang="ru-RU" dirty="0"/>
              <a:t>2) у </a:t>
            </a:r>
            <a:r>
              <a:rPr lang="uk-UA" dirty="0" smtClean="0"/>
              <a:t>Єдиному державному реєстрі містяться відомості про судове рішення щодо заборони у проведенні реєстраційної дії;</a:t>
            </a:r>
          </a:p>
          <a:p>
            <a:r>
              <a:rPr lang="uk-UA" dirty="0" smtClean="0"/>
              <a:t>3) подання документів або відомостей, передбачених цим Законом, не в повному обсязі</a:t>
            </a:r>
            <a:r>
              <a:rPr lang="ru-RU" dirty="0" smtClean="0"/>
              <a:t>;</a:t>
            </a:r>
          </a:p>
          <a:p>
            <a:r>
              <a:rPr lang="ru-RU" dirty="0"/>
              <a:t>31) </a:t>
            </a:r>
            <a:r>
              <a:rPr lang="uk-UA" dirty="0" smtClean="0"/>
              <a:t>документи подані до неналежного суб'єкта державної реєстрації</a:t>
            </a:r>
            <a:r>
              <a:rPr lang="ru-RU" dirty="0" smtClean="0"/>
              <a:t>;</a:t>
            </a:r>
            <a:endParaRPr lang="en-US" dirty="0"/>
          </a:p>
          <a:p>
            <a:r>
              <a:rPr lang="en-US" dirty="0"/>
              <a:t>4) </a:t>
            </a:r>
            <a:r>
              <a:rPr lang="uk-UA" dirty="0" smtClean="0"/>
              <a:t>невідповідність відомостей, зазначених у заяві про державну реєстрацію, відомостям, зазначеним у документах, поданих для державної реєстрації, або відомостям, що містяться </a:t>
            </a:r>
            <a:r>
              <a:rPr lang="ru-RU" dirty="0" smtClean="0"/>
              <a:t>в </a:t>
            </a:r>
            <a:r>
              <a:rPr lang="uk-UA" dirty="0" smtClean="0"/>
              <a:t>Єдиному державному реєстрі чи інших інформаційних системах, використання яких передбачено цим Законом;</a:t>
            </a:r>
          </a:p>
          <a:p>
            <a:r>
              <a:rPr lang="en-US" dirty="0" smtClean="0"/>
              <a:t>5</a:t>
            </a:r>
            <a:r>
              <a:rPr lang="en-US" dirty="0"/>
              <a:t>) </a:t>
            </a:r>
            <a:r>
              <a:rPr lang="uk-UA" dirty="0" smtClean="0"/>
              <a:t>невідповідність відомостей, зазначених у документах, поданих для державної реєстрації, відомостям, що містяться в Єдиному державному реєстрі чи інших інформаційних системах, використання яких передбачено цим Законом</a:t>
            </a:r>
            <a:r>
              <a:rPr lang="ru-RU" dirty="0" smtClean="0"/>
              <a:t>;</a:t>
            </a:r>
          </a:p>
          <a:p>
            <a:r>
              <a:rPr lang="en-US" dirty="0" smtClean="0"/>
              <a:t>6</a:t>
            </a:r>
            <a:r>
              <a:rPr lang="en-US" dirty="0"/>
              <a:t>) </a:t>
            </a:r>
            <a:r>
              <a:rPr lang="uk-UA" dirty="0" smtClean="0"/>
              <a:t>подані документи суперечать вимогам законів </a:t>
            </a:r>
            <a:r>
              <a:rPr lang="ru-RU" dirty="0" smtClean="0"/>
              <a:t>України</a:t>
            </a:r>
            <a:r>
              <a:rPr lang="ru-RU" dirty="0"/>
              <a:t>.</a:t>
            </a:r>
          </a:p>
          <a:p>
            <a:endParaRPr lang="ru-RU" dirty="0"/>
          </a:p>
          <a:p>
            <a:pPr algn="just"/>
            <a:endParaRPr lang="uk-UA" dirty="0"/>
          </a:p>
          <a:p>
            <a:endParaRPr lang="en-US" dirty="0"/>
          </a:p>
        </p:txBody>
      </p:sp>
    </p:spTree>
    <p:extLst>
      <p:ext uri="{BB962C8B-B14F-4D97-AF65-F5344CB8AC3E}">
        <p14:creationId xmlns:p14="http://schemas.microsoft.com/office/powerpoint/2010/main" val="30538089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547664" y="0"/>
            <a:ext cx="7416824" cy="6597352"/>
          </a:xfrm>
        </p:spPr>
        <p:txBody>
          <a:bodyPr>
            <a:normAutofit fontScale="55000" lnSpcReduction="20000"/>
          </a:bodyPr>
          <a:lstStyle/>
          <a:p>
            <a:pPr algn="just"/>
            <a:r>
              <a:rPr lang="uk-UA" dirty="0" smtClean="0"/>
              <a:t>3. Повідомлення про відмову у проведенні державної реєстрації повинно містити посилання на конкретну норму (пункт, статтю) законодавства із зазначенням, що саме порушено під час оформлення та подання документів, а також повинно бути зазначено, який саме пункт чи стаття поданого заявником документа (статуту, протоколу тощо) не відповідає нормам законодавства.</a:t>
            </a:r>
          </a:p>
          <a:p>
            <a:pPr algn="just"/>
            <a:r>
              <a:rPr lang="uk-UA" dirty="0" smtClean="0"/>
              <a:t>4. Відмова у державній реєстрації з підстав, не передбачених цією статтею, а також відмова у державній реєстрації (легалізації) професійної спілки, її організації або об'єднання не допускається</a:t>
            </a:r>
            <a:r>
              <a:rPr lang="ru-RU" dirty="0" smtClean="0"/>
              <a:t>.</a:t>
            </a:r>
          </a:p>
          <a:p>
            <a:pPr algn="just"/>
            <a:r>
              <a:rPr lang="ru-RU" dirty="0" smtClean="0"/>
              <a:t>(</a:t>
            </a:r>
            <a:r>
              <a:rPr lang="uk-UA" dirty="0" smtClean="0"/>
              <a:t>статті 5-6 виключено з Закону</a:t>
            </a:r>
            <a:r>
              <a:rPr lang="ru-RU" dirty="0" smtClean="0"/>
              <a:t>)</a:t>
            </a:r>
          </a:p>
          <a:p>
            <a:pPr algn="just"/>
            <a:r>
              <a:rPr lang="uk-UA" dirty="0"/>
              <a:t>7. Повідомлення про відмову у державній реєстрації із зазначенням виключного переліку підстав для відмови та рішення суб'єкта державної реєстрації про відмову у державній реєстрації розміщуються на порталі електронних сервісів або з використанням Єдиного державного </a:t>
            </a:r>
            <a:r>
              <a:rPr lang="uk-UA" dirty="0" err="1"/>
              <a:t>вебпорталу</a:t>
            </a:r>
            <a:r>
              <a:rPr lang="uk-UA" dirty="0"/>
              <a:t> електронних послуг у день відмови у державній реєстрації</a:t>
            </a:r>
            <a:r>
              <a:rPr lang="uk-UA" dirty="0" smtClean="0"/>
              <a:t>.</a:t>
            </a:r>
          </a:p>
          <a:p>
            <a:pPr algn="just"/>
            <a:r>
              <a:rPr lang="ru-RU" dirty="0" smtClean="0"/>
              <a:t>8</a:t>
            </a:r>
            <a:r>
              <a:rPr lang="uk-UA" dirty="0" smtClean="0"/>
              <a:t>. У разі відмови у державній реєстрації документи, подані для державної реєстрації (крім документа про сплату адміністративного збору), повертаються (видаються, надсилаються поштовим відправленням) заявнику не пізніше наступного робочого дня з дня надходження від заявника заяви про їх повернення.</a:t>
            </a:r>
          </a:p>
          <a:p>
            <a:pPr algn="just"/>
            <a:r>
              <a:rPr lang="uk-UA" dirty="0" smtClean="0"/>
              <a:t>9. Після усунення причин, що були підставою для відмови у державній реєстрації, заявник може повторно подати документи для державної реєстрації.</a:t>
            </a:r>
            <a:endParaRPr lang="uk-UA" dirty="0"/>
          </a:p>
        </p:txBody>
      </p:sp>
    </p:spTree>
    <p:extLst>
      <p:ext uri="{BB962C8B-B14F-4D97-AF65-F5344CB8AC3E}">
        <p14:creationId xmlns:p14="http://schemas.microsoft.com/office/powerpoint/2010/main" val="28765271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619672" y="332656"/>
            <a:ext cx="7067128" cy="5688632"/>
          </a:xfrm>
        </p:spPr>
        <p:txBody>
          <a:bodyPr>
            <a:normAutofit fontScale="85000" lnSpcReduction="10000"/>
          </a:bodyPr>
          <a:lstStyle/>
          <a:p>
            <a:pPr algn="just"/>
            <a:r>
              <a:rPr lang="uk-UA" dirty="0"/>
              <a:t>Дата внесення до Єдиного державного реєстру запису про </a:t>
            </a:r>
            <a:r>
              <a:rPr lang="uk-UA" dirty="0" smtClean="0"/>
              <a:t>проведення </a:t>
            </a:r>
            <a:r>
              <a:rPr lang="uk-UA" dirty="0"/>
              <a:t>державної реєстрації фізичної особи-підприємця є датою </a:t>
            </a:r>
            <a:r>
              <a:rPr lang="uk-UA" dirty="0" smtClean="0"/>
              <a:t>державної </a:t>
            </a:r>
            <a:r>
              <a:rPr lang="uk-UA" dirty="0"/>
              <a:t>реєстрації фізичної особи-підприємця</a:t>
            </a:r>
            <a:r>
              <a:rPr lang="uk-UA" dirty="0" smtClean="0"/>
              <a:t>.</a:t>
            </a:r>
          </a:p>
          <a:p>
            <a:pPr algn="just"/>
            <a:r>
              <a:rPr lang="uk-UA" dirty="0"/>
              <a:t>Строк державної реєстрації юридичної особи не повинен </a:t>
            </a:r>
            <a:r>
              <a:rPr lang="uk-UA" dirty="0" smtClean="0"/>
              <a:t>перевищувати </a:t>
            </a:r>
            <a:r>
              <a:rPr lang="uk-UA" dirty="0"/>
              <a:t>трьох, а фізичної особи-підприємця двох робочих днів з моменту надходження документів на проведення державної реєстрації.</a:t>
            </a:r>
          </a:p>
          <a:p>
            <a:pPr algn="just"/>
            <a:r>
              <a:rPr lang="uk-UA" dirty="0"/>
              <a:t>Документом, що підтверджує легітимність функціонування юридичної чи фізичної особи є свідоцтво про державну реєстрацію.</a:t>
            </a:r>
          </a:p>
          <a:p>
            <a:endParaRPr lang="en-US" dirty="0"/>
          </a:p>
        </p:txBody>
      </p:sp>
    </p:spTree>
    <p:extLst>
      <p:ext uri="{BB962C8B-B14F-4D97-AF65-F5344CB8AC3E}">
        <p14:creationId xmlns:p14="http://schemas.microsoft.com/office/powerpoint/2010/main" val="25867608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496944" cy="688256"/>
          </a:xfrm>
        </p:spPr>
        <p:txBody>
          <a:bodyPr/>
          <a:lstStyle/>
          <a:p>
            <a:pPr algn="just"/>
            <a:r>
              <a:rPr lang="uk-UA" sz="2000" dirty="0" smtClean="0"/>
              <a:t>У свідоцтві про державну реєстрацію юридичної особи вказується: </a:t>
            </a:r>
            <a:endParaRPr lang="uk-UA" sz="2000" dirty="0"/>
          </a:p>
        </p:txBody>
      </p:sp>
      <p:sp>
        <p:nvSpPr>
          <p:cNvPr id="3" name="Объект 2"/>
          <p:cNvSpPr>
            <a:spLocks noGrp="1"/>
          </p:cNvSpPr>
          <p:nvPr>
            <p:ph sz="quarter" idx="13"/>
          </p:nvPr>
        </p:nvSpPr>
        <p:spPr>
          <a:xfrm>
            <a:off x="1691680" y="1052736"/>
            <a:ext cx="7272808" cy="5688632"/>
          </a:xfrm>
        </p:spPr>
        <p:txBody>
          <a:bodyPr>
            <a:normAutofit fontScale="62500" lnSpcReduction="20000"/>
          </a:bodyPr>
          <a:lstStyle/>
          <a:p>
            <a:pPr algn="just"/>
            <a:r>
              <a:rPr lang="uk-UA" dirty="0"/>
              <a:t>найменування юридичної особи;</a:t>
            </a:r>
          </a:p>
          <a:p>
            <a:pPr algn="just"/>
            <a:r>
              <a:rPr lang="uk-UA" dirty="0"/>
              <a:t>ідентифікаційний код Єдиного державного реєстру підприємств і організацій України;</a:t>
            </a:r>
          </a:p>
          <a:p>
            <a:pPr algn="just"/>
            <a:r>
              <a:rPr lang="uk-UA" dirty="0"/>
              <a:t>місцезнаходження юридичної особи;</a:t>
            </a:r>
          </a:p>
          <a:p>
            <a:pPr algn="just"/>
            <a:r>
              <a:rPr lang="uk-UA" dirty="0"/>
              <a:t>дата проведення державної реєстрації;</a:t>
            </a:r>
          </a:p>
          <a:p>
            <a:pPr algn="just"/>
            <a:r>
              <a:rPr lang="uk-UA" dirty="0"/>
              <a:t>прізвище й ініціали державного реєстратора;</a:t>
            </a:r>
          </a:p>
          <a:p>
            <a:pPr algn="just"/>
            <a:r>
              <a:rPr lang="uk-UA" sz="3800" b="1" dirty="0"/>
              <a:t>У свідоцтві про державну реєстрацію фізичної особи-підприємця вказується: </a:t>
            </a:r>
          </a:p>
          <a:p>
            <a:pPr algn="just"/>
            <a:r>
              <a:rPr lang="uk-UA" dirty="0"/>
              <a:t>ім'я фізичної особи-підприємця; </a:t>
            </a:r>
          </a:p>
          <a:p>
            <a:pPr algn="just"/>
            <a:r>
              <a:rPr lang="uk-UA" dirty="0"/>
              <a:t>ідентифікаційний номер фізичної особи-платника податків і інших обов'язкових платежів з Державного реєстру фізичних осіб платників податків та інших обов'язкових платежів;</a:t>
            </a:r>
          </a:p>
          <a:p>
            <a:pPr algn="just"/>
            <a:r>
              <a:rPr lang="uk-UA" dirty="0"/>
              <a:t>місце проживання фізичної особи-підприємця;</a:t>
            </a:r>
          </a:p>
          <a:p>
            <a:pPr algn="just"/>
            <a:r>
              <a:rPr lang="uk-UA" dirty="0"/>
              <a:t>дата проведення державної реєстрації;</a:t>
            </a:r>
          </a:p>
          <a:p>
            <a:pPr algn="just"/>
            <a:r>
              <a:rPr lang="uk-UA" dirty="0"/>
              <a:t>місце проведення державної реєстрації;</a:t>
            </a:r>
          </a:p>
          <a:p>
            <a:pPr algn="just"/>
            <a:r>
              <a:rPr lang="uk-UA" dirty="0"/>
              <a:t>прізвище й ініціали державного реєстратора.</a:t>
            </a:r>
          </a:p>
          <a:p>
            <a:pPr algn="just"/>
            <a:r>
              <a:rPr lang="uk-UA" dirty="0"/>
              <a:t>Свідоцтво про державну реєстрацію підписується державним реєстратором і засвідчується його печаткою.</a:t>
            </a:r>
          </a:p>
          <a:p>
            <a:pPr algn="just"/>
            <a:endParaRPr lang="en-US" dirty="0"/>
          </a:p>
        </p:txBody>
      </p:sp>
    </p:spTree>
    <p:extLst>
      <p:ext uri="{BB962C8B-B14F-4D97-AF65-F5344CB8AC3E}">
        <p14:creationId xmlns:p14="http://schemas.microsoft.com/office/powerpoint/2010/main" val="2707208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467544" y="127665"/>
            <a:ext cx="8219256" cy="1180699"/>
          </a:xfrm>
        </p:spPr>
        <p:txBody>
          <a:bodyPr/>
          <a:lstStyle/>
          <a:p>
            <a:r>
              <a:rPr lang="uk-UA" sz="2400" dirty="0"/>
              <a:t>Суб’єктами підприємницької діяльності в туризмі згідно з ГКУ можуть бути наступні суб’єкти господарювання:</a:t>
            </a:r>
            <a:endParaRPr lang="fr-FR" sz="2400" dirty="0"/>
          </a:p>
        </p:txBody>
      </p:sp>
      <p:sp>
        <p:nvSpPr>
          <p:cNvPr id="7" name="Espace réservé du contenu 6"/>
          <p:cNvSpPr>
            <a:spLocks noGrp="1"/>
          </p:cNvSpPr>
          <p:nvPr>
            <p:ph sz="quarter" idx="13"/>
          </p:nvPr>
        </p:nvSpPr>
        <p:spPr>
          <a:xfrm>
            <a:off x="2195700" y="1528101"/>
            <a:ext cx="6419056" cy="4608512"/>
          </a:xfrm>
        </p:spPr>
        <p:txBody>
          <a:bodyPr>
            <a:noAutofit/>
          </a:bodyPr>
          <a:lstStyle/>
          <a:p>
            <a:pPr marL="0" indent="0" algn="just">
              <a:buNone/>
            </a:pPr>
            <a:r>
              <a:rPr lang="uk-UA" sz="2000" b="1" dirty="0">
                <a:solidFill>
                  <a:schemeClr val="tx1"/>
                </a:solidFill>
              </a:rPr>
              <a:t>1) господарські організації – юридичні особи: державні, комунальні та інші підприємства, а також інші юридичні особи, які здійснюють господарську діяльність та зареєстровані в установленому законом порядку;</a:t>
            </a:r>
          </a:p>
          <a:p>
            <a:pPr marL="0" indent="0" algn="just">
              <a:buNone/>
            </a:pPr>
            <a:r>
              <a:rPr lang="uk-UA" sz="2000" b="1" dirty="0">
                <a:solidFill>
                  <a:schemeClr val="tx1"/>
                </a:solidFill>
              </a:rPr>
              <a:t>2) громадяни України, іноземці та особи без громадянства, які здійснюють господарську діяльність і зареєстровані відповідно до закону як підприємці;</a:t>
            </a:r>
          </a:p>
          <a:p>
            <a:pPr marL="0" indent="0" algn="just">
              <a:buNone/>
            </a:pPr>
            <a:r>
              <a:rPr lang="uk-UA" sz="2000" b="1" dirty="0">
                <a:solidFill>
                  <a:schemeClr val="tx1"/>
                </a:solidFill>
              </a:rPr>
              <a:t>3) філії, представництва, інші відокремлені підрозділи господарських організацій (структурні одиниці), утворені ними для здійснення </a:t>
            </a:r>
            <a:r>
              <a:rPr lang="uk-UA" sz="2000" b="1" dirty="0" smtClean="0">
                <a:solidFill>
                  <a:schemeClr val="tx1"/>
                </a:solidFill>
              </a:rPr>
              <a:t>господарської </a:t>
            </a:r>
            <a:r>
              <a:rPr lang="uk-UA" sz="2000" b="1" dirty="0">
                <a:solidFill>
                  <a:schemeClr val="tx1"/>
                </a:solidFill>
              </a:rPr>
              <a:t>діяльності</a:t>
            </a:r>
          </a:p>
        </p:txBody>
      </p:sp>
      <p:sp>
        <p:nvSpPr>
          <p:cNvPr id="8" name="Espace réservé du numéro de diapositive 7"/>
          <p:cNvSpPr>
            <a:spLocks noGrp="1"/>
          </p:cNvSpPr>
          <p:nvPr>
            <p:ph type="sldNum" sz="quarter" idx="16"/>
          </p:nvPr>
        </p:nvSpPr>
        <p:spPr/>
        <p:txBody>
          <a:bodyPr/>
          <a:lstStyle/>
          <a:p>
            <a:fld id="{AE199FAC-4B86-4121-B622-50028D35B744}" type="slidenum">
              <a:rPr lang="fr-FR" smtClean="0"/>
              <a:pPr/>
              <a:t>4</a:t>
            </a:fld>
            <a:endParaRPr lang="fr-FR" dirty="0"/>
          </a:p>
        </p:txBody>
      </p:sp>
    </p:spTree>
    <p:extLst>
      <p:ext uri="{BB962C8B-B14F-4D97-AF65-F5344CB8AC3E}">
        <p14:creationId xmlns:p14="http://schemas.microsoft.com/office/powerpoint/2010/main" val="330565542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403648" y="260648"/>
            <a:ext cx="7632848" cy="6597352"/>
          </a:xfrm>
        </p:spPr>
        <p:txBody>
          <a:bodyPr>
            <a:normAutofit fontScale="55000" lnSpcReduction="20000"/>
          </a:bodyPr>
          <a:lstStyle/>
          <a:p>
            <a:pPr algn="just"/>
            <a:r>
              <a:rPr lang="uk-UA" dirty="0"/>
              <a:t>Розгляд документів, поданих для державної реєстрації та проведення інших реєстраційних </a:t>
            </a:r>
            <a:r>
              <a:rPr lang="uk-UA" dirty="0" smtClean="0"/>
              <a:t>дій щодо юридичних осіб та фізичних осіб - підприємців , здійснюється </a:t>
            </a:r>
            <a:r>
              <a:rPr lang="uk-UA" dirty="0"/>
              <a:t>протягом 24 годин після надходження документів, поданих для державної реєстрації та проведення інших реєстраційних дій, крім вихідних та святкових </a:t>
            </a:r>
            <a:r>
              <a:rPr lang="uk-UA" dirty="0" smtClean="0"/>
              <a:t>днів</a:t>
            </a:r>
            <a:r>
              <a:rPr lang="uk-UA" dirty="0"/>
              <a:t>.</a:t>
            </a:r>
            <a:endParaRPr lang="uk-UA" dirty="0" smtClean="0"/>
          </a:p>
          <a:p>
            <a:pPr algn="just"/>
            <a:r>
              <a:rPr lang="uk-UA" dirty="0" smtClean="0"/>
              <a:t>Державний </a:t>
            </a:r>
            <a:r>
              <a:rPr lang="uk-UA" dirty="0"/>
              <a:t>реєстратор у день державної реєстрації юридичної особи зобов'язаний передати відповідним органам статистики, державної податкової служби, Пенсійного фонду України відомості з реєстраційної картки на проведення державної реєстрації юридичної особи.</a:t>
            </a:r>
          </a:p>
          <a:p>
            <a:pPr algn="just"/>
            <a:r>
              <a:rPr lang="uk-UA" dirty="0"/>
              <a:t>Підставою для взяття юридичної особи на облік у зазначених вище органах є надходження до цих органів відомостей з реєстраційної картки на проведення державної реєстрації юридичної особи.</a:t>
            </a:r>
          </a:p>
          <a:p>
            <a:pPr algn="just"/>
            <a:r>
              <a:rPr lang="uk-UA" dirty="0"/>
              <a:t>Відомості про юридичну особу або фізичну особу – суб’єкта туристичної діяльності – включаються до Єдиного державного реєстру шляхом внесення записів на підставі відомостей з відповідних </a:t>
            </a:r>
            <a:r>
              <a:rPr lang="uk-UA" dirty="0" smtClean="0"/>
              <a:t>реєстраційних </a:t>
            </a:r>
            <a:r>
              <a:rPr lang="uk-UA" dirty="0"/>
              <a:t>карток.</a:t>
            </a:r>
          </a:p>
          <a:p>
            <a:pPr algn="just"/>
            <a:r>
              <a:rPr lang="uk-UA" dirty="0"/>
              <a:t>Єдиний державний реєстр створюється з метою забезпечення органів державної влади, а також учасників цивільного обороту </a:t>
            </a:r>
            <a:r>
              <a:rPr lang="uk-UA" dirty="0" smtClean="0"/>
              <a:t>достовірною </a:t>
            </a:r>
            <a:r>
              <a:rPr lang="uk-UA" dirty="0"/>
              <a:t>інформацією про юридичних осіб та фізичних осіб-підприємців з Єдиного державного реєстру.</a:t>
            </a:r>
          </a:p>
          <a:p>
            <a:pPr algn="just"/>
            <a:r>
              <a:rPr lang="uk-UA" dirty="0"/>
              <a:t>За відсутності підстав для відмови в державній реєстрації юридичної особи державний реєстратор повинен </a:t>
            </a:r>
            <a:r>
              <a:rPr lang="uk-UA" dirty="0" err="1"/>
              <a:t>внести</a:t>
            </a:r>
            <a:r>
              <a:rPr lang="uk-UA" dirty="0"/>
              <a:t> в реєстраційну картку ідентифікаційний код заявника відповідно до вимог Єдиного державного реєстру підприємств і організацій України й </a:t>
            </a:r>
            <a:r>
              <a:rPr lang="uk-UA" dirty="0" err="1"/>
              <a:t>внести</a:t>
            </a:r>
            <a:r>
              <a:rPr lang="uk-UA" dirty="0"/>
              <a:t> в Єдиний державний реєстр запис про проведення державної реєстрації юридичної особи.</a:t>
            </a:r>
          </a:p>
          <a:p>
            <a:endParaRPr lang="en-US" dirty="0"/>
          </a:p>
        </p:txBody>
      </p:sp>
    </p:spTree>
    <p:extLst>
      <p:ext uri="{BB962C8B-B14F-4D97-AF65-F5344CB8AC3E}">
        <p14:creationId xmlns:p14="http://schemas.microsoft.com/office/powerpoint/2010/main" val="17559958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66110"/>
            <a:ext cx="8856984" cy="1303809"/>
          </a:xfrm>
        </p:spPr>
        <p:txBody>
          <a:bodyPr/>
          <a:lstStyle/>
          <a:p>
            <a:pPr algn="just"/>
            <a:r>
              <a:rPr lang="uk-UA" sz="2000" dirty="0" smtClean="0"/>
              <a:t>Закон </a:t>
            </a:r>
            <a:r>
              <a:rPr lang="uk-UA" sz="2000" dirty="0"/>
              <a:t>України Про державну реєстрацію юридичних осіб, фізичних осіб - підприємців та громадських </a:t>
            </a:r>
            <a:r>
              <a:rPr lang="uk-UA" sz="2000" dirty="0" smtClean="0"/>
              <a:t>формувань доповнено Статтею</a:t>
            </a:r>
            <a:r>
              <a:rPr lang="ru-RU" sz="2000" dirty="0" smtClean="0"/>
              <a:t> </a:t>
            </a:r>
            <a:r>
              <a:rPr lang="uk-UA" sz="2000" dirty="0"/>
              <a:t>25</a:t>
            </a:r>
            <a:r>
              <a:rPr lang="uk-UA" sz="2000" baseline="30000" dirty="0"/>
              <a:t>1 </a:t>
            </a:r>
            <a:r>
              <a:rPr lang="uk-UA" sz="2000" dirty="0"/>
              <a:t>. Особливості проведення реєстраційних дій в автоматичному </a:t>
            </a:r>
            <a:r>
              <a:rPr lang="uk-UA" sz="2000" dirty="0" smtClean="0"/>
              <a:t>режимі (</a:t>
            </a:r>
            <a:r>
              <a:rPr lang="pt-BR" sz="2000" dirty="0"/>
              <a:t>від 12.05.2022 р. N </a:t>
            </a:r>
            <a:r>
              <a:rPr lang="pt-BR" sz="2000" dirty="0" smtClean="0"/>
              <a:t>2255-IX</a:t>
            </a:r>
            <a:r>
              <a:rPr lang="uk-UA" sz="2000" dirty="0" smtClean="0"/>
              <a:t>)</a:t>
            </a:r>
            <a:endParaRPr lang="uk-UA" sz="2000" dirty="0"/>
          </a:p>
        </p:txBody>
      </p:sp>
      <p:sp>
        <p:nvSpPr>
          <p:cNvPr id="3" name="Объект 2"/>
          <p:cNvSpPr>
            <a:spLocks noGrp="1"/>
          </p:cNvSpPr>
          <p:nvPr>
            <p:ph sz="quarter" idx="13"/>
          </p:nvPr>
        </p:nvSpPr>
        <p:spPr>
          <a:xfrm>
            <a:off x="1691680" y="1412776"/>
            <a:ext cx="7452320" cy="5445224"/>
          </a:xfrm>
        </p:spPr>
        <p:txBody>
          <a:bodyPr>
            <a:noAutofit/>
          </a:bodyPr>
          <a:lstStyle/>
          <a:p>
            <a:pPr algn="just"/>
            <a:r>
              <a:rPr lang="uk-UA" sz="1600" dirty="0"/>
              <a:t>1. Без участі державного реєстратора, в автоматичному режимі з використанням Єдиного державного </a:t>
            </a:r>
            <a:r>
              <a:rPr lang="uk-UA" sz="1600" dirty="0" err="1"/>
              <a:t>вебпорталу</a:t>
            </a:r>
            <a:r>
              <a:rPr lang="uk-UA" sz="1600" dirty="0"/>
              <a:t> електронних послуг можуть проводитися такі реєстраційні дії в Єдиному державному реєстрі</a:t>
            </a:r>
            <a:r>
              <a:rPr lang="uk-UA" sz="1600" dirty="0" smtClean="0"/>
              <a:t>:</a:t>
            </a:r>
            <a:endParaRPr lang="uk-UA" sz="1600" dirty="0"/>
          </a:p>
          <a:p>
            <a:pPr algn="just"/>
            <a:r>
              <a:rPr lang="uk-UA" sz="1600" dirty="0"/>
              <a:t>1) державна реєстрація фізичної особи підприємцем</a:t>
            </a:r>
            <a:r>
              <a:rPr lang="uk-UA" sz="1600" dirty="0" smtClean="0"/>
              <a:t>;</a:t>
            </a:r>
            <a:endParaRPr lang="uk-UA" sz="1600" dirty="0"/>
          </a:p>
          <a:p>
            <a:pPr algn="just"/>
            <a:r>
              <a:rPr lang="uk-UA" sz="1600" dirty="0"/>
              <a:t>2) державна реєстрація змін до відомостей про фізичну особу - підприємця</a:t>
            </a:r>
            <a:r>
              <a:rPr lang="uk-UA" sz="1600" dirty="0" smtClean="0"/>
              <a:t>;</a:t>
            </a:r>
            <a:endParaRPr lang="uk-UA" sz="1600" dirty="0"/>
          </a:p>
          <a:p>
            <a:pPr algn="just"/>
            <a:r>
              <a:rPr lang="uk-UA" sz="1600" dirty="0"/>
              <a:t>3) державна реєстрація припинення підприємницької діяльності фізичною особою - підприємцем, крім державної реєстрації припинення підприємницької діяльності фізичної особи - підприємця у зв'язку з її смертю, оголошенням померлою або визнанням безвісно відсутньою</a:t>
            </a:r>
            <a:r>
              <a:rPr lang="uk-UA" sz="1600" dirty="0" smtClean="0"/>
              <a:t>;</a:t>
            </a:r>
            <a:endParaRPr lang="uk-UA" sz="1600" dirty="0"/>
          </a:p>
          <a:p>
            <a:pPr algn="just"/>
            <a:r>
              <a:rPr lang="uk-UA" sz="1600" dirty="0"/>
              <a:t>4) державна реєстрація створення юридичної особи на підставі модельного статуту</a:t>
            </a:r>
            <a:r>
              <a:rPr lang="uk-UA" sz="1600" dirty="0" smtClean="0"/>
              <a:t>;</a:t>
            </a:r>
            <a:endParaRPr lang="uk-UA" sz="1600" dirty="0"/>
          </a:p>
          <a:p>
            <a:pPr algn="just"/>
            <a:r>
              <a:rPr lang="uk-UA" sz="1600" dirty="0"/>
              <a:t>5) державна реєстрація змін до відомостей про юридичну особу, що проводиться виключно на підставі відомостей, зазначених керівником юридичної особи у заяві, та не потребує рішення учасників юридичної особи, зокрема зміна місцезнаходження юридичної особи, видів діяльності, інформації для здійснення зв'язку з юридичною особою</a:t>
            </a:r>
            <a:r>
              <a:rPr lang="uk-UA" sz="1600" dirty="0" smtClean="0"/>
              <a:t>;</a:t>
            </a:r>
            <a:endParaRPr lang="uk-UA" sz="1600" dirty="0"/>
          </a:p>
          <a:p>
            <a:pPr algn="just"/>
            <a:endParaRPr lang="uk-UA" sz="1600" dirty="0"/>
          </a:p>
        </p:txBody>
      </p:sp>
    </p:spTree>
    <p:extLst>
      <p:ext uri="{BB962C8B-B14F-4D97-AF65-F5344CB8AC3E}">
        <p14:creationId xmlns:p14="http://schemas.microsoft.com/office/powerpoint/2010/main" val="42106776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547664" y="13447"/>
            <a:ext cx="7416824" cy="6669360"/>
          </a:xfrm>
        </p:spPr>
        <p:txBody>
          <a:bodyPr>
            <a:normAutofit fontScale="40000" lnSpcReduction="20000"/>
          </a:bodyPr>
          <a:lstStyle/>
          <a:p>
            <a:pPr algn="just"/>
            <a:r>
              <a:rPr lang="uk-UA" sz="3500" dirty="0"/>
              <a:t>6) державна реєстрація змін до відомостей про юридичну особу, що потребує рішення учасників юридичної особи (крім рішень щодо розміру статутного (складеного) капіталу, розміру часток у статутному (складеному) капіталі, складу учасників чи керівника юридичної особи), - за умови одностайного прийняття рішення такими учасниками, що підтверджується їх кваліфікованими електронними підписами</a:t>
            </a:r>
            <a:r>
              <a:rPr lang="uk-UA" sz="3500" dirty="0" smtClean="0"/>
              <a:t>;</a:t>
            </a:r>
            <a:endParaRPr lang="uk-UA" sz="3500" dirty="0"/>
          </a:p>
          <a:p>
            <a:pPr algn="just"/>
            <a:r>
              <a:rPr lang="uk-UA" sz="3500" dirty="0"/>
              <a:t>7) державна реєстрація рішення про припинення юридичної особи або про відміну рішення про припинення юридичної особи, прийнятого її учасниками або відповідним органом юридичної особи, - за умови одностайного прийняття рішення такими учасниками чи відповідним органом юридичної особи, що підтверджується їх кваліфікованими електронними підписами.</a:t>
            </a:r>
          </a:p>
          <a:p>
            <a:pPr marL="0" indent="0" algn="just">
              <a:buNone/>
            </a:pPr>
            <a:endParaRPr lang="uk-UA" sz="3500" dirty="0"/>
          </a:p>
          <a:p>
            <a:pPr algn="just"/>
            <a:r>
              <a:rPr lang="uk-UA" sz="3500" dirty="0" smtClean="0"/>
              <a:t>2</a:t>
            </a:r>
            <a:r>
              <a:rPr lang="uk-UA" sz="3500" dirty="0"/>
              <a:t>. Для проведення державної реєстрації фізична особа, керівник чи засновники (учасники) юридичної особи використовують засоби електронної ідентифікації з високим рівнем довіри.</a:t>
            </a:r>
          </a:p>
          <a:p>
            <a:pPr algn="just"/>
            <a:endParaRPr lang="uk-UA" sz="3500" dirty="0"/>
          </a:p>
          <a:p>
            <a:pPr algn="just"/>
            <a:r>
              <a:rPr lang="uk-UA" sz="3500" dirty="0"/>
              <a:t>3. Під час проведення державної реєстрації відповідно до цієї статті в режимі реального часу програмним забезпеченням Єдиного державного реєстру встановлюється наявність (відсутність) заборони вчинення реєстраційних дій та/або у разі державної реєстрації фізичної особи підприємцем - відсутність у Єдиному державному реєстрі відомостей про таку фізичну особу - підприємця. За відсутності таких відомостей програмне забезпечення Єдиного державного реєстру забезпечує проведення державної </a:t>
            </a:r>
            <a:r>
              <a:rPr lang="uk-UA" sz="3500" dirty="0" smtClean="0"/>
              <a:t>реєстрації</a:t>
            </a:r>
            <a:r>
              <a:rPr lang="uk-UA" sz="3500" dirty="0"/>
              <a:t>.</a:t>
            </a:r>
          </a:p>
          <a:p>
            <a:pPr algn="just"/>
            <a:r>
              <a:rPr lang="uk-UA" sz="3500" dirty="0"/>
              <a:t>У разі наявності відповідних відомостей у Єдиному державному реєстрі фізична особа, керівник чи засновники (учасники) юридичної особи інформуються про це.</a:t>
            </a:r>
          </a:p>
          <a:p>
            <a:pPr algn="just"/>
            <a:endParaRPr lang="uk-UA" sz="3500" dirty="0"/>
          </a:p>
          <a:p>
            <a:pPr algn="just"/>
            <a:r>
              <a:rPr lang="uk-UA" sz="3500" dirty="0"/>
              <a:t>4. Державна реєстрація припинення підприємницької діяльності фізичною особою - підприємцем у зв'язку з її смертю або оголошенням її померлою проводиться програмним забезпеченням Єдиного державного реєстру у разі отримання у порядку інформаційної взаємодії відповідних відомостей з Державного реєстру актів цивільного стану громадян.</a:t>
            </a:r>
          </a:p>
          <a:p>
            <a:pPr algn="just"/>
            <a:endParaRPr lang="uk-UA" sz="3500" dirty="0"/>
          </a:p>
          <a:p>
            <a:pPr algn="just"/>
            <a:r>
              <a:rPr lang="uk-UA" sz="3500" dirty="0"/>
              <a:t>5. Реєстраційна дія в Єдиному державному реєстрі, проведена в автоматичному режимі, вважається дією технічного адміністратора Єдиного державного реєстру та може бути оскаржена до суду або до Міністерства юстиції України в порядку, передбаченому статтею 34 цього Закону.</a:t>
            </a:r>
          </a:p>
          <a:p>
            <a:endParaRPr lang="en-US" dirty="0"/>
          </a:p>
        </p:txBody>
      </p:sp>
    </p:spTree>
    <p:extLst>
      <p:ext uri="{BB962C8B-B14F-4D97-AF65-F5344CB8AC3E}">
        <p14:creationId xmlns:p14="http://schemas.microsoft.com/office/powerpoint/2010/main" val="12893784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5333"/>
            <a:ext cx="8712968" cy="873388"/>
          </a:xfrm>
        </p:spPr>
        <p:txBody>
          <a:bodyPr/>
          <a:lstStyle/>
          <a:p>
            <a:pPr algn="just"/>
            <a:r>
              <a:rPr lang="uk-UA" sz="2800" dirty="0" smtClean="0"/>
              <a:t>7.3. </a:t>
            </a:r>
            <a:r>
              <a:rPr lang="uk-UA" sz="2800" dirty="0"/>
              <a:t>Припинення державної реєстрації суб’єктів туристичної діяльності – юридичних осіб</a:t>
            </a:r>
            <a:endParaRPr lang="en-US" sz="2800" dirty="0"/>
          </a:p>
        </p:txBody>
      </p:sp>
      <p:sp>
        <p:nvSpPr>
          <p:cNvPr id="3" name="Объект 2"/>
          <p:cNvSpPr>
            <a:spLocks noGrp="1"/>
          </p:cNvSpPr>
          <p:nvPr>
            <p:ph sz="quarter" idx="13"/>
          </p:nvPr>
        </p:nvSpPr>
        <p:spPr>
          <a:xfrm>
            <a:off x="1547664" y="1052736"/>
            <a:ext cx="7344816" cy="5472608"/>
          </a:xfrm>
        </p:spPr>
        <p:txBody>
          <a:bodyPr>
            <a:normAutofit fontScale="55000" lnSpcReduction="20000"/>
          </a:bodyPr>
          <a:lstStyle/>
          <a:p>
            <a:pPr algn="just"/>
            <a:r>
              <a:rPr lang="uk-UA" dirty="0"/>
              <a:t>Припинення діяльності суб'єкта господарювання – одна з юридичних дефініцій господарського права. Припинення діяльності суб’єктів </a:t>
            </a:r>
            <a:r>
              <a:rPr lang="uk-UA" dirty="0" smtClean="0"/>
              <a:t>господарювання </a:t>
            </a:r>
            <a:r>
              <a:rPr lang="uk-UA" dirty="0"/>
              <a:t>означає втрату її правоздатності та дієздатності. До змісту поняття «припинення» входять юридичні підстави, акти та процесуально-правові дії щодо припинення суб’єктів підприємницької діяльності як суб’єктів права, які передбачені господарським законодавством. Загальні підстави і форми припинення діяльності, в тому числі й туристичної, суб’єктів господарювання усіх видів визначені ГК </a:t>
            </a:r>
            <a:r>
              <a:rPr lang="uk-UA" dirty="0" smtClean="0"/>
              <a:t>України. </a:t>
            </a:r>
            <a:r>
              <a:rPr lang="uk-UA" dirty="0"/>
              <a:t>Так, згідно до ст. 59 ГК України припинення діяльності суб'єкта господарювання здійснюється шляхом його реорганізації (злиття, приєднання, поділу, перетворення) або ліквідації – за рішенням власника (власників) чи уповноважених ним органів, за рішенням інших осіб – засновників суб'єкта господарювання чи їх правонаступників, а у випадках, передбачених законами, – за рішенням суду. Також ГК України встановлює загальний процесуальний порядок ліквідації суб’єкта господарювання. У випадку банкрутства суб’єкта </a:t>
            </a:r>
            <a:r>
              <a:rPr lang="uk-UA" dirty="0" smtClean="0"/>
              <a:t>підприємництва </a:t>
            </a:r>
            <a:r>
              <a:rPr lang="uk-UA" dirty="0"/>
              <a:t>відносини припинення регулюються Законом України «Про відновлення платоспроможності боржника або визнання його банкрутом» від 14 травня 1999 </a:t>
            </a:r>
            <a:r>
              <a:rPr lang="uk-UA" dirty="0" smtClean="0"/>
              <a:t>р.</a:t>
            </a:r>
            <a:endParaRPr lang="en-US" dirty="0"/>
          </a:p>
        </p:txBody>
      </p:sp>
    </p:spTree>
    <p:extLst>
      <p:ext uri="{BB962C8B-B14F-4D97-AF65-F5344CB8AC3E}">
        <p14:creationId xmlns:p14="http://schemas.microsoft.com/office/powerpoint/2010/main" val="29797477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4441" y="116632"/>
            <a:ext cx="8219256" cy="442035"/>
          </a:xfrm>
        </p:spPr>
        <p:txBody>
          <a:bodyPr/>
          <a:lstStyle/>
          <a:p>
            <a:r>
              <a:rPr lang="uk-UA" sz="2400" dirty="0"/>
              <a:t>Суб'єкт господарювання ліквідується: </a:t>
            </a:r>
            <a:endParaRPr lang="en-US" sz="2400" dirty="0"/>
          </a:p>
        </p:txBody>
      </p:sp>
      <p:sp>
        <p:nvSpPr>
          <p:cNvPr id="3" name="Объект 2"/>
          <p:cNvSpPr>
            <a:spLocks noGrp="1"/>
          </p:cNvSpPr>
          <p:nvPr>
            <p:ph sz="quarter" idx="13"/>
          </p:nvPr>
        </p:nvSpPr>
        <p:spPr>
          <a:xfrm>
            <a:off x="1619672" y="692696"/>
            <a:ext cx="7200800" cy="6048672"/>
          </a:xfrm>
        </p:spPr>
        <p:txBody>
          <a:bodyPr>
            <a:normAutofit fontScale="47500" lnSpcReduction="20000"/>
          </a:bodyPr>
          <a:lstStyle/>
          <a:p>
            <a:r>
              <a:rPr lang="uk-UA" dirty="0"/>
              <a:t>за ініціативою осіб; </a:t>
            </a:r>
          </a:p>
          <a:p>
            <a:r>
              <a:rPr lang="uk-UA" dirty="0"/>
              <a:t>у зв'язку із закінченням строку, на який він створювався, чи у разі досягнення мети, заради якої його було створено; </a:t>
            </a:r>
          </a:p>
          <a:p>
            <a:pPr algn="just"/>
            <a:r>
              <a:rPr lang="uk-UA" dirty="0"/>
              <a:t>у разі визнання його в установленому порядку банкрутом; </a:t>
            </a:r>
          </a:p>
          <a:p>
            <a:pPr algn="just"/>
            <a:r>
              <a:rPr lang="uk-UA" dirty="0"/>
              <a:t>у разі скасування його державної реєстрації у випадках, </a:t>
            </a:r>
            <a:r>
              <a:rPr lang="uk-UA" dirty="0" smtClean="0"/>
              <a:t>передбачених </a:t>
            </a:r>
            <a:r>
              <a:rPr lang="uk-UA" dirty="0"/>
              <a:t>законодавством. </a:t>
            </a:r>
          </a:p>
          <a:p>
            <a:pPr algn="just"/>
            <a:endParaRPr lang="uk-UA" dirty="0" smtClean="0"/>
          </a:p>
          <a:p>
            <a:pPr algn="just"/>
            <a:r>
              <a:rPr lang="uk-UA" dirty="0" smtClean="0"/>
              <a:t>Скасування </a:t>
            </a:r>
            <a:r>
              <a:rPr lang="uk-UA" dirty="0"/>
              <a:t>державної реєстрації позбавляє суб'єкта </a:t>
            </a:r>
            <a:r>
              <a:rPr lang="uk-UA" dirty="0" smtClean="0"/>
              <a:t>господарювання </a:t>
            </a:r>
            <a:r>
              <a:rPr lang="uk-UA" dirty="0"/>
              <a:t>статусу юридичної особи і є підставою для вилучення його з державного реєстру. Суб'єкт господарювання вважається ліквідованим з дня внесення до державного реєстру запису про припинення його діяльності. Такий запис вноситься лише після затвердження ліквідаційного балансу відповідно до вимог встановлених ГК України та подання головою ліквідаційної комісії або уповноваженою ним особою документів для проведення державної реєстрації припинення юридичної особи або припинення діяльності фізичною особою-підприємцем у порядку, визначеному Законом № 755-І</a:t>
            </a:r>
            <a:r>
              <a:rPr lang="en-US" dirty="0"/>
              <a:t>V.</a:t>
            </a:r>
          </a:p>
          <a:p>
            <a:pPr algn="just"/>
            <a:r>
              <a:rPr lang="uk-UA" dirty="0"/>
              <a:t>Для внесення в Єдиний державний реєстр запису про ліквідацію юридичної особи засновники (учасники) юридичної особи або уповноважений ними орган або особа повинні подати державному реєстраторові наступні документи:</a:t>
            </a:r>
          </a:p>
          <a:p>
            <a:pPr algn="just"/>
            <a:r>
              <a:rPr lang="uk-UA" dirty="0"/>
              <a:t>нотаріально засвідчену копію рішення засновників або </a:t>
            </a:r>
            <a:r>
              <a:rPr lang="uk-UA" dirty="0" smtClean="0"/>
              <a:t>уповноваженого </a:t>
            </a:r>
            <a:r>
              <a:rPr lang="uk-UA" dirty="0"/>
              <a:t>ними органу про ліквідацію юридичної особи;</a:t>
            </a:r>
          </a:p>
          <a:p>
            <a:pPr algn="just"/>
            <a:r>
              <a:rPr lang="uk-UA" dirty="0"/>
              <a:t>публікації в періодичній пресі відомостей про ліквідацію підприємця;</a:t>
            </a:r>
          </a:p>
          <a:p>
            <a:pPr algn="just"/>
            <a:r>
              <a:rPr lang="uk-UA" dirty="0"/>
              <a:t>у випадках, передбачених законодавством (для юридичних осіб, які створюються або ліквідуються за розпорядженням держави), надається документ, що підтверджує одержання дозвіл на скасування державної реєстрації;</a:t>
            </a:r>
          </a:p>
          <a:p>
            <a:endParaRPr lang="en-US" dirty="0"/>
          </a:p>
        </p:txBody>
      </p:sp>
    </p:spTree>
    <p:extLst>
      <p:ext uri="{BB962C8B-B14F-4D97-AF65-F5344CB8AC3E}">
        <p14:creationId xmlns:p14="http://schemas.microsoft.com/office/powerpoint/2010/main" val="183844148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619672" y="404664"/>
            <a:ext cx="7344816" cy="6453336"/>
          </a:xfrm>
        </p:spPr>
        <p:txBody>
          <a:bodyPr>
            <a:normAutofit fontScale="55000" lnSpcReduction="20000"/>
          </a:bodyPr>
          <a:lstStyle/>
          <a:p>
            <a:pPr algn="just"/>
            <a:r>
              <a:rPr lang="uk-UA" dirty="0"/>
              <a:t>У разі скасування державної реєстрації внаслідок </a:t>
            </a:r>
            <a:r>
              <a:rPr lang="uk-UA" i="1" dirty="0"/>
              <a:t>злиття юридичних осіб або приєднання</a:t>
            </a:r>
            <a:r>
              <a:rPr lang="uk-UA" dirty="0"/>
              <a:t> рішення відносно ліквідації юридичної особи або юридичних осіб скріплюються підписом уповноваженої особи суб'єкта, що ліквідується й підписом юридичної особи правонаступника. </a:t>
            </a:r>
          </a:p>
          <a:p>
            <a:pPr algn="just"/>
            <a:r>
              <a:rPr lang="uk-UA" dirty="0"/>
              <a:t>У процесі ухвалення рішення державним реєстратором про допуск поданих документів з ліквідації юридичної особи до розгляду, засновники або уповноважений ними орган зобов'язані не пізніше двох робочих днів з моменту надходження документів державному реєстраторові, погодити з державним реєстратором призначення комісії: ліквідатора, </a:t>
            </a:r>
            <a:r>
              <a:rPr lang="uk-UA" dirty="0" smtClean="0"/>
              <a:t>ліквідаційної </a:t>
            </a:r>
            <a:r>
              <a:rPr lang="uk-UA" dirty="0"/>
              <a:t>комісії, порядок і строки ліквідації юридичної особи. </a:t>
            </a:r>
            <a:endParaRPr lang="uk-UA" dirty="0" smtClean="0"/>
          </a:p>
          <a:p>
            <a:pPr algn="just"/>
            <a:r>
              <a:rPr lang="uk-UA" dirty="0" smtClean="0"/>
              <a:t>Державний </a:t>
            </a:r>
            <a:r>
              <a:rPr lang="uk-UA" dirty="0"/>
              <a:t>реєстратор не пізніше наступного дня із дня надходження позмінного повідомлення про склад комісії вносить у Єдиний державний реєстр запис про призначення ліквідаційної комісії. Якщо засновники або уповноважений ними орган не звернулися до державного реєстратора протягом двох днів із пропозицією про призначення складу ліквідаційної комісії, то державний реєстратор не пізніше трьох робочих днів з дати надходження документів про рішення засновників або уповноваженого ними органу про скасування державної реєстрації, вносить у Єдиний державний реєстр запис, у якому призначає керівником ліквідаційної комісії керівника органу управління або засновника юридичної особи.</a:t>
            </a:r>
          </a:p>
          <a:p>
            <a:pPr algn="just"/>
            <a:endParaRPr lang="en-US" dirty="0"/>
          </a:p>
        </p:txBody>
      </p:sp>
    </p:spTree>
    <p:extLst>
      <p:ext uri="{BB962C8B-B14F-4D97-AF65-F5344CB8AC3E}">
        <p14:creationId xmlns:p14="http://schemas.microsoft.com/office/powerpoint/2010/main" val="22794588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496944" cy="1734697"/>
          </a:xfrm>
        </p:spPr>
        <p:txBody>
          <a:bodyPr/>
          <a:lstStyle/>
          <a:p>
            <a:pPr algn="just"/>
            <a:r>
              <a:rPr lang="uk-UA" sz="1800" dirty="0"/>
              <a:t>Для проведення скасування державної реєстрації юридичної особи внаслідок її ліквідації голова ліквідаційної комісії або уповноважена ним особа після закінчення процедури ліквідації, що передбачена законом, але не раніше двох місяців із дня публікації в спеціалізованому виданні оголошення про ліквідацію юридичної особи повинен подати державному реєстраторові наступні документи:</a:t>
            </a:r>
            <a:endParaRPr lang="en-US" sz="1800" dirty="0"/>
          </a:p>
        </p:txBody>
      </p:sp>
      <p:sp>
        <p:nvSpPr>
          <p:cNvPr id="3" name="Объект 2"/>
          <p:cNvSpPr>
            <a:spLocks noGrp="1"/>
          </p:cNvSpPr>
          <p:nvPr>
            <p:ph sz="quarter" idx="13"/>
          </p:nvPr>
        </p:nvSpPr>
        <p:spPr>
          <a:xfrm>
            <a:off x="2267744" y="2060847"/>
            <a:ext cx="6419056" cy="4471001"/>
          </a:xfrm>
        </p:spPr>
        <p:txBody>
          <a:bodyPr>
            <a:normAutofit fontScale="55000" lnSpcReduction="20000"/>
          </a:bodyPr>
          <a:lstStyle/>
          <a:p>
            <a:pPr algn="just"/>
            <a:r>
              <a:rPr lang="uk-UA" dirty="0"/>
              <a:t>заповнену реєстраційну картку на проведення державної реєстрації анулювання юридичної особи у зв'язку з його ліквідацією;</a:t>
            </a:r>
          </a:p>
          <a:p>
            <a:pPr algn="just"/>
            <a:r>
              <a:rPr lang="uk-UA" dirty="0"/>
              <a:t>свідоцтво про державну реєстрацію юридичної особи; </a:t>
            </a:r>
          </a:p>
          <a:p>
            <a:pPr algn="just"/>
            <a:r>
              <a:rPr lang="uk-UA" dirty="0"/>
              <a:t>оригінал установчих документів;</a:t>
            </a:r>
          </a:p>
          <a:p>
            <a:pPr algn="just"/>
            <a:r>
              <a:rPr lang="uk-UA" dirty="0"/>
              <a:t>акт ліквідаційної комісії з ліквідаційним балансом, затверджений рішенням засновників або уповноваженим ними органом;</a:t>
            </a:r>
          </a:p>
          <a:p>
            <a:pPr algn="just"/>
            <a:r>
              <a:rPr lang="uk-UA" dirty="0"/>
              <a:t>довідку з державного податкового органу про зняття юридичної особи з обліку платника податків;</a:t>
            </a:r>
          </a:p>
          <a:p>
            <a:pPr algn="just"/>
            <a:r>
              <a:rPr lang="uk-UA" dirty="0"/>
              <a:t>довідку з Пенсійного фонду про зняття з обліку;</a:t>
            </a:r>
          </a:p>
          <a:p>
            <a:pPr algn="just"/>
            <a:r>
              <a:rPr lang="uk-UA" dirty="0"/>
              <a:t>довідку з органів соціального страхування про зняття з обліку;</a:t>
            </a:r>
          </a:p>
          <a:p>
            <a:pPr algn="just"/>
            <a:r>
              <a:rPr lang="uk-UA" dirty="0"/>
              <a:t>довідку з архівного управління про прийняття документів, які </a:t>
            </a:r>
            <a:r>
              <a:rPr lang="uk-UA" dirty="0" smtClean="0"/>
              <a:t>відповідно </a:t>
            </a:r>
            <a:r>
              <a:rPr lang="uk-UA" dirty="0"/>
              <a:t>до закону підлягають довгостроковому зберіганню.</a:t>
            </a:r>
          </a:p>
          <a:p>
            <a:endParaRPr lang="en-US" dirty="0"/>
          </a:p>
        </p:txBody>
      </p:sp>
    </p:spTree>
    <p:extLst>
      <p:ext uri="{BB962C8B-B14F-4D97-AF65-F5344CB8AC3E}">
        <p14:creationId xmlns:p14="http://schemas.microsoft.com/office/powerpoint/2010/main" val="19794282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320" y="116632"/>
            <a:ext cx="8219256" cy="1457698"/>
          </a:xfrm>
        </p:spPr>
        <p:txBody>
          <a:bodyPr/>
          <a:lstStyle/>
          <a:p>
            <a:pPr algn="just"/>
            <a:r>
              <a:rPr lang="uk-UA" sz="1800" dirty="0"/>
              <a:t>Для проведення державної реєстрації скасування юридичної особи внаслідок злиття, приєднання, поділу або перетворення, у строк не пізніше двох місяців від дня публікації оголошення в засобах масової інформації, голова комісії або уповноважений ним орган повинен подати додатково наступні документи:</a:t>
            </a:r>
            <a:endParaRPr lang="en-US" sz="1800" dirty="0"/>
          </a:p>
        </p:txBody>
      </p:sp>
      <p:sp>
        <p:nvSpPr>
          <p:cNvPr id="3" name="Объект 2"/>
          <p:cNvSpPr>
            <a:spLocks noGrp="1"/>
          </p:cNvSpPr>
          <p:nvPr>
            <p:ph sz="quarter" idx="13"/>
          </p:nvPr>
        </p:nvSpPr>
        <p:spPr>
          <a:xfrm>
            <a:off x="1979712" y="1700808"/>
            <a:ext cx="6707088" cy="4968552"/>
          </a:xfrm>
        </p:spPr>
        <p:txBody>
          <a:bodyPr>
            <a:normAutofit fontScale="62500" lnSpcReduction="20000"/>
          </a:bodyPr>
          <a:lstStyle/>
          <a:p>
            <a:pPr algn="just"/>
            <a:r>
              <a:rPr lang="uk-UA" dirty="0" smtClean="0"/>
              <a:t>результати злиття, приєднання, поділу або перетворення; </a:t>
            </a:r>
          </a:p>
          <a:p>
            <a:pPr algn="just"/>
            <a:r>
              <a:rPr lang="uk-UA" dirty="0" smtClean="0"/>
              <a:t>нотаріально засвідчену копію передатного </a:t>
            </a:r>
            <a:r>
              <a:rPr lang="uk-UA" dirty="0" err="1" smtClean="0"/>
              <a:t>акта</a:t>
            </a:r>
            <a:r>
              <a:rPr lang="uk-UA" dirty="0" smtClean="0"/>
              <a:t>, якщо скасування реєстрації здійснюється в результаті злиття, приєднання або перетворення або нотаріально засвідчену копію розділового балансу, якщо скасування здійснюється внаслідок розділу;</a:t>
            </a:r>
          </a:p>
          <a:p>
            <a:pPr algn="just"/>
            <a:r>
              <a:rPr lang="uk-UA" dirty="0" smtClean="0"/>
              <a:t>документ, погоджений з державним податковим органом про план реорганізації. Юридична особа вважається такою, що припинила свою діяльність із дня внесення в Єдиний державний реєстр запису про реєстрацію припинення юридичної особи.</a:t>
            </a:r>
          </a:p>
          <a:p>
            <a:pPr algn="just"/>
            <a:r>
              <a:rPr lang="uk-UA" dirty="0" smtClean="0"/>
              <a:t>Анулювати реєстрацію, а разом з нею й припинити діяльність юридичної особи можна й за рішенням суду, не пов'язаного з визнанням суб'єкта банкрутом</a:t>
            </a:r>
            <a:r>
              <a:rPr lang="ru-RU" dirty="0" smtClean="0"/>
              <a:t>.</a:t>
            </a:r>
            <a:endParaRPr lang="uk-UA" dirty="0" smtClean="0"/>
          </a:p>
          <a:p>
            <a:pPr algn="just"/>
            <a:endParaRPr lang="uk-UA" dirty="0"/>
          </a:p>
        </p:txBody>
      </p:sp>
    </p:spTree>
    <p:extLst>
      <p:ext uri="{BB962C8B-B14F-4D97-AF65-F5344CB8AC3E}">
        <p14:creationId xmlns:p14="http://schemas.microsoft.com/office/powerpoint/2010/main" val="227768957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19256" cy="688256"/>
          </a:xfrm>
        </p:spPr>
        <p:txBody>
          <a:bodyPr/>
          <a:lstStyle/>
          <a:p>
            <a:r>
              <a:rPr lang="uk-UA" sz="2000" dirty="0" smtClean="0"/>
              <a:t>Підставою для винесення судового рішення припинення юридичної особи, не пов'язаного з визнанням її банкрутом, є:</a:t>
            </a:r>
            <a:endParaRPr lang="uk-UA" sz="2000" dirty="0"/>
          </a:p>
        </p:txBody>
      </p:sp>
      <p:sp>
        <p:nvSpPr>
          <p:cNvPr id="3" name="Объект 2"/>
          <p:cNvSpPr>
            <a:spLocks noGrp="1"/>
          </p:cNvSpPr>
          <p:nvPr>
            <p:ph sz="quarter" idx="13"/>
          </p:nvPr>
        </p:nvSpPr>
        <p:spPr>
          <a:xfrm>
            <a:off x="1691680" y="1052736"/>
            <a:ext cx="7200800" cy="5544616"/>
          </a:xfrm>
        </p:spPr>
        <p:txBody>
          <a:bodyPr>
            <a:noAutofit/>
          </a:bodyPr>
          <a:lstStyle/>
          <a:p>
            <a:pPr algn="just"/>
            <a:r>
              <a:rPr lang="uk-UA" sz="1600" dirty="0" smtClean="0"/>
              <a:t>визнання недійсного запису про проведення державної реєстрації на підставі порушення закону, допущеного при створенні юридичної особи, яке не можливо усунути; </a:t>
            </a:r>
          </a:p>
          <a:p>
            <a:pPr algn="just"/>
            <a:r>
              <a:rPr lang="uk-UA" sz="1600" dirty="0" smtClean="0"/>
              <a:t>здійснення юридичною особою діяльності, що суперечить установ-чим документам;</a:t>
            </a:r>
          </a:p>
          <a:p>
            <a:pPr algn="just"/>
            <a:r>
              <a:rPr lang="uk-UA" sz="1600" dirty="0" smtClean="0"/>
              <a:t>невідповідність мінімальним вимогам відносно статутного фонду;</a:t>
            </a:r>
          </a:p>
          <a:p>
            <a:pPr algn="just"/>
            <a:r>
              <a:rPr lang="uk-UA" sz="1600" dirty="0" err="1" smtClean="0"/>
              <a:t>неподача</a:t>
            </a:r>
            <a:r>
              <a:rPr lang="uk-UA" sz="1600" dirty="0" smtClean="0"/>
              <a:t> протягом року в органи податкової служби декларацій, документів фінансової звітності відповідно до чинного законодавства;</a:t>
            </a:r>
          </a:p>
          <a:p>
            <a:pPr algn="just"/>
            <a:r>
              <a:rPr lang="uk-UA" sz="1600" dirty="0" smtClean="0"/>
              <a:t>наявність у Єдиному державному реєстрі запису про відсутність юридичної особи по зазначеному нею місцезнаходженню.</a:t>
            </a:r>
          </a:p>
          <a:p>
            <a:pPr algn="just"/>
            <a:endParaRPr lang="uk-UA" sz="1600" dirty="0" smtClean="0"/>
          </a:p>
          <a:p>
            <a:pPr algn="just"/>
            <a:r>
              <a:rPr lang="uk-UA" sz="1600" dirty="0" smtClean="0"/>
              <a:t>За наявності такого рішення державний реєстратор повинен не пізніше наступного робочого дня з дати одержання судового рішення відносно припинення юридичної особи, не пов'язаного з банкрутством, </a:t>
            </a:r>
            <a:r>
              <a:rPr lang="uk-UA" sz="1600" dirty="0" err="1" smtClean="0"/>
              <a:t>внести</a:t>
            </a:r>
            <a:r>
              <a:rPr lang="uk-UA" sz="1600" dirty="0" smtClean="0"/>
              <a:t> в Єдиний державний реєстр запис про рішення суду й повідомити органи статистики, державної податкової служби, Пенсійний фонд України, Фонд соціального страхування, а також юридичну особу. Суд у своєму рішенні призначає ліквідаційну комісію й установлює строк і порядок її діяльності, а державний реєстратор вносить у Єдиний державний реєстр запис про призначення комісії. Ліквідація юридичної особи здійснюється відповідно до вимог, пропонованих до припинення юридичної особи у зв'язку з її ліквідацією.</a:t>
            </a:r>
          </a:p>
          <a:p>
            <a:pPr algn="just"/>
            <a:endParaRPr lang="ru-RU" sz="1600" dirty="0"/>
          </a:p>
          <a:p>
            <a:pPr algn="just"/>
            <a:endParaRPr lang="en-US" sz="1600" dirty="0"/>
          </a:p>
        </p:txBody>
      </p:sp>
    </p:spTree>
    <p:extLst>
      <p:ext uri="{BB962C8B-B14F-4D97-AF65-F5344CB8AC3E}">
        <p14:creationId xmlns:p14="http://schemas.microsoft.com/office/powerpoint/2010/main" val="335016986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424936" cy="811367"/>
          </a:xfrm>
        </p:spPr>
        <p:txBody>
          <a:bodyPr/>
          <a:lstStyle/>
          <a:p>
            <a:r>
              <a:rPr lang="uk-UA" sz="2400" dirty="0" smtClean="0"/>
              <a:t>7.4. </a:t>
            </a:r>
            <a:r>
              <a:rPr lang="uk-UA" sz="2400" dirty="0"/>
              <a:t>Припинення підприємницької діяльності фізичної особи-підприємця</a:t>
            </a:r>
            <a:endParaRPr lang="en-US" sz="2400" dirty="0"/>
          </a:p>
        </p:txBody>
      </p:sp>
      <p:sp>
        <p:nvSpPr>
          <p:cNvPr id="3" name="Объект 2"/>
          <p:cNvSpPr>
            <a:spLocks noGrp="1"/>
          </p:cNvSpPr>
          <p:nvPr>
            <p:ph sz="quarter" idx="13"/>
          </p:nvPr>
        </p:nvSpPr>
        <p:spPr>
          <a:xfrm>
            <a:off x="1619672" y="1196752"/>
            <a:ext cx="7344816" cy="5472608"/>
          </a:xfrm>
        </p:spPr>
        <p:txBody>
          <a:bodyPr>
            <a:normAutofit fontScale="47500" lnSpcReduction="20000"/>
          </a:bodyPr>
          <a:lstStyle/>
          <a:p>
            <a:pPr algn="just"/>
            <a:r>
              <a:rPr lang="uk-UA" sz="3400" dirty="0"/>
              <a:t>Державна реєстрація припинення підприємницької діяльності фізичної особи-підприємця проводиться у разі: </a:t>
            </a:r>
          </a:p>
          <a:p>
            <a:pPr algn="just"/>
            <a:r>
              <a:rPr lang="uk-UA" sz="3400" dirty="0">
                <a:solidFill>
                  <a:schemeClr val="tx1"/>
                </a:solidFill>
              </a:rPr>
              <a:t>прийняття фізичною особою-підприємцем рішення про припинення підприємницької діяльності; </a:t>
            </a:r>
          </a:p>
          <a:p>
            <a:pPr algn="just"/>
            <a:r>
              <a:rPr lang="uk-UA" sz="3400" dirty="0">
                <a:solidFill>
                  <a:schemeClr val="tx1"/>
                </a:solidFill>
              </a:rPr>
              <a:t>смерті фізичної особи-підприємця; </a:t>
            </a:r>
          </a:p>
          <a:p>
            <a:pPr algn="just"/>
            <a:r>
              <a:rPr lang="uk-UA" sz="3400" dirty="0">
                <a:solidFill>
                  <a:schemeClr val="tx1"/>
                </a:solidFill>
              </a:rPr>
              <a:t>постановлення судового рішення про оголошення фізичної особи померлою або визнання безвісно відсутньою; </a:t>
            </a:r>
          </a:p>
          <a:p>
            <a:pPr algn="just"/>
            <a:r>
              <a:rPr lang="uk-UA" sz="3400" dirty="0">
                <a:solidFill>
                  <a:schemeClr val="tx1"/>
                </a:solidFill>
              </a:rPr>
              <a:t>постановлення судового рішення про визнання фізичної особи, яка є підприємцем, недієздатною або про обмеження її цивільної дієздатності; </a:t>
            </a:r>
          </a:p>
          <a:p>
            <a:pPr algn="just"/>
            <a:r>
              <a:rPr lang="uk-UA" sz="3400" dirty="0">
                <a:solidFill>
                  <a:schemeClr val="tx1"/>
                </a:solidFill>
              </a:rPr>
              <a:t>постановлення судового рішення про припинення підприємницької діяльності фізичної особи-підприємця. </a:t>
            </a:r>
          </a:p>
          <a:p>
            <a:pPr algn="just"/>
            <a:r>
              <a:rPr lang="uk-UA" sz="3400" dirty="0"/>
              <a:t>Підставами для постановлення судового рішення про припинення підприємницької діяльності фізичної особи-підприємця є: </a:t>
            </a:r>
          </a:p>
          <a:p>
            <a:pPr algn="just"/>
            <a:r>
              <a:rPr lang="uk-UA" sz="3400" dirty="0">
                <a:solidFill>
                  <a:schemeClr val="tx1"/>
                </a:solidFill>
              </a:rPr>
              <a:t>визнання фізичної особи-підприємця банкрутом; </a:t>
            </a:r>
          </a:p>
          <a:p>
            <a:pPr algn="just"/>
            <a:r>
              <a:rPr lang="uk-UA" sz="3400" dirty="0">
                <a:solidFill>
                  <a:schemeClr val="tx1"/>
                </a:solidFill>
              </a:rPr>
              <a:t>провадження нею підприємницької діяльності, що заборонена </a:t>
            </a:r>
            <a:r>
              <a:rPr lang="uk-UA" sz="3400" dirty="0" smtClean="0">
                <a:solidFill>
                  <a:schemeClr val="tx1"/>
                </a:solidFill>
              </a:rPr>
              <a:t>законом</a:t>
            </a:r>
            <a:r>
              <a:rPr lang="uk-UA" sz="3400" dirty="0">
                <a:solidFill>
                  <a:schemeClr val="tx1"/>
                </a:solidFill>
              </a:rPr>
              <a:t>; </a:t>
            </a:r>
          </a:p>
          <a:p>
            <a:pPr algn="just"/>
            <a:r>
              <a:rPr lang="uk-UA" sz="3400" dirty="0">
                <a:solidFill>
                  <a:schemeClr val="tx1"/>
                </a:solidFill>
              </a:rPr>
              <a:t>неподання протягом року органам державної податкової служби податкових декларацій, документів фінансової звітності відповідно до закону; </a:t>
            </a:r>
          </a:p>
          <a:p>
            <a:pPr algn="just"/>
            <a:r>
              <a:rPr lang="uk-UA" sz="3400" dirty="0">
                <a:solidFill>
                  <a:schemeClr val="tx1"/>
                </a:solidFill>
              </a:rPr>
              <a:t>наявність в Єдиному державному реєстрі запису про відсутність фізичної особи-підприємця  за зазначеним місцем проживання. </a:t>
            </a:r>
          </a:p>
          <a:p>
            <a:pPr algn="just"/>
            <a:endParaRPr lang="en-US" dirty="0">
              <a:solidFill>
                <a:schemeClr val="tx1"/>
              </a:solidFill>
            </a:endParaRPr>
          </a:p>
        </p:txBody>
      </p:sp>
    </p:spTree>
    <p:extLst>
      <p:ext uri="{BB962C8B-B14F-4D97-AF65-F5344CB8AC3E}">
        <p14:creationId xmlns:p14="http://schemas.microsoft.com/office/powerpoint/2010/main" val="986172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00981"/>
            <a:ext cx="8435280" cy="1611586"/>
          </a:xfrm>
        </p:spPr>
        <p:txBody>
          <a:bodyPr/>
          <a:lstStyle/>
          <a:p>
            <a:pPr algn="just"/>
            <a:r>
              <a:rPr lang="uk-UA" sz="2000" b="0" dirty="0"/>
              <a:t>Відповідно до </a:t>
            </a:r>
            <a:r>
              <a:rPr lang="uk-UA" sz="2000" dirty="0"/>
              <a:t>ст. 80 Цивільного кодексу України </a:t>
            </a:r>
            <a:r>
              <a:rPr lang="uk-UA" sz="2000" b="0" dirty="0"/>
              <a:t>(</a:t>
            </a:r>
            <a:r>
              <a:rPr lang="uk-UA" sz="2000" b="0" dirty="0" smtClean="0"/>
              <a:t>ЦК </a:t>
            </a:r>
            <a:r>
              <a:rPr lang="en-US" sz="2000" b="0" dirty="0" smtClean="0"/>
              <a:t>https://zakon.rada.gov.ua/laws/show/435-15#Text</a:t>
            </a:r>
            <a:r>
              <a:rPr lang="uk-UA" sz="2000" b="0" dirty="0" smtClean="0"/>
              <a:t>) </a:t>
            </a:r>
            <a:r>
              <a:rPr lang="uk-UA" sz="2000" dirty="0"/>
              <a:t>юридичною особою </a:t>
            </a:r>
            <a:r>
              <a:rPr lang="uk-UA" sz="2000" b="0" dirty="0"/>
              <a:t>є організація, створена і </a:t>
            </a:r>
            <a:r>
              <a:rPr lang="uk-UA" sz="2000" b="0" dirty="0" smtClean="0"/>
              <a:t>зареєстрована </a:t>
            </a:r>
            <a:r>
              <a:rPr lang="uk-UA" sz="2000" b="0" dirty="0"/>
              <a:t>у встановленому </a:t>
            </a:r>
            <a:r>
              <a:rPr lang="uk-UA" sz="2000" b="0" dirty="0" smtClean="0"/>
              <a:t>законом </a:t>
            </a:r>
            <a:r>
              <a:rPr lang="uk-UA" sz="2000" b="0" dirty="0"/>
              <a:t>порядку, яка наділяється цивільною правоздатністю і дієздатністю, може бути позивачем і відповідачем у суді </a:t>
            </a:r>
            <a:endParaRPr lang="en-US" sz="2000" b="0" dirty="0"/>
          </a:p>
        </p:txBody>
      </p:sp>
      <p:sp>
        <p:nvSpPr>
          <p:cNvPr id="3" name="Объект 2"/>
          <p:cNvSpPr>
            <a:spLocks noGrp="1"/>
          </p:cNvSpPr>
          <p:nvPr>
            <p:ph sz="quarter" idx="13"/>
          </p:nvPr>
        </p:nvSpPr>
        <p:spPr>
          <a:xfrm>
            <a:off x="1835696" y="2060848"/>
            <a:ext cx="6995120" cy="4608512"/>
          </a:xfrm>
        </p:spPr>
        <p:txBody>
          <a:bodyPr>
            <a:normAutofit fontScale="62500" lnSpcReduction="20000"/>
          </a:bodyPr>
          <a:lstStyle/>
          <a:p>
            <a:r>
              <a:rPr lang="uk-UA" dirty="0">
                <a:solidFill>
                  <a:schemeClr val="tx1"/>
                </a:solidFill>
              </a:rPr>
              <a:t>Виділяються наступні </a:t>
            </a:r>
            <a:r>
              <a:rPr lang="uk-UA" b="1" dirty="0">
                <a:solidFill>
                  <a:schemeClr val="tx1"/>
                </a:solidFill>
              </a:rPr>
              <a:t>ознаки юридичної особи:</a:t>
            </a:r>
          </a:p>
          <a:p>
            <a:pPr algn="just"/>
            <a:r>
              <a:rPr lang="uk-UA" dirty="0">
                <a:solidFill>
                  <a:schemeClr val="tx1"/>
                </a:solidFill>
              </a:rPr>
              <a:t>1)	організаційна єдність, що характеризується наявністю стійких взаємозв’язків між членами юридичної особи, внутрішньою структурою і функціональною диференціацією;</a:t>
            </a:r>
          </a:p>
          <a:p>
            <a:pPr algn="just"/>
            <a:r>
              <a:rPr lang="uk-UA" dirty="0">
                <a:solidFill>
                  <a:schemeClr val="tx1"/>
                </a:solidFill>
              </a:rPr>
              <a:t>2)	легітимність існування того чи іншого виду юридичної особи. Юридична особа підлягає державній реєстрації у порядку, встановленому законом, дані державної реєстрації включаються до єдиного державного реєстру, який є відкритим для загального ознайомлення. Організація набуває статусу юридичної особи і має право бути суб’єктом </a:t>
            </a:r>
            <a:r>
              <a:rPr lang="uk-UA" dirty="0" smtClean="0">
                <a:solidFill>
                  <a:schemeClr val="tx1"/>
                </a:solidFill>
              </a:rPr>
              <a:t>господарських </a:t>
            </a:r>
            <a:r>
              <a:rPr lang="uk-UA" dirty="0">
                <a:solidFill>
                  <a:schemeClr val="tx1"/>
                </a:solidFill>
              </a:rPr>
              <a:t>відносин тільки з моменту державної реєстрації;</a:t>
            </a:r>
          </a:p>
          <a:p>
            <a:pPr algn="just"/>
            <a:r>
              <a:rPr lang="uk-UA" dirty="0">
                <a:solidFill>
                  <a:schemeClr val="tx1"/>
                </a:solidFill>
              </a:rPr>
              <a:t>3)	наділення цивільною правоздатністю і дієздатністю; юридична особа здатна мати такі самі цивільні права та обов’язки, як і фізична особа, крім тих, які за своєю природою притаманні лише людині;</a:t>
            </a:r>
          </a:p>
          <a:p>
            <a:endParaRPr lang="en-US" dirty="0">
              <a:solidFill>
                <a:schemeClr val="tx1"/>
              </a:solidFill>
            </a:endParaRPr>
          </a:p>
        </p:txBody>
      </p:sp>
    </p:spTree>
    <p:extLst>
      <p:ext uri="{BB962C8B-B14F-4D97-AF65-F5344CB8AC3E}">
        <p14:creationId xmlns:p14="http://schemas.microsoft.com/office/powerpoint/2010/main" val="169561213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403648" y="116632"/>
            <a:ext cx="7560840" cy="6741368"/>
          </a:xfrm>
        </p:spPr>
        <p:txBody>
          <a:bodyPr>
            <a:noAutofit/>
          </a:bodyPr>
          <a:lstStyle/>
          <a:p>
            <a:pPr algn="just"/>
            <a:r>
              <a:rPr lang="uk-UA" sz="1600" i="1" dirty="0">
                <a:solidFill>
                  <a:schemeClr val="tx1"/>
                </a:solidFill>
              </a:rPr>
              <a:t>Фізична особа позбавляється статусу підприємця з дати внесення до Єдиного державного реєстру запису про державну реєстрацію </a:t>
            </a:r>
            <a:r>
              <a:rPr lang="uk-UA" sz="1600" i="1" dirty="0" smtClean="0">
                <a:solidFill>
                  <a:schemeClr val="tx1"/>
                </a:solidFill>
              </a:rPr>
              <a:t>припинення </a:t>
            </a:r>
            <a:r>
              <a:rPr lang="uk-UA" sz="1600" i="1" dirty="0">
                <a:solidFill>
                  <a:schemeClr val="tx1"/>
                </a:solidFill>
              </a:rPr>
              <a:t>підприємницької діяльності фізичної особи-підприємця.</a:t>
            </a:r>
          </a:p>
          <a:p>
            <a:pPr algn="just"/>
            <a:r>
              <a:rPr lang="uk-UA" sz="1600" dirty="0">
                <a:solidFill>
                  <a:schemeClr val="tx1"/>
                </a:solidFill>
              </a:rPr>
              <a:t>Для внесення до Єдиного державного реєстру запису про рішення фізичної особи-підприємця щодо припинення нею підприємницької діяльності така фізична особа-підприємець або уповноважена нею особа має подати державному реєстраторові (надіслати рекомендованим листом з описом вкладення) заяву про припинення підприємницької діяльності фізичною особою-підприємцем із зазначенням відомостей про порядок та строк </a:t>
            </a:r>
            <a:r>
              <a:rPr lang="uk-UA" sz="1600" dirty="0" err="1">
                <a:solidFill>
                  <a:schemeClr val="tx1"/>
                </a:solidFill>
              </a:rPr>
              <a:t>заявлення</a:t>
            </a:r>
            <a:r>
              <a:rPr lang="uk-UA" sz="1600" dirty="0">
                <a:solidFill>
                  <a:schemeClr val="tx1"/>
                </a:solidFill>
              </a:rPr>
              <a:t> кредиторами своїх вимог.</a:t>
            </a:r>
          </a:p>
          <a:p>
            <a:pPr algn="just"/>
            <a:r>
              <a:rPr lang="uk-UA" sz="1600" dirty="0">
                <a:solidFill>
                  <a:schemeClr val="tx1"/>
                </a:solidFill>
              </a:rPr>
              <a:t>У разі, якщо після закінчення проведення заходів щодо припинення підприємницької діяльності фізичної особи-підприємця, але не раніше закінчення строку </a:t>
            </a:r>
            <a:r>
              <a:rPr lang="uk-UA" sz="1600" dirty="0" err="1">
                <a:solidFill>
                  <a:schemeClr val="tx1"/>
                </a:solidFill>
              </a:rPr>
              <a:t>заявлення</a:t>
            </a:r>
            <a:r>
              <a:rPr lang="uk-UA" sz="1600" dirty="0">
                <a:solidFill>
                  <a:schemeClr val="tx1"/>
                </a:solidFill>
              </a:rPr>
              <a:t> кредиторами своїх вимог фізичній особі не надані у встановленому законом порядку органом державної податкової служби та/або Пенсійного фонду України довідки про відсутність заборгованості із сплати податків, зборів та/або єдиного внеску на загальнообов'язкове державне соціальне страхування, страхових коштів до Пенсійного фонду України та фондів соціального страхування або рішення про відмову в їх видачі, фізична особа-підприємець або уповноважена ним особа не раніше ніж через десять робочих днів з дня закінчення такого строку набуває право на подання державному </a:t>
            </a:r>
            <a:r>
              <a:rPr lang="uk-UA" sz="1600" dirty="0" smtClean="0">
                <a:solidFill>
                  <a:schemeClr val="tx1"/>
                </a:solidFill>
              </a:rPr>
              <a:t>реєстраторові </a:t>
            </a:r>
            <a:r>
              <a:rPr lang="uk-UA" sz="1600" dirty="0">
                <a:solidFill>
                  <a:schemeClr val="tx1"/>
                </a:solidFill>
              </a:rPr>
              <a:t>документів для припинення підприємницької діяльності фізичної особи-підприємця, за винятком зазначених довідок, для проведення державної реєстрації припинення підприємницької діяльності фізичної особи-підприємця за її рішенням за принципом мовчазної згоди. </a:t>
            </a:r>
          </a:p>
          <a:p>
            <a:pPr algn="just"/>
            <a:endParaRPr lang="en-US" sz="1600" dirty="0">
              <a:solidFill>
                <a:schemeClr val="tx1"/>
              </a:solidFill>
            </a:endParaRPr>
          </a:p>
        </p:txBody>
      </p:sp>
    </p:spTree>
    <p:extLst>
      <p:ext uri="{BB962C8B-B14F-4D97-AF65-F5344CB8AC3E}">
        <p14:creationId xmlns:p14="http://schemas.microsoft.com/office/powerpoint/2010/main" val="214804945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19998"/>
            <a:ext cx="8424936" cy="996033"/>
          </a:xfrm>
        </p:spPr>
        <p:txBody>
          <a:bodyPr/>
          <a:lstStyle/>
          <a:p>
            <a:pPr algn="just"/>
            <a:r>
              <a:rPr lang="uk-UA" sz="2000" dirty="0"/>
              <a:t>Державний реєстратор має право залишити заяву про припинення підприємницької діяльності фізичною особою-підприємцем, без розгляду, якщо: </a:t>
            </a:r>
            <a:endParaRPr lang="en-US" sz="2000" dirty="0"/>
          </a:p>
        </p:txBody>
      </p:sp>
      <p:sp>
        <p:nvSpPr>
          <p:cNvPr id="3" name="Объект 2"/>
          <p:cNvSpPr>
            <a:spLocks noGrp="1"/>
          </p:cNvSpPr>
          <p:nvPr>
            <p:ph sz="quarter" idx="13"/>
          </p:nvPr>
        </p:nvSpPr>
        <p:spPr>
          <a:xfrm>
            <a:off x="1691680" y="1412776"/>
            <a:ext cx="7272808" cy="5445224"/>
          </a:xfrm>
        </p:spPr>
        <p:txBody>
          <a:bodyPr>
            <a:normAutofit fontScale="55000" lnSpcReduction="20000"/>
          </a:bodyPr>
          <a:lstStyle/>
          <a:p>
            <a:pPr algn="just"/>
            <a:r>
              <a:rPr lang="uk-UA" dirty="0"/>
              <a:t>заява подана за неналежним місцем проведення державної реєстрації припинення фізичною особою-підприємцем підприємницької діяльності; </a:t>
            </a:r>
          </a:p>
          <a:p>
            <a:pPr algn="just"/>
            <a:r>
              <a:rPr lang="uk-UA" dirty="0"/>
              <a:t>заява подана не уповноваженою особою та не на державній мові; </a:t>
            </a:r>
          </a:p>
          <a:p>
            <a:pPr algn="just"/>
            <a:r>
              <a:rPr lang="uk-UA" dirty="0"/>
              <a:t>строк </a:t>
            </a:r>
            <a:r>
              <a:rPr lang="uk-UA" dirty="0" err="1"/>
              <a:t>заявлення</a:t>
            </a:r>
            <a:r>
              <a:rPr lang="uk-UA" dirty="0"/>
              <a:t> кредиторами своїх вимог, зазначений у заяві, не відповідає вимогам закону</a:t>
            </a:r>
            <a:r>
              <a:rPr lang="uk-UA" dirty="0" smtClean="0"/>
              <a:t>.</a:t>
            </a:r>
          </a:p>
          <a:p>
            <a:pPr algn="just"/>
            <a:endParaRPr lang="uk-UA" dirty="0"/>
          </a:p>
          <a:p>
            <a:pPr algn="just"/>
            <a:r>
              <a:rPr lang="uk-UA" dirty="0"/>
              <a:t>Про залишення документів, які подавалися для внесення до Єдиного державного реєстру запису про рішення фізичної особи-підприємця щодо припинення нею підприємницької діяльності, без розгляду заявнику в день надходження документів державним </a:t>
            </a:r>
            <a:r>
              <a:rPr lang="uk-UA" dirty="0" smtClean="0"/>
              <a:t>реєстратором </a:t>
            </a:r>
            <a:r>
              <a:rPr lang="uk-UA" dirty="0"/>
              <a:t>видаються (надсилаються рекомендованим листом) відповідне повідомлення із зазначенням підстав залишення документів, які </a:t>
            </a:r>
            <a:r>
              <a:rPr lang="uk-UA" dirty="0" smtClean="0"/>
              <a:t>подавалися </a:t>
            </a:r>
            <a:r>
              <a:rPr lang="uk-UA" dirty="0"/>
              <a:t>для внесення до Єдиного державного реєстру запису про рішення фізичної особи-підприємця щодо припинення нею підприємницької діяльності, без розгляду та документи, що подавалися для проведення державної реєстрації фізичної особи-підприємця, відповідно до опису.</a:t>
            </a:r>
          </a:p>
        </p:txBody>
      </p:sp>
    </p:spTree>
    <p:extLst>
      <p:ext uri="{BB962C8B-B14F-4D97-AF65-F5344CB8AC3E}">
        <p14:creationId xmlns:p14="http://schemas.microsoft.com/office/powerpoint/2010/main" val="33323923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619672" y="188640"/>
            <a:ext cx="7344816" cy="6408712"/>
          </a:xfrm>
        </p:spPr>
        <p:txBody>
          <a:bodyPr>
            <a:normAutofit fontScale="62500" lnSpcReduction="20000"/>
          </a:bodyPr>
          <a:lstStyle/>
          <a:p>
            <a:pPr algn="just"/>
            <a:r>
              <a:rPr lang="uk-UA" i="1" dirty="0">
                <a:solidFill>
                  <a:schemeClr val="tx1"/>
                </a:solidFill>
              </a:rPr>
              <a:t>Повідомлення про внесення запису до Єдиного державного реєстру про рішення фізичної особи-підприємця щодо припинення нею підприємницької діяльності публікується у спеціалізованому друкованому засобі масової інформації. </a:t>
            </a:r>
          </a:p>
          <a:p>
            <a:pPr algn="just"/>
            <a:r>
              <a:rPr lang="uk-UA" dirty="0">
                <a:solidFill>
                  <a:schemeClr val="tx1"/>
                </a:solidFill>
              </a:rPr>
              <a:t>Для проведення державної реєстрації припинення підприємницької  діяльності фізичною особою-підприємцем за її рішенням фізична особа-підприємець або уповноважена нею особа не раніше закінчення строку пред'явлення вимог кредиторів, зазначеного у заяві про припинення підприємницької діяльності, подає державному реєстраторові особисто (надсилає рекомендованим листом з описом вкладення) або через уповноважену </a:t>
            </a:r>
            <a:r>
              <a:rPr lang="uk-UA" i="1" dirty="0">
                <a:solidFill>
                  <a:schemeClr val="tx1"/>
                </a:solidFill>
              </a:rPr>
              <a:t>особу такі документи: </a:t>
            </a:r>
          </a:p>
          <a:p>
            <a:pPr algn="just"/>
            <a:r>
              <a:rPr lang="uk-UA" dirty="0">
                <a:solidFill>
                  <a:schemeClr val="tx1"/>
                </a:solidFill>
              </a:rPr>
              <a:t>заповнену реєстраційну картку на проведення державної реєстрації припинення підприємницької діяльності фізичною особою-підприємцем за її рішенням; </a:t>
            </a:r>
          </a:p>
          <a:p>
            <a:pPr algn="just"/>
            <a:r>
              <a:rPr lang="uk-UA" dirty="0">
                <a:solidFill>
                  <a:schemeClr val="tx1"/>
                </a:solidFill>
              </a:rPr>
              <a:t>довідку відповідного органу державної податкової служби  про відсутність заборгованості із сплати податків, зборів; </a:t>
            </a:r>
          </a:p>
          <a:p>
            <a:pPr algn="just"/>
            <a:r>
              <a:rPr lang="uk-UA" dirty="0">
                <a:solidFill>
                  <a:schemeClr val="tx1"/>
                </a:solidFill>
              </a:rPr>
              <a:t>довідку відповідного органу Пенсійного фонду України про відсутність заборгованості із сплати єдиного внеску на </a:t>
            </a:r>
            <a:r>
              <a:rPr lang="uk-UA" dirty="0" smtClean="0">
                <a:solidFill>
                  <a:schemeClr val="tx1"/>
                </a:solidFill>
              </a:rPr>
              <a:t>загальнообов'язкове </a:t>
            </a:r>
            <a:r>
              <a:rPr lang="uk-UA" dirty="0">
                <a:solidFill>
                  <a:schemeClr val="tx1"/>
                </a:solidFill>
              </a:rPr>
              <a:t>державне соціальне страхування, страхових коштів до Пенсійного фонду України та фондів соціального страхування.</a:t>
            </a:r>
          </a:p>
          <a:p>
            <a:pPr algn="just"/>
            <a:endParaRPr lang="en-US" dirty="0"/>
          </a:p>
        </p:txBody>
      </p:sp>
    </p:spTree>
    <p:extLst>
      <p:ext uri="{BB962C8B-B14F-4D97-AF65-F5344CB8AC3E}">
        <p14:creationId xmlns:p14="http://schemas.microsoft.com/office/powerpoint/2010/main" val="26139924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73886"/>
            <a:ext cx="8219256" cy="688256"/>
          </a:xfrm>
        </p:spPr>
        <p:txBody>
          <a:bodyPr/>
          <a:lstStyle/>
          <a:p>
            <a:r>
              <a:rPr lang="uk-UA" sz="2000" dirty="0" smtClean="0"/>
              <a:t>Державний реєстратор має право залишити документи без розгляду, якщо: </a:t>
            </a:r>
            <a:endParaRPr lang="uk-UA" sz="2000" dirty="0"/>
          </a:p>
        </p:txBody>
      </p:sp>
      <p:sp>
        <p:nvSpPr>
          <p:cNvPr id="3" name="Объект 2"/>
          <p:cNvSpPr>
            <a:spLocks noGrp="1"/>
          </p:cNvSpPr>
          <p:nvPr>
            <p:ph sz="quarter" idx="13"/>
          </p:nvPr>
        </p:nvSpPr>
        <p:spPr>
          <a:xfrm>
            <a:off x="2123728" y="1196752"/>
            <a:ext cx="6696744" cy="5661248"/>
          </a:xfrm>
        </p:spPr>
        <p:txBody>
          <a:bodyPr>
            <a:normAutofit fontScale="62500" lnSpcReduction="20000"/>
          </a:bodyPr>
          <a:lstStyle/>
          <a:p>
            <a:pPr algn="just"/>
            <a:r>
              <a:rPr lang="uk-UA" dirty="0"/>
              <a:t>документи подані за неналежним місцем проведення державної реєстрації; </a:t>
            </a:r>
          </a:p>
          <a:p>
            <a:pPr algn="just"/>
            <a:r>
              <a:rPr lang="uk-UA" dirty="0"/>
              <a:t>документи не відповідають  вимогам, встановленим ч. 11 ст. 49 та ч.1, 2 ст. 8 Закону № 755-І</a:t>
            </a:r>
            <a:r>
              <a:rPr lang="en-US" dirty="0"/>
              <a:t>V;</a:t>
            </a:r>
          </a:p>
          <a:p>
            <a:pPr algn="just"/>
            <a:r>
              <a:rPr lang="uk-UA" dirty="0"/>
              <a:t>документи подані не в повному обсязі; </a:t>
            </a:r>
          </a:p>
          <a:p>
            <a:pPr algn="just"/>
            <a:r>
              <a:rPr lang="uk-UA" dirty="0"/>
              <a:t>документи подані раніше встановленого строку;</a:t>
            </a:r>
          </a:p>
          <a:p>
            <a:pPr algn="just"/>
            <a:r>
              <a:rPr lang="uk-UA" dirty="0"/>
              <a:t>від органів державної податкової служби та/або Пенсійного фонду України надійшло повідомлення про наявність заперечень проти </a:t>
            </a:r>
            <a:r>
              <a:rPr lang="uk-UA" dirty="0" smtClean="0"/>
              <a:t>проведення </a:t>
            </a:r>
            <a:r>
              <a:rPr lang="uk-UA" dirty="0"/>
              <a:t>державної реєстрації припинення підприємницької діяльності фізичної особи-підприємця, і воно не відкликане</a:t>
            </a:r>
            <a:r>
              <a:rPr lang="uk-UA" dirty="0" smtClean="0"/>
              <a:t>.</a:t>
            </a:r>
          </a:p>
          <a:p>
            <a:pPr algn="just"/>
            <a:endParaRPr lang="uk-UA" dirty="0" smtClean="0"/>
          </a:p>
          <a:p>
            <a:pPr algn="just"/>
            <a:r>
              <a:rPr lang="uk-UA" i="1" dirty="0"/>
              <a:t>Дата внесення до Єдиного державного реєстру запису про проведення державної реєстрації припинення підприємницької </a:t>
            </a:r>
            <a:r>
              <a:rPr lang="uk-UA" i="1" dirty="0" smtClean="0"/>
              <a:t>діяльності </a:t>
            </a:r>
            <a:r>
              <a:rPr lang="uk-UA" i="1" dirty="0"/>
              <a:t>фізичною особою-підприємцем є датою державної реєстрації припинення підприємницької діяльності фізичною особою-підприємцем. </a:t>
            </a:r>
          </a:p>
          <a:p>
            <a:pPr algn="just"/>
            <a:endParaRPr lang="en-US" dirty="0"/>
          </a:p>
        </p:txBody>
      </p:sp>
    </p:spTree>
    <p:extLst>
      <p:ext uri="{BB962C8B-B14F-4D97-AF65-F5344CB8AC3E}">
        <p14:creationId xmlns:p14="http://schemas.microsoft.com/office/powerpoint/2010/main" val="98543585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691680" y="332656"/>
            <a:ext cx="6995120" cy="6264696"/>
          </a:xfrm>
        </p:spPr>
        <p:txBody>
          <a:bodyPr>
            <a:normAutofit fontScale="55000" lnSpcReduction="20000"/>
          </a:bodyPr>
          <a:lstStyle/>
          <a:p>
            <a:pPr algn="just"/>
            <a:r>
              <a:rPr lang="uk-UA" dirty="0"/>
              <a:t>Строк державної реєстрації припинення підприємницької діяльності фізичною особою-підприємцем не повинен перевищувати одного робочого дня з дати надходження документів для проведення державної реєстрації припинення підприємницької діяльності фізичною особою-підприємцем.</a:t>
            </a:r>
          </a:p>
          <a:p>
            <a:pPr algn="just"/>
            <a:r>
              <a:rPr lang="uk-UA" dirty="0"/>
              <a:t>Державний реєстратор не пізніше наступного робочого дня з дати державної реєстрації припинення підприємницької діяльності фізичною особою-підприємцем повинен видати (надіслати рекомендованим лис-том) заявнику або уповноваженій ним особі повідомлення про </a:t>
            </a:r>
            <a:r>
              <a:rPr lang="uk-UA" dirty="0" smtClean="0"/>
              <a:t>проведення </a:t>
            </a:r>
            <a:r>
              <a:rPr lang="uk-UA" dirty="0"/>
              <a:t>державної реєстрації припинення підприємницької діяльності фізичною особою-підприємцем, другий примірник якого залучається до реєстраційної справи цієї фізичної особи-підприємця.</a:t>
            </a:r>
          </a:p>
          <a:p>
            <a:pPr algn="just"/>
            <a:r>
              <a:rPr lang="uk-UA" dirty="0"/>
              <a:t>Державний реєстратор у день державної реєстрації припинення фізичної особи-підприємця зобов'язаний надіслати відповідним органам статистики, державної податкової служби, Пенсійного фонду України повідомлення про державну реєстрацію припинення підприємницької діяльності фізичною особою-підприємцем та відомості реєстраційної картки про проведення державної реєстрації припинення фізичної особи-підприємця.</a:t>
            </a:r>
          </a:p>
          <a:p>
            <a:pPr algn="just"/>
            <a:endParaRPr lang="en-US" dirty="0"/>
          </a:p>
        </p:txBody>
      </p:sp>
    </p:spTree>
    <p:extLst>
      <p:ext uri="{BB962C8B-B14F-4D97-AF65-F5344CB8AC3E}">
        <p14:creationId xmlns:p14="http://schemas.microsoft.com/office/powerpoint/2010/main" val="1248747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619672" y="260648"/>
            <a:ext cx="7272808" cy="6336704"/>
          </a:xfrm>
        </p:spPr>
        <p:txBody>
          <a:bodyPr>
            <a:normAutofit fontScale="55000" lnSpcReduction="20000"/>
          </a:bodyPr>
          <a:lstStyle/>
          <a:p>
            <a:pPr algn="just"/>
            <a:r>
              <a:rPr lang="uk-UA" dirty="0">
                <a:solidFill>
                  <a:schemeClr val="tx1"/>
                </a:solidFill>
              </a:rPr>
              <a:t>4)	наявність можливості виступати позивачем і відповідачем у суді. У статті 102 Цивільно-процесуального кодексу України зазначено, що сторонами в цивільному процесі, крім громадян, можуть бути державні підприємства, установи, організації, кооперативи, їх об’єднання інші громадські організації, що мають статус юридичної особи;</a:t>
            </a:r>
          </a:p>
          <a:p>
            <a:pPr algn="just"/>
            <a:r>
              <a:rPr lang="uk-UA" dirty="0">
                <a:solidFill>
                  <a:schemeClr val="tx1"/>
                </a:solidFill>
              </a:rPr>
              <a:t>5)	майнова відокремленість юридичної особи є матеріальною базою діяльності юридичної особи. Ступінь майнової відокремленості у різних юридичних осіб неоднаковий. Так, відповідно до статті 85 ГК України господарські товариства є власниками свого майна. Статтею 74 ГК України визначається, що майно державного комерційного підприємства перебуває в державній власності, але закріплене за таким підприємством на праві господарського відання та ін.;</a:t>
            </a:r>
          </a:p>
          <a:p>
            <a:pPr algn="just"/>
            <a:r>
              <a:rPr lang="uk-UA" dirty="0">
                <a:solidFill>
                  <a:schemeClr val="tx1"/>
                </a:solidFill>
              </a:rPr>
              <a:t>6)	принцип самостійної цивільно-правової відповідальності юридичної особи полягає в тому, що організація обов’язково повинна нести самостійну майнову відповідальність за своїми зобов’язаннями у межах закріпленого за нею майна, якщо інше не встановлене законом;</a:t>
            </a:r>
          </a:p>
          <a:p>
            <a:pPr algn="just"/>
            <a:r>
              <a:rPr lang="uk-UA" dirty="0">
                <a:solidFill>
                  <a:schemeClr val="tx1"/>
                </a:solidFill>
              </a:rPr>
              <a:t>7)	участь у цивільному обігу від власного імені. Статтею 90 ЦК України визначається, що юридична особа повинна мати своє найменування, яке містить інформацію про її організаційно-правову форму.</a:t>
            </a:r>
            <a:endParaRPr lang="en-US" dirty="0">
              <a:solidFill>
                <a:schemeClr val="tx1"/>
              </a:solidFill>
            </a:endParaRPr>
          </a:p>
        </p:txBody>
      </p:sp>
    </p:spTree>
    <p:extLst>
      <p:ext uri="{BB962C8B-B14F-4D97-AF65-F5344CB8AC3E}">
        <p14:creationId xmlns:p14="http://schemas.microsoft.com/office/powerpoint/2010/main" val="13149467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691680" y="260648"/>
            <a:ext cx="6995120" cy="6408712"/>
          </a:xfrm>
        </p:spPr>
        <p:txBody>
          <a:bodyPr>
            <a:normAutofit fontScale="62500" lnSpcReduction="20000"/>
          </a:bodyPr>
          <a:lstStyle/>
          <a:p>
            <a:pPr algn="just"/>
            <a:r>
              <a:rPr lang="uk-UA" dirty="0" smtClean="0">
                <a:solidFill>
                  <a:schemeClr val="tx1"/>
                </a:solidFill>
              </a:rPr>
              <a:t>Статтею 83 ЦК України передбачено створення юридичних осіб у формі товариств, установ та в інших формах, встановлених законом. Відповідно до вказаної статті товариства бувають підприємницькими та непідприємницькими.</a:t>
            </a:r>
          </a:p>
          <a:p>
            <a:pPr algn="just"/>
            <a:r>
              <a:rPr lang="uk-UA" dirty="0" smtClean="0">
                <a:solidFill>
                  <a:schemeClr val="tx1"/>
                </a:solidFill>
              </a:rPr>
              <a:t>Товариства, які здійснюють підприємницьку діяльність з метою одержання прибутку та наступного його розподілу між учасниками, можуть бути створені лише як господарські товариства або виробничі кооперативи.</a:t>
            </a:r>
          </a:p>
          <a:p>
            <a:pPr algn="just"/>
            <a:r>
              <a:rPr lang="uk-UA" dirty="0" smtClean="0">
                <a:solidFill>
                  <a:schemeClr val="tx1"/>
                </a:solidFill>
              </a:rPr>
              <a:t>Відповідно до статті 80 ГК України до господарських товариств належать: акціонерні товариства, товариства з обмеженою відповідальністю, товариства з додатковою відповідальністю, повні товариства, командитні товариства.</a:t>
            </a:r>
          </a:p>
          <a:p>
            <a:pPr algn="just"/>
            <a:r>
              <a:rPr lang="uk-UA" b="1" dirty="0" smtClean="0">
                <a:solidFill>
                  <a:schemeClr val="tx1"/>
                </a:solidFill>
              </a:rPr>
              <a:t>Найбільш гнучкою формою для малого туристичного бізнесу є товариство з обмеженою відповідальністю (ТОВ). </a:t>
            </a:r>
            <a:r>
              <a:rPr lang="uk-UA" dirty="0" smtClean="0">
                <a:solidFill>
                  <a:schemeClr val="tx1"/>
                </a:solidFill>
              </a:rPr>
              <a:t>Воно може бути засноване однією або декількома особами, а статутний фонд такого товариства поділений на частини, розмір яких визначається засновницькими документами. </a:t>
            </a:r>
            <a:r>
              <a:rPr lang="uk-UA" i="1" dirty="0" smtClean="0">
                <a:solidFill>
                  <a:schemeClr val="tx1"/>
                </a:solidFill>
              </a:rPr>
              <a:t>При цьому учасники товариства не відповідають по його зобов'язаннях, а несуть відповідальність, пов'язану з діяльністю товариства в межах їхніх внесків.</a:t>
            </a:r>
          </a:p>
          <a:p>
            <a:endParaRPr lang="uk-UA" dirty="0">
              <a:solidFill>
                <a:schemeClr val="tx1"/>
              </a:solidFill>
            </a:endParaRPr>
          </a:p>
        </p:txBody>
      </p:sp>
    </p:spTree>
    <p:extLst>
      <p:ext uri="{BB962C8B-B14F-4D97-AF65-F5344CB8AC3E}">
        <p14:creationId xmlns:p14="http://schemas.microsoft.com/office/powerpoint/2010/main" val="3296307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475656" y="0"/>
            <a:ext cx="7416824" cy="6669360"/>
          </a:xfrm>
        </p:spPr>
        <p:txBody>
          <a:bodyPr>
            <a:noAutofit/>
          </a:bodyPr>
          <a:lstStyle/>
          <a:p>
            <a:pPr algn="just"/>
            <a:r>
              <a:rPr lang="uk-UA" sz="1800" dirty="0">
                <a:solidFill>
                  <a:schemeClr val="tx1"/>
                </a:solidFill>
              </a:rPr>
              <a:t>Іншою</a:t>
            </a:r>
            <a:r>
              <a:rPr lang="uk-UA" sz="1800" b="1" dirty="0">
                <a:solidFill>
                  <a:schemeClr val="tx1"/>
                </a:solidFill>
              </a:rPr>
              <a:t> організаційно-правовою формою туристичного бізнесу є товариство з повною відповідальністю</a:t>
            </a:r>
            <a:r>
              <a:rPr lang="uk-UA" sz="1800" dirty="0">
                <a:solidFill>
                  <a:schemeClr val="tx1"/>
                </a:solidFill>
              </a:rPr>
              <a:t>, в якому всі учасники несуть солідарну відповідальність за зобов'язання підприємства всім своїм майном.</a:t>
            </a:r>
          </a:p>
          <a:p>
            <a:pPr algn="just"/>
            <a:r>
              <a:rPr lang="uk-UA" sz="1800" b="1" dirty="0">
                <a:solidFill>
                  <a:schemeClr val="tx1"/>
                </a:solidFill>
              </a:rPr>
              <a:t>Туристичний бізнес на основі значних початкових інвестицій доцільно реалізовувати у формі акціонерного товариства</a:t>
            </a:r>
            <a:r>
              <a:rPr lang="uk-UA" sz="1800" dirty="0">
                <a:solidFill>
                  <a:schemeClr val="tx1"/>
                </a:solidFill>
              </a:rPr>
              <a:t>. Головним атрибутом такого товариства служить акція – цінний папір без встановленого терміну обігу, який свідчить про пайову участь у статутному фонді товариства, підтверджує членство в ньому і право на участь в управлінні ним. </a:t>
            </a:r>
            <a:r>
              <a:rPr lang="uk-UA" sz="1800" i="1" dirty="0">
                <a:solidFill>
                  <a:schemeClr val="tx1"/>
                </a:solidFill>
              </a:rPr>
              <a:t>Акціонерні товариства бувають двох видів: публічні, акції якого розповсюджуються через відкриту передплату та купівлю-продаж на фондових біржах, і приватні, акції якого можуть поширюватися лише між його засновниками.</a:t>
            </a:r>
          </a:p>
          <a:p>
            <a:pPr algn="just"/>
            <a:r>
              <a:rPr lang="uk-UA" sz="1800" dirty="0">
                <a:solidFill>
                  <a:schemeClr val="tx1"/>
                </a:solidFill>
              </a:rPr>
              <a:t>Акціонерна форма господарювання має істотні переваги; фінансові – створює механізм оперативної мобілізації великих за розміром інвестицій і регулярного одержання доходу у формі дивідендів на акції; економічні – акціонерний капітал сприяє встановленню гнучкої системи виробничо-господарських </a:t>
            </a:r>
            <a:r>
              <a:rPr lang="uk-UA" sz="1800" dirty="0" err="1">
                <a:solidFill>
                  <a:schemeClr val="tx1"/>
                </a:solidFill>
              </a:rPr>
              <a:t>зв'язків</a:t>
            </a:r>
            <a:r>
              <a:rPr lang="uk-UA" sz="1800" dirty="0">
                <a:solidFill>
                  <a:schemeClr val="tx1"/>
                </a:solidFill>
              </a:rPr>
              <a:t>, опосередкованих перехресним або ланцюговим володінням акціями; соціальні – акціонування є важливою формою перетворення найманих працівників на власників певної частки майна підприємства.</a:t>
            </a:r>
          </a:p>
          <a:p>
            <a:pPr algn="just"/>
            <a:endParaRPr lang="en-US" sz="1600" dirty="0">
              <a:solidFill>
                <a:schemeClr val="tx1"/>
              </a:solidFill>
            </a:endParaRPr>
          </a:p>
        </p:txBody>
      </p:sp>
    </p:spTree>
    <p:extLst>
      <p:ext uri="{BB962C8B-B14F-4D97-AF65-F5344CB8AC3E}">
        <p14:creationId xmlns:p14="http://schemas.microsoft.com/office/powerpoint/2010/main" val="35771824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475656" y="332656"/>
            <a:ext cx="7211144" cy="6525344"/>
          </a:xfrm>
        </p:spPr>
        <p:txBody>
          <a:bodyPr>
            <a:normAutofit fontScale="62500" lnSpcReduction="20000"/>
          </a:bodyPr>
          <a:lstStyle/>
          <a:p>
            <a:pPr algn="just"/>
            <a:r>
              <a:rPr lang="uk-UA" b="1" dirty="0">
                <a:solidFill>
                  <a:schemeClr val="tx1"/>
                </a:solidFill>
              </a:rPr>
              <a:t>Непідприємницькими товариствами є товариства, які не мають на меті одержання прибутку для його наступного розподілу.</a:t>
            </a:r>
            <a:r>
              <a:rPr lang="uk-UA" dirty="0">
                <a:solidFill>
                  <a:schemeClr val="tx1"/>
                </a:solidFill>
              </a:rPr>
              <a:t> Проте стаття 86 ЦК України передбачає можливість здійснення підприємницької діяльності непідприємницькими товариствами та установами, якщо ця діяльність відповідає меті, з якою вони були створені, та сприяє її досягненню</a:t>
            </a:r>
            <a:r>
              <a:rPr lang="uk-UA" dirty="0" smtClean="0">
                <a:solidFill>
                  <a:schemeClr val="tx1"/>
                </a:solidFill>
              </a:rPr>
              <a:t>.</a:t>
            </a:r>
          </a:p>
          <a:p>
            <a:pPr algn="just"/>
            <a:r>
              <a:rPr lang="uk-UA" dirty="0">
                <a:solidFill>
                  <a:schemeClr val="tx1"/>
                </a:solidFill>
              </a:rPr>
              <a:t>Господарський кодекс України називає такі види юридичних осіб, як </a:t>
            </a:r>
            <a:r>
              <a:rPr lang="uk-UA" b="1" dirty="0">
                <a:solidFill>
                  <a:schemeClr val="tx1"/>
                </a:solidFill>
              </a:rPr>
              <a:t>підприємства та об’єднання</a:t>
            </a:r>
            <a:r>
              <a:rPr lang="uk-UA" dirty="0">
                <a:solidFill>
                  <a:schemeClr val="tx1"/>
                </a:solidFill>
              </a:rPr>
              <a:t>. Так, згідно зі статтею 63 ГК України залежно від форм власності, передбачених законом, можуть діяти підприємства таких видів: державне, приватне, комунальне, підприємство, що діє на основі колективної власності, підприємство, засноване на змішаній формі власності.</a:t>
            </a:r>
          </a:p>
          <a:p>
            <a:pPr algn="just"/>
            <a:r>
              <a:rPr lang="uk-UA" b="1" dirty="0">
                <a:solidFill>
                  <a:schemeClr val="tx1"/>
                </a:solidFill>
              </a:rPr>
              <a:t>Об’єднання підприємств</a:t>
            </a:r>
            <a:r>
              <a:rPr lang="uk-UA" dirty="0">
                <a:solidFill>
                  <a:schemeClr val="tx1"/>
                </a:solidFill>
              </a:rPr>
              <a:t>, відповідно до статті 118 ГК України, є господарською організацією, утвореною у складі двох або більше підприємств з метою координації їх виробничої, наукової та іншої діяльності для вирішення спільних економічних та соціальних завдань. Найбільш відомими комплексними формами інтегрованих структур в Україні згідно з Господарським </a:t>
            </a:r>
            <a:r>
              <a:rPr lang="uk-UA" dirty="0" smtClean="0">
                <a:solidFill>
                  <a:schemeClr val="tx1"/>
                </a:solidFill>
              </a:rPr>
              <a:t>кодексом </a:t>
            </a:r>
            <a:r>
              <a:rPr lang="uk-UA" dirty="0">
                <a:solidFill>
                  <a:schemeClr val="tx1"/>
                </a:solidFill>
              </a:rPr>
              <a:t>є </a:t>
            </a:r>
            <a:r>
              <a:rPr lang="uk-UA" b="1" dirty="0">
                <a:solidFill>
                  <a:schemeClr val="tx1"/>
                </a:solidFill>
              </a:rPr>
              <a:t>корпорації, асоціації, концерни, консорціуми, холдинги, промислово-фінансові групи</a:t>
            </a:r>
            <a:r>
              <a:rPr lang="uk-UA" dirty="0">
                <a:solidFill>
                  <a:schemeClr val="tx1"/>
                </a:solidFill>
              </a:rPr>
              <a:t>.</a:t>
            </a:r>
          </a:p>
          <a:p>
            <a:endParaRPr lang="uk-UA" b="1" dirty="0"/>
          </a:p>
          <a:p>
            <a:endParaRPr lang="en-US" dirty="0"/>
          </a:p>
        </p:txBody>
      </p:sp>
    </p:spTree>
    <p:extLst>
      <p:ext uri="{BB962C8B-B14F-4D97-AF65-F5344CB8AC3E}">
        <p14:creationId xmlns:p14="http://schemas.microsoft.com/office/powerpoint/2010/main" val="416919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vel [Showeet.com]">
  <a:themeElements>
    <a:clrScheme name="Personnalisé 11">
      <a:dk1>
        <a:sysClr val="windowText" lastClr="000000"/>
      </a:dk1>
      <a:lt1>
        <a:sysClr val="window" lastClr="FFFFFF"/>
      </a:lt1>
      <a:dk2>
        <a:srgbClr val="1D2631"/>
      </a:dk2>
      <a:lt2>
        <a:srgbClr val="EEECE1"/>
      </a:lt2>
      <a:accent1>
        <a:srgbClr val="3F4855"/>
      </a:accent1>
      <a:accent2>
        <a:srgbClr val="F1A138"/>
      </a:accent2>
      <a:accent3>
        <a:srgbClr val="7F7F7F"/>
      </a:accent3>
      <a:accent4>
        <a:srgbClr val="590B4E"/>
      </a:accent4>
      <a:accent5>
        <a:srgbClr val="D07C0E"/>
      </a:accent5>
      <a:accent6>
        <a:srgbClr val="2F363F"/>
      </a:accent6>
      <a:hlink>
        <a:srgbClr val="B8CCE4"/>
      </a:hlink>
      <a:folHlink>
        <a:srgbClr val="B8CCE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ersonnalisé 11">
    <a:dk1>
      <a:sysClr val="windowText" lastClr="000000"/>
    </a:dk1>
    <a:lt1>
      <a:sysClr val="window" lastClr="FFFFFF"/>
    </a:lt1>
    <a:dk2>
      <a:srgbClr val="1D2631"/>
    </a:dk2>
    <a:lt2>
      <a:srgbClr val="EEECE1"/>
    </a:lt2>
    <a:accent1>
      <a:srgbClr val="3F4855"/>
    </a:accent1>
    <a:accent2>
      <a:srgbClr val="F1A138"/>
    </a:accent2>
    <a:accent3>
      <a:srgbClr val="7F7F7F"/>
    </a:accent3>
    <a:accent4>
      <a:srgbClr val="590B4E"/>
    </a:accent4>
    <a:accent5>
      <a:srgbClr val="D07C0E"/>
    </a:accent5>
    <a:accent6>
      <a:srgbClr val="2F363F"/>
    </a:accent6>
    <a:hlink>
      <a:srgbClr val="B8CCE4"/>
    </a:hlink>
    <a:folHlink>
      <a:srgbClr val="B8CCE4"/>
    </a:folHlink>
  </a:clrScheme>
</a:themeOverride>
</file>

<file path=docProps/app.xml><?xml version="1.0" encoding="utf-8"?>
<Properties xmlns="http://schemas.openxmlformats.org/officeDocument/2006/extended-properties" xmlns:vt="http://schemas.openxmlformats.org/officeDocument/2006/docPropsVTypes">
  <TotalTime>11763</TotalTime>
  <Words>7664</Words>
  <Application>Microsoft Office PowerPoint</Application>
  <PresentationFormat>Экран (4:3)</PresentationFormat>
  <Paragraphs>299</Paragraphs>
  <Slides>54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54</vt:i4>
      </vt:variant>
    </vt:vector>
  </HeadingPairs>
  <TitlesOfParts>
    <vt:vector size="59" baseType="lpstr">
      <vt:lpstr>Aliquam</vt:lpstr>
      <vt:lpstr>Alte Haas Grotesk</vt:lpstr>
      <vt:lpstr>Arial</vt:lpstr>
      <vt:lpstr>Calibri</vt:lpstr>
      <vt:lpstr>Travel [Showeet.com]</vt:lpstr>
      <vt:lpstr>Правові основи діяльності ТУРИСТИЧНИХ ПІДПРИЄМСТВ</vt:lpstr>
      <vt:lpstr>План лекції:</vt:lpstr>
      <vt:lpstr>7.1. Організаційно-правові форми підприємницької діяльності   в туризмі</vt:lpstr>
      <vt:lpstr>Суб’єктами підприємницької діяльності в туризмі згідно з ГКУ можуть бути наступні суб’єкти господарювання:</vt:lpstr>
      <vt:lpstr>Відповідно до ст. 80 Цивільного кодексу України (ЦК https://zakon.rada.gov.ua/laws/show/435-15#Text) юридичною особою є організація, створена і зареєстрована у встановленому законом порядку, яка наділяється цивільною правоздатністю і дієздатністю, може бути позивачем і відповідачем у суді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Суб`єктами, що представляють середній та малий бізнес на ринку туристичних послуг, є фізичні особи-підприємці.</vt:lpstr>
      <vt:lpstr> Не допускається заняття підприємницькою діяльністю таких категорій громадян, як: </vt:lpstr>
      <vt:lpstr>Презентация PowerPoint</vt:lpstr>
      <vt:lpstr>7.2. Державна реєстрація суб'єктів туристичної діяльності</vt:lpstr>
      <vt:lpstr>Порядок проведення державної реєстрації юридичних і фізичних осіб підприємців включає: </vt:lpstr>
      <vt:lpstr>Презентация PowerPoint</vt:lpstr>
      <vt:lpstr>Для проведення державної реєстрації юридичної особи суб’єкта туристичної діяльності засновник або уповноважена ним особа повинні особисто подати державному реєстратору такі документи:</vt:lpstr>
      <vt:lpstr>Згідно зі змінами від 03.11.2020 р. N 943-IX до Закону України Про державну реєстрацію юридичних осіб, фізичних осіб - підприємців та громадських формувань, введено наступні поняття:</vt:lpstr>
      <vt:lpstr>Презентация PowerPoint</vt:lpstr>
      <vt:lpstr>До Закону України Про державну реєстрацію юридичних осіб, фізичних осіб - підприємців та громадських формувань, введено наступні зміни від 12.05.2022 р. N 2255-IX :</vt:lpstr>
      <vt:lpstr>Ст. 8  Портал електронних сервісів Закону України Про державну реєстрацію юридичних осіб, фізичних осіб - підприємців та громадських формувань, доповнено наступними змінами (2019 -2022 р.):</vt:lpstr>
      <vt:lpstr>Презентация PowerPoint</vt:lpstr>
      <vt:lpstr>Презентация PowerPoint</vt:lpstr>
      <vt:lpstr>Статут суб’єкта туристичної діяльності повинен містити відомості про:</vt:lpstr>
      <vt:lpstr>Презентация PowerPoint</vt:lpstr>
      <vt:lpstr>Стаття 17. Ліцензування туристичної діяльності. Закон України «Про Туризм»</vt:lpstr>
      <vt:lpstr>Стаття 15. Фінансове забезпечення відповідальності туроператора та турагента. Закон України «Про Туризм»</vt:lpstr>
      <vt:lpstr>Презентация PowerPoint</vt:lpstr>
      <vt:lpstr>Презентация PowerPoint</vt:lpstr>
      <vt:lpstr>Державний реєстратор зобов'язаний залишити без розгляду документи, які подані для проведення державної реєстрації юридичної особи, якщо</vt:lpstr>
      <vt:lpstr>Підставами для відмови в державній реєстрації юридичної особи є: </vt:lpstr>
      <vt:lpstr>Презентация PowerPoint</vt:lpstr>
      <vt:lpstr>Для проведення державної реєстрації фізична особа, яка має намір стати підприємцем </vt:lpstr>
      <vt:lpstr>Презентация PowerPoint</vt:lpstr>
      <vt:lpstr>Державний реєстратор має право залишити без розгляду документи, які подані для проведення державної реєстрації фізичної особи-підприємця, якщо:</vt:lpstr>
      <vt:lpstr>Презентация PowerPoint</vt:lpstr>
      <vt:lpstr>Презентация PowerPoint</vt:lpstr>
      <vt:lpstr>У свідоцтві про державну реєстрацію юридичної особи вказується: </vt:lpstr>
      <vt:lpstr>Презентация PowerPoint</vt:lpstr>
      <vt:lpstr>Закон України Про державну реєстрацію юридичних осіб, фізичних осіб - підприємців та громадських формувань доповнено Статтею 251 . Особливості проведення реєстраційних дій в автоматичному режимі (від 12.05.2022 р. N 2255-IX)</vt:lpstr>
      <vt:lpstr>Презентация PowerPoint</vt:lpstr>
      <vt:lpstr>7.3. Припинення державної реєстрації суб’єктів туристичної діяльності – юридичних осіб</vt:lpstr>
      <vt:lpstr>Суб'єкт господарювання ліквідується: </vt:lpstr>
      <vt:lpstr>Презентация PowerPoint</vt:lpstr>
      <vt:lpstr>Для проведення скасування державної реєстрації юридичної особи внаслідок її ліквідації голова ліквідаційної комісії або уповноважена ним особа після закінчення процедури ліквідації, що передбачена законом, але не раніше двох місяців із дня публікації в спеціалізованому виданні оголошення про ліквідацію юридичної особи повинен подати державному реєстраторові наступні документи:</vt:lpstr>
      <vt:lpstr>Для проведення державної реєстрації скасування юридичної особи внаслідок злиття, приєднання, поділу або перетворення, у строк не пізніше двох місяців від дня публікації оголошення в засобах масової інформації, голова комісії або уповноважений ним орган повинен подати додатково наступні документи:</vt:lpstr>
      <vt:lpstr>Підставою для винесення судового рішення припинення юридичної особи, не пов'язаного з визнанням її банкрутом, є:</vt:lpstr>
      <vt:lpstr>7.4. Припинення підприємницької діяльності фізичної особи-підприємця</vt:lpstr>
      <vt:lpstr>Презентация PowerPoint</vt:lpstr>
      <vt:lpstr>Державний реєстратор має право залишити заяву про припинення підприємницької діяльності фізичною особою-підприємцем, без розгляду, якщо: </vt:lpstr>
      <vt:lpstr>Презентация PowerPoint</vt:lpstr>
      <vt:lpstr>Державний реєстратор має право залишити документи без розгляду, якщо: </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 Travel</dc:title>
  <dc:creator>showeet.com</dc:creator>
  <dc:description>© Copyright Showeet.com</dc:description>
  <cp:lastModifiedBy>Admin</cp:lastModifiedBy>
  <cp:revision>102</cp:revision>
  <dcterms:created xsi:type="dcterms:W3CDTF">2012-01-16T12:17:13Z</dcterms:created>
  <dcterms:modified xsi:type="dcterms:W3CDTF">2022-11-20T19:25:40Z</dcterms:modified>
  <cp:category>Templates</cp:category>
</cp:coreProperties>
</file>