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sd" ContentType="application/vnd.visio"/>
  <Default Extension="vsdx" ContentType="application/vnd.ms-visio.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297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8" r:id="rId12"/>
    <p:sldId id="30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F26A3139-22F5-47FF-93A2-D6E5B238496F}">
          <p14:sldIdLst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8"/>
            <p14:sldId id="3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13" autoAdjust="0"/>
    <p:restoredTop sz="97895" autoAdjust="0"/>
  </p:normalViewPr>
  <p:slideViewPr>
    <p:cSldViewPr>
      <p:cViewPr varScale="1">
        <p:scale>
          <a:sx n="83" d="100"/>
          <a:sy n="83" d="100"/>
        </p:scale>
        <p:origin x="1392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C663A-E3DE-4C08-976C-8E01C01A8D03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0713C-672F-46D3-B2DE-33DB1C545D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670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98102-EBB5-4429-A9D5-BB6128AAB264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469E76-0F59-4A9B-894C-50E5407D17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781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69E76-0F59-4A9B-894C-50E5407D17E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36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69E76-0F59-4A9B-894C-50E5407D17E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840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69E76-0F59-4A9B-894C-50E5407D17E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8709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69E76-0F59-4A9B-894C-50E5407D17E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616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69E76-0F59-4A9B-894C-50E5407D17E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790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69E76-0F59-4A9B-894C-50E5407D17E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634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69E76-0F59-4A9B-894C-50E5407D17E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91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69E76-0F59-4A9B-894C-50E5407D17E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053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69E76-0F59-4A9B-894C-50E5407D17E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638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69E76-0F59-4A9B-894C-50E5407D17E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109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69E76-0F59-4A9B-894C-50E5407D17E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104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69E76-0F59-4A9B-894C-50E5407D17E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436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AD73-58D8-445D-A61A-DFCB790D3AFC}" type="datetime1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доцент кафедры ИС Евсеев С.П.,,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A5C65-3DAD-4850-8746-D75EE786E8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423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EA11E-D535-4901-A0E7-AF0362618301}" type="datetime1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доцент кафедры ИС Евсеев С.П.,,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A5C65-3DAD-4850-8746-D75EE786E8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959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F33D7-B5A9-4398-8F9F-DF3F286F8D85}" type="datetime1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доцент кафедры ИС Евсеев С.П.,,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A5C65-3DAD-4850-8746-D75EE786E8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686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CCE13-BEEF-46CB-9A3D-D08C29ACCD2C}" type="datetime1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доцент кафедры ИС Евсеев С.П.,,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A5C65-3DAD-4850-8746-D75EE786E8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519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80936-C67F-4DEB-A7B9-2E38558CE45C}" type="datetime1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доцент кафедры ИС Евсеев С.П.,,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A5C65-3DAD-4850-8746-D75EE786E8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663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A25DE-0165-4E67-805A-D682D5C06855}" type="datetime1">
              <a:rPr lang="ru-RU" smtClean="0"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доцент кафедры ИС Евсеев С.П.,,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A5C65-3DAD-4850-8746-D75EE786E8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452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B552D-CDD6-421A-B578-308D5DD67E6C}" type="datetime1">
              <a:rPr lang="ru-RU" smtClean="0"/>
              <a:t>25.11.2021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доцент кафедры ИС Евсеев С.П.,,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A5C65-3DAD-4850-8746-D75EE786E8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09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64F8-DB6D-4BF5-8466-9F43A8ACA4BE}" type="datetime1">
              <a:rPr lang="ru-RU" smtClean="0"/>
              <a:t>25.11.2021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доцент кафедры ИС Евсеев С.П.,,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A5C65-3DAD-4850-8746-D75EE786E8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310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B26B2-4A12-4D03-81B3-33ED6CE104B5}" type="datetime1">
              <a:rPr lang="ru-RU" smtClean="0"/>
              <a:t>25.11.2021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доцент кафедры ИС Евсеев С.П.,,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A5C65-3DAD-4850-8746-D75EE786E8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774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AD8B-E2C3-4DD8-B2EB-189D6B0D70A3}" type="datetime1">
              <a:rPr lang="ru-RU" smtClean="0"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доцент кафедры ИС Евсеев С.П.,,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A5C65-3DAD-4850-8746-D75EE786E8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87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EC260-20FE-4B44-9188-266535E82891}" type="datetime1">
              <a:rPr lang="ru-RU" smtClean="0"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доцент кафедры ИС Евсеев С.П.,,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A5C65-3DAD-4850-8746-D75EE786E8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012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A6A72-4B48-4C09-AD4C-8046F8348560}" type="datetime1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доцент кафедры ИС Евсеев С.П.,,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A5C65-3DAD-4850-8746-D75EE786E8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429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Visio_2003-2010_Drawing.vsd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package" Target="../embeddings/Microsoft_Visio_Drawing4.vsdx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.vsdx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.vsdx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2.vsdx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3.vsdx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03200FF-F78D-4C23-B5D7-CA7C0C853B2A}"/>
              </a:ext>
            </a:extLst>
          </p:cNvPr>
          <p:cNvSpPr txBox="1"/>
          <p:nvPr/>
        </p:nvSpPr>
        <p:spPr>
          <a:xfrm>
            <a:off x="1143000" y="188640"/>
            <a:ext cx="6858000" cy="1069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ХАРКІВСЬКИЙ НАЦІОНАЛЬНИЙ ЕКОНОМІЧНИЙ УНІВЕРСИТЕТ ІМЕНІ СЕМЕНА КУЗНЕЦЯ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150870" algn="ctr">
              <a:lnSpc>
                <a:spcPct val="107000"/>
              </a:lnSpc>
              <a:spcAft>
                <a:spcPts val="800"/>
              </a:spcAft>
              <a:tabLst>
                <a:tab pos="1350645" algn="l"/>
                <a:tab pos="6031230" algn="l"/>
              </a:tabLs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135DAE-8AE0-4032-AE94-D9ADD7102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61535"/>
            <a:ext cx="739623" cy="7462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7ED4C2-2BFF-433C-B139-66795FC4B350}"/>
              </a:ext>
            </a:extLst>
          </p:cNvPr>
          <p:cNvSpPr txBox="1"/>
          <p:nvPr/>
        </p:nvSpPr>
        <p:spPr>
          <a:xfrm>
            <a:off x="1113764" y="2492896"/>
            <a:ext cx="7200800" cy="773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КУРСОВИЙ ПРОЕКТ: ВВЕДЕННЯ В МЕРЕЖІ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“Створення територіально розподіленої корпоративної мережі”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CE12DD-51EB-4117-B8CD-62CC341A8AFC}"/>
              </a:ext>
            </a:extLst>
          </p:cNvPr>
          <p:cNvSpPr txBox="1"/>
          <p:nvPr/>
        </p:nvSpPr>
        <p:spPr>
          <a:xfrm>
            <a:off x="5457017" y="4437112"/>
            <a:ext cx="3674260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tabLst>
                <a:tab pos="5941060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Виконав: </a:t>
            </a:r>
          </a:p>
          <a:p>
            <a:pPr>
              <a:tabLst>
                <a:tab pos="5941060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 2 курсу групи 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5941060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6.04.125.010.20.2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5941060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Зозуляк О. О.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5941060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Перевірили: </a:t>
            </a:r>
          </a:p>
          <a:p>
            <a:pPr algn="just">
              <a:tabLst>
                <a:tab pos="5941060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проф. Євсеєв С.П.,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5941060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доц. Король О.Г.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81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4F3E20-C505-4977-9197-C819FED91004}"/>
              </a:ext>
            </a:extLst>
          </p:cNvPr>
          <p:cNvSpPr txBox="1"/>
          <p:nvPr/>
        </p:nvSpPr>
        <p:spPr>
          <a:xfrm>
            <a:off x="8532440" y="30690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E25037-61D7-44D4-94EE-5C913B4B2231}"/>
              </a:ext>
            </a:extLst>
          </p:cNvPr>
          <p:cNvSpPr txBox="1"/>
          <p:nvPr/>
        </p:nvSpPr>
        <p:spPr>
          <a:xfrm>
            <a:off x="0" y="30690"/>
            <a:ext cx="8748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6195" algn="ctr"/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ЗАБЕЗПЕЧЕННЯ БЕЗПЕКИ МЕРЕЖІ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967E0C-056A-42C7-8A36-C72D48DA1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620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F7D65F3-2D21-4F06-887C-45A4FA8AB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140000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0359464A-F09D-4338-A681-13209EDE06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1841122"/>
              </p:ext>
            </p:extLst>
          </p:nvPr>
        </p:nvGraphicFramePr>
        <p:xfrm>
          <a:off x="3145134" y="2420888"/>
          <a:ext cx="5987569" cy="4091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7738491" imgH="5260848" progId="Visio.Drawing.11">
                  <p:embed/>
                </p:oleObj>
              </mc:Choice>
              <mc:Fallback>
                <p:oleObj name="Visio" r:id="rId3" imgW="7738491" imgH="5260848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5134" y="2420888"/>
                        <a:ext cx="5987569" cy="409188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9763ADC-B8FD-45AB-A014-3BA1540E82BD}"/>
              </a:ext>
            </a:extLst>
          </p:cNvPr>
          <p:cNvSpPr txBox="1"/>
          <p:nvPr/>
        </p:nvSpPr>
        <p:spPr>
          <a:xfrm>
            <a:off x="4532995" y="6476492"/>
            <a:ext cx="459970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Передача IP-пакету в транспортному режимі</a:t>
            </a:r>
            <a:endParaRPr lang="ru-RU" dirty="0"/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5BA8D611-1A20-43C8-B22C-54C407A06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1680" y="2420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5EA0B51F-8B6E-4B65-AE59-61226D787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38474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2F050248-7F02-48DB-9856-E252CEED6F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6481666"/>
              </p:ext>
            </p:extLst>
          </p:nvPr>
        </p:nvGraphicFramePr>
        <p:xfrm>
          <a:off x="11296" y="369477"/>
          <a:ext cx="3133837" cy="2907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5" imgW="3985083" imgH="3703320" progId="Visio.Drawing.15">
                  <p:embed/>
                </p:oleObj>
              </mc:Choice>
              <mc:Fallback>
                <p:oleObj name="Visio" r:id="rId5" imgW="3985083" imgH="3703320" progId="Visio.Drawing.15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96" y="369477"/>
                        <a:ext cx="3133837" cy="29070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CAE46222-1F94-4C81-9069-002B77323DCC}"/>
              </a:ext>
            </a:extLst>
          </p:cNvPr>
          <p:cNvSpPr txBox="1"/>
          <p:nvPr/>
        </p:nvSpPr>
        <p:spPr>
          <a:xfrm>
            <a:off x="5071038" y="841355"/>
            <a:ext cx="3523622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Стек протоколів </a:t>
            </a:r>
            <a:r>
              <a:rPr lang="uk-UA" sz="1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IPSec</a:t>
            </a:r>
            <a:r>
              <a:rPr lang="uk-UA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може використовувати транспортний або тунельний режим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D829499-AA57-4916-9751-2E42A0744CBB}"/>
              </a:ext>
            </a:extLst>
          </p:cNvPr>
          <p:cNvSpPr txBox="1"/>
          <p:nvPr/>
        </p:nvSpPr>
        <p:spPr>
          <a:xfrm>
            <a:off x="70280" y="3629969"/>
            <a:ext cx="4599708" cy="120032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забезпечення конфіденційності інформаційних потоків у транспортному рівні використовуються блоково-симетричні шифри IDEA, CAST-128, 3DES, AES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156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4F3E20-C505-4977-9197-C819FED91004}"/>
              </a:ext>
            </a:extLst>
          </p:cNvPr>
          <p:cNvSpPr txBox="1"/>
          <p:nvPr/>
        </p:nvSpPr>
        <p:spPr>
          <a:xfrm>
            <a:off x="8532440" y="30690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E25037-61D7-44D4-94EE-5C913B4B2231}"/>
              </a:ext>
            </a:extLst>
          </p:cNvPr>
          <p:cNvSpPr txBox="1"/>
          <p:nvPr/>
        </p:nvSpPr>
        <p:spPr>
          <a:xfrm>
            <a:off x="0" y="30690"/>
            <a:ext cx="8748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6195" algn="ctr"/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ЗАБЕЗПЕЧЕННЯ БЕЗПЕКИ МЕРЕЖІ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967E0C-056A-42C7-8A36-C72D48DA1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620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F7D65F3-2D21-4F06-887C-45A4FA8AB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140000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5BA8D611-1A20-43C8-B22C-54C407A06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1680" y="2420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1B1FEE90-BC70-45B3-B44B-89FF8F2312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5102561"/>
              </p:ext>
            </p:extLst>
          </p:nvPr>
        </p:nvGraphicFramePr>
        <p:xfrm>
          <a:off x="1223120" y="841355"/>
          <a:ext cx="6912768" cy="5523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8939022" imgH="7492746" progId="Visio.Drawing.11">
                  <p:embed/>
                </p:oleObj>
              </mc:Choice>
              <mc:Fallback>
                <p:oleObj name="Visio" r:id="rId3" imgW="8939022" imgH="7492746" progId="Visio.Drawing.11">
                  <p:embed/>
                  <p:pic>
                    <p:nvPicPr>
                      <p:cNvPr id="15" name="Объект 14">
                        <a:extLst>
                          <a:ext uri="{FF2B5EF4-FFF2-40B4-BE49-F238E27FC236}">
                            <a16:creationId xmlns:a16="http://schemas.microsoft.com/office/drawing/2014/main" id="{1B1FEE90-BC70-45B3-B44B-89FF8F2312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3120" y="841355"/>
                        <a:ext cx="6912768" cy="552333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41CEEB9-549B-44B7-9FAB-F93D11118B19}"/>
              </a:ext>
            </a:extLst>
          </p:cNvPr>
          <p:cNvSpPr txBox="1"/>
          <p:nvPr/>
        </p:nvSpPr>
        <p:spPr>
          <a:xfrm>
            <a:off x="2987824" y="6364694"/>
            <a:ext cx="459970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Передача IP-пакета в тунельному режимі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931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4F3E20-C505-4977-9197-C819FED91004}"/>
              </a:ext>
            </a:extLst>
          </p:cNvPr>
          <p:cNvSpPr txBox="1"/>
          <p:nvPr/>
        </p:nvSpPr>
        <p:spPr>
          <a:xfrm>
            <a:off x="8532440" y="30690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E25037-61D7-44D4-94EE-5C913B4B2231}"/>
              </a:ext>
            </a:extLst>
          </p:cNvPr>
          <p:cNvSpPr txBox="1"/>
          <p:nvPr/>
        </p:nvSpPr>
        <p:spPr>
          <a:xfrm>
            <a:off x="0" y="30690"/>
            <a:ext cx="8748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6195" algn="ctr"/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ВИБІР ТА РОЗТАШУВАННЯ ВИКОРИСТОВУВАНОГО ОБЛАДНАННЯ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5E10FE-6EC2-441D-B5B2-A04676AB983A}"/>
              </a:ext>
            </a:extLst>
          </p:cNvPr>
          <p:cNvSpPr txBox="1"/>
          <p:nvPr/>
        </p:nvSpPr>
        <p:spPr>
          <a:xfrm>
            <a:off x="251520" y="692696"/>
            <a:ext cx="8640959" cy="586487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R="36195" indent="450215" algn="just">
              <a:lnSpc>
                <a:spcPct val="150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результаті виконання курсового проекту була розроблена корпоративна мережа для корпорації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CorpZOO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ході виконання роботи: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6195" indent="450215" algn="just">
              <a:lnSpc>
                <a:spcPct val="150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розроблена фізична інфраструктура мережі будівлі А, В та С;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6195" indent="450215" algn="just">
              <a:lnSpc>
                <a:spcPct val="150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розроблена логічна інфраструктура мережі будівлі А, В та С;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6195" indent="450215" algn="just">
              <a:lnSpc>
                <a:spcPct val="150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розподілені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-адреса для сегментів мережі за допомогою даних діапазонів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-адрес для будівель у технічному завданні;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6195" indent="450215" algn="just">
              <a:lnSpc>
                <a:spcPct val="150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розрахована вартість створення усієї корпоративної мережі виходячи з даними про поточні ціни обладнання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6195" indent="450215" algn="just">
              <a:lnSpc>
                <a:spcPct val="150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розглянуто способи забезпечення безпеки для мережі за допомогою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IPsec VPN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Це важлива частина забезпечення конфіденційності даних корпорації, вона надає можливість з’єднання багатьох філій за допомогою захищеного тунелю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IPsec VPN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 клієнтом і сервером у головному офісі та регулювання доступу на основі цієї структури.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6195" indent="450215" algn="just">
              <a:lnSpc>
                <a:spcPct val="150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Розроблений проект відповідає вимогам технічного завдання.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835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4F3E20-C505-4977-9197-C819FED91004}"/>
              </a:ext>
            </a:extLst>
          </p:cNvPr>
          <p:cNvSpPr txBox="1"/>
          <p:nvPr/>
        </p:nvSpPr>
        <p:spPr>
          <a:xfrm>
            <a:off x="8532440" y="0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E25037-61D7-44D4-94EE-5C913B4B2231}"/>
              </a:ext>
            </a:extLst>
          </p:cNvPr>
          <p:cNvSpPr txBox="1"/>
          <p:nvPr/>
        </p:nvSpPr>
        <p:spPr>
          <a:xfrm>
            <a:off x="1024880" y="30690"/>
            <a:ext cx="7038528" cy="46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6195" algn="ctr">
              <a:lnSpc>
                <a:spcPct val="150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ЗАВДАННЯ, МЕТА КУРСОВОГО ПРОЕКТУ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4A0D6E-9706-43A9-9668-45ECC16E1AC8}"/>
              </a:ext>
            </a:extLst>
          </p:cNvPr>
          <p:cNvSpPr txBox="1"/>
          <p:nvPr/>
        </p:nvSpPr>
        <p:spPr>
          <a:xfrm>
            <a:off x="1043608" y="1124744"/>
            <a:ext cx="7326560" cy="438985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R="36195" indent="450215" algn="just">
              <a:lnSpc>
                <a:spcPct val="120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Варіант №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6195" indent="450215" algn="just">
              <a:lnSpc>
                <a:spcPct val="120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Створити територіально розподілену корпоративну мережу інформаційної системи для автоматизації документообігу оперативного управління виробничого підприємства.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6195" indent="450215" algn="just">
              <a:lnSpc>
                <a:spcPct val="120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Корпорація має головний офіс та дві філії.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6195" indent="450215" algn="just">
              <a:lnSpc>
                <a:spcPct val="120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формування безпеки даних використовувати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IPsec VPN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6195" indent="450215" algn="just">
              <a:lnSpc>
                <a:spcPct val="120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Обладнання та програмне забезпечення компанії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HP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6195" indent="450215" algn="just">
              <a:lnSpc>
                <a:spcPct val="120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зовнішніх IP-адресів корпорація (головний будинок та філії) використовується наступний діапазон адресів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199.46.30.0/24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6195" indent="450215" algn="just">
              <a:lnSpc>
                <a:spcPct val="120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діапазону внутрішніх адресів використовується: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6195" indent="450215" algn="just">
              <a:lnSpc>
                <a:spcPct val="120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головного будинку А діапазон адресів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10.52.0.0/16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6195" indent="450215" algn="just">
              <a:lnSpc>
                <a:spcPct val="120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будинку В діапазон адресів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172.26.64.0/18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6195" indent="450215" algn="just">
              <a:lnSpc>
                <a:spcPct val="120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будинку С діапазон адресів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192.168.144.0/22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59992F-98CF-4580-B3DE-0E453E9CDB8D}"/>
              </a:ext>
            </a:extLst>
          </p:cNvPr>
          <p:cNvSpPr txBox="1"/>
          <p:nvPr/>
        </p:nvSpPr>
        <p:spPr>
          <a:xfrm>
            <a:off x="2532685" y="5949280"/>
            <a:ext cx="581439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Мета курсової роботі – створення територіальної розподіленої корпоративної мережі корпорації </a:t>
            </a:r>
            <a:r>
              <a:rPr lang="en-US" sz="1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CorpZOO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071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4F3E20-C505-4977-9197-C819FED91004}"/>
              </a:ext>
            </a:extLst>
          </p:cNvPr>
          <p:cNvSpPr txBox="1"/>
          <p:nvPr/>
        </p:nvSpPr>
        <p:spPr>
          <a:xfrm>
            <a:off x="8532440" y="0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E25037-61D7-44D4-94EE-5C913B4B2231}"/>
              </a:ext>
            </a:extLst>
          </p:cNvPr>
          <p:cNvSpPr txBox="1"/>
          <p:nvPr/>
        </p:nvSpPr>
        <p:spPr>
          <a:xfrm>
            <a:off x="1024880" y="30690"/>
            <a:ext cx="7038528" cy="46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6195" algn="ctr">
              <a:lnSpc>
                <a:spcPct val="150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СХЕМА РОЗТАШУВАННЯ КОРПОРАЦІЇ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CORPZOO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80FDB61-6ED8-41A8-8A69-411B92FFCE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327167"/>
              </p:ext>
            </p:extLst>
          </p:nvPr>
        </p:nvGraphicFramePr>
        <p:xfrm>
          <a:off x="4099084" y="692696"/>
          <a:ext cx="4932933" cy="5799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6636843" imgH="7810484" progId="Visio.Drawing.15">
                  <p:embed/>
                </p:oleObj>
              </mc:Choice>
              <mc:Fallback>
                <p:oleObj name="Visio" r:id="rId3" imgW="6636843" imgH="7810484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9084" y="692696"/>
                        <a:ext cx="4932933" cy="579966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973EC7F-D2B6-4169-93AD-EBC2B08911A4}"/>
              </a:ext>
            </a:extLst>
          </p:cNvPr>
          <p:cNvSpPr txBox="1"/>
          <p:nvPr/>
        </p:nvSpPr>
        <p:spPr>
          <a:xfrm>
            <a:off x="107504" y="783349"/>
            <a:ext cx="4248472" cy="170989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R="36195" indent="450215">
              <a:lnSpc>
                <a:spcPct val="150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Діапазон внутрішніх IP-адрес: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marR="36195" indent="450215">
              <a:lnSpc>
                <a:spcPct val="150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будівлі А: 10.52.0.0/16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marR="36195" indent="450215">
              <a:lnSpc>
                <a:spcPct val="150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будівлі B: 172.26.64.0/18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marR="36195" indent="450215">
              <a:lnSpc>
                <a:spcPct val="150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будівлі С: 192.168.144.0/22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645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4F3E20-C505-4977-9197-C819FED91004}"/>
              </a:ext>
            </a:extLst>
          </p:cNvPr>
          <p:cNvSpPr txBox="1"/>
          <p:nvPr/>
        </p:nvSpPr>
        <p:spPr>
          <a:xfrm>
            <a:off x="8532440" y="30690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E25037-61D7-44D4-94EE-5C913B4B2231}"/>
              </a:ext>
            </a:extLst>
          </p:cNvPr>
          <p:cNvSpPr txBox="1"/>
          <p:nvPr/>
        </p:nvSpPr>
        <p:spPr>
          <a:xfrm>
            <a:off x="0" y="30690"/>
            <a:ext cx="8748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6195" algn="ctr"/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РОЗРАХУНОК КІЛЬКОСТІ АДРЕСІВ ДЛЯ КОЖНОГО СЕГМЕНТА МЕРЕЖІ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E0E8111-7B10-4F75-AC60-E6C0B87CFA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712333"/>
              </p:ext>
            </p:extLst>
          </p:nvPr>
        </p:nvGraphicFramePr>
        <p:xfrm>
          <a:off x="457199" y="844296"/>
          <a:ext cx="8229601" cy="5169408"/>
        </p:xfrm>
        <a:graphic>
          <a:graphicData uri="http://schemas.openxmlformats.org/drawingml/2006/table">
            <a:tbl>
              <a:tblPr firstRow="1" firstCol="1">
                <a:tableStyleId>{5940675A-B579-460E-94D1-54222C63F5DA}</a:tableStyleId>
              </a:tblPr>
              <a:tblGrid>
                <a:gridCol w="1242172">
                  <a:extLst>
                    <a:ext uri="{9D8B030D-6E8A-4147-A177-3AD203B41FA5}">
                      <a16:colId xmlns:a16="http://schemas.microsoft.com/office/drawing/2014/main" val="2869187049"/>
                    </a:ext>
                  </a:extLst>
                </a:gridCol>
                <a:gridCol w="684809">
                  <a:extLst>
                    <a:ext uri="{9D8B030D-6E8A-4147-A177-3AD203B41FA5}">
                      <a16:colId xmlns:a16="http://schemas.microsoft.com/office/drawing/2014/main" val="131982545"/>
                    </a:ext>
                  </a:extLst>
                </a:gridCol>
                <a:gridCol w="573506">
                  <a:extLst>
                    <a:ext uri="{9D8B030D-6E8A-4147-A177-3AD203B41FA5}">
                      <a16:colId xmlns:a16="http://schemas.microsoft.com/office/drawing/2014/main" val="2958762289"/>
                    </a:ext>
                  </a:extLst>
                </a:gridCol>
                <a:gridCol w="684809">
                  <a:extLst>
                    <a:ext uri="{9D8B030D-6E8A-4147-A177-3AD203B41FA5}">
                      <a16:colId xmlns:a16="http://schemas.microsoft.com/office/drawing/2014/main" val="3496188050"/>
                    </a:ext>
                  </a:extLst>
                </a:gridCol>
                <a:gridCol w="797811">
                  <a:extLst>
                    <a:ext uri="{9D8B030D-6E8A-4147-A177-3AD203B41FA5}">
                      <a16:colId xmlns:a16="http://schemas.microsoft.com/office/drawing/2014/main" val="2810207364"/>
                    </a:ext>
                  </a:extLst>
                </a:gridCol>
                <a:gridCol w="909963">
                  <a:extLst>
                    <a:ext uri="{9D8B030D-6E8A-4147-A177-3AD203B41FA5}">
                      <a16:colId xmlns:a16="http://schemas.microsoft.com/office/drawing/2014/main" val="568650885"/>
                    </a:ext>
                  </a:extLst>
                </a:gridCol>
                <a:gridCol w="1022115">
                  <a:extLst>
                    <a:ext uri="{9D8B030D-6E8A-4147-A177-3AD203B41FA5}">
                      <a16:colId xmlns:a16="http://schemas.microsoft.com/office/drawing/2014/main" val="3112133402"/>
                    </a:ext>
                  </a:extLst>
                </a:gridCol>
                <a:gridCol w="684809">
                  <a:extLst>
                    <a:ext uri="{9D8B030D-6E8A-4147-A177-3AD203B41FA5}">
                      <a16:colId xmlns:a16="http://schemas.microsoft.com/office/drawing/2014/main" val="1765328458"/>
                    </a:ext>
                  </a:extLst>
                </a:gridCol>
                <a:gridCol w="806307">
                  <a:extLst>
                    <a:ext uri="{9D8B030D-6E8A-4147-A177-3AD203B41FA5}">
                      <a16:colId xmlns:a16="http://schemas.microsoft.com/office/drawing/2014/main" val="1593900634"/>
                    </a:ext>
                  </a:extLst>
                </a:gridCol>
                <a:gridCol w="823300">
                  <a:extLst>
                    <a:ext uri="{9D8B030D-6E8A-4147-A177-3AD203B41FA5}">
                      <a16:colId xmlns:a16="http://schemas.microsoft.com/office/drawing/2014/main" val="3428949625"/>
                    </a:ext>
                  </a:extLst>
                </a:gridCol>
              </a:tblGrid>
              <a:tr h="5252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Відділ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Принт.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Кімн.+ Пов..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Кільк. кімнат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Усього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Запас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загалом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Розмір мережі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283051"/>
                  </a:ext>
                </a:extLst>
              </a:tr>
              <a:tr h="2379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897829"/>
                  </a:ext>
                </a:extLst>
              </a:tr>
              <a:tr h="2379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716106"/>
                  </a:ext>
                </a:extLst>
              </a:tr>
              <a:tr h="2379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142446"/>
                  </a:ext>
                </a:extLst>
              </a:tr>
              <a:tr h="3470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E,IT,HR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515451"/>
                  </a:ext>
                </a:extLst>
              </a:tr>
              <a:tr h="3470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538914"/>
                  </a:ext>
                </a:extLst>
              </a:tr>
              <a:tr h="2379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092500"/>
                  </a:ext>
                </a:extLst>
              </a:tr>
              <a:tr h="2379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780739"/>
                  </a:ext>
                </a:extLst>
              </a:tr>
              <a:tr h="2379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245679"/>
                  </a:ext>
                </a:extLst>
              </a:tr>
              <a:tr h="2379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855431"/>
                  </a:ext>
                </a:extLst>
              </a:tr>
              <a:tr h="2379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182786"/>
                  </a:ext>
                </a:extLst>
              </a:tr>
              <a:tr h="2379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1" marR="3514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835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7480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4F3E20-C505-4977-9197-C819FED91004}"/>
              </a:ext>
            </a:extLst>
          </p:cNvPr>
          <p:cNvSpPr txBox="1"/>
          <p:nvPr/>
        </p:nvSpPr>
        <p:spPr>
          <a:xfrm>
            <a:off x="8532440" y="30690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E25037-61D7-44D4-94EE-5C913B4B2231}"/>
              </a:ext>
            </a:extLst>
          </p:cNvPr>
          <p:cNvSpPr txBox="1"/>
          <p:nvPr/>
        </p:nvSpPr>
        <p:spPr>
          <a:xfrm>
            <a:off x="0" y="30690"/>
            <a:ext cx="8748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6195" algn="ctr"/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РОЗПОДІЛ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IP-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АДРЕСІВ В ПІДРОЗДІЛАХ ПІДПРИЄМСТВА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5EDAD45-E057-40A1-8E34-CF89E31C4B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051742"/>
              </p:ext>
            </p:extLst>
          </p:nvPr>
        </p:nvGraphicFramePr>
        <p:xfrm>
          <a:off x="522808" y="908720"/>
          <a:ext cx="8229600" cy="535358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51536">
                  <a:extLst>
                    <a:ext uri="{9D8B030D-6E8A-4147-A177-3AD203B41FA5}">
                      <a16:colId xmlns:a16="http://schemas.microsoft.com/office/drawing/2014/main" val="3524841628"/>
                    </a:ext>
                  </a:extLst>
                </a:gridCol>
                <a:gridCol w="844357">
                  <a:extLst>
                    <a:ext uri="{9D8B030D-6E8A-4147-A177-3AD203B41FA5}">
                      <a16:colId xmlns:a16="http://schemas.microsoft.com/office/drawing/2014/main" val="1638619498"/>
                    </a:ext>
                  </a:extLst>
                </a:gridCol>
                <a:gridCol w="1703527">
                  <a:extLst>
                    <a:ext uri="{9D8B030D-6E8A-4147-A177-3AD203B41FA5}">
                      <a16:colId xmlns:a16="http://schemas.microsoft.com/office/drawing/2014/main" val="884464277"/>
                    </a:ext>
                  </a:extLst>
                </a:gridCol>
                <a:gridCol w="2630180">
                  <a:extLst>
                    <a:ext uri="{9D8B030D-6E8A-4147-A177-3AD203B41FA5}">
                      <a16:colId xmlns:a16="http://schemas.microsoft.com/office/drawing/2014/main" val="2138970607"/>
                    </a:ext>
                  </a:extLst>
                </a:gridCol>
              </a:tblGrid>
              <a:tr h="231354"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Підрозділ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VLAN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Подсеть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Диапазон IP-адресов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052151"/>
                  </a:ext>
                </a:extLst>
              </a:tr>
              <a:tr h="231354"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.0/23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 – 10.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.254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729581"/>
                  </a:ext>
                </a:extLst>
              </a:tr>
              <a:tr h="231354"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.0/23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 – 10.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.254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081888"/>
                  </a:ext>
                </a:extLst>
              </a:tr>
              <a:tr h="231354"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.0/23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 – 10.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.254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979098"/>
                  </a:ext>
                </a:extLst>
              </a:tr>
              <a:tr h="231354"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E,IT,HR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.0/2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 – 10.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27163"/>
                  </a:ext>
                </a:extLst>
              </a:tr>
              <a:tr h="231354"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/2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</a:t>
                      </a: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10.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9184"/>
                  </a:ext>
                </a:extLst>
              </a:tr>
              <a:tr h="231354"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.0/2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 – 10.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870226"/>
                  </a:ext>
                </a:extLst>
              </a:tr>
              <a:tr h="231354"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172.26.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.0/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172.26.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172.26.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149702"/>
                  </a:ext>
                </a:extLst>
              </a:tr>
              <a:tr h="231354"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172.26.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.0/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172.26.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172.26.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304469"/>
                  </a:ext>
                </a:extLst>
              </a:tr>
              <a:tr h="231354"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172.26.64.0/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172.26.64.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172.26.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840478"/>
                  </a:ext>
                </a:extLst>
              </a:tr>
              <a:tr h="231354"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192.168.146.0/24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192.168.144.1 – 192.168.144.254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779469"/>
                  </a:ext>
                </a:extLst>
              </a:tr>
              <a:tr h="231354"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192.168.144.0/23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192.168.144.1 – 192.168.145.254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582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604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4F3E20-C505-4977-9197-C819FED91004}"/>
              </a:ext>
            </a:extLst>
          </p:cNvPr>
          <p:cNvSpPr txBox="1"/>
          <p:nvPr/>
        </p:nvSpPr>
        <p:spPr>
          <a:xfrm>
            <a:off x="8532440" y="30690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E25037-61D7-44D4-94EE-5C913B4B2231}"/>
              </a:ext>
            </a:extLst>
          </p:cNvPr>
          <p:cNvSpPr txBox="1"/>
          <p:nvPr/>
        </p:nvSpPr>
        <p:spPr>
          <a:xfrm>
            <a:off x="0" y="30690"/>
            <a:ext cx="8748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6195" algn="ctr"/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РОЗПОДІЛ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IP-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АДРЕСІВ В ПІДРОЗДІЛАХ ПІДПРИЄМСТВА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5EDAD45-E057-40A1-8E34-CF89E31C4BE4}"/>
              </a:ext>
            </a:extLst>
          </p:cNvPr>
          <p:cNvGraphicFramePr>
            <a:graphicFrameLocks noGrp="1"/>
          </p:cNvGraphicFramePr>
          <p:nvPr/>
        </p:nvGraphicFramePr>
        <p:xfrm>
          <a:off x="522808" y="908720"/>
          <a:ext cx="8229600" cy="535358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51536">
                  <a:extLst>
                    <a:ext uri="{9D8B030D-6E8A-4147-A177-3AD203B41FA5}">
                      <a16:colId xmlns:a16="http://schemas.microsoft.com/office/drawing/2014/main" val="3524841628"/>
                    </a:ext>
                  </a:extLst>
                </a:gridCol>
                <a:gridCol w="844357">
                  <a:extLst>
                    <a:ext uri="{9D8B030D-6E8A-4147-A177-3AD203B41FA5}">
                      <a16:colId xmlns:a16="http://schemas.microsoft.com/office/drawing/2014/main" val="1638619498"/>
                    </a:ext>
                  </a:extLst>
                </a:gridCol>
                <a:gridCol w="1703527">
                  <a:extLst>
                    <a:ext uri="{9D8B030D-6E8A-4147-A177-3AD203B41FA5}">
                      <a16:colId xmlns:a16="http://schemas.microsoft.com/office/drawing/2014/main" val="884464277"/>
                    </a:ext>
                  </a:extLst>
                </a:gridCol>
                <a:gridCol w="2630180">
                  <a:extLst>
                    <a:ext uri="{9D8B030D-6E8A-4147-A177-3AD203B41FA5}">
                      <a16:colId xmlns:a16="http://schemas.microsoft.com/office/drawing/2014/main" val="2138970607"/>
                    </a:ext>
                  </a:extLst>
                </a:gridCol>
              </a:tblGrid>
              <a:tr h="231354"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Підрозділ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VLAN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Подсеть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Диапазон IP-адресов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052151"/>
                  </a:ext>
                </a:extLst>
              </a:tr>
              <a:tr h="231354"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.0/23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 – 10.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.254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729581"/>
                  </a:ext>
                </a:extLst>
              </a:tr>
              <a:tr h="231354"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.0/23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 – 10.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.254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081888"/>
                  </a:ext>
                </a:extLst>
              </a:tr>
              <a:tr h="231354"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.0/23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 – 10.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.254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979098"/>
                  </a:ext>
                </a:extLst>
              </a:tr>
              <a:tr h="231354"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E,IT,HR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.0/2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 – 10.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27163"/>
                  </a:ext>
                </a:extLst>
              </a:tr>
              <a:tr h="231354"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/2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</a:t>
                      </a: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10.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9184"/>
                  </a:ext>
                </a:extLst>
              </a:tr>
              <a:tr h="231354"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.0/2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 – 10.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870226"/>
                  </a:ext>
                </a:extLst>
              </a:tr>
              <a:tr h="231354"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172.26.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.0/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172.26.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172.26.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149702"/>
                  </a:ext>
                </a:extLst>
              </a:tr>
              <a:tr h="231354"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172.26.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.0/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172.26.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172.26.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304469"/>
                  </a:ext>
                </a:extLst>
              </a:tr>
              <a:tr h="231354"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172.26.64.0/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172.26.64.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172.26.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840478"/>
                  </a:ext>
                </a:extLst>
              </a:tr>
              <a:tr h="231354"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192.168.146.0/24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192.168.144.1 – 192.168.144.254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779469"/>
                  </a:ext>
                </a:extLst>
              </a:tr>
              <a:tr h="231354"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192.168.144.0/23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5800" indent="-685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192.168.144.1 – 192.168.145.254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5" marR="76685" marT="5009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582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7524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4F3E20-C505-4977-9197-C819FED91004}"/>
              </a:ext>
            </a:extLst>
          </p:cNvPr>
          <p:cNvSpPr txBox="1"/>
          <p:nvPr/>
        </p:nvSpPr>
        <p:spPr>
          <a:xfrm>
            <a:off x="8532440" y="30690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E25037-61D7-44D4-94EE-5C913B4B2231}"/>
              </a:ext>
            </a:extLst>
          </p:cNvPr>
          <p:cNvSpPr txBox="1"/>
          <p:nvPr/>
        </p:nvSpPr>
        <p:spPr>
          <a:xfrm>
            <a:off x="0" y="30690"/>
            <a:ext cx="8748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6195" algn="ctr"/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ФІЗИЧНА СХЕМА МЕРЕЖІ БУДІВЛІ 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2AD4CB7C-674E-475A-8901-BB89B583C2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015859"/>
              </p:ext>
            </p:extLst>
          </p:nvPr>
        </p:nvGraphicFramePr>
        <p:xfrm>
          <a:off x="303986" y="554302"/>
          <a:ext cx="8536028" cy="6273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11231809" imgH="8260143" progId="Visio.Drawing.15">
                  <p:embed/>
                </p:oleObj>
              </mc:Choice>
              <mc:Fallback>
                <p:oleObj name="Visio" r:id="rId3" imgW="11231809" imgH="8260143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986" y="554302"/>
                        <a:ext cx="8536028" cy="627300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7833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4F3E20-C505-4977-9197-C819FED91004}"/>
              </a:ext>
            </a:extLst>
          </p:cNvPr>
          <p:cNvSpPr txBox="1"/>
          <p:nvPr/>
        </p:nvSpPr>
        <p:spPr>
          <a:xfrm>
            <a:off x="8532440" y="30690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E25037-61D7-44D4-94EE-5C913B4B2231}"/>
              </a:ext>
            </a:extLst>
          </p:cNvPr>
          <p:cNvSpPr txBox="1"/>
          <p:nvPr/>
        </p:nvSpPr>
        <p:spPr>
          <a:xfrm>
            <a:off x="0" y="30690"/>
            <a:ext cx="8748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6195" algn="ctr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ЛОГІЧНА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СХЕМА МЕРЕЖІ БУДІВЛІ 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967E0C-056A-42C7-8A36-C72D48DA1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620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11407C2-1D7D-4532-8B1D-559D6CD6AB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3487619"/>
              </p:ext>
            </p:extLst>
          </p:nvPr>
        </p:nvGraphicFramePr>
        <p:xfrm>
          <a:off x="441787" y="589998"/>
          <a:ext cx="8475433" cy="623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11231809" imgH="8260143" progId="Visio.Drawing.15">
                  <p:embed/>
                </p:oleObj>
              </mc:Choice>
              <mc:Fallback>
                <p:oleObj name="Visio" r:id="rId3" imgW="11231809" imgH="8260143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787" y="589998"/>
                        <a:ext cx="8475433" cy="62373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0223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4F3E20-C505-4977-9197-C819FED91004}"/>
              </a:ext>
            </a:extLst>
          </p:cNvPr>
          <p:cNvSpPr txBox="1"/>
          <p:nvPr/>
        </p:nvSpPr>
        <p:spPr>
          <a:xfrm>
            <a:off x="8532440" y="30690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E25037-61D7-44D4-94EE-5C913B4B2231}"/>
              </a:ext>
            </a:extLst>
          </p:cNvPr>
          <p:cNvSpPr txBox="1"/>
          <p:nvPr/>
        </p:nvSpPr>
        <p:spPr>
          <a:xfrm>
            <a:off x="0" y="30690"/>
            <a:ext cx="8748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6195" algn="ctr"/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ВИБІР ТА РОЗТАШУВАННЯ ВИКОРИСТОВУВАНОГО ОБЛАДНАННЯ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967E0C-056A-42C7-8A36-C72D48DA1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620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97BA0FD6-249A-4177-9D8A-84CDC4E1C0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8973556"/>
              </p:ext>
            </p:extLst>
          </p:nvPr>
        </p:nvGraphicFramePr>
        <p:xfrm>
          <a:off x="3968939" y="872900"/>
          <a:ext cx="4746625" cy="278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4747225" imgH="2781096" progId="Visio.Drawing.15">
                  <p:embed/>
                </p:oleObj>
              </mc:Choice>
              <mc:Fallback>
                <p:oleObj name="Visio" r:id="rId3" imgW="4747225" imgH="2781096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939" y="872900"/>
                        <a:ext cx="4746625" cy="27892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E5DD2573-FF72-4613-A854-245D8B0E3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006153"/>
              </p:ext>
            </p:extLst>
          </p:nvPr>
        </p:nvGraphicFramePr>
        <p:xfrm>
          <a:off x="251520" y="364504"/>
          <a:ext cx="3442847" cy="6400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9975">
                  <a:extLst>
                    <a:ext uri="{9D8B030D-6E8A-4147-A177-3AD203B41FA5}">
                      <a16:colId xmlns:a16="http://schemas.microsoft.com/office/drawing/2014/main" val="3517394558"/>
                    </a:ext>
                  </a:extLst>
                </a:gridCol>
                <a:gridCol w="860712">
                  <a:extLst>
                    <a:ext uri="{9D8B030D-6E8A-4147-A177-3AD203B41FA5}">
                      <a16:colId xmlns:a16="http://schemas.microsoft.com/office/drawing/2014/main" val="2231916521"/>
                    </a:ext>
                  </a:extLst>
                </a:gridCol>
                <a:gridCol w="861080">
                  <a:extLst>
                    <a:ext uri="{9D8B030D-6E8A-4147-A177-3AD203B41FA5}">
                      <a16:colId xmlns:a16="http://schemas.microsoft.com/office/drawing/2014/main" val="3966803470"/>
                    </a:ext>
                  </a:extLst>
                </a:gridCol>
                <a:gridCol w="861080">
                  <a:extLst>
                    <a:ext uri="{9D8B030D-6E8A-4147-A177-3AD203B41FA5}">
                      <a16:colId xmlns:a16="http://schemas.microsoft.com/office/drawing/2014/main" val="160954859"/>
                    </a:ext>
                  </a:extLst>
                </a:gridCol>
              </a:tblGrid>
              <a:tr h="125938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Устаткування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3" marR="39793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Ціна, грн.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3" marR="39793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Кількість, шт.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3" marR="39793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Вартість, грн.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3" marR="39793" marT="0" marB="0" anchor="ctr"/>
                </a:tc>
                <a:extLst>
                  <a:ext uri="{0D108BD9-81ED-4DB2-BD59-A6C34878D82A}">
                    <a16:rowId xmlns:a16="http://schemas.microsoft.com/office/drawing/2014/main" val="4162309330"/>
                  </a:ext>
                </a:extLst>
              </a:tr>
              <a:tr h="125938">
                <a:tc gridSpan="4"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Будівля А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3" marR="3979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252330"/>
                  </a:ext>
                </a:extLst>
              </a:tr>
              <a:tr h="258398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Точка доступу </a:t>
                      </a:r>
                      <a:r>
                        <a:rPr lang="en-US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HP MSM430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3" marR="39793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10 396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3" marR="39793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3" marR="39793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10 396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3" marR="39793" marT="0" marB="0" anchor="ctr"/>
                </a:tc>
                <a:extLst>
                  <a:ext uri="{0D108BD9-81ED-4DB2-BD59-A6C34878D82A}">
                    <a16:rowId xmlns:a16="http://schemas.microsoft.com/office/drawing/2014/main" val="3616973290"/>
                  </a:ext>
                </a:extLst>
              </a:tr>
              <a:tr h="301412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Комутатор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HP 1410-24G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3" marR="39793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4 665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3" marR="39793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3" marR="39793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177 270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3" marR="39793" marT="0" marB="0" anchor="ctr"/>
                </a:tc>
                <a:extLst>
                  <a:ext uri="{0D108BD9-81ED-4DB2-BD59-A6C34878D82A}">
                    <a16:rowId xmlns:a16="http://schemas.microsoft.com/office/drawing/2014/main" val="1939385460"/>
                  </a:ext>
                </a:extLst>
              </a:tr>
              <a:tr h="317351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Комутатор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HP 1910-24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3" marR="39793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5 787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3" marR="39793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3" marR="39793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34 722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3" marR="39793" marT="0" marB="0" anchor="ctr"/>
                </a:tc>
                <a:extLst>
                  <a:ext uri="{0D108BD9-81ED-4DB2-BD59-A6C34878D82A}">
                    <a16:rowId xmlns:a16="http://schemas.microsoft.com/office/drawing/2014/main" val="2591427369"/>
                  </a:ext>
                </a:extLst>
              </a:tr>
              <a:tr h="317351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Маршрутизатор</a:t>
                      </a:r>
                    </a:p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JF813A 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3" marR="39793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17 455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3" marR="39793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3" marR="39793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17 455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3" marR="39793" marT="0" marB="0" anchor="ctr"/>
                </a:tc>
                <a:extLst>
                  <a:ext uri="{0D108BD9-81ED-4DB2-BD59-A6C34878D82A}">
                    <a16:rowId xmlns:a16="http://schemas.microsoft.com/office/drawing/2014/main" val="1270712865"/>
                  </a:ext>
                </a:extLst>
              </a:tr>
              <a:tr h="390858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Міжмережевий екран </a:t>
                      </a:r>
                      <a:r>
                        <a:rPr lang="en-US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HP S</a:t>
                      </a: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1050</a:t>
                      </a:r>
                      <a:r>
                        <a:rPr lang="en-US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JC</a:t>
                      </a: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882</a:t>
                      </a:r>
                      <a:r>
                        <a:rPr lang="en-US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3" marR="39793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23 670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3" marR="39793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3" marR="39793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23 670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3" marR="39793" marT="0" marB="0" anchor="ctr"/>
                </a:tc>
                <a:extLst>
                  <a:ext uri="{0D108BD9-81ED-4DB2-BD59-A6C34878D82A}">
                    <a16:rowId xmlns:a16="http://schemas.microsoft.com/office/drawing/2014/main" val="2241128787"/>
                  </a:ext>
                </a:extLst>
              </a:tr>
              <a:tr h="258398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Сервер </a:t>
                      </a:r>
                      <a:r>
                        <a:rPr lang="en-US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HP DL360e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3" marR="39793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8 753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3" marR="39793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3" marR="39793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52 518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3" marR="39793" marT="0" marB="0" anchor="ctr"/>
                </a:tc>
                <a:extLst>
                  <a:ext uri="{0D108BD9-81ED-4DB2-BD59-A6C34878D82A}">
                    <a16:rowId xmlns:a16="http://schemas.microsoft.com/office/drawing/2014/main" val="1499251330"/>
                  </a:ext>
                </a:extLst>
              </a:tr>
              <a:tr h="125938">
                <a:tc gridSpan="4"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Будівля В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3" marR="3979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622779"/>
                  </a:ext>
                </a:extLst>
              </a:tr>
              <a:tr h="317351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Комутатор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HP 1410-24G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3" marR="39793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4 665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3" marR="39793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3" marR="39793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95 930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3" marR="39793" marT="0" marB="0" anchor="ctr"/>
                </a:tc>
                <a:extLst>
                  <a:ext uri="{0D108BD9-81ED-4DB2-BD59-A6C34878D82A}">
                    <a16:rowId xmlns:a16="http://schemas.microsoft.com/office/drawing/2014/main" val="3521305333"/>
                  </a:ext>
                </a:extLst>
              </a:tr>
              <a:tr h="317351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Комутатор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HP 1910-24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3" marR="39793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5 787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3" marR="39793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3" marR="39793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17 361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3" marR="39793" marT="0" marB="0" anchor="ctr"/>
                </a:tc>
                <a:extLst>
                  <a:ext uri="{0D108BD9-81ED-4DB2-BD59-A6C34878D82A}">
                    <a16:rowId xmlns:a16="http://schemas.microsoft.com/office/drawing/2014/main" val="184828876"/>
                  </a:ext>
                </a:extLst>
              </a:tr>
              <a:tr h="317351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Маршрутизатор</a:t>
                      </a:r>
                    </a:p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JF813A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3" marR="39793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17 455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3" marR="39793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3" marR="39793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17 455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3" marR="39793" marT="0" marB="0" anchor="ctr"/>
                </a:tc>
                <a:extLst>
                  <a:ext uri="{0D108BD9-81ED-4DB2-BD59-A6C34878D82A}">
                    <a16:rowId xmlns:a16="http://schemas.microsoft.com/office/drawing/2014/main" val="3016833255"/>
                  </a:ext>
                </a:extLst>
              </a:tr>
              <a:tr h="258398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Сервер </a:t>
                      </a:r>
                      <a:r>
                        <a:rPr lang="en-US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HP DL360e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3" marR="39793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8 753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3" marR="39793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3" marR="39793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8 753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3" marR="39793" marT="0" marB="0" anchor="ctr"/>
                </a:tc>
                <a:extLst>
                  <a:ext uri="{0D108BD9-81ED-4DB2-BD59-A6C34878D82A}">
                    <a16:rowId xmlns:a16="http://schemas.microsoft.com/office/drawing/2014/main" val="3317779028"/>
                  </a:ext>
                </a:extLst>
              </a:tr>
              <a:tr h="125938">
                <a:tc gridSpan="4"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Будівля С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3" marR="3979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978653"/>
                  </a:ext>
                </a:extLst>
              </a:tr>
              <a:tr h="317351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Комутатор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HP 1410-24G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3" marR="39793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4 665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3" marR="39793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3" marR="39793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79 305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3" marR="39793" marT="0" marB="0" anchor="ctr"/>
                </a:tc>
                <a:extLst>
                  <a:ext uri="{0D108BD9-81ED-4DB2-BD59-A6C34878D82A}">
                    <a16:rowId xmlns:a16="http://schemas.microsoft.com/office/drawing/2014/main" val="2364975694"/>
                  </a:ext>
                </a:extLst>
              </a:tr>
              <a:tr h="317351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Комутатор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HP 1910-24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3" marR="39793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5 787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3" marR="39793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3" marR="39793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11 574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3" marR="39793" marT="0" marB="0" anchor="ctr"/>
                </a:tc>
                <a:extLst>
                  <a:ext uri="{0D108BD9-81ED-4DB2-BD59-A6C34878D82A}">
                    <a16:rowId xmlns:a16="http://schemas.microsoft.com/office/drawing/2014/main" val="2795165858"/>
                  </a:ext>
                </a:extLst>
              </a:tr>
              <a:tr h="317351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Маршрутизатор</a:t>
                      </a:r>
                    </a:p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JF813A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3" marR="39793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17 455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3" marR="39793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3" marR="39793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17 455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3" marR="39793" marT="0" marB="0" anchor="ctr"/>
                </a:tc>
                <a:extLst>
                  <a:ext uri="{0D108BD9-81ED-4DB2-BD59-A6C34878D82A}">
                    <a16:rowId xmlns:a16="http://schemas.microsoft.com/office/drawing/2014/main" val="726996616"/>
                  </a:ext>
                </a:extLst>
              </a:tr>
            </a:tbl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61A1F4DC-C188-4786-AB53-1D529F7F40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295203"/>
              </p:ext>
            </p:extLst>
          </p:nvPr>
        </p:nvGraphicFramePr>
        <p:xfrm>
          <a:off x="4003467" y="4437112"/>
          <a:ext cx="4943083" cy="20603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4712">
                  <a:extLst>
                    <a:ext uri="{9D8B030D-6E8A-4147-A177-3AD203B41FA5}">
                      <a16:colId xmlns:a16="http://schemas.microsoft.com/office/drawing/2014/main" val="1141785400"/>
                    </a:ext>
                  </a:extLst>
                </a:gridCol>
                <a:gridCol w="1235771">
                  <a:extLst>
                    <a:ext uri="{9D8B030D-6E8A-4147-A177-3AD203B41FA5}">
                      <a16:colId xmlns:a16="http://schemas.microsoft.com/office/drawing/2014/main" val="2948047522"/>
                    </a:ext>
                  </a:extLst>
                </a:gridCol>
                <a:gridCol w="1236300">
                  <a:extLst>
                    <a:ext uri="{9D8B030D-6E8A-4147-A177-3AD203B41FA5}">
                      <a16:colId xmlns:a16="http://schemas.microsoft.com/office/drawing/2014/main" val="3435369814"/>
                    </a:ext>
                  </a:extLst>
                </a:gridCol>
                <a:gridCol w="1236300">
                  <a:extLst>
                    <a:ext uri="{9D8B030D-6E8A-4147-A177-3AD203B41FA5}">
                      <a16:colId xmlns:a16="http://schemas.microsoft.com/office/drawing/2014/main" val="2558142300"/>
                    </a:ext>
                  </a:extLst>
                </a:gridCol>
              </a:tblGrid>
              <a:tr h="643890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Міжмережевий екран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HP S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1050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JC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882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23 670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23 670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301768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Сервер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HP DL360e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8 753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8 753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985538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Устаткування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Ціна, грн.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Кількість, шт.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Вартість, грн.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1231761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Додаткове обладнання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2542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Стойка 24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2 523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2 523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48924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Стойка 16U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1 980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3 960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354870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Разом: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702 788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7600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37868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2824</TotalTime>
  <Words>1093</Words>
  <Application>Microsoft Office PowerPoint</Application>
  <PresentationFormat>Экран (4:3)</PresentationFormat>
  <Paragraphs>380</Paragraphs>
  <Slides>12</Slides>
  <Notes>12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Документ Microsoft Visio</vt:lpstr>
      <vt:lpstr>Документ Microsoft Visio 2003–2010</vt:lpstr>
      <vt:lpstr>Visio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Abs</dc:creator>
  <cp:lastModifiedBy>Сергій Петрович Євсеєв</cp:lastModifiedBy>
  <cp:revision>264</cp:revision>
  <dcterms:created xsi:type="dcterms:W3CDTF">2011-06-06T18:58:26Z</dcterms:created>
  <dcterms:modified xsi:type="dcterms:W3CDTF">2021-11-25T04:03:18Z</dcterms:modified>
</cp:coreProperties>
</file>