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93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DFE9"/>
    <a:srgbClr val="34C098"/>
    <a:srgbClr val="429AB2"/>
    <a:srgbClr val="C62E88"/>
    <a:srgbClr val="AA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63016" autoAdjust="0"/>
  </p:normalViewPr>
  <p:slideViewPr>
    <p:cSldViewPr>
      <p:cViewPr varScale="1">
        <p:scale>
          <a:sx n="43" d="100"/>
          <a:sy n="43" d="100"/>
        </p:scale>
        <p:origin x="216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45D96-9747-4497-A46C-ACEF45374B2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616528BC-0276-44C3-B698-3D4AF5123183}">
      <dgm:prSet phldrT="[Текст]" phldr="1"/>
      <dgm:spPr>
        <a:solidFill>
          <a:srgbClr val="FFC000"/>
        </a:solidFill>
      </dgm:spPr>
      <dgm:t>
        <a:bodyPr/>
        <a:lstStyle/>
        <a:p>
          <a:endParaRPr lang="ru-UA"/>
        </a:p>
      </dgm:t>
    </dgm:pt>
    <dgm:pt modelId="{CB1D6401-47EB-40AF-A9F4-EEE628FA9691}" type="parTrans" cxnId="{C3B24369-C4A0-4A29-BD87-18EF349D547C}">
      <dgm:prSet/>
      <dgm:spPr/>
      <dgm:t>
        <a:bodyPr/>
        <a:lstStyle/>
        <a:p>
          <a:endParaRPr lang="ru-UA"/>
        </a:p>
      </dgm:t>
    </dgm:pt>
    <dgm:pt modelId="{0998E36B-B3B6-4AEA-9B5D-1AB5228A3F81}" type="sibTrans" cxnId="{C3B24369-C4A0-4A29-BD87-18EF349D547C}">
      <dgm:prSet/>
      <dgm:spPr/>
      <dgm:t>
        <a:bodyPr/>
        <a:lstStyle/>
        <a:p>
          <a:endParaRPr lang="ru-UA"/>
        </a:p>
      </dgm:t>
    </dgm:pt>
    <dgm:pt modelId="{2BDCB77C-9AE7-44CA-A2B1-4D1E2E652815}">
      <dgm:prSet phldrT="[Текст]" phldr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UA"/>
        </a:p>
      </dgm:t>
    </dgm:pt>
    <dgm:pt modelId="{7218641C-DC1B-4EDA-8854-310DEF614C43}" type="parTrans" cxnId="{3B3F588E-6AB5-446F-B567-AD45422459B2}">
      <dgm:prSet/>
      <dgm:spPr/>
      <dgm:t>
        <a:bodyPr/>
        <a:lstStyle/>
        <a:p>
          <a:endParaRPr lang="ru-UA"/>
        </a:p>
      </dgm:t>
    </dgm:pt>
    <dgm:pt modelId="{75F04834-B9E9-4518-980A-9C1F47282C82}" type="sibTrans" cxnId="{3B3F588E-6AB5-446F-B567-AD45422459B2}">
      <dgm:prSet/>
      <dgm:spPr/>
      <dgm:t>
        <a:bodyPr/>
        <a:lstStyle/>
        <a:p>
          <a:endParaRPr lang="ru-UA"/>
        </a:p>
      </dgm:t>
    </dgm:pt>
    <dgm:pt modelId="{11E87D58-782B-4ADC-8085-535F98934C08}">
      <dgm:prSet phldrT="[Текст]"/>
      <dgm:spPr/>
      <dgm:t>
        <a:bodyPr/>
        <a:lstStyle/>
        <a:p>
          <a:r>
            <a:rPr lang="uk-UA" dirty="0"/>
            <a:t>Електронна комерція</a:t>
          </a:r>
          <a:endParaRPr lang="ru-UA" dirty="0"/>
        </a:p>
      </dgm:t>
    </dgm:pt>
    <dgm:pt modelId="{E82D7B89-62D0-408C-A0B3-6C4844C70C2B}" type="parTrans" cxnId="{87917F5F-F732-4644-8847-5FB9E78A78BE}">
      <dgm:prSet/>
      <dgm:spPr/>
      <dgm:t>
        <a:bodyPr/>
        <a:lstStyle/>
        <a:p>
          <a:endParaRPr lang="ru-UA"/>
        </a:p>
      </dgm:t>
    </dgm:pt>
    <dgm:pt modelId="{B88D0128-59D2-431B-A129-D5B18D00FB45}" type="sibTrans" cxnId="{87917F5F-F732-4644-8847-5FB9E78A78BE}">
      <dgm:prSet/>
      <dgm:spPr/>
      <dgm:t>
        <a:bodyPr/>
        <a:lstStyle/>
        <a:p>
          <a:endParaRPr lang="ru-UA"/>
        </a:p>
      </dgm:t>
    </dgm:pt>
    <dgm:pt modelId="{1A1759F6-F2DA-4D25-BDE7-B0EEA125EC1D}">
      <dgm:prSet phldrT="[Текст]" phldr="1"/>
      <dgm:spPr>
        <a:solidFill>
          <a:srgbClr val="5BDFE9"/>
        </a:solidFill>
      </dgm:spPr>
      <dgm:t>
        <a:bodyPr/>
        <a:lstStyle/>
        <a:p>
          <a:endParaRPr lang="ru-UA" dirty="0"/>
        </a:p>
      </dgm:t>
    </dgm:pt>
    <dgm:pt modelId="{0A29B88D-D6BF-4600-9A14-99377F1391EC}" type="parTrans" cxnId="{27CD1C87-5F83-4F3C-92D1-2F951B613F50}">
      <dgm:prSet/>
      <dgm:spPr/>
      <dgm:t>
        <a:bodyPr/>
        <a:lstStyle/>
        <a:p>
          <a:endParaRPr lang="ru-UA"/>
        </a:p>
      </dgm:t>
    </dgm:pt>
    <dgm:pt modelId="{306A405F-E68B-409F-9A61-3103D8AD4B43}" type="sibTrans" cxnId="{27CD1C87-5F83-4F3C-92D1-2F951B613F50}">
      <dgm:prSet/>
      <dgm:spPr/>
      <dgm:t>
        <a:bodyPr/>
        <a:lstStyle/>
        <a:p>
          <a:endParaRPr lang="ru-UA"/>
        </a:p>
      </dgm:t>
    </dgm:pt>
    <dgm:pt modelId="{BD495AFF-EB8A-404A-BA61-535811781D0C}">
      <dgm:prSet phldrT="[Текст]"/>
      <dgm:spPr/>
      <dgm:t>
        <a:bodyPr/>
        <a:lstStyle/>
        <a:p>
          <a:r>
            <a:rPr lang="uk-UA" dirty="0"/>
            <a:t>Електронна торгівля</a:t>
          </a:r>
          <a:endParaRPr lang="ru-UA" dirty="0"/>
        </a:p>
      </dgm:t>
    </dgm:pt>
    <dgm:pt modelId="{7FFAD063-467C-4504-926B-366DD4859814}" type="parTrans" cxnId="{2F93A731-B530-46AD-A212-1F79F9673E87}">
      <dgm:prSet/>
      <dgm:spPr/>
      <dgm:t>
        <a:bodyPr/>
        <a:lstStyle/>
        <a:p>
          <a:endParaRPr lang="ru-UA"/>
        </a:p>
      </dgm:t>
    </dgm:pt>
    <dgm:pt modelId="{818D4226-F867-4C47-9D58-CB709BE92CEE}" type="sibTrans" cxnId="{2F93A731-B530-46AD-A212-1F79F9673E87}">
      <dgm:prSet/>
      <dgm:spPr/>
      <dgm:t>
        <a:bodyPr/>
        <a:lstStyle/>
        <a:p>
          <a:endParaRPr lang="ru-UA"/>
        </a:p>
      </dgm:t>
    </dgm:pt>
    <dgm:pt modelId="{AD159EFF-BB9E-41DB-93B1-FE5E9ED32E01}">
      <dgm:prSet phldrT="[Текст]"/>
      <dgm:spPr/>
      <dgm:t>
        <a:bodyPr/>
        <a:lstStyle/>
        <a:p>
          <a:r>
            <a:rPr lang="ru-RU" dirty="0" err="1"/>
            <a:t>Інформаційна</a:t>
          </a:r>
          <a:r>
            <a:rPr lang="ru-RU" dirty="0"/>
            <a:t> </a:t>
          </a:r>
          <a:r>
            <a:rPr lang="ru-RU" dirty="0" err="1"/>
            <a:t>економіка</a:t>
          </a:r>
          <a:r>
            <a:rPr lang="ru-RU" dirty="0"/>
            <a:t> </a:t>
          </a:r>
          <a:endParaRPr lang="ru-UA" dirty="0"/>
        </a:p>
      </dgm:t>
    </dgm:pt>
    <dgm:pt modelId="{EEABBBBB-6B3D-407A-A214-D3A5C07BE638}" type="sibTrans" cxnId="{0DB1EBF0-3EEF-48FB-B490-ECD55C2C69F0}">
      <dgm:prSet/>
      <dgm:spPr/>
      <dgm:t>
        <a:bodyPr/>
        <a:lstStyle/>
        <a:p>
          <a:endParaRPr lang="ru-UA"/>
        </a:p>
      </dgm:t>
    </dgm:pt>
    <dgm:pt modelId="{0C76ED94-9A35-4436-8801-896FD0F7DB5C}" type="parTrans" cxnId="{0DB1EBF0-3EEF-48FB-B490-ECD55C2C69F0}">
      <dgm:prSet/>
      <dgm:spPr/>
      <dgm:t>
        <a:bodyPr/>
        <a:lstStyle/>
        <a:p>
          <a:endParaRPr lang="ru-UA"/>
        </a:p>
      </dgm:t>
    </dgm:pt>
    <dgm:pt modelId="{81B39010-EA8D-4175-919B-4E68A71C2490}" type="pres">
      <dgm:prSet presAssocID="{1FA45D96-9747-4497-A46C-ACEF45374B2A}" presName="linearFlow" presStyleCnt="0">
        <dgm:presLayoutVars>
          <dgm:dir/>
          <dgm:animLvl val="lvl"/>
          <dgm:resizeHandles val="exact"/>
        </dgm:presLayoutVars>
      </dgm:prSet>
      <dgm:spPr/>
    </dgm:pt>
    <dgm:pt modelId="{FAC80C3F-A76C-4AA5-9DE2-D9D8E7E16ADF}" type="pres">
      <dgm:prSet presAssocID="{616528BC-0276-44C3-B698-3D4AF5123183}" presName="composite" presStyleCnt="0"/>
      <dgm:spPr/>
    </dgm:pt>
    <dgm:pt modelId="{583953E4-B92E-45C6-9687-6936AE7983D6}" type="pres">
      <dgm:prSet presAssocID="{616528BC-0276-44C3-B698-3D4AF512318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AE830A2-60FF-4441-BE0C-6DF7E7DE4CE4}" type="pres">
      <dgm:prSet presAssocID="{616528BC-0276-44C3-B698-3D4AF5123183}" presName="descendantText" presStyleLbl="alignAcc1" presStyleIdx="0" presStyleCnt="3">
        <dgm:presLayoutVars>
          <dgm:bulletEnabled val="1"/>
        </dgm:presLayoutVars>
      </dgm:prSet>
      <dgm:spPr/>
    </dgm:pt>
    <dgm:pt modelId="{0ECAD9DB-C178-49CE-BEF1-C46C06F544FC}" type="pres">
      <dgm:prSet presAssocID="{0998E36B-B3B6-4AEA-9B5D-1AB5228A3F81}" presName="sp" presStyleCnt="0"/>
      <dgm:spPr/>
    </dgm:pt>
    <dgm:pt modelId="{450ED664-4B27-418A-99BF-32D21B775286}" type="pres">
      <dgm:prSet presAssocID="{2BDCB77C-9AE7-44CA-A2B1-4D1E2E652815}" presName="composite" presStyleCnt="0"/>
      <dgm:spPr/>
    </dgm:pt>
    <dgm:pt modelId="{B25D0103-25D8-4D46-A69B-A2F11E57F492}" type="pres">
      <dgm:prSet presAssocID="{2BDCB77C-9AE7-44CA-A2B1-4D1E2E65281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EFD41C9-E4A9-457A-AD99-FD9D5F70DA60}" type="pres">
      <dgm:prSet presAssocID="{2BDCB77C-9AE7-44CA-A2B1-4D1E2E652815}" presName="descendantText" presStyleLbl="alignAcc1" presStyleIdx="1" presStyleCnt="3">
        <dgm:presLayoutVars>
          <dgm:bulletEnabled val="1"/>
        </dgm:presLayoutVars>
      </dgm:prSet>
      <dgm:spPr/>
    </dgm:pt>
    <dgm:pt modelId="{83C870C3-0AF1-4DEE-BCC0-A0DF9F755EA6}" type="pres">
      <dgm:prSet presAssocID="{75F04834-B9E9-4518-980A-9C1F47282C82}" presName="sp" presStyleCnt="0"/>
      <dgm:spPr/>
    </dgm:pt>
    <dgm:pt modelId="{43F5FDDF-25C8-4BC8-B35D-73D4F7FAC68C}" type="pres">
      <dgm:prSet presAssocID="{1A1759F6-F2DA-4D25-BDE7-B0EEA125EC1D}" presName="composite" presStyleCnt="0"/>
      <dgm:spPr/>
    </dgm:pt>
    <dgm:pt modelId="{C819245B-7ECB-4A27-87CC-88B01C3B6F5F}" type="pres">
      <dgm:prSet presAssocID="{1A1759F6-F2DA-4D25-BDE7-B0EEA125EC1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8494054-AC42-497F-8BC4-CAE513C4C2FE}" type="pres">
      <dgm:prSet presAssocID="{1A1759F6-F2DA-4D25-BDE7-B0EEA125EC1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0C92118-1392-4AD7-BA71-6D302715387D}" type="presOf" srcId="{1A1759F6-F2DA-4D25-BDE7-B0EEA125EC1D}" destId="{C819245B-7ECB-4A27-87CC-88B01C3B6F5F}" srcOrd="0" destOrd="0" presId="urn:microsoft.com/office/officeart/2005/8/layout/chevron2"/>
    <dgm:cxn modelId="{2F93A731-B530-46AD-A212-1F79F9673E87}" srcId="{1A1759F6-F2DA-4D25-BDE7-B0EEA125EC1D}" destId="{BD495AFF-EB8A-404A-BA61-535811781D0C}" srcOrd="0" destOrd="0" parTransId="{7FFAD063-467C-4504-926B-366DD4859814}" sibTransId="{818D4226-F867-4C47-9D58-CB709BE92CEE}"/>
    <dgm:cxn modelId="{87917F5F-F732-4644-8847-5FB9E78A78BE}" srcId="{2BDCB77C-9AE7-44CA-A2B1-4D1E2E652815}" destId="{11E87D58-782B-4ADC-8085-535F98934C08}" srcOrd="0" destOrd="0" parTransId="{E82D7B89-62D0-408C-A0B3-6C4844C70C2B}" sibTransId="{B88D0128-59D2-431B-A129-D5B18D00FB45}"/>
    <dgm:cxn modelId="{C3B24369-C4A0-4A29-BD87-18EF349D547C}" srcId="{1FA45D96-9747-4497-A46C-ACEF45374B2A}" destId="{616528BC-0276-44C3-B698-3D4AF5123183}" srcOrd="0" destOrd="0" parTransId="{CB1D6401-47EB-40AF-A9F4-EEE628FA9691}" sibTransId="{0998E36B-B3B6-4AEA-9B5D-1AB5228A3F81}"/>
    <dgm:cxn modelId="{95EB2D58-8B22-4C81-B2C8-946219D83F5C}" type="presOf" srcId="{BD495AFF-EB8A-404A-BA61-535811781D0C}" destId="{78494054-AC42-497F-8BC4-CAE513C4C2FE}" srcOrd="0" destOrd="0" presId="urn:microsoft.com/office/officeart/2005/8/layout/chevron2"/>
    <dgm:cxn modelId="{27CD1C87-5F83-4F3C-92D1-2F951B613F50}" srcId="{1FA45D96-9747-4497-A46C-ACEF45374B2A}" destId="{1A1759F6-F2DA-4D25-BDE7-B0EEA125EC1D}" srcOrd="2" destOrd="0" parTransId="{0A29B88D-D6BF-4600-9A14-99377F1391EC}" sibTransId="{306A405F-E68B-409F-9A61-3103D8AD4B43}"/>
    <dgm:cxn modelId="{3B3F588E-6AB5-446F-B567-AD45422459B2}" srcId="{1FA45D96-9747-4497-A46C-ACEF45374B2A}" destId="{2BDCB77C-9AE7-44CA-A2B1-4D1E2E652815}" srcOrd="1" destOrd="0" parTransId="{7218641C-DC1B-4EDA-8854-310DEF614C43}" sibTransId="{75F04834-B9E9-4518-980A-9C1F47282C82}"/>
    <dgm:cxn modelId="{A121DD9B-2391-4554-BAA1-36EA4D35138C}" type="presOf" srcId="{AD159EFF-BB9E-41DB-93B1-FE5E9ED32E01}" destId="{CAE830A2-60FF-4441-BE0C-6DF7E7DE4CE4}" srcOrd="0" destOrd="0" presId="urn:microsoft.com/office/officeart/2005/8/layout/chevron2"/>
    <dgm:cxn modelId="{8D2F8EA4-4010-4A4B-B711-98689A22BF74}" type="presOf" srcId="{616528BC-0276-44C3-B698-3D4AF5123183}" destId="{583953E4-B92E-45C6-9687-6936AE7983D6}" srcOrd="0" destOrd="0" presId="urn:microsoft.com/office/officeart/2005/8/layout/chevron2"/>
    <dgm:cxn modelId="{D3E850B7-87E1-4665-AB6F-F4FE99CAFBAC}" type="presOf" srcId="{1FA45D96-9747-4497-A46C-ACEF45374B2A}" destId="{81B39010-EA8D-4175-919B-4E68A71C2490}" srcOrd="0" destOrd="0" presId="urn:microsoft.com/office/officeart/2005/8/layout/chevron2"/>
    <dgm:cxn modelId="{D27498B8-842B-4279-A968-BF30D43FA973}" type="presOf" srcId="{11E87D58-782B-4ADC-8085-535F98934C08}" destId="{0EFD41C9-E4A9-457A-AD99-FD9D5F70DA60}" srcOrd="0" destOrd="0" presId="urn:microsoft.com/office/officeart/2005/8/layout/chevron2"/>
    <dgm:cxn modelId="{CD0E2AC3-E4E1-4100-BA84-688A687EE179}" type="presOf" srcId="{2BDCB77C-9AE7-44CA-A2B1-4D1E2E652815}" destId="{B25D0103-25D8-4D46-A69B-A2F11E57F492}" srcOrd="0" destOrd="0" presId="urn:microsoft.com/office/officeart/2005/8/layout/chevron2"/>
    <dgm:cxn modelId="{0DB1EBF0-3EEF-48FB-B490-ECD55C2C69F0}" srcId="{616528BC-0276-44C3-B698-3D4AF5123183}" destId="{AD159EFF-BB9E-41DB-93B1-FE5E9ED32E01}" srcOrd="0" destOrd="0" parTransId="{0C76ED94-9A35-4436-8801-896FD0F7DB5C}" sibTransId="{EEABBBBB-6B3D-407A-A214-D3A5C07BE638}"/>
    <dgm:cxn modelId="{2E1E600B-94C2-4761-8B9F-FC030B51BB78}" type="presParOf" srcId="{81B39010-EA8D-4175-919B-4E68A71C2490}" destId="{FAC80C3F-A76C-4AA5-9DE2-D9D8E7E16ADF}" srcOrd="0" destOrd="0" presId="urn:microsoft.com/office/officeart/2005/8/layout/chevron2"/>
    <dgm:cxn modelId="{BEC912FE-6387-48C0-9826-0229A4F34C81}" type="presParOf" srcId="{FAC80C3F-A76C-4AA5-9DE2-D9D8E7E16ADF}" destId="{583953E4-B92E-45C6-9687-6936AE7983D6}" srcOrd="0" destOrd="0" presId="urn:microsoft.com/office/officeart/2005/8/layout/chevron2"/>
    <dgm:cxn modelId="{6715500F-521E-47F8-AEBF-B204E3E2485E}" type="presParOf" srcId="{FAC80C3F-A76C-4AA5-9DE2-D9D8E7E16ADF}" destId="{CAE830A2-60FF-4441-BE0C-6DF7E7DE4CE4}" srcOrd="1" destOrd="0" presId="urn:microsoft.com/office/officeart/2005/8/layout/chevron2"/>
    <dgm:cxn modelId="{86B5F3D6-65E0-4748-9E0B-162FD123B282}" type="presParOf" srcId="{81B39010-EA8D-4175-919B-4E68A71C2490}" destId="{0ECAD9DB-C178-49CE-BEF1-C46C06F544FC}" srcOrd="1" destOrd="0" presId="urn:microsoft.com/office/officeart/2005/8/layout/chevron2"/>
    <dgm:cxn modelId="{2A73C295-16B4-417F-8B3D-7BD48B337AD3}" type="presParOf" srcId="{81B39010-EA8D-4175-919B-4E68A71C2490}" destId="{450ED664-4B27-418A-99BF-32D21B775286}" srcOrd="2" destOrd="0" presId="urn:microsoft.com/office/officeart/2005/8/layout/chevron2"/>
    <dgm:cxn modelId="{58B2FC05-0528-493F-89FA-6AF5C27773B7}" type="presParOf" srcId="{450ED664-4B27-418A-99BF-32D21B775286}" destId="{B25D0103-25D8-4D46-A69B-A2F11E57F492}" srcOrd="0" destOrd="0" presId="urn:microsoft.com/office/officeart/2005/8/layout/chevron2"/>
    <dgm:cxn modelId="{6845A1F3-8F4B-463F-A003-BC17F1E11CD6}" type="presParOf" srcId="{450ED664-4B27-418A-99BF-32D21B775286}" destId="{0EFD41C9-E4A9-457A-AD99-FD9D5F70DA60}" srcOrd="1" destOrd="0" presId="urn:microsoft.com/office/officeart/2005/8/layout/chevron2"/>
    <dgm:cxn modelId="{396DF405-E5C0-4285-BC18-88A35D3F79AE}" type="presParOf" srcId="{81B39010-EA8D-4175-919B-4E68A71C2490}" destId="{83C870C3-0AF1-4DEE-BCC0-A0DF9F755EA6}" srcOrd="3" destOrd="0" presId="urn:microsoft.com/office/officeart/2005/8/layout/chevron2"/>
    <dgm:cxn modelId="{489C893D-BB34-499E-A1A3-E94AA4B66612}" type="presParOf" srcId="{81B39010-EA8D-4175-919B-4E68A71C2490}" destId="{43F5FDDF-25C8-4BC8-B35D-73D4F7FAC68C}" srcOrd="4" destOrd="0" presId="urn:microsoft.com/office/officeart/2005/8/layout/chevron2"/>
    <dgm:cxn modelId="{2BEDD897-665E-4F1A-95DF-21E7F88C94DB}" type="presParOf" srcId="{43F5FDDF-25C8-4BC8-B35D-73D4F7FAC68C}" destId="{C819245B-7ECB-4A27-87CC-88B01C3B6F5F}" srcOrd="0" destOrd="0" presId="urn:microsoft.com/office/officeart/2005/8/layout/chevron2"/>
    <dgm:cxn modelId="{F7D547BA-E613-4D3E-AEAB-DDDD42745DA4}" type="presParOf" srcId="{43F5FDDF-25C8-4BC8-B35D-73D4F7FAC68C}" destId="{78494054-AC42-497F-8BC4-CAE513C4C2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953E4-B92E-45C6-9687-6936AE7983D6}">
      <dsp:nvSpPr>
        <dsp:cNvPr id="0" name=""/>
        <dsp:cNvSpPr/>
      </dsp:nvSpPr>
      <dsp:spPr>
        <a:xfrm rot="5400000">
          <a:off x="-238004" y="239080"/>
          <a:ext cx="1586697" cy="1110688"/>
        </a:xfrm>
        <a:prstGeom prst="chevron">
          <a:avLst/>
        </a:prstGeom>
        <a:solidFill>
          <a:srgbClr val="FFC000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700" kern="1200"/>
        </a:p>
      </dsp:txBody>
      <dsp:txXfrm rot="-5400000">
        <a:off x="1" y="556419"/>
        <a:ext cx="1110688" cy="476009"/>
      </dsp:txXfrm>
    </dsp:sp>
    <dsp:sp modelId="{CAE830A2-60FF-4441-BE0C-6DF7E7DE4CE4}">
      <dsp:nvSpPr>
        <dsp:cNvPr id="0" name=""/>
        <dsp:cNvSpPr/>
      </dsp:nvSpPr>
      <dsp:spPr>
        <a:xfrm rot="5400000">
          <a:off x="3849667" y="-2737903"/>
          <a:ext cx="1031353" cy="650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 dirty="0" err="1"/>
            <a:t>Інформаційна</a:t>
          </a:r>
          <a:r>
            <a:rPr lang="ru-RU" sz="4000" kern="1200" dirty="0"/>
            <a:t> </a:t>
          </a:r>
          <a:r>
            <a:rPr lang="ru-RU" sz="4000" kern="1200" dirty="0" err="1"/>
            <a:t>економіка</a:t>
          </a:r>
          <a:r>
            <a:rPr lang="ru-RU" sz="4000" kern="1200" dirty="0"/>
            <a:t> </a:t>
          </a:r>
          <a:endParaRPr lang="ru-UA" sz="4000" kern="1200" dirty="0"/>
        </a:p>
      </dsp:txBody>
      <dsp:txXfrm rot="-5400000">
        <a:off x="1110689" y="51422"/>
        <a:ext cx="6458964" cy="930659"/>
      </dsp:txXfrm>
    </dsp:sp>
    <dsp:sp modelId="{B25D0103-25D8-4D46-A69B-A2F11E57F492}">
      <dsp:nvSpPr>
        <dsp:cNvPr id="0" name=""/>
        <dsp:cNvSpPr/>
      </dsp:nvSpPr>
      <dsp:spPr>
        <a:xfrm rot="5400000">
          <a:off x="-238004" y="1631437"/>
          <a:ext cx="1586697" cy="1110688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700" kern="1200"/>
        </a:p>
      </dsp:txBody>
      <dsp:txXfrm rot="-5400000">
        <a:off x="1" y="1948776"/>
        <a:ext cx="1110688" cy="476009"/>
      </dsp:txXfrm>
    </dsp:sp>
    <dsp:sp modelId="{0EFD41C9-E4A9-457A-AD99-FD9D5F70DA60}">
      <dsp:nvSpPr>
        <dsp:cNvPr id="0" name=""/>
        <dsp:cNvSpPr/>
      </dsp:nvSpPr>
      <dsp:spPr>
        <a:xfrm rot="5400000">
          <a:off x="3849667" y="-1345546"/>
          <a:ext cx="1031353" cy="650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000" kern="1200" dirty="0"/>
            <a:t>Електронна комерція</a:t>
          </a:r>
          <a:endParaRPr lang="ru-UA" sz="4000" kern="1200" dirty="0"/>
        </a:p>
      </dsp:txBody>
      <dsp:txXfrm rot="-5400000">
        <a:off x="1110689" y="1443779"/>
        <a:ext cx="6458964" cy="930659"/>
      </dsp:txXfrm>
    </dsp:sp>
    <dsp:sp modelId="{C819245B-7ECB-4A27-87CC-88B01C3B6F5F}">
      <dsp:nvSpPr>
        <dsp:cNvPr id="0" name=""/>
        <dsp:cNvSpPr/>
      </dsp:nvSpPr>
      <dsp:spPr>
        <a:xfrm rot="5400000">
          <a:off x="-238004" y="3023794"/>
          <a:ext cx="1586697" cy="1110688"/>
        </a:xfrm>
        <a:prstGeom prst="chevron">
          <a:avLst/>
        </a:prstGeom>
        <a:solidFill>
          <a:srgbClr val="5BDFE9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700" kern="1200" dirty="0"/>
        </a:p>
      </dsp:txBody>
      <dsp:txXfrm rot="-5400000">
        <a:off x="1" y="3341133"/>
        <a:ext cx="1110688" cy="476009"/>
      </dsp:txXfrm>
    </dsp:sp>
    <dsp:sp modelId="{78494054-AC42-497F-8BC4-CAE513C4C2FE}">
      <dsp:nvSpPr>
        <dsp:cNvPr id="0" name=""/>
        <dsp:cNvSpPr/>
      </dsp:nvSpPr>
      <dsp:spPr>
        <a:xfrm rot="5400000">
          <a:off x="3849667" y="46810"/>
          <a:ext cx="1031353" cy="650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000" kern="1200" dirty="0"/>
            <a:t>Електронна торгівля</a:t>
          </a:r>
          <a:endParaRPr lang="ru-UA" sz="4000" kern="1200" dirty="0"/>
        </a:p>
      </dsp:txBody>
      <dsp:txXfrm rot="-5400000">
        <a:off x="1110689" y="2836136"/>
        <a:ext cx="6458964" cy="93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342B8-0F14-40F0-9A60-A62EEE94CCE3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118F-3C5B-4685-8F65-0B54EC0FBE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27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118F-3C5B-4685-8F65-0B54EC0FBE3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16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E118F-3C5B-4685-8F65-0B54EC0FBE3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50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7912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Електронний маркетинг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772744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latin typeface="+mj-lt"/>
            </a:endParaRPr>
          </a:p>
          <a:p>
            <a:pPr algn="ctr"/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Лектор : </a:t>
            </a:r>
          </a:p>
          <a:p>
            <a:r>
              <a:rPr lang="ru-RU" sz="2800" dirty="0" err="1">
                <a:latin typeface="+mj-lt"/>
              </a:rPr>
              <a:t>к.е.н</a:t>
            </a:r>
            <a:r>
              <a:rPr lang="ru-RU" sz="2800" dirty="0">
                <a:latin typeface="+mj-lt"/>
              </a:rPr>
              <a:t>., доц. К</a:t>
            </a:r>
            <a:r>
              <a:rPr lang="uk-UA" sz="2800" dirty="0" err="1">
                <a:latin typeface="+mj-lt"/>
              </a:rPr>
              <a:t>інас</a:t>
            </a:r>
            <a:r>
              <a:rPr lang="uk-UA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Ірина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Олександрівна</a:t>
            </a:r>
            <a:endParaRPr lang="ru-RU" sz="2800" dirty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  <a:p>
            <a:pPr algn="just"/>
            <a:r>
              <a:rPr lang="ru-RU" sz="2800" dirty="0">
                <a:latin typeface="+mj-lt"/>
              </a:rPr>
              <a:t>КАФЕДРА: </a:t>
            </a:r>
            <a:r>
              <a:rPr lang="ru-RU" sz="2800" b="0" dirty="0"/>
              <a:t>МЕНЕДЖМЕНТУ ТА БІЗНЕСУ</a:t>
            </a:r>
          </a:p>
          <a:p>
            <a:pPr algn="just"/>
            <a:endParaRPr lang="uk-U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086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1F67F-3B2B-6842-965D-F9AFD0DB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626940"/>
            <a:ext cx="5791200" cy="1371600"/>
          </a:xfrm>
        </p:spPr>
        <p:txBody>
          <a:bodyPr/>
          <a:lstStyle/>
          <a:p>
            <a:r>
              <a:rPr lang="uk-UA" dirty="0"/>
              <a:t>Платний трафік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E261FB-7569-7F2A-942A-7EB45BD94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619614"/>
            <a:ext cx="6120680" cy="62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18576-5602-7F0C-F9FB-FA544D90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стрічці</a:t>
            </a:r>
            <a:r>
              <a:rPr lang="ru-RU" dirty="0"/>
              <a:t> новин у Facebook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DFEC7ED-AB3E-272A-9F88-501C9A47A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113" y="1752600"/>
            <a:ext cx="4734173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7B10-8E8C-C49D-08F1-BF3C2598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dirty="0"/>
              <a:t>І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на YouTube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9233AC2-E534-458B-B38A-5A4212BFD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098" y="1752600"/>
            <a:ext cx="5820203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2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E9208-F873-0803-F07D-4A5B2311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C59849-0F6A-EDB9-6DD5-0D61CA40D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98340"/>
            <a:ext cx="7037400" cy="229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2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4B101-C7E5-D0DA-5105-F406868E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F0DCD9-22B8-6947-54FE-481602D30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7325"/>
            <a:ext cx="7620000" cy="43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5AB1A-24F3-57CE-5034-EA973B44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/>
          <a:lstStyle/>
          <a:p>
            <a:r>
              <a:rPr lang="ru-RU" dirty="0" err="1"/>
              <a:t>Реферальний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6C9539-F0A2-EAB8-7E0E-11669BD7C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85" y="1916832"/>
            <a:ext cx="8374430" cy="34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F26E7-A30B-1006-11F2-90CD99C2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56E10F-09FC-8E90-38A1-62BBD8129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49755"/>
            <a:ext cx="7620000" cy="31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4067-27F5-6063-E302-C72065A7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C70713-CE33-23B0-43F2-8E7543D80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57240"/>
            <a:ext cx="7620000" cy="296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00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8B5A5-D486-5F70-B546-8E58C9B1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44E693-B1FE-5B41-A7D0-BA060491D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7300"/>
            <a:ext cx="7620000" cy="39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FA453-C4B4-FF8D-8C29-7ED4F715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Успішні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й за кордоном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64268A-35C2-2215-C0BB-014588001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3861048"/>
            <a:ext cx="6096000" cy="2352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C86D73-F66F-D993-9194-09B68F00C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42" y="1405096"/>
            <a:ext cx="4081264" cy="27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7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7BA33-4418-58F5-CD10-5B6C2679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38470"/>
            <a:ext cx="5791200" cy="1371600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63CEE57-8FB0-6DC9-8C58-B7A11939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5" y="910648"/>
            <a:ext cx="7620000" cy="4373563"/>
          </a:xfrm>
        </p:spPr>
        <p:txBody>
          <a:bodyPr>
            <a:normAutofit/>
          </a:bodyPr>
          <a:lstStyle/>
          <a:p>
            <a:endParaRPr lang="ru-UA" sz="3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0829AA-C4DE-922F-4EDB-769201A74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35" y="3409979"/>
            <a:ext cx="4951065" cy="2906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5A3D8-F71D-1801-4C8C-D3CBCB103E82}"/>
              </a:ext>
            </a:extLst>
          </p:cNvPr>
          <p:cNvSpPr txBox="1"/>
          <p:nvPr/>
        </p:nvSpPr>
        <p:spPr>
          <a:xfrm>
            <a:off x="927399" y="1050495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«</a:t>
            </a:r>
            <a:r>
              <a:rPr lang="ru-RU" sz="3600" dirty="0" err="1"/>
              <a:t>Громадянин</a:t>
            </a:r>
            <a:r>
              <a:rPr lang="ru-RU" sz="3600" dirty="0"/>
              <a:t> </a:t>
            </a:r>
            <a:r>
              <a:rPr lang="ru-RU" sz="3600" dirty="0" err="1"/>
              <a:t>Інтернету</a:t>
            </a:r>
            <a:r>
              <a:rPr lang="ru-RU" sz="3600" dirty="0"/>
              <a:t>»: </a:t>
            </a:r>
            <a:r>
              <a:rPr lang="ru-RU" sz="3600" dirty="0" err="1"/>
              <a:t>відмітні</a:t>
            </a:r>
            <a:r>
              <a:rPr lang="ru-RU" sz="3600" dirty="0"/>
              <a:t> характеристики </a:t>
            </a:r>
          </a:p>
          <a:p>
            <a:r>
              <a:rPr lang="ru-RU" sz="3600" dirty="0"/>
              <a:t>та роль в </a:t>
            </a:r>
            <a:r>
              <a:rPr lang="ru-RU" sz="3600" dirty="0" err="1"/>
              <a:t>електронному</a:t>
            </a:r>
            <a:r>
              <a:rPr lang="ru-RU" sz="3600" dirty="0"/>
              <a:t> </a:t>
            </a:r>
            <a:r>
              <a:rPr lang="ru-RU" sz="3600" dirty="0" err="1"/>
              <a:t>середовищі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362097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44AA-5B7E-ECD1-DD9C-22556987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Grammarly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196AEC7-8734-1BE7-ACC0-398AD242C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2095698"/>
            <a:ext cx="5333206" cy="26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D68C9-E79D-9155-5FCD-BF73B37A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Restream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7FF2F0-CFEC-EE0D-D166-A50EB5740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418" y="1752600"/>
            <a:ext cx="4373563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F0136-D9C9-E539-3F74-79EA1905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PatentBot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E553A94-2E60-59ED-392E-EED2BE670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6912"/>
            <a:ext cx="7968549" cy="25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2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5BFC1-6519-661E-F0FB-8C863330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Depositphotos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FBA52C1-3118-3E35-BAE0-581946144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20" y="2636912"/>
            <a:ext cx="5576908" cy="26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9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EBB16-482B-7565-BF79-577A664E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9011344" cy="159988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Na’Vi</a:t>
            </a:r>
            <a:r>
              <a:rPr lang="en-US" dirty="0"/>
              <a:t> </a:t>
            </a:r>
            <a:br>
              <a:rPr lang="uk-UA" dirty="0"/>
            </a:b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– «</a:t>
            </a:r>
            <a:r>
              <a:rPr lang="en-US" dirty="0" err="1"/>
              <a:t>Natus</a:t>
            </a:r>
            <a:r>
              <a:rPr lang="uk-UA" dirty="0"/>
              <a:t> </a:t>
            </a:r>
            <a:r>
              <a:rPr lang="en-US" dirty="0" err="1"/>
              <a:t>Vincere</a:t>
            </a:r>
            <a:r>
              <a:rPr lang="en-US" dirty="0"/>
              <a:t>»,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72D2A35-4079-3D3E-09E8-7F06A696A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101" y="1752600"/>
            <a:ext cx="3834867" cy="2147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40999-AA5A-50DB-1825-35CE29A1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429000"/>
            <a:ext cx="4339533" cy="28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9F05A-E5D8-CCA3-DD41-9BEF633B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Prom.ua</a:t>
            </a:r>
            <a:r>
              <a:rPr lang="uk-UA" dirty="0"/>
              <a:t>.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1D844E-93B6-7DDC-8B22-1193609A8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237" y="1805527"/>
            <a:ext cx="4239914" cy="25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7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3F29C-216D-A8D4-B84A-6DF4B930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Jooble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03FCD9-5D28-E6DD-E4FA-B567B67B3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2348880"/>
            <a:ext cx="5585399" cy="30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6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F5A9D-2431-3DAC-7737-DA27A151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TicketForEvent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3FD787-F450-DEBC-DB73-69D2BFB39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603" y="3140968"/>
            <a:ext cx="8365247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57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350B4-4FDD-815C-338E-235BF97B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Address.ua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89393B-B4DB-8DF5-4D85-521E8A16C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2204864"/>
            <a:ext cx="4438236" cy="29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0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B4D650-AC03-480D-401B-F9DE0723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6B6D-7EE4-6FEB-A5C6-52D09B2970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«</a:t>
            </a:r>
            <a:r>
              <a:rPr lang="en-US" dirty="0" err="1"/>
              <a:t>Rozetka</a:t>
            </a:r>
            <a:r>
              <a:rPr lang="en-US" dirty="0"/>
              <a:t>», </a:t>
            </a:r>
            <a:endParaRPr lang="uk-UA" dirty="0"/>
          </a:p>
          <a:p>
            <a:r>
              <a:rPr lang="en-US" dirty="0"/>
              <a:t>«</a:t>
            </a:r>
            <a:r>
              <a:rPr lang="en-US" dirty="0" err="1"/>
              <a:t>Allo</a:t>
            </a:r>
            <a:r>
              <a:rPr lang="en-US" dirty="0"/>
              <a:t>», </a:t>
            </a:r>
            <a:endParaRPr lang="uk-UA" dirty="0"/>
          </a:p>
          <a:p>
            <a:r>
              <a:rPr lang="en-US" dirty="0"/>
              <a:t>«Citrus, </a:t>
            </a:r>
            <a:endParaRPr lang="uk-UA" dirty="0"/>
          </a:p>
          <a:p>
            <a:r>
              <a:rPr lang="en-US" dirty="0"/>
              <a:t>«Comfy»,</a:t>
            </a:r>
            <a:endParaRPr lang="uk-UA" dirty="0"/>
          </a:p>
          <a:p>
            <a:r>
              <a:rPr lang="en-US" dirty="0"/>
              <a:t> «</a:t>
            </a:r>
            <a:r>
              <a:rPr lang="ru-RU" dirty="0"/>
              <a:t>М</a:t>
            </a:r>
            <a:r>
              <a:rPr lang="en-US" dirty="0" err="1"/>
              <a:t>ake</a:t>
            </a:r>
            <a:r>
              <a:rPr lang="en-US" dirty="0"/>
              <a:t> UP», </a:t>
            </a:r>
            <a:endParaRPr lang="uk-UA" dirty="0"/>
          </a:p>
          <a:p>
            <a:r>
              <a:rPr lang="en-US" dirty="0"/>
              <a:t>«Foxtrot», </a:t>
            </a:r>
            <a:endParaRPr lang="uk-UA" dirty="0"/>
          </a:p>
          <a:p>
            <a:r>
              <a:rPr lang="en-US" dirty="0"/>
              <a:t>«27.ua», </a:t>
            </a:r>
            <a:endParaRPr lang="uk-UA" dirty="0"/>
          </a:p>
          <a:p>
            <a:r>
              <a:rPr lang="en-US" dirty="0"/>
              <a:t>«kasta.ua», </a:t>
            </a:r>
            <a:endParaRPr lang="uk-UA" dirty="0"/>
          </a:p>
          <a:p>
            <a:r>
              <a:rPr lang="en-US" dirty="0"/>
              <a:t>«f.ua», </a:t>
            </a:r>
            <a:endParaRPr lang="uk-UA" dirty="0"/>
          </a:p>
          <a:p>
            <a:r>
              <a:rPr lang="en-US" dirty="0"/>
              <a:t>«</a:t>
            </a:r>
            <a:r>
              <a:rPr lang="ru-RU" dirty="0"/>
              <a:t>Мо</a:t>
            </a:r>
            <a:r>
              <a:rPr lang="en-US" dirty="0" err="1"/>
              <a:t>yo</a:t>
            </a:r>
            <a:r>
              <a:rPr lang="en-US" dirty="0"/>
              <a:t>», </a:t>
            </a:r>
            <a:endParaRPr lang="uk-UA" dirty="0"/>
          </a:p>
          <a:p>
            <a:r>
              <a:rPr lang="en-US" dirty="0"/>
              <a:t>«Eldorado», </a:t>
            </a:r>
            <a:endParaRPr lang="uk-UA" dirty="0"/>
          </a:p>
          <a:p>
            <a:r>
              <a:rPr lang="en-US" dirty="0"/>
              <a:t>«</a:t>
            </a:r>
            <a:r>
              <a:rPr lang="en-US" dirty="0" err="1"/>
              <a:t>Intertop</a:t>
            </a:r>
            <a:r>
              <a:rPr lang="en-US" dirty="0"/>
              <a:t>»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CDBAF1C-4AD0-9F9F-9752-BE0C9EEBC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2520" y="1625282"/>
            <a:ext cx="329184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«next.co.uk», «sportsdirect.com», </a:t>
            </a:r>
          </a:p>
          <a:p>
            <a:r>
              <a:rPr lang="en-US" dirty="0"/>
              <a:t>«decathlon.co.uk», «hm.com», «mountainwarehouse.com», «lidl.de», </a:t>
            </a:r>
          </a:p>
          <a:p>
            <a:r>
              <a:rPr lang="en-US" dirty="0"/>
              <a:t>«carters.com», «amazon.com», </a:t>
            </a:r>
            <a:endParaRPr lang="uk-UA" dirty="0"/>
          </a:p>
          <a:p>
            <a:r>
              <a:rPr lang="en-US" dirty="0"/>
              <a:t>«6pm.com», «calvinklein.com», «zara.com»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4938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F1FF6-72C8-F242-FFDC-52C7836E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2" y="398924"/>
            <a:ext cx="8003232" cy="1371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інтернет-користувачів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9EF79-21F0-DB1D-884E-579304A95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− </a:t>
            </a:r>
            <a:r>
              <a:rPr lang="ru-RU" dirty="0" err="1"/>
              <a:t>неактивних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</a:t>
            </a:r>
          </a:p>
          <a:p>
            <a:r>
              <a:rPr lang="ru-RU" dirty="0"/>
              <a:t>− </a:t>
            </a:r>
            <a:r>
              <a:rPr lang="ru-RU" dirty="0" err="1"/>
              <a:t>спостерігачів</a:t>
            </a:r>
            <a:r>
              <a:rPr lang="ru-RU" dirty="0"/>
              <a:t> (</a:t>
            </a:r>
            <a:r>
              <a:rPr lang="ru-RU" dirty="0" err="1"/>
              <a:t>переглядають</a:t>
            </a:r>
            <a:r>
              <a:rPr lang="ru-RU" dirty="0"/>
              <a:t> та </a:t>
            </a:r>
            <a:r>
              <a:rPr lang="ru-RU" dirty="0" err="1"/>
              <a:t>читають</a:t>
            </a:r>
            <a:r>
              <a:rPr lang="ru-RU" dirty="0"/>
              <a:t> контент, </a:t>
            </a:r>
            <a:r>
              <a:rPr lang="ru-RU" dirty="0" err="1"/>
              <a:t>розміщений</a:t>
            </a:r>
            <a:r>
              <a:rPr lang="ru-RU" dirty="0"/>
              <a:t> у </a:t>
            </a:r>
            <a:r>
              <a:rPr lang="ru-RU" dirty="0" err="1"/>
              <a:t>мережі</a:t>
            </a:r>
            <a:r>
              <a:rPr lang="ru-RU" dirty="0"/>
              <a:t> «</a:t>
            </a:r>
            <a:r>
              <a:rPr lang="ru-RU" dirty="0" err="1"/>
              <a:t>Інтернет</a:t>
            </a:r>
            <a:r>
              <a:rPr lang="ru-RU" dirty="0"/>
              <a:t>»);</a:t>
            </a:r>
          </a:p>
          <a:p>
            <a:r>
              <a:rPr lang="ru-RU" dirty="0"/>
              <a:t>− </a:t>
            </a:r>
            <a:r>
              <a:rPr lang="ru-RU" dirty="0" err="1"/>
              <a:t>фоловерів</a:t>
            </a:r>
            <a:r>
              <a:rPr lang="ru-RU" dirty="0"/>
              <a:t> (</a:t>
            </a:r>
            <a:r>
              <a:rPr lang="ru-RU" dirty="0" err="1"/>
              <a:t>приєднуються</a:t>
            </a:r>
            <a:r>
              <a:rPr lang="ru-RU" dirty="0"/>
              <a:t> до </a:t>
            </a:r>
            <a:r>
              <a:rPr lang="ru-RU" dirty="0" err="1"/>
              <a:t>соціальних</a:t>
            </a:r>
            <a:r>
              <a:rPr lang="ru-RU" dirty="0"/>
              <a:t> мереж і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);</a:t>
            </a:r>
          </a:p>
          <a:p>
            <a:r>
              <a:rPr lang="ru-RU" dirty="0"/>
              <a:t>− </a:t>
            </a:r>
            <a:r>
              <a:rPr lang="ru-RU" dirty="0" err="1"/>
              <a:t>колекціонерів</a:t>
            </a:r>
            <a:r>
              <a:rPr lang="ru-RU" dirty="0"/>
              <a:t> - </a:t>
            </a:r>
            <a:r>
              <a:rPr lang="ru-RU" dirty="0" err="1"/>
              <a:t>додають</a:t>
            </a:r>
            <a:r>
              <a:rPr lang="ru-RU" dirty="0"/>
              <a:t> теги на </a:t>
            </a:r>
            <a:r>
              <a:rPr lang="ru-RU" dirty="0" err="1"/>
              <a:t>вебсторінки</a:t>
            </a:r>
            <a:r>
              <a:rPr lang="ru-RU" dirty="0"/>
              <a:t> та 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en-US" dirty="0"/>
              <a:t>RSS-</a:t>
            </a:r>
            <a:r>
              <a:rPr lang="ru-RU" dirty="0"/>
              <a:t>канали;</a:t>
            </a:r>
          </a:p>
          <a:p>
            <a:endParaRPr lang="ru-RU" dirty="0"/>
          </a:p>
          <a:p>
            <a:r>
              <a:rPr lang="ru-RU" dirty="0"/>
              <a:t>− </a:t>
            </a:r>
            <a:r>
              <a:rPr lang="ru-RU" dirty="0" err="1"/>
              <a:t>критиків</a:t>
            </a:r>
            <a:r>
              <a:rPr lang="ru-RU" dirty="0"/>
              <a:t> (</a:t>
            </a:r>
            <a:r>
              <a:rPr lang="ru-RU" dirty="0" err="1"/>
              <a:t>публікують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й </a:t>
            </a:r>
            <a:r>
              <a:rPr lang="ru-RU" dirty="0" err="1"/>
              <a:t>коментарі</a:t>
            </a:r>
            <a:r>
              <a:rPr lang="ru-RU" dirty="0"/>
              <a:t>);</a:t>
            </a:r>
          </a:p>
          <a:p>
            <a:r>
              <a:rPr lang="ru-RU" dirty="0"/>
              <a:t>− </a:t>
            </a:r>
            <a:r>
              <a:rPr lang="ru-RU" dirty="0" err="1"/>
              <a:t>творців</a:t>
            </a:r>
            <a:r>
              <a:rPr lang="ru-RU" dirty="0"/>
              <a:t> (</a:t>
            </a:r>
            <a:r>
              <a:rPr lang="ru-RU" dirty="0" err="1"/>
              <a:t>створюють</a:t>
            </a:r>
            <a:r>
              <a:rPr lang="ru-RU" dirty="0"/>
              <a:t> і </a:t>
            </a:r>
            <a:r>
              <a:rPr lang="ru-RU" dirty="0" err="1"/>
              <a:t>публікують</a:t>
            </a:r>
            <a:r>
              <a:rPr lang="ru-RU" dirty="0"/>
              <a:t> онлайн-контент)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BE3384-D4C8-20C7-1E07-880BDDC52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077072"/>
            <a:ext cx="1447053" cy="7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16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E848268-0F71-F6D5-5282-654E901E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6995120" cy="1980138"/>
          </a:xfrm>
        </p:spPr>
        <p:txBody>
          <a:bodyPr>
            <a:normAutofit/>
          </a:bodyPr>
          <a:lstStyle/>
          <a:p>
            <a:r>
              <a:rPr lang="en-US" dirty="0" err="1"/>
              <a:t>Проєкт</a:t>
            </a:r>
            <a:r>
              <a:rPr lang="en-US" dirty="0"/>
              <a:t> «Million Dollar Home Page»</a:t>
            </a:r>
            <a:br>
              <a:rPr lang="ru-UA" dirty="0"/>
            </a:br>
            <a:endParaRPr lang="ru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C3D7169-75AB-9B8A-E254-118C5CBE5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600882"/>
            <a:ext cx="5646630" cy="3387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199179-4087-2036-3F90-4EEE498E03F2}"/>
              </a:ext>
            </a:extLst>
          </p:cNvPr>
          <p:cNvSpPr txBox="1"/>
          <p:nvPr/>
        </p:nvSpPr>
        <p:spPr>
          <a:xfrm>
            <a:off x="1187624" y="5110792"/>
            <a:ext cx="676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Студент </a:t>
            </a:r>
            <a:r>
              <a:rPr lang="ru-RU" dirty="0" err="1"/>
              <a:t>отримав</a:t>
            </a:r>
            <a:r>
              <a:rPr lang="ru-RU" dirty="0"/>
              <a:t> суму 1 037 100 дол. і 37,1 тис. дол. </a:t>
            </a:r>
            <a:r>
              <a:rPr lang="ru-RU" dirty="0" err="1"/>
              <a:t>додатково</a:t>
            </a:r>
            <a:r>
              <a:rPr lang="ru-RU" dirty="0"/>
              <a:t>, коли </a:t>
            </a:r>
            <a:r>
              <a:rPr lang="ru-RU" dirty="0" err="1"/>
              <a:t>виставив</a:t>
            </a:r>
            <a:r>
              <a:rPr lang="ru-RU" dirty="0"/>
              <a:t> на продаж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тисячу</a:t>
            </a:r>
            <a:r>
              <a:rPr lang="ru-RU" dirty="0"/>
              <a:t> </a:t>
            </a:r>
            <a:r>
              <a:rPr lang="ru-RU" dirty="0" err="1"/>
              <a:t>пікселів</a:t>
            </a:r>
            <a:r>
              <a:rPr lang="ru-RU" dirty="0"/>
              <a:t> на </a:t>
            </a:r>
            <a:r>
              <a:rPr lang="ru-RU" dirty="0" err="1"/>
              <a:t>аукціон</a:t>
            </a:r>
            <a:r>
              <a:rPr lang="ru-RU" dirty="0"/>
              <a:t> «eBay».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83632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86356-72F5-BE66-1784-2006A004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Tumblr.com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B11FDC-96A9-316A-D253-7ECB48372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321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34912-54F0-76BF-C84E-94995F0A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371600"/>
          </a:xfrm>
        </p:spPr>
        <p:txBody>
          <a:bodyPr>
            <a:normAutofit/>
          </a:bodyPr>
          <a:lstStyle/>
          <a:p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інтернет-магазинів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B6920-E492-E93C-4655-64921E0C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Інтернет</a:t>
            </a:r>
            <a:r>
              <a:rPr lang="ru-RU" dirty="0"/>
              <a:t>-магазин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для </a:t>
            </a:r>
            <a:r>
              <a:rPr lang="ru-RU" dirty="0" err="1"/>
              <a:t>репрезентування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товару,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способом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правочину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5CEB7D-2A78-8C2E-89BB-4D899457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63" y="3410725"/>
            <a:ext cx="3871879" cy="21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32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2BFBB-BD3C-36AB-445F-22728241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A0395C-4F7E-8C90-8CCD-C63DEE668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2492896"/>
            <a:ext cx="4385071" cy="32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97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FC1D9-38DF-2E5E-1F5C-2007508A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5998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параметри</a:t>
            </a:r>
            <a:br>
              <a:rPr lang="ru-RU" dirty="0"/>
            </a:br>
            <a:r>
              <a:rPr lang="ru-RU" dirty="0" err="1"/>
              <a:t>придатності</a:t>
            </a:r>
            <a:r>
              <a:rPr lang="ru-RU" dirty="0"/>
              <a:t> товару до </a:t>
            </a:r>
            <a:r>
              <a:rPr lang="ru-RU" dirty="0" err="1"/>
              <a:t>інтернет-торгівлі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3F488-9B5C-481E-815F-FEF4D8CE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легкість</a:t>
            </a:r>
            <a:r>
              <a:rPr lang="ru-RU" dirty="0"/>
              <a:t> доставки </a:t>
            </a:r>
            <a:r>
              <a:rPr lang="ru-RU" dirty="0" err="1"/>
              <a:t>цільовому</a:t>
            </a:r>
            <a:r>
              <a:rPr lang="ru-RU" dirty="0"/>
              <a:t> </a:t>
            </a:r>
            <a:r>
              <a:rPr lang="ru-RU" dirty="0" err="1"/>
              <a:t>покупцеві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на </a:t>
            </a:r>
            <a:r>
              <a:rPr lang="ru-RU" dirty="0" err="1"/>
              <a:t>такий</a:t>
            </a:r>
            <a:r>
              <a:rPr lang="ru-RU" dirty="0"/>
              <a:t> товар в офлайн-</a:t>
            </a:r>
            <a:r>
              <a:rPr lang="ru-RU" dirty="0" err="1"/>
              <a:t>магазині</a:t>
            </a:r>
            <a:r>
              <a:rPr lang="ru-RU" dirty="0"/>
              <a:t>;</a:t>
            </a:r>
          </a:p>
          <a:p>
            <a:r>
              <a:rPr lang="ru-RU" dirty="0" err="1"/>
              <a:t>тривалий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;</a:t>
            </a:r>
          </a:p>
          <a:p>
            <a:r>
              <a:rPr lang="ru-RU" dirty="0" err="1"/>
              <a:t>легке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;</a:t>
            </a:r>
          </a:p>
          <a:p>
            <a:r>
              <a:rPr lang="ru-RU" dirty="0"/>
              <a:t> широкий </a:t>
            </a:r>
            <a:r>
              <a:rPr lang="ru-RU" dirty="0" err="1"/>
              <a:t>асортимент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вибору</a:t>
            </a:r>
            <a:r>
              <a:rPr lang="ru-RU" dirty="0"/>
              <a:t>;</a:t>
            </a:r>
          </a:p>
          <a:p>
            <a:r>
              <a:rPr lang="ru-RU" dirty="0" err="1"/>
              <a:t>статусна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важливість</a:t>
            </a:r>
            <a:r>
              <a:rPr lang="ru-RU" dirty="0"/>
              <a:t> для </a:t>
            </a:r>
            <a:r>
              <a:rPr lang="ru-RU" dirty="0" err="1"/>
              <a:t>покупців</a:t>
            </a:r>
            <a:r>
              <a:rPr lang="ru-RU" dirty="0"/>
              <a:t>;</a:t>
            </a:r>
          </a:p>
          <a:p>
            <a:r>
              <a:rPr lang="ru-RU" dirty="0" err="1"/>
              <a:t>висока</a:t>
            </a:r>
            <a:r>
              <a:rPr lang="ru-RU" dirty="0"/>
              <a:t> частота </a:t>
            </a:r>
            <a:r>
              <a:rPr lang="ru-RU" dirty="0" err="1"/>
              <a:t>купівлі</a:t>
            </a:r>
            <a:r>
              <a:rPr lang="ru-RU" dirty="0"/>
              <a:t> для </a:t>
            </a:r>
            <a:r>
              <a:rPr lang="ru-RU" dirty="0" err="1"/>
              <a:t>заміни</a:t>
            </a:r>
            <a:r>
              <a:rPr lang="ru-RU" dirty="0"/>
              <a:t> товару на </a:t>
            </a:r>
            <a:r>
              <a:rPr lang="ru-RU" dirty="0" err="1"/>
              <a:t>нову</a:t>
            </a:r>
            <a:r>
              <a:rPr lang="ru-RU" dirty="0"/>
              <a:t> модель;</a:t>
            </a:r>
          </a:p>
          <a:p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терміновості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для </a:t>
            </a:r>
            <a:r>
              <a:rPr lang="ru-RU" dirty="0" err="1"/>
              <a:t>клієнта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31058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117E8-926E-EE31-0DB9-8A0ECA47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D70E2-11BC-22F4-2A48-A754AD512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Інтернет-видання</a:t>
            </a:r>
            <a:endParaRPr lang="ru-RU" dirty="0"/>
          </a:p>
          <a:p>
            <a:r>
              <a:rPr lang="ru-RU" dirty="0"/>
              <a:t>Прайс-</a:t>
            </a:r>
            <a:r>
              <a:rPr lang="ru-RU" dirty="0" err="1"/>
              <a:t>агрегатори</a:t>
            </a:r>
            <a:endParaRPr lang="ru-RU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C3CF98-CDF8-6B0E-D5FF-060BD804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653518"/>
            <a:ext cx="4952952" cy="25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0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A7F2A-0966-450A-AC61-589A52FE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13716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07628A-C5E8-CAC9-38AE-6398197D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для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створювані</a:t>
            </a:r>
            <a:r>
              <a:rPr lang="ru-RU" dirty="0"/>
              <a:t> </a:t>
            </a:r>
            <a:r>
              <a:rPr lang="ru-RU" dirty="0" err="1"/>
              <a:t>соціальними</a:t>
            </a:r>
            <a:r>
              <a:rPr lang="ru-RU" dirty="0"/>
              <a:t> мережами:</a:t>
            </a:r>
          </a:p>
          <a:p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з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/>
              <a:t>стартовим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</a:t>
            </a:r>
            <a:r>
              <a:rPr lang="ru-RU" dirty="0" err="1"/>
              <a:t>капіталом</a:t>
            </a:r>
            <a:r>
              <a:rPr lang="ru-RU" dirty="0"/>
              <a:t>;</a:t>
            </a:r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бренда;</a:t>
            </a:r>
          </a:p>
          <a:p>
            <a:r>
              <a:rPr lang="ru-RU" dirty="0" err="1"/>
              <a:t>висвітлення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стартап;</a:t>
            </a:r>
          </a:p>
          <a:p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клієнтської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;</a:t>
            </a:r>
          </a:p>
          <a:p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en-US" dirty="0"/>
              <a:t>PR</a:t>
            </a:r>
            <a:r>
              <a:rPr lang="uk-UA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746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EE76-8106-556A-48C4-FA68C5F5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/>
          </a:bodyPr>
          <a:lstStyle/>
          <a:p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3FAAF3-7D5E-E41D-1552-39FA7598E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973550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352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E3980-48DD-07AF-C02B-03ED2FDB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F23D93-89E0-6500-E617-6FC895485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724554"/>
          </a:xfrm>
        </p:spPr>
        <p:txBody>
          <a:bodyPr>
            <a:noAutofit/>
          </a:bodyPr>
          <a:lstStyle/>
          <a:p>
            <a:r>
              <a:rPr lang="ru-RU" sz="2800" i="1" dirty="0" err="1"/>
              <a:t>Об’єктами</a:t>
            </a:r>
            <a:r>
              <a:rPr lang="ru-RU" sz="2800" i="1" dirty="0"/>
              <a:t> </a:t>
            </a:r>
            <a:r>
              <a:rPr lang="ru-RU" sz="2800" i="1" dirty="0" err="1"/>
              <a:t>інтернет-бізнесу</a:t>
            </a:r>
            <a:r>
              <a:rPr lang="ru-RU" sz="2800" i="1" dirty="0"/>
              <a:t> </a:t>
            </a:r>
            <a:r>
              <a:rPr lang="ru-RU" sz="2800" b="0" dirty="0"/>
              <a:t>є </a:t>
            </a:r>
            <a:r>
              <a:rPr lang="ru-RU" sz="2800" b="0" dirty="0" err="1"/>
              <a:t>інформація</a:t>
            </a:r>
            <a:r>
              <a:rPr lang="ru-RU" sz="2800" b="0" dirty="0"/>
              <a:t>, </a:t>
            </a:r>
            <a:r>
              <a:rPr lang="ru-RU" sz="2800" b="0" dirty="0" err="1"/>
              <a:t>інформаційні</a:t>
            </a:r>
            <a:r>
              <a:rPr lang="ru-RU" sz="2800" b="0" dirty="0"/>
              <a:t> </a:t>
            </a:r>
            <a:r>
              <a:rPr lang="ru-RU" sz="2800" b="0" dirty="0" err="1"/>
              <a:t>системи</a:t>
            </a:r>
            <a:r>
              <a:rPr lang="ru-RU" sz="2800" b="0" dirty="0"/>
              <a:t>,  </a:t>
            </a:r>
            <a:r>
              <a:rPr lang="ru-RU" sz="2800" b="0" dirty="0" err="1"/>
              <a:t>продукти</a:t>
            </a:r>
            <a:r>
              <a:rPr lang="ru-RU" sz="2800" b="0" dirty="0"/>
              <a:t>, </a:t>
            </a:r>
            <a:r>
              <a:rPr lang="ru-RU" sz="2800" b="0" dirty="0" err="1"/>
              <a:t>послуги</a:t>
            </a:r>
            <a:r>
              <a:rPr lang="ru-RU" sz="2800" b="0" dirty="0"/>
              <a:t> та все </a:t>
            </a:r>
            <a:r>
              <a:rPr lang="ru-RU" sz="2800" b="0" dirty="0" err="1"/>
              <a:t>інше</a:t>
            </a:r>
            <a:r>
              <a:rPr lang="ru-RU" sz="2800" b="0" dirty="0"/>
              <a:t>, </a:t>
            </a:r>
            <a:r>
              <a:rPr lang="ru-RU" sz="2800" b="0" dirty="0" err="1"/>
              <a:t>що</a:t>
            </a:r>
            <a:r>
              <a:rPr lang="ru-RU" sz="2800" b="0" dirty="0"/>
              <a:t> </a:t>
            </a:r>
            <a:r>
              <a:rPr lang="ru-RU" sz="2800" b="0" dirty="0" err="1"/>
              <a:t>може</a:t>
            </a:r>
            <a:r>
              <a:rPr lang="ru-RU" sz="2800" b="0" dirty="0"/>
              <a:t> бути предметом </a:t>
            </a:r>
            <a:r>
              <a:rPr lang="ru-RU" sz="2800" b="0" dirty="0" err="1"/>
              <a:t>взаємодії</a:t>
            </a:r>
            <a:r>
              <a:rPr lang="ru-RU" sz="2800" b="0" dirty="0"/>
              <a:t> </a:t>
            </a:r>
            <a:r>
              <a:rPr lang="ru-RU" sz="2800" b="0" dirty="0" err="1"/>
              <a:t>різних</a:t>
            </a:r>
            <a:r>
              <a:rPr lang="ru-RU" sz="2800" b="0" dirty="0"/>
              <a:t> </a:t>
            </a:r>
            <a:r>
              <a:rPr lang="ru-RU" sz="2800" b="0" dirty="0" err="1"/>
              <a:t>суб’єктів</a:t>
            </a:r>
            <a:r>
              <a:rPr lang="ru-RU" sz="2800" b="0" dirty="0"/>
              <a:t> </a:t>
            </a:r>
            <a:r>
              <a:rPr lang="ru-RU" sz="2800" b="0" dirty="0" err="1"/>
              <a:t>електронного</a:t>
            </a:r>
            <a:r>
              <a:rPr lang="ru-RU" sz="2800" b="0" dirty="0"/>
              <a:t> ринку.</a:t>
            </a:r>
          </a:p>
          <a:p>
            <a:r>
              <a:rPr lang="ru-RU" sz="2800" i="1" dirty="0" err="1"/>
              <a:t>Суб’єктами</a:t>
            </a:r>
            <a:r>
              <a:rPr lang="ru-RU" sz="2800" i="1" dirty="0"/>
              <a:t> </a:t>
            </a:r>
            <a:r>
              <a:rPr lang="ru-RU" sz="2800" i="1" dirty="0" err="1"/>
              <a:t>інтернет-бізнесу</a:t>
            </a:r>
            <a:r>
              <a:rPr lang="ru-RU" sz="2800" i="1" dirty="0"/>
              <a:t> </a:t>
            </a:r>
            <a:r>
              <a:rPr lang="ru-RU" sz="2800" b="0" dirty="0"/>
              <a:t>є будь-</a:t>
            </a:r>
            <a:r>
              <a:rPr lang="ru-RU" sz="2800" b="0" dirty="0" err="1"/>
              <a:t>які</a:t>
            </a:r>
            <a:r>
              <a:rPr lang="ru-RU" sz="2800" b="0" dirty="0"/>
              <a:t> </a:t>
            </a:r>
            <a:r>
              <a:rPr lang="ru-RU" sz="2800" b="0" dirty="0" err="1"/>
              <a:t>приватні</a:t>
            </a:r>
            <a:r>
              <a:rPr lang="ru-RU" sz="2800" b="0" dirty="0"/>
              <a:t> особи </a:t>
            </a:r>
            <a:r>
              <a:rPr lang="ru-RU" sz="2800" b="0" dirty="0" err="1"/>
              <a:t>або</a:t>
            </a:r>
            <a:r>
              <a:rPr lang="ru-RU" sz="2800" b="0" dirty="0"/>
              <a:t> </a:t>
            </a:r>
            <a:r>
              <a:rPr lang="ru-RU" sz="2800" b="0" dirty="0" err="1"/>
              <a:t>юридично</a:t>
            </a:r>
            <a:r>
              <a:rPr lang="ru-RU" sz="2800" b="0" dirty="0"/>
              <a:t> </a:t>
            </a:r>
            <a:r>
              <a:rPr lang="ru-RU" sz="2800" b="0" dirty="0" err="1"/>
              <a:t>оформлені</a:t>
            </a:r>
            <a:r>
              <a:rPr lang="ru-RU" sz="2800" b="0" dirty="0"/>
              <a:t> </a:t>
            </a:r>
            <a:r>
              <a:rPr lang="ru-RU" sz="2800" b="0" dirty="0" err="1"/>
              <a:t>організації</a:t>
            </a:r>
            <a:r>
              <a:rPr lang="ru-RU" sz="2800" b="0" dirty="0"/>
              <a:t>, </a:t>
            </a:r>
            <a:r>
              <a:rPr lang="ru-RU" sz="2800" b="0" dirty="0" err="1"/>
              <a:t>що</a:t>
            </a:r>
            <a:r>
              <a:rPr lang="ru-RU" sz="2800" b="0" dirty="0"/>
              <a:t> </a:t>
            </a:r>
            <a:r>
              <a:rPr lang="ru-RU" sz="2800" b="0" dirty="0" err="1"/>
              <a:t>використовують</a:t>
            </a:r>
            <a:r>
              <a:rPr lang="ru-RU" sz="2800" b="0" dirty="0"/>
              <a:t> </a:t>
            </a:r>
            <a:r>
              <a:rPr lang="ru-RU" sz="2800" b="0" dirty="0" err="1"/>
              <a:t>можливості</a:t>
            </a:r>
            <a:r>
              <a:rPr lang="ru-RU" sz="2800" b="0" dirty="0"/>
              <a:t>  </a:t>
            </a:r>
            <a:r>
              <a:rPr lang="ru-RU" sz="2800" b="0" dirty="0" err="1"/>
              <a:t>мережі</a:t>
            </a:r>
            <a:r>
              <a:rPr lang="ru-RU" sz="2800" b="0" dirty="0"/>
              <a:t> «</a:t>
            </a:r>
            <a:r>
              <a:rPr lang="ru-RU" sz="2800" b="0" dirty="0" err="1"/>
              <a:t>Інтернет</a:t>
            </a:r>
            <a:r>
              <a:rPr lang="ru-RU" sz="2800" b="0" dirty="0"/>
              <a:t>» для </a:t>
            </a:r>
            <a:r>
              <a:rPr lang="ru-RU" sz="2800" b="0" dirty="0" err="1"/>
              <a:t>торговельної</a:t>
            </a:r>
            <a:r>
              <a:rPr lang="ru-RU" sz="2800" b="0" dirty="0"/>
              <a:t>, </a:t>
            </a:r>
            <a:r>
              <a:rPr lang="ru-RU" sz="2800" b="0" dirty="0" err="1"/>
              <a:t>рекламної</a:t>
            </a:r>
            <a:r>
              <a:rPr lang="ru-RU" sz="2800" b="0" dirty="0"/>
              <a:t>, </a:t>
            </a:r>
            <a:r>
              <a:rPr lang="ru-RU" sz="2800" b="0" dirty="0" err="1"/>
              <a:t>виробничої</a:t>
            </a:r>
            <a:r>
              <a:rPr lang="ru-RU" sz="2800" b="0" dirty="0"/>
              <a:t> </a:t>
            </a:r>
            <a:r>
              <a:rPr lang="ru-RU" sz="2800" b="0" dirty="0" err="1"/>
              <a:t>чи</a:t>
            </a:r>
            <a:r>
              <a:rPr lang="ru-RU" sz="2800" b="0" dirty="0"/>
              <a:t> </a:t>
            </a:r>
            <a:r>
              <a:rPr lang="ru-RU" sz="2800" b="0" dirty="0" err="1"/>
              <a:t>інших</a:t>
            </a:r>
            <a:r>
              <a:rPr lang="ru-RU" sz="2800" b="0" dirty="0"/>
              <a:t> </a:t>
            </a:r>
            <a:r>
              <a:rPr lang="ru-RU" sz="2800" b="0" dirty="0" err="1"/>
              <a:t>видів</a:t>
            </a:r>
            <a:r>
              <a:rPr lang="ru-RU" sz="2800" b="0" dirty="0"/>
              <a:t> </a:t>
            </a:r>
            <a:r>
              <a:rPr lang="ru-RU" sz="2800" b="0" dirty="0" err="1"/>
              <a:t>діяльності</a:t>
            </a:r>
            <a:r>
              <a:rPr lang="ru-RU" sz="2800" b="0" dirty="0"/>
              <a:t>, </a:t>
            </a:r>
            <a:r>
              <a:rPr lang="ru-RU" sz="2800" b="0" dirty="0" err="1"/>
              <a:t>щоб</a:t>
            </a:r>
            <a:r>
              <a:rPr lang="ru-RU" sz="2800" b="0" dirty="0"/>
              <a:t> </a:t>
            </a:r>
            <a:r>
              <a:rPr lang="ru-RU" sz="2800" b="0" dirty="0" err="1"/>
              <a:t>отримати</a:t>
            </a:r>
            <a:r>
              <a:rPr lang="ru-RU" sz="2800" b="0" dirty="0"/>
              <a:t> </a:t>
            </a:r>
            <a:r>
              <a:rPr lang="ru-RU" sz="2800" b="0" dirty="0" err="1"/>
              <a:t>прибуток</a:t>
            </a:r>
            <a:r>
              <a:rPr lang="ru-RU" sz="2800" b="0" dirty="0"/>
              <a:t> </a:t>
            </a:r>
            <a:r>
              <a:rPr lang="ru-RU" sz="2800" b="0" dirty="0" err="1"/>
              <a:t>або</a:t>
            </a:r>
            <a:r>
              <a:rPr lang="ru-RU" sz="2800" b="0" dirty="0"/>
              <a:t> </a:t>
            </a:r>
            <a:r>
              <a:rPr lang="ru-RU" sz="2800" b="0" dirty="0" err="1"/>
              <a:t>задовольнити</a:t>
            </a:r>
            <a:r>
              <a:rPr lang="ru-RU" sz="2800" b="0" dirty="0"/>
              <a:t> </a:t>
            </a:r>
            <a:r>
              <a:rPr lang="ru-RU" sz="2800" b="0" dirty="0" err="1"/>
              <a:t>інші</a:t>
            </a:r>
            <a:r>
              <a:rPr lang="ru-RU" sz="2800" b="0" dirty="0"/>
              <a:t> </a:t>
            </a:r>
            <a:r>
              <a:rPr lang="ru-RU" sz="2800" b="0" dirty="0" err="1"/>
              <a:t>суспільно</a:t>
            </a:r>
            <a:r>
              <a:rPr lang="ru-RU" sz="2800" b="0" dirty="0"/>
              <a:t> </a:t>
            </a:r>
            <a:r>
              <a:rPr lang="ru-RU" sz="2800" b="0" dirty="0" err="1"/>
              <a:t>значущі</a:t>
            </a:r>
            <a:r>
              <a:rPr lang="ru-RU" sz="2800" b="0" dirty="0"/>
              <a:t> потреби</a:t>
            </a:r>
            <a:endParaRPr lang="ru-UA" sz="2800" b="0" dirty="0"/>
          </a:p>
        </p:txBody>
      </p:sp>
    </p:spTree>
    <p:extLst>
      <p:ext uri="{BB962C8B-B14F-4D97-AF65-F5344CB8AC3E}">
        <p14:creationId xmlns:p14="http://schemas.microsoft.com/office/powerpoint/2010/main" val="234910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A6CAB-13C6-B8B8-A248-4E024763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/>
          <a:lstStyle/>
          <a:p>
            <a:r>
              <a:rPr lang="ru-RU" dirty="0" err="1"/>
              <a:t>Віртуальний</a:t>
            </a:r>
            <a:r>
              <a:rPr lang="ru-RU" dirty="0"/>
              <a:t> продукт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95A3F6-7C27-9AE1-AF30-9AC7E3032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2420888"/>
            <a:ext cx="6456499" cy="25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8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B922B-8820-E419-F7AE-4F710B3F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5998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80D0E-4E74-C536-F223-37FACB82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IP-</a:t>
            </a:r>
            <a:r>
              <a:rPr lang="ru-RU" dirty="0"/>
              <a:t>адреса (</a:t>
            </a:r>
            <a:r>
              <a:rPr lang="en-US" dirty="0"/>
              <a:t>Internet Protocol address)</a:t>
            </a:r>
            <a:endParaRPr lang="uk-UA" dirty="0"/>
          </a:p>
          <a:p>
            <a:r>
              <a:rPr lang="ru-RU" dirty="0" err="1"/>
              <a:t>Доменне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(</a:t>
            </a:r>
            <a:r>
              <a:rPr lang="ru-RU" dirty="0" err="1"/>
              <a:t>доменна</a:t>
            </a:r>
            <a:r>
              <a:rPr lang="ru-RU" dirty="0"/>
              <a:t> адреса) </a:t>
            </a:r>
            <a:r>
              <a:rPr lang="en-US" dirty="0"/>
              <a:t>«@»</a:t>
            </a:r>
            <a:endParaRPr lang="uk-UA" dirty="0"/>
          </a:p>
          <a:p>
            <a:r>
              <a:rPr lang="en-US" dirty="0"/>
              <a:t>URL-</a:t>
            </a:r>
            <a:r>
              <a:rPr lang="uk-UA" dirty="0"/>
              <a:t>адреса (</a:t>
            </a:r>
            <a:r>
              <a:rPr lang="en-US" dirty="0"/>
              <a:t>Universal Resource Locator) </a:t>
            </a:r>
            <a:endParaRPr lang="uk-UA" dirty="0"/>
          </a:p>
          <a:p>
            <a:r>
              <a:rPr lang="uk-UA" dirty="0" err="1"/>
              <a:t>Вебаналітика</a:t>
            </a:r>
            <a:r>
              <a:rPr lang="uk-UA" dirty="0"/>
              <a:t> </a:t>
            </a:r>
          </a:p>
          <a:p>
            <a:r>
              <a:rPr lang="uk-UA" dirty="0"/>
              <a:t>Індексування </a:t>
            </a:r>
          </a:p>
          <a:p>
            <a:r>
              <a:rPr lang="uk-UA" dirty="0"/>
              <a:t>Пошуковий </a:t>
            </a:r>
          </a:p>
          <a:p>
            <a:r>
              <a:rPr lang="uk-UA" dirty="0"/>
              <a:t>Семантичне ядро</a:t>
            </a:r>
          </a:p>
          <a:p>
            <a:r>
              <a:rPr lang="uk-UA" dirty="0"/>
              <a:t>Трафік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0585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A72F4-0764-FD12-A493-C45BFCC4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A100-D5FE-0766-177A-E6A4DB83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Пошуковий</a:t>
            </a:r>
            <a:r>
              <a:rPr lang="ru-RU" dirty="0"/>
              <a:t> (</a:t>
            </a:r>
            <a:r>
              <a:rPr lang="ru-RU" dirty="0" err="1"/>
              <a:t>органічний</a:t>
            </a:r>
            <a:r>
              <a:rPr lang="ru-RU" dirty="0"/>
              <a:t>)</a:t>
            </a:r>
          </a:p>
          <a:p>
            <a:r>
              <a:rPr lang="ru-RU" dirty="0" err="1"/>
              <a:t>Платний</a:t>
            </a:r>
            <a:endParaRPr lang="ru-RU" dirty="0"/>
          </a:p>
          <a:p>
            <a:r>
              <a:rPr lang="ru-RU" dirty="0" err="1"/>
              <a:t>Прямий</a:t>
            </a:r>
            <a:endParaRPr lang="ru-RU" dirty="0"/>
          </a:p>
          <a:p>
            <a:r>
              <a:rPr lang="ru-RU" dirty="0" err="1"/>
              <a:t>Реферальний</a:t>
            </a:r>
            <a:endParaRPr lang="ru-RU" dirty="0"/>
          </a:p>
          <a:p>
            <a:r>
              <a:rPr lang="ru-RU" dirty="0" err="1"/>
              <a:t>Соціальний</a:t>
            </a:r>
            <a:endParaRPr lang="ru-RU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E081C5-D085-788B-3F1C-E4E6EF234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816" y="2504721"/>
            <a:ext cx="4392488" cy="35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D687F-9EA4-4ED0-27D6-6DA8B7E4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uk-UA" dirty="0"/>
              <a:t>Пошуковий трафік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473405-9F74-E85E-3D75-AAAF7E7EF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8720"/>
            <a:ext cx="7891391" cy="55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16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5544</TotalTime>
  <Words>551</Words>
  <Application>Microsoft Office PowerPoint</Application>
  <PresentationFormat>Экран (4:3)</PresentationFormat>
  <Paragraphs>98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Arial Black</vt:lpstr>
      <vt:lpstr>Calibri</vt:lpstr>
      <vt:lpstr>Главная</vt:lpstr>
      <vt:lpstr>Електронний маркетинг</vt:lpstr>
      <vt:lpstr>Презентация PowerPoint</vt:lpstr>
      <vt:lpstr>всіх інтернет-користувачів  поділяють на такі групи </vt:lpstr>
      <vt:lpstr>Складові електронного бізнесу</vt:lpstr>
      <vt:lpstr>Презентация PowerPoint</vt:lpstr>
      <vt:lpstr>Віртуальний продукт</vt:lpstr>
      <vt:lpstr>Важливі терміни зі сфери електронного бізнесу </vt:lpstr>
      <vt:lpstr>Класифікація трафіку</vt:lpstr>
      <vt:lpstr>Пошуковий трафік</vt:lpstr>
      <vt:lpstr>Платний трафік</vt:lpstr>
      <vt:lpstr>У стрічці новин у Facebook</vt:lpstr>
      <vt:lpstr>І в процесі відтворення відео на YouTube</vt:lpstr>
      <vt:lpstr>Прямий трафік</vt:lpstr>
      <vt:lpstr>Презентация PowerPoint</vt:lpstr>
      <vt:lpstr>Реферальний трафік</vt:lpstr>
      <vt:lpstr>Соціальний трафік</vt:lpstr>
      <vt:lpstr>Презентация PowerPoint</vt:lpstr>
      <vt:lpstr>Презентация PowerPoint</vt:lpstr>
      <vt:lpstr>Успішні приклади електронного бізнесу  в Україні й за кордоном</vt:lpstr>
      <vt:lpstr>Grammarly</vt:lpstr>
      <vt:lpstr>Restream</vt:lpstr>
      <vt:lpstr>PatentBot</vt:lpstr>
      <vt:lpstr>Depositphotos</vt:lpstr>
      <vt:lpstr>Na’Vi  повна назва – «Natus Vincere»,</vt:lpstr>
      <vt:lpstr>Prom.ua.</vt:lpstr>
      <vt:lpstr>Jooble</vt:lpstr>
      <vt:lpstr>TicketForEvent</vt:lpstr>
      <vt:lpstr>Address.ua</vt:lpstr>
      <vt:lpstr>Презентация PowerPoint</vt:lpstr>
      <vt:lpstr>Проєкт «Million Dollar Home Page» </vt:lpstr>
      <vt:lpstr>Tumblr.com</vt:lpstr>
      <vt:lpstr>Діяльність інтернет-магазинів</vt:lpstr>
      <vt:lpstr>Презентация PowerPoint</vt:lpstr>
      <vt:lpstr>параметри придатності товару до інтернет-торгівлі</vt:lpstr>
      <vt:lpstr> Інформаційний бізнес в Інтернеті</vt:lpstr>
      <vt:lpstr>   Соціальні мережі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Особенности этики бизнеса</dc:title>
  <dc:creator>Вадим Чалый</dc:creator>
  <cp:lastModifiedBy>Fujitsu</cp:lastModifiedBy>
  <cp:revision>82</cp:revision>
  <dcterms:created xsi:type="dcterms:W3CDTF">2017-04-18T17:15:20Z</dcterms:created>
  <dcterms:modified xsi:type="dcterms:W3CDTF">2022-10-12T13:41:14Z</dcterms:modified>
</cp:coreProperties>
</file>