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2" r:id="rId4"/>
    <p:sldId id="257" r:id="rId5"/>
    <p:sldId id="259" r:id="rId6"/>
    <p:sldId id="261" r:id="rId7"/>
    <p:sldId id="262" r:id="rId8"/>
    <p:sldId id="306" r:id="rId9"/>
    <p:sldId id="307" r:id="rId10"/>
    <p:sldId id="308" r:id="rId11"/>
    <p:sldId id="263" r:id="rId12"/>
    <p:sldId id="269" r:id="rId13"/>
    <p:sldId id="270" r:id="rId14"/>
    <p:sldId id="303" r:id="rId15"/>
    <p:sldId id="271" r:id="rId16"/>
    <p:sldId id="265" r:id="rId17"/>
    <p:sldId id="266" r:id="rId18"/>
    <p:sldId id="272" r:id="rId19"/>
    <p:sldId id="273" r:id="rId20"/>
    <p:sldId id="274" r:id="rId21"/>
    <p:sldId id="305" r:id="rId22"/>
    <p:sldId id="268" r:id="rId23"/>
    <p:sldId id="286" r:id="rId24"/>
    <p:sldId id="304" r:id="rId25"/>
    <p:sldId id="287" r:id="rId26"/>
    <p:sldId id="294" r:id="rId27"/>
    <p:sldId id="288" r:id="rId28"/>
    <p:sldId id="295" r:id="rId29"/>
    <p:sldId id="289" r:id="rId30"/>
    <p:sldId id="290" r:id="rId31"/>
    <p:sldId id="291" r:id="rId32"/>
    <p:sldId id="296" r:id="rId33"/>
    <p:sldId id="292" r:id="rId34"/>
    <p:sldId id="293" r:id="rId35"/>
    <p:sldId id="297" r:id="rId36"/>
    <p:sldId id="275" r:id="rId37"/>
    <p:sldId id="276" r:id="rId38"/>
    <p:sldId id="285" r:id="rId39"/>
    <p:sldId id="277" r:id="rId40"/>
    <p:sldId id="279" r:id="rId41"/>
    <p:sldId id="280" r:id="rId42"/>
    <p:sldId id="281" r:id="rId43"/>
    <p:sldId id="282" r:id="rId44"/>
    <p:sldId id="298" r:id="rId45"/>
    <p:sldId id="299" r:id="rId46"/>
    <p:sldId id="300" r:id="rId47"/>
    <p:sldId id="301" r:id="rId48"/>
    <p:sldId id="309" r:id="rId49"/>
    <p:sldId id="310" r:id="rId50"/>
    <p:sldId id="311" r:id="rId51"/>
    <p:sldId id="31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E1C6D3-699D-4155-B23A-07F347A40C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838201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itchFamily="34" charset="0"/>
                <a:cs typeface="Arial" pitchFamily="34" charset="0"/>
              </a:rPr>
              <a:t>4. Логістична діяльність та логістичні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функції</a:t>
            </a:r>
          </a:p>
          <a:p>
            <a:endParaRPr lang="uk-UA" sz="3200" b="1" dirty="0">
              <a:latin typeface="Arial" pitchFamily="34" charset="0"/>
              <a:cs typeface="Arial" pitchFamily="34" charset="0"/>
            </a:endParaRP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4.1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. Логістичні процеси й логістична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діяльність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4.2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. Організація логістичної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діяльності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4.3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. Основні логістичні функції та їх розподіл між різними учасниками логістичного процесу.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26374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Серед драйверів логістичного співробітництва особливий статус має </a:t>
            </a:r>
            <a:r>
              <a:rPr lang="uk-UA" sz="2400" b="1" dirty="0"/>
              <a:t>довіра</a:t>
            </a:r>
            <a:r>
              <a:rPr lang="uk-UA" sz="2400" dirty="0"/>
              <a:t>, яка є «критичним інгредієнтом» для логістичної </a:t>
            </a:r>
            <a:r>
              <a:rPr lang="uk-UA" sz="2400" dirty="0" smtClean="0"/>
              <a:t>співпраці, що </a:t>
            </a:r>
            <a:r>
              <a:rPr lang="uk-UA" sz="2400" dirty="0"/>
              <a:t>пояснюється, </a:t>
            </a:r>
            <a:r>
              <a:rPr lang="uk-UA" sz="2400" dirty="0" smtClean="0"/>
              <a:t>тим</a:t>
            </a:r>
            <a:r>
              <a:rPr lang="uk-UA" sz="2400" dirty="0"/>
              <a:t>, що довіра ще залишається тим обмеженням, </a:t>
            </a:r>
            <a:r>
              <a:rPr lang="uk-UA" sz="2400" dirty="0" smtClean="0"/>
              <a:t>яке </a:t>
            </a:r>
            <a:r>
              <a:rPr lang="uk-UA" sz="2400" dirty="0"/>
              <a:t>стримує розвиток логістичного </a:t>
            </a:r>
            <a:r>
              <a:rPr lang="uk-UA" sz="2400" dirty="0" smtClean="0"/>
              <a:t>співробітництва.</a:t>
            </a:r>
          </a:p>
          <a:p>
            <a:r>
              <a:rPr lang="uk-UA" sz="2400" b="1" dirty="0">
                <a:latin typeface="Arial" pitchFamily="34" charset="0"/>
                <a:cs typeface="Arial" pitchFamily="34" charset="0"/>
              </a:rPr>
              <a:t>Д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овіра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– це стан, який означає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*позитивні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очікування поведінки партнерів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, впевненість щодо виконання взаємних зобов’язань, який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*має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форму доброї репутації та авторитету серед бізнес-партнерів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, що формується в результаті </a:t>
            </a:r>
            <a:r>
              <a:rPr lang="uk-UA" sz="2400" u="sng" dirty="0">
                <a:latin typeface="Arial" pitchFamily="34" charset="0"/>
                <a:cs typeface="Arial" pitchFamily="34" charset="0"/>
              </a:rPr>
              <a:t>позитивного досвіду співпраці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та є обов’язковим елементом успішної, ефективної та довгострокової логістичної взаємодії, якій притаманні </a:t>
            </a:r>
            <a:r>
              <a:rPr lang="uk-UA" sz="2400" u="sng" dirty="0">
                <a:latin typeface="Arial" pitchFamily="34" charset="0"/>
                <a:cs typeface="Arial" pitchFamily="34" charset="0"/>
              </a:rPr>
              <a:t>безпечний обмін даними (що включає в тому числі інформацію про власну вразливість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);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*відсутність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моніторингу та/або контролю дій контрагентів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*мінімізація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невизначеності та ризиків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в ланцюгах поставок;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*орієнтація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споживача та  готовність працювати задля підвищення загальної ефективності ланцюга.</a:t>
            </a:r>
            <a:endParaRPr lang="uk-UA" sz="24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8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1524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4.3. Основні логістичні функції та їх розподіл між різними учасниками логістичного процесу.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Логістична </a:t>
            </a:r>
            <a:r>
              <a:rPr lang="uk-UA" sz="3200" b="1" i="1" dirty="0">
                <a:solidFill>
                  <a:srgbClr val="FF0000"/>
                </a:solidFill>
              </a:rPr>
              <a:t>функція</a:t>
            </a:r>
            <a:r>
              <a:rPr lang="uk-UA" sz="3200" b="1" dirty="0">
                <a:solidFill>
                  <a:srgbClr val="FF0000"/>
                </a:solidFill>
              </a:rPr>
              <a:t> — це укрупнена група логістичних операцій, спрямованих на реалізацію цілей логістичної системи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3200" dirty="0"/>
              <a:t>Принципова відмінність логістичних функцій від аналогічних функцій, реалізованих при традиційній організації господарської діяльності, полягає, насамперед, у їх </a:t>
            </a:r>
            <a:r>
              <a:rPr lang="uk-UA" sz="3200" dirty="0">
                <a:solidFill>
                  <a:srgbClr val="FF0000"/>
                </a:solidFill>
              </a:rPr>
              <a:t>глибокому системному взаємозв'язку між собою.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uk-UA" sz="3200" dirty="0" smtClean="0"/>
              <a:t>У </a:t>
            </a:r>
            <a:r>
              <a:rPr lang="uk-UA" sz="3200" dirty="0"/>
              <a:t>залежності від масштабу цілі виділяють </a:t>
            </a:r>
            <a:r>
              <a:rPr lang="uk-UA" sz="3200" b="1" dirty="0">
                <a:solidFill>
                  <a:srgbClr val="FF0000"/>
                </a:solidFill>
              </a:rPr>
              <a:t>логістичні функції </a:t>
            </a:r>
            <a:r>
              <a:rPr lang="uk-UA" sz="3200" b="1" dirty="0" err="1">
                <a:solidFill>
                  <a:srgbClr val="FF0000"/>
                </a:solidFill>
              </a:rPr>
              <a:t>макро-</a:t>
            </a:r>
            <a:r>
              <a:rPr lang="uk-UA" sz="3200" b="1" dirty="0">
                <a:solidFill>
                  <a:srgbClr val="FF0000"/>
                </a:solidFill>
              </a:rPr>
              <a:t> і </a:t>
            </a:r>
            <a:r>
              <a:rPr lang="uk-UA" sz="3200" b="1" dirty="0" err="1">
                <a:solidFill>
                  <a:srgbClr val="FF0000"/>
                </a:solidFill>
              </a:rPr>
              <a:t>мікрорівнів</a:t>
            </a:r>
            <a:r>
              <a:rPr lang="uk-UA" sz="3200" b="1" dirty="0">
                <a:solidFill>
                  <a:srgbClr val="FF0000"/>
                </a:solidFill>
              </a:rPr>
              <a:t>.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Логістичні функції на макрорівні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92245"/>
              </p:ext>
            </p:extLst>
          </p:nvPr>
        </p:nvGraphicFramePr>
        <p:xfrm>
          <a:off x="34636" y="1371600"/>
          <a:ext cx="9109364" cy="5296844"/>
        </p:xfrm>
        <a:graphic>
          <a:graphicData uri="http://schemas.openxmlformats.org/drawingml/2006/table">
            <a:tbl>
              <a:tblPr/>
              <a:tblGrid>
                <a:gridCol w="2708564"/>
                <a:gridCol w="1905000"/>
                <a:gridCol w="1524000"/>
                <a:gridCol w="1447800"/>
                <a:gridCol w="1524000"/>
              </a:tblGrid>
              <a:tr h="72770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Логістична функція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2000" b="1" dirty="0" smtClean="0">
                          <a:latin typeface="Arial" pitchFamily="34" charset="0"/>
                          <a:cs typeface="Arial" pitchFamily="34" charset="0"/>
                        </a:rPr>
                        <a:t>Учасник логістичного процесу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 загального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користування,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експеди-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ційна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фірма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Підприєм-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ство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гуртової торгівлі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Комерційно-посередни-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цька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організація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Склади готової продукції підприємств-виробників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1.Формування господарських зв’язків з постачання товарів або надання послуг, їх розвиток, коректування та раціоналізація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04439"/>
              </p:ext>
            </p:extLst>
          </p:nvPr>
        </p:nvGraphicFramePr>
        <p:xfrm>
          <a:off x="152401" y="457200"/>
          <a:ext cx="8763000" cy="6354899"/>
        </p:xfrm>
        <a:graphic>
          <a:graphicData uri="http://schemas.openxmlformats.org/drawingml/2006/table">
            <a:tbl>
              <a:tblPr/>
              <a:tblGrid>
                <a:gridCol w="2791427"/>
                <a:gridCol w="1780572"/>
                <a:gridCol w="1745441"/>
                <a:gridCol w="1226359"/>
                <a:gridCol w="1219201"/>
              </a:tblGrid>
              <a:tr h="90157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Логістична функція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Учасник логістичного процесу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 загального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користування,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експеди-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ційна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фірма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Підприємство гуртової торгівлі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Комерційно-посередни-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організація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Склади готової продукції підприємств-виробників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980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2.Визначення об’ємів та напрямів матеріальних потоків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544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3.Прогнозовані оцінки потреби у перевезеннях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682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4.Визначення послідовності руху товарів через місця складування, визначення оптимального коефіцієнта 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ланковості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при організації товароруху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6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визначення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складської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ланковості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використовують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коефіцієнт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розраховується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шляхом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відношення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оптово-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складського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товарообігу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роздрібного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Коефіцієнт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ланковості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показник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числа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перепродажів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товару,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обчислюють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як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відношення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валового товарообороту до чис­того за формулою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           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Клан =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Твал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Тчис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  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Клан —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коефіцієнт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ланковості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Твал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валовий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товарооборот за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звітний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тис.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грн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Тчис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чистий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товарооборот за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звітний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тис. грн.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561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91802"/>
              </p:ext>
            </p:extLst>
          </p:nvPr>
        </p:nvGraphicFramePr>
        <p:xfrm>
          <a:off x="152400" y="304800"/>
          <a:ext cx="8610600" cy="5562600"/>
        </p:xfrm>
        <a:graphic>
          <a:graphicData uri="http://schemas.openxmlformats.org/drawingml/2006/table">
            <a:tbl>
              <a:tblPr/>
              <a:tblGrid>
                <a:gridCol w="3276600"/>
                <a:gridCol w="1600200"/>
                <a:gridCol w="1066800"/>
                <a:gridCol w="1295400"/>
                <a:gridCol w="1371600"/>
              </a:tblGrid>
              <a:tr h="466609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Логістична функція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Arial" pitchFamily="34" charset="0"/>
                          <a:cs typeface="Arial" pitchFamily="34" charset="0"/>
                        </a:rPr>
                        <a:t>Учасник логістичного процесу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 загального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користування, експеди-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ційна фірма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Підприєм-ство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гуртової торгівлі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Комерційно-посередни-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цька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організація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Склади готової продукції підприємств-виробників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910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5.Розвиток, розміщення та організація складського господарства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214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6.Керування запасами у сфері обігу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301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7.Здійснення перевезень, а також усіх необхідних операцій на шляху пересування вантажів до пунктів призначення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1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184389"/>
              </p:ext>
            </p:extLst>
          </p:nvPr>
        </p:nvGraphicFramePr>
        <p:xfrm>
          <a:off x="152400" y="609600"/>
          <a:ext cx="8785225" cy="6104019"/>
        </p:xfrm>
        <a:graphic>
          <a:graphicData uri="http://schemas.openxmlformats.org/drawingml/2006/table">
            <a:tbl>
              <a:tblPr/>
              <a:tblGrid>
                <a:gridCol w="3581400"/>
                <a:gridCol w="1447800"/>
                <a:gridCol w="1295400"/>
                <a:gridCol w="1219200"/>
                <a:gridCol w="1241425"/>
              </a:tblGrid>
              <a:tr h="423989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Логістична функція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Учасник логістичного процесу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7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 загального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користування,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експеди-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ційна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фірма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Підприєм-ство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гуртової торгівлі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Комерційно-посередни-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організація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Склади готової продукції підприємств-виробників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2461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8.Виконання операцій, які безпосередньо передують та завершують перевезення товарів (упакування, маркування, підготовка до навантаження, навантажу-вально-розвантажувальні роботи тощо)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870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Керування складськими операціями (передача та приймання товарів за кількістю та якістю, збереження, сортування, підготовка необхідного асортименту для покупця, організація постачання малими партіями тощо)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0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06749"/>
              </p:ext>
            </p:extLst>
          </p:nvPr>
        </p:nvGraphicFramePr>
        <p:xfrm>
          <a:off x="511390" y="682769"/>
          <a:ext cx="8458199" cy="5111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9056"/>
                <a:gridCol w="3275843"/>
                <a:gridCol w="2963300"/>
              </a:tblGrid>
              <a:tr h="547627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  <a:latin typeface="Arial"/>
                          <a:ea typeface="Times New Roman"/>
                        </a:rPr>
                        <a:t>Фази (стадії) проходження матеріального потоку</a:t>
                      </a:r>
                      <a:endParaRPr lang="ru-RU" sz="2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  <a:tr h="52220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r>
                        <a:rPr lang="uk-UA" sz="2400" b="1" dirty="0" smtClean="0">
                          <a:effectLst/>
                        </a:rPr>
                        <a:t>Постачання</a:t>
                      </a:r>
                      <a:endParaRPr lang="ru-RU" sz="2400" b="1" dirty="0">
                        <a:effectLst/>
                      </a:endParaRPr>
                    </a:p>
                  </a:txBody>
                  <a:tcPr marL="21889" marR="21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Виробництво</a:t>
                      </a:r>
                      <a:endParaRPr lang="ru-RU" sz="2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Розподіл</a:t>
                      </a:r>
                      <a:endParaRPr lang="ru-RU" sz="2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  <a:tr h="2675546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закупівлями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запасами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замовленнями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транспортування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складської діяльності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складським технологічним процесом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технологічними процесами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запасами на виробництві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замовленнями на виробництві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внутрівиробничого </a:t>
                      </a:r>
                      <a:r>
                        <a:rPr lang="uk-UA" sz="1600" dirty="0" smtClean="0">
                          <a:effectLst/>
                        </a:rPr>
                        <a:t>складського </a:t>
                      </a:r>
                      <a:r>
                        <a:rPr lang="uk-UA" sz="1600" dirty="0">
                          <a:effectLst/>
                        </a:rPr>
                        <a:t>господарства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роботи внутрівиробничого технологічного транспорту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Підтримка стандартів якості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транспортування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Організація складської </a:t>
                      </a:r>
                      <a:r>
                        <a:rPr lang="uk-UA" sz="1600" dirty="0" err="1">
                          <a:effectLst/>
                        </a:rPr>
                        <a:t>діяль-ності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складським технологічним процесом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Планування каналів розподілу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Підтримка стандартів якості товару і логістичного сервісу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Ціноутворення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замовленнями</a:t>
                      </a:r>
                      <a:endParaRPr lang="ru-RU" sz="1600" dirty="0"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Управління запасами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  <a:tr h="425655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Інформаційна   підтримка</a:t>
                      </a:r>
                      <a:endParaRPr lang="ru-RU" sz="2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5918" y="138499"/>
            <a:ext cx="8749145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837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Логістичні функції на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мікрорівні</a:t>
            </a:r>
            <a:r>
              <a:rPr lang="uk-UA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підприємств)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77019"/>
              </p:ext>
            </p:extLst>
          </p:nvPr>
        </p:nvGraphicFramePr>
        <p:xfrm>
          <a:off x="304800" y="609600"/>
          <a:ext cx="8458200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8200"/>
              </a:tblGrid>
              <a:tr h="134168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 smtClean="0">
                          <a:effectLst/>
                        </a:rPr>
                        <a:t>Постачання</a:t>
                      </a:r>
                      <a:endParaRPr lang="ru-RU" sz="3600" b="1" dirty="0">
                        <a:effectLst/>
                      </a:endParaRPr>
                    </a:p>
                  </a:txBody>
                  <a:tcPr marL="21889" marR="21889" marT="0" marB="0" anchor="ctr"/>
                </a:tc>
              </a:tr>
              <a:tr h="422091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❶Управління</a:t>
                      </a:r>
                      <a:r>
                        <a:rPr lang="uk-UA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FF0000"/>
                          </a:solidFill>
                          <a:effectLst/>
                        </a:rPr>
                        <a:t>закупівлями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❷Управління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запасами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❸Управління</a:t>
                      </a:r>
                      <a:r>
                        <a:rPr lang="uk-UA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замовленнями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❹Організація</a:t>
                      </a:r>
                      <a:r>
                        <a:rPr lang="uk-UA" sz="2800" b="1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  <a:effectLst/>
                        </a:rPr>
                        <a:t>транспортування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❺Організація</a:t>
                      </a:r>
                      <a:r>
                        <a:rPr lang="uk-UA" sz="2800" b="1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7030A0"/>
                          </a:solidFill>
                          <a:effectLst/>
                        </a:rPr>
                        <a:t>складської діяльності</a:t>
                      </a:r>
                      <a:endParaRPr lang="ru-RU" sz="28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❻Управління</a:t>
                      </a:r>
                      <a:r>
                        <a:rPr lang="uk-UA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складським </a:t>
                      </a:r>
                      <a:endParaRPr lang="uk-UA" sz="2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технологічним </a:t>
                      </a:r>
                      <a:r>
                        <a:rPr lang="uk-UA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процесом</a:t>
                      </a:r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19537"/>
              </p:ext>
            </p:extLst>
          </p:nvPr>
        </p:nvGraphicFramePr>
        <p:xfrm>
          <a:off x="228600" y="152400"/>
          <a:ext cx="8763000" cy="673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Виробництво</a:t>
                      </a:r>
                      <a:endParaRPr lang="ru-RU" sz="3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1889" marR="21889" marT="0" marB="0" anchor="ctr"/>
                </a:tc>
              </a:tr>
              <a:tr h="5799174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❶</a:t>
                      </a:r>
                      <a:r>
                        <a:rPr lang="uk-UA" sz="2800" b="1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технологічними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процесами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❷</a:t>
                      </a:r>
                      <a:r>
                        <a:rPr lang="uk-UA" sz="2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запасами</a:t>
                      </a: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виробництві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Calibri"/>
                        </a:rPr>
                        <a:t>❸</a:t>
                      </a:r>
                      <a:r>
                        <a:rPr lang="uk-UA" sz="2800" b="1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замовленнями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виробництві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❹</a:t>
                      </a:r>
                      <a:r>
                        <a:rPr lang="uk-UA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Організація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внутрівиробничого</a:t>
                      </a: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складського </a:t>
                      </a:r>
                      <a:r>
                        <a:rPr lang="uk-UA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господарства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❺</a:t>
                      </a:r>
                      <a:r>
                        <a:rPr lang="uk-UA" sz="2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Організація</a:t>
                      </a:r>
                      <a:r>
                        <a:rPr lang="uk-UA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роботи внутрівиробничого технологічного транспорту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effectLst/>
                          <a:latin typeface="Calibri"/>
                          <a:cs typeface="Calibri"/>
                        </a:rPr>
                        <a:t>❻</a:t>
                      </a:r>
                      <a:r>
                        <a:rPr lang="uk-UA" sz="2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Підтримка</a:t>
                      </a:r>
                      <a:r>
                        <a:rPr lang="uk-UA" sz="2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стандартів якості</a:t>
                      </a:r>
                      <a:endParaRPr lang="ru-RU" sz="2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1889" marR="218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785225" cy="1404938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Arial" pitchFamily="34" charset="0"/>
                <a:cs typeface="Arial" pitchFamily="34" charset="0"/>
              </a:rPr>
              <a:t>4.1. Логістичні процеси й логістична діяльність</a:t>
            </a:r>
            <a:br>
              <a:rPr lang="uk-UA" sz="2400" dirty="0">
                <a:latin typeface="Arial" pitchFamily="34" charset="0"/>
                <a:cs typeface="Arial" pitchFamily="34" charset="0"/>
              </a:rPr>
            </a:br>
            <a:r>
              <a:rPr lang="ru-RU" sz="2200" b="1" dirty="0" err="1" smtClean="0">
                <a:solidFill>
                  <a:srgbClr val="FF0000"/>
                </a:solidFill>
              </a:rPr>
              <a:t>Діяльність</a:t>
            </a:r>
            <a:r>
              <a:rPr lang="ru-RU" sz="2200" dirty="0" smtClean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специфічна</a:t>
            </a:r>
            <a:r>
              <a:rPr lang="ru-RU" sz="2200" dirty="0"/>
              <a:t> </a:t>
            </a:r>
            <a:r>
              <a:rPr lang="ru-RU" sz="2200" dirty="0" err="1"/>
              <a:t>людська</a:t>
            </a:r>
            <a:r>
              <a:rPr lang="ru-RU" sz="2200" dirty="0"/>
              <a:t> форма </a:t>
            </a:r>
            <a:r>
              <a:rPr lang="ru-RU" sz="2200" dirty="0" err="1"/>
              <a:t>ставлення</a:t>
            </a:r>
            <a:r>
              <a:rPr lang="ru-RU" sz="2200" dirty="0"/>
              <a:t> до </a:t>
            </a:r>
            <a:r>
              <a:rPr lang="ru-RU" sz="2200" dirty="0" err="1"/>
              <a:t>навколишнього</a:t>
            </a:r>
            <a:r>
              <a:rPr lang="ru-RU" sz="2200" dirty="0"/>
              <a:t> </a:t>
            </a:r>
            <a:r>
              <a:rPr lang="ru-RU" sz="2200" dirty="0" err="1"/>
              <a:t>світу</a:t>
            </a:r>
            <a:r>
              <a:rPr lang="ru-RU" sz="2200" dirty="0"/>
              <a:t>, </a:t>
            </a:r>
            <a:r>
              <a:rPr lang="ru-RU" sz="2200" dirty="0" err="1"/>
              <a:t>зміст</a:t>
            </a:r>
            <a:r>
              <a:rPr lang="ru-RU" sz="2200" dirty="0"/>
              <a:t> </a:t>
            </a:r>
            <a:r>
              <a:rPr lang="ru-RU" sz="2200" dirty="0" err="1"/>
              <a:t>якої</a:t>
            </a:r>
            <a:r>
              <a:rPr lang="ru-RU" sz="2200" dirty="0"/>
              <a:t> </a:t>
            </a:r>
            <a:r>
              <a:rPr lang="ru-RU" sz="2200" dirty="0" err="1"/>
              <a:t>складає</a:t>
            </a:r>
            <a:r>
              <a:rPr lang="ru-RU" sz="2200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його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доцільна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зміна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в </a:t>
            </a:r>
            <a:r>
              <a:rPr lang="ru-RU" sz="2200" dirty="0" err="1"/>
              <a:t>інтересах</a:t>
            </a:r>
            <a:r>
              <a:rPr lang="ru-RU" sz="2200" dirty="0"/>
              <a:t> людей</a:t>
            </a:r>
            <a:r>
              <a:rPr lang="ru-RU" sz="2200" dirty="0" smtClean="0"/>
              <a:t>.</a:t>
            </a:r>
            <a:r>
              <a:rPr lang="ru-RU" sz="2000" b="1" i="1" dirty="0"/>
              <a:t> </a:t>
            </a:r>
            <a:r>
              <a:rPr lang="ru-RU" sz="2000" b="1" i="1" dirty="0" err="1"/>
              <a:t>Логістичну</a:t>
            </a:r>
            <a:r>
              <a:rPr lang="ru-RU" sz="2000" b="1" i="1" dirty="0"/>
              <a:t> </a:t>
            </a:r>
            <a:r>
              <a:rPr lang="ru-RU" sz="2000" b="1" i="1" dirty="0" err="1"/>
              <a:t>діяльність</a:t>
            </a:r>
            <a:r>
              <a:rPr lang="ru-RU" sz="2000" dirty="0"/>
              <a:t> </a:t>
            </a:r>
            <a:r>
              <a:rPr lang="ru-RU" sz="2000" dirty="0" err="1"/>
              <a:t>суб'єктів</a:t>
            </a:r>
            <a:r>
              <a:rPr lang="ru-RU" sz="2000" dirty="0"/>
              <a:t> </a:t>
            </a:r>
            <a:r>
              <a:rPr lang="ru-RU" sz="2000" dirty="0" err="1"/>
              <a:t>господарювання</a:t>
            </a:r>
            <a:r>
              <a:rPr lang="ru-RU" sz="2000" dirty="0"/>
              <a:t> </a:t>
            </a:r>
            <a:r>
              <a:rPr lang="ru-RU" sz="2000" dirty="0" err="1" smtClean="0"/>
              <a:t>розглядають</a:t>
            </a:r>
            <a:r>
              <a:rPr lang="ru-RU" sz="2000" dirty="0" smtClean="0"/>
              <a:t> </a:t>
            </a:r>
            <a:r>
              <a:rPr lang="ru-RU" sz="2000" dirty="0"/>
              <a:t>як </a:t>
            </a:r>
            <a:r>
              <a:rPr lang="ru-RU" sz="2000" dirty="0" err="1"/>
              <a:t>практичну</a:t>
            </a:r>
            <a:r>
              <a:rPr lang="ru-RU" sz="2000" dirty="0"/>
              <a:t> </a:t>
            </a:r>
            <a:r>
              <a:rPr lang="ru-RU" sz="2000" dirty="0" err="1"/>
              <a:t>реалізацію</a:t>
            </a:r>
            <a:r>
              <a:rPr lang="ru-RU" sz="2000" dirty="0"/>
              <a:t> </a:t>
            </a:r>
            <a:r>
              <a:rPr lang="ru-RU" sz="2000" dirty="0" err="1"/>
              <a:t>комплексних</a:t>
            </a:r>
            <a:r>
              <a:rPr lang="ru-RU" sz="2000" dirty="0"/>
              <a:t> </a:t>
            </a:r>
            <a:r>
              <a:rPr lang="ru-RU" sz="2000" dirty="0" err="1"/>
              <a:t>логістичних</a:t>
            </a:r>
            <a:r>
              <a:rPr lang="ru-RU" sz="2000" dirty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 та </a:t>
            </a:r>
            <a:r>
              <a:rPr lang="ru-RU" sz="2000" dirty="0" err="1"/>
              <a:t>елементарних</a:t>
            </a:r>
            <a:r>
              <a:rPr lang="ru-RU" sz="2000" dirty="0"/>
              <a:t> </a:t>
            </a:r>
            <a:r>
              <a:rPr lang="ru-RU" sz="2000" dirty="0" err="1"/>
              <a:t>логістичних</a:t>
            </a:r>
            <a:r>
              <a:rPr lang="ru-RU" sz="2000" dirty="0"/>
              <a:t> </a:t>
            </a:r>
            <a:r>
              <a:rPr lang="ru-RU" sz="2000" dirty="0" err="1"/>
              <a:t>операцій</a:t>
            </a:r>
            <a:r>
              <a:rPr lang="ru-RU" sz="2000" dirty="0"/>
              <a:t>.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err="1" smtClean="0"/>
              <a:t>Діяльність</a:t>
            </a:r>
            <a:r>
              <a:rPr lang="ru-RU" sz="2200" dirty="0" smtClean="0"/>
              <a:t> </a:t>
            </a:r>
            <a:r>
              <a:rPr lang="ru-RU" sz="2200" dirty="0" err="1"/>
              <a:t>включає</a:t>
            </a:r>
            <a:r>
              <a:rPr lang="ru-RU" sz="2200" dirty="0"/>
              <a:t> </a:t>
            </a:r>
            <a:r>
              <a:rPr lang="ru-RU" sz="2200" dirty="0">
                <a:solidFill>
                  <a:srgbClr val="FF0000"/>
                </a:solidFill>
              </a:rPr>
              <a:t>в себе мету, </a:t>
            </a:r>
            <a:r>
              <a:rPr lang="ru-RU" sz="2200" dirty="0" err="1">
                <a:solidFill>
                  <a:srgbClr val="FF0000"/>
                </a:solidFill>
              </a:rPr>
              <a:t>засоби</a:t>
            </a:r>
            <a:r>
              <a:rPr lang="ru-RU" sz="2200" dirty="0">
                <a:solidFill>
                  <a:srgbClr val="FF0000"/>
                </a:solidFill>
              </a:rPr>
              <a:t>, результат і сам </a:t>
            </a:r>
            <a:r>
              <a:rPr lang="ru-RU" sz="2200" dirty="0" err="1">
                <a:solidFill>
                  <a:srgbClr val="FF0000"/>
                </a:solidFill>
              </a:rPr>
              <a:t>процес</a:t>
            </a:r>
            <a:endParaRPr lang="ru-RU" sz="2200" dirty="0">
              <a:solidFill>
                <a:srgbClr val="FF0000"/>
              </a:solidFill>
            </a:endParaRPr>
          </a:p>
        </p:txBody>
      </p:sp>
      <p:grpSp>
        <p:nvGrpSpPr>
          <p:cNvPr id="239619" name="Group 3"/>
          <p:cNvGrpSpPr>
            <a:grpSpLocks/>
          </p:cNvGrpSpPr>
          <p:nvPr/>
        </p:nvGrpSpPr>
        <p:grpSpPr bwMode="auto">
          <a:xfrm>
            <a:off x="323850" y="1773238"/>
            <a:ext cx="8668066" cy="4856683"/>
            <a:chOff x="1701" y="8561"/>
            <a:chExt cx="9832" cy="4464"/>
          </a:xfrm>
        </p:grpSpPr>
        <p:sp>
          <p:nvSpPr>
            <p:cNvPr id="239620" name="Text Box 4"/>
            <p:cNvSpPr txBox="1">
              <a:spLocks noChangeArrowheads="1"/>
            </p:cNvSpPr>
            <p:nvPr/>
          </p:nvSpPr>
          <p:spPr bwMode="auto">
            <a:xfrm>
              <a:off x="1701" y="9066"/>
              <a:ext cx="2161" cy="28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</a:rPr>
                <a:t>ЗАСОБИ:</a:t>
              </a:r>
            </a:p>
            <a:p>
              <a:pPr algn="ctr"/>
              <a:r>
                <a:rPr lang="ru-RU" b="1" dirty="0">
                  <a:latin typeface="Times New Roman" pitchFamily="18" charset="0"/>
                </a:rPr>
                <a:t>- </a:t>
              </a:r>
              <a:r>
                <a:rPr lang="ru-RU" b="1" dirty="0" err="1">
                  <a:latin typeface="Times New Roman" pitchFamily="18" charset="0"/>
                </a:rPr>
                <a:t>ресурси</a:t>
              </a:r>
              <a:r>
                <a:rPr lang="ru-RU" b="1" dirty="0">
                  <a:latin typeface="Times New Roman" pitchFamily="18" charset="0"/>
                </a:rPr>
                <a:t> </a:t>
              </a:r>
              <a:r>
                <a:rPr lang="ru-RU" dirty="0">
                  <a:latin typeface="Times New Roman" pitchFamily="18" charset="0"/>
                </a:rPr>
                <a:t>(</a:t>
              </a:r>
              <a:r>
                <a:rPr lang="ru-RU" dirty="0" err="1">
                  <a:latin typeface="Times New Roman" pitchFamily="18" charset="0"/>
                </a:rPr>
                <a:t>матеріальні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інформаційні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трудові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фінансові</a:t>
              </a:r>
              <a:r>
                <a:rPr lang="ru-RU" dirty="0">
                  <a:latin typeface="Times New Roman" pitchFamily="18" charset="0"/>
                </a:rPr>
                <a:t>)</a:t>
              </a:r>
            </a:p>
            <a:p>
              <a:pPr algn="ctr"/>
              <a:r>
                <a:rPr lang="ru-RU" b="1" dirty="0">
                  <a:latin typeface="Times New Roman" pitchFamily="18" charset="0"/>
                </a:rPr>
                <a:t>- </a:t>
              </a:r>
              <a:r>
                <a:rPr lang="ru-RU" b="1" dirty="0" err="1">
                  <a:latin typeface="Times New Roman" pitchFamily="18" charset="0"/>
                </a:rPr>
                <a:t>інфраструктура</a:t>
              </a:r>
              <a:r>
                <a:rPr lang="ru-RU" b="1" dirty="0">
                  <a:latin typeface="Times New Roman" pitchFamily="18" charset="0"/>
                </a:rPr>
                <a:t> </a:t>
              </a:r>
              <a:r>
                <a:rPr lang="ru-RU" dirty="0">
                  <a:latin typeface="Times New Roman" pitchFamily="18" charset="0"/>
                </a:rPr>
                <a:t>(</a:t>
              </a:r>
              <a:r>
                <a:rPr lang="ru-RU" dirty="0" err="1">
                  <a:latin typeface="Times New Roman" pitchFamily="18" charset="0"/>
                </a:rPr>
                <a:t>транспортна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складська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маніпуляційна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упаковочна</a:t>
              </a:r>
              <a:r>
                <a:rPr lang="ru-RU" dirty="0">
                  <a:latin typeface="Times New Roman" pitchFamily="18" charset="0"/>
                </a:rPr>
                <a:t>, </a:t>
              </a:r>
              <a:r>
                <a:rPr lang="ru-RU" dirty="0" err="1">
                  <a:latin typeface="Times New Roman" pitchFamily="18" charset="0"/>
                </a:rPr>
                <a:t>інформаційна</a:t>
              </a:r>
              <a:r>
                <a:rPr lang="ru-RU" b="1" dirty="0">
                  <a:latin typeface="Times New Roman" pitchFamily="18" charset="0"/>
                </a:rPr>
                <a:t>)</a:t>
              </a:r>
              <a:endParaRPr lang="ru-RU" dirty="0"/>
            </a:p>
          </p:txBody>
        </p:sp>
        <p:sp>
          <p:nvSpPr>
            <p:cNvPr id="239621" name="Text Box 5"/>
            <p:cNvSpPr txBox="1">
              <a:spLocks noChangeArrowheads="1"/>
            </p:cNvSpPr>
            <p:nvPr/>
          </p:nvSpPr>
          <p:spPr bwMode="auto">
            <a:xfrm>
              <a:off x="9622" y="9623"/>
              <a:ext cx="1911" cy="22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/>
              <a:r>
                <a:rPr lang="ru-RU" sz="2000" b="1" dirty="0">
                  <a:latin typeface="Times New Roman" pitchFamily="18" charset="0"/>
                </a:rPr>
                <a:t>РЕЗУЛЬТАТ:</a:t>
              </a:r>
            </a:p>
            <a:p>
              <a:pPr algn="ctr"/>
              <a:r>
                <a:rPr lang="ru-RU" sz="2000" b="1" dirty="0" err="1">
                  <a:latin typeface="Times New Roman" pitchFamily="18" charset="0"/>
                </a:rPr>
                <a:t>Логістична</a:t>
              </a:r>
              <a:r>
                <a:rPr lang="ru-RU" sz="2000" b="1" dirty="0">
                  <a:latin typeface="Times New Roman" pitchFamily="18" charset="0"/>
                </a:rPr>
                <a:t> </a:t>
              </a:r>
              <a:r>
                <a:rPr lang="ru-RU" sz="2000" b="1" dirty="0" smtClean="0">
                  <a:latin typeface="Times New Roman" pitchFamily="18" charset="0"/>
                </a:rPr>
                <a:t>продукт/</a:t>
              </a:r>
            </a:p>
            <a:p>
              <a:pPr algn="ctr"/>
              <a:r>
                <a:rPr lang="ru-RU" sz="2000" b="1" dirty="0" err="1" smtClean="0">
                  <a:latin typeface="Times New Roman" pitchFamily="18" charset="0"/>
                </a:rPr>
                <a:t>послуга</a:t>
              </a:r>
              <a:endParaRPr lang="ru-RU" sz="2000" b="1" dirty="0">
                <a:latin typeface="Times New Roman" pitchFamily="18" charset="0"/>
              </a:endParaRPr>
            </a:p>
            <a:p>
              <a:pPr algn="ctr"/>
              <a:r>
                <a:rPr lang="ru-RU" sz="2000" b="1" dirty="0" smtClean="0">
                  <a:latin typeface="Times New Roman" pitchFamily="18" charset="0"/>
                </a:rPr>
                <a:t> </a:t>
              </a:r>
              <a:r>
                <a:rPr lang="ru-RU" sz="2000" b="1" dirty="0">
                  <a:latin typeface="Times New Roman" pitchFamily="18" charset="0"/>
                </a:rPr>
                <a:t>(комплекс </a:t>
              </a:r>
              <a:r>
                <a:rPr lang="ru-RU" sz="2000" b="1" dirty="0" err="1">
                  <a:latin typeface="Times New Roman" pitchFamily="18" charset="0"/>
                </a:rPr>
                <a:t>послуг</a:t>
              </a:r>
              <a:r>
                <a:rPr lang="ru-RU" sz="2000" b="1" dirty="0">
                  <a:latin typeface="Times New Roman" pitchFamily="18" charset="0"/>
                </a:rPr>
                <a:t> з  </a:t>
              </a:r>
              <a:r>
                <a:rPr lang="ru-RU" sz="2000" b="1" dirty="0" err="1" smtClean="0">
                  <a:latin typeface="Times New Roman" pitchFamily="18" charset="0"/>
                </a:rPr>
                <a:t>переміщення</a:t>
              </a:r>
              <a:endParaRPr lang="ru-RU" sz="2000" b="1" dirty="0" smtClean="0">
                <a:latin typeface="Times New Roman" pitchFamily="18" charset="0"/>
              </a:endParaRPr>
            </a:p>
            <a:p>
              <a:pPr algn="ctr"/>
              <a:r>
                <a:rPr lang="ru-RU" sz="2000" b="1" dirty="0" smtClean="0">
                  <a:latin typeface="Times New Roman" pitchFamily="18" charset="0"/>
                </a:rPr>
                <a:t> </a:t>
              </a:r>
              <a:r>
                <a:rPr lang="ru-RU" sz="2000" b="1" dirty="0">
                  <a:latin typeface="Times New Roman" pitchFamily="18" charset="0"/>
                </a:rPr>
                <a:t>і </a:t>
              </a:r>
              <a:r>
                <a:rPr lang="ru-RU" sz="2000" b="1" dirty="0" err="1">
                  <a:latin typeface="Times New Roman" pitchFamily="18" charset="0"/>
                </a:rPr>
                <a:t>розміщення</a:t>
              </a:r>
              <a:r>
                <a:rPr lang="ru-RU" sz="2000" b="1" dirty="0">
                  <a:latin typeface="Times New Roman" pitchFamily="18" charset="0"/>
                </a:rPr>
                <a:t>)</a:t>
              </a:r>
              <a:endParaRPr lang="ru-RU" sz="2000" dirty="0"/>
            </a:p>
          </p:txBody>
        </p:sp>
        <p:sp>
          <p:nvSpPr>
            <p:cNvPr id="239622" name="Text Box 6"/>
            <p:cNvSpPr txBox="1">
              <a:spLocks noChangeArrowheads="1"/>
            </p:cNvSpPr>
            <p:nvPr/>
          </p:nvSpPr>
          <p:spPr bwMode="auto">
            <a:xfrm>
              <a:off x="7477" y="9023"/>
              <a:ext cx="1979" cy="3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</a:rPr>
                <a:t>МЕТА:</a:t>
              </a:r>
            </a:p>
            <a:p>
              <a:pPr algn="ctr"/>
              <a:r>
                <a:rPr lang="ru-RU" b="1" dirty="0">
                  <a:latin typeface="Times New Roman" pitchFamily="18" charset="0"/>
                </a:rPr>
                <a:t>Доставка правильного товару в </a:t>
              </a:r>
              <a:r>
                <a:rPr lang="ru-RU" b="1" dirty="0" err="1">
                  <a:latin typeface="Times New Roman" pitchFamily="18" charset="0"/>
                </a:rPr>
                <a:t>правильній</a:t>
              </a:r>
              <a:r>
                <a:rPr lang="ru-RU" b="1" dirty="0">
                  <a:latin typeface="Times New Roman" pitchFamily="18" charset="0"/>
                </a:rPr>
                <a:t> </a:t>
              </a:r>
              <a:r>
                <a:rPr lang="ru-RU" b="1" dirty="0" err="1">
                  <a:latin typeface="Times New Roman" pitchFamily="18" charset="0"/>
                </a:rPr>
                <a:t>кількості</a:t>
              </a:r>
              <a:r>
                <a:rPr lang="ru-RU" b="1" dirty="0">
                  <a:latin typeface="Times New Roman" pitchFamily="18" charset="0"/>
                </a:rPr>
                <a:t> і </a:t>
              </a:r>
              <a:r>
                <a:rPr lang="ru-RU" b="1" dirty="0" err="1">
                  <a:latin typeface="Times New Roman" pitchFamily="18" charset="0"/>
                </a:rPr>
                <a:t>правильної</a:t>
              </a:r>
              <a:r>
                <a:rPr lang="ru-RU" b="1" dirty="0">
                  <a:latin typeface="Times New Roman" pitchFamily="18" charset="0"/>
                </a:rPr>
                <a:t> </a:t>
              </a:r>
              <a:r>
                <a:rPr lang="ru-RU" b="1" dirty="0" err="1">
                  <a:latin typeface="Times New Roman" pitchFamily="18" charset="0"/>
                </a:rPr>
                <a:t>якості</a:t>
              </a:r>
              <a:r>
                <a:rPr lang="ru-RU" b="1" dirty="0">
                  <a:latin typeface="Times New Roman" pitchFamily="18" charset="0"/>
                </a:rPr>
                <a:t> в </a:t>
              </a:r>
              <a:r>
                <a:rPr lang="ru-RU" b="1" dirty="0" err="1">
                  <a:latin typeface="Times New Roman" pitchFamily="18" charset="0"/>
                </a:rPr>
                <a:t>правильні</a:t>
              </a:r>
              <a:r>
                <a:rPr lang="ru-RU" b="1" dirty="0">
                  <a:latin typeface="Times New Roman" pitchFamily="18" charset="0"/>
                </a:rPr>
                <a:t> час і </a:t>
              </a:r>
              <a:r>
                <a:rPr lang="ru-RU" b="1" dirty="0" err="1">
                  <a:latin typeface="Times New Roman" pitchFamily="18" charset="0"/>
                </a:rPr>
                <a:t>місце</a:t>
              </a:r>
              <a:r>
                <a:rPr lang="ru-RU" b="1" dirty="0">
                  <a:latin typeface="Times New Roman" pitchFamily="18" charset="0"/>
                </a:rPr>
                <a:t> правильному </a:t>
              </a:r>
              <a:r>
                <a:rPr lang="ru-RU" b="1" dirty="0" err="1">
                  <a:latin typeface="Times New Roman" pitchFamily="18" charset="0"/>
                </a:rPr>
                <a:t>споживачу</a:t>
              </a:r>
              <a:r>
                <a:rPr lang="ru-RU" b="1" dirty="0">
                  <a:latin typeface="Times New Roman" pitchFamily="18" charset="0"/>
                </a:rPr>
                <a:t> з  </a:t>
              </a:r>
              <a:r>
                <a:rPr lang="ru-RU" b="1" dirty="0" err="1">
                  <a:latin typeface="Times New Roman" pitchFamily="18" charset="0"/>
                </a:rPr>
                <a:t>оптимальними</a:t>
              </a:r>
              <a:r>
                <a:rPr lang="ru-RU" b="1" dirty="0">
                  <a:latin typeface="Times New Roman" pitchFamily="18" charset="0"/>
                </a:rPr>
                <a:t> затратами</a:t>
              </a:r>
              <a:endParaRPr lang="ru-RU" dirty="0"/>
            </a:p>
          </p:txBody>
        </p:sp>
        <p:sp>
          <p:nvSpPr>
            <p:cNvPr id="239623" name="Text Box 7"/>
            <p:cNvSpPr txBox="1">
              <a:spLocks noChangeArrowheads="1"/>
            </p:cNvSpPr>
            <p:nvPr/>
          </p:nvSpPr>
          <p:spPr bwMode="auto">
            <a:xfrm>
              <a:off x="4220" y="8561"/>
              <a:ext cx="3059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algn="ctr"/>
              <a:r>
                <a:rPr lang="ru-RU" sz="1600" b="1" dirty="0">
                  <a:latin typeface="Times New Roman" pitchFamily="18" charset="0"/>
                </a:rPr>
                <a:t>ОСНОВНИЙ ПРОЦЕС:</a:t>
              </a:r>
            </a:p>
            <a:p>
              <a:pPr algn="ctr"/>
              <a:r>
                <a:rPr lang="ru-RU" sz="1600" b="1" dirty="0">
                  <a:latin typeface="Times New Roman" pitchFamily="18" charset="0"/>
                </a:rPr>
                <a:t>- </a:t>
              </a:r>
              <a:r>
                <a:rPr lang="ru-RU" sz="1600" b="1" dirty="0" err="1">
                  <a:latin typeface="Times New Roman" pitchFamily="18" charset="0"/>
                </a:rPr>
                <a:t>Управління</a:t>
              </a:r>
              <a:r>
                <a:rPr lang="ru-RU" sz="1600" b="1" dirty="0">
                  <a:latin typeface="Times New Roman" pitchFamily="18" charset="0"/>
                </a:rPr>
                <a:t> </a:t>
              </a:r>
              <a:r>
                <a:rPr lang="ru-RU" sz="1600" b="1" dirty="0" err="1">
                  <a:latin typeface="Times New Roman" pitchFamily="18" charset="0"/>
                </a:rPr>
                <a:t>рухом</a:t>
              </a:r>
              <a:r>
                <a:rPr lang="ru-RU" sz="1600" b="1" dirty="0">
                  <a:latin typeface="Times New Roman" pitchFamily="18" charset="0"/>
                </a:rPr>
                <a:t> і </a:t>
              </a:r>
              <a:r>
                <a:rPr lang="ru-RU" sz="1600" b="1" dirty="0" err="1" smtClean="0">
                  <a:latin typeface="Times New Roman" pitchFamily="18" charset="0"/>
                </a:rPr>
                <a:t>розміщенням</a:t>
              </a:r>
              <a:r>
                <a:rPr lang="ru-RU" sz="1600" b="1" dirty="0" smtClean="0">
                  <a:latin typeface="Times New Roman" pitchFamily="18" charset="0"/>
                </a:rPr>
                <a:t> </a:t>
              </a:r>
              <a:r>
                <a:rPr lang="ru-RU" sz="1600" b="1" dirty="0" err="1">
                  <a:latin typeface="Times New Roman" pitchFamily="18" charset="0"/>
                </a:rPr>
                <a:t>товарів</a:t>
              </a:r>
              <a:r>
                <a:rPr lang="ru-RU" sz="1600" b="1" dirty="0">
                  <a:latin typeface="Times New Roman" pitchFamily="18" charset="0"/>
                </a:rPr>
                <a:t> і/</a:t>
              </a:r>
              <a:r>
                <a:rPr lang="ru-RU" sz="1600" b="1" dirty="0" err="1">
                  <a:latin typeface="Times New Roman" pitchFamily="18" charset="0"/>
                </a:rPr>
                <a:t>або</a:t>
              </a:r>
              <a:r>
                <a:rPr lang="ru-RU" sz="1600" b="1" dirty="0">
                  <a:latin typeface="Times New Roman" pitchFamily="18" charset="0"/>
                </a:rPr>
                <a:t> людей як системою</a:t>
              </a:r>
              <a:endParaRPr lang="ru-RU" sz="1600" dirty="0"/>
            </a:p>
          </p:txBody>
        </p:sp>
        <p:sp>
          <p:nvSpPr>
            <p:cNvPr id="239624" name="Text Box 8"/>
            <p:cNvSpPr txBox="1">
              <a:spLocks noChangeArrowheads="1"/>
            </p:cNvSpPr>
            <p:nvPr/>
          </p:nvSpPr>
          <p:spPr bwMode="auto">
            <a:xfrm>
              <a:off x="4214" y="9635"/>
              <a:ext cx="3060" cy="3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 b="1" dirty="0" smtClean="0">
                  <a:latin typeface="Times New Roman" pitchFamily="18" charset="0"/>
                </a:rPr>
                <a:t>ЗАБЕСПЕЧУЮЧІ ПРОЦЕСИ:</a:t>
              </a:r>
            </a:p>
            <a:p>
              <a:r>
                <a:rPr lang="ru-RU" sz="1600" dirty="0" smtClean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транспортування</a:t>
              </a:r>
              <a:r>
                <a:rPr lang="ru-RU" sz="1600" dirty="0">
                  <a:latin typeface="Times New Roman" pitchFamily="18" charset="0"/>
                </a:rPr>
                <a:t> </a:t>
              </a: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вантажопереробка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у</a:t>
              </a:r>
              <a:r>
                <a:rPr lang="ru-RU" sz="1600" dirty="0" err="1" smtClean="0">
                  <a:latin typeface="Times New Roman" pitchFamily="18" charset="0"/>
                </a:rPr>
                <a:t>пакування</a:t>
              </a:r>
              <a:r>
                <a:rPr lang="ru-RU" sz="1600" dirty="0" smtClean="0">
                  <a:latin typeface="Times New Roman" pitchFamily="18" charset="0"/>
                </a:rPr>
                <a:t> </a:t>
              </a:r>
              <a:r>
                <a:rPr lang="ru-RU" sz="1600" dirty="0">
                  <a:latin typeface="Times New Roman" pitchFamily="18" charset="0"/>
                </a:rPr>
                <a:t>і </a:t>
              </a:r>
              <a:r>
                <a:rPr lang="ru-RU" sz="1600" dirty="0" err="1">
                  <a:latin typeface="Times New Roman" pitchFamily="18" charset="0"/>
                </a:rPr>
                <a:t>маркування</a:t>
              </a:r>
              <a:r>
                <a:rPr lang="ru-RU" sz="1600" dirty="0">
                  <a:latin typeface="Times New Roman" pitchFamily="18" charset="0"/>
                </a:rPr>
                <a:t> </a:t>
              </a: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у</a:t>
              </a:r>
              <a:r>
                <a:rPr lang="ru-RU" sz="1600" dirty="0" err="1" smtClean="0">
                  <a:latin typeface="Times New Roman" pitchFamily="18" charset="0"/>
                </a:rPr>
                <a:t>правлення</a:t>
              </a:r>
              <a:r>
                <a:rPr lang="ru-RU" sz="1600" dirty="0" smtClean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рухом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запасів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розміщення</a:t>
              </a:r>
              <a:r>
                <a:rPr lang="ru-RU" sz="1600" dirty="0">
                  <a:latin typeface="Times New Roman" pitchFamily="18" charset="0"/>
                </a:rPr>
                <a:t> і </a:t>
              </a:r>
              <a:r>
                <a:rPr lang="ru-RU" sz="1600" dirty="0" err="1">
                  <a:latin typeface="Times New Roman" pitchFamily="18" charset="0"/>
                </a:rPr>
                <a:t>локалізація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складування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товарів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о</a:t>
              </a:r>
              <a:r>
                <a:rPr lang="ru-RU" sz="1600" dirty="0" err="1" smtClean="0">
                  <a:latin typeface="Times New Roman" pitchFamily="18" charset="0"/>
                </a:rPr>
                <a:t>бслуговування</a:t>
              </a:r>
              <a:r>
                <a:rPr lang="ru-RU" sz="1600" dirty="0" smtClean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кліентів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збір</a:t>
              </a:r>
              <a:r>
                <a:rPr lang="ru-RU" sz="1600" dirty="0">
                  <a:latin typeface="Times New Roman" pitchFamily="18" charset="0"/>
                </a:rPr>
                <a:t> і </a:t>
              </a:r>
              <a:r>
                <a:rPr lang="ru-RU" sz="1600" dirty="0" err="1">
                  <a:latin typeface="Times New Roman" pitchFamily="18" charset="0"/>
                </a:rPr>
                <a:t>повернення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товарів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інформаційно-компютерна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підтримка</a:t>
              </a:r>
              <a:r>
                <a:rPr lang="ru-RU" sz="1600" dirty="0">
                  <a:latin typeface="Times New Roman" pitchFamily="18" charset="0"/>
                </a:rPr>
                <a:t> </a:t>
              </a:r>
            </a:p>
            <a:p>
              <a:pPr>
                <a:buFontTx/>
                <a:buChar char="-"/>
              </a:pPr>
              <a:r>
                <a:rPr lang="ru-RU" sz="1600" dirty="0" err="1">
                  <a:latin typeface="Times New Roman" pitchFamily="18" charset="0"/>
                </a:rPr>
                <a:t>митні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операції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допоміжні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операції</a:t>
              </a:r>
              <a:endParaRPr lang="ru-RU" sz="1600" dirty="0">
                <a:latin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</a:rPr>
                <a:t>- </a:t>
              </a:r>
              <a:r>
                <a:rPr lang="ru-RU" sz="1600" dirty="0" err="1">
                  <a:latin typeface="Times New Roman" pitchFamily="18" charset="0"/>
                </a:rPr>
                <a:t>Додаткові</a:t>
              </a:r>
              <a:r>
                <a:rPr lang="ru-RU" sz="1600" dirty="0">
                  <a:latin typeface="Times New Roman" pitchFamily="18" charset="0"/>
                </a:rPr>
                <a:t> </a:t>
              </a:r>
              <a:r>
                <a:rPr lang="ru-RU" sz="1600" dirty="0" err="1">
                  <a:latin typeface="Times New Roman" pitchFamily="18" charset="0"/>
                </a:rPr>
                <a:t>послуги</a:t>
              </a:r>
              <a:r>
                <a:rPr lang="ru-RU" sz="1600" dirty="0">
                  <a:latin typeface="Times New Roman" pitchFamily="18" charset="0"/>
                </a:rPr>
                <a:t> (</a:t>
              </a:r>
              <a:r>
                <a:rPr lang="ru-RU" sz="1600" dirty="0" err="1">
                  <a:latin typeface="Times New Roman" pitchFamily="18" charset="0"/>
                </a:rPr>
                <a:t>сервіс</a:t>
              </a:r>
              <a:r>
                <a:rPr lang="ru-RU" sz="1600" dirty="0">
                  <a:latin typeface="Times New Roman" pitchFamily="18" charset="0"/>
                </a:rPr>
                <a:t>)</a:t>
              </a:r>
            </a:p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82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71565"/>
              </p:ext>
            </p:extLst>
          </p:nvPr>
        </p:nvGraphicFramePr>
        <p:xfrm>
          <a:off x="152400" y="152400"/>
          <a:ext cx="8763000" cy="584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0"/>
              </a:tblGrid>
              <a:tr h="85494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effectLst/>
                        </a:rPr>
                        <a:t>Розподіл</a:t>
                      </a:r>
                      <a:endParaRPr lang="ru-RU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  <a:tr h="462352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❶</a:t>
                      </a:r>
                      <a:r>
                        <a:rPr lang="uk-UA" sz="28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Організація</a:t>
                      </a:r>
                      <a:r>
                        <a:rPr lang="uk-UA" sz="2800" b="1" dirty="0" smtClean="0">
                          <a:solidFill>
                            <a:srgbClr val="FF0000"/>
                          </a:solidFill>
                          <a:effectLst/>
                        </a:rPr>
                        <a:t> транспортування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❷</a:t>
                      </a:r>
                      <a:r>
                        <a:rPr lang="uk-UA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Організація</a:t>
                      </a:r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складської діяльності</a:t>
                      </a:r>
                      <a:endParaRPr lang="ru-RU" sz="2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❸</a:t>
                      </a:r>
                      <a:r>
                        <a:rPr lang="uk-UA" sz="2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складським технологічним процесом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❹</a:t>
                      </a:r>
                      <a:r>
                        <a:rPr lang="uk-UA" sz="28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Планування</a:t>
                      </a:r>
                      <a:r>
                        <a:rPr lang="uk-UA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каналів розподілу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Calibri"/>
                        </a:rPr>
                        <a:t>❺</a:t>
                      </a:r>
                      <a:r>
                        <a:rPr lang="uk-UA" sz="28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Підтримка</a:t>
                      </a: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002060"/>
                          </a:solidFill>
                          <a:effectLst/>
                        </a:rPr>
                        <a:t>стандартів </a:t>
                      </a: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</a:rPr>
                        <a:t>якості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rgbClr val="002060"/>
                          </a:solidFill>
                          <a:effectLst/>
                        </a:rPr>
                        <a:t>товару і логістичного сервісу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rgbClr val="7030A0"/>
                          </a:solidFill>
                          <a:effectLst/>
                          <a:latin typeface="Calibri"/>
                          <a:cs typeface="Calibri"/>
                        </a:rPr>
                        <a:t>❻</a:t>
                      </a:r>
                      <a:r>
                        <a:rPr lang="uk-UA" sz="28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Ціноутворення</a:t>
                      </a:r>
                      <a:endParaRPr lang="ru-RU" sz="2800" b="1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❼</a:t>
                      </a:r>
                      <a:r>
                        <a:rPr lang="uk-UA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замовленнями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❽</a:t>
                      </a:r>
                      <a:r>
                        <a:rPr lang="uk-UA" sz="2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Управління</a:t>
                      </a:r>
                      <a:r>
                        <a:rPr lang="uk-UA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запасами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1889" marR="218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762000" y="914400"/>
            <a:ext cx="7848600" cy="5105400"/>
            <a:chOff x="1494" y="1701"/>
            <a:chExt cx="14760" cy="9360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5094" y="1701"/>
              <a:ext cx="720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2200" b="1"/>
                <a:t>ЛОГИСТИЧЕСКИЕ </a:t>
              </a:r>
            </a:p>
            <a:p>
              <a:pPr algn="ctr" eaLnBrk="0" hangingPunct="0"/>
              <a:r>
                <a:rPr lang="ru-RU" sz="2200" b="1"/>
                <a:t>ФУНКЦИИ</a:t>
              </a:r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1494" y="4221"/>
              <a:ext cx="3600" cy="6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/>
                <a:t>БАЗИСНЫЕ</a:t>
              </a:r>
            </a:p>
            <a:p>
              <a:pPr eaLnBrk="0" hangingPunct="0"/>
              <a:endParaRPr lang="ru-RU" sz="1800"/>
            </a:p>
            <a:p>
              <a:pPr eaLnBrk="0" hangingPunct="0"/>
              <a:endParaRPr lang="ru-RU" sz="1800"/>
            </a:p>
            <a:p>
              <a:pPr eaLnBrk="0" hangingPunct="0"/>
              <a:endParaRPr lang="ru-RU" sz="1800"/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800"/>
                <a:t>Снабжение</a:t>
              </a:r>
            </a:p>
            <a:p>
              <a:pPr eaLnBrk="0" hangingPunct="0"/>
              <a:endParaRPr lang="ru-RU" sz="1800"/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800"/>
                <a:t>Производство</a:t>
              </a:r>
            </a:p>
            <a:p>
              <a:pPr eaLnBrk="0" hangingPunct="0"/>
              <a:endParaRPr lang="ru-RU" sz="1800"/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800"/>
                <a:t>Сбыт (дистрибьюция)</a:t>
              </a: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11214" y="4221"/>
              <a:ext cx="5040" cy="6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/>
                <a:t>ПОДДЕРЖИВАЮЩИЕ</a:t>
              </a:r>
            </a:p>
            <a:p>
              <a:pPr algn="ctr" eaLnBrk="0" hangingPunct="0"/>
              <a:endParaRPr lang="ru-RU" sz="1800"/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Складирование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Грузопереработка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Защитная упаковка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Обеспечение возврата товаров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 Обеспечение запасными частями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Техническое обслуживание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Сбор возвратных отходов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/>
                <a:t>Информационно-компьютерная поддержка </a:t>
              </a:r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H="1">
              <a:off x="4014" y="2961"/>
              <a:ext cx="180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11034" y="2961"/>
              <a:ext cx="19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5454" y="4221"/>
              <a:ext cx="5220" cy="6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 dirty="0"/>
                <a:t>КЛЮЧЕВЫЕ</a:t>
              </a:r>
            </a:p>
            <a:p>
              <a:pPr eaLnBrk="0" hangingPunct="0"/>
              <a:endParaRPr lang="ru-RU" sz="10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Поддержание стандартов обслуживания потребителей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Управление закупками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Транспортировка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Управление запасами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Управление процедурами заказов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Управление производственными процедурами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Ценообразование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ru-RU" sz="1600" dirty="0"/>
                <a:t>Физическое распределение</a:t>
              </a: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8154" y="2961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97738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839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Відповідно</a:t>
            </a:r>
            <a:r>
              <a:rPr lang="ru-RU" sz="3600" dirty="0" smtClean="0"/>
              <a:t> до </a:t>
            </a:r>
            <a:r>
              <a:rPr lang="ru-RU" sz="3600" dirty="0" err="1" smtClean="0"/>
              <a:t>логістичних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функцій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підприємствах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формуються</a:t>
            </a:r>
            <a:r>
              <a:rPr lang="ru-RU" sz="3600" dirty="0" smtClean="0"/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ф</a:t>
            </a:r>
            <a:r>
              <a:rPr lang="ru-RU" sz="4000" b="1" dirty="0" err="1" smtClean="0">
                <a:solidFill>
                  <a:srgbClr val="FF0000"/>
                </a:solidFill>
              </a:rPr>
              <a:t>ункціональні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підсистеми</a:t>
            </a:r>
            <a:r>
              <a:rPr lang="ru-RU" sz="4000" b="1" dirty="0" smtClean="0">
                <a:solidFill>
                  <a:srgbClr val="FF0000"/>
                </a:solidFill>
              </a:rPr>
              <a:t> (</a:t>
            </a:r>
            <a:r>
              <a:rPr lang="ru-RU" sz="4000" b="1" dirty="0" err="1" smtClean="0">
                <a:solidFill>
                  <a:srgbClr val="FF0000"/>
                </a:solidFill>
              </a:rPr>
              <a:t>функціональні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області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логістики</a:t>
            </a:r>
            <a:r>
              <a:rPr lang="ru-RU" sz="40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ru-RU" sz="2400" dirty="0" smtClean="0"/>
              <a:t>●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(</a:t>
            </a:r>
            <a:r>
              <a:rPr lang="ru-RU" sz="2400" dirty="0" err="1" smtClean="0"/>
              <a:t>функціональна</a:t>
            </a:r>
            <a:r>
              <a:rPr lang="ru-RU" sz="2400" dirty="0" smtClean="0"/>
              <a:t> область) </a:t>
            </a:r>
            <a:r>
              <a:rPr lang="ru-RU" sz="2400" dirty="0" err="1" smtClean="0"/>
              <a:t>закупівель</a:t>
            </a:r>
            <a:r>
              <a:rPr lang="ru-RU" sz="2400" dirty="0" smtClean="0"/>
              <a:t>,</a:t>
            </a:r>
          </a:p>
          <a:p>
            <a:r>
              <a:rPr lang="ru-RU" sz="2400" dirty="0"/>
              <a:t> ● </a:t>
            </a:r>
            <a:r>
              <a:rPr lang="ru-RU" sz="2400" dirty="0" err="1"/>
              <a:t>опрацювання</a:t>
            </a:r>
            <a:r>
              <a:rPr lang="ru-RU" sz="2400" dirty="0"/>
              <a:t> та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замовлень</a:t>
            </a:r>
            <a:r>
              <a:rPr lang="ru-RU" sz="2400" dirty="0"/>
              <a:t> (</a:t>
            </a:r>
            <a:r>
              <a:rPr lang="ru-RU" sz="2400" dirty="0" err="1"/>
              <a:t>обслуговування</a:t>
            </a:r>
            <a:r>
              <a:rPr lang="ru-RU" sz="2400" dirty="0"/>
              <a:t> </a:t>
            </a:r>
            <a:r>
              <a:rPr lang="ru-RU" sz="2400" dirty="0" err="1"/>
              <a:t>замовлень</a:t>
            </a:r>
            <a:r>
              <a:rPr lang="ru-RU" sz="2400" dirty="0"/>
              <a:t>); </a:t>
            </a:r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/>
              <a:t>транспортування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/>
              <a:t>складування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 smtClean="0"/>
              <a:t>вантажопереробки</a:t>
            </a:r>
            <a:r>
              <a:rPr lang="ru-RU" sz="2400" dirty="0" smtClean="0"/>
              <a:t>; </a:t>
            </a:r>
          </a:p>
          <a:p>
            <a:r>
              <a:rPr lang="ru-RU" sz="2400" dirty="0"/>
              <a:t>● </a:t>
            </a:r>
            <a:r>
              <a:rPr lang="ru-RU" sz="2400" dirty="0" err="1"/>
              <a:t>підсистема</a:t>
            </a:r>
            <a:r>
              <a:rPr lang="ru-RU" sz="2400" dirty="0"/>
              <a:t> 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/>
              <a:t>управління</a:t>
            </a:r>
            <a:r>
              <a:rPr lang="ru-RU" sz="2400" dirty="0"/>
              <a:t> запасами; </a:t>
            </a:r>
            <a:endParaRPr lang="ru-RU" sz="2400" dirty="0" smtClean="0"/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 smtClean="0"/>
              <a:t>збуту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● </a:t>
            </a:r>
            <a:r>
              <a:rPr lang="ru-RU" sz="2400" dirty="0" err="1" smtClean="0"/>
              <a:t>підсистема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функціональна</a:t>
            </a:r>
            <a:r>
              <a:rPr lang="ru-RU" sz="2400" dirty="0"/>
              <a:t> область) </a:t>
            </a:r>
            <a:r>
              <a:rPr lang="ru-RU" sz="2400" dirty="0" err="1"/>
              <a:t>обслуговування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87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9" t="12975" r="22693" b="6250"/>
          <a:stretch/>
        </p:blipFill>
        <p:spPr bwMode="auto">
          <a:xfrm>
            <a:off x="1219200" y="457200"/>
            <a:ext cx="6921662" cy="590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9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>
            <a:noAutofit/>
          </a:bodyPr>
          <a:lstStyle/>
          <a:p>
            <a:r>
              <a:rPr lang="uk-UA" sz="4800" b="1" u="sng" dirty="0" smtClean="0"/>
              <a:t>Цілі та завдання функціональних</a:t>
            </a:r>
            <a:br>
              <a:rPr lang="uk-UA" sz="4800" b="1" u="sng" dirty="0" smtClean="0"/>
            </a:br>
            <a:r>
              <a:rPr lang="uk-UA" sz="4800" b="1" u="sng" dirty="0" smtClean="0"/>
              <a:t>областей логістики</a:t>
            </a:r>
            <a:endParaRPr lang="ru-RU" sz="4800" b="1" u="sng" dirty="0"/>
          </a:p>
        </p:txBody>
      </p:sp>
    </p:spTree>
    <p:extLst>
      <p:ext uri="{BB962C8B-B14F-4D97-AF65-F5344CB8AC3E}">
        <p14:creationId xmlns:p14="http://schemas.microsoft.com/office/powerpoint/2010/main" val="36048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81000"/>
            <a:ext cx="86106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FF0000"/>
                </a:solidFill>
              </a:rPr>
              <a:t>Функція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</a:rPr>
              <a:t>закупівлі</a:t>
            </a:r>
            <a:r>
              <a:rPr lang="ru-RU" sz="3200" b="1" i="1" dirty="0">
                <a:solidFill>
                  <a:srgbClr val="FF0000"/>
                </a:solidFill>
              </a:rPr>
              <a:t> (</a:t>
            </a:r>
            <a:r>
              <a:rPr lang="ru-RU" sz="3200" b="1" i="1" dirty="0" err="1">
                <a:solidFill>
                  <a:srgbClr val="FF0000"/>
                </a:solidFill>
              </a:rPr>
              <a:t>постачання</a:t>
            </a:r>
            <a:r>
              <a:rPr lang="ru-RU" sz="3200" b="1" i="1" dirty="0">
                <a:solidFill>
                  <a:srgbClr val="FF0000"/>
                </a:solidFill>
              </a:rPr>
              <a:t>)</a:t>
            </a:r>
            <a:r>
              <a:rPr lang="ru-RU" sz="3200" dirty="0">
                <a:solidFill>
                  <a:srgbClr val="FF0000"/>
                </a:solidFill>
              </a:rPr>
              <a:t> </a:t>
            </a:r>
            <a:r>
              <a:rPr lang="ru-RU" sz="3200" dirty="0" err="1">
                <a:solidFill>
                  <a:srgbClr val="FF0000"/>
                </a:solidFill>
              </a:rPr>
              <a:t>матеріалів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сировини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напівфабрикатів</a:t>
            </a:r>
            <a:r>
              <a:rPr lang="ru-RU" sz="3200" dirty="0">
                <a:solidFill>
                  <a:srgbClr val="FF0000"/>
                </a:solidFill>
              </a:rPr>
              <a:t> і </a:t>
            </a:r>
            <a:r>
              <a:rPr lang="ru-RU" sz="3200" dirty="0" err="1">
                <a:solidFill>
                  <a:srgbClr val="FF0000"/>
                </a:solidFill>
              </a:rPr>
              <a:t>т.ін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u="sng" dirty="0" err="1">
                <a:solidFill>
                  <a:srgbClr val="FF0000"/>
                </a:solidFill>
              </a:rPr>
              <a:t>має</a:t>
            </a:r>
            <a:r>
              <a:rPr lang="ru-RU" sz="3200" u="sng" dirty="0">
                <a:solidFill>
                  <a:srgbClr val="FF0000"/>
                </a:solidFill>
              </a:rPr>
              <a:t> на </a:t>
            </a:r>
            <a:r>
              <a:rPr lang="ru-RU" sz="3200" u="sng" dirty="0" err="1">
                <a:solidFill>
                  <a:srgbClr val="FF0000"/>
                </a:solidFill>
              </a:rPr>
              <a:t>меті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повне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задоволення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виробника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матеріальними</a:t>
            </a:r>
            <a:r>
              <a:rPr lang="ru-RU" sz="3200" u="sng" dirty="0">
                <a:solidFill>
                  <a:srgbClr val="FF0000"/>
                </a:solidFill>
              </a:rPr>
              <a:t> ресурсами</a:t>
            </a:r>
            <a:r>
              <a:rPr lang="ru-RU" sz="3200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200" dirty="0" smtClean="0"/>
              <a:t>Для </a:t>
            </a:r>
            <a:r>
              <a:rPr lang="ru-RU" sz="3200" dirty="0" err="1"/>
              <a:t>досягнення</a:t>
            </a:r>
            <a:r>
              <a:rPr lang="ru-RU" sz="3200" dirty="0"/>
              <a:t> мети </a:t>
            </a:r>
            <a:r>
              <a:rPr lang="ru-RU" sz="3200" dirty="0" err="1"/>
              <a:t>необхідно</a:t>
            </a:r>
            <a:r>
              <a:rPr lang="ru-RU" sz="3200" dirty="0"/>
              <a:t> </a:t>
            </a:r>
            <a:r>
              <a:rPr lang="ru-RU" sz="3200" dirty="0" err="1"/>
              <a:t>вирішувати</a:t>
            </a:r>
            <a:r>
              <a:rPr lang="ru-RU" sz="3200" dirty="0"/>
              <a:t> </a:t>
            </a:r>
            <a:r>
              <a:rPr lang="ru-RU" sz="3200" b="1" dirty="0" err="1"/>
              <a:t>наступні</a:t>
            </a:r>
            <a:r>
              <a:rPr lang="ru-RU" sz="3200" b="1" dirty="0"/>
              <a:t> </a:t>
            </a:r>
            <a:r>
              <a:rPr lang="ru-RU" sz="3200" b="1" dirty="0" err="1"/>
              <a:t>основні</a:t>
            </a:r>
            <a:r>
              <a:rPr lang="ru-RU" sz="3200" b="1" dirty="0"/>
              <a:t> </a:t>
            </a:r>
            <a:r>
              <a:rPr lang="ru-RU" sz="3200" b="1" dirty="0" err="1"/>
              <a:t>завдання</a:t>
            </a:r>
            <a:r>
              <a:rPr lang="ru-RU" sz="3200" b="1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ru-RU" sz="3200" dirty="0" smtClean="0"/>
              <a:t>1) </a:t>
            </a:r>
            <a:r>
              <a:rPr lang="ru-RU" sz="3200" b="1" dirty="0" err="1" smtClean="0"/>
              <a:t>визначення</a:t>
            </a:r>
            <a:r>
              <a:rPr lang="ru-RU" sz="3200" b="1" dirty="0" smtClean="0"/>
              <a:t> </a:t>
            </a:r>
            <a:r>
              <a:rPr lang="ru-RU" sz="3200" b="1" dirty="0"/>
              <a:t>потреби </a:t>
            </a:r>
            <a:r>
              <a:rPr lang="ru-RU" sz="3200" dirty="0"/>
              <a:t>в </a:t>
            </a:r>
            <a:r>
              <a:rPr lang="ru-RU" sz="3200" dirty="0" err="1"/>
              <a:t>матеріальних</a:t>
            </a:r>
            <a:r>
              <a:rPr lang="ru-RU" sz="3200" dirty="0"/>
              <a:t> ресурсах для </a:t>
            </a:r>
            <a:r>
              <a:rPr lang="ru-RU" sz="3200" dirty="0" err="1"/>
              <a:t>виготовлення</a:t>
            </a:r>
            <a:r>
              <a:rPr lang="ru-RU" sz="3200" dirty="0"/>
              <a:t> </a:t>
            </a:r>
            <a:r>
              <a:rPr lang="ru-RU" sz="3200" dirty="0" err="1"/>
              <a:t>означеної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послуг</a:t>
            </a:r>
            <a:r>
              <a:rPr lang="ru-RU" sz="32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200" dirty="0" smtClean="0"/>
              <a:t>2)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b="1" dirty="0" err="1"/>
              <a:t>раціонального</a:t>
            </a:r>
            <a:r>
              <a:rPr lang="ru-RU" sz="3200" b="1" dirty="0"/>
              <a:t> режиму </a:t>
            </a:r>
            <a:r>
              <a:rPr lang="ru-RU" sz="3200" b="1" dirty="0" err="1"/>
              <a:t>надходження</a:t>
            </a:r>
            <a:r>
              <a:rPr lang="ru-RU" sz="3200" b="1" dirty="0"/>
              <a:t> </a:t>
            </a:r>
            <a:r>
              <a:rPr lang="ru-RU" sz="3200" dirty="0" err="1"/>
              <a:t>матеріальних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 на </a:t>
            </a:r>
            <a:r>
              <a:rPr lang="ru-RU" sz="3200" dirty="0" err="1"/>
              <a:t>підприємство</a:t>
            </a:r>
            <a:r>
              <a:rPr lang="ru-RU" sz="3200" dirty="0"/>
              <a:t>;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7995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85800"/>
            <a:ext cx="82296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600" dirty="0"/>
              <a:t>3) </a:t>
            </a:r>
            <a:r>
              <a:rPr lang="ru-RU" sz="3600" dirty="0" err="1"/>
              <a:t>дослідження</a:t>
            </a:r>
            <a:r>
              <a:rPr lang="ru-RU" sz="3600" dirty="0"/>
              <a:t> і </a:t>
            </a:r>
            <a:r>
              <a:rPr lang="ru-RU" sz="3600" dirty="0" err="1"/>
              <a:t>аналіз</a:t>
            </a:r>
            <a:r>
              <a:rPr lang="ru-RU" sz="3600" dirty="0"/>
              <a:t> </a:t>
            </a:r>
            <a:r>
              <a:rPr lang="ru-RU" sz="3600" b="1" dirty="0"/>
              <a:t>ринку </a:t>
            </a:r>
            <a:r>
              <a:rPr lang="ru-RU" sz="3600" b="1" dirty="0" err="1"/>
              <a:t>постачальників</a:t>
            </a:r>
            <a:r>
              <a:rPr lang="ru-RU" sz="3600" dirty="0"/>
              <a:t>;</a:t>
            </a:r>
          </a:p>
          <a:p>
            <a:pPr>
              <a:spcBef>
                <a:spcPts val="600"/>
              </a:spcBef>
            </a:pPr>
            <a:r>
              <a:rPr lang="ru-RU" sz="3600" dirty="0"/>
              <a:t>4) </a:t>
            </a:r>
            <a:r>
              <a:rPr lang="ru-RU" sz="3600" b="1" dirty="0" err="1"/>
              <a:t>оцінка</a:t>
            </a:r>
            <a:r>
              <a:rPr lang="ru-RU" sz="3600" b="1" dirty="0"/>
              <a:t> і </a:t>
            </a:r>
            <a:r>
              <a:rPr lang="ru-RU" sz="3600" b="1" dirty="0" err="1"/>
              <a:t>вибір</a:t>
            </a:r>
            <a:r>
              <a:rPr lang="ru-RU" sz="3600" b="1" dirty="0"/>
              <a:t> </a:t>
            </a:r>
            <a:r>
              <a:rPr lang="ru-RU" sz="3600" b="1" dirty="0" err="1"/>
              <a:t>постачальників</a:t>
            </a:r>
            <a:r>
              <a:rPr lang="ru-RU" sz="3600" b="1" dirty="0"/>
              <a:t> </a:t>
            </a:r>
            <a:r>
              <a:rPr lang="ru-RU" sz="3600" dirty="0" err="1"/>
              <a:t>матеріальних</a:t>
            </a:r>
            <a:r>
              <a:rPr lang="ru-RU" sz="3600" dirty="0"/>
              <a:t> </a:t>
            </a:r>
            <a:r>
              <a:rPr lang="ru-RU" sz="3600" dirty="0" err="1"/>
              <a:t>ресурсів</a:t>
            </a:r>
            <a:r>
              <a:rPr lang="ru-RU" sz="3600" dirty="0"/>
              <a:t> (</a:t>
            </a:r>
            <a:r>
              <a:rPr lang="ru-RU" sz="3600" dirty="0" err="1"/>
              <a:t>ці</a:t>
            </a:r>
            <a:r>
              <a:rPr lang="ru-RU" sz="3600" dirty="0"/>
              <a:t> два </a:t>
            </a:r>
            <a:r>
              <a:rPr lang="ru-RU" sz="3600" dirty="0" err="1"/>
              <a:t>завдання</a:t>
            </a:r>
            <a:r>
              <a:rPr lang="ru-RU" sz="3600" dirty="0"/>
              <a:t> </a:t>
            </a:r>
            <a:r>
              <a:rPr lang="ru-RU" sz="3600" dirty="0" err="1"/>
              <a:t>вирішуються</a:t>
            </a:r>
            <a:r>
              <a:rPr lang="ru-RU" sz="3600" dirty="0"/>
              <a:t> і </a:t>
            </a:r>
            <a:r>
              <a:rPr lang="ru-RU" sz="3600" dirty="0" err="1"/>
              <a:t>логістикою</a:t>
            </a:r>
            <a:r>
              <a:rPr lang="ru-RU" sz="3600" dirty="0"/>
              <a:t>, і маркетингом), </a:t>
            </a:r>
            <a:r>
              <a:rPr lang="ru-RU" sz="3600" dirty="0" err="1"/>
              <a:t>здійснення</a:t>
            </a:r>
            <a:r>
              <a:rPr lang="ru-RU" sz="3600" dirty="0"/>
              <a:t> </a:t>
            </a:r>
            <a:r>
              <a:rPr lang="ru-RU" sz="3600" dirty="0" err="1"/>
              <a:t>закупівель</a:t>
            </a:r>
            <a:r>
              <a:rPr lang="ru-RU" sz="3600" dirty="0"/>
              <a:t>;</a:t>
            </a:r>
          </a:p>
          <a:p>
            <a:pPr>
              <a:spcBef>
                <a:spcPts val="600"/>
              </a:spcBef>
            </a:pPr>
            <a:r>
              <a:rPr lang="ru-RU" sz="3600" dirty="0"/>
              <a:t> 5) контроль </a:t>
            </a:r>
            <a:r>
              <a:rPr lang="ru-RU" sz="3600" b="1" dirty="0" err="1"/>
              <a:t>виконання</a:t>
            </a:r>
            <a:r>
              <a:rPr lang="ru-RU" sz="3600" b="1" dirty="0"/>
              <a:t> </a:t>
            </a:r>
            <a:r>
              <a:rPr lang="ru-RU" sz="3600" b="1" dirty="0" err="1"/>
              <a:t>закупівель</a:t>
            </a:r>
            <a:r>
              <a:rPr lang="ru-RU" sz="3600" dirty="0"/>
              <a:t>;</a:t>
            </a:r>
          </a:p>
          <a:p>
            <a:pPr>
              <a:spcBef>
                <a:spcPts val="600"/>
              </a:spcBef>
            </a:pPr>
            <a:r>
              <a:rPr lang="ru-RU" sz="3600" dirty="0"/>
              <a:t>6) </a:t>
            </a:r>
            <a:r>
              <a:rPr lang="ru-RU" sz="3600" dirty="0" err="1"/>
              <a:t>додержання</a:t>
            </a:r>
            <a:r>
              <a:rPr lang="ru-RU" sz="3600" dirty="0"/>
              <a:t> </a:t>
            </a:r>
            <a:r>
              <a:rPr lang="ru-RU" sz="3600" b="1" dirty="0" err="1"/>
              <a:t>графіку</a:t>
            </a:r>
            <a:r>
              <a:rPr lang="ru-RU" sz="3600" b="1" dirty="0"/>
              <a:t> </a:t>
            </a:r>
            <a:r>
              <a:rPr lang="ru-RU" sz="3600" b="1" dirty="0" err="1"/>
              <a:t>закупівель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8686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FF0000"/>
                </a:solidFill>
              </a:rPr>
              <a:t>Функція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</a:rPr>
              <a:t>транспортування</a:t>
            </a:r>
            <a:r>
              <a:rPr lang="ru-RU" sz="3200" dirty="0">
                <a:solidFill>
                  <a:srgbClr val="FF0000"/>
                </a:solidFill>
              </a:rPr>
              <a:t> </a:t>
            </a:r>
            <a:r>
              <a:rPr lang="ru-RU" sz="3200" dirty="0" err="1">
                <a:solidFill>
                  <a:srgbClr val="FF0000"/>
                </a:solidFill>
              </a:rPr>
              <a:t>має</a:t>
            </a:r>
            <a:r>
              <a:rPr lang="ru-RU" sz="3200" dirty="0">
                <a:solidFill>
                  <a:srgbClr val="FF0000"/>
                </a:solidFill>
              </a:rPr>
              <a:t> на </a:t>
            </a:r>
            <a:r>
              <a:rPr lang="ru-RU" sz="3200" u="sng" dirty="0" err="1">
                <a:solidFill>
                  <a:srgbClr val="FF0000"/>
                </a:solidFill>
              </a:rPr>
              <a:t>меті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вчасно</a:t>
            </a:r>
            <a:r>
              <a:rPr lang="ru-RU" sz="3200" b="1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доставити</a:t>
            </a:r>
            <a:r>
              <a:rPr lang="ru-RU" sz="3200" b="1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матеріали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сировину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напівфабрикати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готову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продукцію</a:t>
            </a:r>
            <a:r>
              <a:rPr lang="ru-RU" sz="3200" dirty="0">
                <a:solidFill>
                  <a:srgbClr val="FF0000"/>
                </a:solidFill>
              </a:rPr>
              <a:t> до </a:t>
            </a:r>
            <a:r>
              <a:rPr lang="ru-RU" sz="3200" dirty="0" err="1">
                <a:solidFill>
                  <a:srgbClr val="FF0000"/>
                </a:solidFill>
              </a:rPr>
              <a:t>місць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їх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споживання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/>
              <a:t>даної</a:t>
            </a:r>
            <a:r>
              <a:rPr lang="ru-RU" sz="3200" dirty="0"/>
              <a:t> мети </a:t>
            </a:r>
            <a:r>
              <a:rPr lang="ru-RU" sz="3200" dirty="0" err="1"/>
              <a:t>здійснюється</a:t>
            </a:r>
            <a:r>
              <a:rPr lang="ru-RU" sz="3200" dirty="0"/>
              <a:t> </a:t>
            </a:r>
            <a:r>
              <a:rPr lang="ru-RU" sz="3200" dirty="0" err="1"/>
              <a:t>рішенням</a:t>
            </a:r>
            <a:r>
              <a:rPr lang="ru-RU" sz="3200" dirty="0"/>
              <a:t> </a:t>
            </a:r>
            <a:r>
              <a:rPr lang="ru-RU" sz="3200" dirty="0" err="1"/>
              <a:t>наступних</a:t>
            </a:r>
            <a:r>
              <a:rPr lang="ru-RU" sz="3200" dirty="0"/>
              <a:t> </a:t>
            </a:r>
            <a:r>
              <a:rPr lang="ru-RU" sz="3200" b="1" dirty="0" err="1"/>
              <a:t>основних</a:t>
            </a:r>
            <a:r>
              <a:rPr lang="ru-RU" sz="3200" b="1" dirty="0"/>
              <a:t> </a:t>
            </a:r>
            <a:r>
              <a:rPr lang="ru-RU" sz="3200" b="1" dirty="0" err="1"/>
              <a:t>завдань</a:t>
            </a:r>
            <a:r>
              <a:rPr lang="ru-RU" sz="3200" dirty="0"/>
              <a:t>: </a:t>
            </a:r>
            <a:endParaRPr lang="ru-RU" sz="3200" dirty="0" smtClean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3200" b="1" dirty="0" err="1" smtClean="0"/>
              <a:t>вибір</a:t>
            </a:r>
            <a:r>
              <a:rPr lang="ru-RU" sz="3200" b="1" dirty="0" smtClean="0"/>
              <a:t> </a:t>
            </a:r>
            <a:r>
              <a:rPr lang="ru-RU" sz="3200" b="1" dirty="0"/>
              <a:t>виду і типу </a:t>
            </a:r>
            <a:r>
              <a:rPr lang="ru-RU" sz="3200" b="1" dirty="0" err="1"/>
              <a:t>транспортних</a:t>
            </a:r>
            <a:r>
              <a:rPr lang="ru-RU" sz="3200" b="1" dirty="0"/>
              <a:t> </a:t>
            </a:r>
            <a:r>
              <a:rPr lang="ru-RU" sz="3200" b="1" dirty="0" err="1"/>
              <a:t>засобів</a:t>
            </a:r>
            <a:r>
              <a:rPr lang="ru-RU" sz="3200" b="1" dirty="0"/>
              <a:t> </a:t>
            </a:r>
            <a:r>
              <a:rPr lang="ru-RU" sz="3200" dirty="0"/>
              <a:t>для </a:t>
            </a:r>
            <a:r>
              <a:rPr lang="ru-RU" sz="3200" dirty="0" err="1" smtClean="0"/>
              <a:t>перевезення</a:t>
            </a:r>
            <a:r>
              <a:rPr lang="ru-RU" sz="3200" dirty="0"/>
              <a:t> </a:t>
            </a:r>
            <a:r>
              <a:rPr lang="ru-RU" sz="3200" dirty="0" err="1" smtClean="0"/>
              <a:t>вантажів</a:t>
            </a:r>
            <a:r>
              <a:rPr lang="ru-RU" sz="3200" dirty="0" smtClean="0"/>
              <a:t>;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b="1" dirty="0" err="1" smtClean="0"/>
              <a:t>організація</a:t>
            </a:r>
            <a:r>
              <a:rPr lang="ru-RU" sz="3200" b="1" dirty="0" smtClean="0"/>
              <a:t> </a:t>
            </a:r>
            <a:r>
              <a:rPr lang="ru-RU" sz="3200" b="1" dirty="0" err="1"/>
              <a:t>раціональних</a:t>
            </a:r>
            <a:r>
              <a:rPr lang="ru-RU" sz="3200" b="1" dirty="0"/>
              <a:t> </a:t>
            </a:r>
            <a:r>
              <a:rPr lang="ru-RU" sz="3200" b="1" dirty="0" err="1"/>
              <a:t>маршрутів</a:t>
            </a:r>
            <a:r>
              <a:rPr lang="ru-RU" sz="3200" b="1" dirty="0"/>
              <a:t> </a:t>
            </a:r>
            <a:r>
              <a:rPr lang="ru-RU" sz="3200" dirty="0"/>
              <a:t>доставки </a:t>
            </a:r>
            <a:r>
              <a:rPr lang="ru-RU" sz="3200" dirty="0" err="1"/>
              <a:t>вантажів</a:t>
            </a:r>
            <a:r>
              <a:rPr lang="ru-RU" sz="3200" dirty="0"/>
              <a:t> </a:t>
            </a:r>
            <a:r>
              <a:rPr lang="ru-RU" sz="3200" dirty="0" err="1"/>
              <a:t>клієнтам</a:t>
            </a:r>
            <a:r>
              <a:rPr lang="ru-RU" sz="3200" dirty="0" smtClean="0"/>
              <a:t>;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 smtClean="0"/>
              <a:t> </a:t>
            </a:r>
            <a:r>
              <a:rPr lang="ru-RU" sz="3200" dirty="0" err="1"/>
              <a:t>обґрунтування</a:t>
            </a:r>
            <a:r>
              <a:rPr lang="ru-RU" sz="3200" dirty="0"/>
              <a:t> і </a:t>
            </a:r>
            <a:r>
              <a:rPr lang="ru-RU" sz="3200" b="1" dirty="0" err="1"/>
              <a:t>вибір</a:t>
            </a:r>
            <a:r>
              <a:rPr lang="ru-RU" sz="3200" b="1" dirty="0"/>
              <a:t> </a:t>
            </a:r>
            <a:r>
              <a:rPr lang="ru-RU" sz="3200" b="1" dirty="0" err="1"/>
              <a:t>перевізника</a:t>
            </a:r>
            <a:r>
              <a:rPr lang="ru-RU" sz="3200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025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42754"/>
            <a:ext cx="8763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/>
              <a:t>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технічної</a:t>
            </a:r>
            <a:r>
              <a:rPr lang="ru-RU" sz="3200" dirty="0"/>
              <a:t> і </a:t>
            </a:r>
            <a:r>
              <a:rPr lang="ru-RU" sz="3200" dirty="0" err="1"/>
              <a:t>технологічної</a:t>
            </a:r>
            <a:r>
              <a:rPr lang="ru-RU" sz="3200" dirty="0"/>
              <a:t> </a:t>
            </a:r>
            <a:r>
              <a:rPr lang="ru-RU" sz="3200" b="1" dirty="0" err="1"/>
              <a:t>спряженості</a:t>
            </a:r>
            <a:r>
              <a:rPr lang="ru-RU" sz="3200" b="1" dirty="0"/>
              <a:t> </a:t>
            </a:r>
            <a:r>
              <a:rPr lang="ru-RU" sz="3200" b="1" dirty="0" err="1"/>
              <a:t>учасників</a:t>
            </a:r>
            <a:r>
              <a:rPr lang="ru-RU" sz="3200" b="1" dirty="0"/>
              <a:t> транспортного </a:t>
            </a:r>
            <a:r>
              <a:rPr lang="ru-RU" sz="3200" b="1" dirty="0" err="1"/>
              <a:t>процесу</a:t>
            </a:r>
            <a:r>
              <a:rPr lang="ru-RU" sz="3200" b="1" dirty="0"/>
              <a:t>;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/>
              <a:t> </a:t>
            </a:r>
            <a:r>
              <a:rPr lang="ru-RU" sz="3200" b="1" dirty="0" err="1"/>
              <a:t>збирання</a:t>
            </a:r>
            <a:r>
              <a:rPr lang="ru-RU" sz="3200" b="1" dirty="0"/>
              <a:t> та </a:t>
            </a:r>
            <a:r>
              <a:rPr lang="ru-RU" sz="3200" b="1" dirty="0" err="1"/>
              <a:t>підготовка</a:t>
            </a:r>
            <a:r>
              <a:rPr lang="ru-RU" sz="3200" b="1" dirty="0"/>
              <a:t> </a:t>
            </a:r>
            <a:r>
              <a:rPr lang="ru-RU" sz="3200" b="1" dirty="0" err="1"/>
              <a:t>інформації</a:t>
            </a:r>
            <a:r>
              <a:rPr lang="ru-RU" sz="3200" b="1" dirty="0"/>
              <a:t> </a:t>
            </a:r>
            <a:r>
              <a:rPr lang="ru-RU" sz="3200" dirty="0"/>
              <a:t>для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спряженості</a:t>
            </a:r>
            <a:r>
              <a:rPr lang="ru-RU" sz="3200" dirty="0"/>
              <a:t> транспортно-</a:t>
            </a:r>
            <a:r>
              <a:rPr lang="ru-RU" sz="3200" dirty="0" err="1"/>
              <a:t>складського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;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/>
              <a:t> </a:t>
            </a:r>
            <a:r>
              <a:rPr lang="ru-RU" sz="3200" dirty="0" err="1"/>
              <a:t>збирання</a:t>
            </a:r>
            <a:r>
              <a:rPr lang="ru-RU" sz="3200" dirty="0"/>
              <a:t> та </a:t>
            </a:r>
            <a:r>
              <a:rPr lang="ru-RU" sz="3200" dirty="0" err="1"/>
              <a:t>підготовка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 для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b="1" dirty="0" err="1"/>
              <a:t>сумісного</a:t>
            </a:r>
            <a:r>
              <a:rPr lang="ru-RU" sz="3200" b="1" dirty="0"/>
              <a:t> </a:t>
            </a:r>
            <a:r>
              <a:rPr lang="ru-RU" sz="3200" b="1" dirty="0" err="1"/>
              <a:t>планування</a:t>
            </a:r>
            <a:r>
              <a:rPr lang="ru-RU" sz="3200" b="1" dirty="0"/>
              <a:t> </a:t>
            </a:r>
            <a:r>
              <a:rPr lang="ru-RU" sz="3200" dirty="0" err="1"/>
              <a:t>виробничого</a:t>
            </a:r>
            <a:r>
              <a:rPr lang="ru-RU" sz="3200" dirty="0"/>
              <a:t>, транспортного і </a:t>
            </a:r>
            <a:r>
              <a:rPr lang="ru-RU" sz="3200" dirty="0" err="1"/>
              <a:t>складського</a:t>
            </a:r>
            <a:r>
              <a:rPr lang="ru-RU" sz="3200" dirty="0"/>
              <a:t> </a:t>
            </a:r>
            <a:r>
              <a:rPr lang="ru-RU" sz="3200" dirty="0" err="1"/>
              <a:t>процесів</a:t>
            </a:r>
            <a:r>
              <a:rPr lang="ru-RU" sz="3200" dirty="0"/>
              <a:t>;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/>
              <a:t> </a:t>
            </a:r>
            <a:r>
              <a:rPr lang="ru-RU" sz="3200" dirty="0" err="1"/>
              <a:t>планування</a:t>
            </a:r>
            <a:r>
              <a:rPr lang="ru-RU" sz="3200" dirty="0"/>
              <a:t>, </a:t>
            </a:r>
            <a:r>
              <a:rPr lang="ru-RU" sz="3200" dirty="0" err="1"/>
              <a:t>проектування</a:t>
            </a:r>
            <a:r>
              <a:rPr lang="ru-RU" sz="3200" dirty="0"/>
              <a:t> та </a:t>
            </a:r>
            <a:r>
              <a:rPr lang="ru-RU" sz="3200" b="1" dirty="0" err="1"/>
              <a:t>організація</a:t>
            </a:r>
            <a:r>
              <a:rPr lang="ru-RU" sz="3200" b="1" dirty="0"/>
              <a:t> </a:t>
            </a:r>
            <a:r>
              <a:rPr lang="ru-RU" sz="3200" b="1" dirty="0" err="1"/>
              <a:t>транспортних</a:t>
            </a:r>
            <a:r>
              <a:rPr lang="ru-RU" sz="3200" b="1" dirty="0"/>
              <a:t> систем</a:t>
            </a:r>
            <a:r>
              <a:rPr lang="ru-RU" sz="3200" dirty="0"/>
              <a:t>, </a:t>
            </a:r>
            <a:r>
              <a:rPr lang="ru-RU" sz="3200" dirty="0" err="1"/>
              <a:t>коридорів</a:t>
            </a:r>
            <a:r>
              <a:rPr lang="ru-RU" sz="3200" dirty="0"/>
              <a:t> та </a:t>
            </a:r>
            <a:r>
              <a:rPr lang="ru-RU" sz="3200" dirty="0" err="1"/>
              <a:t>ланцюгів</a:t>
            </a:r>
            <a:r>
              <a:rPr lang="ru-RU" sz="3200" dirty="0"/>
              <a:t>; </a:t>
            </a:r>
          </a:p>
          <a:p>
            <a:pPr marL="457200" indent="-457200">
              <a:spcBef>
                <a:spcPts val="600"/>
              </a:spcBef>
              <a:buAutoNum type="arabicParenR" startAt="2"/>
            </a:pPr>
            <a:r>
              <a:rPr lang="ru-RU" sz="3200" dirty="0" err="1"/>
              <a:t>обґрунтування</a:t>
            </a:r>
            <a:r>
              <a:rPr lang="ru-RU" sz="3200" dirty="0"/>
              <a:t> </a:t>
            </a:r>
            <a:r>
              <a:rPr lang="ru-RU" sz="3200" b="1" dirty="0" err="1"/>
              <a:t>транспортних</a:t>
            </a:r>
            <a:r>
              <a:rPr lang="ru-RU" sz="3200" b="1" dirty="0"/>
              <a:t> </a:t>
            </a:r>
            <a:r>
              <a:rPr lang="ru-RU" sz="3200" b="1" dirty="0" err="1"/>
              <a:t>тарифів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830580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</a:rPr>
              <a:t>Функція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складування</a:t>
            </a:r>
            <a:r>
              <a:rPr lang="ru-RU" sz="2800" b="1" i="1" dirty="0">
                <a:solidFill>
                  <a:srgbClr val="FF0000"/>
                </a:solidFill>
              </a:rPr>
              <a:t> і </a:t>
            </a:r>
            <a:r>
              <a:rPr lang="ru-RU" sz="2800" b="1" i="1" dirty="0" err="1">
                <a:solidFill>
                  <a:srgbClr val="FF0000"/>
                </a:solidFill>
              </a:rPr>
              <a:t>збереження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dirty="0" err="1">
                <a:solidFill>
                  <a:srgbClr val="FF0000"/>
                </a:solidFill>
              </a:rPr>
              <a:t>матеріальних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ресурсів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має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u="sng" dirty="0" err="1">
                <a:solidFill>
                  <a:srgbClr val="FF0000"/>
                </a:solidFill>
              </a:rPr>
              <a:t>меті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u="sng" dirty="0" err="1">
                <a:solidFill>
                  <a:srgbClr val="FF0000"/>
                </a:solidFill>
              </a:rPr>
              <a:t>забезпечення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ефективного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функціонування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складського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господарства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/>
          </a:p>
          <a:p>
            <a:pPr>
              <a:spcBef>
                <a:spcPts val="600"/>
              </a:spcBef>
            </a:pPr>
            <a:r>
              <a:rPr lang="ru-RU" sz="2800" dirty="0" err="1" smtClean="0"/>
              <a:t>Досягнення</a:t>
            </a:r>
            <a:r>
              <a:rPr lang="ru-RU" sz="2800" dirty="0" smtClean="0"/>
              <a:t> </a:t>
            </a:r>
            <a:r>
              <a:rPr lang="ru-RU" sz="2800" dirty="0"/>
              <a:t>мети </a:t>
            </a:r>
            <a:r>
              <a:rPr lang="ru-RU" sz="2800" dirty="0" err="1"/>
              <a:t>реалізується</a:t>
            </a:r>
            <a:r>
              <a:rPr lang="ru-RU" sz="2800" dirty="0"/>
              <a:t> </a:t>
            </a:r>
            <a:r>
              <a:rPr lang="ru-RU" sz="2800" dirty="0" err="1"/>
              <a:t>рішенням</a:t>
            </a:r>
            <a:r>
              <a:rPr lang="ru-RU" sz="2800" dirty="0"/>
              <a:t> комплексу </a:t>
            </a:r>
            <a:r>
              <a:rPr lang="ru-RU" sz="2800" b="1" dirty="0" err="1"/>
              <a:t>наступних</a:t>
            </a:r>
            <a:r>
              <a:rPr lang="ru-RU" sz="2800" b="1" dirty="0"/>
              <a:t> </a:t>
            </a:r>
            <a:r>
              <a:rPr lang="ru-RU" sz="2800" b="1" dirty="0" err="1"/>
              <a:t>завдань</a:t>
            </a:r>
            <a:r>
              <a:rPr lang="ru-RU" sz="2800" dirty="0" smtClean="0"/>
              <a:t>: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/>
              <a:t>складської</a:t>
            </a:r>
            <a:r>
              <a:rPr lang="ru-RU" sz="2800" dirty="0"/>
              <a:t> </a:t>
            </a:r>
            <a:r>
              <a:rPr lang="ru-RU" sz="2800" dirty="0" err="1"/>
              <a:t>мережі</a:t>
            </a:r>
            <a:r>
              <a:rPr lang="ru-RU" sz="2800" dirty="0"/>
              <a:t>; </a:t>
            </a:r>
            <a:endParaRPr lang="ru-RU" sz="2800" dirty="0" smtClean="0"/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/>
              <a:t>необхідної</a:t>
            </a:r>
            <a:r>
              <a:rPr lang="ru-RU" sz="2800" dirty="0"/>
              <a:t> </a:t>
            </a:r>
            <a:r>
              <a:rPr lang="ru-RU" sz="2800" dirty="0" err="1"/>
              <a:t>кількості</a:t>
            </a:r>
            <a:r>
              <a:rPr lang="ru-RU" sz="2800" dirty="0"/>
              <a:t> </a:t>
            </a:r>
            <a:r>
              <a:rPr lang="ru-RU" sz="2800" dirty="0" err="1"/>
              <a:t>складів</a:t>
            </a:r>
            <a:r>
              <a:rPr lang="ru-RU" sz="2800" dirty="0"/>
              <a:t>; </a:t>
            </a:r>
            <a:endParaRPr lang="ru-RU" sz="2800" dirty="0" smtClean="0"/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err="1" smtClean="0"/>
              <a:t>вибір</a:t>
            </a:r>
            <a:r>
              <a:rPr lang="ru-RU" sz="2800" dirty="0" smtClean="0"/>
              <a:t> </a:t>
            </a:r>
            <a:r>
              <a:rPr lang="ru-RU" sz="2800" dirty="0"/>
              <a:t>виду складу</a:t>
            </a:r>
            <a:r>
              <a:rPr lang="ru-RU" sz="28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smtClean="0"/>
              <a:t> </a:t>
            </a:r>
            <a:r>
              <a:rPr lang="ru-RU" sz="2800" dirty="0" err="1"/>
              <a:t>вибір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складування</a:t>
            </a:r>
            <a:r>
              <a:rPr lang="ru-RU" sz="28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smtClean="0"/>
              <a:t> </a:t>
            </a:r>
            <a:r>
              <a:rPr lang="ru-RU" sz="2800" dirty="0" err="1"/>
              <a:t>вибір</a:t>
            </a:r>
            <a:r>
              <a:rPr lang="ru-RU" sz="2800" dirty="0"/>
              <a:t> </a:t>
            </a:r>
            <a:r>
              <a:rPr lang="ru-RU" sz="2800" dirty="0" err="1"/>
              <a:t>технології</a:t>
            </a:r>
            <a:r>
              <a:rPr lang="ru-RU" sz="2800" dirty="0"/>
              <a:t> </a:t>
            </a:r>
            <a:r>
              <a:rPr lang="ru-RU" sz="2800" dirty="0" err="1"/>
              <a:t>збереження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2800" dirty="0" smtClean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складськими</a:t>
            </a:r>
            <a:r>
              <a:rPr lang="ru-RU" sz="2800" dirty="0"/>
              <a:t> </a:t>
            </a:r>
            <a:r>
              <a:rPr lang="ru-RU" sz="2800" dirty="0" err="1"/>
              <a:t>операціями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7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495800" cy="4144962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000" dirty="0" err="1"/>
              <a:t>Логістичний</a:t>
            </a:r>
            <a:r>
              <a:rPr lang="ru-RU" sz="2000" dirty="0"/>
              <a:t> </a:t>
            </a:r>
            <a:r>
              <a:rPr lang="ru-RU" sz="2000" dirty="0" smtClean="0"/>
              <a:t>продукт</a:t>
            </a:r>
            <a:r>
              <a:rPr lang="uk-UA" sz="2000" dirty="0" smtClean="0"/>
              <a:t>/послуга</a:t>
            </a:r>
            <a:r>
              <a:rPr lang="ru-RU" sz="2000" dirty="0" smtClean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складною </a:t>
            </a:r>
            <a:r>
              <a:rPr lang="ru-RU" sz="2000" dirty="0" err="1"/>
              <a:t>внутрішньою</a:t>
            </a:r>
            <a:r>
              <a:rPr lang="ru-RU" sz="2000" dirty="0"/>
              <a:t> структурою,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вирізняються</a:t>
            </a:r>
            <a:r>
              <a:rPr lang="ru-RU" sz="2000" dirty="0"/>
              <a:t> </a:t>
            </a:r>
            <a:r>
              <a:rPr lang="ru-RU" sz="2000" b="1" u="sng" dirty="0"/>
              <a:t>три </a:t>
            </a:r>
            <a:r>
              <a:rPr lang="ru-RU" sz="2000" b="1" u="sng" dirty="0" err="1"/>
              <a:t>рівні</a:t>
            </a:r>
            <a:r>
              <a:rPr lang="ru-RU" sz="2000" b="1" u="sng" dirty="0"/>
              <a:t> </a:t>
            </a:r>
            <a:r>
              <a:rPr lang="ru-RU" sz="2000" dirty="0"/>
              <a:t>(рис</a:t>
            </a:r>
            <a:r>
              <a:rPr lang="ru-RU" sz="2000" dirty="0" smtClean="0"/>
              <a:t>.).</a:t>
            </a:r>
            <a:r>
              <a:rPr lang="ru-RU" sz="2000" dirty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i="1" dirty="0" smtClean="0"/>
              <a:t>Перший</a:t>
            </a:r>
            <a:r>
              <a:rPr lang="ru-RU" sz="2000" dirty="0"/>
              <a:t> з них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,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продукту, яка </a:t>
            </a:r>
            <a:r>
              <a:rPr lang="ru-RU" sz="2000" dirty="0" err="1"/>
              <a:t>своєю</a:t>
            </a:r>
            <a:r>
              <a:rPr lang="ru-RU" sz="2000" dirty="0"/>
              <a:t> </a:t>
            </a:r>
            <a:r>
              <a:rPr lang="ru-RU" sz="2000" dirty="0" err="1"/>
              <a:t>чергою</a:t>
            </a:r>
            <a:r>
              <a:rPr lang="ru-RU" sz="2000" dirty="0"/>
              <a:t> </a:t>
            </a:r>
            <a:r>
              <a:rPr lang="ru-RU" sz="2000" dirty="0" err="1"/>
              <a:t>пов'язана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суттю</a:t>
            </a:r>
            <a:r>
              <a:rPr lang="ru-RU" sz="2000" dirty="0"/>
              <a:t> продукту з точки </a:t>
            </a:r>
            <a:r>
              <a:rPr lang="ru-RU" sz="2000" dirty="0" err="1"/>
              <a:t>зору</a:t>
            </a:r>
            <a:r>
              <a:rPr lang="ru-RU" sz="2000" dirty="0"/>
              <a:t> потреб, </a:t>
            </a:r>
            <a:r>
              <a:rPr lang="ru-RU" sz="2000" dirty="0" err="1"/>
              <a:t>заявлених</a:t>
            </a:r>
            <a:r>
              <a:rPr lang="ru-RU" sz="2000" dirty="0"/>
              <a:t> на ринку.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i="1" dirty="0" err="1" smtClean="0"/>
              <a:t>Другий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рівень</a:t>
            </a:r>
            <a:r>
              <a:rPr lang="ru-RU" sz="2000" dirty="0"/>
              <a:t> — </a:t>
            </a:r>
            <a:r>
              <a:rPr lang="ru-RU" sz="2000" dirty="0" err="1"/>
              <a:t>це</a:t>
            </a:r>
            <a:r>
              <a:rPr lang="ru-RU" sz="2000" dirty="0"/>
              <a:t> товар як </a:t>
            </a:r>
            <a:r>
              <a:rPr lang="ru-RU" sz="2000" dirty="0" err="1"/>
              <a:t>вантаж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певними</a:t>
            </a:r>
            <a:r>
              <a:rPr lang="ru-RU" sz="2000" dirty="0"/>
              <a:t> формою, вагою, </a:t>
            </a:r>
            <a:r>
              <a:rPr lang="ru-RU" sz="2000" dirty="0" err="1"/>
              <a:t>упакуванням</a:t>
            </a:r>
            <a:r>
              <a:rPr lang="ru-RU" sz="2000" dirty="0"/>
              <a:t>, </a:t>
            </a:r>
            <a:r>
              <a:rPr lang="ru-RU" sz="2000" dirty="0" smtClean="0"/>
              <a:t>маркою</a:t>
            </a:r>
            <a:r>
              <a:rPr lang="ru-RU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609600"/>
            <a:ext cx="4114800" cy="37338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4348162" cy="423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2400" y="4535444"/>
            <a:ext cx="8686800" cy="1666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535362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/>
              <a:t>Третій</a:t>
            </a:r>
            <a:r>
              <a:rPr lang="ru-RU" sz="2000" b="1" i="1" dirty="0"/>
              <a:t> </a:t>
            </a:r>
            <a:r>
              <a:rPr lang="ru-RU" sz="2000" b="1" i="1" dirty="0" err="1"/>
              <a:t>рівень</a:t>
            </a:r>
            <a:r>
              <a:rPr lang="ru-RU" sz="2000" dirty="0"/>
              <a:t> 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логістичний</a:t>
            </a:r>
            <a:r>
              <a:rPr lang="ru-RU" sz="2000" dirty="0"/>
              <a:t> продукт як комплекс </a:t>
            </a:r>
            <a:r>
              <a:rPr lang="ru-RU" sz="2000" dirty="0" err="1"/>
              <a:t>побажань</a:t>
            </a:r>
            <a:r>
              <a:rPr lang="ru-RU" sz="2000" dirty="0"/>
              <a:t> і </a:t>
            </a:r>
            <a:r>
              <a:rPr lang="ru-RU" sz="2000" dirty="0" err="1"/>
              <a:t>очікувань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практично </a:t>
            </a:r>
            <a:r>
              <a:rPr lang="ru-RU" sz="2000" dirty="0" err="1"/>
              <a:t>означає</a:t>
            </a:r>
            <a:r>
              <a:rPr lang="ru-RU" sz="2000" dirty="0"/>
              <a:t> </a:t>
            </a:r>
            <a:r>
              <a:rPr lang="ru-RU" sz="2000" dirty="0" err="1"/>
              <a:t>переміщення</a:t>
            </a:r>
            <a:r>
              <a:rPr lang="ru-RU" sz="2000" dirty="0"/>
              <a:t> і </a:t>
            </a:r>
            <a:r>
              <a:rPr lang="ru-RU" sz="2000" dirty="0" err="1"/>
              <a:t>складування</a:t>
            </a:r>
            <a:r>
              <a:rPr lang="ru-RU" sz="2000" dirty="0"/>
              <a:t> </a:t>
            </a:r>
            <a:r>
              <a:rPr lang="ru-RU" sz="2000" dirty="0" err="1"/>
              <a:t>вантажу</a:t>
            </a:r>
            <a:r>
              <a:rPr lang="ru-RU" sz="2000" dirty="0"/>
              <a:t> у </a:t>
            </a:r>
            <a:r>
              <a:rPr lang="ru-RU" sz="2000" dirty="0" err="1"/>
              <a:t>логістичному</a:t>
            </a:r>
            <a:r>
              <a:rPr lang="ru-RU" sz="2000" dirty="0"/>
              <a:t> </a:t>
            </a:r>
            <a:r>
              <a:rPr lang="ru-RU" sz="2000" dirty="0" err="1" smtClean="0"/>
              <a:t>ланцюзі</a:t>
            </a:r>
            <a:r>
              <a:rPr lang="ru-RU" sz="2000" dirty="0" smtClean="0"/>
              <a:t>, яке </a:t>
            </a:r>
            <a:r>
              <a:rPr lang="ru-RU" sz="2000" dirty="0" err="1" smtClean="0"/>
              <a:t>супроводжується</a:t>
            </a:r>
            <a:r>
              <a:rPr lang="ru-RU" sz="2000" dirty="0" smtClean="0"/>
              <a:t>  </a:t>
            </a:r>
            <a:r>
              <a:rPr lang="ru-RU" sz="2000" dirty="0" err="1" smtClean="0"/>
              <a:t>додатковими</a:t>
            </a:r>
            <a:r>
              <a:rPr lang="ru-RU" sz="2000" dirty="0" smtClean="0"/>
              <a:t> </a:t>
            </a:r>
            <a:r>
              <a:rPr lang="ru-RU" sz="2000" dirty="0" err="1"/>
              <a:t>функціями</a:t>
            </a:r>
            <a:r>
              <a:rPr lang="ru-RU" sz="2000" dirty="0"/>
              <a:t>, такими як </a:t>
            </a:r>
            <a:r>
              <a:rPr lang="ru-RU" sz="2000" dirty="0" err="1"/>
              <a:t>пакування</a:t>
            </a:r>
            <a:r>
              <a:rPr lang="ru-RU" sz="2000" dirty="0"/>
              <a:t>, </a:t>
            </a:r>
            <a:r>
              <a:rPr lang="ru-RU" sz="2000" dirty="0" err="1"/>
              <a:t>страхування</a:t>
            </a:r>
            <a:r>
              <a:rPr lang="ru-RU" sz="2000" dirty="0"/>
              <a:t>, </a:t>
            </a:r>
            <a:r>
              <a:rPr lang="ru-RU" sz="2000" dirty="0" err="1"/>
              <a:t>кредитування</a:t>
            </a:r>
            <a:r>
              <a:rPr lang="ru-RU" sz="2000" dirty="0"/>
              <a:t> поставок, ремонт і </a:t>
            </a:r>
            <a:r>
              <a:rPr lang="ru-RU" sz="2000" dirty="0" err="1"/>
              <a:t>зберігання</a:t>
            </a:r>
            <a:r>
              <a:rPr lang="ru-RU" sz="2000" dirty="0"/>
              <a:t>, </a:t>
            </a:r>
            <a:r>
              <a:rPr lang="ru-RU" sz="2000" dirty="0" err="1"/>
              <a:t>кожна</a:t>
            </a:r>
            <a:r>
              <a:rPr lang="ru-RU" sz="2000" dirty="0"/>
              <a:t> з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відособлено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трактуватися</a:t>
            </a:r>
            <a:r>
              <a:rPr lang="ru-RU" sz="2000" dirty="0"/>
              <a:t> як </a:t>
            </a:r>
            <a:r>
              <a:rPr lang="ru-RU" sz="2000" dirty="0" err="1"/>
              <a:t>засіб</a:t>
            </a:r>
            <a:r>
              <a:rPr lang="ru-RU" sz="2000" dirty="0"/>
              <a:t>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відповідної</a:t>
            </a:r>
            <a:r>
              <a:rPr lang="ru-RU" sz="2000" dirty="0"/>
              <a:t> </a:t>
            </a:r>
            <a:r>
              <a:rPr lang="ru-RU" sz="2000" dirty="0" err="1"/>
              <a:t>логістичної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3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0"/>
            <a:ext cx="81534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</a:rPr>
              <a:t>Функція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управління</a:t>
            </a:r>
            <a:r>
              <a:rPr lang="ru-RU" sz="2800" b="1" i="1" dirty="0">
                <a:solidFill>
                  <a:srgbClr val="FF0000"/>
                </a:solidFill>
              </a:rPr>
              <a:t> запасами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dirty="0" err="1">
                <a:solidFill>
                  <a:srgbClr val="FF0000"/>
                </a:solidFill>
              </a:rPr>
              <a:t>матеріалів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сировини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напівфабрикатів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готової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продукції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має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u="sng" dirty="0" err="1">
                <a:solidFill>
                  <a:srgbClr val="FF0000"/>
                </a:solidFill>
              </a:rPr>
              <a:t>меті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мінімізувати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витрати</a:t>
            </a:r>
            <a:r>
              <a:rPr lang="ru-RU" sz="2800" b="1" u="sng" dirty="0">
                <a:solidFill>
                  <a:srgbClr val="FF0000"/>
                </a:solidFill>
              </a:rPr>
              <a:t> на </a:t>
            </a:r>
            <a:r>
              <a:rPr lang="ru-RU" sz="2800" b="1" u="sng" dirty="0" err="1">
                <a:solidFill>
                  <a:srgbClr val="FF0000"/>
                </a:solidFill>
              </a:rPr>
              <a:t>збереження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матеріальних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ресурсів</a:t>
            </a:r>
            <a:r>
              <a:rPr lang="ru-RU" sz="2800" dirty="0">
                <a:solidFill>
                  <a:srgbClr val="FF0000"/>
                </a:solidFill>
              </a:rPr>
              <a:t> за </a:t>
            </a:r>
            <a:r>
              <a:rPr lang="ru-RU" sz="2800" dirty="0" err="1">
                <a:solidFill>
                  <a:srgbClr val="FF0000"/>
                </a:solidFill>
              </a:rPr>
              <a:t>рахунок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ефективного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управління</a:t>
            </a:r>
            <a:r>
              <a:rPr lang="ru-RU" sz="2800" dirty="0">
                <a:solidFill>
                  <a:srgbClr val="FF0000"/>
                </a:solidFill>
              </a:rPr>
              <a:t> ними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можливо</a:t>
            </a:r>
            <a:r>
              <a:rPr lang="ru-RU" sz="2800" dirty="0"/>
              <a:t> за </a:t>
            </a:r>
            <a:r>
              <a:rPr lang="ru-RU" sz="2800" dirty="0" err="1"/>
              <a:t>умови</a:t>
            </a:r>
            <a:r>
              <a:rPr lang="ru-RU" sz="2800" dirty="0"/>
              <a:t> </a:t>
            </a:r>
            <a:r>
              <a:rPr lang="ru-RU" sz="2800" dirty="0" err="1"/>
              <a:t>рішення</a:t>
            </a:r>
            <a:r>
              <a:rPr lang="ru-RU" sz="2800" dirty="0"/>
              <a:t> </a:t>
            </a:r>
            <a:r>
              <a:rPr lang="ru-RU" sz="2800" dirty="0" err="1"/>
              <a:t>наступних</a:t>
            </a:r>
            <a:r>
              <a:rPr lang="ru-RU" sz="2800" dirty="0"/>
              <a:t> </a:t>
            </a:r>
            <a:r>
              <a:rPr lang="ru-RU" sz="2800" b="1" dirty="0" err="1"/>
              <a:t>завдань</a:t>
            </a:r>
            <a:r>
              <a:rPr lang="ru-RU" sz="2800" dirty="0"/>
              <a:t>: </a:t>
            </a:r>
            <a:r>
              <a:rPr lang="ru-RU" sz="2800" dirty="0" smtClean="0"/>
              <a:t>1)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/>
              <a:t>раціональних</a:t>
            </a:r>
            <a:r>
              <a:rPr lang="ru-RU" sz="2800" dirty="0"/>
              <a:t> </a:t>
            </a:r>
            <a:r>
              <a:rPr lang="ru-RU" sz="2800" b="1" dirty="0" err="1"/>
              <a:t>обсягів</a:t>
            </a:r>
            <a:r>
              <a:rPr lang="ru-RU" sz="2800" b="1" dirty="0"/>
              <a:t> </a:t>
            </a:r>
            <a:r>
              <a:rPr lang="ru-RU" sz="2800" b="1" dirty="0" err="1"/>
              <a:t>запасів</a:t>
            </a:r>
            <a:r>
              <a:rPr lang="ru-RU" sz="2800" b="1" dirty="0"/>
              <a:t> </a:t>
            </a:r>
            <a:r>
              <a:rPr lang="ru-RU" sz="2800" dirty="0" err="1"/>
              <a:t>матеріальних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і </a:t>
            </a:r>
            <a:r>
              <a:rPr lang="ru-RU" sz="2800" b="1" dirty="0" err="1"/>
              <a:t>оптимізація</a:t>
            </a:r>
            <a:r>
              <a:rPr lang="ru-RU" sz="2800" b="1" dirty="0"/>
              <a:t> </a:t>
            </a:r>
            <a:r>
              <a:rPr lang="ru-RU" sz="2800" b="1" dirty="0" err="1"/>
              <a:t>їх</a:t>
            </a:r>
            <a:r>
              <a:rPr lang="ru-RU" sz="2800" b="1" dirty="0"/>
              <a:t> </a:t>
            </a:r>
            <a:r>
              <a:rPr lang="ru-RU" sz="2800" b="1" dirty="0" err="1"/>
              <a:t>закупівель</a:t>
            </a:r>
            <a:r>
              <a:rPr lang="ru-RU" sz="2800" dirty="0"/>
              <a:t>; </a:t>
            </a:r>
            <a:endParaRPr lang="ru-RU" sz="2800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2) </a:t>
            </a:r>
            <a:r>
              <a:rPr lang="ru-RU" sz="2800" b="1" dirty="0" smtClean="0"/>
              <a:t>контроль </a:t>
            </a:r>
            <a:r>
              <a:rPr lang="ru-RU" sz="2800" b="1" dirty="0" err="1"/>
              <a:t>рівня</a:t>
            </a:r>
            <a:r>
              <a:rPr lang="ru-RU" sz="2800" b="1" dirty="0"/>
              <a:t> </a:t>
            </a:r>
            <a:r>
              <a:rPr lang="ru-RU" sz="2800" b="1" dirty="0" err="1"/>
              <a:t>запасів</a:t>
            </a:r>
            <a:r>
              <a:rPr lang="ru-RU" sz="2800" b="1" dirty="0"/>
              <a:t> </a:t>
            </a:r>
            <a:r>
              <a:rPr lang="ru-RU" sz="2800" dirty="0"/>
              <a:t>в </a:t>
            </a:r>
            <a:r>
              <a:rPr lang="ru-RU" sz="2800" dirty="0" err="1"/>
              <a:t>усіх</a:t>
            </a:r>
            <a:r>
              <a:rPr lang="ru-RU" sz="2800" dirty="0"/>
              <a:t> фрагментах </a:t>
            </a:r>
            <a:r>
              <a:rPr lang="ru-RU" sz="2800" dirty="0" err="1"/>
              <a:t>логістичного</a:t>
            </a:r>
            <a:r>
              <a:rPr lang="ru-RU" sz="2800" dirty="0"/>
              <a:t> </a:t>
            </a:r>
            <a:r>
              <a:rPr lang="ru-RU" sz="2800" dirty="0" err="1"/>
              <a:t>ланцюга</a:t>
            </a:r>
            <a:r>
              <a:rPr lang="ru-RU" sz="2800" dirty="0"/>
              <a:t> і </a:t>
            </a:r>
            <a:r>
              <a:rPr lang="ru-RU" sz="2800" dirty="0" err="1"/>
              <a:t>своєчасне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поповнення</a:t>
            </a:r>
            <a:r>
              <a:rPr lang="ru-RU" sz="2800" dirty="0"/>
              <a:t>; </a:t>
            </a:r>
            <a:endParaRPr lang="ru-RU" sz="2800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3) </a:t>
            </a:r>
            <a:r>
              <a:rPr lang="ru-RU" sz="2800" dirty="0" err="1" smtClean="0"/>
              <a:t>вибір</a:t>
            </a:r>
            <a:r>
              <a:rPr lang="ru-RU" sz="2800" dirty="0" smtClean="0"/>
              <a:t> </a:t>
            </a:r>
            <a:r>
              <a:rPr lang="ru-RU" sz="2800" b="1" dirty="0" err="1"/>
              <a:t>стратегії</a:t>
            </a:r>
            <a:r>
              <a:rPr lang="ru-RU" sz="2800" b="1" dirty="0"/>
              <a:t> і систем </a:t>
            </a:r>
            <a:r>
              <a:rPr lang="ru-RU" sz="2800" b="1" dirty="0" err="1"/>
              <a:t>управління</a:t>
            </a:r>
            <a:r>
              <a:rPr lang="ru-RU" sz="2800" b="1" dirty="0"/>
              <a:t> запасами </a:t>
            </a:r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ситуацією</a:t>
            </a:r>
            <a:r>
              <a:rPr lang="ru-RU" sz="2800" dirty="0"/>
              <a:t> на ринку.</a:t>
            </a:r>
          </a:p>
        </p:txBody>
      </p:sp>
    </p:spTree>
    <p:extLst>
      <p:ext uri="{BB962C8B-B14F-4D97-AF65-F5344CB8AC3E}">
        <p14:creationId xmlns:p14="http://schemas.microsoft.com/office/powerpoint/2010/main" val="19822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Сфера </a:t>
            </a:r>
            <a:r>
              <a:rPr lang="ru-RU" sz="3200" dirty="0" err="1">
                <a:solidFill>
                  <a:srgbClr val="FF0000"/>
                </a:solidFill>
              </a:rPr>
              <a:t>виробництва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продукції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визначила</a:t>
            </a:r>
            <a:r>
              <a:rPr lang="ru-RU" sz="3200" dirty="0">
                <a:solidFill>
                  <a:srgbClr val="FF0000"/>
                </a:solidFill>
              </a:rPr>
              <a:t> і </a:t>
            </a:r>
            <a:r>
              <a:rPr lang="ru-RU" sz="3200" b="1" i="1" dirty="0" err="1">
                <a:solidFill>
                  <a:srgbClr val="FF0000"/>
                </a:solidFill>
              </a:rPr>
              <a:t>функцію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</a:rPr>
              <a:t>логістики</a:t>
            </a:r>
            <a:r>
              <a:rPr lang="ru-RU" sz="3200" i="1" dirty="0">
                <a:solidFill>
                  <a:srgbClr val="FF0000"/>
                </a:solidFill>
              </a:rPr>
              <a:t> – </a:t>
            </a:r>
            <a:r>
              <a:rPr lang="ru-RU" sz="3200" b="1" i="1" dirty="0" err="1">
                <a:solidFill>
                  <a:srgbClr val="FF0000"/>
                </a:solidFill>
              </a:rPr>
              <a:t>виробничу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err="1">
                <a:solidFill>
                  <a:srgbClr val="FF0000"/>
                </a:solidFill>
              </a:rPr>
              <a:t>Її</a:t>
            </a:r>
            <a:r>
              <a:rPr lang="ru-RU" sz="3200" dirty="0">
                <a:solidFill>
                  <a:srgbClr val="FF0000"/>
                </a:solidFill>
              </a:rPr>
              <a:t> </a:t>
            </a:r>
            <a:r>
              <a:rPr lang="ru-RU" sz="3200" b="1" u="sng" dirty="0">
                <a:solidFill>
                  <a:srgbClr val="FF0000"/>
                </a:solidFill>
              </a:rPr>
              <a:t>мета</a:t>
            </a:r>
            <a:r>
              <a:rPr lang="ru-RU" sz="3200" u="sng" dirty="0">
                <a:solidFill>
                  <a:srgbClr val="FF0000"/>
                </a:solidFill>
              </a:rPr>
              <a:t> – </a:t>
            </a:r>
            <a:r>
              <a:rPr lang="ru-RU" sz="3200" u="sng" dirty="0" err="1">
                <a:solidFill>
                  <a:srgbClr val="FF0000"/>
                </a:solidFill>
              </a:rPr>
              <a:t>забезпечення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логістичної</a:t>
            </a:r>
            <a:r>
              <a:rPr lang="ru-RU" sz="3200" b="1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підтримки</a:t>
            </a:r>
            <a:r>
              <a:rPr lang="ru-RU" sz="3200" b="1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управління</a:t>
            </a:r>
            <a:r>
              <a:rPr lang="ru-RU" sz="3200" b="1" u="sng" dirty="0">
                <a:solidFill>
                  <a:srgbClr val="FF0000"/>
                </a:solidFill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</a:rPr>
              <a:t>виробництвом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У </a:t>
            </a:r>
            <a:r>
              <a:rPr lang="ru-RU" sz="3200" dirty="0" err="1"/>
              <a:t>сфері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</a:t>
            </a:r>
            <a:r>
              <a:rPr lang="ru-RU" sz="3200" dirty="0" err="1"/>
              <a:t>логістика</a:t>
            </a:r>
            <a:r>
              <a:rPr lang="ru-RU" sz="3200" dirty="0"/>
              <a:t> </a:t>
            </a:r>
            <a:r>
              <a:rPr lang="ru-RU" sz="3200" dirty="0" err="1"/>
              <a:t>інтегрується</a:t>
            </a:r>
            <a:r>
              <a:rPr lang="ru-RU" sz="3200" dirty="0"/>
              <a:t> з </a:t>
            </a:r>
            <a:r>
              <a:rPr lang="ru-RU" sz="3200" b="1" dirty="0" err="1">
                <a:solidFill>
                  <a:srgbClr val="0070C0"/>
                </a:solidFill>
              </a:rPr>
              <a:t>операційним</a:t>
            </a:r>
            <a:r>
              <a:rPr lang="ru-RU" sz="3200" b="1" dirty="0">
                <a:solidFill>
                  <a:srgbClr val="0070C0"/>
                </a:solidFill>
              </a:rPr>
              <a:t> менеджментом, </a:t>
            </a:r>
            <a:r>
              <a:rPr lang="ru-RU" sz="3200" dirty="0" err="1"/>
              <a:t>тобто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операціями</a:t>
            </a:r>
            <a:r>
              <a:rPr lang="ru-RU" sz="3200" dirty="0"/>
              <a:t>. </a:t>
            </a:r>
            <a:endParaRPr lang="ru-RU" sz="3200" dirty="0" smtClean="0"/>
          </a:p>
          <a:p>
            <a:pPr>
              <a:spcBef>
                <a:spcPts val="600"/>
              </a:spcBef>
            </a:pPr>
            <a:r>
              <a:rPr lang="ru-RU" sz="3200" dirty="0" smtClean="0"/>
              <a:t>До </a:t>
            </a:r>
            <a:r>
              <a:rPr lang="ru-RU" sz="3200" dirty="0" err="1"/>
              <a:t>основних</a:t>
            </a:r>
            <a:r>
              <a:rPr lang="ru-RU" sz="3200" dirty="0"/>
              <a:t> </a:t>
            </a:r>
            <a:r>
              <a:rPr lang="ru-RU" sz="3200" b="1" dirty="0" err="1"/>
              <a:t>завдань</a:t>
            </a:r>
            <a:r>
              <a:rPr lang="ru-RU" sz="3200" dirty="0"/>
              <a:t> </a:t>
            </a:r>
            <a:r>
              <a:rPr lang="ru-RU" sz="3200" dirty="0" err="1"/>
              <a:t>виробничої</a:t>
            </a:r>
            <a:r>
              <a:rPr lang="ru-RU" sz="3200" dirty="0"/>
              <a:t> </a:t>
            </a:r>
            <a:r>
              <a:rPr lang="ru-RU" sz="3200" dirty="0" err="1"/>
              <a:t>функції</a:t>
            </a:r>
            <a:r>
              <a:rPr lang="ru-RU" sz="3200" dirty="0"/>
              <a:t> </a:t>
            </a:r>
            <a:r>
              <a:rPr lang="ru-RU" sz="3200" dirty="0" err="1"/>
              <a:t>логістики</a:t>
            </a:r>
            <a:r>
              <a:rPr lang="ru-RU" sz="3200" dirty="0"/>
              <a:t> </a:t>
            </a:r>
            <a:r>
              <a:rPr lang="ru-RU" sz="3200" dirty="0" err="1"/>
              <a:t>слід</a:t>
            </a:r>
            <a:r>
              <a:rPr lang="ru-RU" sz="3200" dirty="0"/>
              <a:t> </a:t>
            </a:r>
            <a:r>
              <a:rPr lang="ru-RU" sz="3200" dirty="0" err="1"/>
              <a:t>віднести</a:t>
            </a:r>
            <a:r>
              <a:rPr lang="ru-RU" sz="3200" dirty="0" smtClean="0"/>
              <a:t>: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r>
              <a:rPr lang="ru-RU" sz="3200" dirty="0" err="1" smtClean="0"/>
              <a:t>організацію</a:t>
            </a:r>
            <a:r>
              <a:rPr lang="ru-RU" sz="3200" dirty="0" smtClean="0"/>
              <a:t> </a:t>
            </a:r>
            <a:r>
              <a:rPr lang="ru-RU" sz="3200" b="1" dirty="0" err="1"/>
              <a:t>переміщення</a:t>
            </a:r>
            <a:r>
              <a:rPr lang="ru-RU" sz="3200" b="1" dirty="0"/>
              <a:t> </a:t>
            </a:r>
            <a:r>
              <a:rPr lang="ru-RU" sz="3200" b="1" dirty="0" err="1"/>
              <a:t>матеріальних</a:t>
            </a:r>
            <a:r>
              <a:rPr lang="ru-RU" sz="3200" b="1" dirty="0"/>
              <a:t> </a:t>
            </a:r>
            <a:r>
              <a:rPr lang="ru-RU" sz="3200" b="1" dirty="0" err="1"/>
              <a:t>потоків</a:t>
            </a:r>
            <a:r>
              <a:rPr lang="ru-RU" sz="3200" b="1" dirty="0"/>
              <a:t> </a:t>
            </a:r>
            <a:r>
              <a:rPr lang="ru-RU" sz="3200" dirty="0"/>
              <a:t>у межах </a:t>
            </a:r>
            <a:r>
              <a:rPr lang="ru-RU" sz="3200" dirty="0" err="1"/>
              <a:t>внутрішньовиробничої</a:t>
            </a:r>
            <a:r>
              <a:rPr lang="ru-RU" sz="3200" dirty="0"/>
              <a:t> </a:t>
            </a:r>
            <a:r>
              <a:rPr lang="ru-RU" sz="3200" dirty="0" err="1"/>
              <a:t>логістичної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4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6868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buAutoNum type="arabicParenR" startAt="2"/>
            </a:pPr>
            <a:r>
              <a:rPr lang="ru-RU" sz="3400" dirty="0" err="1" smtClean="0"/>
              <a:t>організація</a:t>
            </a:r>
            <a:r>
              <a:rPr lang="ru-RU" sz="3400" dirty="0" smtClean="0"/>
              <a:t> </a:t>
            </a:r>
            <a:r>
              <a:rPr lang="ru-RU" sz="3400" dirty="0" err="1"/>
              <a:t>роботи</a:t>
            </a:r>
            <a:r>
              <a:rPr lang="ru-RU" sz="3400" dirty="0"/>
              <a:t> </a:t>
            </a:r>
            <a:r>
              <a:rPr lang="ru-RU" sz="3400" b="1" dirty="0" err="1"/>
              <a:t>внутрішньовиробничого</a:t>
            </a:r>
            <a:r>
              <a:rPr lang="ru-RU" sz="3400" dirty="0"/>
              <a:t> </a:t>
            </a:r>
            <a:r>
              <a:rPr lang="ru-RU" sz="3400" b="1" dirty="0" smtClean="0"/>
              <a:t>транспорту</a:t>
            </a:r>
            <a:r>
              <a:rPr lang="ru-RU" sz="34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 startAt="2"/>
            </a:pPr>
            <a:r>
              <a:rPr lang="ru-RU" sz="3400" dirty="0" err="1" smtClean="0"/>
              <a:t>організація</a:t>
            </a:r>
            <a:r>
              <a:rPr lang="ru-RU" sz="3400" dirty="0" smtClean="0"/>
              <a:t> </a:t>
            </a:r>
            <a:r>
              <a:rPr lang="ru-RU" sz="3400" b="1" dirty="0" err="1"/>
              <a:t>управління</a:t>
            </a:r>
            <a:r>
              <a:rPr lang="ru-RU" sz="3400" b="1" dirty="0"/>
              <a:t> запасами </a:t>
            </a:r>
            <a:r>
              <a:rPr lang="ru-RU" sz="3400" dirty="0" err="1"/>
              <a:t>незавершеного</a:t>
            </a:r>
            <a:r>
              <a:rPr lang="ru-RU" sz="3400" dirty="0"/>
              <a:t> </a:t>
            </a:r>
            <a:r>
              <a:rPr lang="ru-RU" sz="3400" dirty="0" err="1" smtClean="0"/>
              <a:t>виробництва</a:t>
            </a:r>
            <a:r>
              <a:rPr lang="ru-RU" sz="3400" dirty="0" smtClean="0"/>
              <a:t>;</a:t>
            </a:r>
          </a:p>
          <a:p>
            <a:pPr marL="514350" indent="-514350">
              <a:spcBef>
                <a:spcPts val="600"/>
              </a:spcBef>
              <a:buAutoNum type="arabicParenR" startAt="2"/>
            </a:pPr>
            <a:r>
              <a:rPr lang="ru-RU" sz="3400" dirty="0" err="1" smtClean="0"/>
              <a:t>фізичний</a:t>
            </a:r>
            <a:r>
              <a:rPr lang="ru-RU" sz="3400" dirty="0" smtClean="0"/>
              <a:t> </a:t>
            </a:r>
            <a:r>
              <a:rPr lang="ru-RU" sz="3400" b="1" dirty="0" err="1"/>
              <a:t>розподіл</a:t>
            </a:r>
            <a:r>
              <a:rPr lang="ru-RU" sz="3400" b="1" dirty="0"/>
              <a:t> </a:t>
            </a:r>
            <a:r>
              <a:rPr lang="ru-RU" sz="3400" b="1" dirty="0" err="1"/>
              <a:t>матеріальних</a:t>
            </a:r>
            <a:r>
              <a:rPr lang="ru-RU" sz="3400" b="1" dirty="0"/>
              <a:t> </a:t>
            </a:r>
            <a:r>
              <a:rPr lang="ru-RU" sz="3400" b="1" dirty="0" err="1"/>
              <a:t>ресурсів</a:t>
            </a:r>
            <a:r>
              <a:rPr lang="ru-RU" sz="3400" b="1" dirty="0"/>
              <a:t> </a:t>
            </a:r>
            <a:r>
              <a:rPr lang="ru-RU" sz="3400" dirty="0"/>
              <a:t>у межах </a:t>
            </a:r>
            <a:r>
              <a:rPr lang="ru-RU" sz="3400" dirty="0" err="1"/>
              <a:t>внутрішньовиробничої</a:t>
            </a:r>
            <a:r>
              <a:rPr lang="ru-RU" sz="3400" dirty="0"/>
              <a:t> </a:t>
            </a:r>
            <a:r>
              <a:rPr lang="ru-RU" sz="3400" dirty="0" err="1"/>
              <a:t>логістичної</a:t>
            </a:r>
            <a:r>
              <a:rPr lang="ru-RU" sz="3400" dirty="0"/>
              <a:t> </a:t>
            </a:r>
            <a:r>
              <a:rPr lang="ru-RU" sz="3400" dirty="0" err="1"/>
              <a:t>системи</a:t>
            </a:r>
            <a:r>
              <a:rPr lang="ru-RU" sz="3400" dirty="0"/>
              <a:t>; </a:t>
            </a:r>
            <a:endParaRPr lang="ru-RU" sz="3400" dirty="0" smtClean="0"/>
          </a:p>
          <a:p>
            <a:pPr marL="514350" indent="-514350">
              <a:spcBef>
                <a:spcPts val="600"/>
              </a:spcBef>
              <a:buAutoNum type="arabicParenR" startAt="2"/>
            </a:pPr>
            <a:r>
              <a:rPr lang="ru-RU" sz="3400" b="1" dirty="0" err="1" smtClean="0"/>
              <a:t>стратегічне</a:t>
            </a:r>
            <a:r>
              <a:rPr lang="ru-RU" sz="3400" b="1" dirty="0" smtClean="0"/>
              <a:t> </a:t>
            </a:r>
            <a:r>
              <a:rPr lang="ru-RU" sz="3400" b="1" dirty="0"/>
              <a:t>і </a:t>
            </a:r>
            <a:r>
              <a:rPr lang="ru-RU" sz="3400" b="1" dirty="0" err="1"/>
              <a:t>оперативне</a:t>
            </a:r>
            <a:r>
              <a:rPr lang="ru-RU" sz="3400" b="1" dirty="0"/>
              <a:t> </a:t>
            </a:r>
            <a:r>
              <a:rPr lang="ru-RU" sz="3400" b="1" dirty="0" err="1"/>
              <a:t>планування</a:t>
            </a:r>
            <a:r>
              <a:rPr lang="ru-RU" sz="3400" b="1" dirty="0"/>
              <a:t> </a:t>
            </a:r>
            <a:r>
              <a:rPr lang="ru-RU" sz="3400" dirty="0" err="1"/>
              <a:t>матеріальних</a:t>
            </a:r>
            <a:r>
              <a:rPr lang="ru-RU" sz="3400" dirty="0"/>
              <a:t> </a:t>
            </a:r>
            <a:r>
              <a:rPr lang="ru-RU" sz="3400" dirty="0" err="1"/>
              <a:t>ресурсів</a:t>
            </a:r>
            <a:r>
              <a:rPr lang="ru-RU" sz="3400" dirty="0"/>
              <a:t> і т </a:t>
            </a:r>
            <a:r>
              <a:rPr lang="ru-RU" sz="3400" dirty="0" err="1"/>
              <a:t>ін</a:t>
            </a:r>
            <a:r>
              <a:rPr lang="ru-RU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1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28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</a:rPr>
              <a:t>Функція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розподілу</a:t>
            </a:r>
            <a:r>
              <a:rPr lang="ru-RU" sz="2800" b="1" i="1" dirty="0">
                <a:solidFill>
                  <a:srgbClr val="FF0000"/>
                </a:solidFill>
              </a:rPr>
              <a:t> і </a:t>
            </a:r>
            <a:r>
              <a:rPr lang="ru-RU" sz="2800" b="1" i="1" dirty="0" err="1">
                <a:solidFill>
                  <a:srgbClr val="FF0000"/>
                </a:solidFill>
              </a:rPr>
              <a:t>збуту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dirty="0" err="1">
                <a:solidFill>
                  <a:srgbClr val="FF0000"/>
                </a:solidFill>
              </a:rPr>
              <a:t>має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меті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інтегративне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логістичним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процесом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 smtClean="0">
                <a:solidFill>
                  <a:srgbClr val="FF0000"/>
                </a:solidFill>
              </a:rPr>
              <a:t>просування</a:t>
            </a:r>
            <a:r>
              <a:rPr lang="ru-RU" sz="2800" b="1" u="sng" dirty="0" smtClean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готової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продукції</a:t>
            </a:r>
            <a:r>
              <a:rPr lang="ru-RU" sz="2800" b="1" u="sng" dirty="0">
                <a:solidFill>
                  <a:srgbClr val="FF0000"/>
                </a:solidFill>
              </a:rPr>
              <a:t> з </a:t>
            </a:r>
            <a:r>
              <a:rPr lang="ru-RU" sz="2800" b="1" u="sng" dirty="0" err="1">
                <a:solidFill>
                  <a:srgbClr val="FF0000"/>
                </a:solidFill>
              </a:rPr>
              <a:t>супутнім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сервісом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від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виробників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або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оптових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продавців</a:t>
            </a:r>
            <a:r>
              <a:rPr lang="ru-RU" sz="2800" b="1" u="sng" dirty="0">
                <a:solidFill>
                  <a:srgbClr val="FF0000"/>
                </a:solidFill>
              </a:rPr>
              <a:t> до </a:t>
            </a:r>
            <a:r>
              <a:rPr lang="ru-RU" sz="2800" b="1" u="sng" dirty="0" err="1">
                <a:solidFill>
                  <a:srgbClr val="FF0000"/>
                </a:solidFill>
              </a:rPr>
              <a:t>кінцевих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споживачів</a:t>
            </a:r>
            <a:r>
              <a:rPr lang="ru-RU" sz="2800" b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реалізації</a:t>
            </a:r>
            <a:r>
              <a:rPr lang="ru-RU" sz="2800" dirty="0"/>
              <a:t> </a:t>
            </a:r>
            <a:r>
              <a:rPr lang="ru-RU" sz="2800" dirty="0" err="1"/>
              <a:t>цієї</a:t>
            </a:r>
            <a:r>
              <a:rPr lang="ru-RU" sz="2800" dirty="0"/>
              <a:t> мети </a:t>
            </a:r>
            <a:r>
              <a:rPr lang="ru-RU" sz="2800" dirty="0" err="1"/>
              <a:t>вирішуються</a:t>
            </a:r>
            <a:r>
              <a:rPr lang="ru-RU" sz="2800" dirty="0"/>
              <a:t> </a:t>
            </a:r>
            <a:r>
              <a:rPr lang="ru-RU" sz="2800" dirty="0" err="1"/>
              <a:t>наступні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b="1" dirty="0" err="1"/>
              <a:t>завдань</a:t>
            </a:r>
            <a:r>
              <a:rPr lang="ru-RU" sz="2800" b="1" dirty="0" smtClean="0"/>
              <a:t>:</a:t>
            </a:r>
          </a:p>
          <a:p>
            <a:endParaRPr lang="ru-RU" sz="2800" b="1" dirty="0"/>
          </a:p>
          <a:p>
            <a:r>
              <a:rPr lang="ru-RU" sz="2800" dirty="0"/>
              <a:t>1) </a:t>
            </a:r>
            <a:r>
              <a:rPr lang="ru-RU" sz="2800" b="1" i="1" dirty="0" err="1"/>
              <a:t>організація</a:t>
            </a:r>
            <a:r>
              <a:rPr lang="ru-RU" sz="2800" dirty="0"/>
              <a:t>: </a:t>
            </a:r>
            <a:r>
              <a:rPr lang="ru-RU" sz="2800" dirty="0" err="1"/>
              <a:t>отримання</a:t>
            </a:r>
            <a:r>
              <a:rPr lang="ru-RU" sz="2800" dirty="0"/>
              <a:t> і </a:t>
            </a:r>
            <a:r>
              <a:rPr lang="ru-RU" sz="2800" dirty="0" err="1"/>
              <a:t>обробки</a:t>
            </a:r>
            <a:r>
              <a:rPr lang="ru-RU" sz="2800" dirty="0"/>
              <a:t> </a:t>
            </a:r>
            <a:r>
              <a:rPr lang="ru-RU" sz="2800" dirty="0" err="1"/>
              <a:t>замовлення</a:t>
            </a:r>
            <a:r>
              <a:rPr lang="ru-RU" sz="2800" dirty="0"/>
              <a:t>, 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відвантаження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, </a:t>
            </a:r>
            <a:r>
              <a:rPr lang="ru-RU" sz="2800" dirty="0" smtClean="0"/>
              <a:t>доставки </a:t>
            </a:r>
            <a:r>
              <a:rPr lang="ru-RU" sz="2800" dirty="0" err="1"/>
              <a:t>продукції</a:t>
            </a:r>
            <a:r>
              <a:rPr lang="ru-RU" sz="2800" dirty="0"/>
              <a:t> і контроль за </a:t>
            </a:r>
            <a:r>
              <a:rPr lang="ru-RU" sz="2800" dirty="0" err="1"/>
              <a:t>процесом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транспортування</a:t>
            </a:r>
            <a:r>
              <a:rPr lang="ru-RU" sz="2800" dirty="0"/>
              <a:t>, 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післяпродажного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 smtClean="0"/>
              <a:t>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1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0367" y="533400"/>
            <a:ext cx="8001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2) </a:t>
            </a:r>
            <a:r>
              <a:rPr lang="ru-RU" sz="2800" b="1" i="1" dirty="0" err="1"/>
              <a:t>вибір</a:t>
            </a:r>
            <a:r>
              <a:rPr lang="ru-RU" sz="2800" dirty="0"/>
              <a:t>: </a:t>
            </a:r>
            <a:r>
              <a:rPr lang="ru-RU" sz="2800" dirty="0" err="1"/>
              <a:t>упакування</a:t>
            </a:r>
            <a:r>
              <a:rPr lang="ru-RU" sz="2800" dirty="0"/>
              <a:t> для </a:t>
            </a:r>
            <a:r>
              <a:rPr lang="ru-RU" sz="2800" dirty="0" err="1"/>
              <a:t>продукції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замовлена</a:t>
            </a:r>
            <a:r>
              <a:rPr lang="ru-RU" sz="2800" dirty="0"/>
              <a:t>, "формату" </a:t>
            </a:r>
            <a:r>
              <a:rPr lang="ru-RU" sz="2800" dirty="0" err="1"/>
              <a:t>виконання</a:t>
            </a:r>
            <a:r>
              <a:rPr lang="ru-RU" sz="2800" dirty="0"/>
              <a:t> </a:t>
            </a:r>
            <a:r>
              <a:rPr lang="ru-RU" sz="2800" dirty="0" err="1"/>
              <a:t>замовлення</a:t>
            </a:r>
            <a:r>
              <a:rPr lang="ru-RU" sz="2800" dirty="0"/>
              <a:t>;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3</a:t>
            </a:r>
            <a:r>
              <a:rPr lang="ru-RU" sz="2800" dirty="0"/>
              <a:t>) </a:t>
            </a:r>
            <a:r>
              <a:rPr lang="ru-RU" sz="2800" b="1" i="1" dirty="0" err="1"/>
              <a:t>визначення</a:t>
            </a:r>
            <a:r>
              <a:rPr lang="ru-RU" sz="28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 ●</a:t>
            </a:r>
            <a:r>
              <a:rPr lang="ru-RU" sz="2800" dirty="0" err="1" smtClean="0"/>
              <a:t>обсягів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напрямків</a:t>
            </a:r>
            <a:r>
              <a:rPr lang="ru-RU" sz="2800" dirty="0"/>
              <a:t> </a:t>
            </a:r>
            <a:r>
              <a:rPr lang="ru-RU" sz="2800" dirty="0" err="1"/>
              <a:t>переміщення</a:t>
            </a:r>
            <a:r>
              <a:rPr lang="ru-RU" sz="2800" dirty="0"/>
              <a:t> </a:t>
            </a:r>
            <a:r>
              <a:rPr lang="ru-RU" sz="2800" dirty="0" err="1"/>
              <a:t>матеріальних</a:t>
            </a:r>
            <a:r>
              <a:rPr lang="ru-RU" sz="2800" dirty="0"/>
              <a:t> </a:t>
            </a:r>
            <a:r>
              <a:rPr lang="ru-RU" sz="2800" dirty="0" err="1"/>
              <a:t>потоків</a:t>
            </a:r>
            <a:r>
              <a:rPr lang="ru-RU" sz="2800" dirty="0"/>
              <a:t> та </a:t>
            </a:r>
            <a:r>
              <a:rPr lang="ru-RU" sz="2800" u="sng" dirty="0" err="1"/>
              <a:t>схеми</a:t>
            </a:r>
            <a:r>
              <a:rPr lang="ru-RU" sz="2800" u="sng" dirty="0"/>
              <a:t> </a:t>
            </a:r>
            <a:r>
              <a:rPr lang="ru-RU" sz="2800" u="sng" dirty="0" err="1"/>
              <a:t>їх</a:t>
            </a:r>
            <a:r>
              <a:rPr lang="ru-RU" sz="2800" u="sng" dirty="0"/>
              <a:t> </a:t>
            </a:r>
            <a:r>
              <a:rPr lang="ru-RU" sz="2800" u="sng" dirty="0" err="1"/>
              <a:t>розподілу</a:t>
            </a:r>
            <a:r>
              <a:rPr lang="ru-RU" sz="2800" u="sng" dirty="0"/>
              <a:t>, </a:t>
            </a:r>
            <a:endParaRPr lang="ru-RU" sz="2800" u="sng" dirty="0" smtClean="0"/>
          </a:p>
          <a:p>
            <a:pPr>
              <a:spcBef>
                <a:spcPts val="600"/>
              </a:spcBef>
            </a:pPr>
            <a:r>
              <a:rPr lang="ru-RU" sz="2800" dirty="0"/>
              <a:t>● </a:t>
            </a:r>
            <a:r>
              <a:rPr lang="ru-RU" sz="2800" u="sng" dirty="0" err="1" smtClean="0"/>
              <a:t>оптимальної</a:t>
            </a:r>
            <a:r>
              <a:rPr lang="ru-RU" sz="2800" u="sng" dirty="0" smtClean="0"/>
              <a:t> </a:t>
            </a:r>
            <a:r>
              <a:rPr lang="ru-RU" sz="2800" u="sng" dirty="0" err="1"/>
              <a:t>кількості</a:t>
            </a:r>
            <a:r>
              <a:rPr lang="ru-RU" sz="2800" u="sng" dirty="0"/>
              <a:t> </a:t>
            </a:r>
            <a:r>
              <a:rPr lang="ru-RU" sz="2800" u="sng" dirty="0" err="1"/>
              <a:t>логістичних</a:t>
            </a:r>
            <a:r>
              <a:rPr lang="ru-RU" sz="2800" u="sng" dirty="0"/>
              <a:t> </a:t>
            </a:r>
            <a:r>
              <a:rPr lang="ru-RU" sz="2800" u="sng" dirty="0" err="1"/>
              <a:t>об'єктів</a:t>
            </a:r>
            <a:r>
              <a:rPr lang="ru-RU" sz="2800" u="sng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складів</a:t>
            </a:r>
            <a:r>
              <a:rPr lang="ru-RU" sz="2800" dirty="0"/>
              <a:t> і т.п.) на </a:t>
            </a:r>
            <a:r>
              <a:rPr lang="ru-RU" sz="2800" dirty="0" err="1"/>
              <a:t>логістичному</a:t>
            </a:r>
            <a:r>
              <a:rPr lang="ru-RU" sz="2800" dirty="0"/>
              <a:t> </a:t>
            </a:r>
            <a:r>
              <a:rPr lang="ru-RU" sz="2800" dirty="0" err="1"/>
              <a:t>полігоні</a:t>
            </a:r>
            <a:r>
              <a:rPr lang="ru-RU" sz="2800" dirty="0" smtClean="0"/>
              <a:t>,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 </a:t>
            </a:r>
            <a:r>
              <a:rPr lang="ru-RU" sz="2800" dirty="0"/>
              <a:t>● </a:t>
            </a:r>
            <a:r>
              <a:rPr lang="ru-RU" sz="2800" u="sng" dirty="0" smtClean="0"/>
              <a:t>оптимального </a:t>
            </a:r>
            <a:r>
              <a:rPr lang="ru-RU" sz="2800" u="sng" dirty="0" err="1"/>
              <a:t>місця</a:t>
            </a:r>
            <a:r>
              <a:rPr lang="ru-RU" sz="2800" u="sng" dirty="0"/>
              <a:t> </a:t>
            </a:r>
            <a:r>
              <a:rPr lang="ru-RU" sz="2800" u="sng" dirty="0" err="1"/>
              <a:t>розташування</a:t>
            </a:r>
            <a:r>
              <a:rPr lang="ru-RU" sz="2800" u="sng" dirty="0"/>
              <a:t> </a:t>
            </a:r>
            <a:r>
              <a:rPr lang="ru-RU" sz="2800" dirty="0" err="1"/>
              <a:t>логістичних</a:t>
            </a:r>
            <a:r>
              <a:rPr lang="ru-RU" sz="2800" dirty="0"/>
              <a:t> </a:t>
            </a:r>
            <a:r>
              <a:rPr lang="ru-RU" sz="2800" dirty="0" err="1"/>
              <a:t>об'єктів</a:t>
            </a:r>
            <a:r>
              <a:rPr lang="ru-RU" sz="2800" dirty="0"/>
              <a:t> (</a:t>
            </a:r>
            <a:r>
              <a:rPr lang="ru-RU" sz="2800" dirty="0" err="1"/>
              <a:t>складів</a:t>
            </a:r>
            <a:r>
              <a:rPr lang="ru-RU" sz="2800" dirty="0"/>
              <a:t> і т.п.) на </a:t>
            </a:r>
            <a:r>
              <a:rPr lang="ru-RU" sz="2800" dirty="0" err="1"/>
              <a:t>логістичному</a:t>
            </a:r>
            <a:r>
              <a:rPr lang="ru-RU" sz="2800" dirty="0"/>
              <a:t> </a:t>
            </a:r>
            <a:r>
              <a:rPr lang="ru-RU" sz="2800" dirty="0" err="1"/>
              <a:t>полігоні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● </a:t>
            </a:r>
            <a:r>
              <a:rPr lang="ru-RU" sz="2800" u="sng" dirty="0" err="1" smtClean="0"/>
              <a:t>послідовності</a:t>
            </a:r>
            <a:r>
              <a:rPr lang="ru-RU" sz="2800" u="sng" dirty="0" smtClean="0"/>
              <a:t> </a:t>
            </a:r>
            <a:r>
              <a:rPr lang="ru-RU" sz="2800" u="sng" dirty="0" err="1"/>
              <a:t>просування</a:t>
            </a:r>
            <a:r>
              <a:rPr lang="ru-RU" sz="2800" u="sng" dirty="0"/>
              <a:t> </a:t>
            </a:r>
            <a:r>
              <a:rPr lang="ru-RU" sz="2800" u="sng" dirty="0" err="1"/>
              <a:t>товарів</a:t>
            </a:r>
            <a:r>
              <a:rPr lang="ru-RU" sz="2800" u="sng" dirty="0"/>
              <a:t> </a:t>
            </a:r>
            <a:r>
              <a:rPr lang="ru-RU" sz="2800" dirty="0"/>
              <a:t>через </a:t>
            </a:r>
            <a:r>
              <a:rPr lang="ru-RU" sz="2800" dirty="0" err="1"/>
              <a:t>місця</a:t>
            </a:r>
            <a:r>
              <a:rPr lang="ru-RU" sz="2800" dirty="0"/>
              <a:t> </a:t>
            </a:r>
            <a:r>
              <a:rPr lang="ru-RU" sz="2800" dirty="0" err="1"/>
              <a:t>складування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253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7" t="14319" r="18571" b="6568"/>
          <a:stretch/>
        </p:blipFill>
        <p:spPr bwMode="auto">
          <a:xfrm>
            <a:off x="0" y="277792"/>
            <a:ext cx="8437944" cy="578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4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Розглянемо зв'язок понять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1. Логістична діяльність</a:t>
            </a:r>
          </a:p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2. Логістичні процеси</a:t>
            </a:r>
          </a:p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3. Логістичні функції </a:t>
            </a:r>
          </a:p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4. </a:t>
            </a:r>
            <a:r>
              <a:rPr lang="uk-UA" sz="4000" b="1" dirty="0">
                <a:solidFill>
                  <a:srgbClr val="FF0000"/>
                </a:solidFill>
              </a:rPr>
              <a:t>Л</a:t>
            </a:r>
            <a:r>
              <a:rPr lang="uk-UA" sz="4000" b="1" dirty="0" smtClean="0">
                <a:solidFill>
                  <a:srgbClr val="FF0000"/>
                </a:solidFill>
              </a:rPr>
              <a:t>огістичні операції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Логістична діяльність промислового підприємства</a:t>
            </a:r>
            <a:r>
              <a:rPr lang="uk-UA" b="1" dirty="0"/>
              <a:t> </a:t>
            </a:r>
            <a:r>
              <a:rPr lang="uk-UA" dirty="0"/>
              <a:t>– це </a:t>
            </a:r>
            <a:r>
              <a:rPr lang="uk-UA" b="1" dirty="0">
                <a:solidFill>
                  <a:srgbClr val="FF0000"/>
                </a:solidFill>
              </a:rPr>
              <a:t>діяльність щодо здійснення системного удосконалення </a:t>
            </a:r>
            <a:r>
              <a:rPr lang="uk-UA" dirty="0"/>
              <a:t>постачальницької, виробничої, збутової, складської, транспортної, сервісної, фінансової й інформаційної діяльності підприємства з метою скорочення його витрат та підвищення рівня обслуговування споживачів. </a:t>
            </a:r>
            <a:r>
              <a:rPr lang="uk-UA" b="1" dirty="0"/>
              <a:t> </a:t>
            </a:r>
            <a:endParaRPr lang="ru-RU" dirty="0"/>
          </a:p>
          <a:p>
            <a:r>
              <a:rPr lang="uk-UA" b="1" i="1" dirty="0" smtClean="0"/>
              <a:t>Логістичні процеси </a:t>
            </a:r>
            <a:r>
              <a:rPr lang="uk-UA" dirty="0" smtClean="0"/>
              <a:t>— </a:t>
            </a:r>
            <a:r>
              <a:rPr lang="uk-UA" b="1" dirty="0">
                <a:solidFill>
                  <a:srgbClr val="FF0000"/>
                </a:solidFill>
              </a:rPr>
              <a:t>групи</a:t>
            </a:r>
            <a:r>
              <a:rPr lang="uk-UA" dirty="0"/>
              <a:t> зв'язаних між собою </a:t>
            </a:r>
            <a:r>
              <a:rPr lang="uk-UA" dirty="0" smtClean="0"/>
              <a:t>задач та </a:t>
            </a:r>
            <a:r>
              <a:rPr lang="uk-UA" b="1" dirty="0" smtClean="0">
                <a:solidFill>
                  <a:srgbClr val="FF0000"/>
                </a:solidFill>
              </a:rPr>
              <a:t>функцій</a:t>
            </a:r>
            <a:r>
              <a:rPr lang="uk-UA" dirty="0" smtClean="0"/>
              <a:t> логістики.</a:t>
            </a:r>
          </a:p>
          <a:p>
            <a:r>
              <a:rPr lang="uk-UA" dirty="0"/>
              <a:t>Розрізняють наступні </a:t>
            </a:r>
            <a:r>
              <a:rPr lang="uk-UA" i="1" u="sng" dirty="0">
                <a:solidFill>
                  <a:srgbClr val="FF0000"/>
                </a:solidFill>
              </a:rPr>
              <a:t>категорії логістичних</a:t>
            </a:r>
            <a:r>
              <a:rPr lang="uk-UA" u="sng" dirty="0">
                <a:solidFill>
                  <a:srgbClr val="FF0000"/>
                </a:solidFill>
              </a:rPr>
              <a:t> процесів</a:t>
            </a:r>
            <a:r>
              <a:rPr lang="uk-UA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- </a:t>
            </a:r>
            <a:r>
              <a:rPr lang="uk-UA" b="1" i="1" dirty="0"/>
              <a:t>процеси збуту продукції</a:t>
            </a:r>
            <a:r>
              <a:rPr lang="uk-UA" b="1" dirty="0"/>
              <a:t> </a:t>
            </a:r>
            <a:r>
              <a:rPr lang="uk-UA" dirty="0"/>
              <a:t>- доставки продукції в магазини, дрібнооптові ринки і представництва;</a:t>
            </a:r>
            <a:endParaRPr lang="ru-RU" dirty="0"/>
          </a:p>
          <a:p>
            <a:r>
              <a:rPr lang="uk-UA" i="1" dirty="0"/>
              <a:t>- </a:t>
            </a:r>
            <a:r>
              <a:rPr lang="uk-UA" b="1" i="1" dirty="0"/>
              <a:t>процеси управління</a:t>
            </a:r>
            <a:r>
              <a:rPr lang="uk-UA" i="1" dirty="0"/>
              <a:t>, що</a:t>
            </a:r>
            <a:r>
              <a:rPr lang="uk-UA" dirty="0"/>
              <a:t> забезпечують ефективне планування, контроль і регулювання управління необхідного рівня витрат при реалізації логістичних процесів;</a:t>
            </a:r>
            <a:endParaRPr lang="ru-RU" dirty="0"/>
          </a:p>
          <a:p>
            <a:r>
              <a:rPr lang="uk-UA" i="1" dirty="0"/>
              <a:t>- </a:t>
            </a:r>
            <a:r>
              <a:rPr lang="uk-UA" b="1" i="1" dirty="0"/>
              <a:t>ресурсні процеси</a:t>
            </a:r>
            <a:r>
              <a:rPr lang="uk-UA" i="1" dirty="0"/>
              <a:t>, що</a:t>
            </a:r>
            <a:r>
              <a:rPr lang="uk-UA" dirty="0"/>
              <a:t> забезпечують доставку і складування продукції в пункті безпосереднього виконання дії: доставка продукції від постачальників (ресурсний процес); складський облік отриманої продукції (ресурсний процес);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b="1" i="1" dirty="0" smtClean="0"/>
              <a:t>процеси </a:t>
            </a:r>
            <a:r>
              <a:rPr lang="uk-UA" b="1" i="1" dirty="0"/>
              <a:t>перетворення </a:t>
            </a:r>
            <a:r>
              <a:rPr lang="uk-UA" i="1" dirty="0"/>
              <a:t>-</a:t>
            </a:r>
            <a:r>
              <a:rPr lang="uk-UA" dirty="0"/>
              <a:t> допоміжні процеси, необхідні для зміни існуючих характеристик системи обслуговування споживачів. </a:t>
            </a:r>
            <a:endParaRPr lang="uk-UA" dirty="0" smtClean="0"/>
          </a:p>
          <a:p>
            <a:r>
              <a:rPr lang="uk-UA" b="1" i="1" dirty="0"/>
              <a:t>Логістична функція</a:t>
            </a:r>
            <a:r>
              <a:rPr lang="uk-UA" b="1" dirty="0"/>
              <a:t> — </a:t>
            </a:r>
            <a:r>
              <a:rPr lang="uk-UA" dirty="0"/>
              <a:t>це укрупнена </a:t>
            </a:r>
            <a:r>
              <a:rPr lang="uk-UA" b="1" dirty="0">
                <a:solidFill>
                  <a:srgbClr val="FF0000"/>
                </a:solidFill>
              </a:rPr>
              <a:t>група логістичних операцій, </a:t>
            </a:r>
            <a:r>
              <a:rPr lang="uk-UA" dirty="0"/>
              <a:t>спрямованих на реалізацію цілей</a:t>
            </a:r>
            <a:r>
              <a:rPr lang="uk-UA" b="1" dirty="0"/>
              <a:t> </a:t>
            </a:r>
            <a:r>
              <a:rPr lang="uk-UA" dirty="0" smtClean="0"/>
              <a:t>та </a:t>
            </a:r>
            <a:r>
              <a:rPr lang="uk-UA" b="1" dirty="0" smtClean="0">
                <a:solidFill>
                  <a:srgbClr val="FF0000"/>
                </a:solidFill>
              </a:rPr>
              <a:t>задач</a:t>
            </a:r>
            <a:r>
              <a:rPr lang="uk-UA" dirty="0" smtClean="0"/>
              <a:t> логістичної системи. </a:t>
            </a:r>
          </a:p>
          <a:p>
            <a:r>
              <a:rPr lang="uk-UA" b="1" i="1" dirty="0"/>
              <a:t>Логістична операція</a:t>
            </a:r>
            <a:r>
              <a:rPr lang="uk-UA" b="1" dirty="0"/>
              <a:t> —</a:t>
            </a:r>
            <a:r>
              <a:rPr lang="uk-UA" dirty="0"/>
              <a:t> це відокремлена </a:t>
            </a:r>
            <a:r>
              <a:rPr lang="uk-UA" b="1" dirty="0">
                <a:solidFill>
                  <a:srgbClr val="FF0000"/>
                </a:solidFill>
              </a:rPr>
              <a:t>сукупність дій </a:t>
            </a:r>
            <a:r>
              <a:rPr lang="uk-UA" dirty="0"/>
              <a:t>з реалізації логістичних </a:t>
            </a:r>
            <a:r>
              <a:rPr lang="uk-UA" dirty="0" smtClean="0"/>
              <a:t>функцій.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8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3" t="25949" r="31858" b="40507"/>
          <a:stretch/>
        </p:blipFill>
        <p:spPr bwMode="auto">
          <a:xfrm>
            <a:off x="224537" y="685800"/>
            <a:ext cx="86146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3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51777"/>
              </p:ext>
            </p:extLst>
          </p:nvPr>
        </p:nvGraphicFramePr>
        <p:xfrm>
          <a:off x="228602" y="304799"/>
          <a:ext cx="8534396" cy="6064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11"/>
                <a:gridCol w="1373087"/>
                <a:gridCol w="252154"/>
                <a:gridCol w="1500446"/>
                <a:gridCol w="473699"/>
                <a:gridCol w="669301"/>
                <a:gridCol w="152400"/>
                <a:gridCol w="685800"/>
                <a:gridCol w="304800"/>
                <a:gridCol w="290240"/>
                <a:gridCol w="180032"/>
                <a:gridCol w="180032"/>
                <a:gridCol w="1254694"/>
              </a:tblGrid>
              <a:tr h="59066">
                <a:tc gridSpan="13">
                  <a:txBody>
                    <a:bodyPr/>
                    <a:lstStyle/>
                    <a:p>
                      <a:pPr marL="64262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FFFF00"/>
                          </a:solidFill>
                          <a:effectLst/>
                        </a:rPr>
                        <a:t>Логістична діяльність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69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постачання і закупівлі,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зовнішнє та внутрішнє транспортування,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складування,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вантажопереробка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контроль запасів,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комплектування замовлень,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управління фізичним розподілом.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  <a:tr h="52250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FFFF00"/>
                          </a:solidFill>
                          <a:effectLst/>
                        </a:rPr>
                        <a:t>Логістичні процеси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процеси збуту продукції - доставки продукції в магазини, дрібнооптові ринки і представництва</a:t>
                      </a:r>
                      <a:r>
                        <a:rPr lang="uk-UA" sz="90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82">
                <a:tc gridSpan="10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- ресурсні процеси, що забезпечують доставку і складування продукції в пункті безпосереднього виконання дії: доставка продукції від постачальників (ресурсний процес); складський облік отриманої продукції (ресурсний процес</a:t>
                      </a:r>
                      <a:r>
                        <a:rPr lang="uk-UA" sz="900" b="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процеси перетворення - допоміжні процеси, необхідні для зміни існуючих характеристик системи обслуговування споживачів.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  <a:tr h="59066">
                <a:tc gridSpan="1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процеси управління, що забезпечують ефективне планування, контроль і регулювання управління необхідного рівня витрат при реалізації логістичних процесів;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50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rgbClr val="FFFF00"/>
                          </a:solidFill>
                          <a:effectLst/>
                        </a:rPr>
                        <a:t>Логістичні функції</a:t>
                      </a:r>
                      <a:endParaRPr lang="ru-RU" sz="9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28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Управління закупівлями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Управління замовленнями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Управління замовленнями на виробництві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Організація транспортування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Організація роботи внутрівиробничого технологічного транспорту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Організація складської діяльності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Управління складським технологічним процесом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Організація внутрівиробничого складського господарства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Управління технологічними процесами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Підтримка стандартів якості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Управління запасами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Управління запасами на виробництві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Планування каналів розподілу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Підтримка стандартів якості товару і логістичного сервісу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Ціноутворення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66">
                <a:tc gridSpan="1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Інформаційна підтримка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66">
                <a:tc gridSpan="1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FFFF00"/>
                          </a:solidFill>
                          <a:effectLst/>
                        </a:rPr>
                        <a:t>Логістичні операції</a:t>
                      </a:r>
                      <a:endParaRPr lang="ru-RU" sz="10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66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</a:rPr>
                        <a:t>Постачання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</a:rPr>
                        <a:t>Виробництво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</a:rPr>
                        <a:t>Збут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1319">
                <a:tc grid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координація з оперативно-календарним планом виробництва</a:t>
                      </a:r>
                      <a:r>
                        <a:rPr lang="uk-UA" sz="9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вибір  постачальників і проведення переговорів з ними;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 планування потреб у матеріалах; складання оперативно-календарного плану постачання;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транспортування сировини, матеріалів, напівфабрикатів, комплектних виробів, виробничих запасів;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навантажувально-розвантажувальні та транспортно-складські роботи з предметами постачання.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координація з планом фізичного розподілу;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оперативно-календарне планування переміщення незавершеного виробництва, внутрішньозаводські переміщення матеріалів;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 навантажувально-розвантажувальні та транспортно-складські роботи з незавершеним виробництвом; оперативне забезпечення виробничих підрозділів сировиною, матеріалами, напівфабрикатами, комплектними виробами; складування незавершеного виробництва;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 облік незавершеного виробництва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координація з планом маркетингу; прогнозування попиту;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 сервіс;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 оперативно-календарне планування транспортування готової продукції; оброблення замовлень клієнтури; складування готової продукції; навантажувально-розвантажувальні та транспортні складські роботи з готовою продукцією;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постачання готової продукції;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облік запасів готової продукції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533400"/>
            <a:ext cx="7620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dirty="0" smtClean="0">
                <a:latin typeface="Arial" pitchFamily="34" charset="0"/>
                <a:cs typeface="Arial" pitchFamily="34" charset="0"/>
              </a:rPr>
              <a:t>Матеріальні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потоки утворюються в результаті діяльності різних підприємств і організацій, що 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виробляють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і споживають ту або іншу продукцію, що 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виробляють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або користуються тими або іншими послугами. При </a:t>
            </a:r>
            <a:r>
              <a:rPr lang="uk-UA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цьому </a:t>
            </a:r>
            <a:r>
              <a:rPr lang="uk-UA" sz="21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ключову роль </a:t>
            </a:r>
            <a:r>
              <a:rPr lang="uk-UA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логістичному процесі грають наступні підприємства й організації:</a:t>
            </a:r>
            <a:endParaRPr lang="ru-RU" sz="2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100" dirty="0">
                <a:latin typeface="Arial" pitchFamily="34" charset="0"/>
                <a:cs typeface="Arial" pitchFamily="34" charset="0"/>
              </a:rPr>
              <a:t>●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транспортні підприємства загального користування, різні експедиційні фірми;</a:t>
            </a:r>
            <a:endParaRPr lang="ru-RU" sz="2100" dirty="0">
              <a:latin typeface="Arial" pitchFamily="34" charset="0"/>
              <a:cs typeface="Arial" pitchFamily="34" charset="0"/>
            </a:endParaRPr>
          </a:p>
          <a:p>
            <a:r>
              <a:rPr lang="uk-UA" sz="2100" dirty="0">
                <a:latin typeface="Arial" pitchFamily="34" charset="0"/>
                <a:cs typeface="Arial" pitchFamily="34" charset="0"/>
              </a:rPr>
              <a:t>● 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підприємства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оптової торгівлі, що здійснюють комплекс логістичних операцій з товаром;</a:t>
            </a:r>
            <a:endParaRPr lang="ru-RU" sz="2100" dirty="0">
              <a:latin typeface="Arial" pitchFamily="34" charset="0"/>
              <a:cs typeface="Arial" pitchFamily="34" charset="0"/>
            </a:endParaRPr>
          </a:p>
          <a:p>
            <a:r>
              <a:rPr lang="uk-UA" sz="2100" dirty="0">
                <a:latin typeface="Arial" pitchFamily="34" charset="0"/>
                <a:cs typeface="Arial" pitchFamily="34" charset="0"/>
              </a:rPr>
              <a:t>● 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комерційно-посередницькі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організації, що не працюють із товаром, але 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надають послуги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з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організації оптового обороту;</a:t>
            </a:r>
            <a:endParaRPr lang="ru-RU" sz="2100" dirty="0">
              <a:latin typeface="Arial" pitchFamily="34" charset="0"/>
              <a:cs typeface="Arial" pitchFamily="34" charset="0"/>
            </a:endParaRPr>
          </a:p>
          <a:p>
            <a:r>
              <a:rPr lang="uk-UA" sz="2100" dirty="0">
                <a:latin typeface="Arial" pitchFamily="34" charset="0"/>
                <a:cs typeface="Arial" pitchFamily="34" charset="0"/>
              </a:rPr>
              <a:t>●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підприємства-виготовлювачі, чиї склади сировини і готової продукції виконують різноманітні логістичні операції</a:t>
            </a:r>
            <a:r>
              <a:rPr lang="uk-UA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100" dirty="0" smtClean="0">
                <a:latin typeface="Arial" pitchFamily="34" charset="0"/>
                <a:cs typeface="Arial" pitchFamily="34" charset="0"/>
              </a:rPr>
              <a:t>На цих </a:t>
            </a:r>
            <a:r>
              <a:rPr lang="uk-UA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підприємствах </a:t>
            </a:r>
            <a:r>
              <a:rPr lang="uk-UA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й </a:t>
            </a:r>
            <a:r>
              <a:rPr lang="uk-UA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організаціях відбуваються </a:t>
            </a:r>
            <a:r>
              <a:rPr lang="uk-UA" sz="21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логістичі</a:t>
            </a:r>
            <a:r>
              <a:rPr lang="uk-UA" sz="2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процеси.</a:t>
            </a:r>
            <a:endParaRPr lang="ru-RU" sz="21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52015"/>
              </p:ext>
            </p:extLst>
          </p:nvPr>
        </p:nvGraphicFramePr>
        <p:xfrm>
          <a:off x="304800" y="1066800"/>
          <a:ext cx="8534396" cy="2636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11"/>
                <a:gridCol w="1373087"/>
                <a:gridCol w="252154"/>
                <a:gridCol w="1043248"/>
                <a:gridCol w="1143000"/>
                <a:gridCol w="457198"/>
                <a:gridCol w="685802"/>
                <a:gridCol w="152398"/>
                <a:gridCol w="595040"/>
                <a:gridCol w="180032"/>
                <a:gridCol w="180032"/>
                <a:gridCol w="1254694"/>
              </a:tblGrid>
              <a:tr h="206990">
                <a:tc gridSpan="12">
                  <a:txBody>
                    <a:bodyPr/>
                    <a:lstStyle/>
                    <a:p>
                      <a:pPr marL="64262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solidFill>
                            <a:srgbClr val="FFFF00"/>
                          </a:solidFill>
                          <a:effectLst/>
                        </a:rPr>
                        <a:t>Логістична діяльність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281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постачання і закупівлі,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зовнішнє та внутрішнє транспортування,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складування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вантажопереробка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контроль запасів,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комплектування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замовлень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управління фізичним розподілом.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64994"/>
              </p:ext>
            </p:extLst>
          </p:nvPr>
        </p:nvGraphicFramePr>
        <p:xfrm>
          <a:off x="152397" y="609600"/>
          <a:ext cx="8839199" cy="510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201"/>
                <a:gridCol w="1422126"/>
                <a:gridCol w="261160"/>
                <a:gridCol w="1554033"/>
                <a:gridCol w="490617"/>
                <a:gridCol w="693205"/>
                <a:gridCol w="157843"/>
                <a:gridCol w="710293"/>
                <a:gridCol w="315686"/>
                <a:gridCol w="300606"/>
                <a:gridCol w="186462"/>
                <a:gridCol w="186462"/>
                <a:gridCol w="1299505"/>
              </a:tblGrid>
              <a:tr h="666692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solidFill>
                            <a:srgbClr val="FFFF00"/>
                          </a:solidFill>
                          <a:effectLst/>
                        </a:rPr>
                        <a:t>Логістичні процеси</a:t>
                      </a:r>
                      <a:endParaRPr lang="ru-RU" sz="3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>
                          <a:solidFill>
                            <a:srgbClr val="FF0000"/>
                          </a:solidFill>
                          <a:effectLst/>
                        </a:rPr>
                        <a:t>процеси збуту продукції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- доставки продукції в магазини, дрібнооптові ринки і представництва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7303">
                <a:tc gridSpan="10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ресурсні </a:t>
                      </a:r>
                      <a:r>
                        <a:rPr lang="uk-UA" sz="1800" b="1" u="sng" dirty="0">
                          <a:solidFill>
                            <a:srgbClr val="FF0000"/>
                          </a:solidFill>
                          <a:effectLst/>
                        </a:rPr>
                        <a:t>процеси,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що забезпечують доставку і складування продукції в пункті безпосереднього виконання дії: доставка продукції від постачальників (ресурсний процес); складський облік отриманої продукції (ресурсний процес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>
                          <a:solidFill>
                            <a:srgbClr val="FF0000"/>
                          </a:solidFill>
                          <a:effectLst/>
                        </a:rPr>
                        <a:t>процеси перетворення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- допоміжні процеси, необхідні для зміни існуючих характеристик системи обслуговування споживачів.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  <a:tr h="753651">
                <a:tc gridSpan="13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>
                          <a:solidFill>
                            <a:srgbClr val="FF0000"/>
                          </a:solidFill>
                          <a:effectLst/>
                        </a:rPr>
                        <a:t>процеси управління,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що забезпечують ефективне планування, контроль і регулювання управління необхідного рівня витрат при реалізації логістичних процесів;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672494"/>
              </p:ext>
            </p:extLst>
          </p:nvPr>
        </p:nvGraphicFramePr>
        <p:xfrm>
          <a:off x="228601" y="457200"/>
          <a:ext cx="8762995" cy="6018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328"/>
                <a:gridCol w="1668774"/>
                <a:gridCol w="1805297"/>
                <a:gridCol w="1524000"/>
                <a:gridCol w="1041440"/>
                <a:gridCol w="1473156"/>
              </a:tblGrid>
              <a:tr h="44518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rgbClr val="FFFF00"/>
                          </a:solidFill>
                          <a:effectLst/>
                        </a:rPr>
                        <a:t>Логістичні функції</a:t>
                      </a:r>
                      <a:endParaRPr lang="ru-RU" sz="32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56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Закупівлі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Транспортування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Складування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Виробнича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Запасів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Збуту</a:t>
                      </a:r>
                      <a:endParaRPr lang="ru-RU" sz="1800" b="1" i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>
                    <a:solidFill>
                      <a:srgbClr val="002060"/>
                    </a:solidFill>
                  </a:tcPr>
                </a:tc>
              </a:tr>
              <a:tr h="358140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закупівлями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замовленнями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замовленнями на виробництві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Організація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транспортування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Організація роботи внутрівиробничого технологічного транспорту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Організація складської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діяльності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складським технологічним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процесом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Організація внутрівиробничого складського господарства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технологічними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процесами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Підтримка стандартів якості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запасами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Управління запасами на виробництві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Планування каналів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розподілу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Підтримка стандартів якості товару і логістичного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сервісу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Ціноутворення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  <a:tr h="1245368">
                <a:tc gridSpan="6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Інформаційна підтримка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1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03525"/>
              </p:ext>
            </p:extLst>
          </p:nvPr>
        </p:nvGraphicFramePr>
        <p:xfrm>
          <a:off x="76201" y="457200"/>
          <a:ext cx="8915396" cy="6248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2073"/>
                <a:gridCol w="1434386"/>
                <a:gridCol w="263411"/>
                <a:gridCol w="1567431"/>
                <a:gridCol w="494846"/>
                <a:gridCol w="858384"/>
                <a:gridCol w="466537"/>
                <a:gridCol w="249879"/>
                <a:gridCol w="318407"/>
                <a:gridCol w="303197"/>
                <a:gridCol w="188069"/>
                <a:gridCol w="188069"/>
                <a:gridCol w="1310707"/>
              </a:tblGrid>
              <a:tr h="506591">
                <a:tc grid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rgbClr val="FFFF00"/>
                          </a:solidFill>
                          <a:effectLst/>
                        </a:rPr>
                        <a:t>Логістичні операції</a:t>
                      </a:r>
                      <a:endParaRPr lang="ru-RU" sz="32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60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Постачання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Виробництво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Збут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9203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координація з оперативно-календарним планом виробництва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вибір  постачальників і проведення переговорів з ними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 планування потреб у матеріалах; 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складання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оперативно-календарного плану постачання; 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транспортування сировини, матеріалів, напівфабрикатів, комплектних виробів, виробничих запасів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навантажувально-розвантажувальні та транспортно-складські роботи з предметами постачання.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координація з планом фізичного розподілу; 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оперативно-календарне планування переміщення незавершеного виробництва, внутрішньозаводські переміщення матеріалів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 навантажувально-розвантажувальні та транспортно-складські роботи з незавершеним виробництвом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оперативне забезпечення виробничих підрозділів сировиною, матеріалами, напівфабрикатами, комплектними виробами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складування незавершеного виробництва;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облік незавершеного виробництва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координація з планом маркетингу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прогнозування попиту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 сервіс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 оперативно-календарне планування транспортування готової продукції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оброблення замовлень клієнтури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складування готової продукції; </a:t>
                      </a: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навантажувально-розвантажувальні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та транспортні складські роботи з готовою продукцією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постачання готової продукції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облік запасів готової продукції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9" marR="18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077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перерахованих</a:t>
            </a:r>
            <a:r>
              <a:rPr lang="ru-RU" sz="2400" b="1" dirty="0"/>
              <a:t> </a:t>
            </a:r>
            <a:r>
              <a:rPr lang="ru-RU" sz="2400" b="1" dirty="0" err="1"/>
              <a:t>визначень</a:t>
            </a:r>
            <a:r>
              <a:rPr lang="ru-RU" sz="2400" b="1" dirty="0"/>
              <a:t> </a:t>
            </a:r>
            <a:r>
              <a:rPr lang="ru-RU" sz="2400" b="1" dirty="0" err="1"/>
              <a:t>поняттю</a:t>
            </a:r>
            <a:r>
              <a:rPr lang="ru-RU" sz="2400" b="1" dirty="0"/>
              <a:t> «</a:t>
            </a:r>
            <a:r>
              <a:rPr lang="ru-RU" sz="2400" b="1" dirty="0" err="1"/>
              <a:t>логістична</a:t>
            </a:r>
            <a:r>
              <a:rPr lang="ru-RU" sz="2400" b="1" dirty="0"/>
              <a:t> </a:t>
            </a:r>
            <a:r>
              <a:rPr lang="ru-RU" sz="2400" b="1" dirty="0" err="1"/>
              <a:t>функція</a:t>
            </a:r>
            <a:r>
              <a:rPr lang="ru-RU" sz="2400" b="1" dirty="0"/>
              <a:t>» </a:t>
            </a:r>
            <a:r>
              <a:rPr lang="ru-RU" sz="2400" b="1" dirty="0" err="1"/>
              <a:t>відповідає</a:t>
            </a:r>
            <a:r>
              <a:rPr lang="ru-RU" sz="2400" b="1" dirty="0"/>
              <a:t>: </a:t>
            </a:r>
            <a:endParaRPr lang="ru-RU" sz="2400" b="1" dirty="0" smtClean="0"/>
          </a:p>
          <a:p>
            <a:pPr>
              <a:spcBef>
                <a:spcPts val="600"/>
              </a:spcBef>
            </a:pPr>
            <a:r>
              <a:rPr lang="ru-RU" sz="2400" b="1" dirty="0" smtClean="0"/>
              <a:t>а</a:t>
            </a:r>
            <a:r>
              <a:rPr lang="ru-RU" sz="2400" b="1" dirty="0"/>
              <a:t>) </a:t>
            </a:r>
            <a:r>
              <a:rPr lang="ru-RU" sz="2400" b="1" dirty="0" err="1"/>
              <a:t>напрям</a:t>
            </a:r>
            <a:r>
              <a:rPr lang="ru-RU" sz="2400" b="1" dirty="0"/>
              <a:t> </a:t>
            </a:r>
            <a:r>
              <a:rPr lang="ru-RU" sz="2400" b="1" dirty="0" err="1"/>
              <a:t>господарської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, </a:t>
            </a:r>
            <a:r>
              <a:rPr lang="ru-RU" sz="2400" b="1" dirty="0" err="1"/>
              <a:t>який</a:t>
            </a:r>
            <a:r>
              <a:rPr lang="ru-RU" sz="2400" b="1" dirty="0"/>
              <a:t> </a:t>
            </a:r>
            <a:r>
              <a:rPr lang="ru-RU" sz="2400" b="1" dirty="0" err="1"/>
              <a:t>полягає</a:t>
            </a:r>
            <a:r>
              <a:rPr lang="ru-RU" sz="2400" b="1" dirty="0"/>
              <a:t> в </a:t>
            </a:r>
            <a:r>
              <a:rPr lang="ru-RU" sz="2400" b="1" dirty="0" err="1"/>
              <a:t>управлінні</a:t>
            </a:r>
            <a:r>
              <a:rPr lang="ru-RU" sz="2400" b="1" dirty="0"/>
              <a:t> </a:t>
            </a:r>
            <a:r>
              <a:rPr lang="ru-RU" sz="2400" b="1" dirty="0" err="1"/>
              <a:t>матеріальними</a:t>
            </a:r>
            <a:r>
              <a:rPr lang="ru-RU" sz="2400" b="1" dirty="0"/>
              <a:t> потоками у сферах </a:t>
            </a:r>
            <a:r>
              <a:rPr lang="ru-RU" sz="2400" b="1" dirty="0" err="1"/>
              <a:t>виробництва</a:t>
            </a:r>
            <a:r>
              <a:rPr lang="ru-RU" sz="2400" b="1" dirty="0"/>
              <a:t> й </a:t>
            </a:r>
            <a:r>
              <a:rPr lang="ru-RU" sz="2400" b="1" dirty="0" err="1"/>
              <a:t>обігу</a:t>
            </a:r>
            <a:r>
              <a:rPr lang="ru-RU" sz="24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 </a:t>
            </a:r>
            <a:r>
              <a:rPr lang="ru-RU" sz="2400" b="1" dirty="0"/>
              <a:t>б) </a:t>
            </a:r>
            <a:r>
              <a:rPr lang="ru-RU" sz="2400" b="1" dirty="0" err="1"/>
              <a:t>множина</a:t>
            </a:r>
            <a:r>
              <a:rPr lang="ru-RU" sz="2400" b="1" dirty="0"/>
              <a:t> </a:t>
            </a:r>
            <a:r>
              <a:rPr lang="ru-RU" sz="2400" b="1" dirty="0" err="1"/>
              <a:t>елементів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перебувають</a:t>
            </a:r>
            <a:r>
              <a:rPr lang="ru-RU" sz="2400" b="1" dirty="0"/>
              <a:t> у </a:t>
            </a:r>
            <a:r>
              <a:rPr lang="ru-RU" sz="2400" b="1" dirty="0" err="1"/>
              <a:t>відношеннях</a:t>
            </a:r>
            <a:r>
              <a:rPr lang="ru-RU" sz="2400" b="1" dirty="0"/>
              <a:t> і </a:t>
            </a:r>
            <a:r>
              <a:rPr lang="ru-RU" sz="2400" b="1" dirty="0" err="1"/>
              <a:t>зв’язках</a:t>
            </a:r>
            <a:r>
              <a:rPr lang="ru-RU" sz="2400" b="1" dirty="0"/>
              <a:t> один з одним і </a:t>
            </a:r>
            <a:r>
              <a:rPr lang="ru-RU" sz="2400" b="1" dirty="0" err="1"/>
              <a:t>утворюють</a:t>
            </a:r>
            <a:r>
              <a:rPr lang="ru-RU" sz="2400" b="1" dirty="0"/>
              <a:t> </a:t>
            </a:r>
            <a:r>
              <a:rPr lang="ru-RU" sz="2400" b="1" dirty="0" err="1"/>
              <a:t>певну</a:t>
            </a:r>
            <a:r>
              <a:rPr lang="ru-RU" sz="2400" b="1" dirty="0"/>
              <a:t> </a:t>
            </a:r>
            <a:r>
              <a:rPr lang="ru-RU" sz="2400" b="1" dirty="0" err="1"/>
              <a:t>цілісність</a:t>
            </a:r>
            <a:r>
              <a:rPr lang="ru-RU" sz="2400" b="1" dirty="0"/>
              <a:t>, </a:t>
            </a:r>
            <a:r>
              <a:rPr lang="ru-RU" sz="2400" b="1" dirty="0" err="1"/>
              <a:t>єдність</a:t>
            </a:r>
            <a:r>
              <a:rPr lang="ru-RU" sz="24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 в</a:t>
            </a:r>
            <a:r>
              <a:rPr lang="ru-RU" sz="2400" b="1" dirty="0"/>
              <a:t>) </a:t>
            </a:r>
            <a:r>
              <a:rPr lang="ru-RU" sz="2400" b="1" dirty="0" err="1"/>
              <a:t>сукупність</a:t>
            </a:r>
            <a:r>
              <a:rPr lang="ru-RU" sz="2400" b="1" dirty="0"/>
              <a:t> </a:t>
            </a:r>
            <a:r>
              <a:rPr lang="ru-RU" sz="2400" b="1" dirty="0" err="1"/>
              <a:t>різних</a:t>
            </a:r>
            <a:r>
              <a:rPr lang="ru-RU" sz="2400" b="1" dirty="0"/>
              <a:t> </a:t>
            </a:r>
            <a:r>
              <a:rPr lang="ru-RU" sz="2400" b="1" dirty="0" err="1"/>
              <a:t>видів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для </a:t>
            </a:r>
            <a:r>
              <a:rPr lang="ru-RU" sz="2400" b="1" dirty="0" err="1"/>
              <a:t>отримання</a:t>
            </a:r>
            <a:r>
              <a:rPr lang="ru-RU" sz="2400" b="1" dirty="0"/>
              <a:t> </a:t>
            </a:r>
            <a:r>
              <a:rPr lang="ru-RU" sz="2400" b="1" dirty="0" err="1"/>
              <a:t>необхідної</a:t>
            </a:r>
            <a:r>
              <a:rPr lang="ru-RU" sz="2400" b="1" dirty="0"/>
              <a:t> </a:t>
            </a:r>
            <a:r>
              <a:rPr lang="ru-RU" sz="2400" b="1" dirty="0" err="1"/>
              <a:t>кількості</a:t>
            </a:r>
            <a:r>
              <a:rPr lang="ru-RU" sz="2400" b="1" dirty="0"/>
              <a:t> </a:t>
            </a:r>
            <a:r>
              <a:rPr lang="ru-RU" sz="2400" b="1" dirty="0" err="1"/>
              <a:t>вантажу</a:t>
            </a:r>
            <a:r>
              <a:rPr lang="ru-RU" sz="2400" b="1" dirty="0"/>
              <a:t> в </a:t>
            </a:r>
            <a:r>
              <a:rPr lang="ru-RU" sz="2400" b="1" dirty="0" err="1"/>
              <a:t>потрібному</a:t>
            </a:r>
            <a:r>
              <a:rPr lang="ru-RU" sz="2400" b="1" dirty="0"/>
              <a:t> </a:t>
            </a:r>
            <a:r>
              <a:rPr lang="ru-RU" sz="2400" b="1" dirty="0" err="1"/>
              <a:t>місці</a:t>
            </a:r>
            <a:r>
              <a:rPr lang="ru-RU" sz="2400" b="1" dirty="0"/>
              <a:t>, в </a:t>
            </a:r>
            <a:r>
              <a:rPr lang="ru-RU" sz="2400" b="1" dirty="0" err="1"/>
              <a:t>потрібний</a:t>
            </a:r>
            <a:r>
              <a:rPr lang="ru-RU" sz="2400" b="1" dirty="0"/>
              <a:t> час,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мінімальними</a:t>
            </a:r>
            <a:r>
              <a:rPr lang="ru-RU" sz="2400" b="1" dirty="0"/>
              <a:t> </a:t>
            </a:r>
            <a:r>
              <a:rPr lang="ru-RU" sz="2400" b="1" dirty="0" err="1"/>
              <a:t>витратами</a:t>
            </a:r>
            <a:r>
              <a:rPr lang="ru-RU" sz="24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 </a:t>
            </a:r>
            <a:r>
              <a:rPr lang="ru-RU" sz="2400" b="1" dirty="0"/>
              <a:t>г) </a:t>
            </a:r>
            <a:r>
              <a:rPr lang="ru-RU" sz="2400" b="1" dirty="0" err="1"/>
              <a:t>збільшена</a:t>
            </a:r>
            <a:r>
              <a:rPr lang="ru-RU" sz="2400" b="1" dirty="0"/>
              <a:t> </a:t>
            </a:r>
            <a:r>
              <a:rPr lang="ru-RU" sz="2400" b="1" dirty="0" err="1"/>
              <a:t>група</a:t>
            </a:r>
            <a:r>
              <a:rPr lang="ru-RU" sz="2400" b="1" dirty="0"/>
              <a:t> </a:t>
            </a:r>
            <a:r>
              <a:rPr lang="ru-RU" sz="2400" b="1" dirty="0" err="1"/>
              <a:t>логістичних</a:t>
            </a:r>
            <a:r>
              <a:rPr lang="ru-RU" sz="2400" b="1" dirty="0"/>
              <a:t> </a:t>
            </a:r>
            <a:r>
              <a:rPr lang="ru-RU" sz="2400" b="1" dirty="0" err="1"/>
              <a:t>операцій</a:t>
            </a:r>
            <a:r>
              <a:rPr lang="ru-RU" sz="2400" b="1" dirty="0"/>
              <a:t>, </a:t>
            </a:r>
            <a:r>
              <a:rPr lang="ru-RU" sz="2400" b="1" dirty="0" err="1"/>
              <a:t>спрямованих</a:t>
            </a:r>
            <a:r>
              <a:rPr lang="ru-RU" sz="2400" b="1" dirty="0"/>
              <a:t> на </a:t>
            </a:r>
            <a:r>
              <a:rPr lang="ru-RU" sz="2400" b="1" dirty="0" err="1"/>
              <a:t>реалізацію</a:t>
            </a:r>
            <a:r>
              <a:rPr lang="ru-RU" sz="2400" b="1" dirty="0"/>
              <a:t> </a:t>
            </a:r>
            <a:r>
              <a:rPr lang="ru-RU" sz="2400" b="1" dirty="0" err="1"/>
              <a:t>цілей</a:t>
            </a:r>
            <a:r>
              <a:rPr lang="ru-RU" sz="2400" b="1" dirty="0"/>
              <a:t> </a:t>
            </a:r>
            <a:r>
              <a:rPr lang="ru-RU" sz="2400" b="1" dirty="0" err="1"/>
              <a:t>логістичної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8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762000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200" b="1" dirty="0" err="1" smtClean="0"/>
              <a:t>Логістична</a:t>
            </a:r>
            <a:r>
              <a:rPr lang="ru-RU" sz="3200" b="1" dirty="0" smtClean="0"/>
              <a:t> </a:t>
            </a:r>
            <a:r>
              <a:rPr lang="ru-RU" sz="3200" b="1" dirty="0" err="1"/>
              <a:t>операція</a:t>
            </a:r>
            <a:r>
              <a:rPr lang="ru-RU" sz="3200" b="1" dirty="0"/>
              <a:t> - </a:t>
            </a:r>
            <a:r>
              <a:rPr lang="ru-RU" sz="3200" b="1" dirty="0" err="1"/>
              <a:t>це</a:t>
            </a:r>
            <a:r>
              <a:rPr lang="ru-RU" sz="3200" b="1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ru-RU" sz="3200" b="1" dirty="0" smtClean="0"/>
              <a:t> </a:t>
            </a:r>
            <a:r>
              <a:rPr lang="ru-RU" sz="3200" b="1" dirty="0"/>
              <a:t>а) </a:t>
            </a:r>
            <a:r>
              <a:rPr lang="ru-RU" sz="3200" b="1" dirty="0" err="1"/>
              <a:t>сукупність</a:t>
            </a:r>
            <a:r>
              <a:rPr lang="ru-RU" sz="3200" b="1" dirty="0"/>
              <a:t> </a:t>
            </a:r>
            <a:r>
              <a:rPr lang="ru-RU" sz="3200" b="1" dirty="0" err="1"/>
              <a:t>трудових</a:t>
            </a:r>
            <a:r>
              <a:rPr lang="ru-RU" sz="3200" b="1" dirty="0"/>
              <a:t> </a:t>
            </a:r>
            <a:r>
              <a:rPr lang="ru-RU" sz="3200" b="1" dirty="0" err="1"/>
              <a:t>дій</a:t>
            </a:r>
            <a:r>
              <a:rPr lang="ru-RU" sz="3200" b="1" dirty="0"/>
              <a:t>, </a:t>
            </a:r>
            <a:r>
              <a:rPr lang="ru-RU" sz="3200" b="1" dirty="0" err="1"/>
              <a:t>що</a:t>
            </a:r>
            <a:r>
              <a:rPr lang="ru-RU" sz="3200" b="1" dirty="0"/>
              <a:t> </a:t>
            </a:r>
            <a:r>
              <a:rPr lang="ru-RU" sz="3200" b="1" dirty="0" err="1"/>
              <a:t>виконуються</a:t>
            </a:r>
            <a:r>
              <a:rPr lang="ru-RU" sz="3200" b="1" dirty="0"/>
              <a:t> при </a:t>
            </a:r>
            <a:r>
              <a:rPr lang="ru-RU" sz="3200" b="1" dirty="0" err="1"/>
              <a:t>незмінних</a:t>
            </a:r>
            <a:r>
              <a:rPr lang="ru-RU" sz="3200" b="1" dirty="0"/>
              <a:t> предметах і </a:t>
            </a:r>
            <a:r>
              <a:rPr lang="ru-RU" sz="3200" b="1" dirty="0" err="1"/>
              <a:t>засобах</a:t>
            </a:r>
            <a:r>
              <a:rPr lang="ru-RU" sz="3200" b="1" dirty="0"/>
              <a:t> </a:t>
            </a:r>
            <a:r>
              <a:rPr lang="ru-RU" sz="3200" b="1" dirty="0" err="1"/>
              <a:t>праці</a:t>
            </a:r>
            <a:r>
              <a:rPr lang="ru-RU" sz="32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200" b="1" dirty="0" smtClean="0"/>
              <a:t> </a:t>
            </a:r>
            <a:r>
              <a:rPr lang="ru-RU" sz="3200" b="1" dirty="0"/>
              <a:t>б) укрупнена </a:t>
            </a:r>
            <a:r>
              <a:rPr lang="ru-RU" sz="3200" b="1" dirty="0" err="1"/>
              <a:t>група</a:t>
            </a:r>
            <a:r>
              <a:rPr lang="ru-RU" sz="3200" b="1" dirty="0"/>
              <a:t> </a:t>
            </a:r>
            <a:r>
              <a:rPr lang="ru-RU" sz="3200" b="1" dirty="0" err="1"/>
              <a:t>логістичних</a:t>
            </a:r>
            <a:r>
              <a:rPr lang="ru-RU" sz="3200" b="1" dirty="0"/>
              <a:t> </a:t>
            </a:r>
            <a:r>
              <a:rPr lang="ru-RU" sz="3200" b="1" dirty="0" err="1"/>
              <a:t>дій</a:t>
            </a:r>
            <a:r>
              <a:rPr lang="ru-RU" sz="3200" b="1" dirty="0"/>
              <a:t>, </a:t>
            </a:r>
            <a:r>
              <a:rPr lang="ru-RU" sz="3200" b="1" dirty="0" err="1"/>
              <a:t>спрямованих</a:t>
            </a:r>
            <a:r>
              <a:rPr lang="ru-RU" sz="3200" b="1" dirty="0"/>
              <a:t> на </a:t>
            </a:r>
            <a:r>
              <a:rPr lang="ru-RU" sz="3200" b="1" dirty="0" err="1"/>
              <a:t>реалізацію</a:t>
            </a:r>
            <a:r>
              <a:rPr lang="ru-RU" sz="3200" b="1" dirty="0"/>
              <a:t> </a:t>
            </a:r>
            <a:r>
              <a:rPr lang="ru-RU" sz="3200" b="1" dirty="0" err="1"/>
              <a:t>цілей</a:t>
            </a:r>
            <a:r>
              <a:rPr lang="ru-RU" sz="3200" b="1" dirty="0"/>
              <a:t> </a:t>
            </a:r>
            <a:r>
              <a:rPr lang="ru-RU" sz="3200" b="1" dirty="0" err="1"/>
              <a:t>логістичної</a:t>
            </a:r>
            <a:r>
              <a:rPr lang="ru-RU" sz="3200" b="1" dirty="0"/>
              <a:t> </a:t>
            </a:r>
            <a:r>
              <a:rPr lang="ru-RU" sz="3200" b="1" dirty="0" err="1"/>
              <a:t>системи</a:t>
            </a:r>
            <a:r>
              <a:rPr lang="ru-RU" sz="3200" b="1" dirty="0"/>
              <a:t>; </a:t>
            </a:r>
            <a:endParaRPr lang="ru-RU" sz="3200" b="1" dirty="0" smtClean="0"/>
          </a:p>
          <a:p>
            <a:pPr>
              <a:spcBef>
                <a:spcPts val="600"/>
              </a:spcBef>
            </a:pPr>
            <a:r>
              <a:rPr lang="ru-RU" sz="3200" b="1" dirty="0" smtClean="0"/>
              <a:t>в) </a:t>
            </a:r>
            <a:r>
              <a:rPr lang="ru-RU" sz="3200" b="1" dirty="0" err="1" smtClean="0"/>
              <a:t>сукупність</a:t>
            </a:r>
            <a:r>
              <a:rPr lang="ru-RU" sz="3200" b="1" dirty="0" smtClean="0"/>
              <a:t> </a:t>
            </a:r>
            <a:r>
              <a:rPr lang="ru-RU" sz="3200" b="1" dirty="0" err="1"/>
              <a:t>дій</a:t>
            </a:r>
            <a:r>
              <a:rPr lang="ru-RU" sz="3200" b="1" dirty="0"/>
              <a:t> </a:t>
            </a:r>
            <a:r>
              <a:rPr lang="ru-RU" sz="3200" b="1" dirty="0" err="1"/>
              <a:t>спрямованих</a:t>
            </a:r>
            <a:r>
              <a:rPr lang="ru-RU" sz="3200" b="1" dirty="0"/>
              <a:t> на </a:t>
            </a:r>
            <a:r>
              <a:rPr lang="ru-RU" sz="3200" b="1" dirty="0" err="1"/>
              <a:t>перетворення</a:t>
            </a:r>
            <a:r>
              <a:rPr lang="ru-RU" sz="3200" b="1" dirty="0"/>
              <a:t> </a:t>
            </a:r>
            <a:r>
              <a:rPr lang="ru-RU" sz="3200" b="1" dirty="0" err="1"/>
              <a:t>матеріальних</a:t>
            </a:r>
            <a:r>
              <a:rPr lang="ru-RU" sz="3200" b="1" dirty="0"/>
              <a:t>, </a:t>
            </a:r>
            <a:r>
              <a:rPr lang="ru-RU" sz="3200" b="1" dirty="0" err="1"/>
              <a:t>інформаційних</a:t>
            </a:r>
            <a:r>
              <a:rPr lang="ru-RU" sz="3200" b="1" dirty="0"/>
              <a:t> і </a:t>
            </a:r>
            <a:r>
              <a:rPr lang="ru-RU" sz="3200" b="1" dirty="0" err="1"/>
              <a:t>фінансових</a:t>
            </a:r>
            <a:r>
              <a:rPr lang="ru-RU" sz="3200" b="1" dirty="0"/>
              <a:t> </a:t>
            </a:r>
            <a:r>
              <a:rPr lang="ru-RU" sz="3200" b="1" dirty="0" err="1"/>
              <a:t>потоків</a:t>
            </a:r>
            <a:r>
              <a:rPr lang="ru-RU" sz="3200" b="1" dirty="0"/>
              <a:t>; </a:t>
            </a:r>
            <a:endParaRPr lang="ru-RU" sz="3200" b="1" dirty="0" smtClean="0"/>
          </a:p>
          <a:p>
            <a:pPr>
              <a:spcBef>
                <a:spcPts val="600"/>
              </a:spcBef>
            </a:pPr>
            <a:r>
              <a:rPr lang="ru-RU" sz="3200" b="1" dirty="0" smtClean="0"/>
              <a:t>г</a:t>
            </a:r>
            <a:r>
              <a:rPr lang="ru-RU" sz="3200" b="1" dirty="0"/>
              <a:t>) правильна </a:t>
            </a:r>
            <a:r>
              <a:rPr lang="ru-RU" sz="3200" b="1" dirty="0" err="1"/>
              <a:t>відповідь</a:t>
            </a:r>
            <a:r>
              <a:rPr lang="ru-RU" sz="3200" b="1" dirty="0"/>
              <a:t> </a:t>
            </a:r>
            <a:r>
              <a:rPr lang="ru-RU" sz="3200" b="1" dirty="0" err="1"/>
              <a:t>відсутня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19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71691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600" b="1" dirty="0" smtClean="0"/>
              <a:t>До </a:t>
            </a:r>
            <a:r>
              <a:rPr lang="ru-RU" sz="3600" b="1" dirty="0" err="1" smtClean="0"/>
              <a:t>логістики</a:t>
            </a:r>
            <a:r>
              <a:rPr lang="ru-RU" sz="3600" b="1" dirty="0" smtClean="0"/>
              <a:t> </a:t>
            </a:r>
            <a:r>
              <a:rPr lang="ru-RU" sz="3600" b="1" dirty="0" err="1"/>
              <a:t>постачання</a:t>
            </a:r>
            <a:r>
              <a:rPr lang="ru-RU" sz="3600" b="1" dirty="0"/>
              <a:t> не </a:t>
            </a:r>
            <a:r>
              <a:rPr lang="ru-RU" sz="3600" b="1" dirty="0" err="1"/>
              <a:t>відноситься</a:t>
            </a:r>
            <a:r>
              <a:rPr lang="ru-RU" sz="3600" b="1" dirty="0"/>
              <a:t>: </a:t>
            </a:r>
            <a:endParaRPr lang="ru-RU" sz="3600" b="1" dirty="0" smtClean="0"/>
          </a:p>
          <a:p>
            <a:pPr>
              <a:spcBef>
                <a:spcPts val="600"/>
              </a:spcBef>
            </a:pPr>
            <a:r>
              <a:rPr lang="ru-RU" sz="3600" b="1" dirty="0" smtClean="0"/>
              <a:t>а</a:t>
            </a:r>
            <a:r>
              <a:rPr lang="ru-RU" sz="3600" b="1" dirty="0"/>
              <a:t>) </a:t>
            </a:r>
            <a:r>
              <a:rPr lang="ru-RU" sz="3600" b="1" dirty="0" err="1"/>
              <a:t>вибір</a:t>
            </a:r>
            <a:r>
              <a:rPr lang="ru-RU" sz="3600" b="1" dirty="0"/>
              <a:t> </a:t>
            </a:r>
            <a:r>
              <a:rPr lang="ru-RU" sz="3600" b="1" dirty="0" err="1"/>
              <a:t>постачальника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б) </a:t>
            </a:r>
            <a:r>
              <a:rPr lang="ru-RU" sz="3600" b="1" dirty="0" err="1"/>
              <a:t>формування</a:t>
            </a:r>
            <a:r>
              <a:rPr lang="ru-RU" sz="3600" b="1" dirty="0"/>
              <a:t> </a:t>
            </a:r>
            <a:r>
              <a:rPr lang="ru-RU" sz="3600" b="1" dirty="0" err="1"/>
              <a:t>замовлень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в) контроль </a:t>
            </a:r>
            <a:r>
              <a:rPr lang="ru-RU" sz="3600" b="1" dirty="0" err="1"/>
              <a:t>кількості</a:t>
            </a:r>
            <a:r>
              <a:rPr lang="ru-RU" sz="3600" b="1" dirty="0"/>
              <a:t> та </a:t>
            </a:r>
            <a:r>
              <a:rPr lang="ru-RU" sz="3600" b="1" dirty="0" err="1"/>
              <a:t>строків</a:t>
            </a:r>
            <a:r>
              <a:rPr lang="ru-RU" sz="3600" b="1" dirty="0"/>
              <a:t> </a:t>
            </a:r>
            <a:r>
              <a:rPr lang="ru-RU" sz="3600" b="1" dirty="0" err="1"/>
              <a:t>постачання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г) контроль </a:t>
            </a:r>
            <a:r>
              <a:rPr lang="ru-RU" sz="3600" b="1" dirty="0" err="1"/>
              <a:t>витрат</a:t>
            </a:r>
            <a:r>
              <a:rPr lang="ru-RU" sz="3600" b="1" dirty="0"/>
              <a:t> </a:t>
            </a:r>
            <a:r>
              <a:rPr lang="ru-RU" sz="3600" b="1" dirty="0" err="1"/>
              <a:t>матеріальних</a:t>
            </a:r>
            <a:r>
              <a:rPr lang="ru-RU" sz="3600" b="1" dirty="0"/>
              <a:t> </a:t>
            </a:r>
            <a:r>
              <a:rPr lang="ru-RU" sz="3600" b="1" dirty="0" err="1"/>
              <a:t>ресурсів</a:t>
            </a:r>
            <a:r>
              <a:rPr lang="ru-RU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40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787" y="6858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600" b="1" dirty="0" smtClean="0"/>
              <a:t>До </a:t>
            </a:r>
            <a:r>
              <a:rPr lang="ru-RU" sz="3600" b="1" dirty="0" err="1" smtClean="0"/>
              <a:t>логістики</a:t>
            </a:r>
            <a:r>
              <a:rPr lang="ru-RU" sz="3600" b="1" dirty="0" smtClean="0"/>
              <a:t> </a:t>
            </a:r>
            <a:r>
              <a:rPr lang="ru-RU" sz="3600" b="1" dirty="0" err="1"/>
              <a:t>постачання</a:t>
            </a:r>
            <a:r>
              <a:rPr lang="ru-RU" sz="3600" b="1" dirty="0"/>
              <a:t> не </a:t>
            </a:r>
            <a:r>
              <a:rPr lang="ru-RU" sz="3600" b="1" dirty="0" err="1"/>
              <a:t>відноситься</a:t>
            </a:r>
            <a:r>
              <a:rPr lang="ru-RU" sz="3600" b="1" dirty="0"/>
              <a:t>: </a:t>
            </a:r>
            <a:endParaRPr lang="ru-RU" sz="3600" b="1" dirty="0" smtClean="0"/>
          </a:p>
          <a:p>
            <a:pPr>
              <a:spcBef>
                <a:spcPts val="600"/>
              </a:spcBef>
            </a:pPr>
            <a:r>
              <a:rPr lang="ru-RU" sz="3600" b="1" dirty="0" smtClean="0"/>
              <a:t>а</a:t>
            </a:r>
            <a:r>
              <a:rPr lang="ru-RU" sz="3600" b="1" dirty="0"/>
              <a:t>) </a:t>
            </a:r>
            <a:r>
              <a:rPr lang="ru-RU" sz="3600" b="1" dirty="0" err="1"/>
              <a:t>визначення</a:t>
            </a:r>
            <a:r>
              <a:rPr lang="ru-RU" sz="3600" b="1" dirty="0"/>
              <a:t> </a:t>
            </a:r>
            <a:r>
              <a:rPr lang="ru-RU" sz="3600" b="1" dirty="0" err="1"/>
              <a:t>загальної</a:t>
            </a:r>
            <a:r>
              <a:rPr lang="ru-RU" sz="3600" b="1" dirty="0"/>
              <a:t> потреби в </a:t>
            </a:r>
            <a:r>
              <a:rPr lang="ru-RU" sz="3600" b="1" dirty="0" err="1"/>
              <a:t>матеріальних</a:t>
            </a:r>
            <a:r>
              <a:rPr lang="ru-RU" sz="3600" b="1" dirty="0"/>
              <a:t> ресурсах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б) </a:t>
            </a:r>
            <a:r>
              <a:rPr lang="ru-RU" sz="3600" b="1" dirty="0" err="1"/>
              <a:t>укладання</a:t>
            </a:r>
            <a:r>
              <a:rPr lang="ru-RU" sz="3600" b="1" dirty="0"/>
              <a:t> </a:t>
            </a:r>
            <a:r>
              <a:rPr lang="ru-RU" sz="3600" b="1" dirty="0" err="1"/>
              <a:t>договорів</a:t>
            </a:r>
            <a:r>
              <a:rPr lang="ru-RU" sz="3600" b="1" dirty="0"/>
              <a:t> з </a:t>
            </a:r>
            <a:r>
              <a:rPr lang="ru-RU" sz="3600" b="1" dirty="0" err="1"/>
              <a:t>постачальниками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в) контроль </a:t>
            </a:r>
            <a:r>
              <a:rPr lang="ru-RU" sz="3600" b="1" dirty="0" err="1"/>
              <a:t>запасів</a:t>
            </a:r>
            <a:r>
              <a:rPr lang="ru-RU" sz="3600" b="1" dirty="0"/>
              <a:t> </a:t>
            </a:r>
            <a:r>
              <a:rPr lang="ru-RU" sz="3600" b="1" dirty="0" err="1"/>
              <a:t>матеріальних</a:t>
            </a:r>
            <a:r>
              <a:rPr lang="ru-RU" sz="3600" b="1" dirty="0"/>
              <a:t> </a:t>
            </a:r>
            <a:r>
              <a:rPr lang="ru-RU" sz="3600" b="1" dirty="0" err="1"/>
              <a:t>ресурсів</a:t>
            </a:r>
            <a:r>
              <a:rPr lang="ru-RU" sz="3600" b="1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3600" b="1" dirty="0" smtClean="0"/>
              <a:t> </a:t>
            </a:r>
            <a:r>
              <a:rPr lang="ru-RU" sz="3600" b="1" dirty="0"/>
              <a:t>г) правильна </a:t>
            </a:r>
            <a:r>
              <a:rPr lang="ru-RU" sz="3600" b="1" dirty="0" err="1"/>
              <a:t>відповідь</a:t>
            </a:r>
            <a:r>
              <a:rPr lang="ru-RU" sz="3600" b="1" dirty="0"/>
              <a:t> </a:t>
            </a:r>
            <a:r>
              <a:rPr lang="ru-RU" sz="3600" b="1" dirty="0" err="1"/>
              <a:t>відсутня</a:t>
            </a:r>
            <a:r>
              <a:rPr lang="ru-RU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4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5240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логістичних операцій відносяться: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А. Навантаження, розвантаження, зберігання.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Б. Перевезення, комплектація, сортування.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В. Прийом, зберігання, передача інформації.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Г. Всі відповіді вірні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61109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Керівництво підприємства прийняло рішення реалізовувати свою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b="1" i="1" dirty="0">
                <a:latin typeface="Arial" pitchFamily="34" charset="0"/>
                <a:cs typeface="Arial" pitchFamily="34" charset="0"/>
              </a:rPr>
              <a:t>продукцію через конкретного посередника. Дане рішення можна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b="1" i="1" dirty="0">
                <a:latin typeface="Arial" pitchFamily="34" charset="0"/>
                <a:cs typeface="Arial" pitchFamily="34" charset="0"/>
              </a:rPr>
              <a:t>охарактеризувати як формування: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А. Логістичного каналу.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Б. Логістичного ланцюга.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В. Логістичної мережі.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Г. Логістичної операції.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1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u="sng" dirty="0">
                <a:latin typeface="Arial" pitchFamily="34" charset="0"/>
                <a:cs typeface="Arial" pitchFamily="34" charset="0"/>
              </a:rPr>
              <a:t>Процеси</a:t>
            </a:r>
            <a:r>
              <a:rPr lang="uk-UA" sz="32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u="sng" dirty="0">
                <a:latin typeface="Arial" pitchFamily="34" charset="0"/>
                <a:cs typeface="Arial" pitchFamily="34" charset="0"/>
              </a:rPr>
              <a:t>— групи зв'язаних між собою задач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, рішення яких забезпечує створення </a:t>
            </a:r>
            <a:r>
              <a:rPr lang="uk-UA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цінності для </a:t>
            </a:r>
            <a:r>
              <a:rPr lang="uk-U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споживача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задоволення </a:t>
            </a:r>
            <a:r>
              <a:rPr lang="uk-UA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його </a:t>
            </a:r>
            <a:r>
              <a:rPr lang="uk-UA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потреб.</a:t>
            </a:r>
            <a:endParaRPr lang="uk-UA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У ході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логістичного процесу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 матеріальний потік </a:t>
            </a:r>
            <a:r>
              <a:rPr lang="uk-UA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доводиться до підприємства,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потім </a:t>
            </a:r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організовується </a:t>
            </a:r>
            <a:r>
              <a:rPr lang="uk-UA" sz="3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його раціональне просування через ланцюг складських і виробничих ділянок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після чого готова продукція доводиться до споживача відповідно до </a:t>
            </a: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його замовлення.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295400"/>
            <a:ext cx="8229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Фізичний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розподіл це: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А. Діяльність, що пов’язана з плануванням і підтримкою виробничого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процесу.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Б. Діяльність, що пов’язана з обслуговуванням споживачів.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В. Діяльність, що пов’язана з придбанням продуктів і матеріалів у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зовнішніх постачальників.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Г. Немає правильної відповіді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9886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071801"/>
            <a:ext cx="8610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Відособлена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сукупність логістичних операцій, які виділені з метою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b="1" i="1" dirty="0">
                <a:latin typeface="Arial" pitchFamily="34" charset="0"/>
                <a:cs typeface="Arial" pitchFamily="34" charset="0"/>
              </a:rPr>
              <a:t>підвищення ефективності управління логістичним процесом і ступеня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b="1" i="1" dirty="0">
                <a:latin typeface="Arial" pitchFamily="34" charset="0"/>
                <a:cs typeface="Arial" pitchFamily="34" charset="0"/>
              </a:rPr>
              <a:t>керованості логістикою організації бізнесу - це:</a:t>
            </a:r>
            <a:br>
              <a:rPr lang="uk-UA" sz="3200" b="1" i="1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А. Логістична місія.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Б. Логістичний менеджмент.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В. Логістична функція.</a:t>
            </a:r>
            <a:br>
              <a:rPr lang="uk-UA" sz="3200" dirty="0">
                <a:latin typeface="Arial" pitchFamily="34" charset="0"/>
                <a:cs typeface="Arial" pitchFamily="34" charset="0"/>
              </a:rPr>
            </a:br>
            <a:r>
              <a:rPr lang="uk-UA" sz="3200" dirty="0">
                <a:latin typeface="Arial" pitchFamily="34" charset="0"/>
                <a:cs typeface="Arial" pitchFamily="34" charset="0"/>
              </a:rPr>
              <a:t>Г. Логістична стратегія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845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59765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4.2. Організація логістичної діяльності</a:t>
            </a:r>
          </a:p>
          <a:p>
            <a:pPr marL="177800" indent="-177800">
              <a:lnSpc>
                <a:spcPct val="80000"/>
              </a:lnSpc>
            </a:pPr>
            <a:r>
              <a:rPr lang="uk-UA" sz="2200" b="1" dirty="0" smtClean="0"/>
              <a:t>Сутність </a:t>
            </a:r>
            <a:r>
              <a:rPr lang="uk-UA" sz="2200" b="1" dirty="0"/>
              <a:t>логістичної діяльності полягає в пошуку раціональних (оптимальних) рішень з управління рухом та розміщенням товарів та / або людей як єдиним цілим, як системою. </a:t>
            </a:r>
          </a:p>
          <a:p>
            <a:pPr marL="177800" indent="-177800">
              <a:lnSpc>
                <a:spcPct val="80000"/>
              </a:lnSpc>
            </a:pPr>
            <a:r>
              <a:rPr lang="uk-UA" sz="2200" b="1" dirty="0">
                <a:solidFill>
                  <a:srgbClr val="FF3300"/>
                </a:solidFill>
              </a:rPr>
              <a:t>Це означає, що необхідно управляти </a:t>
            </a:r>
            <a:r>
              <a:rPr lang="uk-UA" sz="2200" b="1" dirty="0" smtClean="0">
                <a:solidFill>
                  <a:srgbClr val="FF3300"/>
                </a:solidFill>
              </a:rPr>
              <a:t>зв'язками </a:t>
            </a:r>
            <a:r>
              <a:rPr lang="uk-UA" sz="2200" b="1" dirty="0">
                <a:solidFill>
                  <a:srgbClr val="FF3300"/>
                </a:solidFill>
              </a:rPr>
              <a:t>різних процесів, які забезпечують рух та розміщення. </a:t>
            </a:r>
          </a:p>
          <a:p>
            <a:pPr marL="177800" indent="-177800">
              <a:lnSpc>
                <a:spcPct val="80000"/>
              </a:lnSpc>
            </a:pPr>
            <a:r>
              <a:rPr lang="uk-UA" sz="2200" b="1" i="1" u="sng" dirty="0"/>
              <a:t>Традиційна організація </a:t>
            </a:r>
            <a:r>
              <a:rPr lang="uk-UA" sz="2200" b="1" dirty="0"/>
              <a:t>управління підприємством пов'язана з функціональним відокремленням структурних підрозділів, які керуються локальними цілями функціонування, що призводить до конфліктних ситуацій при виконанні функцій транспортування, складування, вантажопереробки і пр. </a:t>
            </a:r>
          </a:p>
          <a:p>
            <a:pPr marL="177800" indent="-177800">
              <a:lnSpc>
                <a:spcPct val="80000"/>
              </a:lnSpc>
            </a:pPr>
            <a:r>
              <a:rPr lang="uk-UA" sz="2200" b="1" i="1" u="sng" dirty="0"/>
              <a:t>Логістична діяльність </a:t>
            </a:r>
            <a:r>
              <a:rPr lang="uk-UA" sz="2200" b="1" dirty="0"/>
              <a:t>передбачає не окремо взяте управління транспортуванням, або складуванням, або запасами, або обслуговуванням клієнтів, а</a:t>
            </a:r>
            <a:r>
              <a:rPr lang="uk-UA" sz="2200" b="1" dirty="0">
                <a:solidFill>
                  <a:srgbClr val="FF0000"/>
                </a:solidFill>
              </a:rPr>
              <a:t> </a:t>
            </a:r>
            <a:r>
              <a:rPr lang="uk-UA" sz="2200" b="1" dirty="0" err="1" smtClean="0">
                <a:solidFill>
                  <a:srgbClr val="FF0000"/>
                </a:solidFill>
              </a:rPr>
              <a:t>міжфункціональну</a:t>
            </a:r>
            <a:r>
              <a:rPr lang="uk-UA" sz="2200" b="1" dirty="0">
                <a:solidFill>
                  <a:srgbClr val="FF0000"/>
                </a:solidFill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</a:rPr>
              <a:t>та</a:t>
            </a:r>
            <a:r>
              <a:rPr lang="uk-UA" sz="2200" b="1" dirty="0" smtClean="0">
                <a:solidFill>
                  <a:srgbClr val="FF0000"/>
                </a:solidFill>
              </a:rPr>
              <a:t> </a:t>
            </a:r>
            <a:r>
              <a:rPr lang="uk-UA" sz="2200" b="1" dirty="0" err="1" smtClean="0">
                <a:solidFill>
                  <a:srgbClr val="FF0000"/>
                </a:solidFill>
              </a:rPr>
              <a:t>міжорганізаційну</a:t>
            </a:r>
            <a:r>
              <a:rPr lang="uk-UA" sz="2200" b="1" dirty="0" smtClean="0">
                <a:solidFill>
                  <a:srgbClr val="FF0000"/>
                </a:solidFill>
              </a:rPr>
              <a:t> </a:t>
            </a:r>
            <a:r>
              <a:rPr lang="uk-UA" sz="2200" b="1" dirty="0" smtClean="0">
                <a:solidFill>
                  <a:srgbClr val="FF0000"/>
                </a:solidFill>
              </a:rPr>
              <a:t>взаємодію </a:t>
            </a:r>
            <a:r>
              <a:rPr lang="uk-UA" sz="2200" b="1" dirty="0"/>
              <a:t>щодо управління рухом та розміщенням </a:t>
            </a:r>
            <a:r>
              <a:rPr lang="uk-UA" sz="2200" b="1" dirty="0" smtClean="0"/>
              <a:t>товарів/людей </a:t>
            </a:r>
            <a:r>
              <a:rPr lang="uk-UA" sz="2200" b="1" dirty="0"/>
              <a:t>в межах певної системи для досягнення певної мети.</a:t>
            </a:r>
          </a:p>
          <a:p>
            <a:pPr marL="177800" indent="-177800">
              <a:lnSpc>
                <a:spcPct val="80000"/>
              </a:lnSpc>
            </a:pPr>
            <a:r>
              <a:rPr lang="uk-UA" sz="2200" b="1" u="sng" dirty="0" smtClean="0"/>
              <a:t>Синхронізація</a:t>
            </a:r>
            <a:r>
              <a:rPr lang="uk-UA" sz="2200" b="1" dirty="0" smtClean="0"/>
              <a:t> </a:t>
            </a:r>
            <a:r>
              <a:rPr lang="uk-UA" sz="2200" b="1" dirty="0"/>
              <a:t>процесів в часі і в просторі, </a:t>
            </a:r>
            <a:r>
              <a:rPr lang="uk-UA" sz="2200" b="1" u="sng" dirty="0"/>
              <a:t>координація</a:t>
            </a:r>
            <a:r>
              <a:rPr lang="uk-UA" sz="2200" b="1" dirty="0"/>
              <a:t> спільних дій структурних підрозділів </a:t>
            </a:r>
            <a:r>
              <a:rPr lang="uk-UA" sz="2200" b="1" dirty="0" smtClean="0"/>
              <a:t>за перехресними логістичними функціями/ операціями, </a:t>
            </a:r>
            <a:r>
              <a:rPr lang="uk-UA" sz="2200" b="1" u="sng" dirty="0"/>
              <a:t>інтеграція</a:t>
            </a:r>
            <a:r>
              <a:rPr lang="uk-UA" sz="2200" b="1" dirty="0"/>
              <a:t> підприємств в ланцюжку поставок є основними інструментами логістичної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3899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0"/>
            <a:ext cx="8640842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Міжфункціональна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координація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означає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узгодження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діяльності підрозділів організації бізнесу для підвищення ефективності функціонування фірми в цілому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припускає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дослідження ролі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довіри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зобов'язання, ризику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залежності від функціонального обміну та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управління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між підрозділами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компанії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узгодження діяльності підрозділів фірми за параметрами конфліктів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що відносяться до логістики, або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перехресними функціями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 виконанні логістичного плану.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Внутрішньокорпоративна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координація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охоплює логістичні процеси всередині ЛС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2400" b="1" i="1" dirty="0" err="1" smtClean="0">
                <a:latin typeface="Arial" pitchFamily="34" charset="0"/>
                <a:cs typeface="Arial" pitchFamily="34" charset="0"/>
              </a:rPr>
              <a:t>інтралогістика</a:t>
            </a:r>
            <a:r>
              <a:rPr lang="uk-UA" sz="24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Міжорганізаційну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логістичну координацію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можна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визначити як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впорядкування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узгодження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компаній-партнерів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інтегрованій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логістичній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системі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досягнення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цілей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останньої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Arial" pitchFamily="34" charset="0"/>
                <a:cs typeface="Arial" pitchFamily="34" charset="0"/>
              </a:rPr>
              <a:t>Розрізняють також горизонтальну і вертикальну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міжорганізаційну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логістичну координацію.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Під </a:t>
            </a:r>
            <a:r>
              <a:rPr lang="uk-UA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горизонтальною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 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логісти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чною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координацією мається на увазі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ефективна взаємодія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фірм, що знаходяться на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одному рівні логістичної системи (в одному "ешелоні логістичного ланцюга"),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наприклад транспортних посередників або роздрібних операторів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Вертикальна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 координація означає узгоджене функціонування організацій, що представляють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різні рівні, або "ешелони", логістичної системи.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Прикладом вертикальної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міжорганізаційних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логістичної координації може служити взаємодія декількох фірм, що здійснюють виробництво, транспортування і реалізацію продукції.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5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489466"/>
            <a:ext cx="8458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Автори </a:t>
            </a:r>
            <a:r>
              <a:rPr lang="uk-UA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також 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досліджують різни типи співпраці в ланцюгах поставок залежно від </a:t>
            </a:r>
            <a:r>
              <a:rPr lang="uk-UA" sz="2400" b="1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виду інтеграції: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вертикальна  інтеграція 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між різнорівневими учасниками ланцюга поставок, які  </a:t>
            </a:r>
            <a:r>
              <a:rPr lang="uk-UA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визначають </a:t>
            </a:r>
            <a:r>
              <a:rPr lang="uk-UA" sz="2400" b="1" u="sng" dirty="0">
                <a:latin typeface="Arial" pitchFamily="34" charset="0"/>
                <a:ea typeface="MS Mincho" pitchFamily="49" charset="-128"/>
                <a:cs typeface="Arial" pitchFamily="34" charset="0"/>
              </a:rPr>
              <a:t>довжину ланцюга 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– </a:t>
            </a:r>
            <a:r>
              <a:rPr lang="en-US" sz="2400" b="1" dirty="0">
                <a:latin typeface="Arial" pitchFamily="34" charset="0"/>
                <a:ea typeface="MS Mincho" pitchFamily="49" charset="-128"/>
                <a:cs typeface="Arial" pitchFamily="34" charset="0"/>
              </a:rPr>
              <a:t>CRM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 (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С</a:t>
            </a:r>
            <a:r>
              <a:rPr lang="en-US" sz="2400" dirty="0" err="1">
                <a:latin typeface="Arial" pitchFamily="34" charset="0"/>
                <a:ea typeface="MS Mincho" pitchFamily="49" charset="-128"/>
                <a:cs typeface="Arial" pitchFamily="34" charset="0"/>
              </a:rPr>
              <a:t>ustomer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 Relationship Management), </a:t>
            </a:r>
            <a:r>
              <a:rPr lang="en-US" sz="2400" b="1" dirty="0">
                <a:latin typeface="Arial" pitchFamily="34" charset="0"/>
                <a:ea typeface="MS Mincho" pitchFamily="49" charset="-128"/>
                <a:cs typeface="Arial" pitchFamily="34" charset="0"/>
              </a:rPr>
              <a:t>CPFR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 (Collaborative Planning, Forecasting and Replenishment), </a:t>
            </a:r>
            <a:r>
              <a:rPr lang="en-US" sz="2400" b="1" dirty="0">
                <a:latin typeface="Arial" pitchFamily="34" charset="0"/>
                <a:ea typeface="MS Mincho" pitchFamily="49" charset="-128"/>
                <a:cs typeface="Arial" pitchFamily="34" charset="0"/>
              </a:rPr>
              <a:t>VMI</a:t>
            </a:r>
            <a:r>
              <a:rPr lang="en-US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 (Vendor Managed Inventory);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горизонтальна інтеграція 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між учасниками одного рівня (конкурентами або не </a:t>
            </a:r>
            <a:r>
              <a:rPr lang="uk-UA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конкурентами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), які визначають </a:t>
            </a:r>
            <a:r>
              <a:rPr lang="uk-UA" sz="2400" b="1" u="sng" dirty="0">
                <a:latin typeface="Arial" pitchFamily="34" charset="0"/>
                <a:ea typeface="MS Mincho" pitchFamily="49" charset="-128"/>
                <a:cs typeface="Arial" pitchFamily="34" charset="0"/>
              </a:rPr>
              <a:t>ширину ланцюга поставок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змішана інтеграція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, яка </a:t>
            </a:r>
            <a:r>
              <a:rPr lang="uk-UA" sz="2400" b="1" dirty="0">
                <a:latin typeface="Arial" pitchFamily="34" charset="0"/>
                <a:ea typeface="MS Mincho" pitchFamily="49" charset="-128"/>
                <a:cs typeface="Arial" pitchFamily="34" charset="0"/>
              </a:rPr>
              <a:t>має переваги щодо диверсифікації та швидкості реагування</a:t>
            </a:r>
            <a:r>
              <a:rPr lang="uk-UA" sz="2400" dirty="0">
                <a:latin typeface="Arial" pitchFamily="34" charset="0"/>
                <a:ea typeface="MS Mincho" pitchFamily="49" charset="-128"/>
                <a:cs typeface="Arial" pitchFamily="34" charset="0"/>
              </a:rPr>
              <a:t> на ринкові запити відносно випуску та реалізації нової продукції</a:t>
            </a:r>
            <a:r>
              <a:rPr lang="uk-UA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.</a:t>
            </a:r>
            <a:endParaRPr lang="uk-UA" sz="24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6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2526</Words>
  <Application>Microsoft Office PowerPoint</Application>
  <PresentationFormat>Экран (4:3)</PresentationFormat>
  <Paragraphs>482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Office Theme</vt:lpstr>
      <vt:lpstr>Презентация PowerPoint</vt:lpstr>
      <vt:lpstr>4.1. Логістичні процеси й логістична діяльність Діяльність - це специфічна людська форма ставлення до навколишнього світу, зміст якої складає його доцільна зміна в інтересах людей. Логістичну діяльність суб'єктів господарювання розглядають як практичну реалізацію комплексних логістичних функцій та елементарних логістичних операцій.  Діяльність включає в себе мету, засоби, результат і сам процес</vt:lpstr>
      <vt:lpstr>Логістичний продукт/послуга характеризується складною внутрішньою структурою, в якій вирізняються три рівні (рис.).  Перший з них стосується, насамперед, фізичної форми продукту, яка своєю чергою пов'язана із суттю продукту з точки зору потреб, заявлених на ринку.  Другий рівень — це товар як вантаж, який характеризується певними формою, вагою, упакуванням, маркою.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Логістичні функції на макрорівні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Цілі та завдання функціональних областей логістики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Розглянемо зв'язок понять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174</cp:revision>
  <dcterms:created xsi:type="dcterms:W3CDTF">2006-08-16T00:00:00Z</dcterms:created>
  <dcterms:modified xsi:type="dcterms:W3CDTF">2020-02-25T20:05:58Z</dcterms:modified>
</cp:coreProperties>
</file>