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2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35DA1-2368-47A6-A5D1-A9A5575B102B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F7E48-149E-4F73-B1EF-41850F7399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73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0425"/>
            <a:ext cx="7702624" cy="1470025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GB" b="1" dirty="0"/>
              <a:t>The United Nations (UN) and Its Subsidiary Bodies</a:t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789040"/>
            <a:ext cx="7560840" cy="17526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002060"/>
                </a:solidFill>
              </a:rPr>
              <a:t>Lecture 2</a:t>
            </a:r>
            <a:endParaRPr lang="uk-UA" dirty="0">
              <a:solidFill>
                <a:srgbClr val="002060"/>
              </a:solidFill>
            </a:endParaRPr>
          </a:p>
          <a:p>
            <a:pPr algn="l"/>
            <a:r>
              <a:rPr lang="en-US" dirty="0">
                <a:solidFill>
                  <a:srgbClr val="002060"/>
                </a:solidFill>
              </a:rPr>
              <a:t>Oleh </a:t>
            </a:r>
            <a:r>
              <a:rPr lang="en-US" dirty="0" err="1">
                <a:solidFill>
                  <a:srgbClr val="002060"/>
                </a:solidFill>
              </a:rPr>
              <a:t>Brovko</a:t>
            </a:r>
            <a:endParaRPr lang="en-US" dirty="0">
              <a:solidFill>
                <a:srgbClr val="002060"/>
              </a:solidFill>
            </a:endParaRPr>
          </a:p>
          <a:p>
            <a:pPr algn="l"/>
            <a:r>
              <a:rPr lang="en-US" dirty="0">
                <a:solidFill>
                  <a:srgbClr val="002060"/>
                </a:solidFill>
              </a:rPr>
              <a:t>PhD in Political science</a:t>
            </a:r>
          </a:p>
        </p:txBody>
      </p:sp>
    </p:spTree>
    <p:extLst>
      <p:ext uri="{BB962C8B-B14F-4D97-AF65-F5344CB8AC3E}">
        <p14:creationId xmlns:p14="http://schemas.microsoft.com/office/powerpoint/2010/main" val="4271666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083F2-4217-4978-B379-E2081C097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UN Secretariat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637EE-F92F-4A31-AE5E-ADC0BDB73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Main Functions: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Oversees administration and implementation of UN policies.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Supports UN peacekeeping missions and humanitarian efforts.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Conducts global research and diplomatic initiatives.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Leadership: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Headed by the </a:t>
            </a:r>
            <a:r>
              <a:rPr lang="en-GB" b="1" dirty="0"/>
              <a:t>UN Secretary-General</a:t>
            </a:r>
            <a:r>
              <a:rPr lang="en-GB" dirty="0"/>
              <a:t> (currently António Guterres).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The Secretary-General serves a </a:t>
            </a:r>
            <a:r>
              <a:rPr lang="en-GB" b="1" dirty="0"/>
              <a:t>five-year term</a:t>
            </a:r>
            <a:r>
              <a:rPr lang="en-GB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Responsibilities: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Represents the UN in diplomatic matters.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Mediates international conflicts.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Ensures the effective operation of UN agencies.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964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D7A62-0140-4C34-9A25-45C66A404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UN Trusteeship Council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2E48B-600E-4282-B348-43353CF3D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Historical Role: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Established to oversee the transition of trust territories to independence.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Supervised 11 trust territories from 1945 to 1994.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Current Status: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Suspended operations in </a:t>
            </a:r>
            <a:r>
              <a:rPr lang="en-GB" b="1" dirty="0"/>
              <a:t>1994</a:t>
            </a:r>
            <a:r>
              <a:rPr lang="en-GB" dirty="0"/>
              <a:t> after the last trust territory, Palau, gained independence.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Remains in existence but only meets if necessary.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Potential Future Role: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Discussions on repurposing the Trusteeship Council for global environmental or governance issues.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1820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A3BD8-1A53-4191-8565-8B117F696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B9A95-F6DB-4DCE-BBB6-7038EBAD8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The UN remains a cornerstone of global governance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Promotes peace, security, and international cooperation.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Addresses pressing global issues such as human rights and climate change.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Challenges and Criticisms: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Effectiveness is sometimes limited by political conflicts and the veto system.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Calls for reform in decision-making structures and global representation.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The Future of the UN: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Strengthening multilateral cooperation.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Adapting to new global challenges, such as cyber security and climate crises.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247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78E3D-876B-488C-A19C-DDA54554F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9220"/>
            <a:ext cx="8229600" cy="1143000"/>
          </a:xfrm>
        </p:spPr>
        <p:txBody>
          <a:bodyPr/>
          <a:lstStyle/>
          <a:p>
            <a:r>
              <a:rPr lang="en-GB" dirty="0"/>
              <a:t>History of the United Nations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6EA0B-68DA-4135-AD8D-A3B1DEFF5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United Nations was officially founded on </a:t>
            </a:r>
            <a:r>
              <a:rPr lang="en-GB" b="1" dirty="0"/>
              <a:t>June 26, 1945</a:t>
            </a:r>
            <a:r>
              <a:rPr lang="en-GB" dirty="0"/>
              <a:t>, in San Francisco.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</a:t>
            </a:r>
            <a:r>
              <a:rPr lang="en-GB" b="1" dirty="0"/>
              <a:t>UN Charter</a:t>
            </a:r>
            <a:r>
              <a:rPr lang="en-GB" dirty="0"/>
              <a:t> was adopted on </a:t>
            </a:r>
            <a:r>
              <a:rPr lang="en-GB" b="1" dirty="0"/>
              <a:t>October 24, 1945</a:t>
            </a:r>
            <a:r>
              <a:rPr lang="en-GB" dirty="0"/>
              <a:t>, now celebrated as </a:t>
            </a:r>
            <a:r>
              <a:rPr lang="en-GB" b="1" dirty="0"/>
              <a:t>United Nations Day</a:t>
            </a:r>
            <a:r>
              <a:rPr lang="en-GB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Initially, the UN had </a:t>
            </a:r>
            <a:r>
              <a:rPr lang="en-GB" b="1" dirty="0"/>
              <a:t>51 founding members</a:t>
            </a:r>
            <a:r>
              <a:rPr lang="en-GB" dirty="0"/>
              <a:t>, including Ukraine.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Established as a global platform for peace and international cooperation after </a:t>
            </a:r>
            <a:r>
              <a:rPr lang="en-GB" b="1" dirty="0"/>
              <a:t>World War II</a:t>
            </a:r>
            <a:r>
              <a:rPr lang="en-GB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UN has since grown to </a:t>
            </a:r>
            <a:r>
              <a:rPr lang="en-GB" b="1" dirty="0"/>
              <a:t>193 member states</a:t>
            </a:r>
            <a:r>
              <a:rPr lang="en-GB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3207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F268A-576F-48C3-83F3-4470915F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Objectives of the UN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A95DD-F9FA-4625-A679-2C0022FD8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Maintaining international peace and security</a:t>
            </a:r>
          </a:p>
          <a:p>
            <a:r>
              <a:rPr lang="en-GB" dirty="0"/>
              <a:t>Promoting friendly relations among nations</a:t>
            </a:r>
          </a:p>
          <a:p>
            <a:r>
              <a:rPr lang="en-GB" dirty="0"/>
              <a:t>Encouraging international cooperation</a:t>
            </a:r>
          </a:p>
          <a:p>
            <a:r>
              <a:rPr lang="en-GB" dirty="0"/>
              <a:t>Ensuring human rights protection</a:t>
            </a:r>
          </a:p>
          <a:p>
            <a:r>
              <a:rPr lang="en-GB" dirty="0"/>
              <a:t>Coordinating the actions of different countries</a:t>
            </a:r>
          </a:p>
        </p:txBody>
      </p:sp>
    </p:spTree>
    <p:extLst>
      <p:ext uri="{BB962C8B-B14F-4D97-AF65-F5344CB8AC3E}">
        <p14:creationId xmlns:p14="http://schemas.microsoft.com/office/powerpoint/2010/main" val="974717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776AB-0A89-4384-AF3F-A67394ED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Principles of the UN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28612-2A8D-4C1E-988E-DF224D0E3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Sovereign equality of all member states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Fulfillment</a:t>
            </a:r>
            <a:r>
              <a:rPr lang="en-GB" dirty="0"/>
              <a:t> of obligations under the UN Charter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Resolution of international disputes by peaceful means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Refraining from threats or use of force against other states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Providing full assistance to the UN in carrying out its decisions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09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17992-5121-4322-8C7B-3060CB312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Organizational Structure of the UN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4C804-4317-43DB-944D-053241DB9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UN consists of </a:t>
            </a:r>
            <a:r>
              <a:rPr lang="en-GB" b="1" dirty="0"/>
              <a:t>six main bodies: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General Assembly</a:t>
            </a:r>
            <a:r>
              <a:rPr lang="en-GB" dirty="0"/>
              <a:t> – A forum for all member states to discuss global issues.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Security Council</a:t>
            </a:r>
            <a:r>
              <a:rPr lang="en-GB" dirty="0"/>
              <a:t> – Responsible for maintaining international peace and security.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Economic and Social Council (ECOSOC)</a:t>
            </a:r>
            <a:r>
              <a:rPr lang="en-GB" dirty="0"/>
              <a:t> – Coordinates economic, social, and humanitarian efforts.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International Court of Justice</a:t>
            </a:r>
            <a:r>
              <a:rPr lang="en-GB" dirty="0"/>
              <a:t> – Settles legal disputes between states.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UN Secretariat</a:t>
            </a:r>
            <a:r>
              <a:rPr lang="en-GB" dirty="0"/>
              <a:t> – Oversees administration and implementation of UN decisions.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Trusteeship Council</a:t>
            </a:r>
            <a:r>
              <a:rPr lang="en-GB" dirty="0"/>
              <a:t> – Originally created to oversee territories transitioning to independence (now inactive).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</a:t>
            </a:r>
            <a:r>
              <a:rPr lang="en-GB" b="1" dirty="0"/>
              <a:t>UN Headquarters</a:t>
            </a:r>
            <a:r>
              <a:rPr lang="en-GB" dirty="0"/>
              <a:t> is located in </a:t>
            </a:r>
            <a:r>
              <a:rPr lang="en-GB" b="1" dirty="0"/>
              <a:t>New York, USA</a:t>
            </a:r>
            <a:r>
              <a:rPr lang="en-GB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</a:t>
            </a:r>
            <a:r>
              <a:rPr lang="en-GB" b="1" dirty="0"/>
              <a:t>International Court of Justice</a:t>
            </a:r>
            <a:r>
              <a:rPr lang="en-GB" dirty="0"/>
              <a:t> is based in </a:t>
            </a:r>
            <a:r>
              <a:rPr lang="en-GB" b="1" dirty="0"/>
              <a:t>The Hague, Netherlands</a:t>
            </a:r>
            <a:r>
              <a:rPr lang="en-GB" dirty="0"/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3406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D5316-C324-4516-A7AA-60FCBD41C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UN General Assembly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C2186-9F3C-4B01-A116-E5AE25215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Main Functions: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Discusses global issues and adopts recommendations.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Approves the UN budget and appoints the Secretary-General.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Elects non-permanent members of the Security Council.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Voting System: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Each country has </a:t>
            </a:r>
            <a:r>
              <a:rPr lang="en-GB" b="1" dirty="0"/>
              <a:t>one vote</a:t>
            </a:r>
            <a:r>
              <a:rPr lang="en-GB" dirty="0"/>
              <a:t>, regardless of size or power.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Resolutions require a two-thirds majority on key issues (e.g., peace and security, membership admission).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Annual Meetings: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Held at the </a:t>
            </a:r>
            <a:r>
              <a:rPr lang="en-GB" b="1" dirty="0"/>
              <a:t>UN Headquarters in New York</a:t>
            </a:r>
            <a:r>
              <a:rPr lang="en-GB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Leaders from around the world address major global concerns.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220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517D7-71E2-4DB6-8C5A-DE7D3B0A5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b="1" dirty="0"/>
              <a:t>The UN Security Council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60C4B-BEF6-46C1-B904-3C6E077EE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900" b="1" dirty="0"/>
              <a:t>Main Responsibility:</a:t>
            </a:r>
            <a:endParaRPr lang="en-GB" sz="29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900" dirty="0"/>
              <a:t>Ensures international peace and security.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900" dirty="0"/>
              <a:t>Can authorize military action, peacekeeping missions, and sanctions.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900" b="1" dirty="0"/>
              <a:t>Structure:</a:t>
            </a:r>
            <a:endParaRPr lang="en-GB" sz="29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900" b="1" dirty="0"/>
              <a:t>15 members in total:</a:t>
            </a:r>
            <a:endParaRPr lang="en-GB" sz="2900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GB" sz="2900" b="1" dirty="0"/>
              <a:t>5 permanent members (P5) with veto power:</a:t>
            </a:r>
            <a:endParaRPr lang="en-GB" sz="2900" dirty="0"/>
          </a:p>
          <a:p>
            <a:pPr marL="1600200" lvl="3" indent="-228600">
              <a:buFont typeface="Arial" panose="020B0604020202020204" pitchFamily="34" charset="0"/>
              <a:buChar char="•"/>
            </a:pPr>
            <a:r>
              <a:rPr lang="en-GB" sz="2900" dirty="0"/>
              <a:t>United States</a:t>
            </a:r>
          </a:p>
          <a:p>
            <a:pPr marL="1600200" lvl="3" indent="-228600">
              <a:buFont typeface="Arial" panose="020B0604020202020204" pitchFamily="34" charset="0"/>
              <a:buChar char="•"/>
            </a:pPr>
            <a:r>
              <a:rPr lang="en-GB" sz="2900" dirty="0"/>
              <a:t>United Kingdom</a:t>
            </a:r>
          </a:p>
          <a:p>
            <a:pPr marL="1600200" lvl="3" indent="-228600">
              <a:buFont typeface="Arial" panose="020B0604020202020204" pitchFamily="34" charset="0"/>
              <a:buChar char="•"/>
            </a:pPr>
            <a:r>
              <a:rPr lang="en-GB" sz="2900" dirty="0"/>
              <a:t>France</a:t>
            </a:r>
          </a:p>
          <a:p>
            <a:pPr marL="1600200" lvl="3" indent="-228600">
              <a:buFont typeface="Arial" panose="020B0604020202020204" pitchFamily="34" charset="0"/>
              <a:buChar char="•"/>
            </a:pPr>
            <a:r>
              <a:rPr lang="en-GB" sz="2900" dirty="0"/>
              <a:t>China</a:t>
            </a:r>
          </a:p>
          <a:p>
            <a:pPr marL="1600200" lvl="3" indent="-228600">
              <a:buFont typeface="Arial" panose="020B0604020202020204" pitchFamily="34" charset="0"/>
              <a:buChar char="•"/>
            </a:pPr>
            <a:r>
              <a:rPr lang="en-GB" sz="2900" dirty="0"/>
              <a:t>Russia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GB" sz="2900" b="1" dirty="0"/>
              <a:t>10 non-permanent members</a:t>
            </a:r>
            <a:r>
              <a:rPr lang="en-GB" sz="2900" dirty="0"/>
              <a:t> elected for two-year terms.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900" b="1" dirty="0"/>
              <a:t>Decision-Making Process:</a:t>
            </a:r>
            <a:endParaRPr lang="en-GB" sz="29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900" dirty="0"/>
              <a:t>Resolutions require </a:t>
            </a:r>
            <a:r>
              <a:rPr lang="en-GB" sz="2900" b="1" dirty="0"/>
              <a:t>9 out of 15 votes</a:t>
            </a:r>
            <a:r>
              <a:rPr lang="en-GB" sz="2900" dirty="0"/>
              <a:t> to pass.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900" dirty="0"/>
              <a:t>Any of the </a:t>
            </a:r>
            <a:r>
              <a:rPr lang="en-GB" sz="2900" b="1" dirty="0"/>
              <a:t>P5 members can veto a resolution</a:t>
            </a:r>
            <a:r>
              <a:rPr lang="en-GB" sz="29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900" b="1" dirty="0"/>
              <a:t>Challenges:</a:t>
            </a:r>
            <a:endParaRPr lang="en-GB" sz="29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900" dirty="0"/>
              <a:t>The veto power of P5 members can block action on global conflicts.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900" dirty="0"/>
              <a:t>Calls for Security Council reform have been growing.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64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F4B54-103E-4422-885B-63335870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UN Economic and Social Council (ECOSOC)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DC860-DBC0-473D-8AA2-951B6D6F6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Main Functions: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Coordinates economic, social, and humanitarian activities.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Works with specialized UN agencies such as WHO, IMF, and UNESCO.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Promotes sustainable development and economic growth.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Structure: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54 member states</a:t>
            </a:r>
            <a:r>
              <a:rPr lang="en-GB" dirty="0"/>
              <a:t>, elected for </a:t>
            </a:r>
            <a:r>
              <a:rPr lang="en-GB" b="1" dirty="0"/>
              <a:t>three-year terms</a:t>
            </a:r>
            <a:r>
              <a:rPr lang="en-GB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Decisions made by a </a:t>
            </a:r>
            <a:r>
              <a:rPr lang="en-GB" b="1" dirty="0"/>
              <a:t>simple majority vote</a:t>
            </a:r>
            <a:r>
              <a:rPr lang="en-GB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Key Areas of Work: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Poverty eradication and economic development.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Global health initiatives (e.g., WHO programs).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Education, culture, and science (UNESCO initiatives).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Climate change and environmental policies.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Collaboration with NGOs: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Works with over </a:t>
            </a:r>
            <a:r>
              <a:rPr lang="en-GB" b="1" dirty="0"/>
              <a:t>3,900 non-governmental organizations (NGOs)</a:t>
            </a:r>
            <a:r>
              <a:rPr lang="en-GB" dirty="0"/>
              <a:t> worldwide.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730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E9FD3-A692-468F-86E3-BB0CEA92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International Court of Justice (ICJ)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BDBDA-C6F5-47AC-BB8C-42E257490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Main Role: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Serves as the principal judicial body of the UN.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Settles disputes between states based on international law.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Issues advisory opinions on legal matters referred by UN bodies.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Structure: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Composed of </a:t>
            </a:r>
            <a:r>
              <a:rPr lang="en-GB" b="1" dirty="0"/>
              <a:t>15 judges</a:t>
            </a:r>
            <a:r>
              <a:rPr lang="en-GB" dirty="0"/>
              <a:t>, elected for </a:t>
            </a:r>
            <a:r>
              <a:rPr lang="en-GB" b="1" dirty="0"/>
              <a:t>9-year terms</a:t>
            </a:r>
            <a:r>
              <a:rPr lang="en-GB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Judges are elected by the </a:t>
            </a:r>
            <a:r>
              <a:rPr lang="en-GB" b="1" dirty="0"/>
              <a:t>General Assembly and Security Council</a:t>
            </a:r>
            <a:r>
              <a:rPr lang="en-GB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The ICJ is based in </a:t>
            </a:r>
            <a:r>
              <a:rPr lang="en-GB" b="1" dirty="0"/>
              <a:t>The Hague, Netherlands</a:t>
            </a:r>
            <a:r>
              <a:rPr lang="en-GB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Key Functions: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Resolves border and territorial disputes.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Addresses violations of international treaties.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Provides legal interpretation of UN agreements.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Examples of Cases: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Territorial disputes between countries.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Human rights violations and war crimes.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90044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2903</TotalTime>
  <Words>929</Words>
  <Application>Microsoft Office PowerPoint</Application>
  <PresentationFormat>On-screen Show (4:3)</PresentationFormat>
  <Paragraphs>124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The United Nations (UN) and Its Subsidiary Bodies </vt:lpstr>
      <vt:lpstr>History of the United Nations</vt:lpstr>
      <vt:lpstr>Objectives of the UN </vt:lpstr>
      <vt:lpstr>Principles of the UN </vt:lpstr>
      <vt:lpstr>Organizational Structure of the UN </vt:lpstr>
      <vt:lpstr>The UN General Assembly </vt:lpstr>
      <vt:lpstr>The UN Security Council </vt:lpstr>
      <vt:lpstr>The UN Economic and Social Council (ECOSOC) </vt:lpstr>
      <vt:lpstr>The International Court of Justice (ICJ) </vt:lpstr>
      <vt:lpstr>The UN Secretariat </vt:lpstr>
      <vt:lpstr>The UN Trusteeship Council 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organizations within international relations</dc:title>
  <dc:creator>Андрій</dc:creator>
  <cp:lastModifiedBy>Олег Бровко</cp:lastModifiedBy>
  <cp:revision>50</cp:revision>
  <dcterms:created xsi:type="dcterms:W3CDTF">2020-09-03T11:53:50Z</dcterms:created>
  <dcterms:modified xsi:type="dcterms:W3CDTF">2025-03-05T22:11:35Z</dcterms:modified>
</cp:coreProperties>
</file>