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64" r:id="rId3"/>
    <p:sldId id="265" r:id="rId4"/>
    <p:sldId id="257" r:id="rId5"/>
    <p:sldId id="258" r:id="rId6"/>
    <p:sldId id="259" r:id="rId7"/>
    <p:sldId id="260" r:id="rId8"/>
    <p:sldId id="261" r:id="rId9"/>
    <p:sldId id="266" r:id="rId10"/>
    <p:sldId id="267" r:id="rId11"/>
    <p:sldId id="262" r:id="rId12"/>
    <p:sldId id="268" r:id="rId13"/>
    <p:sldId id="263" r:id="rId14"/>
    <p:sldId id="269" r:id="rId15"/>
    <p:sldId id="270" r:id="rId16"/>
    <p:sldId id="271" r:id="rId17"/>
    <p:sldId id="272" r:id="rId18"/>
    <p:sldId id="273" r:id="rId19"/>
    <p:sldId id="274" r:id="rId20"/>
    <p:sldId id="275" r:id="rId21"/>
    <p:sldId id="277" r:id="rId22"/>
    <p:sldId id="276" r:id="rId23"/>
    <p:sldId id="279" r:id="rId24"/>
    <p:sldId id="278" r:id="rId25"/>
    <p:sldId id="287" r:id="rId26"/>
    <p:sldId id="286" r:id="rId27"/>
    <p:sldId id="280" r:id="rId28"/>
    <p:sldId id="281" r:id="rId29"/>
    <p:sldId id="282" r:id="rId30"/>
    <p:sldId id="284" r:id="rId31"/>
    <p:sldId id="285" r:id="rId32"/>
    <p:sldId id="288" r:id="rId33"/>
    <p:sldId id="289" r:id="rId34"/>
    <p:sldId id="290" r:id="rId35"/>
    <p:sldId id="291" r:id="rId36"/>
    <p:sldId id="295" r:id="rId37"/>
    <p:sldId id="292" r:id="rId38"/>
    <p:sldId id="296" r:id="rId39"/>
    <p:sldId id="294" r:id="rId40"/>
    <p:sldId id="293" r:id="rId41"/>
    <p:sldId id="297" r:id="rId42"/>
    <p:sldId id="301" r:id="rId43"/>
    <p:sldId id="302" r:id="rId44"/>
    <p:sldId id="303" r:id="rId45"/>
    <p:sldId id="304" r:id="rId46"/>
    <p:sldId id="305" r:id="rId47"/>
    <p:sldId id="298" r:id="rId48"/>
    <p:sldId id="299" r:id="rId49"/>
    <p:sldId id="300"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p:scale>
          <a:sx n="87" d="100"/>
          <a:sy n="87" d="100"/>
        </p:scale>
        <p:origin x="-876"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109E6-CCDA-4452-B371-D39D6F5AD4A8}" type="doc">
      <dgm:prSet loTypeId="urn:microsoft.com/office/officeart/2005/8/layout/list1" loCatId="list" qsTypeId="urn:microsoft.com/office/officeart/2005/8/quickstyle/simple2" qsCatId="simple" csTypeId="urn:microsoft.com/office/officeart/2005/8/colors/accent6_1" csCatId="accent6" phldr="1"/>
      <dgm:spPr/>
      <dgm:t>
        <a:bodyPr/>
        <a:lstStyle/>
        <a:p>
          <a:endParaRPr lang="ru-RU"/>
        </a:p>
      </dgm:t>
    </dgm:pt>
    <dgm:pt modelId="{6AC93CAA-72C1-48DD-90A0-75D5F90275FF}">
      <dgm:prSet custT="1"/>
      <dgm:spPr/>
      <dgm:t>
        <a:bodyPr/>
        <a:lstStyle/>
        <a:p>
          <a:pPr rtl="0"/>
          <a:r>
            <a:rPr lang="ru-RU" sz="2000" b="0" dirty="0" smtClean="0"/>
            <a:t>оптимизация уровней запасов МР, НП, ГП внутри производственно-технологического цикла и складской системы</a:t>
          </a:r>
          <a:endParaRPr lang="ru-RU" sz="2000" b="0" dirty="0"/>
        </a:p>
      </dgm:t>
    </dgm:pt>
    <dgm:pt modelId="{A0DFA7DD-AD6C-4341-B12F-8D36DFD70D16}" type="parTrans" cxnId="{26D58E8F-46B0-4E1B-9F10-9F059628BFBF}">
      <dgm:prSet/>
      <dgm:spPr/>
      <dgm:t>
        <a:bodyPr/>
        <a:lstStyle/>
        <a:p>
          <a:endParaRPr lang="ru-RU" sz="2000" b="0"/>
        </a:p>
      </dgm:t>
    </dgm:pt>
    <dgm:pt modelId="{7092881D-B5EE-469C-8C22-08D3F5C7781B}" type="sibTrans" cxnId="{26D58E8F-46B0-4E1B-9F10-9F059628BFBF}">
      <dgm:prSet/>
      <dgm:spPr/>
      <dgm:t>
        <a:bodyPr/>
        <a:lstStyle/>
        <a:p>
          <a:endParaRPr lang="ru-RU" sz="2000" b="0"/>
        </a:p>
      </dgm:t>
    </dgm:pt>
    <dgm:pt modelId="{31EC65B3-7C5C-4365-9C4F-A8F17B5CB31D}">
      <dgm:prSet custT="1"/>
      <dgm:spPr/>
      <dgm:t>
        <a:bodyPr/>
        <a:lstStyle/>
        <a:p>
          <a:pPr rtl="0"/>
          <a:r>
            <a:rPr lang="ru-RU" sz="2000" b="0" dirty="0" smtClean="0"/>
            <a:t>оптимизация работы внутрифирменного транспортно-складского комплекса</a:t>
          </a:r>
          <a:endParaRPr lang="ru-RU" sz="2000" b="0" dirty="0"/>
        </a:p>
      </dgm:t>
    </dgm:pt>
    <dgm:pt modelId="{DB0DFD8E-BB2B-4F37-A1BD-13462BF8D80D}" type="parTrans" cxnId="{AACAAC5F-9BCF-4AF9-8A7B-952737D6690B}">
      <dgm:prSet/>
      <dgm:spPr/>
      <dgm:t>
        <a:bodyPr/>
        <a:lstStyle/>
        <a:p>
          <a:endParaRPr lang="ru-RU" sz="2000" b="0"/>
        </a:p>
      </dgm:t>
    </dgm:pt>
    <dgm:pt modelId="{546198C4-71BA-4707-843F-4DA96A55F2CA}" type="sibTrans" cxnId="{AACAAC5F-9BCF-4AF9-8A7B-952737D6690B}">
      <dgm:prSet/>
      <dgm:spPr/>
      <dgm:t>
        <a:bodyPr/>
        <a:lstStyle/>
        <a:p>
          <a:endParaRPr lang="ru-RU" sz="2000" b="0"/>
        </a:p>
      </dgm:t>
    </dgm:pt>
    <dgm:pt modelId="{E424B064-1E51-4E79-95E5-AA339F03B7AF}">
      <dgm:prSet custT="1"/>
      <dgm:spPr/>
      <dgm:t>
        <a:bodyPr/>
        <a:lstStyle/>
        <a:p>
          <a:pPr rtl="0"/>
          <a:r>
            <a:rPr lang="ru-RU" sz="2000" b="0" dirty="0" smtClean="0"/>
            <a:t>сокращение времени производственно-технологического цикла</a:t>
          </a:r>
          <a:endParaRPr lang="ru-RU" sz="2000" b="0" dirty="0"/>
        </a:p>
      </dgm:t>
    </dgm:pt>
    <dgm:pt modelId="{C838CB13-12C8-4487-BE10-DD28E2FADD41}" type="parTrans" cxnId="{BB12D796-E8BF-4EF5-85AA-7377EF7E517B}">
      <dgm:prSet/>
      <dgm:spPr/>
      <dgm:t>
        <a:bodyPr/>
        <a:lstStyle/>
        <a:p>
          <a:endParaRPr lang="ru-RU" sz="2000" b="0"/>
        </a:p>
      </dgm:t>
    </dgm:pt>
    <dgm:pt modelId="{8E44FE03-2003-47E5-9907-D0E77B6F52F4}" type="sibTrans" cxnId="{BB12D796-E8BF-4EF5-85AA-7377EF7E517B}">
      <dgm:prSet/>
      <dgm:spPr/>
      <dgm:t>
        <a:bodyPr/>
        <a:lstStyle/>
        <a:p>
          <a:endParaRPr lang="ru-RU" sz="2000" b="0"/>
        </a:p>
      </dgm:t>
    </dgm:pt>
    <dgm:pt modelId="{C4A61107-C008-4B8C-98A8-3CE8B5CBE613}">
      <dgm:prSet custT="1"/>
      <dgm:spPr/>
      <dgm:t>
        <a:bodyPr/>
        <a:lstStyle/>
        <a:p>
          <a:pPr rtl="0"/>
          <a:r>
            <a:rPr lang="ru-RU" sz="2000" b="0" dirty="0" smtClean="0"/>
            <a:t>уменьшение </a:t>
          </a:r>
          <a:r>
            <a:rPr lang="ru-RU" sz="2000" b="0" dirty="0" err="1" smtClean="0"/>
            <a:t>логистических</a:t>
          </a:r>
          <a:r>
            <a:rPr lang="ru-RU" sz="2000" b="0" dirty="0" smtClean="0"/>
            <a:t> издержек в производстве ГП</a:t>
          </a:r>
          <a:endParaRPr lang="ru-RU" sz="2000" b="0" dirty="0"/>
        </a:p>
      </dgm:t>
    </dgm:pt>
    <dgm:pt modelId="{914E3AFE-C698-4723-A871-22CEE658835B}" type="parTrans" cxnId="{7FED270E-50C6-4A1C-B5EF-2DDF7FB797D2}">
      <dgm:prSet/>
      <dgm:spPr/>
      <dgm:t>
        <a:bodyPr/>
        <a:lstStyle/>
        <a:p>
          <a:endParaRPr lang="ru-RU" sz="2000" b="0"/>
        </a:p>
      </dgm:t>
    </dgm:pt>
    <dgm:pt modelId="{227BD32F-5DC5-4CE3-A9FA-9BF46DE0BCE0}" type="sibTrans" cxnId="{7FED270E-50C6-4A1C-B5EF-2DDF7FB797D2}">
      <dgm:prSet/>
      <dgm:spPr/>
      <dgm:t>
        <a:bodyPr/>
        <a:lstStyle/>
        <a:p>
          <a:endParaRPr lang="ru-RU" sz="2000" b="0"/>
        </a:p>
      </dgm:t>
    </dgm:pt>
    <dgm:pt modelId="{17DD0B59-13DA-4916-B9C4-E704112598CB}" type="pres">
      <dgm:prSet presAssocID="{546109E6-CCDA-4452-B371-D39D6F5AD4A8}" presName="linear" presStyleCnt="0">
        <dgm:presLayoutVars>
          <dgm:dir/>
          <dgm:animLvl val="lvl"/>
          <dgm:resizeHandles val="exact"/>
        </dgm:presLayoutVars>
      </dgm:prSet>
      <dgm:spPr/>
      <dgm:t>
        <a:bodyPr/>
        <a:lstStyle/>
        <a:p>
          <a:endParaRPr lang="ru-RU"/>
        </a:p>
      </dgm:t>
    </dgm:pt>
    <dgm:pt modelId="{2F463917-EDCA-496A-B385-A2075E71A8F5}" type="pres">
      <dgm:prSet presAssocID="{6AC93CAA-72C1-48DD-90A0-75D5F90275FF}" presName="parentLin" presStyleCnt="0"/>
      <dgm:spPr/>
    </dgm:pt>
    <dgm:pt modelId="{87BEE6F0-1227-4672-9C42-3B7B1C1E6B8E}" type="pres">
      <dgm:prSet presAssocID="{6AC93CAA-72C1-48DD-90A0-75D5F90275FF}" presName="parentLeftMargin" presStyleLbl="node1" presStyleIdx="0" presStyleCnt="4"/>
      <dgm:spPr/>
      <dgm:t>
        <a:bodyPr/>
        <a:lstStyle/>
        <a:p>
          <a:endParaRPr lang="ru-RU"/>
        </a:p>
      </dgm:t>
    </dgm:pt>
    <dgm:pt modelId="{2794E545-B7C3-407A-9871-514AE2353390}" type="pres">
      <dgm:prSet presAssocID="{6AC93CAA-72C1-48DD-90A0-75D5F90275FF}" presName="parentText" presStyleLbl="node1" presStyleIdx="0" presStyleCnt="4" custScaleX="124213">
        <dgm:presLayoutVars>
          <dgm:chMax val="0"/>
          <dgm:bulletEnabled val="1"/>
        </dgm:presLayoutVars>
      </dgm:prSet>
      <dgm:spPr/>
      <dgm:t>
        <a:bodyPr/>
        <a:lstStyle/>
        <a:p>
          <a:endParaRPr lang="ru-RU"/>
        </a:p>
      </dgm:t>
    </dgm:pt>
    <dgm:pt modelId="{0BF0E943-B086-4C72-B482-646158AAD11A}" type="pres">
      <dgm:prSet presAssocID="{6AC93CAA-72C1-48DD-90A0-75D5F90275FF}" presName="negativeSpace" presStyleCnt="0"/>
      <dgm:spPr/>
    </dgm:pt>
    <dgm:pt modelId="{4F61258A-CC82-457A-9869-121483FEB8A0}" type="pres">
      <dgm:prSet presAssocID="{6AC93CAA-72C1-48DD-90A0-75D5F90275FF}" presName="childText" presStyleLbl="conFgAcc1" presStyleIdx="0" presStyleCnt="4">
        <dgm:presLayoutVars>
          <dgm:bulletEnabled val="1"/>
        </dgm:presLayoutVars>
      </dgm:prSet>
      <dgm:spPr/>
    </dgm:pt>
    <dgm:pt modelId="{756BD7BE-F73D-4154-9B1D-7F393DA9FD58}" type="pres">
      <dgm:prSet presAssocID="{7092881D-B5EE-469C-8C22-08D3F5C7781B}" presName="spaceBetweenRectangles" presStyleCnt="0"/>
      <dgm:spPr/>
    </dgm:pt>
    <dgm:pt modelId="{277FEB6F-C945-437A-BFA9-1D904C2063B2}" type="pres">
      <dgm:prSet presAssocID="{31EC65B3-7C5C-4365-9C4F-A8F17B5CB31D}" presName="parentLin" presStyleCnt="0"/>
      <dgm:spPr/>
    </dgm:pt>
    <dgm:pt modelId="{F8B50052-6310-4C06-A684-E80283BA9F40}" type="pres">
      <dgm:prSet presAssocID="{31EC65B3-7C5C-4365-9C4F-A8F17B5CB31D}" presName="parentLeftMargin" presStyleLbl="node1" presStyleIdx="0" presStyleCnt="4"/>
      <dgm:spPr/>
      <dgm:t>
        <a:bodyPr/>
        <a:lstStyle/>
        <a:p>
          <a:endParaRPr lang="ru-RU"/>
        </a:p>
      </dgm:t>
    </dgm:pt>
    <dgm:pt modelId="{EFF7C83B-CD4B-4AEF-8A9F-E06E8CAEEF46}" type="pres">
      <dgm:prSet presAssocID="{31EC65B3-7C5C-4365-9C4F-A8F17B5CB31D}" presName="parentText" presStyleLbl="node1" presStyleIdx="1" presStyleCnt="4" custScaleX="124213">
        <dgm:presLayoutVars>
          <dgm:chMax val="0"/>
          <dgm:bulletEnabled val="1"/>
        </dgm:presLayoutVars>
      </dgm:prSet>
      <dgm:spPr/>
      <dgm:t>
        <a:bodyPr/>
        <a:lstStyle/>
        <a:p>
          <a:endParaRPr lang="ru-RU"/>
        </a:p>
      </dgm:t>
    </dgm:pt>
    <dgm:pt modelId="{5662AC87-FBC3-4F28-B15A-AC6C355E4ACD}" type="pres">
      <dgm:prSet presAssocID="{31EC65B3-7C5C-4365-9C4F-A8F17B5CB31D}" presName="negativeSpace" presStyleCnt="0"/>
      <dgm:spPr/>
    </dgm:pt>
    <dgm:pt modelId="{38CFB75D-D517-4E06-B4BE-ED4F7AB6C1A8}" type="pres">
      <dgm:prSet presAssocID="{31EC65B3-7C5C-4365-9C4F-A8F17B5CB31D}" presName="childText" presStyleLbl="conFgAcc1" presStyleIdx="1" presStyleCnt="4">
        <dgm:presLayoutVars>
          <dgm:bulletEnabled val="1"/>
        </dgm:presLayoutVars>
      </dgm:prSet>
      <dgm:spPr/>
    </dgm:pt>
    <dgm:pt modelId="{98E1682D-D9D1-4B68-AE8A-005DA268C28F}" type="pres">
      <dgm:prSet presAssocID="{546198C4-71BA-4707-843F-4DA96A55F2CA}" presName="spaceBetweenRectangles" presStyleCnt="0"/>
      <dgm:spPr/>
    </dgm:pt>
    <dgm:pt modelId="{2E6DA553-0150-4EA9-B9A6-56B776FD31E3}" type="pres">
      <dgm:prSet presAssocID="{E424B064-1E51-4E79-95E5-AA339F03B7AF}" presName="parentLin" presStyleCnt="0"/>
      <dgm:spPr/>
    </dgm:pt>
    <dgm:pt modelId="{365C6F85-47C6-4D24-ADA6-5B0FDA4394D3}" type="pres">
      <dgm:prSet presAssocID="{E424B064-1E51-4E79-95E5-AA339F03B7AF}" presName="parentLeftMargin" presStyleLbl="node1" presStyleIdx="1" presStyleCnt="4"/>
      <dgm:spPr/>
      <dgm:t>
        <a:bodyPr/>
        <a:lstStyle/>
        <a:p>
          <a:endParaRPr lang="ru-RU"/>
        </a:p>
      </dgm:t>
    </dgm:pt>
    <dgm:pt modelId="{EBC87FF7-0FEA-4E90-9B2E-EAACAFD8C132}" type="pres">
      <dgm:prSet presAssocID="{E424B064-1E51-4E79-95E5-AA339F03B7AF}" presName="parentText" presStyleLbl="node1" presStyleIdx="2" presStyleCnt="4" custScaleX="124213">
        <dgm:presLayoutVars>
          <dgm:chMax val="0"/>
          <dgm:bulletEnabled val="1"/>
        </dgm:presLayoutVars>
      </dgm:prSet>
      <dgm:spPr/>
      <dgm:t>
        <a:bodyPr/>
        <a:lstStyle/>
        <a:p>
          <a:endParaRPr lang="ru-RU"/>
        </a:p>
      </dgm:t>
    </dgm:pt>
    <dgm:pt modelId="{BE42657F-4A45-4102-864D-482DC7FA9980}" type="pres">
      <dgm:prSet presAssocID="{E424B064-1E51-4E79-95E5-AA339F03B7AF}" presName="negativeSpace" presStyleCnt="0"/>
      <dgm:spPr/>
    </dgm:pt>
    <dgm:pt modelId="{E85BE112-E060-4864-8B7D-F169ADAD3BE8}" type="pres">
      <dgm:prSet presAssocID="{E424B064-1E51-4E79-95E5-AA339F03B7AF}" presName="childText" presStyleLbl="conFgAcc1" presStyleIdx="2" presStyleCnt="4">
        <dgm:presLayoutVars>
          <dgm:bulletEnabled val="1"/>
        </dgm:presLayoutVars>
      </dgm:prSet>
      <dgm:spPr/>
    </dgm:pt>
    <dgm:pt modelId="{F989A6CF-F6BA-4070-83F8-77A71C12DC1D}" type="pres">
      <dgm:prSet presAssocID="{8E44FE03-2003-47E5-9907-D0E77B6F52F4}" presName="spaceBetweenRectangles" presStyleCnt="0"/>
      <dgm:spPr/>
    </dgm:pt>
    <dgm:pt modelId="{F6FF88B3-45B9-4068-9A16-017C2F2AFDC4}" type="pres">
      <dgm:prSet presAssocID="{C4A61107-C008-4B8C-98A8-3CE8B5CBE613}" presName="parentLin" presStyleCnt="0"/>
      <dgm:spPr/>
    </dgm:pt>
    <dgm:pt modelId="{EEB8A63B-0DE4-4F68-9AB2-9208D76C2CB9}" type="pres">
      <dgm:prSet presAssocID="{C4A61107-C008-4B8C-98A8-3CE8B5CBE613}" presName="parentLeftMargin" presStyleLbl="node1" presStyleIdx="2" presStyleCnt="4"/>
      <dgm:spPr/>
      <dgm:t>
        <a:bodyPr/>
        <a:lstStyle/>
        <a:p>
          <a:endParaRPr lang="ru-RU"/>
        </a:p>
      </dgm:t>
    </dgm:pt>
    <dgm:pt modelId="{DA1D6C9B-55A3-47F9-B5DB-6E01B91E1082}" type="pres">
      <dgm:prSet presAssocID="{C4A61107-C008-4B8C-98A8-3CE8B5CBE613}" presName="parentText" presStyleLbl="node1" presStyleIdx="3" presStyleCnt="4" custScaleX="124213">
        <dgm:presLayoutVars>
          <dgm:chMax val="0"/>
          <dgm:bulletEnabled val="1"/>
        </dgm:presLayoutVars>
      </dgm:prSet>
      <dgm:spPr/>
      <dgm:t>
        <a:bodyPr/>
        <a:lstStyle/>
        <a:p>
          <a:endParaRPr lang="ru-RU"/>
        </a:p>
      </dgm:t>
    </dgm:pt>
    <dgm:pt modelId="{CDE78126-E3F4-43ED-BD69-C1506B64401B}" type="pres">
      <dgm:prSet presAssocID="{C4A61107-C008-4B8C-98A8-3CE8B5CBE613}" presName="negativeSpace" presStyleCnt="0"/>
      <dgm:spPr/>
    </dgm:pt>
    <dgm:pt modelId="{71F0EFE3-3F67-418B-AA77-FDB175422FE8}" type="pres">
      <dgm:prSet presAssocID="{C4A61107-C008-4B8C-98A8-3CE8B5CBE613}" presName="childText" presStyleLbl="conFgAcc1" presStyleIdx="3" presStyleCnt="4">
        <dgm:presLayoutVars>
          <dgm:bulletEnabled val="1"/>
        </dgm:presLayoutVars>
      </dgm:prSet>
      <dgm:spPr/>
    </dgm:pt>
  </dgm:ptLst>
  <dgm:cxnLst>
    <dgm:cxn modelId="{34764FBF-2705-48F1-97EA-BC03895559C1}" type="presOf" srcId="{31EC65B3-7C5C-4365-9C4F-A8F17B5CB31D}" destId="{EFF7C83B-CD4B-4AEF-8A9F-E06E8CAEEF46}" srcOrd="1" destOrd="0" presId="urn:microsoft.com/office/officeart/2005/8/layout/list1"/>
    <dgm:cxn modelId="{68D3EE2A-5E88-4C3F-A84F-821D2CF6F166}" type="presOf" srcId="{C4A61107-C008-4B8C-98A8-3CE8B5CBE613}" destId="{DA1D6C9B-55A3-47F9-B5DB-6E01B91E1082}" srcOrd="1" destOrd="0" presId="urn:microsoft.com/office/officeart/2005/8/layout/list1"/>
    <dgm:cxn modelId="{225E36E9-D523-4144-BE1C-EF868DC6B9E3}" type="presOf" srcId="{E424B064-1E51-4E79-95E5-AA339F03B7AF}" destId="{365C6F85-47C6-4D24-ADA6-5B0FDA4394D3}" srcOrd="0" destOrd="0" presId="urn:microsoft.com/office/officeart/2005/8/layout/list1"/>
    <dgm:cxn modelId="{AACAAC5F-9BCF-4AF9-8A7B-952737D6690B}" srcId="{546109E6-CCDA-4452-B371-D39D6F5AD4A8}" destId="{31EC65B3-7C5C-4365-9C4F-A8F17B5CB31D}" srcOrd="1" destOrd="0" parTransId="{DB0DFD8E-BB2B-4F37-A1BD-13462BF8D80D}" sibTransId="{546198C4-71BA-4707-843F-4DA96A55F2CA}"/>
    <dgm:cxn modelId="{BB12D796-E8BF-4EF5-85AA-7377EF7E517B}" srcId="{546109E6-CCDA-4452-B371-D39D6F5AD4A8}" destId="{E424B064-1E51-4E79-95E5-AA339F03B7AF}" srcOrd="2" destOrd="0" parTransId="{C838CB13-12C8-4487-BE10-DD28E2FADD41}" sibTransId="{8E44FE03-2003-47E5-9907-D0E77B6F52F4}"/>
    <dgm:cxn modelId="{26D58E8F-46B0-4E1B-9F10-9F059628BFBF}" srcId="{546109E6-CCDA-4452-B371-D39D6F5AD4A8}" destId="{6AC93CAA-72C1-48DD-90A0-75D5F90275FF}" srcOrd="0" destOrd="0" parTransId="{A0DFA7DD-AD6C-4341-B12F-8D36DFD70D16}" sibTransId="{7092881D-B5EE-469C-8C22-08D3F5C7781B}"/>
    <dgm:cxn modelId="{B853A6CC-2FDE-454F-8645-A4C431429FD4}" type="presOf" srcId="{31EC65B3-7C5C-4365-9C4F-A8F17B5CB31D}" destId="{F8B50052-6310-4C06-A684-E80283BA9F40}" srcOrd="0" destOrd="0" presId="urn:microsoft.com/office/officeart/2005/8/layout/list1"/>
    <dgm:cxn modelId="{971126A5-DD10-4022-9548-96BF0FC94599}" type="presOf" srcId="{C4A61107-C008-4B8C-98A8-3CE8B5CBE613}" destId="{EEB8A63B-0DE4-4F68-9AB2-9208D76C2CB9}" srcOrd="0" destOrd="0" presId="urn:microsoft.com/office/officeart/2005/8/layout/list1"/>
    <dgm:cxn modelId="{144CCE22-87AA-4A7E-9FDE-2D1F4A910732}" type="presOf" srcId="{6AC93CAA-72C1-48DD-90A0-75D5F90275FF}" destId="{2794E545-B7C3-407A-9871-514AE2353390}" srcOrd="1" destOrd="0" presId="urn:microsoft.com/office/officeart/2005/8/layout/list1"/>
    <dgm:cxn modelId="{CB7254A2-0659-440C-85B4-B6FECAC9F9D9}" type="presOf" srcId="{546109E6-CCDA-4452-B371-D39D6F5AD4A8}" destId="{17DD0B59-13DA-4916-B9C4-E704112598CB}" srcOrd="0" destOrd="0" presId="urn:microsoft.com/office/officeart/2005/8/layout/list1"/>
    <dgm:cxn modelId="{B02D99BF-5210-4EEA-AE00-F62E786D0099}" type="presOf" srcId="{6AC93CAA-72C1-48DD-90A0-75D5F90275FF}" destId="{87BEE6F0-1227-4672-9C42-3B7B1C1E6B8E}" srcOrd="0" destOrd="0" presId="urn:microsoft.com/office/officeart/2005/8/layout/list1"/>
    <dgm:cxn modelId="{77E18F4A-480A-43E0-8307-3037DD6AAD5C}" type="presOf" srcId="{E424B064-1E51-4E79-95E5-AA339F03B7AF}" destId="{EBC87FF7-0FEA-4E90-9B2E-EAACAFD8C132}" srcOrd="1" destOrd="0" presId="urn:microsoft.com/office/officeart/2005/8/layout/list1"/>
    <dgm:cxn modelId="{7FED270E-50C6-4A1C-B5EF-2DDF7FB797D2}" srcId="{546109E6-CCDA-4452-B371-D39D6F5AD4A8}" destId="{C4A61107-C008-4B8C-98A8-3CE8B5CBE613}" srcOrd="3" destOrd="0" parTransId="{914E3AFE-C698-4723-A871-22CEE658835B}" sibTransId="{227BD32F-5DC5-4CE3-A9FA-9BF46DE0BCE0}"/>
    <dgm:cxn modelId="{46B7C628-201F-45B0-9D6E-19D4DE65C688}" type="presParOf" srcId="{17DD0B59-13DA-4916-B9C4-E704112598CB}" destId="{2F463917-EDCA-496A-B385-A2075E71A8F5}" srcOrd="0" destOrd="0" presId="urn:microsoft.com/office/officeart/2005/8/layout/list1"/>
    <dgm:cxn modelId="{A349F3AA-BD98-4D89-A4DB-7C676CE43B85}" type="presParOf" srcId="{2F463917-EDCA-496A-B385-A2075E71A8F5}" destId="{87BEE6F0-1227-4672-9C42-3B7B1C1E6B8E}" srcOrd="0" destOrd="0" presId="urn:microsoft.com/office/officeart/2005/8/layout/list1"/>
    <dgm:cxn modelId="{CEC8440C-D84E-48DF-89BD-3B558A92794B}" type="presParOf" srcId="{2F463917-EDCA-496A-B385-A2075E71A8F5}" destId="{2794E545-B7C3-407A-9871-514AE2353390}" srcOrd="1" destOrd="0" presId="urn:microsoft.com/office/officeart/2005/8/layout/list1"/>
    <dgm:cxn modelId="{2080A3B8-AB93-423D-A335-6DBE7833A250}" type="presParOf" srcId="{17DD0B59-13DA-4916-B9C4-E704112598CB}" destId="{0BF0E943-B086-4C72-B482-646158AAD11A}" srcOrd="1" destOrd="0" presId="urn:microsoft.com/office/officeart/2005/8/layout/list1"/>
    <dgm:cxn modelId="{C2F09341-F58F-4927-9936-4BE9666C5364}" type="presParOf" srcId="{17DD0B59-13DA-4916-B9C4-E704112598CB}" destId="{4F61258A-CC82-457A-9869-121483FEB8A0}" srcOrd="2" destOrd="0" presId="urn:microsoft.com/office/officeart/2005/8/layout/list1"/>
    <dgm:cxn modelId="{F110FDBB-62FA-41A1-90EA-22D34D6E2D65}" type="presParOf" srcId="{17DD0B59-13DA-4916-B9C4-E704112598CB}" destId="{756BD7BE-F73D-4154-9B1D-7F393DA9FD58}" srcOrd="3" destOrd="0" presId="urn:microsoft.com/office/officeart/2005/8/layout/list1"/>
    <dgm:cxn modelId="{54C55214-4FEC-4E4F-85D9-EBB5CB6CECEA}" type="presParOf" srcId="{17DD0B59-13DA-4916-B9C4-E704112598CB}" destId="{277FEB6F-C945-437A-BFA9-1D904C2063B2}" srcOrd="4" destOrd="0" presId="urn:microsoft.com/office/officeart/2005/8/layout/list1"/>
    <dgm:cxn modelId="{A5E045EA-4C7D-48FA-8BF9-685F45875418}" type="presParOf" srcId="{277FEB6F-C945-437A-BFA9-1D904C2063B2}" destId="{F8B50052-6310-4C06-A684-E80283BA9F40}" srcOrd="0" destOrd="0" presId="urn:microsoft.com/office/officeart/2005/8/layout/list1"/>
    <dgm:cxn modelId="{5EE1AE61-DA25-4838-9095-A5867E0165D0}" type="presParOf" srcId="{277FEB6F-C945-437A-BFA9-1D904C2063B2}" destId="{EFF7C83B-CD4B-4AEF-8A9F-E06E8CAEEF46}" srcOrd="1" destOrd="0" presId="urn:microsoft.com/office/officeart/2005/8/layout/list1"/>
    <dgm:cxn modelId="{233A34A1-A201-4D0D-99D9-4B2589B05074}" type="presParOf" srcId="{17DD0B59-13DA-4916-B9C4-E704112598CB}" destId="{5662AC87-FBC3-4F28-B15A-AC6C355E4ACD}" srcOrd="5" destOrd="0" presId="urn:microsoft.com/office/officeart/2005/8/layout/list1"/>
    <dgm:cxn modelId="{D2F07CF3-0FF2-4D82-8306-013C08FAFC2C}" type="presParOf" srcId="{17DD0B59-13DA-4916-B9C4-E704112598CB}" destId="{38CFB75D-D517-4E06-B4BE-ED4F7AB6C1A8}" srcOrd="6" destOrd="0" presId="urn:microsoft.com/office/officeart/2005/8/layout/list1"/>
    <dgm:cxn modelId="{89AB5F02-38BB-4E70-8250-14DCB07A5FC6}" type="presParOf" srcId="{17DD0B59-13DA-4916-B9C4-E704112598CB}" destId="{98E1682D-D9D1-4B68-AE8A-005DA268C28F}" srcOrd="7" destOrd="0" presId="urn:microsoft.com/office/officeart/2005/8/layout/list1"/>
    <dgm:cxn modelId="{E12D4F48-C3BE-4B8C-896F-52BE4C861812}" type="presParOf" srcId="{17DD0B59-13DA-4916-B9C4-E704112598CB}" destId="{2E6DA553-0150-4EA9-B9A6-56B776FD31E3}" srcOrd="8" destOrd="0" presId="urn:microsoft.com/office/officeart/2005/8/layout/list1"/>
    <dgm:cxn modelId="{114AD440-0421-43CA-B44A-E17647560D09}" type="presParOf" srcId="{2E6DA553-0150-4EA9-B9A6-56B776FD31E3}" destId="{365C6F85-47C6-4D24-ADA6-5B0FDA4394D3}" srcOrd="0" destOrd="0" presId="urn:microsoft.com/office/officeart/2005/8/layout/list1"/>
    <dgm:cxn modelId="{A9D9D809-A3E5-44D1-9ED6-C7746E47F8CF}" type="presParOf" srcId="{2E6DA553-0150-4EA9-B9A6-56B776FD31E3}" destId="{EBC87FF7-0FEA-4E90-9B2E-EAACAFD8C132}" srcOrd="1" destOrd="0" presId="urn:microsoft.com/office/officeart/2005/8/layout/list1"/>
    <dgm:cxn modelId="{A11310EB-8853-4AF5-89E2-DC68D38E90C4}" type="presParOf" srcId="{17DD0B59-13DA-4916-B9C4-E704112598CB}" destId="{BE42657F-4A45-4102-864D-482DC7FA9980}" srcOrd="9" destOrd="0" presId="urn:microsoft.com/office/officeart/2005/8/layout/list1"/>
    <dgm:cxn modelId="{2C24C56A-B9E7-4CFD-91F9-945885818D0C}" type="presParOf" srcId="{17DD0B59-13DA-4916-B9C4-E704112598CB}" destId="{E85BE112-E060-4864-8B7D-F169ADAD3BE8}" srcOrd="10" destOrd="0" presId="urn:microsoft.com/office/officeart/2005/8/layout/list1"/>
    <dgm:cxn modelId="{73520211-D62C-4FEB-8CBF-66364E34082D}" type="presParOf" srcId="{17DD0B59-13DA-4916-B9C4-E704112598CB}" destId="{F989A6CF-F6BA-4070-83F8-77A71C12DC1D}" srcOrd="11" destOrd="0" presId="urn:microsoft.com/office/officeart/2005/8/layout/list1"/>
    <dgm:cxn modelId="{3664A6B0-E518-466C-8838-5C629701EBC0}" type="presParOf" srcId="{17DD0B59-13DA-4916-B9C4-E704112598CB}" destId="{F6FF88B3-45B9-4068-9A16-017C2F2AFDC4}" srcOrd="12" destOrd="0" presId="urn:microsoft.com/office/officeart/2005/8/layout/list1"/>
    <dgm:cxn modelId="{6F91DFF9-B7AA-4D8E-9F7F-D7037BB6DE0E}" type="presParOf" srcId="{F6FF88B3-45B9-4068-9A16-017C2F2AFDC4}" destId="{EEB8A63B-0DE4-4F68-9AB2-9208D76C2CB9}" srcOrd="0" destOrd="0" presId="urn:microsoft.com/office/officeart/2005/8/layout/list1"/>
    <dgm:cxn modelId="{0B123996-7436-48F1-89ED-E8782B993F20}" type="presParOf" srcId="{F6FF88B3-45B9-4068-9A16-017C2F2AFDC4}" destId="{DA1D6C9B-55A3-47F9-B5DB-6E01B91E1082}" srcOrd="1" destOrd="0" presId="urn:microsoft.com/office/officeart/2005/8/layout/list1"/>
    <dgm:cxn modelId="{25E66E0E-EEE1-4339-89A8-920FE13ABB1C}" type="presParOf" srcId="{17DD0B59-13DA-4916-B9C4-E704112598CB}" destId="{CDE78126-E3F4-43ED-BD69-C1506B64401B}" srcOrd="13" destOrd="0" presId="urn:microsoft.com/office/officeart/2005/8/layout/list1"/>
    <dgm:cxn modelId="{217E06DC-280E-4961-AFDA-F267FDE41FE4}" type="presParOf" srcId="{17DD0B59-13DA-4916-B9C4-E704112598CB}" destId="{71F0EFE3-3F67-418B-AA77-FDB175422FE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258A-CC82-457A-9869-121483FEB8A0}">
      <dsp:nvSpPr>
        <dsp:cNvPr id="0" name=""/>
        <dsp:cNvSpPr/>
      </dsp:nvSpPr>
      <dsp:spPr>
        <a:xfrm>
          <a:off x="0" y="467883"/>
          <a:ext cx="8617068" cy="7308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4E545-B7C3-407A-9871-514AE2353390}">
      <dsp:nvSpPr>
        <dsp:cNvPr id="0" name=""/>
        <dsp:cNvSpPr/>
      </dsp:nvSpPr>
      <dsp:spPr>
        <a:xfrm>
          <a:off x="430853" y="39843"/>
          <a:ext cx="7492463" cy="85608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993" tIns="0" rIns="227993" bIns="0" numCol="1" spcCol="1270" anchor="ctr" anchorCtr="0">
          <a:noAutofit/>
        </a:bodyPr>
        <a:lstStyle/>
        <a:p>
          <a:pPr lvl="0" algn="l" defTabSz="889000" rtl="0">
            <a:lnSpc>
              <a:spcPct val="90000"/>
            </a:lnSpc>
            <a:spcBef>
              <a:spcPct val="0"/>
            </a:spcBef>
            <a:spcAft>
              <a:spcPct val="35000"/>
            </a:spcAft>
          </a:pPr>
          <a:r>
            <a:rPr lang="ru-RU" sz="2000" b="0" kern="1200" dirty="0" smtClean="0"/>
            <a:t>оптимизация уровней запасов МР, НП, ГП внутри производственно-технологического цикла и складской системы</a:t>
          </a:r>
          <a:endParaRPr lang="ru-RU" sz="2000" b="0" kern="1200" dirty="0"/>
        </a:p>
      </dsp:txBody>
      <dsp:txXfrm>
        <a:off x="472643" y="81633"/>
        <a:ext cx="7408883" cy="772500"/>
      </dsp:txXfrm>
    </dsp:sp>
    <dsp:sp modelId="{38CFB75D-D517-4E06-B4BE-ED4F7AB6C1A8}">
      <dsp:nvSpPr>
        <dsp:cNvPr id="0" name=""/>
        <dsp:cNvSpPr/>
      </dsp:nvSpPr>
      <dsp:spPr>
        <a:xfrm>
          <a:off x="0" y="1783323"/>
          <a:ext cx="8617068" cy="7308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7C83B-CD4B-4AEF-8A9F-E06E8CAEEF46}">
      <dsp:nvSpPr>
        <dsp:cNvPr id="0" name=""/>
        <dsp:cNvSpPr/>
      </dsp:nvSpPr>
      <dsp:spPr>
        <a:xfrm>
          <a:off x="430853" y="1355283"/>
          <a:ext cx="7492463" cy="85608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993" tIns="0" rIns="227993" bIns="0" numCol="1" spcCol="1270" anchor="ctr" anchorCtr="0">
          <a:noAutofit/>
        </a:bodyPr>
        <a:lstStyle/>
        <a:p>
          <a:pPr lvl="0" algn="l" defTabSz="889000" rtl="0">
            <a:lnSpc>
              <a:spcPct val="90000"/>
            </a:lnSpc>
            <a:spcBef>
              <a:spcPct val="0"/>
            </a:spcBef>
            <a:spcAft>
              <a:spcPct val="35000"/>
            </a:spcAft>
          </a:pPr>
          <a:r>
            <a:rPr lang="ru-RU" sz="2000" b="0" kern="1200" dirty="0" smtClean="0"/>
            <a:t>оптимизация работы внутрифирменного транспортно-складского комплекса</a:t>
          </a:r>
          <a:endParaRPr lang="ru-RU" sz="2000" b="0" kern="1200" dirty="0"/>
        </a:p>
      </dsp:txBody>
      <dsp:txXfrm>
        <a:off x="472643" y="1397073"/>
        <a:ext cx="7408883" cy="772500"/>
      </dsp:txXfrm>
    </dsp:sp>
    <dsp:sp modelId="{E85BE112-E060-4864-8B7D-F169ADAD3BE8}">
      <dsp:nvSpPr>
        <dsp:cNvPr id="0" name=""/>
        <dsp:cNvSpPr/>
      </dsp:nvSpPr>
      <dsp:spPr>
        <a:xfrm>
          <a:off x="0" y="3098763"/>
          <a:ext cx="8617068" cy="7308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87FF7-0FEA-4E90-9B2E-EAACAFD8C132}">
      <dsp:nvSpPr>
        <dsp:cNvPr id="0" name=""/>
        <dsp:cNvSpPr/>
      </dsp:nvSpPr>
      <dsp:spPr>
        <a:xfrm>
          <a:off x="430853" y="2670723"/>
          <a:ext cx="7492463" cy="85608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993" tIns="0" rIns="227993" bIns="0" numCol="1" spcCol="1270" anchor="ctr" anchorCtr="0">
          <a:noAutofit/>
        </a:bodyPr>
        <a:lstStyle/>
        <a:p>
          <a:pPr lvl="0" algn="l" defTabSz="889000" rtl="0">
            <a:lnSpc>
              <a:spcPct val="90000"/>
            </a:lnSpc>
            <a:spcBef>
              <a:spcPct val="0"/>
            </a:spcBef>
            <a:spcAft>
              <a:spcPct val="35000"/>
            </a:spcAft>
          </a:pPr>
          <a:r>
            <a:rPr lang="ru-RU" sz="2000" b="0" kern="1200" dirty="0" smtClean="0"/>
            <a:t>сокращение времени производственно-технологического цикла</a:t>
          </a:r>
          <a:endParaRPr lang="ru-RU" sz="2000" b="0" kern="1200" dirty="0"/>
        </a:p>
      </dsp:txBody>
      <dsp:txXfrm>
        <a:off x="472643" y="2712513"/>
        <a:ext cx="7408883" cy="772500"/>
      </dsp:txXfrm>
    </dsp:sp>
    <dsp:sp modelId="{71F0EFE3-3F67-418B-AA77-FDB175422FE8}">
      <dsp:nvSpPr>
        <dsp:cNvPr id="0" name=""/>
        <dsp:cNvSpPr/>
      </dsp:nvSpPr>
      <dsp:spPr>
        <a:xfrm>
          <a:off x="0" y="4414203"/>
          <a:ext cx="8617068" cy="7308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D6C9B-55A3-47F9-B5DB-6E01B91E1082}">
      <dsp:nvSpPr>
        <dsp:cNvPr id="0" name=""/>
        <dsp:cNvSpPr/>
      </dsp:nvSpPr>
      <dsp:spPr>
        <a:xfrm>
          <a:off x="430853" y="3986163"/>
          <a:ext cx="7492463" cy="85608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993" tIns="0" rIns="227993" bIns="0" numCol="1" spcCol="1270" anchor="ctr" anchorCtr="0">
          <a:noAutofit/>
        </a:bodyPr>
        <a:lstStyle/>
        <a:p>
          <a:pPr lvl="0" algn="l" defTabSz="889000" rtl="0">
            <a:lnSpc>
              <a:spcPct val="90000"/>
            </a:lnSpc>
            <a:spcBef>
              <a:spcPct val="0"/>
            </a:spcBef>
            <a:spcAft>
              <a:spcPct val="35000"/>
            </a:spcAft>
          </a:pPr>
          <a:r>
            <a:rPr lang="ru-RU" sz="2000" b="0" kern="1200" dirty="0" smtClean="0"/>
            <a:t>уменьшение </a:t>
          </a:r>
          <a:r>
            <a:rPr lang="ru-RU" sz="2000" b="0" kern="1200" dirty="0" err="1" smtClean="0"/>
            <a:t>логистических</a:t>
          </a:r>
          <a:r>
            <a:rPr lang="ru-RU" sz="2000" b="0" kern="1200" dirty="0" smtClean="0"/>
            <a:t> издержек в производстве ГП</a:t>
          </a:r>
          <a:endParaRPr lang="ru-RU" sz="2000" b="0" kern="1200" dirty="0"/>
        </a:p>
      </dsp:txBody>
      <dsp:txXfrm>
        <a:off x="472643" y="4027953"/>
        <a:ext cx="74088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3F86C-60AA-429E-BBA6-12DE9F42BD35}" type="datetimeFigureOut">
              <a:rPr lang="ru-RU" smtClean="0"/>
              <a:t>22.05.2019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55BA6-8ED8-449B-900C-8EEEEFEB2A08}" type="slidenum">
              <a:rPr lang="ru-RU" smtClean="0"/>
              <a:t>‹#›</a:t>
            </a:fld>
            <a:endParaRPr lang="ru-RU"/>
          </a:p>
        </p:txBody>
      </p:sp>
    </p:spTree>
    <p:extLst>
      <p:ext uri="{BB962C8B-B14F-4D97-AF65-F5344CB8AC3E}">
        <p14:creationId xmlns:p14="http://schemas.microsoft.com/office/powerpoint/2010/main" val="249406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A4E893-41EA-4088-A2AD-5159A65A03F8}" type="slidenum">
              <a:rPr lang="ru-RU"/>
              <a:pPr/>
              <a:t>3</a:t>
            </a:fld>
            <a:endParaRPr lang="ru-RU"/>
          </a:p>
        </p:txBody>
      </p:sp>
      <p:sp>
        <p:nvSpPr>
          <p:cNvPr id="309250" name="Rectangle 1031"/>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7A8A406-8358-4FB0-B8BF-C293A455155C}" type="slidenum">
              <a:rPr lang="ru-RU" sz="1200">
                <a:latin typeface="Arial" pitchFamily="34" charset="0"/>
              </a:rPr>
              <a:pPr algn="r">
                <a:defRPr/>
              </a:pPr>
              <a:t>3</a:t>
            </a:fld>
            <a:endParaRPr lang="ru-RU" sz="120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751344"/>
            <a:ext cx="8153400" cy="5262979"/>
          </a:xfrm>
          <a:prstGeom prst="rect">
            <a:avLst/>
          </a:prstGeom>
        </p:spPr>
        <p:txBody>
          <a:bodyPr wrap="square">
            <a:spAutoFit/>
          </a:bodyPr>
          <a:lstStyle/>
          <a:p>
            <a:pPr algn="ctr"/>
            <a:r>
              <a:rPr lang="uk-UA" sz="2800" b="1" dirty="0">
                <a:solidFill>
                  <a:srgbClr val="FF0000"/>
                </a:solidFill>
              </a:rPr>
              <a:t>6. Логістичний підхід до управління матеріальними потоками у </a:t>
            </a:r>
            <a:r>
              <a:rPr lang="uk-UA" sz="2800" b="1" dirty="0" smtClean="0">
                <a:solidFill>
                  <a:srgbClr val="FF0000"/>
                </a:solidFill>
              </a:rPr>
              <a:t>сфері</a:t>
            </a:r>
            <a:r>
              <a:rPr lang="en-US" sz="2800" b="1" dirty="0" smtClean="0">
                <a:solidFill>
                  <a:srgbClr val="FF0000"/>
                </a:solidFill>
              </a:rPr>
              <a:t> </a:t>
            </a:r>
            <a:r>
              <a:rPr lang="uk-UA" sz="2800" b="1" dirty="0" smtClean="0">
                <a:solidFill>
                  <a:srgbClr val="FF0000"/>
                </a:solidFill>
              </a:rPr>
              <a:t>виробництва</a:t>
            </a:r>
            <a:endParaRPr lang="en-US" sz="2800" b="1" dirty="0" smtClean="0">
              <a:solidFill>
                <a:srgbClr val="FF0000"/>
              </a:solidFill>
            </a:endParaRPr>
          </a:p>
          <a:p>
            <a:r>
              <a:rPr lang="uk-UA" sz="2800" dirty="0" smtClean="0"/>
              <a:t>6.1</a:t>
            </a:r>
            <a:r>
              <a:rPr lang="uk-UA" sz="2800" dirty="0"/>
              <a:t>. Традиційна і логістична концепції організації </a:t>
            </a:r>
            <a:r>
              <a:rPr lang="uk-UA" sz="2800" dirty="0" smtClean="0"/>
              <a:t>виробництва</a:t>
            </a:r>
            <a:endParaRPr lang="en-US" sz="2800" dirty="0" smtClean="0"/>
          </a:p>
          <a:p>
            <a:r>
              <a:rPr lang="uk-UA" sz="2800" dirty="0" smtClean="0"/>
              <a:t>6.2</a:t>
            </a:r>
            <a:r>
              <a:rPr lang="uk-UA" sz="2800" dirty="0"/>
              <a:t>. Внутрішньовиробничі логістичні системи. </a:t>
            </a:r>
            <a:r>
              <a:rPr lang="uk-UA" sz="2800" dirty="0" smtClean="0"/>
              <a:t>6.3</a:t>
            </a:r>
            <a:r>
              <a:rPr lang="uk-UA" sz="2800" dirty="0"/>
              <a:t>. </a:t>
            </a:r>
            <a:r>
              <a:rPr lang="uk-UA" sz="2800" dirty="0" err="1"/>
              <a:t>Мікрологістичні</a:t>
            </a:r>
            <a:r>
              <a:rPr lang="uk-UA" sz="2800" dirty="0"/>
              <a:t> системи MRP, </a:t>
            </a:r>
            <a:r>
              <a:rPr lang="uk-UA" sz="2800" dirty="0" err="1"/>
              <a:t>MRP</a:t>
            </a:r>
            <a:r>
              <a:rPr lang="uk-UA" sz="2800" dirty="0"/>
              <a:t> I, MRP II, ERP, </a:t>
            </a:r>
            <a:r>
              <a:rPr lang="uk-UA" sz="2800" dirty="0" err="1"/>
              <a:t>Kanban</a:t>
            </a:r>
            <a:r>
              <a:rPr lang="uk-UA" sz="2800" dirty="0"/>
              <a:t>, OPT, </a:t>
            </a:r>
            <a:r>
              <a:rPr lang="uk-UA" sz="2800" dirty="0" err="1"/>
              <a:t>Lean</a:t>
            </a:r>
            <a:r>
              <a:rPr lang="uk-UA" sz="2800" dirty="0"/>
              <a:t> </a:t>
            </a:r>
            <a:r>
              <a:rPr lang="uk-UA" sz="2800" dirty="0" err="1" smtClean="0"/>
              <a:t>Production</a:t>
            </a:r>
            <a:endParaRPr lang="en-US" sz="2800" dirty="0" smtClean="0"/>
          </a:p>
          <a:p>
            <a:r>
              <a:rPr lang="uk-UA" sz="2800" dirty="0" smtClean="0"/>
              <a:t>6.4</a:t>
            </a:r>
            <a:r>
              <a:rPr lang="uk-UA" sz="2800" dirty="0"/>
              <a:t>. Організація постачання матеріальних ресурсів та управління запасами у </a:t>
            </a:r>
            <a:r>
              <a:rPr lang="uk-UA" sz="2800" dirty="0" err="1"/>
              <a:t>мікровиробничих</a:t>
            </a:r>
            <a:r>
              <a:rPr lang="uk-UA" sz="2800" dirty="0"/>
              <a:t> логістичних </a:t>
            </a:r>
            <a:r>
              <a:rPr lang="uk-UA" sz="2800" dirty="0" smtClean="0"/>
              <a:t>системах</a:t>
            </a:r>
            <a:endParaRPr lang="en-US" sz="2800" dirty="0" smtClean="0"/>
          </a:p>
          <a:p>
            <a:r>
              <a:rPr lang="uk-UA" sz="2800" dirty="0" smtClean="0"/>
              <a:t>6.5</a:t>
            </a:r>
            <a:r>
              <a:rPr lang="uk-UA" sz="2800" dirty="0"/>
              <a:t>. Ефективність застосування логістики при управлінні матеріальними потоками на виробництві</a:t>
            </a:r>
            <a:endParaRPr lang="ru-RU" sz="2800" dirty="0"/>
          </a:p>
        </p:txBody>
      </p:sp>
    </p:spTree>
    <p:extLst>
      <p:ext uri="{BB962C8B-B14F-4D97-AF65-F5344CB8AC3E}">
        <p14:creationId xmlns:p14="http://schemas.microsoft.com/office/powerpoint/2010/main" val="178971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497887" cy="792163"/>
          </a:xfrm>
        </p:spPr>
        <p:txBody>
          <a:bodyPr/>
          <a:lstStyle/>
          <a:p>
            <a:r>
              <a:rPr lang="uk-UA" sz="2000"/>
              <a:t>ВИШТОВХУВАЛЬНІ ТА ВИТЯГУВАЛЬНІ ЛОГІСТИЧНІ СИСТЕМИ</a:t>
            </a:r>
            <a:r>
              <a:rPr lang="uk-UA" sz="4000"/>
              <a:t> </a:t>
            </a:r>
            <a:endParaRPr lang="ru-RU" sz="4000"/>
          </a:p>
        </p:txBody>
      </p:sp>
      <p:grpSp>
        <p:nvGrpSpPr>
          <p:cNvPr id="2053" name="Group 5"/>
          <p:cNvGrpSpPr>
            <a:grpSpLocks/>
          </p:cNvGrpSpPr>
          <p:nvPr/>
        </p:nvGrpSpPr>
        <p:grpSpPr bwMode="auto">
          <a:xfrm>
            <a:off x="323850" y="1125538"/>
            <a:ext cx="8569325" cy="5545137"/>
            <a:chOff x="981" y="2034"/>
            <a:chExt cx="10260" cy="12060"/>
          </a:xfrm>
        </p:grpSpPr>
        <p:sp>
          <p:nvSpPr>
            <p:cNvPr id="2054" name="Rectangle 6"/>
            <p:cNvSpPr>
              <a:spLocks noChangeArrowheads="1"/>
            </p:cNvSpPr>
            <p:nvPr/>
          </p:nvSpPr>
          <p:spPr bwMode="auto">
            <a:xfrm>
              <a:off x="3141" y="2934"/>
              <a:ext cx="6300" cy="10260"/>
            </a:xfrm>
            <a:prstGeom prst="rect">
              <a:avLst/>
            </a:prstGeom>
            <a:solidFill>
              <a:srgbClr val="FFFFFF"/>
            </a:solidFill>
            <a:ln w="9525" cap="rnd">
              <a:solidFill>
                <a:srgbClr val="000000"/>
              </a:solidFill>
              <a:prstDash val="sysDot"/>
              <a:miter lim="800000"/>
              <a:headEnd/>
              <a:tailEnd/>
            </a:ln>
          </p:spPr>
          <p:txBody>
            <a:bodyPr/>
            <a:lstStyle/>
            <a:p>
              <a:endParaRPr lang="ru-RU"/>
            </a:p>
          </p:txBody>
        </p:sp>
        <p:sp>
          <p:nvSpPr>
            <p:cNvPr id="2055" name="Text Box 7"/>
            <p:cNvSpPr txBox="1">
              <a:spLocks noChangeArrowheads="1"/>
            </p:cNvSpPr>
            <p:nvPr/>
          </p:nvSpPr>
          <p:spPr bwMode="auto">
            <a:xfrm>
              <a:off x="2961" y="2034"/>
              <a:ext cx="6300" cy="540"/>
            </a:xfrm>
            <a:prstGeom prst="rect">
              <a:avLst/>
            </a:prstGeom>
            <a:solidFill>
              <a:srgbClr val="FFFFFF"/>
            </a:solidFill>
            <a:ln w="9525">
              <a:solidFill>
                <a:srgbClr val="000000"/>
              </a:solidFill>
              <a:miter lim="800000"/>
              <a:headEnd/>
              <a:tailEnd/>
            </a:ln>
          </p:spPr>
          <p:txBody>
            <a:bodyPr lIns="18000" tIns="10800" rIns="18000" bIns="10800"/>
            <a:lstStyle/>
            <a:p>
              <a:pPr algn="ctr"/>
              <a:r>
                <a:rPr lang="ru-RU" sz="1400" b="1">
                  <a:latin typeface="Times New Roman" pitchFamily="18" charset="0"/>
                </a:rPr>
                <a:t>ПОКУПЦІ</a:t>
              </a:r>
              <a:endParaRPr lang="ru-RU"/>
            </a:p>
          </p:txBody>
        </p:sp>
        <p:sp>
          <p:nvSpPr>
            <p:cNvPr id="2056" name="Text Box 8"/>
            <p:cNvSpPr txBox="1">
              <a:spLocks noChangeArrowheads="1"/>
            </p:cNvSpPr>
            <p:nvPr/>
          </p:nvSpPr>
          <p:spPr bwMode="auto">
            <a:xfrm>
              <a:off x="3501" y="3114"/>
              <a:ext cx="900" cy="720"/>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Д1</a:t>
              </a:r>
            </a:p>
            <a:p>
              <a:endParaRPr lang="ru-RU"/>
            </a:p>
          </p:txBody>
        </p:sp>
        <p:sp>
          <p:nvSpPr>
            <p:cNvPr id="2057" name="Text Box 9"/>
            <p:cNvSpPr txBox="1">
              <a:spLocks noChangeArrowheads="1"/>
            </p:cNvSpPr>
            <p:nvPr/>
          </p:nvSpPr>
          <p:spPr bwMode="auto">
            <a:xfrm>
              <a:off x="4761" y="3114"/>
              <a:ext cx="900" cy="720"/>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Д2</a:t>
              </a:r>
            </a:p>
            <a:p>
              <a:endParaRPr lang="ru-RU"/>
            </a:p>
          </p:txBody>
        </p:sp>
        <p:sp>
          <p:nvSpPr>
            <p:cNvPr id="2058" name="Text Box 10"/>
            <p:cNvSpPr txBox="1">
              <a:spLocks noChangeArrowheads="1"/>
            </p:cNvSpPr>
            <p:nvPr/>
          </p:nvSpPr>
          <p:spPr bwMode="auto">
            <a:xfrm>
              <a:off x="6921" y="3114"/>
              <a:ext cx="900" cy="720"/>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Д3</a:t>
              </a:r>
            </a:p>
            <a:p>
              <a:endParaRPr lang="ru-RU"/>
            </a:p>
          </p:txBody>
        </p:sp>
        <p:sp>
          <p:nvSpPr>
            <p:cNvPr id="2059" name="Text Box 11"/>
            <p:cNvSpPr txBox="1">
              <a:spLocks noChangeArrowheads="1"/>
            </p:cNvSpPr>
            <p:nvPr/>
          </p:nvSpPr>
          <p:spPr bwMode="auto">
            <a:xfrm>
              <a:off x="8001" y="3114"/>
              <a:ext cx="900" cy="720"/>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Д4</a:t>
              </a:r>
            </a:p>
            <a:p>
              <a:endParaRPr lang="ru-RU"/>
            </a:p>
          </p:txBody>
        </p:sp>
        <p:sp>
          <p:nvSpPr>
            <p:cNvPr id="2060" name="Text Box 12"/>
            <p:cNvSpPr txBox="1">
              <a:spLocks noChangeArrowheads="1"/>
            </p:cNvSpPr>
            <p:nvPr/>
          </p:nvSpPr>
          <p:spPr bwMode="auto">
            <a:xfrm>
              <a:off x="3861" y="5094"/>
              <a:ext cx="1080" cy="802"/>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РДЦ1</a:t>
              </a:r>
            </a:p>
            <a:p>
              <a:endParaRPr lang="ru-RU"/>
            </a:p>
          </p:txBody>
        </p:sp>
        <p:sp>
          <p:nvSpPr>
            <p:cNvPr id="2061" name="Text Box 13"/>
            <p:cNvSpPr txBox="1">
              <a:spLocks noChangeArrowheads="1"/>
            </p:cNvSpPr>
            <p:nvPr/>
          </p:nvSpPr>
          <p:spPr bwMode="auto">
            <a:xfrm>
              <a:off x="7281" y="5094"/>
              <a:ext cx="1080" cy="802"/>
            </a:xfrm>
            <a:prstGeom prst="rect">
              <a:avLst/>
            </a:prstGeom>
            <a:solidFill>
              <a:srgbClr val="FFFFFF"/>
            </a:solidFill>
            <a:ln w="9525">
              <a:solidFill>
                <a:srgbClr val="000000"/>
              </a:solidFill>
              <a:miter lim="800000"/>
              <a:headEnd/>
              <a:tailEnd/>
            </a:ln>
          </p:spPr>
          <p:txBody>
            <a:bodyPr/>
            <a:lstStyle/>
            <a:p>
              <a:pPr algn="ctr"/>
              <a:r>
                <a:rPr lang="uk-UA" sz="1200">
                  <a:latin typeface="Times New Roman" pitchFamily="18" charset="0"/>
                </a:rPr>
                <a:t>РДЦ2</a:t>
              </a:r>
            </a:p>
            <a:p>
              <a:endParaRPr lang="ru-RU"/>
            </a:p>
          </p:txBody>
        </p:sp>
        <p:sp>
          <p:nvSpPr>
            <p:cNvPr id="2062" name="Text Box 14"/>
            <p:cNvSpPr txBox="1">
              <a:spLocks noChangeArrowheads="1"/>
            </p:cNvSpPr>
            <p:nvPr/>
          </p:nvSpPr>
          <p:spPr bwMode="auto">
            <a:xfrm>
              <a:off x="5121" y="7074"/>
              <a:ext cx="1980" cy="802"/>
            </a:xfrm>
            <a:prstGeom prst="rect">
              <a:avLst/>
            </a:prstGeom>
            <a:solidFill>
              <a:srgbClr val="FFFFFF"/>
            </a:solidFill>
            <a:ln w="9525">
              <a:solidFill>
                <a:srgbClr val="000000"/>
              </a:solidFill>
              <a:miter lim="800000"/>
              <a:headEnd/>
              <a:tailEnd/>
            </a:ln>
          </p:spPr>
          <p:txBody>
            <a:bodyPr lIns="18000" tIns="10800" rIns="18000" bIns="10800"/>
            <a:lstStyle/>
            <a:p>
              <a:pPr algn="ctr"/>
              <a:r>
                <a:rPr lang="uk-UA" sz="1200">
                  <a:latin typeface="Times New Roman" pitchFamily="18" charset="0"/>
                </a:rPr>
                <a:t>СКЛАД ПІДПРИЄМСТВА</a:t>
              </a:r>
              <a:endParaRPr lang="ru-RU"/>
            </a:p>
          </p:txBody>
        </p:sp>
        <p:sp>
          <p:nvSpPr>
            <p:cNvPr id="2063" name="Text Box 15"/>
            <p:cNvSpPr txBox="1">
              <a:spLocks noChangeArrowheads="1"/>
            </p:cNvSpPr>
            <p:nvPr/>
          </p:nvSpPr>
          <p:spPr bwMode="auto">
            <a:xfrm>
              <a:off x="4041" y="8154"/>
              <a:ext cx="4140" cy="802"/>
            </a:xfrm>
            <a:prstGeom prst="rect">
              <a:avLst/>
            </a:prstGeom>
            <a:solidFill>
              <a:srgbClr val="FFFFFF"/>
            </a:solidFill>
            <a:ln w="9525">
              <a:solidFill>
                <a:srgbClr val="000000"/>
              </a:solidFill>
              <a:miter lim="800000"/>
              <a:headEnd/>
              <a:tailEnd/>
            </a:ln>
          </p:spPr>
          <p:txBody>
            <a:bodyPr/>
            <a:lstStyle/>
            <a:p>
              <a:pPr algn="ctr">
                <a:spcBef>
                  <a:spcPts val="600"/>
                </a:spcBef>
              </a:pPr>
              <a:r>
                <a:rPr lang="uk-UA" sz="1400" b="1">
                  <a:latin typeface="Times New Roman" pitchFamily="18" charset="0"/>
                </a:rPr>
                <a:t>ПІДПРИЄМСТВО</a:t>
              </a:r>
            </a:p>
            <a:p>
              <a:endParaRPr lang="ru-RU"/>
            </a:p>
          </p:txBody>
        </p:sp>
        <p:sp>
          <p:nvSpPr>
            <p:cNvPr id="2064" name="Text Box 16"/>
            <p:cNvSpPr txBox="1">
              <a:spLocks noChangeArrowheads="1"/>
            </p:cNvSpPr>
            <p:nvPr/>
          </p:nvSpPr>
          <p:spPr bwMode="auto">
            <a:xfrm>
              <a:off x="4041" y="10134"/>
              <a:ext cx="720" cy="720"/>
            </a:xfrm>
            <a:prstGeom prst="rect">
              <a:avLst/>
            </a:prstGeom>
            <a:solidFill>
              <a:srgbClr val="FFFFFF"/>
            </a:solidFill>
            <a:ln w="9525">
              <a:solidFill>
                <a:srgbClr val="000000"/>
              </a:solidFill>
              <a:miter lim="800000"/>
              <a:headEnd/>
              <a:tailEnd/>
            </a:ln>
          </p:spPr>
          <p:txBody>
            <a:bodyPr/>
            <a:lstStyle/>
            <a:p>
              <a:endParaRPr lang="ru-RU"/>
            </a:p>
          </p:txBody>
        </p:sp>
        <p:sp>
          <p:nvSpPr>
            <p:cNvPr id="2065" name="Text Box 17"/>
            <p:cNvSpPr txBox="1">
              <a:spLocks noChangeArrowheads="1"/>
            </p:cNvSpPr>
            <p:nvPr/>
          </p:nvSpPr>
          <p:spPr bwMode="auto">
            <a:xfrm>
              <a:off x="3141" y="13554"/>
              <a:ext cx="5940" cy="540"/>
            </a:xfrm>
            <a:prstGeom prst="rect">
              <a:avLst/>
            </a:prstGeom>
            <a:solidFill>
              <a:srgbClr val="FFFFFF"/>
            </a:solidFill>
            <a:ln w="9525">
              <a:solidFill>
                <a:srgbClr val="000000"/>
              </a:solidFill>
              <a:miter lim="800000"/>
              <a:headEnd/>
              <a:tailEnd/>
            </a:ln>
          </p:spPr>
          <p:txBody>
            <a:bodyPr lIns="18000" tIns="10800" rIns="18000" bIns="10800"/>
            <a:lstStyle/>
            <a:p>
              <a:pPr algn="ctr"/>
              <a:r>
                <a:rPr lang="ru-RU" sz="1400" b="1">
                  <a:latin typeface="Times New Roman" pitchFamily="18" charset="0"/>
                </a:rPr>
                <a:t>ПОСТАЧАЛЬНИКИ</a:t>
              </a:r>
              <a:endParaRPr lang="ru-RU"/>
            </a:p>
          </p:txBody>
        </p:sp>
        <p:sp>
          <p:nvSpPr>
            <p:cNvPr id="2066" name="Text Box 18"/>
            <p:cNvSpPr txBox="1">
              <a:spLocks noChangeArrowheads="1"/>
            </p:cNvSpPr>
            <p:nvPr/>
          </p:nvSpPr>
          <p:spPr bwMode="auto">
            <a:xfrm>
              <a:off x="5121" y="10134"/>
              <a:ext cx="720" cy="720"/>
            </a:xfrm>
            <a:prstGeom prst="rect">
              <a:avLst/>
            </a:prstGeom>
            <a:solidFill>
              <a:srgbClr val="FFFFFF"/>
            </a:solidFill>
            <a:ln w="9525">
              <a:solidFill>
                <a:srgbClr val="000000"/>
              </a:solidFill>
              <a:miter lim="800000"/>
              <a:headEnd/>
              <a:tailEnd/>
            </a:ln>
          </p:spPr>
          <p:txBody>
            <a:bodyPr/>
            <a:lstStyle/>
            <a:p>
              <a:endParaRPr lang="ru-RU"/>
            </a:p>
          </p:txBody>
        </p:sp>
        <p:sp>
          <p:nvSpPr>
            <p:cNvPr id="2067" name="Text Box 19"/>
            <p:cNvSpPr txBox="1">
              <a:spLocks noChangeArrowheads="1"/>
            </p:cNvSpPr>
            <p:nvPr/>
          </p:nvSpPr>
          <p:spPr bwMode="auto">
            <a:xfrm>
              <a:off x="6201" y="10134"/>
              <a:ext cx="720" cy="720"/>
            </a:xfrm>
            <a:prstGeom prst="rect">
              <a:avLst/>
            </a:prstGeom>
            <a:solidFill>
              <a:srgbClr val="FFFFFF"/>
            </a:solidFill>
            <a:ln w="9525">
              <a:solidFill>
                <a:srgbClr val="000000"/>
              </a:solidFill>
              <a:miter lim="800000"/>
              <a:headEnd/>
              <a:tailEnd/>
            </a:ln>
          </p:spPr>
          <p:txBody>
            <a:bodyPr/>
            <a:lstStyle/>
            <a:p>
              <a:endParaRPr lang="ru-RU"/>
            </a:p>
          </p:txBody>
        </p:sp>
        <p:sp>
          <p:nvSpPr>
            <p:cNvPr id="2068" name="Text Box 20"/>
            <p:cNvSpPr txBox="1">
              <a:spLocks noChangeArrowheads="1"/>
            </p:cNvSpPr>
            <p:nvPr/>
          </p:nvSpPr>
          <p:spPr bwMode="auto">
            <a:xfrm>
              <a:off x="7281" y="10134"/>
              <a:ext cx="720" cy="720"/>
            </a:xfrm>
            <a:prstGeom prst="rect">
              <a:avLst/>
            </a:prstGeom>
            <a:solidFill>
              <a:srgbClr val="FFFFFF"/>
            </a:solidFill>
            <a:ln w="9525">
              <a:solidFill>
                <a:srgbClr val="000000"/>
              </a:solidFill>
              <a:miter lim="800000"/>
              <a:headEnd/>
              <a:tailEnd/>
            </a:ln>
          </p:spPr>
          <p:txBody>
            <a:bodyPr/>
            <a:lstStyle/>
            <a:p>
              <a:endParaRPr lang="ru-RU"/>
            </a:p>
          </p:txBody>
        </p:sp>
        <p:sp>
          <p:nvSpPr>
            <p:cNvPr id="2069" name="Text Box 21"/>
            <p:cNvSpPr txBox="1">
              <a:spLocks noChangeArrowheads="1"/>
            </p:cNvSpPr>
            <p:nvPr/>
          </p:nvSpPr>
          <p:spPr bwMode="auto">
            <a:xfrm>
              <a:off x="368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0" name="Text Box 22"/>
            <p:cNvSpPr txBox="1">
              <a:spLocks noChangeArrowheads="1"/>
            </p:cNvSpPr>
            <p:nvPr/>
          </p:nvSpPr>
          <p:spPr bwMode="auto">
            <a:xfrm>
              <a:off x="422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1" name="Text Box 23"/>
            <p:cNvSpPr txBox="1">
              <a:spLocks noChangeArrowheads="1"/>
            </p:cNvSpPr>
            <p:nvPr/>
          </p:nvSpPr>
          <p:spPr bwMode="auto">
            <a:xfrm>
              <a:off x="476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2" name="Text Box 24"/>
            <p:cNvSpPr txBox="1">
              <a:spLocks noChangeArrowheads="1"/>
            </p:cNvSpPr>
            <p:nvPr/>
          </p:nvSpPr>
          <p:spPr bwMode="auto">
            <a:xfrm>
              <a:off x="800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3" name="Text Box 25"/>
            <p:cNvSpPr txBox="1">
              <a:spLocks noChangeArrowheads="1"/>
            </p:cNvSpPr>
            <p:nvPr/>
          </p:nvSpPr>
          <p:spPr bwMode="auto">
            <a:xfrm>
              <a:off x="530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4" name="Text Box 26"/>
            <p:cNvSpPr txBox="1">
              <a:spLocks noChangeArrowheads="1"/>
            </p:cNvSpPr>
            <p:nvPr/>
          </p:nvSpPr>
          <p:spPr bwMode="auto">
            <a:xfrm>
              <a:off x="692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5" name="Text Box 27"/>
            <p:cNvSpPr txBox="1">
              <a:spLocks noChangeArrowheads="1"/>
            </p:cNvSpPr>
            <p:nvPr/>
          </p:nvSpPr>
          <p:spPr bwMode="auto">
            <a:xfrm>
              <a:off x="638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6" name="Text Box 28"/>
            <p:cNvSpPr txBox="1">
              <a:spLocks noChangeArrowheads="1"/>
            </p:cNvSpPr>
            <p:nvPr/>
          </p:nvSpPr>
          <p:spPr bwMode="auto">
            <a:xfrm>
              <a:off x="584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7" name="Text Box 29"/>
            <p:cNvSpPr txBox="1">
              <a:spLocks noChangeArrowheads="1"/>
            </p:cNvSpPr>
            <p:nvPr/>
          </p:nvSpPr>
          <p:spPr bwMode="auto">
            <a:xfrm>
              <a:off x="7461" y="12114"/>
              <a:ext cx="300" cy="720"/>
            </a:xfrm>
            <a:prstGeom prst="rect">
              <a:avLst/>
            </a:prstGeom>
            <a:solidFill>
              <a:srgbClr val="FFFFFF"/>
            </a:solidFill>
            <a:ln w="9525">
              <a:solidFill>
                <a:srgbClr val="000000"/>
              </a:solidFill>
              <a:miter lim="800000"/>
              <a:headEnd/>
              <a:tailEnd/>
            </a:ln>
          </p:spPr>
          <p:txBody>
            <a:bodyPr/>
            <a:lstStyle/>
            <a:p>
              <a:endParaRPr lang="ru-RU"/>
            </a:p>
          </p:txBody>
        </p:sp>
        <p:sp>
          <p:nvSpPr>
            <p:cNvPr id="2078" name="Line 30"/>
            <p:cNvSpPr>
              <a:spLocks noChangeShapeType="1"/>
            </p:cNvSpPr>
            <p:nvPr/>
          </p:nvSpPr>
          <p:spPr bwMode="auto">
            <a:xfrm flipV="1">
              <a:off x="3861" y="10854"/>
              <a:ext cx="5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79" name="Line 31"/>
            <p:cNvSpPr>
              <a:spLocks noChangeShapeType="1"/>
            </p:cNvSpPr>
            <p:nvPr/>
          </p:nvSpPr>
          <p:spPr bwMode="auto">
            <a:xfrm flipH="1" flipV="1">
              <a:off x="4401" y="10854"/>
              <a:ext cx="5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0" name="Line 32"/>
            <p:cNvSpPr>
              <a:spLocks noChangeShapeType="1"/>
            </p:cNvSpPr>
            <p:nvPr/>
          </p:nvSpPr>
          <p:spPr bwMode="auto">
            <a:xfrm flipH="1" flipV="1">
              <a:off x="4401" y="10854"/>
              <a:ext cx="162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1" name="Line 33"/>
            <p:cNvSpPr>
              <a:spLocks noChangeShapeType="1"/>
            </p:cNvSpPr>
            <p:nvPr/>
          </p:nvSpPr>
          <p:spPr bwMode="auto">
            <a:xfrm flipV="1">
              <a:off x="4401" y="10854"/>
              <a:ext cx="108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2" name="Line 34"/>
            <p:cNvSpPr>
              <a:spLocks noChangeShapeType="1"/>
            </p:cNvSpPr>
            <p:nvPr/>
          </p:nvSpPr>
          <p:spPr bwMode="auto">
            <a:xfrm flipV="1">
              <a:off x="4941" y="10854"/>
              <a:ext cx="5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3" name="Line 35"/>
            <p:cNvSpPr>
              <a:spLocks noChangeShapeType="1"/>
            </p:cNvSpPr>
            <p:nvPr/>
          </p:nvSpPr>
          <p:spPr bwMode="auto">
            <a:xfrm flipV="1">
              <a:off x="5481" y="10854"/>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4" name="Line 36"/>
            <p:cNvSpPr>
              <a:spLocks noChangeShapeType="1"/>
            </p:cNvSpPr>
            <p:nvPr/>
          </p:nvSpPr>
          <p:spPr bwMode="auto">
            <a:xfrm flipV="1">
              <a:off x="6021" y="10854"/>
              <a:ext cx="36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5" name="Line 37"/>
            <p:cNvSpPr>
              <a:spLocks noChangeShapeType="1"/>
            </p:cNvSpPr>
            <p:nvPr/>
          </p:nvSpPr>
          <p:spPr bwMode="auto">
            <a:xfrm flipH="1" flipV="1">
              <a:off x="6381" y="10854"/>
              <a:ext cx="18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6" name="Line 38"/>
            <p:cNvSpPr>
              <a:spLocks noChangeShapeType="1"/>
            </p:cNvSpPr>
            <p:nvPr/>
          </p:nvSpPr>
          <p:spPr bwMode="auto">
            <a:xfrm flipH="1" flipV="1">
              <a:off x="6561" y="10854"/>
              <a:ext cx="5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7" name="Line 39"/>
            <p:cNvSpPr>
              <a:spLocks noChangeShapeType="1"/>
            </p:cNvSpPr>
            <p:nvPr/>
          </p:nvSpPr>
          <p:spPr bwMode="auto">
            <a:xfrm flipV="1">
              <a:off x="7641" y="10854"/>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8" name="Line 40"/>
            <p:cNvSpPr>
              <a:spLocks noChangeShapeType="1"/>
            </p:cNvSpPr>
            <p:nvPr/>
          </p:nvSpPr>
          <p:spPr bwMode="auto">
            <a:xfrm flipH="1" flipV="1">
              <a:off x="7641" y="10854"/>
              <a:ext cx="5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9" name="Line 41"/>
            <p:cNvSpPr>
              <a:spLocks noChangeShapeType="1"/>
            </p:cNvSpPr>
            <p:nvPr/>
          </p:nvSpPr>
          <p:spPr bwMode="auto">
            <a:xfrm flipH="1" flipV="1">
              <a:off x="3861" y="3834"/>
              <a:ext cx="36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0" name="Line 42"/>
            <p:cNvSpPr>
              <a:spLocks noChangeShapeType="1"/>
            </p:cNvSpPr>
            <p:nvPr/>
          </p:nvSpPr>
          <p:spPr bwMode="auto">
            <a:xfrm flipV="1">
              <a:off x="4581" y="3834"/>
              <a:ext cx="72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1" name="Line 43"/>
            <p:cNvSpPr>
              <a:spLocks noChangeShapeType="1"/>
            </p:cNvSpPr>
            <p:nvPr/>
          </p:nvSpPr>
          <p:spPr bwMode="auto">
            <a:xfrm flipH="1" flipV="1">
              <a:off x="7281" y="3834"/>
              <a:ext cx="36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2" name="Line 44"/>
            <p:cNvSpPr>
              <a:spLocks noChangeShapeType="1"/>
            </p:cNvSpPr>
            <p:nvPr/>
          </p:nvSpPr>
          <p:spPr bwMode="auto">
            <a:xfrm flipV="1">
              <a:off x="8001" y="3834"/>
              <a:ext cx="36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3" name="Line 45"/>
            <p:cNvSpPr>
              <a:spLocks noChangeShapeType="1"/>
            </p:cNvSpPr>
            <p:nvPr/>
          </p:nvSpPr>
          <p:spPr bwMode="auto">
            <a:xfrm flipH="1" flipV="1">
              <a:off x="4401" y="5814"/>
              <a:ext cx="14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4" name="Line 46"/>
            <p:cNvSpPr>
              <a:spLocks noChangeShapeType="1"/>
            </p:cNvSpPr>
            <p:nvPr/>
          </p:nvSpPr>
          <p:spPr bwMode="auto">
            <a:xfrm flipV="1">
              <a:off x="6201" y="5814"/>
              <a:ext cx="162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5" name="Line 47"/>
            <p:cNvSpPr>
              <a:spLocks noChangeShapeType="1"/>
            </p:cNvSpPr>
            <p:nvPr/>
          </p:nvSpPr>
          <p:spPr bwMode="auto">
            <a:xfrm flipV="1">
              <a:off x="6021" y="7794"/>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6" name="Line 48"/>
            <p:cNvSpPr>
              <a:spLocks noChangeShapeType="1"/>
            </p:cNvSpPr>
            <p:nvPr/>
          </p:nvSpPr>
          <p:spPr bwMode="auto">
            <a:xfrm flipV="1">
              <a:off x="4401" y="8874"/>
              <a:ext cx="144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7" name="Line 49"/>
            <p:cNvSpPr>
              <a:spLocks noChangeShapeType="1"/>
            </p:cNvSpPr>
            <p:nvPr/>
          </p:nvSpPr>
          <p:spPr bwMode="auto">
            <a:xfrm flipV="1">
              <a:off x="5481" y="8874"/>
              <a:ext cx="36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8" name="Line 50"/>
            <p:cNvSpPr>
              <a:spLocks noChangeShapeType="1"/>
            </p:cNvSpPr>
            <p:nvPr/>
          </p:nvSpPr>
          <p:spPr bwMode="auto">
            <a:xfrm flipH="1" flipV="1">
              <a:off x="5841" y="8874"/>
              <a:ext cx="72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9" name="Line 51"/>
            <p:cNvSpPr>
              <a:spLocks noChangeShapeType="1"/>
            </p:cNvSpPr>
            <p:nvPr/>
          </p:nvSpPr>
          <p:spPr bwMode="auto">
            <a:xfrm flipH="1" flipV="1">
              <a:off x="5841" y="8874"/>
              <a:ext cx="180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00" name="Text Box 52"/>
            <p:cNvSpPr txBox="1">
              <a:spLocks noChangeArrowheads="1"/>
            </p:cNvSpPr>
            <p:nvPr/>
          </p:nvSpPr>
          <p:spPr bwMode="auto">
            <a:xfrm>
              <a:off x="1161" y="2034"/>
              <a:ext cx="1740" cy="540"/>
            </a:xfrm>
            <a:prstGeom prst="rect">
              <a:avLst/>
            </a:prstGeom>
            <a:solidFill>
              <a:srgbClr val="FFFFFF"/>
            </a:solidFill>
            <a:ln w="9525">
              <a:solidFill>
                <a:srgbClr val="333333"/>
              </a:solidFill>
              <a:miter lim="800000"/>
              <a:headEnd/>
              <a:tailEnd/>
            </a:ln>
          </p:spPr>
          <p:txBody>
            <a:bodyPr lIns="18000" tIns="10800" rIns="18000" bIns="10800"/>
            <a:lstStyle/>
            <a:p>
              <a:pPr algn="ctr"/>
              <a:r>
                <a:rPr lang="uk-UA" sz="1400" b="1" i="1">
                  <a:latin typeface="Times New Roman" pitchFamily="18" charset="0"/>
                </a:rPr>
                <a:t>Витягування</a:t>
              </a:r>
              <a:endParaRPr lang="ru-RU" sz="1400" b="1"/>
            </a:p>
          </p:txBody>
        </p:sp>
        <p:sp>
          <p:nvSpPr>
            <p:cNvPr id="2101" name="Text Box 53"/>
            <p:cNvSpPr txBox="1">
              <a:spLocks noChangeArrowheads="1"/>
            </p:cNvSpPr>
            <p:nvPr/>
          </p:nvSpPr>
          <p:spPr bwMode="auto">
            <a:xfrm>
              <a:off x="981" y="13554"/>
              <a:ext cx="1740" cy="540"/>
            </a:xfrm>
            <a:prstGeom prst="rect">
              <a:avLst/>
            </a:prstGeom>
            <a:solidFill>
              <a:srgbClr val="FFFFFF"/>
            </a:solidFill>
            <a:ln w="9525">
              <a:solidFill>
                <a:srgbClr val="333333"/>
              </a:solidFill>
              <a:miter lim="800000"/>
              <a:headEnd/>
              <a:tailEnd/>
            </a:ln>
          </p:spPr>
          <p:txBody>
            <a:bodyPr lIns="18000" tIns="10800" rIns="18000" bIns="10800"/>
            <a:lstStyle/>
            <a:p>
              <a:pPr algn="ctr"/>
              <a:r>
                <a:rPr lang="uk-UA" sz="1400" b="1" i="1">
                  <a:latin typeface="Times New Roman" pitchFamily="18" charset="0"/>
                </a:rPr>
                <a:t>Виштовхування</a:t>
              </a:r>
              <a:endParaRPr lang="ru-RU" sz="1400" b="1"/>
            </a:p>
          </p:txBody>
        </p:sp>
        <p:sp>
          <p:nvSpPr>
            <p:cNvPr id="2102" name="Line 54"/>
            <p:cNvSpPr>
              <a:spLocks noChangeShapeType="1"/>
            </p:cNvSpPr>
            <p:nvPr/>
          </p:nvSpPr>
          <p:spPr bwMode="auto">
            <a:xfrm flipV="1">
              <a:off x="1521" y="2754"/>
              <a:ext cx="0" cy="10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03" name="Line 55"/>
            <p:cNvSpPr>
              <a:spLocks noChangeShapeType="1"/>
            </p:cNvSpPr>
            <p:nvPr/>
          </p:nvSpPr>
          <p:spPr bwMode="auto">
            <a:xfrm>
              <a:off x="2421" y="2574"/>
              <a:ext cx="0" cy="10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04" name="Text Box 56"/>
            <p:cNvSpPr txBox="1">
              <a:spLocks noChangeArrowheads="1"/>
            </p:cNvSpPr>
            <p:nvPr/>
          </p:nvSpPr>
          <p:spPr bwMode="auto">
            <a:xfrm>
              <a:off x="9621" y="3114"/>
              <a:ext cx="138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200">
                  <a:latin typeface="Times New Roman" pitchFamily="18" charset="0"/>
                </a:rPr>
                <a:t>Готові товари</a:t>
              </a:r>
              <a:r>
                <a:rPr lang="uk-UA" sz="1200" i="1">
                  <a:latin typeface="Times New Roman" pitchFamily="18" charset="0"/>
                </a:rPr>
                <a:t> </a:t>
              </a:r>
              <a:endParaRPr lang="ru-RU"/>
            </a:p>
          </p:txBody>
        </p:sp>
        <p:sp>
          <p:nvSpPr>
            <p:cNvPr id="2105" name="Text Box 57"/>
            <p:cNvSpPr txBox="1">
              <a:spLocks noChangeArrowheads="1"/>
            </p:cNvSpPr>
            <p:nvPr/>
          </p:nvSpPr>
          <p:spPr bwMode="auto">
            <a:xfrm>
              <a:off x="9801" y="5094"/>
              <a:ext cx="138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200">
                  <a:latin typeface="Times New Roman" pitchFamily="18" charset="0"/>
                </a:rPr>
                <a:t>Готові товари</a:t>
              </a:r>
              <a:endParaRPr lang="ru-RU"/>
            </a:p>
          </p:txBody>
        </p:sp>
        <p:sp>
          <p:nvSpPr>
            <p:cNvPr id="2106" name="Text Box 58"/>
            <p:cNvSpPr txBox="1">
              <a:spLocks noChangeArrowheads="1"/>
            </p:cNvSpPr>
            <p:nvPr/>
          </p:nvSpPr>
          <p:spPr bwMode="auto">
            <a:xfrm>
              <a:off x="9801" y="7074"/>
              <a:ext cx="138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200">
                  <a:latin typeface="Times New Roman" pitchFamily="18" charset="0"/>
                </a:rPr>
                <a:t>Готові товари</a:t>
              </a:r>
              <a:r>
                <a:rPr lang="uk-UA" sz="1200" i="1">
                  <a:latin typeface="Times New Roman" pitchFamily="18" charset="0"/>
                </a:rPr>
                <a:t> </a:t>
              </a:r>
              <a:endParaRPr lang="ru-RU"/>
            </a:p>
          </p:txBody>
        </p:sp>
        <p:sp>
          <p:nvSpPr>
            <p:cNvPr id="2107" name="Text Box 59"/>
            <p:cNvSpPr txBox="1">
              <a:spLocks noChangeArrowheads="1"/>
            </p:cNvSpPr>
            <p:nvPr/>
          </p:nvSpPr>
          <p:spPr bwMode="auto">
            <a:xfrm>
              <a:off x="9621" y="8154"/>
              <a:ext cx="162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100">
                  <a:latin typeface="Times New Roman" pitchFamily="18" charset="0"/>
                </a:rPr>
                <a:t>Незавершене виробництво </a:t>
              </a:r>
              <a:r>
                <a:rPr lang="uk-UA" sz="1100" i="1">
                  <a:latin typeface="Times New Roman" pitchFamily="18" charset="0"/>
                </a:rPr>
                <a:t> </a:t>
              </a:r>
              <a:endParaRPr lang="ru-RU"/>
            </a:p>
          </p:txBody>
        </p:sp>
        <p:sp>
          <p:nvSpPr>
            <p:cNvPr id="2108" name="Text Box 60"/>
            <p:cNvSpPr txBox="1">
              <a:spLocks noChangeArrowheads="1"/>
            </p:cNvSpPr>
            <p:nvPr/>
          </p:nvSpPr>
          <p:spPr bwMode="auto">
            <a:xfrm>
              <a:off x="9621" y="10134"/>
              <a:ext cx="138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200">
                  <a:latin typeface="Times New Roman" pitchFamily="18" charset="0"/>
                </a:rPr>
                <a:t>Збірні вузли</a:t>
              </a:r>
              <a:r>
                <a:rPr lang="uk-UA" sz="1200" i="1">
                  <a:latin typeface="Times New Roman" pitchFamily="18" charset="0"/>
                </a:rPr>
                <a:t> </a:t>
              </a:r>
              <a:endParaRPr lang="ru-RU"/>
            </a:p>
          </p:txBody>
        </p:sp>
        <p:sp>
          <p:nvSpPr>
            <p:cNvPr id="2109" name="Text Box 61"/>
            <p:cNvSpPr txBox="1">
              <a:spLocks noChangeArrowheads="1"/>
            </p:cNvSpPr>
            <p:nvPr/>
          </p:nvSpPr>
          <p:spPr bwMode="auto">
            <a:xfrm>
              <a:off x="9621" y="12114"/>
              <a:ext cx="1080" cy="720"/>
            </a:xfrm>
            <a:prstGeom prst="rect">
              <a:avLst/>
            </a:prstGeom>
            <a:solidFill>
              <a:srgbClr val="FFFFFF"/>
            </a:solidFill>
            <a:ln>
              <a:noFill/>
            </a:ln>
            <a:extLst>
              <a:ext uri="{91240B29-F687-4F45-9708-019B960494DF}">
                <a14:hiddenLine xmlns:a14="http://schemas.microsoft.com/office/drawing/2010/main" w="9525">
                  <a:solidFill>
                    <a:srgbClr val="333333"/>
                  </a:solidFill>
                  <a:miter lim="800000"/>
                  <a:headEnd/>
                  <a:tailEnd/>
                </a14:hiddenLine>
              </a:ext>
            </a:extLst>
          </p:spPr>
          <p:txBody>
            <a:bodyPr lIns="18000" tIns="10800" rIns="18000" bIns="10800"/>
            <a:lstStyle/>
            <a:p>
              <a:pPr algn="ctr"/>
              <a:r>
                <a:rPr lang="uk-UA" sz="1200">
                  <a:latin typeface="Times New Roman" pitchFamily="18" charset="0"/>
                </a:rPr>
                <a:t>Деталі</a:t>
              </a:r>
              <a:r>
                <a:rPr lang="uk-UA" sz="1200" i="1">
                  <a:latin typeface="Times New Roman" pitchFamily="18" charset="0"/>
                </a:rPr>
                <a:t> </a:t>
              </a:r>
              <a:endParaRPr lang="ru-RU"/>
            </a:p>
          </p:txBody>
        </p:sp>
      </p:grpSp>
    </p:spTree>
    <p:extLst>
      <p:ext uri="{BB962C8B-B14F-4D97-AF65-F5344CB8AC3E}">
        <p14:creationId xmlns:p14="http://schemas.microsoft.com/office/powerpoint/2010/main" val="176495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80272920"/>
              </p:ext>
            </p:extLst>
          </p:nvPr>
        </p:nvGraphicFramePr>
        <p:xfrm>
          <a:off x="76200" y="838198"/>
          <a:ext cx="8991600" cy="5864354"/>
        </p:xfrm>
        <a:graphic>
          <a:graphicData uri="http://schemas.openxmlformats.org/drawingml/2006/table">
            <a:tbl>
              <a:tblPr firstRow="1" firstCol="1" bandRow="1">
                <a:tableStyleId>{5C22544A-7EE6-4342-B048-85BDC9FD1C3A}</a:tableStyleId>
              </a:tblPr>
              <a:tblGrid>
                <a:gridCol w="1909825"/>
                <a:gridCol w="3362497"/>
                <a:gridCol w="3719278"/>
              </a:tblGrid>
              <a:tr h="304802">
                <a:tc>
                  <a:txBody>
                    <a:bodyPr/>
                    <a:lstStyle/>
                    <a:p>
                      <a:pPr algn="ctr">
                        <a:lnSpc>
                          <a:spcPct val="120000"/>
                        </a:lnSpc>
                        <a:spcAft>
                          <a:spcPts val="0"/>
                        </a:spcAft>
                      </a:pPr>
                      <a:r>
                        <a:rPr lang="uk-UA" sz="1600" dirty="0" smtClean="0">
                          <a:solidFill>
                            <a:schemeClr val="tx1"/>
                          </a:solidFill>
                          <a:effectLst/>
                        </a:rPr>
                        <a:t>Характеристики</a:t>
                      </a:r>
                      <a:endParaRPr lang="ru-RU" sz="1600" dirty="0">
                        <a:solidFill>
                          <a:schemeClr val="tx1"/>
                        </a:solidFill>
                        <a:effectLst/>
                        <a:latin typeface="Times New Roman"/>
                        <a:ea typeface="Times New Roman"/>
                        <a:cs typeface="Times New Roman"/>
                      </a:endParaRPr>
                    </a:p>
                  </a:txBody>
                  <a:tcPr marL="56575" marR="56575" marT="0" marB="0"/>
                </a:tc>
                <a:tc>
                  <a:txBody>
                    <a:bodyPr/>
                    <a:lstStyle/>
                    <a:p>
                      <a:pPr algn="ctr">
                        <a:lnSpc>
                          <a:spcPct val="120000"/>
                        </a:lnSpc>
                        <a:spcAft>
                          <a:spcPts val="0"/>
                        </a:spcAft>
                      </a:pPr>
                      <a:r>
                        <a:rPr lang="uk-UA" sz="1600">
                          <a:solidFill>
                            <a:schemeClr val="tx1"/>
                          </a:solidFill>
                          <a:effectLst/>
                        </a:rPr>
                        <a:t>Система, що штовхає</a:t>
                      </a:r>
                      <a:endParaRPr lang="ru-RU" sz="1600">
                        <a:solidFill>
                          <a:schemeClr val="tx1"/>
                        </a:solidFill>
                        <a:effectLst/>
                        <a:latin typeface="Times New Roman"/>
                        <a:ea typeface="Times New Roman"/>
                        <a:cs typeface="Times New Roman"/>
                      </a:endParaRPr>
                    </a:p>
                  </a:txBody>
                  <a:tcPr marL="56575" marR="56575" marT="0" marB="0"/>
                </a:tc>
                <a:tc>
                  <a:txBody>
                    <a:bodyPr/>
                    <a:lstStyle/>
                    <a:p>
                      <a:pPr algn="ctr">
                        <a:lnSpc>
                          <a:spcPct val="120000"/>
                        </a:lnSpc>
                        <a:spcAft>
                          <a:spcPts val="0"/>
                        </a:spcAft>
                      </a:pPr>
                      <a:r>
                        <a:rPr lang="uk-UA" sz="1600">
                          <a:solidFill>
                            <a:schemeClr val="tx1"/>
                          </a:solidFill>
                          <a:effectLst/>
                        </a:rPr>
                        <a:t>Система, що тягне</a:t>
                      </a:r>
                      <a:endParaRPr lang="ru-RU" sz="1600">
                        <a:solidFill>
                          <a:schemeClr val="tx1"/>
                        </a:solidFill>
                        <a:effectLst/>
                        <a:latin typeface="Times New Roman"/>
                        <a:ea typeface="Times New Roman"/>
                        <a:cs typeface="Times New Roman"/>
                      </a:endParaRPr>
                    </a:p>
                  </a:txBody>
                  <a:tcPr marL="56575" marR="56575" marT="0" marB="0"/>
                </a:tc>
              </a:tr>
              <a:tr h="1599550">
                <a:tc>
                  <a:txBody>
                    <a:bodyPr/>
                    <a:lstStyle/>
                    <a:p>
                      <a:pPr algn="ctr">
                        <a:lnSpc>
                          <a:spcPct val="120000"/>
                        </a:lnSpc>
                        <a:spcAft>
                          <a:spcPts val="0"/>
                        </a:spcAft>
                      </a:pPr>
                      <a:r>
                        <a:rPr lang="uk-UA" sz="1600" dirty="0">
                          <a:solidFill>
                            <a:schemeClr val="tx1"/>
                          </a:solidFill>
                          <a:effectLst/>
                        </a:rPr>
                        <a:t>Визначення системи</a:t>
                      </a:r>
                      <a:endParaRPr lang="ru-RU" sz="1600" dirty="0">
                        <a:solidFill>
                          <a:schemeClr val="tx1"/>
                        </a:solidFill>
                        <a:effectLst/>
                        <a:latin typeface="Times New Roman"/>
                        <a:ea typeface="Times New Roman"/>
                        <a:cs typeface="Times New Roman"/>
                      </a:endParaRPr>
                    </a:p>
                  </a:txBody>
                  <a:tcPr marL="56575" marR="56575" marT="0" marB="0" anchor="ctr"/>
                </a:tc>
                <a:tc>
                  <a:txBody>
                    <a:bodyPr/>
                    <a:lstStyle/>
                    <a:p>
                      <a:pPr algn="just">
                        <a:lnSpc>
                          <a:spcPct val="120000"/>
                        </a:lnSpc>
                        <a:spcAft>
                          <a:spcPts val="0"/>
                        </a:spcAft>
                      </a:pPr>
                      <a:r>
                        <a:rPr lang="uk-UA" sz="1600" dirty="0">
                          <a:solidFill>
                            <a:schemeClr val="tx1"/>
                          </a:solidFill>
                          <a:effectLst/>
                        </a:rPr>
                        <a:t>являє собою систему </a:t>
                      </a:r>
                      <a:r>
                        <a:rPr lang="uk-UA" sz="1600" dirty="0" smtClean="0">
                          <a:solidFill>
                            <a:schemeClr val="tx1"/>
                          </a:solidFill>
                          <a:effectLst/>
                        </a:rPr>
                        <a:t>організації </a:t>
                      </a:r>
                      <a:r>
                        <a:rPr lang="uk-UA" sz="1600" dirty="0">
                          <a:solidFill>
                            <a:schemeClr val="tx1"/>
                          </a:solidFill>
                          <a:effectLst/>
                        </a:rPr>
                        <a:t>виробництва, у якій </a:t>
                      </a:r>
                      <a:r>
                        <a:rPr lang="uk-UA" sz="1600" dirty="0" smtClean="0">
                          <a:solidFill>
                            <a:schemeClr val="tx1"/>
                          </a:solidFill>
                          <a:effectLst/>
                        </a:rPr>
                        <a:t>предмети </a:t>
                      </a:r>
                      <a:r>
                        <a:rPr lang="uk-UA" sz="1600" dirty="0">
                          <a:solidFill>
                            <a:schemeClr val="tx1"/>
                          </a:solidFill>
                          <a:effectLst/>
                        </a:rPr>
                        <a:t>праці, що надходять на виробничу ділянку, </a:t>
                      </a:r>
                      <a:r>
                        <a:rPr lang="uk-UA" sz="1600" b="1" dirty="0" smtClean="0">
                          <a:solidFill>
                            <a:schemeClr val="tx1"/>
                          </a:solidFill>
                          <a:effectLst/>
                        </a:rPr>
                        <a:t>безпосередньо </a:t>
                      </a:r>
                      <a:r>
                        <a:rPr lang="uk-UA" sz="1600" b="1" dirty="0">
                          <a:solidFill>
                            <a:schemeClr val="tx1"/>
                          </a:solidFill>
                          <a:effectLst/>
                        </a:rPr>
                        <a:t>цією ділянкою в попередній технологічній ланки не замовляються</a:t>
                      </a:r>
                      <a:endParaRPr lang="ru-RU" sz="1600" b="1" dirty="0">
                        <a:solidFill>
                          <a:schemeClr val="tx1"/>
                        </a:solidFill>
                        <a:effectLst/>
                        <a:latin typeface="Times New Roman"/>
                        <a:ea typeface="Times New Roman"/>
                        <a:cs typeface="Times New Roman"/>
                      </a:endParaRPr>
                    </a:p>
                  </a:txBody>
                  <a:tcPr marL="56575" marR="56575" marT="0" marB="0"/>
                </a:tc>
                <a:tc>
                  <a:txBody>
                    <a:bodyPr/>
                    <a:lstStyle/>
                    <a:p>
                      <a:pPr algn="just">
                        <a:lnSpc>
                          <a:spcPct val="120000"/>
                        </a:lnSpc>
                        <a:spcAft>
                          <a:spcPts val="0"/>
                        </a:spcAft>
                      </a:pPr>
                      <a:r>
                        <a:rPr lang="uk-UA" sz="1600" dirty="0">
                          <a:solidFill>
                            <a:schemeClr val="tx1"/>
                          </a:solidFill>
                          <a:effectLst/>
                        </a:rPr>
                        <a:t>являє собою систему організації виробництва, у якій деталі й </a:t>
                      </a:r>
                      <a:r>
                        <a:rPr lang="uk-UA" sz="1600" dirty="0" err="1">
                          <a:solidFill>
                            <a:schemeClr val="tx1"/>
                          </a:solidFill>
                          <a:effectLst/>
                        </a:rPr>
                        <a:t>напів-фабрикати</a:t>
                      </a:r>
                      <a:r>
                        <a:rPr lang="uk-UA" sz="1600" dirty="0">
                          <a:solidFill>
                            <a:schemeClr val="tx1"/>
                          </a:solidFill>
                          <a:effectLst/>
                        </a:rPr>
                        <a:t> </a:t>
                      </a:r>
                      <a:r>
                        <a:rPr lang="uk-UA" sz="1600" b="1" dirty="0">
                          <a:solidFill>
                            <a:schemeClr val="tx1"/>
                          </a:solidFill>
                          <a:effectLst/>
                        </a:rPr>
                        <a:t>подаються на </a:t>
                      </a:r>
                      <a:r>
                        <a:rPr lang="uk-UA" sz="1600" b="1" dirty="0" smtClean="0">
                          <a:solidFill>
                            <a:schemeClr val="tx1"/>
                          </a:solidFill>
                          <a:effectLst/>
                        </a:rPr>
                        <a:t>наступну </a:t>
                      </a:r>
                      <a:r>
                        <a:rPr lang="uk-UA" sz="1600" b="1" dirty="0">
                          <a:solidFill>
                            <a:schemeClr val="tx1"/>
                          </a:solidFill>
                          <a:effectLst/>
                        </a:rPr>
                        <a:t>технологічну операцію з </a:t>
                      </a:r>
                      <a:r>
                        <a:rPr lang="uk-UA" sz="1600" b="1" dirty="0" smtClean="0">
                          <a:solidFill>
                            <a:schemeClr val="tx1"/>
                          </a:solidFill>
                          <a:effectLst/>
                        </a:rPr>
                        <a:t>попередньої </a:t>
                      </a:r>
                      <a:r>
                        <a:rPr lang="uk-UA" sz="1600" b="1" dirty="0">
                          <a:solidFill>
                            <a:schemeClr val="tx1"/>
                          </a:solidFill>
                          <a:effectLst/>
                        </a:rPr>
                        <a:t>у міру потреби</a:t>
                      </a:r>
                      <a:endParaRPr lang="ru-RU" sz="1600" b="1" dirty="0">
                        <a:solidFill>
                          <a:schemeClr val="tx1"/>
                        </a:solidFill>
                        <a:effectLst/>
                        <a:latin typeface="Times New Roman"/>
                        <a:ea typeface="Times New Roman"/>
                        <a:cs typeface="Times New Roman"/>
                      </a:endParaRPr>
                    </a:p>
                  </a:txBody>
                  <a:tcPr marL="56575" marR="56575" marT="0" marB="0"/>
                </a:tc>
              </a:tr>
              <a:tr h="2970591">
                <a:tc>
                  <a:txBody>
                    <a:bodyPr/>
                    <a:lstStyle/>
                    <a:p>
                      <a:pPr algn="ctr">
                        <a:lnSpc>
                          <a:spcPct val="120000"/>
                        </a:lnSpc>
                        <a:spcAft>
                          <a:spcPts val="0"/>
                        </a:spcAft>
                      </a:pPr>
                      <a:r>
                        <a:rPr lang="uk-UA" sz="1600">
                          <a:solidFill>
                            <a:schemeClr val="tx1"/>
                          </a:solidFill>
                          <a:effectLst/>
                        </a:rPr>
                        <a:t>Роль центральної системи управління підприємства</a:t>
                      </a:r>
                      <a:endParaRPr lang="ru-RU" sz="1600">
                        <a:solidFill>
                          <a:schemeClr val="tx1"/>
                        </a:solidFill>
                        <a:effectLst/>
                        <a:latin typeface="Times New Roman"/>
                        <a:ea typeface="Times New Roman"/>
                        <a:cs typeface="Times New Roman"/>
                      </a:endParaRPr>
                    </a:p>
                  </a:txBody>
                  <a:tcPr marL="56575" marR="56575" marT="0" marB="0" anchor="ctr"/>
                </a:tc>
                <a:tc>
                  <a:txBody>
                    <a:bodyPr/>
                    <a:lstStyle/>
                    <a:p>
                      <a:pPr algn="just">
                        <a:lnSpc>
                          <a:spcPct val="120000"/>
                        </a:lnSpc>
                        <a:spcAft>
                          <a:spcPts val="0"/>
                        </a:spcAft>
                      </a:pPr>
                      <a:r>
                        <a:rPr lang="uk-UA" sz="1600" dirty="0">
                          <a:solidFill>
                            <a:schemeClr val="tx1"/>
                          </a:solidFill>
                          <a:effectLst/>
                        </a:rPr>
                        <a:t>матеріальний потік </a:t>
                      </a:r>
                      <a:r>
                        <a:rPr lang="uk-UA" sz="1600" b="1" dirty="0">
                          <a:solidFill>
                            <a:schemeClr val="tx1"/>
                          </a:solidFill>
                          <a:effectLst/>
                        </a:rPr>
                        <a:t>«</a:t>
                      </a:r>
                      <a:r>
                        <a:rPr lang="uk-UA" sz="1600" b="1" dirty="0" smtClean="0">
                          <a:solidFill>
                            <a:schemeClr val="tx1"/>
                          </a:solidFill>
                          <a:effectLst/>
                        </a:rPr>
                        <a:t>виштовхується</a:t>
                      </a:r>
                      <a:r>
                        <a:rPr lang="uk-UA" sz="1600" b="1" dirty="0">
                          <a:solidFill>
                            <a:schemeClr val="tx1"/>
                          </a:solidFill>
                          <a:effectLst/>
                        </a:rPr>
                        <a:t>» одержувачеві за </a:t>
                      </a:r>
                      <a:r>
                        <a:rPr lang="uk-UA" sz="1600" b="1" dirty="0" smtClean="0">
                          <a:solidFill>
                            <a:schemeClr val="tx1"/>
                          </a:solidFill>
                          <a:effectLst/>
                        </a:rPr>
                        <a:t>командою</a:t>
                      </a:r>
                      <a:r>
                        <a:rPr lang="uk-UA" sz="1600" b="1" dirty="0">
                          <a:solidFill>
                            <a:schemeClr val="tx1"/>
                          </a:solidFill>
                          <a:effectLst/>
                        </a:rPr>
                        <a:t>, </a:t>
                      </a:r>
                      <a:r>
                        <a:rPr lang="uk-UA" sz="1600" dirty="0">
                          <a:solidFill>
                            <a:schemeClr val="tx1"/>
                          </a:solidFill>
                          <a:effectLst/>
                        </a:rPr>
                        <a:t>що надходить на </a:t>
                      </a:r>
                      <a:r>
                        <a:rPr lang="uk-UA" sz="1600" dirty="0" smtClean="0">
                          <a:solidFill>
                            <a:schemeClr val="tx1"/>
                          </a:solidFill>
                          <a:effectLst/>
                        </a:rPr>
                        <a:t>передавальну </a:t>
                      </a:r>
                      <a:r>
                        <a:rPr lang="uk-UA" sz="1600" dirty="0">
                          <a:solidFill>
                            <a:schemeClr val="tx1"/>
                          </a:solidFill>
                          <a:effectLst/>
                        </a:rPr>
                        <a:t>ланку з </a:t>
                      </a:r>
                      <a:r>
                        <a:rPr lang="uk-UA" sz="1600" dirty="0" smtClean="0">
                          <a:solidFill>
                            <a:schemeClr val="tx1"/>
                          </a:solidFill>
                          <a:effectLst/>
                        </a:rPr>
                        <a:t>центральної </a:t>
                      </a:r>
                      <a:r>
                        <a:rPr lang="uk-UA" sz="1600" dirty="0">
                          <a:solidFill>
                            <a:schemeClr val="tx1"/>
                          </a:solidFill>
                          <a:effectLst/>
                        </a:rPr>
                        <a:t>системи управління </a:t>
                      </a:r>
                      <a:r>
                        <a:rPr lang="uk-UA" sz="1600" dirty="0" smtClean="0">
                          <a:solidFill>
                            <a:schemeClr val="tx1"/>
                          </a:solidFill>
                          <a:effectLst/>
                        </a:rPr>
                        <a:t>виробництвом</a:t>
                      </a:r>
                      <a:endParaRPr lang="ru-RU" sz="1600" dirty="0">
                        <a:solidFill>
                          <a:schemeClr val="tx1"/>
                        </a:solidFill>
                        <a:effectLst/>
                        <a:latin typeface="Times New Roman"/>
                        <a:ea typeface="Times New Roman"/>
                        <a:cs typeface="Times New Roman"/>
                      </a:endParaRPr>
                    </a:p>
                  </a:txBody>
                  <a:tcPr marL="56575" marR="56575" marT="0" marB="0"/>
                </a:tc>
                <a:tc>
                  <a:txBody>
                    <a:bodyPr/>
                    <a:lstStyle/>
                    <a:p>
                      <a:pPr algn="just">
                        <a:lnSpc>
                          <a:spcPct val="120000"/>
                        </a:lnSpc>
                        <a:spcAft>
                          <a:spcPts val="0"/>
                        </a:spcAft>
                      </a:pPr>
                      <a:r>
                        <a:rPr lang="uk-UA" sz="1600" b="1" dirty="0">
                          <a:solidFill>
                            <a:schemeClr val="tx1"/>
                          </a:solidFill>
                          <a:effectLst/>
                        </a:rPr>
                        <a:t>центральна система управління не втручається </a:t>
                      </a:r>
                      <a:r>
                        <a:rPr lang="uk-UA" sz="1600" dirty="0">
                          <a:solidFill>
                            <a:schemeClr val="tx1"/>
                          </a:solidFill>
                          <a:effectLst/>
                        </a:rPr>
                        <a:t>в обмін </a:t>
                      </a:r>
                      <a:r>
                        <a:rPr lang="uk-UA" sz="1600" dirty="0" smtClean="0">
                          <a:solidFill>
                            <a:schemeClr val="tx1"/>
                          </a:solidFill>
                          <a:effectLst/>
                        </a:rPr>
                        <a:t>матеріальними </a:t>
                      </a:r>
                      <a:r>
                        <a:rPr lang="uk-UA" sz="1600" dirty="0">
                          <a:solidFill>
                            <a:schemeClr val="tx1"/>
                          </a:solidFill>
                          <a:effectLst/>
                        </a:rPr>
                        <a:t>потоками між різними </a:t>
                      </a:r>
                      <a:r>
                        <a:rPr lang="uk-UA" sz="1600" dirty="0" smtClean="0">
                          <a:solidFill>
                            <a:schemeClr val="tx1"/>
                          </a:solidFill>
                          <a:effectLst/>
                        </a:rPr>
                        <a:t>ділянками </a:t>
                      </a:r>
                      <a:r>
                        <a:rPr lang="uk-UA" sz="1600" dirty="0">
                          <a:solidFill>
                            <a:schemeClr val="tx1"/>
                          </a:solidFill>
                          <a:effectLst/>
                        </a:rPr>
                        <a:t>підприємства, не </a:t>
                      </a:r>
                      <a:r>
                        <a:rPr lang="uk-UA" sz="1600" dirty="0" smtClean="0">
                          <a:solidFill>
                            <a:schemeClr val="tx1"/>
                          </a:solidFill>
                          <a:effectLst/>
                        </a:rPr>
                        <a:t>встановлює </a:t>
                      </a:r>
                      <a:r>
                        <a:rPr lang="uk-UA" sz="1600" dirty="0">
                          <a:solidFill>
                            <a:schemeClr val="tx1"/>
                          </a:solidFill>
                          <a:effectLst/>
                        </a:rPr>
                        <a:t>для них поточних </a:t>
                      </a:r>
                      <a:r>
                        <a:rPr lang="uk-UA" sz="1600" dirty="0" smtClean="0">
                          <a:solidFill>
                            <a:schemeClr val="tx1"/>
                          </a:solidFill>
                          <a:effectLst/>
                        </a:rPr>
                        <a:t>виробничих </a:t>
                      </a:r>
                      <a:r>
                        <a:rPr lang="uk-UA" sz="1600" dirty="0">
                          <a:solidFill>
                            <a:schemeClr val="tx1"/>
                          </a:solidFill>
                          <a:effectLst/>
                        </a:rPr>
                        <a:t>завдань. Виробнича </a:t>
                      </a:r>
                      <a:r>
                        <a:rPr lang="uk-UA" sz="1600" b="1" dirty="0" smtClean="0">
                          <a:solidFill>
                            <a:schemeClr val="tx1"/>
                          </a:solidFill>
                          <a:effectLst/>
                        </a:rPr>
                        <a:t>програма </a:t>
                      </a:r>
                      <a:r>
                        <a:rPr lang="uk-UA" sz="1600" b="1" dirty="0">
                          <a:solidFill>
                            <a:schemeClr val="tx1"/>
                          </a:solidFill>
                          <a:effectLst/>
                        </a:rPr>
                        <a:t>окремої технологічної ланки визначається розміром </a:t>
                      </a:r>
                      <a:r>
                        <a:rPr lang="uk-UA" sz="1600" b="1" dirty="0" smtClean="0">
                          <a:solidFill>
                            <a:schemeClr val="tx1"/>
                          </a:solidFill>
                          <a:effectLst/>
                        </a:rPr>
                        <a:t>замовлення </a:t>
                      </a:r>
                      <a:r>
                        <a:rPr lang="uk-UA" sz="1600" b="1" dirty="0">
                          <a:solidFill>
                            <a:schemeClr val="tx1"/>
                          </a:solidFill>
                          <a:effectLst/>
                        </a:rPr>
                        <a:t>наступної ланки</a:t>
                      </a:r>
                      <a:r>
                        <a:rPr lang="uk-UA" sz="1600" dirty="0">
                          <a:solidFill>
                            <a:schemeClr val="tx1"/>
                          </a:solidFill>
                          <a:effectLst/>
                        </a:rPr>
                        <a:t>. </a:t>
                      </a:r>
                      <a:r>
                        <a:rPr lang="uk-UA" sz="1600" dirty="0" smtClean="0">
                          <a:solidFill>
                            <a:schemeClr val="tx1"/>
                          </a:solidFill>
                          <a:effectLst/>
                        </a:rPr>
                        <a:t>Центральна </a:t>
                      </a:r>
                      <a:r>
                        <a:rPr lang="uk-UA" sz="1600" dirty="0">
                          <a:solidFill>
                            <a:schemeClr val="tx1"/>
                          </a:solidFill>
                          <a:effectLst/>
                        </a:rPr>
                        <a:t>система управління ставить завдання лише перед кінцевою ланкою виробничого </a:t>
                      </a:r>
                      <a:r>
                        <a:rPr lang="uk-UA" sz="1600" dirty="0" smtClean="0">
                          <a:solidFill>
                            <a:schemeClr val="tx1"/>
                          </a:solidFill>
                          <a:effectLst/>
                        </a:rPr>
                        <a:t>технологічного </a:t>
                      </a:r>
                      <a:r>
                        <a:rPr lang="uk-UA" sz="1600" dirty="0">
                          <a:solidFill>
                            <a:schemeClr val="tx1"/>
                          </a:solidFill>
                          <a:effectLst/>
                        </a:rPr>
                        <a:t>ланцюга</a:t>
                      </a:r>
                      <a:endParaRPr lang="ru-RU" sz="1600" dirty="0">
                        <a:solidFill>
                          <a:schemeClr val="tx1"/>
                        </a:solidFill>
                        <a:effectLst/>
                        <a:latin typeface="Times New Roman"/>
                        <a:ea typeface="Times New Roman"/>
                        <a:cs typeface="Times New Roman"/>
                      </a:endParaRPr>
                    </a:p>
                  </a:txBody>
                  <a:tcPr marL="56575" marR="56575" marT="0" marB="0"/>
                </a:tc>
              </a:tr>
              <a:tr h="457014">
                <a:tc>
                  <a:txBody>
                    <a:bodyPr/>
                    <a:lstStyle/>
                    <a:p>
                      <a:pPr algn="ctr">
                        <a:lnSpc>
                          <a:spcPct val="120000"/>
                        </a:lnSpc>
                        <a:spcAft>
                          <a:spcPts val="0"/>
                        </a:spcAft>
                      </a:pPr>
                      <a:r>
                        <a:rPr lang="uk-UA" sz="1600">
                          <a:solidFill>
                            <a:schemeClr val="tx1"/>
                          </a:solidFill>
                          <a:effectLst/>
                        </a:rPr>
                        <a:t>Практична реалізація </a:t>
                      </a:r>
                      <a:endParaRPr lang="ru-RU" sz="1600">
                        <a:solidFill>
                          <a:schemeClr val="tx1"/>
                        </a:solidFill>
                        <a:effectLst/>
                        <a:latin typeface="Times New Roman"/>
                        <a:ea typeface="Times New Roman"/>
                        <a:cs typeface="Times New Roman"/>
                      </a:endParaRPr>
                    </a:p>
                  </a:txBody>
                  <a:tcPr marL="56575" marR="56575" marT="0" marB="0"/>
                </a:tc>
                <a:tc>
                  <a:txBody>
                    <a:bodyPr/>
                    <a:lstStyle/>
                    <a:p>
                      <a:pPr algn="just">
                        <a:lnSpc>
                          <a:spcPct val="120000"/>
                        </a:lnSpc>
                        <a:spcAft>
                          <a:spcPts val="0"/>
                        </a:spcAft>
                      </a:pPr>
                      <a:r>
                        <a:rPr lang="uk-UA" sz="1600" b="1" dirty="0">
                          <a:solidFill>
                            <a:schemeClr val="tx1"/>
                          </a:solidFill>
                          <a:effectLst/>
                        </a:rPr>
                        <a:t>MRP-</a:t>
                      </a:r>
                      <a:r>
                        <a:rPr lang="en-US" sz="1600" b="1" dirty="0">
                          <a:solidFill>
                            <a:schemeClr val="tx1"/>
                          </a:solidFill>
                          <a:effectLst/>
                        </a:rPr>
                        <a:t>I</a:t>
                      </a:r>
                      <a:r>
                        <a:rPr lang="uk-UA" sz="1600" b="1" dirty="0">
                          <a:solidFill>
                            <a:schemeClr val="tx1"/>
                          </a:solidFill>
                          <a:effectLst/>
                        </a:rPr>
                        <a:t>, MRP-</a:t>
                      </a:r>
                      <a:r>
                        <a:rPr lang="en-US" sz="1600" b="1" dirty="0">
                          <a:solidFill>
                            <a:schemeClr val="tx1"/>
                          </a:solidFill>
                          <a:effectLst/>
                        </a:rPr>
                        <a:t>II</a:t>
                      </a:r>
                      <a:r>
                        <a:rPr lang="uk-UA" sz="1600" b="1" dirty="0">
                          <a:solidFill>
                            <a:schemeClr val="tx1"/>
                          </a:solidFill>
                          <a:effectLst/>
                        </a:rPr>
                        <a:t>, </a:t>
                      </a:r>
                      <a:r>
                        <a:rPr lang="uk-UA" sz="1600" b="1" dirty="0" smtClean="0">
                          <a:solidFill>
                            <a:schemeClr val="tx1"/>
                          </a:solidFill>
                          <a:effectLst/>
                        </a:rPr>
                        <a:t>ERP</a:t>
                      </a:r>
                      <a:endParaRPr lang="ru-RU" sz="1600" b="1" dirty="0">
                        <a:solidFill>
                          <a:schemeClr val="tx1"/>
                        </a:solidFill>
                        <a:effectLst/>
                        <a:latin typeface="Times New Roman"/>
                        <a:ea typeface="Times New Roman"/>
                        <a:cs typeface="Times New Roman"/>
                      </a:endParaRPr>
                    </a:p>
                  </a:txBody>
                  <a:tcPr marL="56575" marR="56575" marT="0" marB="0"/>
                </a:tc>
                <a:tc>
                  <a:txBody>
                    <a:bodyPr/>
                    <a:lstStyle/>
                    <a:p>
                      <a:pPr algn="just">
                        <a:lnSpc>
                          <a:spcPct val="120000"/>
                        </a:lnSpc>
                        <a:spcAft>
                          <a:spcPts val="0"/>
                        </a:spcAft>
                      </a:pPr>
                      <a:r>
                        <a:rPr lang="en-US" sz="1600" b="1" dirty="0">
                          <a:solidFill>
                            <a:schemeClr val="tx1"/>
                          </a:solidFill>
                          <a:effectLst/>
                        </a:rPr>
                        <a:t>KANBAN</a:t>
                      </a:r>
                      <a:r>
                        <a:rPr lang="uk-UA" sz="1600" b="1" dirty="0">
                          <a:solidFill>
                            <a:schemeClr val="tx1"/>
                          </a:solidFill>
                          <a:effectLst/>
                        </a:rPr>
                        <a:t>, OPT, </a:t>
                      </a:r>
                      <a:r>
                        <a:rPr lang="uk-UA" sz="1600" b="1" dirty="0" err="1">
                          <a:solidFill>
                            <a:schemeClr val="tx1"/>
                          </a:solidFill>
                          <a:effectLst/>
                        </a:rPr>
                        <a:t>Lean</a:t>
                      </a:r>
                      <a:r>
                        <a:rPr lang="uk-UA" sz="1600" b="1" dirty="0">
                          <a:solidFill>
                            <a:schemeClr val="tx1"/>
                          </a:solidFill>
                          <a:effectLst/>
                        </a:rPr>
                        <a:t> </a:t>
                      </a:r>
                      <a:r>
                        <a:rPr lang="uk-UA" sz="1600" b="1" dirty="0" err="1" smtClean="0">
                          <a:solidFill>
                            <a:schemeClr val="tx1"/>
                          </a:solidFill>
                          <a:effectLst/>
                        </a:rPr>
                        <a:t>Production</a:t>
                      </a:r>
                      <a:endParaRPr lang="ru-RU" sz="1600" b="1" dirty="0">
                        <a:solidFill>
                          <a:schemeClr val="tx1"/>
                        </a:solidFill>
                        <a:effectLst/>
                        <a:latin typeface="Times New Roman"/>
                        <a:ea typeface="Times New Roman"/>
                        <a:cs typeface="Times New Roman"/>
                      </a:endParaRPr>
                    </a:p>
                  </a:txBody>
                  <a:tcPr marL="56575" marR="56575" marT="0" marB="0"/>
                </a:tc>
              </a:tr>
            </a:tbl>
          </a:graphicData>
        </a:graphic>
      </p:graphicFrame>
      <p:sp>
        <p:nvSpPr>
          <p:cNvPr id="3" name="Rectangle 1"/>
          <p:cNvSpPr>
            <a:spLocks noChangeArrowheads="1"/>
          </p:cNvSpPr>
          <p:nvPr/>
        </p:nvSpPr>
        <p:spPr bwMode="auto">
          <a:xfrm>
            <a:off x="304800" y="-4464"/>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систем управління матеріальними потоками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межах внутрішньовиробничих логістичних систем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2044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1" name="Rectangle 35"/>
          <p:cNvSpPr>
            <a:spLocks noChangeArrowheads="1"/>
          </p:cNvSpPr>
          <p:nvPr/>
        </p:nvSpPr>
        <p:spPr bwMode="auto">
          <a:xfrm>
            <a:off x="395288" y="156498"/>
            <a:ext cx="84201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uk-UA" sz="2400" b="1" dirty="0">
                <a:solidFill>
                  <a:srgbClr val="FF0000"/>
                </a:solidFill>
              </a:rPr>
              <a:t>3. </a:t>
            </a:r>
            <a:r>
              <a:rPr lang="uk-UA" sz="2400" b="1" dirty="0" err="1">
                <a:solidFill>
                  <a:srgbClr val="FF0000"/>
                </a:solidFill>
              </a:rPr>
              <a:t>Мікрологістичні</a:t>
            </a:r>
            <a:r>
              <a:rPr lang="uk-UA" sz="2400" b="1" dirty="0">
                <a:solidFill>
                  <a:srgbClr val="FF0000"/>
                </a:solidFill>
              </a:rPr>
              <a:t> системи </a:t>
            </a:r>
            <a:r>
              <a:rPr lang="uk-UA" sz="2400" b="1" i="1" dirty="0">
                <a:solidFill>
                  <a:srgbClr val="FF0000"/>
                </a:solidFill>
              </a:rPr>
              <a:t>MRP, </a:t>
            </a:r>
            <a:r>
              <a:rPr lang="uk-UA" sz="2400" b="1" i="1" dirty="0" err="1">
                <a:solidFill>
                  <a:srgbClr val="FF0000"/>
                </a:solidFill>
              </a:rPr>
              <a:t>MRP</a:t>
            </a:r>
            <a:r>
              <a:rPr lang="uk-UA" sz="2400" b="1" i="1" dirty="0">
                <a:solidFill>
                  <a:srgbClr val="FF0000"/>
                </a:solidFill>
              </a:rPr>
              <a:t> I, MRP II, ERP, </a:t>
            </a:r>
            <a:r>
              <a:rPr lang="en-US" sz="2400" b="1" i="1" dirty="0">
                <a:solidFill>
                  <a:srgbClr val="FF0000"/>
                </a:solidFill>
              </a:rPr>
              <a:t>KANBAN</a:t>
            </a:r>
            <a:r>
              <a:rPr lang="uk-UA" sz="2400" b="1" i="1" dirty="0">
                <a:solidFill>
                  <a:srgbClr val="FF0000"/>
                </a:solidFill>
              </a:rPr>
              <a:t>, OPT, «</a:t>
            </a:r>
            <a:r>
              <a:rPr lang="uk-UA" sz="2400" b="1" i="1" dirty="0" err="1">
                <a:solidFill>
                  <a:srgbClr val="FF0000"/>
                </a:solidFill>
              </a:rPr>
              <a:t>Lean</a:t>
            </a:r>
            <a:r>
              <a:rPr lang="uk-UA" sz="2400" b="1" i="1" dirty="0">
                <a:solidFill>
                  <a:srgbClr val="FF0000"/>
                </a:solidFill>
              </a:rPr>
              <a:t> </a:t>
            </a:r>
            <a:r>
              <a:rPr lang="uk-UA" sz="2400" b="1" i="1" dirty="0" err="1">
                <a:solidFill>
                  <a:srgbClr val="FF0000"/>
                </a:solidFill>
              </a:rPr>
              <a:t>Production</a:t>
            </a:r>
            <a:r>
              <a:rPr lang="uk-UA" sz="2400" b="1" i="1" dirty="0">
                <a:solidFill>
                  <a:srgbClr val="FF0000"/>
                </a:solidFill>
              </a:rPr>
              <a:t>»</a:t>
            </a:r>
          </a:p>
          <a:p>
            <a:pPr algn="ctr"/>
            <a:r>
              <a:rPr lang="uk-UA" sz="2000" b="1" i="1" dirty="0" err="1" smtClean="0"/>
              <a:t>Виштовхувальна</a:t>
            </a:r>
            <a:r>
              <a:rPr lang="uk-UA" sz="2000" b="1" i="1" dirty="0" smtClean="0"/>
              <a:t> </a:t>
            </a:r>
            <a:r>
              <a:rPr lang="uk-UA" sz="2000" b="1" i="1" dirty="0"/>
              <a:t>система</a:t>
            </a:r>
            <a:r>
              <a:rPr lang="uk-UA" sz="2000" b="1" dirty="0"/>
              <a:t> (</a:t>
            </a:r>
            <a:r>
              <a:rPr lang="uk-UA" sz="2000" b="1" dirty="0" err="1"/>
              <a:t>push</a:t>
            </a:r>
            <a:r>
              <a:rPr lang="uk-UA" sz="2000" b="1" dirty="0"/>
              <a:t> </a:t>
            </a:r>
            <a:r>
              <a:rPr lang="uk-UA" sz="2000" b="1" dirty="0" err="1"/>
              <a:t>systems</a:t>
            </a:r>
            <a:r>
              <a:rPr lang="uk-UA" sz="2000" b="1" dirty="0"/>
              <a:t>)</a:t>
            </a:r>
            <a:r>
              <a:rPr lang="ru-RU" sz="2000" b="1" dirty="0"/>
              <a:t> </a:t>
            </a:r>
            <a:r>
              <a:rPr lang="uk-UA" sz="2000" b="1" dirty="0"/>
              <a:t> − система організації виробництва, у якій предмети праці, що надходять на виробничу ділянку, не замовляються безпосередньо цією ділянкою у попередньої технологічної ділянки. Матеріальний потік «виштовхується» по команді із центральної системи керування виробництвом</a:t>
            </a:r>
            <a:r>
              <a:rPr lang="ru-RU" sz="2000" b="1" dirty="0"/>
              <a:t> </a:t>
            </a:r>
          </a:p>
        </p:txBody>
      </p:sp>
      <p:sp>
        <p:nvSpPr>
          <p:cNvPr id="9252" name="Rectangle 36"/>
          <p:cNvSpPr>
            <a:spLocks noChangeArrowheads="1"/>
          </p:cNvSpPr>
          <p:nvPr/>
        </p:nvSpPr>
        <p:spPr bwMode="auto">
          <a:xfrm>
            <a:off x="395288" y="2471340"/>
            <a:ext cx="84201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uk-UA" dirty="0"/>
              <a:t>Для </a:t>
            </a:r>
            <a:r>
              <a:rPr lang="uk-UA" dirty="0" err="1"/>
              <a:t>мікрологістичної</a:t>
            </a:r>
            <a:r>
              <a:rPr lang="uk-UA" dirty="0"/>
              <a:t> системи “</a:t>
            </a:r>
            <a:r>
              <a:rPr lang="uk-UA" dirty="0" err="1"/>
              <a:t>виштовхувального</a:t>
            </a:r>
            <a:r>
              <a:rPr lang="uk-UA" dirty="0"/>
              <a:t>” типу характерні виробництво деталей, компонентів, напівфабрикатів і складання із них готової продукції відповідно </a:t>
            </a:r>
            <a:r>
              <a:rPr lang="uk-UA" b="1" dirty="0">
                <a:solidFill>
                  <a:srgbClr val="FF0000"/>
                </a:solidFill>
              </a:rPr>
              <a:t>до точно заданого виробничого розкладу. </a:t>
            </a:r>
            <a:r>
              <a:rPr lang="uk-UA" dirty="0"/>
              <a:t>У зв’язку з цим матеріальні ресурси, обсяг незавершеного виробництва немов би виштовхуються із однієї ланки внутрішньовиробничої  логістичної системи до іншої, а потім готова продукція надходить до розподільної мережі. У таких системах </a:t>
            </a:r>
            <a:r>
              <a:rPr lang="uk-UA" b="1" dirty="0">
                <a:solidFill>
                  <a:srgbClr val="FF0000"/>
                </a:solidFill>
              </a:rPr>
              <a:t>попередити перебої у виробничому процесі, а також врахувати зміну попиту можна лише шляхом створення надлишкових виробничих і (або) страхових запасів </a:t>
            </a:r>
            <a:r>
              <a:rPr lang="uk-UA" dirty="0"/>
              <a:t>між ланками логістичної системи, які називаються </a:t>
            </a:r>
            <a:r>
              <a:rPr lang="uk-UA" i="1" dirty="0"/>
              <a:t>буферними запасами.</a:t>
            </a:r>
            <a:r>
              <a:rPr lang="uk-UA" dirty="0"/>
              <a:t> </a:t>
            </a:r>
            <a:r>
              <a:rPr lang="uk-UA" b="1" dirty="0">
                <a:solidFill>
                  <a:srgbClr val="FF0000"/>
                </a:solidFill>
              </a:rPr>
              <a:t>Наявність таких запасів гальмує оборотність обігових коштів фірми, збільшує собівартість готової продукції, але забезпечує більшу стійкість логістичної системи</a:t>
            </a:r>
            <a:r>
              <a:rPr lang="uk-UA" dirty="0"/>
              <a:t> при різких коливаннях попиту та ненадійності постачальників матеріальних ресурсів порівняно із логістичними системами, заснованими на концепції “точно у строк”.</a:t>
            </a:r>
          </a:p>
        </p:txBody>
      </p:sp>
    </p:spTree>
    <p:extLst>
      <p:ext uri="{BB962C8B-B14F-4D97-AF65-F5344CB8AC3E}">
        <p14:creationId xmlns:p14="http://schemas.microsoft.com/office/powerpoint/2010/main" val="402205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363915"/>
            <a:ext cx="8686800" cy="5016758"/>
          </a:xfrm>
          <a:prstGeom prst="rect">
            <a:avLst/>
          </a:prstGeom>
        </p:spPr>
        <p:txBody>
          <a:bodyPr wrap="square">
            <a:spAutoFit/>
          </a:bodyPr>
          <a:lstStyle/>
          <a:p>
            <a:endParaRPr lang="ru-RU" sz="3200" dirty="0">
              <a:solidFill>
                <a:srgbClr val="FF0000"/>
              </a:solidFill>
            </a:endParaRPr>
          </a:p>
          <a:p>
            <a:r>
              <a:rPr lang="uk-UA" sz="3200" i="1" dirty="0"/>
              <a:t>  </a:t>
            </a:r>
            <a:r>
              <a:rPr lang="uk-UA" sz="3200" dirty="0" smtClean="0"/>
              <a:t>До </a:t>
            </a:r>
            <a:r>
              <a:rPr lang="uk-UA" sz="3200" dirty="0"/>
              <a:t>концепцій «планування потреб / ресурсів» у виробництві, що реалізують  систему управління матеріальними потоками, що виштовхує належать </a:t>
            </a:r>
            <a:r>
              <a:rPr lang="uk-UA" sz="3200" dirty="0" smtClean="0"/>
              <a:t>:</a:t>
            </a:r>
          </a:p>
          <a:p>
            <a:r>
              <a:rPr lang="uk-UA" sz="3200" b="1" dirty="0" smtClean="0"/>
              <a:t>система </a:t>
            </a:r>
            <a:r>
              <a:rPr lang="uk-UA" sz="3200" b="1" dirty="0"/>
              <a:t>управління матеріальними потребами </a:t>
            </a:r>
            <a:r>
              <a:rPr lang="uk-UA" sz="3200" b="1" i="1" dirty="0"/>
              <a:t>MRP I (</a:t>
            </a:r>
            <a:r>
              <a:rPr lang="uk-UA" sz="3200" b="1" i="1" dirty="0" err="1"/>
              <a:t>materials</a:t>
            </a:r>
            <a:r>
              <a:rPr lang="uk-UA" sz="3200" b="1" i="1" dirty="0"/>
              <a:t> </a:t>
            </a:r>
            <a:r>
              <a:rPr lang="uk-UA" sz="3200" b="1" i="1" dirty="0" err="1"/>
              <a:t>requirements</a:t>
            </a:r>
            <a:r>
              <a:rPr lang="uk-UA" sz="3200" b="1" i="1" dirty="0"/>
              <a:t> </a:t>
            </a:r>
            <a:r>
              <a:rPr lang="uk-UA" sz="3200" b="1" i="1" dirty="0" err="1"/>
              <a:t>planning</a:t>
            </a:r>
            <a:r>
              <a:rPr lang="uk-UA" sz="3200" b="1" i="1" dirty="0" smtClean="0"/>
              <a:t>);</a:t>
            </a:r>
          </a:p>
          <a:p>
            <a:endParaRPr lang="ru-RU" sz="3200" dirty="0"/>
          </a:p>
          <a:p>
            <a:r>
              <a:rPr lang="uk-UA" sz="3200" b="1" dirty="0"/>
              <a:t>система управління виробничими ресурсами </a:t>
            </a:r>
            <a:r>
              <a:rPr lang="uk-UA" sz="3200" b="1" i="1" dirty="0"/>
              <a:t>MRP II (</a:t>
            </a:r>
            <a:r>
              <a:rPr lang="uk-UA" sz="3200" b="1" i="1" dirty="0" err="1"/>
              <a:t>manufacturing</a:t>
            </a:r>
            <a:r>
              <a:rPr lang="uk-UA" sz="3200" b="1" i="1" dirty="0"/>
              <a:t> </a:t>
            </a:r>
            <a:r>
              <a:rPr lang="uk-UA" sz="3200" b="1" i="1" dirty="0" err="1"/>
              <a:t>resource</a:t>
            </a:r>
            <a:r>
              <a:rPr lang="uk-UA" sz="3200" b="1" i="1" dirty="0"/>
              <a:t> </a:t>
            </a:r>
            <a:r>
              <a:rPr lang="uk-UA" sz="3200" b="1" i="1" dirty="0" err="1"/>
              <a:t>planning</a:t>
            </a:r>
            <a:r>
              <a:rPr lang="uk-UA" sz="3200" b="1" i="1" dirty="0"/>
              <a:t>).</a:t>
            </a:r>
            <a:endParaRPr lang="ru-RU" sz="3200" b="1" dirty="0"/>
          </a:p>
        </p:txBody>
      </p:sp>
    </p:spTree>
    <p:extLst>
      <p:ext uri="{BB962C8B-B14F-4D97-AF65-F5344CB8AC3E}">
        <p14:creationId xmlns:p14="http://schemas.microsoft.com/office/powerpoint/2010/main" val="410459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274638"/>
            <a:ext cx="8362950" cy="2362200"/>
          </a:xfrm>
        </p:spPr>
        <p:txBody>
          <a:bodyPr>
            <a:normAutofit fontScale="90000"/>
          </a:bodyPr>
          <a:lstStyle/>
          <a:p>
            <a:r>
              <a:rPr lang="uk-UA" sz="2000"/>
              <a:t/>
            </a:r>
            <a:br>
              <a:rPr lang="uk-UA" sz="2000"/>
            </a:br>
            <a:r>
              <a:rPr lang="uk-UA" sz="2000"/>
              <a:t>Базовими мікрологістичними системами виштовхувального типу, що ґрунтуються на концепції “планування потреб/ресурсів”, у виробництві й постачанні є </a:t>
            </a:r>
            <a:r>
              <a:rPr lang="uk-UA" sz="2000" i="1"/>
              <a:t>системи “планування потреби у матеріалах/виробничого планування потреби у ресурсах” </a:t>
            </a:r>
            <a:r>
              <a:rPr lang="uk-UA" sz="2000"/>
              <a:t>(</a:t>
            </a:r>
            <a:r>
              <a:rPr lang="uk-UA" sz="2000" i="1"/>
              <a:t>material/manufacturing requirements/resource planning</a:t>
            </a:r>
            <a:r>
              <a:rPr lang="uk-UA" sz="2000"/>
              <a:t>, MRP I / MRP II), а у дистрибуції (розподілі) – </a:t>
            </a:r>
            <a:r>
              <a:rPr lang="uk-UA" sz="2000" i="1"/>
              <a:t>системи “планування розподілу продукції/ресурсів </a:t>
            </a:r>
            <a:r>
              <a:rPr lang="uk-UA" sz="2000"/>
              <a:t>(</a:t>
            </a:r>
            <a:r>
              <a:rPr lang="uk-UA" sz="2000" i="1"/>
              <a:t>distribution requirements/resource planning</a:t>
            </a:r>
            <a:r>
              <a:rPr lang="uk-UA" sz="2000"/>
              <a:t>, DRP I / DRP II).</a:t>
            </a:r>
            <a:r>
              <a:rPr lang="ru-RU" sz="4000"/>
              <a:t/>
            </a:r>
            <a:br>
              <a:rPr lang="ru-RU" sz="4000"/>
            </a:br>
            <a:endParaRPr lang="ru-RU" sz="4000"/>
          </a:p>
        </p:txBody>
      </p:sp>
      <p:grpSp>
        <p:nvGrpSpPr>
          <p:cNvPr id="7172" name="Group 4"/>
          <p:cNvGrpSpPr>
            <a:grpSpLocks/>
          </p:cNvGrpSpPr>
          <p:nvPr/>
        </p:nvGrpSpPr>
        <p:grpSpPr bwMode="auto">
          <a:xfrm>
            <a:off x="304800" y="2209801"/>
            <a:ext cx="8458200" cy="4260830"/>
            <a:chOff x="1395" y="3312"/>
            <a:chExt cx="9000" cy="4980"/>
          </a:xfrm>
        </p:grpSpPr>
        <p:sp>
          <p:nvSpPr>
            <p:cNvPr id="7173" name="Rectangle 5"/>
            <p:cNvSpPr>
              <a:spLocks noChangeArrowheads="1"/>
            </p:cNvSpPr>
            <p:nvPr/>
          </p:nvSpPr>
          <p:spPr bwMode="auto">
            <a:xfrm>
              <a:off x="4290" y="3492"/>
              <a:ext cx="2400" cy="570"/>
            </a:xfrm>
            <a:prstGeom prst="rect">
              <a:avLst/>
            </a:prstGeom>
            <a:solidFill>
              <a:srgbClr val="FFFFFF"/>
            </a:solidFill>
            <a:ln w="19050">
              <a:solidFill>
                <a:srgbClr val="000000"/>
              </a:solidFill>
              <a:miter lim="800000"/>
              <a:headEnd/>
              <a:tailEnd/>
            </a:ln>
            <a:effectLst>
              <a:outerShdw dist="107763" dir="2700000" algn="ctr" rotWithShape="0">
                <a:srgbClr val="808080"/>
              </a:outerShdw>
            </a:effectLst>
          </p:spPr>
          <p:txBody>
            <a:bodyPr/>
            <a:lstStyle/>
            <a:p>
              <a:pPr algn="ctr"/>
              <a:r>
                <a:rPr lang="uk-UA" sz="1600" b="1">
                  <a:latin typeface="Times New Roman" pitchFamily="18" charset="0"/>
                </a:rPr>
                <a:t>Система </a:t>
              </a:r>
              <a:r>
                <a:rPr lang="ru-RU" sz="1600" b="1">
                  <a:latin typeface="Times New Roman" pitchFamily="18" charset="0"/>
                </a:rPr>
                <a:t>MRP I</a:t>
              </a:r>
              <a:endParaRPr lang="ru-RU" sz="1600"/>
            </a:p>
          </p:txBody>
        </p:sp>
        <p:sp>
          <p:nvSpPr>
            <p:cNvPr id="7174" name="Rectangle 6"/>
            <p:cNvSpPr>
              <a:spLocks noChangeArrowheads="1"/>
            </p:cNvSpPr>
            <p:nvPr/>
          </p:nvSpPr>
          <p:spPr bwMode="auto">
            <a:xfrm>
              <a:off x="1395" y="5382"/>
              <a:ext cx="1770" cy="735"/>
            </a:xfrm>
            <a:prstGeom prst="rect">
              <a:avLst/>
            </a:prstGeom>
            <a:solidFill>
              <a:srgbClr val="FFFFFF"/>
            </a:solidFill>
            <a:ln w="12700">
              <a:solidFill>
                <a:srgbClr val="000000"/>
              </a:solidFill>
              <a:miter lim="800000"/>
              <a:headEnd/>
              <a:tailEnd/>
            </a:ln>
          </p:spPr>
          <p:txBody>
            <a:bodyPr/>
            <a:lstStyle/>
            <a:p>
              <a:pPr algn="ctr"/>
              <a:r>
                <a:rPr lang="uk-UA" sz="1600">
                  <a:latin typeface="Times New Roman" pitchFamily="18" charset="0"/>
                </a:rPr>
                <a:t>Постачальник</a:t>
              </a:r>
              <a:endParaRPr lang="ru-RU" sz="1600"/>
            </a:p>
          </p:txBody>
        </p:sp>
        <p:sp>
          <p:nvSpPr>
            <p:cNvPr id="7175" name="Rectangle 7"/>
            <p:cNvSpPr>
              <a:spLocks noChangeArrowheads="1"/>
            </p:cNvSpPr>
            <p:nvPr/>
          </p:nvSpPr>
          <p:spPr bwMode="auto">
            <a:xfrm>
              <a:off x="3930" y="5367"/>
              <a:ext cx="1710" cy="735"/>
            </a:xfrm>
            <a:prstGeom prst="rect">
              <a:avLst/>
            </a:prstGeom>
            <a:solidFill>
              <a:srgbClr val="FFFFFF"/>
            </a:solidFill>
            <a:ln w="12700">
              <a:solidFill>
                <a:srgbClr val="000000"/>
              </a:solidFill>
              <a:miter lim="800000"/>
              <a:headEnd/>
              <a:tailEnd/>
            </a:ln>
          </p:spPr>
          <p:txBody>
            <a:bodyPr/>
            <a:lstStyle/>
            <a:p>
              <a:pPr algn="ctr"/>
              <a:r>
                <a:rPr lang="uk-UA" sz="1600">
                  <a:latin typeface="Times New Roman" pitchFamily="18" charset="0"/>
                </a:rPr>
                <a:t>Виробництво</a:t>
              </a:r>
            </a:p>
            <a:p>
              <a:pPr algn="ctr"/>
              <a:r>
                <a:rPr lang="uk-UA" sz="1600">
                  <a:latin typeface="Times New Roman" pitchFamily="18" charset="0"/>
                </a:rPr>
                <a:t>компонентів</a:t>
              </a:r>
              <a:endParaRPr lang="ru-RU" sz="1600"/>
            </a:p>
          </p:txBody>
        </p:sp>
        <p:sp>
          <p:nvSpPr>
            <p:cNvPr id="7176" name="Rectangle 8"/>
            <p:cNvSpPr>
              <a:spLocks noChangeArrowheads="1"/>
            </p:cNvSpPr>
            <p:nvPr/>
          </p:nvSpPr>
          <p:spPr bwMode="auto">
            <a:xfrm>
              <a:off x="6510" y="5337"/>
              <a:ext cx="1650" cy="735"/>
            </a:xfrm>
            <a:prstGeom prst="rect">
              <a:avLst/>
            </a:prstGeom>
            <a:solidFill>
              <a:srgbClr val="FFFFFF"/>
            </a:solidFill>
            <a:ln w="12700">
              <a:solidFill>
                <a:srgbClr val="000000"/>
              </a:solidFill>
              <a:miter lim="800000"/>
              <a:headEnd/>
              <a:tailEnd/>
            </a:ln>
          </p:spPr>
          <p:txBody>
            <a:bodyPr/>
            <a:lstStyle/>
            <a:p>
              <a:pPr algn="ctr"/>
              <a:r>
                <a:rPr lang="uk-UA" sz="1600">
                  <a:latin typeface="Times New Roman" pitchFamily="18" charset="0"/>
                </a:rPr>
                <a:t>Склад</a:t>
              </a:r>
            </a:p>
            <a:p>
              <a:pPr algn="ctr"/>
              <a:r>
                <a:rPr lang="uk-UA" sz="1600">
                  <a:latin typeface="Times New Roman" pitchFamily="18" charset="0"/>
                </a:rPr>
                <a:t>компонентів</a:t>
              </a:r>
              <a:endParaRPr lang="ru-RU" sz="1600"/>
            </a:p>
          </p:txBody>
        </p:sp>
        <p:sp>
          <p:nvSpPr>
            <p:cNvPr id="7177" name="Rectangle 9"/>
            <p:cNvSpPr>
              <a:spLocks noChangeArrowheads="1"/>
            </p:cNvSpPr>
            <p:nvPr/>
          </p:nvSpPr>
          <p:spPr bwMode="auto">
            <a:xfrm>
              <a:off x="8970" y="5322"/>
              <a:ext cx="1410" cy="735"/>
            </a:xfrm>
            <a:prstGeom prst="rect">
              <a:avLst/>
            </a:prstGeom>
            <a:solidFill>
              <a:srgbClr val="FFFFFF"/>
            </a:solidFill>
            <a:ln w="12700">
              <a:solidFill>
                <a:srgbClr val="000000"/>
              </a:solidFill>
              <a:miter lim="800000"/>
              <a:headEnd/>
              <a:tailEnd/>
            </a:ln>
          </p:spPr>
          <p:txBody>
            <a:bodyPr/>
            <a:lstStyle/>
            <a:p>
              <a:pPr algn="ctr"/>
              <a:r>
                <a:rPr lang="uk-UA" sz="1600">
                  <a:latin typeface="Times New Roman" pitchFamily="18" charset="0"/>
                </a:rPr>
                <a:t>Збиральна</a:t>
              </a:r>
            </a:p>
            <a:p>
              <a:pPr algn="ctr"/>
              <a:r>
                <a:rPr lang="uk-UA" sz="1600">
                  <a:latin typeface="Times New Roman" pitchFamily="18" charset="0"/>
                </a:rPr>
                <a:t>лінія</a:t>
              </a:r>
              <a:endParaRPr lang="ru-RU" sz="1600"/>
            </a:p>
          </p:txBody>
        </p:sp>
        <p:sp>
          <p:nvSpPr>
            <p:cNvPr id="7178" name="Rectangle 10"/>
            <p:cNvSpPr>
              <a:spLocks noChangeArrowheads="1"/>
            </p:cNvSpPr>
            <p:nvPr/>
          </p:nvSpPr>
          <p:spPr bwMode="auto">
            <a:xfrm>
              <a:off x="3195" y="5097"/>
              <a:ext cx="690"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МР</a:t>
              </a:r>
              <a:endParaRPr lang="ru-RU" sz="1600"/>
            </a:p>
          </p:txBody>
        </p:sp>
        <p:sp>
          <p:nvSpPr>
            <p:cNvPr id="7179" name="Rectangle 11"/>
            <p:cNvSpPr>
              <a:spLocks noChangeArrowheads="1"/>
            </p:cNvSpPr>
            <p:nvPr/>
          </p:nvSpPr>
          <p:spPr bwMode="auto">
            <a:xfrm>
              <a:off x="5730" y="5022"/>
              <a:ext cx="690"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НВ</a:t>
              </a:r>
              <a:endParaRPr lang="ru-RU" sz="1600"/>
            </a:p>
          </p:txBody>
        </p:sp>
        <p:sp>
          <p:nvSpPr>
            <p:cNvPr id="7180" name="Rectangle 12"/>
            <p:cNvSpPr>
              <a:spLocks noChangeArrowheads="1"/>
            </p:cNvSpPr>
            <p:nvPr/>
          </p:nvSpPr>
          <p:spPr bwMode="auto">
            <a:xfrm>
              <a:off x="8220" y="5022"/>
              <a:ext cx="690"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НВ</a:t>
              </a:r>
              <a:endParaRPr lang="ru-RU" sz="1600"/>
            </a:p>
          </p:txBody>
        </p:sp>
        <p:sp>
          <p:nvSpPr>
            <p:cNvPr id="7181" name="Rectangle 13"/>
            <p:cNvSpPr>
              <a:spLocks noChangeArrowheads="1"/>
            </p:cNvSpPr>
            <p:nvPr/>
          </p:nvSpPr>
          <p:spPr bwMode="auto">
            <a:xfrm>
              <a:off x="9705" y="4632"/>
              <a:ext cx="690"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ГП</a:t>
              </a:r>
              <a:endParaRPr lang="ru-RU" sz="1600"/>
            </a:p>
          </p:txBody>
        </p:sp>
        <p:sp>
          <p:nvSpPr>
            <p:cNvPr id="7182" name="Rectangle 14"/>
            <p:cNvSpPr>
              <a:spLocks noChangeArrowheads="1"/>
            </p:cNvSpPr>
            <p:nvPr/>
          </p:nvSpPr>
          <p:spPr bwMode="auto">
            <a:xfrm>
              <a:off x="8190" y="3312"/>
              <a:ext cx="2130" cy="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Замовлення споживачів</a:t>
              </a:r>
              <a:endParaRPr lang="ru-RU" sz="1600"/>
            </a:p>
          </p:txBody>
        </p:sp>
        <p:sp>
          <p:nvSpPr>
            <p:cNvPr id="7183" name="Line 15"/>
            <p:cNvSpPr>
              <a:spLocks noChangeShapeType="1"/>
            </p:cNvSpPr>
            <p:nvPr/>
          </p:nvSpPr>
          <p:spPr bwMode="auto">
            <a:xfrm flipH="1">
              <a:off x="7275" y="3747"/>
              <a:ext cx="1125"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4" name="Line 16"/>
            <p:cNvSpPr>
              <a:spLocks noChangeShapeType="1"/>
            </p:cNvSpPr>
            <p:nvPr/>
          </p:nvSpPr>
          <p:spPr bwMode="auto">
            <a:xfrm flipH="1">
              <a:off x="2835" y="3912"/>
              <a:ext cx="1455" cy="145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5" name="Line 17"/>
            <p:cNvSpPr>
              <a:spLocks noChangeShapeType="1"/>
            </p:cNvSpPr>
            <p:nvPr/>
          </p:nvSpPr>
          <p:spPr bwMode="auto">
            <a:xfrm flipV="1">
              <a:off x="2475" y="3567"/>
              <a:ext cx="1815" cy="1815"/>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6" name="Line 18"/>
            <p:cNvSpPr>
              <a:spLocks noChangeShapeType="1"/>
            </p:cNvSpPr>
            <p:nvPr/>
          </p:nvSpPr>
          <p:spPr bwMode="auto">
            <a:xfrm>
              <a:off x="3165" y="5712"/>
              <a:ext cx="765" cy="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7" name="Line 19"/>
            <p:cNvSpPr>
              <a:spLocks noChangeShapeType="1"/>
            </p:cNvSpPr>
            <p:nvPr/>
          </p:nvSpPr>
          <p:spPr bwMode="auto">
            <a:xfrm>
              <a:off x="5640" y="5727"/>
              <a:ext cx="855" cy="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8" name="Line 20"/>
            <p:cNvSpPr>
              <a:spLocks noChangeShapeType="1"/>
            </p:cNvSpPr>
            <p:nvPr/>
          </p:nvSpPr>
          <p:spPr bwMode="auto">
            <a:xfrm>
              <a:off x="8160" y="5697"/>
              <a:ext cx="810" cy="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89" name="Line 21"/>
            <p:cNvSpPr>
              <a:spLocks noChangeShapeType="1"/>
            </p:cNvSpPr>
            <p:nvPr/>
          </p:nvSpPr>
          <p:spPr bwMode="auto">
            <a:xfrm flipV="1">
              <a:off x="9630" y="4497"/>
              <a:ext cx="0" cy="825"/>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0" name="Line 22"/>
            <p:cNvSpPr>
              <a:spLocks noChangeShapeType="1"/>
            </p:cNvSpPr>
            <p:nvPr/>
          </p:nvSpPr>
          <p:spPr bwMode="auto">
            <a:xfrm flipV="1">
              <a:off x="4545" y="4092"/>
              <a:ext cx="0" cy="1275"/>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1" name="Line 23"/>
            <p:cNvSpPr>
              <a:spLocks noChangeShapeType="1"/>
            </p:cNvSpPr>
            <p:nvPr/>
          </p:nvSpPr>
          <p:spPr bwMode="auto">
            <a:xfrm>
              <a:off x="4830" y="4107"/>
              <a:ext cx="0" cy="124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2" name="Line 24"/>
            <p:cNvSpPr>
              <a:spLocks noChangeShapeType="1"/>
            </p:cNvSpPr>
            <p:nvPr/>
          </p:nvSpPr>
          <p:spPr bwMode="auto">
            <a:xfrm flipH="1" flipV="1">
              <a:off x="5535" y="4152"/>
              <a:ext cx="1185" cy="1185"/>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3" name="Line 25"/>
            <p:cNvSpPr>
              <a:spLocks noChangeShapeType="1"/>
            </p:cNvSpPr>
            <p:nvPr/>
          </p:nvSpPr>
          <p:spPr bwMode="auto">
            <a:xfrm>
              <a:off x="5925" y="4152"/>
              <a:ext cx="1185" cy="118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4" name="Line 26"/>
            <p:cNvSpPr>
              <a:spLocks noChangeShapeType="1"/>
            </p:cNvSpPr>
            <p:nvPr/>
          </p:nvSpPr>
          <p:spPr bwMode="auto">
            <a:xfrm>
              <a:off x="6765" y="3807"/>
              <a:ext cx="2430" cy="151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5" name="Line 27"/>
            <p:cNvSpPr>
              <a:spLocks noChangeShapeType="1"/>
            </p:cNvSpPr>
            <p:nvPr/>
          </p:nvSpPr>
          <p:spPr bwMode="auto">
            <a:xfrm flipH="1" flipV="1">
              <a:off x="6690" y="3537"/>
              <a:ext cx="2760" cy="1785"/>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7196" name="Rectangle 28"/>
            <p:cNvSpPr>
              <a:spLocks noChangeArrowheads="1"/>
            </p:cNvSpPr>
            <p:nvPr/>
          </p:nvSpPr>
          <p:spPr bwMode="auto">
            <a:xfrm>
              <a:off x="1395" y="6762"/>
              <a:ext cx="8655" cy="15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1600" dirty="0">
                  <a:latin typeface="Times New Roman" pitchFamily="18" charset="0"/>
                </a:rPr>
                <a:t>MRP I</a:t>
              </a:r>
              <a:r>
                <a:rPr lang="uk-UA" sz="1600" dirty="0">
                  <a:latin typeface="Times New Roman" pitchFamily="18" charset="0"/>
                </a:rPr>
                <a:t> як система “</a:t>
              </a:r>
              <a:r>
                <a:rPr lang="uk-UA" sz="1600" dirty="0" err="1">
                  <a:latin typeface="Times New Roman" pitchFamily="18" charset="0"/>
                </a:rPr>
                <a:t>виштовхувального</a:t>
              </a:r>
              <a:r>
                <a:rPr lang="uk-UA" sz="1600" dirty="0">
                  <a:latin typeface="Times New Roman" pitchFamily="18" charset="0"/>
                </a:rPr>
                <a:t>” типу:</a:t>
              </a:r>
            </a:p>
            <a:p>
              <a:pPr algn="ctr"/>
              <a:r>
                <a:rPr lang="uk-UA" sz="1600" dirty="0">
                  <a:latin typeface="Times New Roman" pitchFamily="18" charset="0"/>
                </a:rPr>
                <a:t>МР – матеріальні ресурси; НВ – незавершене виробництво;</a:t>
              </a:r>
            </a:p>
            <a:p>
              <a:pPr algn="just"/>
              <a:r>
                <a:rPr lang="uk-UA" sz="1600" dirty="0">
                  <a:latin typeface="Times New Roman" pitchFamily="18" charset="0"/>
                </a:rPr>
                <a:t> ГП – готова продукція;               </a:t>
              </a:r>
              <a:r>
                <a:rPr lang="en-US" sz="1600" dirty="0" smtClean="0">
                  <a:latin typeface="Times New Roman" pitchFamily="18" charset="0"/>
                </a:rPr>
                <a:t> </a:t>
              </a:r>
              <a:r>
                <a:rPr lang="uk-UA" sz="1600" dirty="0" smtClean="0">
                  <a:latin typeface="Times New Roman" pitchFamily="18" charset="0"/>
                </a:rPr>
                <a:t>– </a:t>
              </a:r>
              <a:r>
                <a:rPr lang="uk-UA" sz="1600" dirty="0">
                  <a:latin typeface="Times New Roman" pitchFamily="18" charset="0"/>
                </a:rPr>
                <a:t>матеріальний потік;</a:t>
              </a:r>
            </a:p>
            <a:p>
              <a:pPr algn="just"/>
              <a:r>
                <a:rPr lang="uk-UA" sz="1600" dirty="0">
                  <a:latin typeface="Times New Roman" pitchFamily="18" charset="0"/>
                </a:rPr>
                <a:t>              – замовлення;                    – виконання замовлення</a:t>
              </a:r>
              <a:endParaRPr lang="ru-RU" sz="1600" dirty="0"/>
            </a:p>
          </p:txBody>
        </p:sp>
        <p:grpSp>
          <p:nvGrpSpPr>
            <p:cNvPr id="7197" name="Group 29"/>
            <p:cNvGrpSpPr>
              <a:grpSpLocks/>
            </p:cNvGrpSpPr>
            <p:nvPr/>
          </p:nvGrpSpPr>
          <p:grpSpPr bwMode="auto">
            <a:xfrm>
              <a:off x="1557" y="7581"/>
              <a:ext cx="2988" cy="273"/>
              <a:chOff x="1527" y="8931"/>
              <a:chExt cx="2988" cy="273"/>
            </a:xfrm>
          </p:grpSpPr>
          <p:sp>
            <p:nvSpPr>
              <p:cNvPr id="7198" name="Line 30"/>
              <p:cNvSpPr>
                <a:spLocks noChangeShapeType="1"/>
              </p:cNvSpPr>
              <p:nvPr/>
            </p:nvSpPr>
            <p:spPr bwMode="auto">
              <a:xfrm>
                <a:off x="3722" y="8931"/>
                <a:ext cx="60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a:p>
            </p:txBody>
          </p:sp>
          <p:sp>
            <p:nvSpPr>
              <p:cNvPr id="7199" name="Line 31"/>
              <p:cNvSpPr>
                <a:spLocks noChangeShapeType="1"/>
              </p:cNvSpPr>
              <p:nvPr/>
            </p:nvSpPr>
            <p:spPr bwMode="auto">
              <a:xfrm flipV="1">
                <a:off x="1527" y="9204"/>
                <a:ext cx="58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sz="1600"/>
              </a:p>
            </p:txBody>
          </p:sp>
          <p:sp>
            <p:nvSpPr>
              <p:cNvPr id="7200" name="Line 32"/>
              <p:cNvSpPr>
                <a:spLocks noChangeShapeType="1"/>
              </p:cNvSpPr>
              <p:nvPr/>
            </p:nvSpPr>
            <p:spPr bwMode="auto">
              <a:xfrm>
                <a:off x="3960" y="9204"/>
                <a:ext cx="5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a:p>
            </p:txBody>
          </p:sp>
        </p:grpSp>
      </p:grpSp>
    </p:spTree>
    <p:extLst>
      <p:ext uri="{BB962C8B-B14F-4D97-AF65-F5344CB8AC3E}">
        <p14:creationId xmlns:p14="http://schemas.microsoft.com/office/powerpoint/2010/main" val="1035791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20759" y="5175700"/>
            <a:ext cx="8458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Система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MRP</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набула поширення в 70-ті 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a:t>
            </a:r>
            <a:r>
              <a:rPr lang="en-US" sz="2000" dirty="0">
                <a:latin typeface="Arial" pitchFamily="34" charset="0"/>
                <a:ea typeface="Times New Roman" pitchFamily="18" charset="0"/>
                <a:cs typeface="Arial" pitchFamily="34" charset="0"/>
              </a:rPr>
              <a:t>.</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завдяки розвитку інформаційних технологій та комп’ютерної техніки, але вперше була  розроблена в середині 50-х 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р.(США). Системи, аналогічні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MRP</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застосовувались також і в радянському військово-промисловому комплексі.</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0" y="152400"/>
            <a:ext cx="8650359" cy="5014913"/>
            <a:chOff x="0" y="0"/>
            <a:chExt cx="5281295" cy="3188970"/>
          </a:xfrm>
        </p:grpSpPr>
        <p:sp>
          <p:nvSpPr>
            <p:cNvPr id="4" name="Прямоугольник 3"/>
            <p:cNvSpPr/>
            <p:nvPr/>
          </p:nvSpPr>
          <p:spPr>
            <a:xfrm>
              <a:off x="0" y="0"/>
              <a:ext cx="5281295" cy="3188970"/>
            </a:xfrm>
            <a:prstGeom prst="rect">
              <a:avLst/>
            </a:prstGeom>
            <a:noFill/>
          </p:spPr>
          <p:txBody>
            <a:bodyPr/>
            <a:lstStyle/>
            <a:p>
              <a:endParaRPr lang="ru-RU"/>
            </a:p>
          </p:txBody>
        </p:sp>
        <p:sp>
          <p:nvSpPr>
            <p:cNvPr id="5" name="AutoShape 17"/>
            <p:cNvSpPr>
              <a:spLocks noChangeArrowheads="1"/>
            </p:cNvSpPr>
            <p:nvPr/>
          </p:nvSpPr>
          <p:spPr bwMode="auto">
            <a:xfrm>
              <a:off x="597813" y="298966"/>
              <a:ext cx="1195627" cy="531495"/>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uk-UA" dirty="0">
                  <a:effectLst/>
                  <a:latin typeface="Arial"/>
                  <a:ea typeface="Times New Roman"/>
                </a:rPr>
                <a:t>Замовлення</a:t>
              </a:r>
              <a:endParaRPr lang="ru-RU" dirty="0">
                <a:effectLst/>
                <a:latin typeface="Times New Roman"/>
                <a:ea typeface="Times New Roman"/>
              </a:endParaRPr>
            </a:p>
            <a:p>
              <a:pPr algn="ctr">
                <a:spcAft>
                  <a:spcPts val="0"/>
                </a:spcAft>
              </a:pPr>
              <a:r>
                <a:rPr lang="uk-UA" dirty="0">
                  <a:effectLst/>
                  <a:latin typeface="Arial"/>
                  <a:ea typeface="Times New Roman"/>
                </a:rPr>
                <a:t>споживачів</a:t>
              </a:r>
              <a:endParaRPr lang="ru-RU" dirty="0">
                <a:effectLst/>
                <a:latin typeface="Times New Roman"/>
                <a:ea typeface="Times New Roman"/>
              </a:endParaRPr>
            </a:p>
          </p:txBody>
        </p:sp>
        <p:sp>
          <p:nvSpPr>
            <p:cNvPr id="6" name="AutoShape 18"/>
            <p:cNvSpPr>
              <a:spLocks noChangeArrowheads="1"/>
            </p:cNvSpPr>
            <p:nvPr/>
          </p:nvSpPr>
          <p:spPr bwMode="auto">
            <a:xfrm>
              <a:off x="3786395" y="298966"/>
              <a:ext cx="1096602" cy="531495"/>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uk-UA">
                  <a:effectLst/>
                  <a:latin typeface="Arial"/>
                  <a:ea typeface="Times New Roman"/>
                </a:rPr>
                <a:t>Прогнози</a:t>
              </a:r>
              <a:endParaRPr lang="ru-RU">
                <a:effectLst/>
                <a:latin typeface="Times New Roman"/>
                <a:ea typeface="Times New Roman"/>
              </a:endParaRPr>
            </a:p>
            <a:p>
              <a:pPr algn="ctr">
                <a:spcAft>
                  <a:spcPts val="0"/>
                </a:spcAft>
              </a:pPr>
              <a:r>
                <a:rPr lang="uk-UA">
                  <a:effectLst/>
                  <a:latin typeface="Arial"/>
                  <a:ea typeface="Times New Roman"/>
                </a:rPr>
                <a:t>попиту</a:t>
              </a:r>
              <a:endParaRPr lang="ru-RU">
                <a:effectLst/>
                <a:latin typeface="Times New Roman"/>
                <a:ea typeface="Times New Roman"/>
              </a:endParaRPr>
            </a:p>
          </p:txBody>
        </p:sp>
        <p:sp>
          <p:nvSpPr>
            <p:cNvPr id="7" name="AutoShape 19"/>
            <p:cNvSpPr>
              <a:spLocks noChangeArrowheads="1"/>
            </p:cNvSpPr>
            <p:nvPr/>
          </p:nvSpPr>
          <p:spPr bwMode="auto">
            <a:xfrm>
              <a:off x="498055" y="1295519"/>
              <a:ext cx="1295384" cy="597932"/>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uk-UA">
                  <a:effectLst/>
                  <a:latin typeface="Arial"/>
                  <a:ea typeface="Times New Roman"/>
                </a:rPr>
                <a:t>База даних </a:t>
              </a:r>
              <a:r>
                <a:rPr lang="ru-RU">
                  <a:effectLst/>
                  <a:latin typeface="Arial"/>
                  <a:ea typeface="Times New Roman"/>
                </a:rPr>
                <a:t>матер</a:t>
              </a:r>
              <a:r>
                <a:rPr lang="uk-UA">
                  <a:effectLst/>
                  <a:latin typeface="Arial"/>
                  <a:ea typeface="Times New Roman"/>
                </a:rPr>
                <a:t>і</a:t>
              </a:r>
              <a:r>
                <a:rPr lang="ru-RU">
                  <a:effectLst/>
                  <a:latin typeface="Arial"/>
                  <a:ea typeface="Times New Roman"/>
                </a:rPr>
                <a:t>альн</a:t>
              </a:r>
              <a:r>
                <a:rPr lang="uk-UA">
                  <a:effectLst/>
                  <a:latin typeface="Arial"/>
                  <a:ea typeface="Times New Roman"/>
                </a:rPr>
                <a:t>и</a:t>
              </a:r>
              <a:r>
                <a:rPr lang="ru-RU">
                  <a:effectLst/>
                  <a:latin typeface="Arial"/>
                  <a:ea typeface="Times New Roman"/>
                </a:rPr>
                <a:t>х ресурс</a:t>
              </a:r>
              <a:r>
                <a:rPr lang="uk-UA">
                  <a:effectLst/>
                  <a:latin typeface="Arial"/>
                  <a:ea typeface="Times New Roman"/>
                </a:rPr>
                <a:t>і</a:t>
              </a:r>
              <a:r>
                <a:rPr lang="ru-RU">
                  <a:effectLst/>
                  <a:latin typeface="Arial"/>
                  <a:ea typeface="Times New Roman"/>
                </a:rPr>
                <a:t>в</a:t>
              </a:r>
              <a:endParaRPr lang="ru-RU">
                <a:effectLst/>
                <a:latin typeface="Times New Roman"/>
                <a:ea typeface="Times New Roman"/>
              </a:endParaRPr>
            </a:p>
          </p:txBody>
        </p:sp>
        <p:sp>
          <p:nvSpPr>
            <p:cNvPr id="8" name="AutoShape 20"/>
            <p:cNvSpPr>
              <a:spLocks noChangeArrowheads="1"/>
            </p:cNvSpPr>
            <p:nvPr/>
          </p:nvSpPr>
          <p:spPr bwMode="auto">
            <a:xfrm>
              <a:off x="2092713" y="1295519"/>
              <a:ext cx="1494900" cy="597932"/>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ru-RU">
                  <a:effectLst/>
                  <a:latin typeface="Arial"/>
                  <a:ea typeface="Times New Roman"/>
                </a:rPr>
                <a:t>Програмн</a:t>
              </a:r>
              <a:r>
                <a:rPr lang="uk-UA">
                  <a:effectLst/>
                  <a:latin typeface="Arial"/>
                  <a:ea typeface="Times New Roman"/>
                </a:rPr>
                <a:t>и</a:t>
              </a:r>
              <a:r>
                <a:rPr lang="ru-RU">
                  <a:effectLst/>
                  <a:latin typeface="Arial"/>
                  <a:ea typeface="Times New Roman"/>
                </a:rPr>
                <a:t>й комплекс </a:t>
              </a:r>
              <a:r>
                <a:rPr lang="en-US" i="1">
                  <a:effectLst/>
                  <a:latin typeface="Arial"/>
                  <a:ea typeface="Times New Roman"/>
                </a:rPr>
                <a:t>MRP I</a:t>
              </a:r>
              <a:endParaRPr lang="ru-RU">
                <a:effectLst/>
                <a:latin typeface="Times New Roman"/>
                <a:ea typeface="Times New Roman"/>
              </a:endParaRPr>
            </a:p>
          </p:txBody>
        </p:sp>
        <p:sp>
          <p:nvSpPr>
            <p:cNvPr id="9" name="AutoShape 21"/>
            <p:cNvSpPr>
              <a:spLocks noChangeArrowheads="1"/>
            </p:cNvSpPr>
            <p:nvPr/>
          </p:nvSpPr>
          <p:spPr bwMode="auto">
            <a:xfrm>
              <a:off x="1992955" y="2292072"/>
              <a:ext cx="1992955" cy="531495"/>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ru-RU">
                  <a:effectLst/>
                  <a:latin typeface="Arial"/>
                  <a:ea typeface="Times New Roman"/>
                </a:rPr>
                <a:t>В</a:t>
              </a:r>
              <a:r>
                <a:rPr lang="uk-UA">
                  <a:effectLst/>
                  <a:latin typeface="Arial"/>
                  <a:ea typeface="Times New Roman"/>
                </a:rPr>
                <a:t>и</a:t>
              </a:r>
              <a:r>
                <a:rPr lang="ru-RU">
                  <a:effectLst/>
                  <a:latin typeface="Arial"/>
                  <a:ea typeface="Times New Roman"/>
                </a:rPr>
                <a:t>х</a:t>
              </a:r>
              <a:r>
                <a:rPr lang="uk-UA">
                  <a:effectLst/>
                  <a:latin typeface="Arial"/>
                  <a:ea typeface="Times New Roman"/>
                </a:rPr>
                <a:t>і</a:t>
              </a:r>
              <a:r>
                <a:rPr lang="ru-RU">
                  <a:effectLst/>
                  <a:latin typeface="Arial"/>
                  <a:ea typeface="Times New Roman"/>
                </a:rPr>
                <a:t>дн</a:t>
              </a:r>
              <a:r>
                <a:rPr lang="uk-UA">
                  <a:effectLst/>
                  <a:latin typeface="Arial"/>
                  <a:ea typeface="Times New Roman"/>
                </a:rPr>
                <a:t>і</a:t>
              </a:r>
              <a:r>
                <a:rPr lang="ru-RU">
                  <a:effectLst/>
                  <a:latin typeface="Arial"/>
                  <a:ea typeface="Times New Roman"/>
                </a:rPr>
                <a:t> машино – </a:t>
              </a:r>
              <a:endParaRPr lang="ru-RU">
                <a:effectLst/>
                <a:latin typeface="Times New Roman"/>
                <a:ea typeface="Times New Roman"/>
              </a:endParaRPr>
            </a:p>
            <a:p>
              <a:pPr algn="ctr">
                <a:spcAft>
                  <a:spcPts val="0"/>
                </a:spcAft>
              </a:pPr>
              <a:r>
                <a:rPr lang="uk-UA">
                  <a:effectLst/>
                  <a:latin typeface="Arial"/>
                  <a:ea typeface="Times New Roman"/>
                </a:rPr>
                <a:t>та </a:t>
              </a:r>
              <a:r>
                <a:rPr lang="ru-RU">
                  <a:effectLst/>
                  <a:latin typeface="Arial"/>
                  <a:ea typeface="Times New Roman"/>
                </a:rPr>
                <a:t>в</a:t>
              </a:r>
              <a:r>
                <a:rPr lang="uk-UA">
                  <a:effectLst/>
                  <a:latin typeface="Arial"/>
                  <a:ea typeface="Times New Roman"/>
                </a:rPr>
                <a:t>і</a:t>
              </a:r>
              <a:r>
                <a:rPr lang="ru-RU">
                  <a:effectLst/>
                  <a:latin typeface="Arial"/>
                  <a:ea typeface="Times New Roman"/>
                </a:rPr>
                <a:t>деопрограм</a:t>
              </a:r>
              <a:r>
                <a:rPr lang="uk-UA">
                  <a:effectLst/>
                  <a:latin typeface="Arial"/>
                  <a:ea typeface="Times New Roman"/>
                </a:rPr>
                <a:t>и</a:t>
              </a:r>
              <a:endParaRPr lang="ru-RU">
                <a:effectLst/>
                <a:latin typeface="Times New Roman"/>
                <a:ea typeface="Times New Roman"/>
              </a:endParaRPr>
            </a:p>
          </p:txBody>
        </p:sp>
        <p:sp>
          <p:nvSpPr>
            <p:cNvPr id="10" name="AutoShape 22"/>
            <p:cNvSpPr>
              <a:spLocks noChangeArrowheads="1"/>
            </p:cNvSpPr>
            <p:nvPr/>
          </p:nvSpPr>
          <p:spPr bwMode="auto">
            <a:xfrm>
              <a:off x="3985911" y="1295519"/>
              <a:ext cx="798062" cy="531495"/>
            </a:xfrm>
            <a:prstGeom prst="flowChartProcess">
              <a:avLst/>
            </a:prstGeom>
            <a:solidFill>
              <a:srgbClr val="FFFFFF"/>
            </a:solidFill>
            <a:ln w="9525">
              <a:solidFill>
                <a:srgbClr val="000000"/>
              </a:solidFill>
              <a:miter lim="800000"/>
              <a:headEnd/>
              <a:tailEnd/>
            </a:ln>
          </p:spPr>
          <p:txBody>
            <a:bodyPr rot="0" vert="horz" wrap="square" lIns="79553" tIns="39776" rIns="79553" bIns="39776" anchor="t" anchorCtr="0" upright="1">
              <a:noAutofit/>
            </a:bodyPr>
            <a:lstStyle/>
            <a:p>
              <a:pPr algn="ctr">
                <a:spcAft>
                  <a:spcPts val="0"/>
                </a:spcAft>
              </a:pPr>
              <a:r>
                <a:rPr lang="ru-RU">
                  <a:effectLst/>
                  <a:latin typeface="Arial"/>
                  <a:ea typeface="Times New Roman"/>
                </a:rPr>
                <a:t>База дан</a:t>
              </a:r>
              <a:r>
                <a:rPr lang="uk-UA">
                  <a:effectLst/>
                  <a:latin typeface="Arial"/>
                  <a:ea typeface="Times New Roman"/>
                </a:rPr>
                <a:t>и</a:t>
              </a:r>
              <a:r>
                <a:rPr lang="ru-RU">
                  <a:effectLst/>
                  <a:latin typeface="Arial"/>
                  <a:ea typeface="Times New Roman"/>
                </a:rPr>
                <a:t>х запас</a:t>
              </a:r>
              <a:r>
                <a:rPr lang="uk-UA">
                  <a:effectLst/>
                  <a:latin typeface="Arial"/>
                  <a:ea typeface="Times New Roman"/>
                </a:rPr>
                <a:t>і</a:t>
              </a:r>
              <a:r>
                <a:rPr lang="ru-RU">
                  <a:effectLst/>
                  <a:latin typeface="Arial"/>
                  <a:ea typeface="Times New Roman"/>
                </a:rPr>
                <a:t>в</a:t>
              </a:r>
              <a:endParaRPr lang="ru-RU">
                <a:effectLst/>
                <a:latin typeface="Times New Roman"/>
                <a:ea typeface="Times New Roman"/>
              </a:endParaRPr>
            </a:p>
          </p:txBody>
        </p:sp>
        <p:cxnSp>
          <p:nvCxnSpPr>
            <p:cNvPr id="11" name="Line 23"/>
            <p:cNvCxnSpPr/>
            <p:nvPr/>
          </p:nvCxnSpPr>
          <p:spPr bwMode="auto">
            <a:xfrm>
              <a:off x="1793440" y="797243"/>
              <a:ext cx="399031" cy="498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24"/>
            <p:cNvCxnSpPr/>
            <p:nvPr/>
          </p:nvCxnSpPr>
          <p:spPr bwMode="auto">
            <a:xfrm flipH="1">
              <a:off x="3388097" y="797243"/>
              <a:ext cx="398298" cy="498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25"/>
            <p:cNvCxnSpPr/>
            <p:nvPr/>
          </p:nvCxnSpPr>
          <p:spPr bwMode="auto">
            <a:xfrm>
              <a:off x="1793440" y="1594485"/>
              <a:ext cx="29927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26"/>
            <p:cNvCxnSpPr/>
            <p:nvPr/>
          </p:nvCxnSpPr>
          <p:spPr bwMode="auto">
            <a:xfrm flipH="1">
              <a:off x="3587613" y="1594485"/>
              <a:ext cx="39829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7"/>
            <p:cNvCxnSpPr/>
            <p:nvPr/>
          </p:nvCxnSpPr>
          <p:spPr bwMode="auto">
            <a:xfrm>
              <a:off x="2890042" y="1893451"/>
              <a:ext cx="0" cy="3986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6" name="Rectangle 21"/>
          <p:cNvSpPr>
            <a:spLocks noChangeArrowheads="1"/>
          </p:cNvSpPr>
          <p:nvPr/>
        </p:nvSpPr>
        <p:spPr bwMode="auto">
          <a:xfrm>
            <a:off x="2769851" y="4765283"/>
            <a:ext cx="42544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Блок-схема системи </a:t>
            </a:r>
            <a:r>
              <a:rPr kumimoji="0" lang="uk-UA"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MRP </a:t>
            </a:r>
            <a:r>
              <a:rPr kumimoji="0" lang="en-US"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endParaRPr kumimoji="0" lang="uk-UA" b="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441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35523"/>
            <a:ext cx="86106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1108075" algn="l"/>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Блок-схема містить у собі наступну інформацію:</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tab pos="1108075" algn="l"/>
              </a:tabLst>
            </a:pP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108075" algn="l"/>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вхідна інформація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складається із </a:t>
            </a:r>
            <a:r>
              <a:rPr kumimoji="0" lang="uk-UA"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замовлень споживачів, прогнозу попиту на готову продукцію,</a:t>
            </a:r>
            <a:r>
              <a:rPr kumimoji="0" lang="uk-UA"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графіка виробництва;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108075" algn="l"/>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внутрішня інформація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містить у собі </a:t>
            </a:r>
            <a:r>
              <a:rPr kumimoji="0" lang="uk-UA"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базу даних про матеріальні ресурси</a:t>
            </a:r>
            <a:r>
              <a:rPr kumimoji="0" lang="uk-UA"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(номенклатура й параметри сировини, напівфабрикатів тощо; норми витрати матеріальних ресурсів на одиницю продукції, що випускається; час їхніх поставок  для виробничих операцій) та </a:t>
            </a:r>
            <a:r>
              <a:rPr kumimoji="0" lang="uk-UA"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базу даних про запаси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(обсяг запасів на складах; відповідність наявних запасів необхідній кількості; постачальники; параметри постачань));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108075" algn="l"/>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програмний комплекс, який використовує систематизовані виробничі розклади та алгоритми. </a:t>
            </a:r>
            <a:r>
              <a:rPr kumimoji="0" lang="uk-UA"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Програмні модулі системи  переводять попит на готову продукцію на необхідну потребу в матеріальних ресурсах</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Далі обчислюють вимоги на матеріальні ресурси, обсяг незавершеного виробництва, ураховуючи наявні запаси, розміщуються замовлення на обсяги матеріальних ресурсів для виробництва, ураховуючи специфікацій виробів, час доставки та вже розміщених замовлень;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108075" algn="l"/>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результаті система дістає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вихідні машинограми</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які є початковими документами для виробничих і логістичних менеджерів, включаючи  </a:t>
            </a:r>
            <a:r>
              <a:rPr kumimoji="0" lang="uk-UA"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вимоги на матеріальні ресурси, виробничі розклади, схеми доставки матеріальних ресурсів, обсяги замовлень, скориговані  вимоги на поставку готової продукції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тощо.</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1289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04800"/>
            <a:ext cx="8686800" cy="5509200"/>
          </a:xfrm>
          <a:prstGeom prst="rect">
            <a:avLst/>
          </a:prstGeom>
        </p:spPr>
        <p:txBody>
          <a:bodyPr wrap="square">
            <a:spAutoFit/>
          </a:bodyPr>
          <a:lstStyle/>
          <a:p>
            <a:r>
              <a:rPr lang="uk-UA" sz="3200" b="1" dirty="0"/>
              <a:t>Джерелами інформації, що використовує MRP, є </a:t>
            </a:r>
            <a:r>
              <a:rPr lang="uk-UA" sz="3200" b="1" dirty="0" smtClean="0"/>
              <a:t>такі: </a:t>
            </a:r>
            <a:endParaRPr lang="ru-RU" sz="3200" b="1" dirty="0"/>
          </a:p>
          <a:p>
            <a:r>
              <a:rPr lang="uk-UA" sz="3200" b="1" dirty="0" err="1" smtClean="0"/>
              <a:t>●основний</a:t>
            </a:r>
            <a:r>
              <a:rPr lang="uk-UA" sz="3200" b="1" dirty="0" smtClean="0"/>
              <a:t> </a:t>
            </a:r>
            <a:r>
              <a:rPr lang="uk-UA" sz="3200" b="1" dirty="0"/>
              <a:t>графік, де вказують обсяг кожного продукту, що виготовляють в певний період часу;</a:t>
            </a:r>
            <a:endParaRPr lang="ru-RU" sz="3200" b="1" dirty="0"/>
          </a:p>
          <a:p>
            <a:r>
              <a:rPr lang="uk-UA" sz="3200" b="1" dirty="0"/>
              <a:t>● </a:t>
            </a:r>
            <a:r>
              <a:rPr lang="uk-UA" sz="3200" b="1" dirty="0" smtClean="0"/>
              <a:t>відомості </a:t>
            </a:r>
            <a:r>
              <a:rPr lang="uk-UA" sz="3200" b="1" dirty="0"/>
              <a:t>/ специфікації матеріалів, які є упорядкованим списком усіх складових, необхідних для виробництва конкретного продукту; </a:t>
            </a:r>
            <a:endParaRPr lang="ru-RU" sz="3200" b="1" dirty="0"/>
          </a:p>
          <a:p>
            <a:r>
              <a:rPr lang="uk-UA" sz="3200" b="1" dirty="0"/>
              <a:t>● </a:t>
            </a:r>
            <a:r>
              <a:rPr lang="uk-UA" sz="3200" b="1" dirty="0" smtClean="0"/>
              <a:t>облікова </a:t>
            </a:r>
            <a:r>
              <a:rPr lang="uk-UA" sz="3200" b="1" dirty="0"/>
              <a:t>документація щодо запасів, де показана наявність </a:t>
            </a:r>
            <a:r>
              <a:rPr lang="uk-UA" sz="3200" b="1" dirty="0" smtClean="0"/>
              <a:t>матеріалів</a:t>
            </a:r>
            <a:r>
              <a:rPr lang="uk-UA" sz="3200" b="1" dirty="0"/>
              <a:t>. </a:t>
            </a:r>
            <a:endParaRPr lang="ru-RU" sz="3200" b="1" dirty="0"/>
          </a:p>
        </p:txBody>
      </p:sp>
    </p:spTree>
    <p:extLst>
      <p:ext uri="{BB962C8B-B14F-4D97-AF65-F5344CB8AC3E}">
        <p14:creationId xmlns:p14="http://schemas.microsoft.com/office/powerpoint/2010/main" val="3444016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533400"/>
            <a:ext cx="8305800" cy="6186309"/>
          </a:xfrm>
          <a:prstGeom prst="rect">
            <a:avLst/>
          </a:prstGeom>
        </p:spPr>
        <p:txBody>
          <a:bodyPr wrap="square">
            <a:spAutoFit/>
          </a:bodyPr>
          <a:lstStyle/>
          <a:p>
            <a:r>
              <a:rPr lang="ru-RU" sz="3600" b="1" i="1" dirty="0" err="1"/>
              <a:t>Повною</a:t>
            </a:r>
            <a:r>
              <a:rPr lang="ru-RU" sz="3600" b="1" i="1" dirty="0"/>
              <a:t> </a:t>
            </a:r>
            <a:r>
              <a:rPr lang="ru-RU" sz="3600" b="1" i="1" dirty="0" err="1"/>
              <a:t>специфікацією</a:t>
            </a:r>
            <a:r>
              <a:rPr lang="ru-RU" sz="3600" b="1" i="1" dirty="0"/>
              <a:t> на </a:t>
            </a:r>
            <a:r>
              <a:rPr lang="ru-RU" sz="3600" b="1" i="1" dirty="0" err="1"/>
              <a:t>матеріали</a:t>
            </a:r>
            <a:r>
              <a:rPr lang="ru-RU" sz="3600" b="1" dirty="0"/>
              <a:t> є </a:t>
            </a:r>
            <a:r>
              <a:rPr lang="ru-RU" sz="3600" b="1" dirty="0" err="1"/>
              <a:t>розгорнутий</a:t>
            </a:r>
            <a:r>
              <a:rPr lang="ru-RU" sz="3600" b="1" dirty="0"/>
              <a:t> </a:t>
            </a:r>
            <a:r>
              <a:rPr lang="ru-RU" sz="3600" b="1" dirty="0" err="1"/>
              <a:t>перелік</a:t>
            </a:r>
            <a:r>
              <a:rPr lang="ru-RU" sz="3600" b="1" dirty="0"/>
              <a:t> </a:t>
            </a:r>
            <a:r>
              <a:rPr lang="ru-RU" sz="3600" b="1" dirty="0" err="1"/>
              <a:t>різних</a:t>
            </a:r>
            <a:r>
              <a:rPr lang="ru-RU" sz="3600" b="1" dirty="0"/>
              <a:t> </a:t>
            </a:r>
            <a:r>
              <a:rPr lang="ru-RU" sz="3600" b="1" dirty="0" err="1"/>
              <a:t>рівнів</a:t>
            </a:r>
            <a:r>
              <a:rPr lang="ru-RU" sz="3600" b="1" dirty="0"/>
              <a:t> </a:t>
            </a:r>
            <a:r>
              <a:rPr lang="ru-RU" sz="3600" b="1" dirty="0" err="1"/>
              <a:t>матеріалів</a:t>
            </a:r>
            <a:r>
              <a:rPr lang="ru-RU" sz="3600" b="1" dirty="0"/>
              <a:t>, </a:t>
            </a:r>
            <a:r>
              <a:rPr lang="ru-RU" sz="3600" b="1" dirty="0" err="1"/>
              <a:t>які</a:t>
            </a:r>
            <a:r>
              <a:rPr lang="ru-RU" sz="3600" b="1" dirty="0"/>
              <a:t> </a:t>
            </a:r>
            <a:r>
              <a:rPr lang="ru-RU" sz="3600" b="1" dirty="0" err="1"/>
              <a:t>організація</a:t>
            </a:r>
            <a:r>
              <a:rPr lang="ru-RU" sz="3600" b="1" dirty="0"/>
              <a:t> </a:t>
            </a:r>
            <a:r>
              <a:rPr lang="ru-RU" sz="3600" b="1" dirty="0" err="1"/>
              <a:t>завжди</a:t>
            </a:r>
            <a:r>
              <a:rPr lang="ru-RU" sz="3600" b="1" dirty="0"/>
              <a:t> </a:t>
            </a:r>
            <a:r>
              <a:rPr lang="ru-RU" sz="3600" b="1" dirty="0" err="1"/>
              <a:t>закуповує</a:t>
            </a:r>
            <a:r>
              <a:rPr lang="ru-RU" sz="3600" b="1" dirty="0"/>
              <a:t> в </a:t>
            </a:r>
            <a:r>
              <a:rPr lang="ru-RU" sz="3600" b="1" dirty="0" err="1"/>
              <a:t>постачальників</a:t>
            </a:r>
            <a:r>
              <a:rPr lang="ru-RU" sz="3600" b="1" dirty="0"/>
              <a:t>. </a:t>
            </a:r>
            <a:endParaRPr lang="en-US" sz="3600" b="1" dirty="0" smtClean="0"/>
          </a:p>
          <a:p>
            <a:r>
              <a:rPr lang="ru-RU" sz="3600" b="1" dirty="0" err="1" smtClean="0"/>
              <a:t>Загальна</a:t>
            </a:r>
            <a:r>
              <a:rPr lang="ru-RU" sz="3600" b="1" dirty="0" smtClean="0"/>
              <a:t> </a:t>
            </a:r>
            <a:r>
              <a:rPr lang="ru-RU" sz="3600" b="1" dirty="0" err="1"/>
              <a:t>кількість</a:t>
            </a:r>
            <a:r>
              <a:rPr lang="ru-RU" sz="3600" b="1" dirty="0"/>
              <a:t> </a:t>
            </a:r>
            <a:r>
              <a:rPr lang="ru-RU" sz="3600" b="1" dirty="0" err="1"/>
              <a:t>різновидів</a:t>
            </a:r>
            <a:r>
              <a:rPr lang="ru-RU" sz="3600" b="1" dirty="0"/>
              <a:t> </a:t>
            </a:r>
            <a:r>
              <a:rPr lang="ru-RU" sz="3600" b="1" dirty="0" err="1"/>
              <a:t>матеріалів</a:t>
            </a:r>
            <a:r>
              <a:rPr lang="ru-RU" sz="3600" b="1" dirty="0"/>
              <a:t> для </a:t>
            </a:r>
            <a:r>
              <a:rPr lang="ru-RU" sz="3600" b="1" dirty="0" err="1"/>
              <a:t>складних</a:t>
            </a:r>
            <a:r>
              <a:rPr lang="ru-RU" sz="3600" b="1" dirty="0"/>
              <a:t> </a:t>
            </a:r>
            <a:r>
              <a:rPr lang="ru-RU" sz="3600" b="1" dirty="0" err="1"/>
              <a:t>виробів</a:t>
            </a:r>
            <a:r>
              <a:rPr lang="ru-RU" sz="3600" b="1" dirty="0"/>
              <a:t> </a:t>
            </a:r>
            <a:r>
              <a:rPr lang="ru-RU" sz="3600" b="1" dirty="0" err="1"/>
              <a:t>може</a:t>
            </a:r>
            <a:r>
              <a:rPr lang="ru-RU" sz="3600" b="1" dirty="0"/>
              <a:t> </a:t>
            </a:r>
            <a:r>
              <a:rPr lang="ru-RU" sz="3600" b="1" dirty="0" smtClean="0"/>
              <a:t>становить </a:t>
            </a:r>
            <a:r>
              <a:rPr lang="ru-RU" sz="3600" b="1" dirty="0" err="1"/>
              <a:t>сотні</a:t>
            </a:r>
            <a:r>
              <a:rPr lang="ru-RU" sz="3600" b="1" dirty="0"/>
              <a:t>, а </a:t>
            </a:r>
            <a:r>
              <a:rPr lang="ru-RU" sz="3600" b="1" dirty="0" err="1"/>
              <a:t>інколи</a:t>
            </a:r>
            <a:r>
              <a:rPr lang="ru-RU" sz="3600" b="1" dirty="0"/>
              <a:t> й </a:t>
            </a:r>
            <a:r>
              <a:rPr lang="ru-RU" sz="3600" b="1" dirty="0" err="1"/>
              <a:t>тисячі</a:t>
            </a:r>
            <a:r>
              <a:rPr lang="ru-RU" sz="3600" b="1" dirty="0"/>
              <a:t> </a:t>
            </a:r>
            <a:r>
              <a:rPr lang="ru-RU" sz="3600" b="1" dirty="0" err="1"/>
              <a:t>одиниць</a:t>
            </a:r>
            <a:r>
              <a:rPr lang="ru-RU" sz="3600" b="1" dirty="0"/>
              <a:t>. </a:t>
            </a:r>
            <a:endParaRPr lang="en-US" sz="3600" b="1" dirty="0"/>
          </a:p>
          <a:p>
            <a:r>
              <a:rPr lang="ru-RU" sz="3600" i="1" dirty="0"/>
              <a:t>У </a:t>
            </a:r>
            <a:r>
              <a:rPr lang="ru-RU" sz="3600" i="1" dirty="0" err="1"/>
              <a:t>відомості</a:t>
            </a:r>
            <a:r>
              <a:rPr lang="ru-RU" sz="3600" i="1" dirty="0"/>
              <a:t> / </a:t>
            </a:r>
            <a:r>
              <a:rPr lang="ru-RU" sz="3600" i="1" dirty="0" err="1"/>
              <a:t>специфікації</a:t>
            </a:r>
            <a:r>
              <a:rPr lang="ru-RU" sz="3600" i="1" dirty="0"/>
              <a:t> </a:t>
            </a:r>
            <a:r>
              <a:rPr lang="ru-RU" sz="3600" i="1" dirty="0" err="1"/>
              <a:t>матеріалів</a:t>
            </a:r>
            <a:r>
              <a:rPr lang="ru-RU" sz="3600" dirty="0"/>
              <a:t> </a:t>
            </a:r>
            <a:r>
              <a:rPr lang="ru-RU" sz="3600" dirty="0" err="1"/>
              <a:t>указують</a:t>
            </a:r>
            <a:r>
              <a:rPr lang="ru-RU" sz="3600" dirty="0"/>
              <a:t> </a:t>
            </a:r>
            <a:r>
              <a:rPr lang="ru-RU" sz="3600" dirty="0" err="1"/>
              <a:t>матеріали</a:t>
            </a:r>
            <a:r>
              <a:rPr lang="ru-RU" sz="3600" dirty="0"/>
              <a:t>, </a:t>
            </a:r>
            <a:r>
              <a:rPr lang="ru-RU" sz="3600" dirty="0" err="1"/>
              <a:t>запасні</a:t>
            </a:r>
            <a:r>
              <a:rPr lang="ru-RU" sz="3600" dirty="0"/>
              <a:t> </a:t>
            </a:r>
            <a:r>
              <a:rPr lang="ru-RU" sz="3600" dirty="0" err="1"/>
              <a:t>частини</a:t>
            </a:r>
            <a:r>
              <a:rPr lang="ru-RU" sz="3600" dirty="0"/>
              <a:t> й </a:t>
            </a:r>
            <a:r>
              <a:rPr lang="ru-RU" sz="3600" dirty="0" err="1"/>
              <a:t>комплектуючі</a:t>
            </a:r>
            <a:r>
              <a:rPr lang="ru-RU" sz="3600" dirty="0"/>
              <a:t>, а </a:t>
            </a:r>
            <a:r>
              <a:rPr lang="ru-RU" sz="3600" dirty="0" err="1"/>
              <a:t>також</a:t>
            </a:r>
            <a:r>
              <a:rPr lang="ru-RU" sz="3600" dirty="0"/>
              <a:t> </a:t>
            </a:r>
            <a:r>
              <a:rPr lang="ru-RU" sz="3600" dirty="0" err="1"/>
              <a:t>послідовність</a:t>
            </a:r>
            <a:r>
              <a:rPr lang="ru-RU" sz="3600" dirty="0"/>
              <a:t>, у </a:t>
            </a:r>
            <a:r>
              <a:rPr lang="ru-RU" sz="3600" dirty="0" err="1"/>
              <a:t>якій</a:t>
            </a:r>
            <a:r>
              <a:rPr lang="ru-RU" sz="3600" dirty="0"/>
              <a:t> вони </a:t>
            </a:r>
            <a:r>
              <a:rPr lang="ru-RU" sz="3600" dirty="0" err="1" smtClean="0"/>
              <a:t>використовуються</a:t>
            </a:r>
            <a:r>
              <a:rPr lang="ru-RU" sz="3600" dirty="0"/>
              <a:t>.</a:t>
            </a:r>
            <a:endParaRPr lang="ru-RU" sz="3600" b="1" dirty="0"/>
          </a:p>
        </p:txBody>
      </p:sp>
    </p:spTree>
    <p:extLst>
      <p:ext uri="{BB962C8B-B14F-4D97-AF65-F5344CB8AC3E}">
        <p14:creationId xmlns:p14="http://schemas.microsoft.com/office/powerpoint/2010/main" val="55846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29" t="30777" r="15607" b="14489"/>
          <a:stretch/>
        </p:blipFill>
        <p:spPr bwMode="auto">
          <a:xfrm>
            <a:off x="251012" y="457200"/>
            <a:ext cx="8507507"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67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773238"/>
            <a:ext cx="8229600" cy="4352925"/>
          </a:xfrm>
        </p:spPr>
        <p:txBody>
          <a:bodyPr/>
          <a:lstStyle/>
          <a:p>
            <a:r>
              <a:rPr lang="en-US" sz="2800"/>
              <a:t>Виробнича логістика охоплює функціональну сферу безпосереднього виробництва як процесу виготовлення, також охоплює процеси від початку виробництва до передачі готової продукції до підсистеми логістичного розподілу (збуту), у тому числі внутрішньовиробниче транспортування сировини, матеріалів, комплектуючих тощо, та внутрішньовиробничого складування. </a:t>
            </a:r>
            <a:endParaRPr lang="ru-RU" sz="2800"/>
          </a:p>
        </p:txBody>
      </p:sp>
      <p:sp>
        <p:nvSpPr>
          <p:cNvPr id="2" name="Заголовок 1"/>
          <p:cNvSpPr>
            <a:spLocks noGrp="1"/>
          </p:cNvSpPr>
          <p:nvPr>
            <p:ph type="title"/>
          </p:nvPr>
        </p:nvSpPr>
        <p:spPr>
          <a:xfrm>
            <a:off x="457200" y="274638"/>
            <a:ext cx="8229600" cy="1477962"/>
          </a:xfrm>
        </p:spPr>
        <p:txBody>
          <a:bodyPr>
            <a:normAutofit fontScale="90000"/>
          </a:bodyPr>
          <a:lstStyle/>
          <a:p>
            <a:r>
              <a:rPr lang="uk-UA" b="1" dirty="0">
                <a:solidFill>
                  <a:srgbClr val="FF0000"/>
                </a:solidFill>
              </a:rPr>
              <a:t>6.1. Традиційна і логістична концепції організації виробництва</a:t>
            </a:r>
            <a:r>
              <a:rPr lang="en-US" b="1" dirty="0">
                <a:solidFill>
                  <a:srgbClr val="FF0000"/>
                </a:solidFill>
              </a:rPr>
              <a:t/>
            </a:r>
            <a:br>
              <a:rPr lang="en-US" b="1" dirty="0">
                <a:solidFill>
                  <a:srgbClr val="FF0000"/>
                </a:solidFill>
              </a:rPr>
            </a:br>
            <a:endParaRPr lang="ru-RU" dirty="0"/>
          </a:p>
        </p:txBody>
      </p:sp>
    </p:spTree>
    <p:extLst>
      <p:ext uri="{BB962C8B-B14F-4D97-AF65-F5344CB8AC3E}">
        <p14:creationId xmlns:p14="http://schemas.microsoft.com/office/powerpoint/2010/main" val="274222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12499983"/>
              </p:ext>
            </p:extLst>
          </p:nvPr>
        </p:nvGraphicFramePr>
        <p:xfrm>
          <a:off x="533400" y="1981200"/>
          <a:ext cx="8229599" cy="4190996"/>
        </p:xfrm>
        <a:graphic>
          <a:graphicData uri="http://schemas.openxmlformats.org/drawingml/2006/table">
            <a:tbl>
              <a:tblPr firstRow="1" firstCol="1" bandRow="1" bandCol="1">
                <a:tableStyleId>{5C22544A-7EE6-4342-B048-85BDC9FD1C3A}</a:tableStyleId>
              </a:tblPr>
              <a:tblGrid>
                <a:gridCol w="3963375"/>
                <a:gridCol w="618866"/>
                <a:gridCol w="773582"/>
                <a:gridCol w="618866"/>
                <a:gridCol w="620512"/>
                <a:gridCol w="620512"/>
                <a:gridCol w="465795"/>
                <a:gridCol w="548091"/>
              </a:tblGrid>
              <a:tr h="1236596">
                <a:tc>
                  <a:txBody>
                    <a:bodyPr/>
                    <a:lstStyle/>
                    <a:p>
                      <a:pPr algn="ctr">
                        <a:lnSpc>
                          <a:spcPct val="120000"/>
                        </a:lnSpc>
                        <a:spcAft>
                          <a:spcPts val="0"/>
                        </a:spcAft>
                      </a:pPr>
                      <a:r>
                        <a:rPr lang="ru-RU" sz="2400" spc="-20" dirty="0" err="1">
                          <a:solidFill>
                            <a:schemeClr val="tx1"/>
                          </a:solidFill>
                          <a:effectLst/>
                        </a:rPr>
                        <a:t>Неділя</a:t>
                      </a:r>
                      <a:endParaRPr lang="ru-RU" sz="2400" dirty="0">
                        <a:solidFill>
                          <a:schemeClr val="tx1"/>
                        </a:solidFill>
                        <a:effectLst/>
                      </a:endParaRPr>
                    </a:p>
                    <a:p>
                      <a:pPr algn="ctr">
                        <a:lnSpc>
                          <a:spcPct val="120000"/>
                        </a:lnSpc>
                        <a:spcAft>
                          <a:spcPts val="0"/>
                        </a:spcAft>
                      </a:pPr>
                      <a:r>
                        <a:rPr lang="uk-UA" sz="2400" spc="-20" dirty="0">
                          <a:solidFill>
                            <a:schemeClr val="tx1"/>
                          </a:solidFill>
                          <a:effectLst/>
                        </a:rPr>
                        <a:t>Показник</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ctr">
                        <a:lnSpc>
                          <a:spcPct val="120000"/>
                        </a:lnSpc>
                        <a:spcAft>
                          <a:spcPts val="0"/>
                        </a:spcAft>
                      </a:pPr>
                      <a:r>
                        <a:rPr lang="ru-RU" sz="2400" spc="-20">
                          <a:solidFill>
                            <a:schemeClr val="tx1"/>
                          </a:solidFill>
                          <a:effectLst/>
                        </a:rPr>
                        <a:t>1</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2</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3</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4</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5</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6</a:t>
                      </a:r>
                      <a:endParaRPr lang="ru-RU" sz="24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ru-RU" sz="2400" spc="-20">
                          <a:solidFill>
                            <a:schemeClr val="tx1"/>
                          </a:solidFill>
                          <a:effectLst/>
                        </a:rPr>
                        <a:t>7</a:t>
                      </a:r>
                      <a:endParaRPr lang="ru-RU" sz="2400">
                        <a:solidFill>
                          <a:schemeClr val="tx1"/>
                        </a:solidFill>
                        <a:effectLst/>
                        <a:latin typeface="Times New Roman"/>
                        <a:ea typeface="Times New Roman"/>
                        <a:cs typeface="Times New Roman"/>
                      </a:endParaRPr>
                    </a:p>
                  </a:txBody>
                  <a:tcPr marL="68580" marR="68580" marT="0" marB="0" anchor="ctr"/>
                </a:tc>
              </a:tr>
              <a:tr h="590880">
                <a:tc>
                  <a:txBody>
                    <a:bodyPr/>
                    <a:lstStyle/>
                    <a:p>
                      <a:pPr algn="ctr">
                        <a:lnSpc>
                          <a:spcPct val="120000"/>
                        </a:lnSpc>
                        <a:spcAft>
                          <a:spcPts val="0"/>
                        </a:spcAft>
                      </a:pPr>
                      <a:r>
                        <a:rPr lang="ru-RU" sz="2400" spc="-20" dirty="0" err="1">
                          <a:solidFill>
                            <a:schemeClr val="tx1"/>
                          </a:solidFill>
                          <a:effectLst/>
                        </a:rPr>
                        <a:t>Валова</a:t>
                      </a:r>
                      <a:r>
                        <a:rPr lang="ru-RU" sz="2400" spc="-20" dirty="0">
                          <a:solidFill>
                            <a:schemeClr val="tx1"/>
                          </a:solidFill>
                          <a:effectLst/>
                        </a:rPr>
                        <a:t> потреба</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r>
              <a:tr h="590880">
                <a:tc>
                  <a:txBody>
                    <a:bodyPr/>
                    <a:lstStyle/>
                    <a:p>
                      <a:pPr algn="ctr">
                        <a:lnSpc>
                          <a:spcPct val="120000"/>
                        </a:lnSpc>
                        <a:spcAft>
                          <a:spcPts val="0"/>
                        </a:spcAft>
                      </a:pPr>
                      <a:r>
                        <a:rPr lang="ru-RU" sz="2400" spc="-20" dirty="0" err="1">
                          <a:solidFill>
                            <a:schemeClr val="tx1"/>
                          </a:solidFill>
                          <a:effectLst/>
                        </a:rPr>
                        <a:t>Вихідний</a:t>
                      </a:r>
                      <a:r>
                        <a:rPr lang="ru-RU" sz="2400" spc="-20" dirty="0">
                          <a:solidFill>
                            <a:schemeClr val="tx1"/>
                          </a:solidFill>
                          <a:effectLst/>
                        </a:rPr>
                        <a:t> запас</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r>
              <a:tr h="590880">
                <a:tc>
                  <a:txBody>
                    <a:bodyPr/>
                    <a:lstStyle/>
                    <a:p>
                      <a:pPr algn="ctr">
                        <a:lnSpc>
                          <a:spcPct val="120000"/>
                        </a:lnSpc>
                        <a:spcAft>
                          <a:spcPts val="0"/>
                        </a:spcAft>
                      </a:pPr>
                      <a:r>
                        <a:rPr lang="ru-RU" sz="2400" spc="-20" dirty="0">
                          <a:solidFill>
                            <a:schemeClr val="tx1"/>
                          </a:solidFill>
                          <a:effectLst/>
                        </a:rPr>
                        <a:t>Чиста потреба</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r>
              <a:tr h="590880">
                <a:tc>
                  <a:txBody>
                    <a:bodyPr/>
                    <a:lstStyle/>
                    <a:p>
                      <a:pPr algn="ctr">
                        <a:lnSpc>
                          <a:spcPct val="120000"/>
                        </a:lnSpc>
                        <a:spcAft>
                          <a:spcPts val="0"/>
                        </a:spcAft>
                      </a:pPr>
                      <a:r>
                        <a:rPr lang="ru-RU" sz="2400" spc="-20" dirty="0">
                          <a:solidFill>
                            <a:schemeClr val="tx1"/>
                          </a:solidFill>
                          <a:effectLst/>
                        </a:rPr>
                        <a:t>Початок </a:t>
                      </a:r>
                      <a:r>
                        <a:rPr lang="ru-RU" sz="2400" spc="-20" dirty="0" err="1">
                          <a:solidFill>
                            <a:schemeClr val="tx1"/>
                          </a:solidFill>
                          <a:effectLst/>
                        </a:rPr>
                        <a:t>зборки</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r>
              <a:tr h="590880">
                <a:tc>
                  <a:txBody>
                    <a:bodyPr/>
                    <a:lstStyle/>
                    <a:p>
                      <a:pPr algn="ctr">
                        <a:lnSpc>
                          <a:spcPct val="120000"/>
                        </a:lnSpc>
                        <a:spcAft>
                          <a:spcPts val="0"/>
                        </a:spcAft>
                      </a:pPr>
                      <a:r>
                        <a:rPr lang="ru-RU" sz="2400" spc="-20">
                          <a:solidFill>
                            <a:schemeClr val="tx1"/>
                          </a:solidFill>
                          <a:effectLst/>
                        </a:rPr>
                        <a:t>Планове завершення</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a:solidFill>
                            <a:schemeClr val="tx1"/>
                          </a:solidFill>
                          <a:effectLst/>
                        </a:rPr>
                        <a:t> </a:t>
                      </a:r>
                      <a:endParaRPr lang="ru-RU" sz="240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r">
                        <a:lnSpc>
                          <a:spcPct val="120000"/>
                        </a:lnSpc>
                        <a:spcAft>
                          <a:spcPts val="0"/>
                        </a:spcAft>
                      </a:pPr>
                      <a:r>
                        <a:rPr lang="ru-RU" sz="2400" spc="-20" dirty="0">
                          <a:solidFill>
                            <a:schemeClr val="tx1"/>
                          </a:solidFill>
                          <a:effectLst/>
                        </a:rPr>
                        <a:t> </a:t>
                      </a:r>
                      <a:endParaRPr lang="ru-RU" sz="24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152400" y="152400"/>
            <a:ext cx="8839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разі застосуванні </a:t>
            </a:r>
            <a:r>
              <a:rPr kumimoji="0" lang="uk-UA"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MRP</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ля кожного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рівня</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наприклад, стіл</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жки</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стільниці</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складається</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uk-UA" dirty="0" smtClean="0">
                <a:latin typeface="Arial" pitchFamily="34" charset="0"/>
                <a:ea typeface="Times New Roman" pitchFamily="18" charset="0"/>
                <a:cs typeface="Arial" pitchFamily="34" charset="0"/>
              </a:rPr>
              <a:t>наступна</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таблиця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аблиця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Вид таблиці для розрахунку показників в процесі складання виробничого розкладу разі застосування процедури </a:t>
            </a:r>
            <a:r>
              <a:rPr kumimoji="0" lang="uk-UA"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MRP</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882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228600"/>
            <a:ext cx="8610600" cy="5509200"/>
          </a:xfrm>
          <a:prstGeom prst="rect">
            <a:avLst/>
          </a:prstGeom>
        </p:spPr>
        <p:txBody>
          <a:bodyPr wrap="square">
            <a:spAutoFit/>
          </a:bodyPr>
          <a:lstStyle/>
          <a:p>
            <a:r>
              <a:rPr lang="uk-UA" sz="3200" dirty="0"/>
              <a:t> Важливим недоліком «систем, що штовхають», є </a:t>
            </a:r>
            <a:r>
              <a:rPr lang="uk-UA" sz="3200" b="1" dirty="0"/>
              <a:t>жорсткість виробничих розкладів</a:t>
            </a:r>
            <a:r>
              <a:rPr lang="uk-UA" sz="3200" dirty="0"/>
              <a:t>, що призводить до можливих перебоїв у виробничих процесах. </a:t>
            </a:r>
            <a:endParaRPr lang="uk-UA" sz="3200" dirty="0" smtClean="0"/>
          </a:p>
          <a:p>
            <a:endParaRPr lang="uk-UA" sz="3200" dirty="0" smtClean="0"/>
          </a:p>
          <a:p>
            <a:r>
              <a:rPr lang="uk-UA" sz="3200" dirty="0"/>
              <a:t>Запобігти таким перебоям (наприклад, у зв’язку із коливаннями попиту) можна лише за рахунок </a:t>
            </a:r>
            <a:r>
              <a:rPr lang="uk-UA" sz="3200" b="1" dirty="0"/>
              <a:t>створення надлишкових запасів</a:t>
            </a:r>
            <a:r>
              <a:rPr lang="uk-UA" sz="3200" dirty="0"/>
              <a:t>, це ж, у свою чергу, </a:t>
            </a:r>
            <a:r>
              <a:rPr lang="uk-UA" sz="3200" b="1" dirty="0"/>
              <a:t>сповільнює оборотність обігових коштів та підвищує собівартість продукції</a:t>
            </a:r>
            <a:r>
              <a:rPr lang="uk-UA" sz="3200" dirty="0"/>
              <a:t>.</a:t>
            </a:r>
            <a:endParaRPr lang="ru-RU" sz="3200" dirty="0"/>
          </a:p>
          <a:p>
            <a:endParaRPr lang="ru-RU" sz="3200" dirty="0"/>
          </a:p>
        </p:txBody>
      </p:sp>
    </p:spTree>
    <p:extLst>
      <p:ext uri="{BB962C8B-B14F-4D97-AF65-F5344CB8AC3E}">
        <p14:creationId xmlns:p14="http://schemas.microsoft.com/office/powerpoint/2010/main" val="2295408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31091"/>
            <a:ext cx="8915400" cy="6740307"/>
          </a:xfrm>
          <a:prstGeom prst="rect">
            <a:avLst/>
          </a:prstGeom>
        </p:spPr>
        <p:txBody>
          <a:bodyPr wrap="square">
            <a:spAutoFit/>
          </a:bodyPr>
          <a:lstStyle/>
          <a:p>
            <a:r>
              <a:rPr lang="uk-UA" sz="2400" dirty="0"/>
              <a:t>Прагнення до усунення  вказаних недоліків стимулювало розроблення другого покоління систем </a:t>
            </a:r>
            <a:r>
              <a:rPr lang="uk-UA" sz="2400" i="1" dirty="0"/>
              <a:t>MRP</a:t>
            </a:r>
            <a:r>
              <a:rPr lang="uk-UA" sz="2400" dirty="0"/>
              <a:t>, що з початку 80-х рр. утілилось у системі </a:t>
            </a:r>
            <a:r>
              <a:rPr lang="uk-UA" sz="2400" i="1" dirty="0"/>
              <a:t>MRP </a:t>
            </a:r>
            <a:r>
              <a:rPr lang="en-US" sz="2400" i="1" dirty="0"/>
              <a:t>II</a:t>
            </a:r>
            <a:r>
              <a:rPr lang="uk-UA" sz="2400" i="1" dirty="0"/>
              <a:t>. </a:t>
            </a:r>
            <a:endParaRPr lang="ru-RU" sz="2400" dirty="0"/>
          </a:p>
          <a:p>
            <a:r>
              <a:rPr lang="uk-UA" sz="2400" dirty="0"/>
              <a:t>Перевагою системи </a:t>
            </a:r>
            <a:r>
              <a:rPr lang="uk-UA" sz="2400" i="1" dirty="0"/>
              <a:t>MRP </a:t>
            </a:r>
            <a:r>
              <a:rPr lang="en-US" sz="2400" i="1" dirty="0"/>
              <a:t>II</a:t>
            </a:r>
            <a:r>
              <a:rPr lang="uk-UA" sz="2400" dirty="0"/>
              <a:t> є більш повне, в порівняно з </a:t>
            </a:r>
            <a:r>
              <a:rPr lang="uk-UA" sz="2400" i="1" dirty="0"/>
              <a:t>MRP </a:t>
            </a:r>
            <a:r>
              <a:rPr lang="en-US" sz="2400" i="1" dirty="0"/>
              <a:t>I</a:t>
            </a:r>
            <a:r>
              <a:rPr lang="uk-UA" sz="2400" b="1" dirty="0"/>
              <a:t>, </a:t>
            </a:r>
            <a:r>
              <a:rPr lang="uk-UA" sz="2400" dirty="0"/>
              <a:t>задоволення споживчого попиту, що досягається шляхом </a:t>
            </a:r>
            <a:r>
              <a:rPr lang="uk-UA" sz="2400" b="1" dirty="0"/>
              <a:t>скорочення тривалості виробничих циклів, зменшення запасів, кращої організації постачань, більш швидкої реакції на зміну попиту</a:t>
            </a:r>
            <a:r>
              <a:rPr lang="uk-UA" sz="2400" dirty="0"/>
              <a:t>.</a:t>
            </a:r>
            <a:endParaRPr lang="ru-RU" sz="2400" dirty="0"/>
          </a:p>
          <a:p>
            <a:r>
              <a:rPr lang="uk-UA" sz="2400" dirty="0"/>
              <a:t>Система </a:t>
            </a:r>
            <a:r>
              <a:rPr lang="uk-UA" sz="2400" i="1" dirty="0"/>
              <a:t>MRP </a:t>
            </a:r>
            <a:r>
              <a:rPr lang="en-US" sz="2400" i="1" dirty="0"/>
              <a:t>I</a:t>
            </a:r>
            <a:r>
              <a:rPr lang="en-US" sz="2400" b="1" dirty="0"/>
              <a:t> </a:t>
            </a:r>
            <a:r>
              <a:rPr lang="uk-UA" sz="2400" dirty="0"/>
              <a:t>є складовою частиною системи </a:t>
            </a:r>
            <a:r>
              <a:rPr lang="uk-UA" sz="2400" i="1" dirty="0"/>
              <a:t>MRP </a:t>
            </a:r>
            <a:r>
              <a:rPr lang="en-US" sz="2400" i="1" dirty="0"/>
              <a:t>II</a:t>
            </a:r>
            <a:r>
              <a:rPr lang="uk-UA" sz="2400" dirty="0"/>
              <a:t>. Крім неї до складу системи </a:t>
            </a:r>
            <a:r>
              <a:rPr lang="uk-UA" sz="2400" i="1" dirty="0"/>
              <a:t>MRP </a:t>
            </a:r>
            <a:r>
              <a:rPr lang="en-US" sz="2400" i="1" dirty="0"/>
              <a:t>II</a:t>
            </a:r>
            <a:r>
              <a:rPr lang="uk-UA" sz="2400" dirty="0"/>
              <a:t> входять:</a:t>
            </a:r>
            <a:endParaRPr lang="ru-RU" sz="2400" dirty="0"/>
          </a:p>
          <a:p>
            <a:pPr lvl="0"/>
            <a:r>
              <a:rPr lang="uk-UA" sz="2400" dirty="0" smtClean="0"/>
              <a:t>● блок  </a:t>
            </a:r>
            <a:r>
              <a:rPr lang="uk-UA" sz="2400" dirty="0"/>
              <a:t>прогнозування і управління попитом;</a:t>
            </a:r>
            <a:endParaRPr lang="ru-RU" sz="2400" dirty="0"/>
          </a:p>
          <a:p>
            <a:pPr lvl="0"/>
            <a:r>
              <a:rPr lang="uk-UA" sz="2400" dirty="0"/>
              <a:t>● </a:t>
            </a:r>
            <a:r>
              <a:rPr lang="uk-UA" sz="2400" dirty="0" smtClean="0"/>
              <a:t>розрахунок </a:t>
            </a:r>
            <a:r>
              <a:rPr lang="uk-UA" sz="2400" dirty="0"/>
              <a:t>виробничого розкладу;</a:t>
            </a:r>
            <a:endParaRPr lang="ru-RU" sz="2400" dirty="0"/>
          </a:p>
          <a:p>
            <a:pPr lvl="0"/>
            <a:r>
              <a:rPr lang="uk-UA" sz="2400" dirty="0"/>
              <a:t>● </a:t>
            </a:r>
            <a:r>
              <a:rPr lang="uk-UA" sz="2400" dirty="0" smtClean="0"/>
              <a:t>розрахунок </a:t>
            </a:r>
            <a:r>
              <a:rPr lang="uk-UA" sz="2400" dirty="0"/>
              <a:t>плану завантаження виробничих потужностей;</a:t>
            </a:r>
            <a:endParaRPr lang="ru-RU" sz="2400" dirty="0"/>
          </a:p>
          <a:p>
            <a:pPr lvl="0"/>
            <a:r>
              <a:rPr lang="uk-UA" sz="2400" dirty="0"/>
              <a:t>● </a:t>
            </a:r>
            <a:r>
              <a:rPr lang="uk-UA" sz="2400" dirty="0" smtClean="0"/>
              <a:t>блок </a:t>
            </a:r>
            <a:r>
              <a:rPr lang="uk-UA" sz="2400" dirty="0"/>
              <a:t>розміщення замовлень і контролю за закупівлями матеріальних ресурсів;</a:t>
            </a:r>
            <a:endParaRPr lang="ru-RU" sz="2400" dirty="0"/>
          </a:p>
          <a:p>
            <a:pPr lvl="0"/>
            <a:r>
              <a:rPr lang="uk-UA" sz="2400" dirty="0"/>
              <a:t>● </a:t>
            </a:r>
            <a:r>
              <a:rPr lang="uk-UA" sz="2400" dirty="0" smtClean="0"/>
              <a:t>інші </a:t>
            </a:r>
            <a:r>
              <a:rPr lang="uk-UA" sz="2400" dirty="0"/>
              <a:t>блоки.</a:t>
            </a:r>
            <a:endParaRPr lang="ru-RU" sz="2400" dirty="0"/>
          </a:p>
          <a:p>
            <a:r>
              <a:rPr lang="uk-UA" sz="2400" dirty="0"/>
              <a:t>     Важливе місце в системі </a:t>
            </a:r>
            <a:r>
              <a:rPr lang="uk-UA" sz="2400" i="1" dirty="0"/>
              <a:t>MRP </a:t>
            </a:r>
            <a:r>
              <a:rPr lang="en-US" sz="2400" i="1" dirty="0"/>
              <a:t>II</a:t>
            </a:r>
            <a:r>
              <a:rPr lang="en-US" sz="2400" dirty="0"/>
              <a:t> </a:t>
            </a:r>
            <a:r>
              <a:rPr lang="uk-UA" sz="2400" dirty="0"/>
              <a:t>посідають </a:t>
            </a:r>
            <a:r>
              <a:rPr lang="uk-UA" sz="2400" b="1" dirty="0"/>
              <a:t>алгоритми </a:t>
            </a:r>
            <a:r>
              <a:rPr lang="uk-UA" sz="2400" b="1" dirty="0" err="1"/>
              <a:t>прогнозу-вання</a:t>
            </a:r>
            <a:r>
              <a:rPr lang="uk-UA" sz="2400" b="1" dirty="0"/>
              <a:t> </a:t>
            </a:r>
            <a:r>
              <a:rPr lang="uk-UA" sz="2400" dirty="0"/>
              <a:t>попиту, потреби в матеріальних ресурсах і рівня запасу.</a:t>
            </a:r>
            <a:endParaRPr lang="ru-RU" sz="2400" dirty="0"/>
          </a:p>
        </p:txBody>
      </p:sp>
    </p:spTree>
    <p:extLst>
      <p:ext uri="{BB962C8B-B14F-4D97-AF65-F5344CB8AC3E}">
        <p14:creationId xmlns:p14="http://schemas.microsoft.com/office/powerpoint/2010/main" val="74779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4"/>
          <p:cNvGrpSpPr>
            <a:grpSpLocks/>
          </p:cNvGrpSpPr>
          <p:nvPr/>
        </p:nvGrpSpPr>
        <p:grpSpPr bwMode="auto">
          <a:xfrm>
            <a:off x="228600" y="188913"/>
            <a:ext cx="8839200" cy="6273193"/>
            <a:chOff x="1845" y="2306"/>
            <a:chExt cx="8385" cy="12210"/>
          </a:xfrm>
        </p:grpSpPr>
        <p:sp>
          <p:nvSpPr>
            <p:cNvPr id="12293" name="Rectangle 5"/>
            <p:cNvSpPr>
              <a:spLocks noChangeArrowheads="1"/>
            </p:cNvSpPr>
            <p:nvPr/>
          </p:nvSpPr>
          <p:spPr bwMode="auto">
            <a:xfrm>
              <a:off x="2280" y="2336"/>
              <a:ext cx="2145" cy="735"/>
            </a:xfrm>
            <a:prstGeom prst="rect">
              <a:avLst/>
            </a:prstGeom>
            <a:solidFill>
              <a:srgbClr val="FFFFFF"/>
            </a:solidFill>
            <a:ln w="9525">
              <a:solidFill>
                <a:srgbClr val="000000"/>
              </a:solidFill>
              <a:miter lim="800000"/>
              <a:headEnd/>
              <a:tailEnd/>
            </a:ln>
          </p:spPr>
          <p:txBody>
            <a:bodyPr/>
            <a:lstStyle/>
            <a:p>
              <a:pPr algn="ctr"/>
              <a:r>
                <a:rPr lang="uk-UA" sz="1400" b="1">
                  <a:latin typeface="Times New Roman" pitchFamily="18" charset="0"/>
                </a:rPr>
                <a:t>Керування попитом</a:t>
              </a:r>
              <a:endParaRPr lang="ru-RU" sz="1400" b="1"/>
            </a:p>
          </p:txBody>
        </p:sp>
        <p:sp>
          <p:nvSpPr>
            <p:cNvPr id="12294" name="Rectangle 6"/>
            <p:cNvSpPr>
              <a:spLocks noChangeArrowheads="1"/>
            </p:cNvSpPr>
            <p:nvPr/>
          </p:nvSpPr>
          <p:spPr bwMode="auto">
            <a:xfrm>
              <a:off x="5098" y="2321"/>
              <a:ext cx="2327" cy="735"/>
            </a:xfrm>
            <a:prstGeom prst="rect">
              <a:avLst/>
            </a:prstGeom>
            <a:solidFill>
              <a:srgbClr val="FFFFFF"/>
            </a:solidFill>
            <a:ln w="9525">
              <a:solidFill>
                <a:srgbClr val="000000"/>
              </a:solidFill>
              <a:miter lim="800000"/>
              <a:headEnd/>
              <a:tailEnd/>
            </a:ln>
          </p:spPr>
          <p:txBody>
            <a:bodyPr/>
            <a:lstStyle/>
            <a:p>
              <a:pPr algn="ctr"/>
              <a:r>
                <a:rPr lang="uk-UA" sz="1400" b="1">
                  <a:latin typeface="Times New Roman" pitchFamily="18" charset="0"/>
                </a:rPr>
                <a:t>Планування виробництва</a:t>
              </a:r>
              <a:endParaRPr lang="ru-RU" sz="1400" b="1"/>
            </a:p>
          </p:txBody>
        </p:sp>
        <p:sp>
          <p:nvSpPr>
            <p:cNvPr id="12295" name="Rectangle 7"/>
            <p:cNvSpPr>
              <a:spLocks noChangeArrowheads="1"/>
            </p:cNvSpPr>
            <p:nvPr/>
          </p:nvSpPr>
          <p:spPr bwMode="auto">
            <a:xfrm>
              <a:off x="8055" y="2306"/>
              <a:ext cx="2145" cy="1020"/>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Планування матеріальних ресурсів</a:t>
              </a:r>
              <a:endParaRPr lang="ru-RU" sz="1400" b="1" dirty="0"/>
            </a:p>
          </p:txBody>
        </p:sp>
        <p:sp>
          <p:nvSpPr>
            <p:cNvPr id="12296" name="Rectangle 8"/>
            <p:cNvSpPr>
              <a:spLocks noChangeArrowheads="1"/>
            </p:cNvSpPr>
            <p:nvPr/>
          </p:nvSpPr>
          <p:spPr bwMode="auto">
            <a:xfrm>
              <a:off x="5295" y="3626"/>
              <a:ext cx="2145" cy="735"/>
            </a:xfrm>
            <a:prstGeom prst="rect">
              <a:avLst/>
            </a:prstGeom>
            <a:solidFill>
              <a:srgbClr val="FFFFFF"/>
            </a:solidFill>
            <a:ln w="9525">
              <a:solidFill>
                <a:srgbClr val="000000"/>
              </a:solidFill>
              <a:miter lim="800000"/>
              <a:headEnd/>
              <a:tailEnd/>
            </a:ln>
          </p:spPr>
          <p:txBody>
            <a:bodyPr/>
            <a:lstStyle/>
            <a:p>
              <a:pPr algn="ctr"/>
              <a:r>
                <a:rPr lang="uk-UA" sz="1400" b="1">
                  <a:latin typeface="Times New Roman" pitchFamily="18" charset="0"/>
                </a:rPr>
                <a:t>Графік виробництва</a:t>
              </a:r>
              <a:endParaRPr lang="ru-RU" sz="1400" b="1"/>
            </a:p>
          </p:txBody>
        </p:sp>
        <p:sp>
          <p:nvSpPr>
            <p:cNvPr id="12297" name="Rectangle 9"/>
            <p:cNvSpPr>
              <a:spLocks noChangeArrowheads="1"/>
            </p:cNvSpPr>
            <p:nvPr/>
          </p:nvSpPr>
          <p:spPr bwMode="auto">
            <a:xfrm>
              <a:off x="8070" y="3611"/>
              <a:ext cx="2145" cy="1260"/>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План </a:t>
              </a:r>
              <a:r>
                <a:rPr lang="uk-UA" sz="1400" b="1" dirty="0" smtClean="0">
                  <a:latin typeface="Times New Roman" pitchFamily="18" charset="0"/>
                </a:rPr>
                <a:t>завантаження виробничих </a:t>
              </a:r>
              <a:r>
                <a:rPr lang="uk-UA" sz="1400" b="1" dirty="0">
                  <a:latin typeface="Times New Roman" pitchFamily="18" charset="0"/>
                </a:rPr>
                <a:t>потужностей</a:t>
              </a:r>
            </a:p>
            <a:p>
              <a:pPr algn="ctr"/>
              <a:r>
                <a:rPr lang="uk-UA" sz="1400" b="1" dirty="0">
                  <a:latin typeface="Times New Roman" pitchFamily="18" charset="0"/>
                </a:rPr>
                <a:t>(проект)</a:t>
              </a:r>
              <a:endParaRPr lang="ru-RU" sz="1400" b="1" dirty="0"/>
            </a:p>
          </p:txBody>
        </p:sp>
        <p:sp>
          <p:nvSpPr>
            <p:cNvPr id="12298" name="Rectangle 10"/>
            <p:cNvSpPr>
              <a:spLocks noChangeArrowheads="1"/>
            </p:cNvSpPr>
            <p:nvPr/>
          </p:nvSpPr>
          <p:spPr bwMode="auto">
            <a:xfrm>
              <a:off x="5325" y="4699"/>
              <a:ext cx="2145" cy="1673"/>
            </a:xfrm>
            <a:prstGeom prst="rect">
              <a:avLst/>
            </a:prstGeom>
            <a:solidFill>
              <a:srgbClr val="FFFFFF"/>
            </a:solidFill>
            <a:ln w="12700">
              <a:solidFill>
                <a:srgbClr val="000000"/>
              </a:solidFill>
              <a:miter lim="800000"/>
              <a:headEnd/>
              <a:tailEnd/>
            </a:ln>
          </p:spPr>
          <p:txBody>
            <a:bodyPr/>
            <a:lstStyle/>
            <a:p>
              <a:pPr algn="ctr"/>
              <a:r>
                <a:rPr lang="uk-UA" sz="1400" b="1" dirty="0">
                  <a:latin typeface="Times New Roman" pitchFamily="18" charset="0"/>
                </a:rPr>
                <a:t>Планування  потреби у матеріальних ресурсах</a:t>
              </a:r>
            </a:p>
            <a:p>
              <a:pPr algn="ctr"/>
              <a:r>
                <a:rPr lang="uk-UA" sz="1400" b="1" dirty="0">
                  <a:latin typeface="Times New Roman" pitchFamily="18" charset="0"/>
                </a:rPr>
                <a:t>(система </a:t>
              </a:r>
              <a:r>
                <a:rPr lang="en-US" sz="1400" b="1" dirty="0">
                  <a:latin typeface="Times New Roman" pitchFamily="18" charset="0"/>
                </a:rPr>
                <a:t>MRP</a:t>
              </a:r>
              <a:r>
                <a:rPr lang="ru-RU" sz="1400" b="1" dirty="0">
                  <a:latin typeface="Times New Roman" pitchFamily="18" charset="0"/>
                </a:rPr>
                <a:t> </a:t>
              </a:r>
              <a:r>
                <a:rPr lang="en-US" sz="1400" b="1" dirty="0">
                  <a:latin typeface="Times New Roman" pitchFamily="18" charset="0"/>
                </a:rPr>
                <a:t>I</a:t>
              </a:r>
              <a:r>
                <a:rPr lang="ru-RU" sz="1400" b="1" dirty="0">
                  <a:latin typeface="Times New Roman" pitchFamily="18" charset="0"/>
                </a:rPr>
                <a:t>)</a:t>
              </a:r>
              <a:endParaRPr lang="ru-RU" sz="1400" b="1" dirty="0"/>
            </a:p>
          </p:txBody>
        </p:sp>
        <p:sp>
          <p:nvSpPr>
            <p:cNvPr id="12299" name="Rectangle 11"/>
            <p:cNvSpPr>
              <a:spLocks noChangeArrowheads="1"/>
            </p:cNvSpPr>
            <p:nvPr/>
          </p:nvSpPr>
          <p:spPr bwMode="auto">
            <a:xfrm>
              <a:off x="8085" y="5321"/>
              <a:ext cx="2145" cy="735"/>
            </a:xfrm>
            <a:prstGeom prst="rect">
              <a:avLst/>
            </a:prstGeom>
            <a:solidFill>
              <a:srgbClr val="FFFFFF"/>
            </a:solidFill>
            <a:ln w="9525">
              <a:solidFill>
                <a:srgbClr val="000000"/>
              </a:solidFill>
              <a:miter lim="800000"/>
              <a:headEnd/>
              <a:tailEnd/>
            </a:ln>
          </p:spPr>
          <p:txBody>
            <a:bodyPr/>
            <a:lstStyle/>
            <a:p>
              <a:pPr algn="ctr"/>
              <a:r>
                <a:rPr lang="uk-UA" sz="1400" b="1">
                  <a:latin typeface="Times New Roman" pitchFamily="18" charset="0"/>
                </a:rPr>
                <a:t>Дані про стан запасів</a:t>
              </a:r>
              <a:endParaRPr lang="ru-RU" sz="1400" b="1"/>
            </a:p>
          </p:txBody>
        </p:sp>
        <p:sp>
          <p:nvSpPr>
            <p:cNvPr id="12300" name="Rectangle 12"/>
            <p:cNvSpPr>
              <a:spLocks noChangeArrowheads="1"/>
            </p:cNvSpPr>
            <p:nvPr/>
          </p:nvSpPr>
          <p:spPr bwMode="auto">
            <a:xfrm>
              <a:off x="2295" y="4699"/>
              <a:ext cx="2145" cy="1132"/>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Файл матеріальних ресурсів</a:t>
              </a:r>
              <a:endParaRPr lang="ru-RU" sz="1400" b="1" dirty="0"/>
            </a:p>
          </p:txBody>
        </p:sp>
        <p:sp>
          <p:nvSpPr>
            <p:cNvPr id="12301" name="Rectangle 13"/>
            <p:cNvSpPr>
              <a:spLocks noChangeArrowheads="1"/>
            </p:cNvSpPr>
            <p:nvPr/>
          </p:nvSpPr>
          <p:spPr bwMode="auto">
            <a:xfrm>
              <a:off x="2295" y="6236"/>
              <a:ext cx="2145" cy="870"/>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Технологічна інформація</a:t>
              </a:r>
              <a:endParaRPr lang="ru-RU" sz="1400" b="1" dirty="0"/>
            </a:p>
          </p:txBody>
        </p:sp>
        <p:sp>
          <p:nvSpPr>
            <p:cNvPr id="12302" name="Rectangle 14"/>
            <p:cNvSpPr>
              <a:spLocks noChangeArrowheads="1"/>
            </p:cNvSpPr>
            <p:nvPr/>
          </p:nvSpPr>
          <p:spPr bwMode="auto">
            <a:xfrm>
              <a:off x="2310" y="7526"/>
              <a:ext cx="2145" cy="1680"/>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План завантаження виробничих потужностей</a:t>
              </a:r>
            </a:p>
            <a:p>
              <a:pPr algn="ctr"/>
              <a:r>
                <a:rPr lang="uk-UA" sz="1400" b="1" dirty="0">
                  <a:latin typeface="Times New Roman" pitchFamily="18" charset="0"/>
                </a:rPr>
                <a:t>(проект)</a:t>
              </a:r>
              <a:endParaRPr lang="ru-RU" sz="1400" b="1" dirty="0"/>
            </a:p>
          </p:txBody>
        </p:sp>
        <p:sp>
          <p:nvSpPr>
            <p:cNvPr id="12303" name="Rectangle 15"/>
            <p:cNvSpPr>
              <a:spLocks noChangeArrowheads="1"/>
            </p:cNvSpPr>
            <p:nvPr/>
          </p:nvSpPr>
          <p:spPr bwMode="auto">
            <a:xfrm>
              <a:off x="5310" y="6821"/>
              <a:ext cx="3132" cy="1695"/>
            </a:xfrm>
            <a:prstGeom prst="rect">
              <a:avLst/>
            </a:prstGeom>
            <a:solidFill>
              <a:srgbClr val="FFFFFF"/>
            </a:solidFill>
            <a:ln w="12700">
              <a:solidFill>
                <a:srgbClr val="000000"/>
              </a:solidFill>
              <a:miter lim="800000"/>
              <a:headEnd/>
              <a:tailEnd/>
            </a:ln>
          </p:spPr>
          <p:txBody>
            <a:bodyPr/>
            <a:lstStyle/>
            <a:p>
              <a:pPr algn="ctr"/>
              <a:r>
                <a:rPr lang="uk-UA" sz="1400" b="1" dirty="0">
                  <a:latin typeface="Times New Roman" pitchFamily="18" charset="0"/>
                </a:rPr>
                <a:t>Дані про  потребу у матеріальних ресурсах із поділом за часовими інтервалами</a:t>
              </a:r>
              <a:endParaRPr lang="ru-RU" sz="1400" b="1" dirty="0"/>
            </a:p>
          </p:txBody>
        </p:sp>
        <p:sp>
          <p:nvSpPr>
            <p:cNvPr id="12304" name="Rectangle 16"/>
            <p:cNvSpPr>
              <a:spLocks noChangeArrowheads="1"/>
            </p:cNvSpPr>
            <p:nvPr/>
          </p:nvSpPr>
          <p:spPr bwMode="auto">
            <a:xfrm>
              <a:off x="5340" y="8876"/>
              <a:ext cx="3102" cy="1545"/>
            </a:xfrm>
            <a:prstGeom prst="rect">
              <a:avLst/>
            </a:prstGeom>
            <a:solidFill>
              <a:srgbClr val="FFFFFF"/>
            </a:solidFill>
            <a:ln w="12700">
              <a:solidFill>
                <a:srgbClr val="000000"/>
              </a:solidFill>
              <a:miter lim="800000"/>
              <a:headEnd/>
              <a:tailEnd/>
            </a:ln>
          </p:spPr>
          <p:txBody>
            <a:bodyPr/>
            <a:lstStyle/>
            <a:p>
              <a:pPr algn="ctr"/>
              <a:r>
                <a:rPr lang="uk-UA" sz="1400" b="1" dirty="0">
                  <a:latin typeface="Times New Roman" pitchFamily="18" charset="0"/>
                </a:rPr>
                <a:t>Плани  потреби у матеріальних ресурсах і завантаженні виробничих потужностей</a:t>
              </a:r>
              <a:endParaRPr lang="ru-RU" sz="1400" b="1" dirty="0"/>
            </a:p>
          </p:txBody>
        </p:sp>
        <p:sp>
          <p:nvSpPr>
            <p:cNvPr id="12305" name="Rectangle 17"/>
            <p:cNvSpPr>
              <a:spLocks noChangeArrowheads="1"/>
            </p:cNvSpPr>
            <p:nvPr/>
          </p:nvSpPr>
          <p:spPr bwMode="auto">
            <a:xfrm>
              <a:off x="2340" y="9371"/>
              <a:ext cx="2145" cy="1050"/>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Розміщення замовлень</a:t>
              </a:r>
              <a:endParaRPr lang="ru-RU" sz="1400" b="1" dirty="0"/>
            </a:p>
          </p:txBody>
        </p:sp>
        <p:sp>
          <p:nvSpPr>
            <p:cNvPr id="12306" name="Rectangle 18"/>
            <p:cNvSpPr>
              <a:spLocks noChangeArrowheads="1"/>
            </p:cNvSpPr>
            <p:nvPr/>
          </p:nvSpPr>
          <p:spPr bwMode="auto">
            <a:xfrm>
              <a:off x="5340" y="10871"/>
              <a:ext cx="2145" cy="495"/>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 Закупівлі</a:t>
              </a:r>
              <a:endParaRPr lang="ru-RU" sz="1400" b="1" dirty="0"/>
            </a:p>
          </p:txBody>
        </p:sp>
        <p:sp>
          <p:nvSpPr>
            <p:cNvPr id="12307" name="Rectangle 19"/>
            <p:cNvSpPr>
              <a:spLocks noChangeArrowheads="1"/>
            </p:cNvSpPr>
            <p:nvPr/>
          </p:nvSpPr>
          <p:spPr bwMode="auto">
            <a:xfrm>
              <a:off x="2385" y="12041"/>
              <a:ext cx="2505" cy="1245"/>
            </a:xfrm>
            <a:prstGeom prst="rect">
              <a:avLst/>
            </a:prstGeom>
            <a:solidFill>
              <a:srgbClr val="FFFFFF"/>
            </a:solidFill>
            <a:ln w="9525">
              <a:solidFill>
                <a:srgbClr val="000000"/>
              </a:solidFill>
              <a:miter lim="800000"/>
              <a:headEnd/>
              <a:tailEnd/>
            </a:ln>
          </p:spPr>
          <p:txBody>
            <a:bodyPr/>
            <a:lstStyle/>
            <a:p>
              <a:pPr algn="ctr"/>
              <a:r>
                <a:rPr lang="uk-UA" sz="1400" b="1" dirty="0">
                  <a:latin typeface="Times New Roman" pitchFamily="18" charset="0"/>
                </a:rPr>
                <a:t>Контроль виробничих процесів</a:t>
              </a:r>
              <a:endParaRPr lang="ru-RU" sz="1400" b="1" dirty="0"/>
            </a:p>
          </p:txBody>
        </p:sp>
        <p:sp>
          <p:nvSpPr>
            <p:cNvPr id="12308" name="Rectangle 20"/>
            <p:cNvSpPr>
              <a:spLocks noChangeArrowheads="1"/>
            </p:cNvSpPr>
            <p:nvPr/>
          </p:nvSpPr>
          <p:spPr bwMode="auto">
            <a:xfrm>
              <a:off x="5325" y="12041"/>
              <a:ext cx="3117" cy="1275"/>
            </a:xfrm>
            <a:prstGeom prst="rect">
              <a:avLst/>
            </a:prstGeom>
            <a:solidFill>
              <a:srgbClr val="FFFFFF"/>
            </a:solidFill>
            <a:ln w="9525">
              <a:solidFill>
                <a:srgbClr val="000000"/>
              </a:solidFill>
              <a:miter lim="800000"/>
              <a:headEnd/>
              <a:tailEnd/>
            </a:ln>
          </p:spPr>
          <p:txBody>
            <a:bodyPr/>
            <a:lstStyle/>
            <a:p>
              <a:pPr algn="ctr"/>
              <a:r>
                <a:rPr lang="uk-UA" sz="1400" b="1">
                  <a:latin typeface="Times New Roman" pitchFamily="18" charset="0"/>
                </a:rPr>
                <a:t>Контроль за </a:t>
              </a:r>
            </a:p>
            <a:p>
              <a:pPr algn="ctr"/>
              <a:r>
                <a:rPr lang="uk-UA" sz="1400" b="1">
                  <a:latin typeface="Times New Roman" pitchFamily="18" charset="0"/>
                </a:rPr>
                <a:t>виконанням </a:t>
              </a:r>
            </a:p>
            <a:p>
              <a:pPr algn="ctr"/>
              <a:r>
                <a:rPr lang="uk-UA" sz="1400" b="1">
                  <a:latin typeface="Times New Roman" pitchFamily="18" charset="0"/>
                </a:rPr>
                <a:t>зобов’язань постачальників</a:t>
              </a:r>
              <a:endParaRPr lang="ru-RU" sz="1400" b="1"/>
            </a:p>
          </p:txBody>
        </p:sp>
        <p:sp>
          <p:nvSpPr>
            <p:cNvPr id="12309" name="Line 21"/>
            <p:cNvSpPr>
              <a:spLocks noChangeShapeType="1"/>
            </p:cNvSpPr>
            <p:nvPr/>
          </p:nvSpPr>
          <p:spPr bwMode="auto">
            <a:xfrm>
              <a:off x="3495" y="13316"/>
              <a:ext cx="0" cy="4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0" name="Line 22"/>
            <p:cNvSpPr>
              <a:spLocks noChangeShapeType="1"/>
            </p:cNvSpPr>
            <p:nvPr/>
          </p:nvSpPr>
          <p:spPr bwMode="auto">
            <a:xfrm>
              <a:off x="3495" y="13781"/>
              <a:ext cx="57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b="1"/>
            </a:p>
          </p:txBody>
        </p:sp>
        <p:sp>
          <p:nvSpPr>
            <p:cNvPr id="12311" name="Line 23"/>
            <p:cNvSpPr>
              <a:spLocks noChangeShapeType="1"/>
            </p:cNvSpPr>
            <p:nvPr/>
          </p:nvSpPr>
          <p:spPr bwMode="auto">
            <a:xfrm>
              <a:off x="6420" y="13316"/>
              <a:ext cx="0" cy="4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2" name="Line 24"/>
            <p:cNvSpPr>
              <a:spLocks noChangeShapeType="1"/>
            </p:cNvSpPr>
            <p:nvPr/>
          </p:nvSpPr>
          <p:spPr bwMode="auto">
            <a:xfrm>
              <a:off x="6390" y="11366"/>
              <a:ext cx="0" cy="6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3" name="Line 25"/>
            <p:cNvSpPr>
              <a:spLocks noChangeShapeType="1"/>
            </p:cNvSpPr>
            <p:nvPr/>
          </p:nvSpPr>
          <p:spPr bwMode="auto">
            <a:xfrm>
              <a:off x="6360" y="10421"/>
              <a:ext cx="0" cy="4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5" name="Line 27"/>
            <p:cNvSpPr>
              <a:spLocks noChangeShapeType="1"/>
            </p:cNvSpPr>
            <p:nvPr/>
          </p:nvSpPr>
          <p:spPr bwMode="auto">
            <a:xfrm flipH="1">
              <a:off x="1845" y="8156"/>
              <a:ext cx="4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b="1"/>
            </a:p>
          </p:txBody>
        </p:sp>
        <p:sp>
          <p:nvSpPr>
            <p:cNvPr id="12316" name="Line 28"/>
            <p:cNvSpPr>
              <a:spLocks noChangeShapeType="1"/>
            </p:cNvSpPr>
            <p:nvPr/>
          </p:nvSpPr>
          <p:spPr bwMode="auto">
            <a:xfrm>
              <a:off x="1845" y="8156"/>
              <a:ext cx="0" cy="4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b="1"/>
            </a:p>
          </p:txBody>
        </p:sp>
        <p:sp>
          <p:nvSpPr>
            <p:cNvPr id="12317" name="Line 29"/>
            <p:cNvSpPr>
              <a:spLocks noChangeShapeType="1"/>
            </p:cNvSpPr>
            <p:nvPr/>
          </p:nvSpPr>
          <p:spPr bwMode="auto">
            <a:xfrm>
              <a:off x="1845" y="12386"/>
              <a:ext cx="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8" name="Line 30"/>
            <p:cNvSpPr>
              <a:spLocks noChangeShapeType="1"/>
            </p:cNvSpPr>
            <p:nvPr/>
          </p:nvSpPr>
          <p:spPr bwMode="auto">
            <a:xfrm>
              <a:off x="6330" y="8516"/>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19" name="Rectangle 31"/>
            <p:cNvSpPr>
              <a:spLocks noChangeArrowheads="1"/>
            </p:cNvSpPr>
            <p:nvPr/>
          </p:nvSpPr>
          <p:spPr bwMode="auto">
            <a:xfrm>
              <a:off x="2280" y="13976"/>
              <a:ext cx="7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2000" b="1" dirty="0">
                  <a:latin typeface="Times New Roman" pitchFamily="18" charset="0"/>
                </a:rPr>
                <a:t>  Функціональна схема системи</a:t>
              </a:r>
              <a:r>
                <a:rPr lang="ru-RU" sz="2000" b="1" dirty="0">
                  <a:latin typeface="Times New Roman" pitchFamily="18" charset="0"/>
                </a:rPr>
                <a:t> MRP II</a:t>
              </a:r>
              <a:endParaRPr lang="ru-RU" sz="2000" b="1" dirty="0"/>
            </a:p>
          </p:txBody>
        </p:sp>
        <p:sp>
          <p:nvSpPr>
            <p:cNvPr id="12320" name="Line 32"/>
            <p:cNvSpPr>
              <a:spLocks noChangeShapeType="1"/>
            </p:cNvSpPr>
            <p:nvPr/>
          </p:nvSpPr>
          <p:spPr bwMode="auto">
            <a:xfrm flipV="1">
              <a:off x="9225" y="6056"/>
              <a:ext cx="0" cy="7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1" name="Line 33"/>
            <p:cNvSpPr>
              <a:spLocks noChangeShapeType="1"/>
            </p:cNvSpPr>
            <p:nvPr/>
          </p:nvSpPr>
          <p:spPr bwMode="auto">
            <a:xfrm>
              <a:off x="4455" y="8141"/>
              <a:ext cx="900" cy="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2" name="Line 34"/>
            <p:cNvSpPr>
              <a:spLocks noChangeShapeType="1"/>
            </p:cNvSpPr>
            <p:nvPr/>
          </p:nvSpPr>
          <p:spPr bwMode="auto">
            <a:xfrm flipH="1">
              <a:off x="4455" y="6371"/>
              <a:ext cx="870" cy="14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3" name="Line 35"/>
            <p:cNvSpPr>
              <a:spLocks noChangeShapeType="1"/>
            </p:cNvSpPr>
            <p:nvPr/>
          </p:nvSpPr>
          <p:spPr bwMode="auto">
            <a:xfrm>
              <a:off x="6405" y="6371"/>
              <a:ext cx="0" cy="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4" name="Line 36"/>
            <p:cNvSpPr>
              <a:spLocks noChangeShapeType="1"/>
            </p:cNvSpPr>
            <p:nvPr/>
          </p:nvSpPr>
          <p:spPr bwMode="auto">
            <a:xfrm>
              <a:off x="3413" y="7106"/>
              <a:ext cx="8"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5" name="Line 37"/>
            <p:cNvSpPr>
              <a:spLocks noChangeShapeType="1"/>
            </p:cNvSpPr>
            <p:nvPr/>
          </p:nvSpPr>
          <p:spPr bwMode="auto">
            <a:xfrm>
              <a:off x="4455" y="5471"/>
              <a:ext cx="85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6" name="Line 38"/>
            <p:cNvSpPr>
              <a:spLocks noChangeShapeType="1"/>
            </p:cNvSpPr>
            <p:nvPr/>
          </p:nvSpPr>
          <p:spPr bwMode="auto">
            <a:xfrm flipH="1">
              <a:off x="7470" y="5696"/>
              <a:ext cx="61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7" name="Line 39"/>
            <p:cNvSpPr>
              <a:spLocks noChangeShapeType="1"/>
            </p:cNvSpPr>
            <p:nvPr/>
          </p:nvSpPr>
          <p:spPr bwMode="auto">
            <a:xfrm>
              <a:off x="6345" y="4361"/>
              <a:ext cx="0" cy="3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8" name="Line 40"/>
            <p:cNvSpPr>
              <a:spLocks noChangeShapeType="1"/>
            </p:cNvSpPr>
            <p:nvPr/>
          </p:nvSpPr>
          <p:spPr bwMode="auto">
            <a:xfrm>
              <a:off x="7440" y="4136"/>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29" name="Line 41"/>
            <p:cNvSpPr>
              <a:spLocks noChangeShapeType="1"/>
            </p:cNvSpPr>
            <p:nvPr/>
          </p:nvSpPr>
          <p:spPr bwMode="auto">
            <a:xfrm flipH="1">
              <a:off x="7440" y="3881"/>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30" name="Line 42"/>
            <p:cNvSpPr>
              <a:spLocks noChangeShapeType="1"/>
            </p:cNvSpPr>
            <p:nvPr/>
          </p:nvSpPr>
          <p:spPr bwMode="auto">
            <a:xfrm flipH="1">
              <a:off x="7425" y="2696"/>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31" name="Line 43"/>
            <p:cNvSpPr>
              <a:spLocks noChangeShapeType="1"/>
            </p:cNvSpPr>
            <p:nvPr/>
          </p:nvSpPr>
          <p:spPr bwMode="auto">
            <a:xfrm>
              <a:off x="6345" y="3056"/>
              <a:ext cx="0" cy="5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32" name="Line 44"/>
            <p:cNvSpPr>
              <a:spLocks noChangeShapeType="1"/>
            </p:cNvSpPr>
            <p:nvPr/>
          </p:nvSpPr>
          <p:spPr bwMode="auto">
            <a:xfrm>
              <a:off x="4425" y="2726"/>
              <a:ext cx="67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
          <p:nvSpPr>
            <p:cNvPr id="12333" name="Line 45"/>
            <p:cNvSpPr>
              <a:spLocks noChangeShapeType="1"/>
            </p:cNvSpPr>
            <p:nvPr/>
          </p:nvSpPr>
          <p:spPr bwMode="auto">
            <a:xfrm>
              <a:off x="3330" y="3071"/>
              <a:ext cx="0" cy="10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400" b="1"/>
            </a:p>
          </p:txBody>
        </p:sp>
        <p:sp>
          <p:nvSpPr>
            <p:cNvPr id="12334" name="Line 46"/>
            <p:cNvSpPr>
              <a:spLocks noChangeShapeType="1"/>
            </p:cNvSpPr>
            <p:nvPr/>
          </p:nvSpPr>
          <p:spPr bwMode="auto">
            <a:xfrm>
              <a:off x="3330" y="4076"/>
              <a:ext cx="19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grpSp>
      <p:sp>
        <p:nvSpPr>
          <p:cNvPr id="45" name="Line 26"/>
          <p:cNvSpPr>
            <a:spLocks noChangeShapeType="1"/>
          </p:cNvSpPr>
          <p:nvPr/>
        </p:nvSpPr>
        <p:spPr bwMode="auto">
          <a:xfrm flipH="1" flipV="1">
            <a:off x="3011603" y="4100025"/>
            <a:ext cx="917125" cy="6165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b="1"/>
          </a:p>
        </p:txBody>
      </p:sp>
    </p:spTree>
    <p:extLst>
      <p:ext uri="{BB962C8B-B14F-4D97-AF65-F5344CB8AC3E}">
        <p14:creationId xmlns:p14="http://schemas.microsoft.com/office/powerpoint/2010/main" val="3457583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28600"/>
            <a:ext cx="8839200" cy="6555641"/>
          </a:xfrm>
          <a:prstGeom prst="rect">
            <a:avLst/>
          </a:prstGeom>
        </p:spPr>
        <p:txBody>
          <a:bodyPr wrap="square">
            <a:spAutoFit/>
          </a:bodyPr>
          <a:lstStyle/>
          <a:p>
            <a:r>
              <a:rPr lang="ru-RU" sz="2800" i="1" dirty="0"/>
              <a:t>MRP II</a:t>
            </a:r>
            <a:r>
              <a:rPr lang="ru-RU" sz="2800" dirty="0"/>
              <a:t> </a:t>
            </a:r>
            <a:r>
              <a:rPr lang="ru-RU" sz="2800" dirty="0" err="1"/>
              <a:t>дозволяє</a:t>
            </a:r>
            <a:r>
              <a:rPr lang="ru-RU" sz="2800" dirty="0"/>
              <a:t> </a:t>
            </a:r>
            <a:r>
              <a:rPr lang="ru-RU" sz="2800" dirty="0" err="1"/>
              <a:t>створювати</a:t>
            </a:r>
            <a:r>
              <a:rPr lang="ru-RU" sz="2800" dirty="0"/>
              <a:t> </a:t>
            </a:r>
            <a:r>
              <a:rPr lang="ru-RU" sz="2800" dirty="0" err="1"/>
              <a:t>плани</a:t>
            </a:r>
            <a:r>
              <a:rPr lang="ru-RU" sz="2800" dirty="0"/>
              <a:t> для </a:t>
            </a:r>
            <a:r>
              <a:rPr lang="ru-RU" sz="2800" dirty="0" err="1"/>
              <a:t>всіх</a:t>
            </a:r>
            <a:r>
              <a:rPr lang="ru-RU" sz="2800" dirty="0"/>
              <a:t> </a:t>
            </a:r>
            <a:r>
              <a:rPr lang="ru-RU" sz="2800" dirty="0" err="1"/>
              <a:t>видів</a:t>
            </a:r>
            <a:r>
              <a:rPr lang="ru-RU" sz="2800" dirty="0"/>
              <a:t> </a:t>
            </a:r>
            <a:r>
              <a:rPr lang="ru-RU" sz="2800" dirty="0" err="1"/>
              <a:t>діяльності</a:t>
            </a:r>
            <a:r>
              <a:rPr lang="ru-RU" sz="2800" dirty="0"/>
              <a:t> й </a:t>
            </a:r>
            <a:r>
              <a:rPr lang="ru-RU" sz="2800" dirty="0" err="1" smtClean="0"/>
              <a:t>переміщень</a:t>
            </a:r>
            <a:r>
              <a:rPr lang="ru-RU" sz="2800" dirty="0" smtClean="0"/>
              <a:t> </a:t>
            </a:r>
            <a:r>
              <a:rPr lang="ru-RU" sz="2800" dirty="0" err="1"/>
              <a:t>усіх</a:t>
            </a:r>
            <a:r>
              <a:rPr lang="ru-RU" sz="2800" dirty="0"/>
              <a:t> </a:t>
            </a:r>
            <a:r>
              <a:rPr lang="ru-RU" sz="2800" dirty="0" err="1"/>
              <a:t>матеріальних</a:t>
            </a:r>
            <a:r>
              <a:rPr lang="ru-RU" sz="2800" dirty="0"/>
              <a:t> </a:t>
            </a:r>
            <a:r>
              <a:rPr lang="ru-RU" sz="2800" dirty="0" err="1"/>
              <a:t>ресурсів</a:t>
            </a:r>
            <a:r>
              <a:rPr lang="ru-RU" sz="2800" dirty="0"/>
              <a:t> в </a:t>
            </a:r>
            <a:r>
              <a:rPr lang="ru-RU" sz="2800" dirty="0" err="1"/>
              <a:t>організації</a:t>
            </a:r>
            <a:r>
              <a:rPr lang="ru-RU" sz="2800" dirty="0"/>
              <a:t>. </a:t>
            </a:r>
            <a:endParaRPr lang="ru-RU" sz="2800" dirty="0" smtClean="0"/>
          </a:p>
          <a:p>
            <a:r>
              <a:rPr lang="ru-RU" sz="2800" dirty="0" err="1" smtClean="0"/>
              <a:t>Відповідно</a:t>
            </a:r>
            <a:r>
              <a:rPr lang="ru-RU" sz="2800" dirty="0" smtClean="0"/>
              <a:t> </a:t>
            </a:r>
            <a:r>
              <a:rPr lang="ru-RU" sz="2800" dirty="0"/>
              <a:t>до </a:t>
            </a:r>
            <a:r>
              <a:rPr lang="ru-RU" sz="2800" dirty="0" err="1"/>
              <a:t>загальної</a:t>
            </a:r>
            <a:r>
              <a:rPr lang="ru-RU" sz="2800" dirty="0"/>
              <a:t> </a:t>
            </a:r>
            <a:r>
              <a:rPr lang="ru-RU" sz="2800" dirty="0" err="1"/>
              <a:t>тенденції</a:t>
            </a:r>
            <a:r>
              <a:rPr lang="ru-RU" sz="2800" dirty="0"/>
              <a:t> </a:t>
            </a:r>
            <a:r>
              <a:rPr lang="ru-RU" sz="2800" dirty="0" err="1"/>
              <a:t>інтегрування</a:t>
            </a:r>
            <a:r>
              <a:rPr lang="ru-RU" sz="2800" dirty="0"/>
              <a:t> </a:t>
            </a:r>
            <a:r>
              <a:rPr lang="ru-RU" sz="2800" dirty="0" err="1"/>
              <a:t>ланцюгів</a:t>
            </a:r>
            <a:r>
              <a:rPr lang="ru-RU" sz="2800" dirty="0"/>
              <a:t> поставок ми </a:t>
            </a:r>
            <a:r>
              <a:rPr lang="ru-RU" sz="2800" dirty="0" err="1"/>
              <a:t>можемо</a:t>
            </a:r>
            <a:r>
              <a:rPr lang="ru-RU" sz="2800" dirty="0"/>
              <a:t> </a:t>
            </a:r>
            <a:r>
              <a:rPr lang="ru-RU" sz="2800" dirty="0" err="1"/>
              <a:t>розширити</a:t>
            </a:r>
            <a:r>
              <a:rPr lang="ru-RU" sz="2800" dirty="0"/>
              <a:t> </a:t>
            </a:r>
            <a:r>
              <a:rPr lang="ru-RU" sz="2800" dirty="0" err="1"/>
              <a:t>цей</a:t>
            </a:r>
            <a:r>
              <a:rPr lang="ru-RU" sz="2800" dirty="0"/>
              <a:t> </a:t>
            </a:r>
            <a:r>
              <a:rPr lang="ru-RU" sz="2800" dirty="0" err="1"/>
              <a:t>варіант</a:t>
            </a:r>
            <a:r>
              <a:rPr lang="ru-RU" sz="2800" dirty="0"/>
              <a:t> </a:t>
            </a:r>
            <a:r>
              <a:rPr lang="ru-RU" sz="2800" dirty="0" err="1"/>
              <a:t>планування</a:t>
            </a:r>
            <a:r>
              <a:rPr lang="ru-RU" sz="2800" dirty="0"/>
              <a:t> й перенести </a:t>
            </a:r>
            <a:r>
              <a:rPr lang="ru-RU" sz="2800" dirty="0" err="1"/>
              <a:t>його</a:t>
            </a:r>
            <a:r>
              <a:rPr lang="ru-RU" sz="2800" dirty="0"/>
              <a:t> й на </a:t>
            </a:r>
            <a:r>
              <a:rPr lang="ru-RU" sz="2800" dirty="0" err="1"/>
              <a:t>інші</a:t>
            </a:r>
            <a:r>
              <a:rPr lang="ru-RU" sz="2800" dirty="0"/>
              <a:t> </a:t>
            </a:r>
            <a:r>
              <a:rPr lang="ru-RU" sz="2800" dirty="0" err="1"/>
              <a:t>організації</a:t>
            </a:r>
            <a:r>
              <a:rPr lang="ru-RU" sz="2800" dirty="0"/>
              <a:t>. </a:t>
            </a:r>
            <a:r>
              <a:rPr lang="ru-RU" sz="2800" dirty="0" err="1"/>
              <a:t>Це</a:t>
            </a:r>
            <a:r>
              <a:rPr lang="ru-RU" sz="2800" dirty="0"/>
              <a:t> </a:t>
            </a:r>
            <a:r>
              <a:rPr lang="ru-RU" sz="2800" dirty="0" err="1"/>
              <a:t>дає</a:t>
            </a:r>
            <a:r>
              <a:rPr lang="ru-RU" sz="2800" dirty="0"/>
              <a:t> основу для </a:t>
            </a:r>
            <a:r>
              <a:rPr lang="ru-RU" sz="2800" b="1" dirty="0" err="1"/>
              <a:t>планування</a:t>
            </a:r>
            <a:r>
              <a:rPr lang="ru-RU" sz="2800" b="1" dirty="0"/>
              <a:t> потреб </a:t>
            </a:r>
            <a:r>
              <a:rPr lang="ru-RU" sz="2800" b="1" dirty="0" err="1"/>
              <a:t>підприємства</a:t>
            </a:r>
            <a:r>
              <a:rPr lang="ru-RU" sz="2800" b="1" dirty="0"/>
              <a:t> (</a:t>
            </a:r>
            <a:r>
              <a:rPr lang="ru-RU" sz="2800" b="1" i="1" dirty="0" err="1"/>
              <a:t>enterprise</a:t>
            </a:r>
            <a:r>
              <a:rPr lang="ru-RU" sz="2800" b="1" dirty="0"/>
              <a:t> </a:t>
            </a:r>
            <a:r>
              <a:rPr lang="ru-RU" sz="2800" b="1" i="1" dirty="0" err="1"/>
              <a:t>requirements</a:t>
            </a:r>
            <a:r>
              <a:rPr lang="ru-RU" sz="2800" b="1" i="1" dirty="0"/>
              <a:t> </a:t>
            </a:r>
            <a:r>
              <a:rPr lang="ru-RU" sz="2800" b="1" i="1" dirty="0" err="1"/>
              <a:t>planning</a:t>
            </a:r>
            <a:r>
              <a:rPr lang="ru-RU" sz="2800" b="1" dirty="0"/>
              <a:t>, </a:t>
            </a:r>
            <a:r>
              <a:rPr lang="ru-RU" sz="2800" b="1" i="1" dirty="0"/>
              <a:t>ERP</a:t>
            </a:r>
            <a:r>
              <a:rPr lang="ru-RU" sz="2800" b="1" dirty="0" smtClean="0"/>
              <a:t>).</a:t>
            </a:r>
          </a:p>
          <a:p>
            <a:r>
              <a:rPr lang="ru-RU" sz="2800" b="1" dirty="0" smtClean="0"/>
              <a:t> </a:t>
            </a:r>
            <a:r>
              <a:rPr lang="ru-RU" sz="2800" dirty="0" err="1"/>
              <a:t>Вільний</a:t>
            </a:r>
            <a:r>
              <a:rPr lang="ru-RU" sz="2800" dirty="0"/>
              <a:t> </a:t>
            </a:r>
            <a:r>
              <a:rPr lang="ru-RU" sz="2800" dirty="0" err="1"/>
              <a:t>потік</a:t>
            </a:r>
            <a:r>
              <a:rPr lang="ru-RU" sz="2800" dirty="0"/>
              <a:t> </a:t>
            </a:r>
            <a:r>
              <a:rPr lang="ru-RU" sz="2800" dirty="0" err="1"/>
              <a:t>інформації</a:t>
            </a:r>
            <a:r>
              <a:rPr lang="ru-RU" sz="2800" dirty="0"/>
              <a:t>, </a:t>
            </a:r>
            <a:r>
              <a:rPr lang="ru-RU" sz="2800" dirty="0" err="1"/>
              <a:t>необхідний</a:t>
            </a:r>
            <a:r>
              <a:rPr lang="ru-RU" sz="2800" dirty="0"/>
              <a:t> за </a:t>
            </a:r>
            <a:r>
              <a:rPr lang="ru-RU" sz="2800" i="1" dirty="0"/>
              <a:t>ERP</a:t>
            </a:r>
            <a:r>
              <a:rPr lang="ru-RU" sz="2800" dirty="0"/>
              <a:t>, </a:t>
            </a:r>
            <a:r>
              <a:rPr lang="ru-RU" sz="2800" dirty="0" err="1" smtClean="0"/>
              <a:t>моливо</a:t>
            </a:r>
            <a:r>
              <a:rPr lang="ru-RU" sz="2800" dirty="0" smtClean="0"/>
              <a:t> </a:t>
            </a:r>
            <a:r>
              <a:rPr lang="ru-RU" sz="2800" dirty="0" err="1" smtClean="0"/>
              <a:t>організувати</a:t>
            </a:r>
            <a:r>
              <a:rPr lang="ru-RU" sz="2800" dirty="0" smtClean="0"/>
              <a:t> </a:t>
            </a:r>
            <a:r>
              <a:rPr lang="ru-RU" sz="2800" dirty="0"/>
              <a:t>за </a:t>
            </a:r>
            <a:r>
              <a:rPr lang="ru-RU" sz="2800" dirty="0" err="1" smtClean="0"/>
              <a:t>допомогою</a:t>
            </a:r>
            <a:r>
              <a:rPr lang="ru-RU" sz="2800" dirty="0" smtClean="0"/>
              <a:t> </a:t>
            </a:r>
            <a:r>
              <a:rPr lang="ru-RU" sz="2800" dirty="0" err="1">
                <a:solidFill>
                  <a:srgbClr val="FF0000"/>
                </a:solidFill>
              </a:rPr>
              <a:t>електронного</a:t>
            </a:r>
            <a:r>
              <a:rPr lang="ru-RU" sz="2800" dirty="0">
                <a:solidFill>
                  <a:srgbClr val="FF0000"/>
                </a:solidFill>
              </a:rPr>
              <a:t> </a:t>
            </a:r>
            <a:r>
              <a:rPr lang="ru-RU" sz="2800" dirty="0" err="1">
                <a:solidFill>
                  <a:srgbClr val="FF0000"/>
                </a:solidFill>
              </a:rPr>
              <a:t>обміну</a:t>
            </a:r>
            <a:r>
              <a:rPr lang="ru-RU" sz="2800" dirty="0">
                <a:solidFill>
                  <a:srgbClr val="FF0000"/>
                </a:solidFill>
              </a:rPr>
              <a:t> </a:t>
            </a:r>
            <a:r>
              <a:rPr lang="ru-RU" sz="2800" dirty="0" err="1">
                <a:solidFill>
                  <a:srgbClr val="FF0000"/>
                </a:solidFill>
              </a:rPr>
              <a:t>даними</a:t>
            </a:r>
            <a:r>
              <a:rPr lang="ru-RU" sz="2800" dirty="0">
                <a:solidFill>
                  <a:srgbClr val="FF0000"/>
                </a:solidFill>
              </a:rPr>
              <a:t> (</a:t>
            </a:r>
            <a:r>
              <a:rPr lang="ru-RU" sz="2800" i="1" dirty="0">
                <a:solidFill>
                  <a:srgbClr val="FF0000"/>
                </a:solidFill>
              </a:rPr>
              <a:t>EDI</a:t>
            </a:r>
            <a:r>
              <a:rPr lang="ru-RU" sz="2800" dirty="0">
                <a:solidFill>
                  <a:srgbClr val="FF0000"/>
                </a:solidFill>
              </a:rPr>
              <a:t>)</a:t>
            </a:r>
            <a:r>
              <a:rPr lang="ru-RU" sz="2800" dirty="0"/>
              <a:t>, </a:t>
            </a:r>
            <a:r>
              <a:rPr lang="ru-RU" sz="2800" dirty="0" err="1">
                <a:solidFill>
                  <a:srgbClr val="FF0000"/>
                </a:solidFill>
              </a:rPr>
              <a:t>електронного</a:t>
            </a:r>
            <a:r>
              <a:rPr lang="ru-RU" sz="2800" dirty="0">
                <a:solidFill>
                  <a:srgbClr val="FF0000"/>
                </a:solidFill>
              </a:rPr>
              <a:t> </a:t>
            </a:r>
            <a:r>
              <a:rPr lang="ru-RU" sz="2800" dirty="0" smtClean="0">
                <a:solidFill>
                  <a:srgbClr val="FF0000"/>
                </a:solidFill>
              </a:rPr>
              <a:t>переводу </a:t>
            </a:r>
            <a:r>
              <a:rPr lang="ru-RU" sz="2800" dirty="0" err="1">
                <a:solidFill>
                  <a:srgbClr val="FF0000"/>
                </a:solidFill>
              </a:rPr>
              <a:t>коштів</a:t>
            </a:r>
            <a:r>
              <a:rPr lang="ru-RU" sz="2800" dirty="0">
                <a:solidFill>
                  <a:srgbClr val="FF0000"/>
                </a:solidFill>
              </a:rPr>
              <a:t> (</a:t>
            </a:r>
            <a:r>
              <a:rPr lang="ru-RU" sz="2800" i="1" dirty="0">
                <a:solidFill>
                  <a:srgbClr val="FF0000"/>
                </a:solidFill>
              </a:rPr>
              <a:t>EFT</a:t>
            </a:r>
            <a:r>
              <a:rPr lang="ru-RU" sz="2800" dirty="0">
                <a:solidFill>
                  <a:srgbClr val="FF0000"/>
                </a:solidFill>
              </a:rPr>
              <a:t>), </a:t>
            </a:r>
            <a:r>
              <a:rPr lang="ru-RU" sz="2800" dirty="0" err="1"/>
              <a:t>Інтернету</a:t>
            </a:r>
            <a:r>
              <a:rPr lang="ru-RU" sz="2800" i="1" dirty="0"/>
              <a:t> </a:t>
            </a:r>
            <a:r>
              <a:rPr lang="ru-RU" sz="2800" dirty="0"/>
              <a:t>та </a:t>
            </a:r>
            <a:r>
              <a:rPr lang="ru-RU" sz="2800" dirty="0" err="1"/>
              <a:t>інших</a:t>
            </a:r>
            <a:r>
              <a:rPr lang="ru-RU" sz="2800" dirty="0"/>
              <a:t> </a:t>
            </a:r>
            <a:r>
              <a:rPr lang="ru-RU" sz="2800" dirty="0" err="1"/>
              <a:t>інструментів</a:t>
            </a:r>
            <a:r>
              <a:rPr lang="ru-RU" sz="2800" dirty="0"/>
              <a:t> </a:t>
            </a:r>
            <a:r>
              <a:rPr lang="ru-RU" sz="2800" dirty="0" err="1"/>
              <a:t>електронного</a:t>
            </a:r>
            <a:r>
              <a:rPr lang="ru-RU" sz="2800" dirty="0"/>
              <a:t> </a:t>
            </a:r>
            <a:r>
              <a:rPr lang="ru-RU" sz="2800" dirty="0" err="1"/>
              <a:t>бізнесу</a:t>
            </a:r>
            <a:r>
              <a:rPr lang="ru-RU" sz="2800" dirty="0"/>
              <a:t> </a:t>
            </a:r>
            <a:r>
              <a:rPr lang="ru-RU" sz="2800" dirty="0" err="1"/>
              <a:t>відносно</a:t>
            </a:r>
            <a:r>
              <a:rPr lang="ru-RU" sz="2800" dirty="0"/>
              <a:t> легко. </a:t>
            </a:r>
            <a:r>
              <a:rPr lang="ru-RU" sz="2800" b="1" dirty="0" err="1">
                <a:solidFill>
                  <a:srgbClr val="0000CC"/>
                </a:solidFill>
              </a:rPr>
              <a:t>Набагато</a:t>
            </a:r>
            <a:r>
              <a:rPr lang="ru-RU" sz="2800" b="1" dirty="0">
                <a:solidFill>
                  <a:srgbClr val="0000CC"/>
                </a:solidFill>
              </a:rPr>
              <a:t> </a:t>
            </a:r>
            <a:r>
              <a:rPr lang="ru-RU" sz="2800" b="1" dirty="0" err="1">
                <a:solidFill>
                  <a:srgbClr val="0000CC"/>
                </a:solidFill>
              </a:rPr>
              <a:t>складніше</a:t>
            </a:r>
            <a:r>
              <a:rPr lang="ru-RU" sz="2800" b="1" dirty="0">
                <a:solidFill>
                  <a:srgbClr val="0000CC"/>
                </a:solidFill>
              </a:rPr>
              <a:t> </a:t>
            </a:r>
            <a:r>
              <a:rPr lang="ru-RU" sz="2800" b="1" dirty="0" err="1">
                <a:solidFill>
                  <a:srgbClr val="0000CC"/>
                </a:solidFill>
              </a:rPr>
              <a:t>домогтися</a:t>
            </a:r>
            <a:r>
              <a:rPr lang="ru-RU" sz="2800" b="1" dirty="0">
                <a:solidFill>
                  <a:srgbClr val="0000CC"/>
                </a:solidFill>
              </a:rPr>
              <a:t> </a:t>
            </a:r>
            <a:r>
              <a:rPr lang="ru-RU" sz="2800" b="1" dirty="0" err="1">
                <a:solidFill>
                  <a:srgbClr val="0000CC"/>
                </a:solidFill>
              </a:rPr>
              <a:t>повної</a:t>
            </a:r>
            <a:r>
              <a:rPr lang="ru-RU" sz="2800" b="1" dirty="0">
                <a:solidFill>
                  <a:srgbClr val="0000CC"/>
                </a:solidFill>
              </a:rPr>
              <a:t> </a:t>
            </a:r>
            <a:r>
              <a:rPr lang="ru-RU" sz="2800" b="1" dirty="0" err="1">
                <a:solidFill>
                  <a:srgbClr val="0000CC"/>
                </a:solidFill>
              </a:rPr>
              <a:t>довіри</a:t>
            </a:r>
            <a:r>
              <a:rPr lang="ru-RU" sz="2800" b="1" dirty="0">
                <a:solidFill>
                  <a:srgbClr val="0000CC"/>
                </a:solidFill>
              </a:rPr>
              <a:t> </a:t>
            </a:r>
            <a:r>
              <a:rPr lang="ru-RU" sz="2800" b="1" dirty="0" err="1">
                <a:solidFill>
                  <a:srgbClr val="0000CC"/>
                </a:solidFill>
              </a:rPr>
              <a:t>між</a:t>
            </a:r>
            <a:r>
              <a:rPr lang="ru-RU" sz="2800" b="1" dirty="0">
                <a:solidFill>
                  <a:srgbClr val="0000CC"/>
                </a:solidFill>
              </a:rPr>
              <a:t> </a:t>
            </a:r>
            <a:r>
              <a:rPr lang="ru-RU" sz="2800" b="1" dirty="0" err="1">
                <a:solidFill>
                  <a:srgbClr val="0000CC"/>
                </a:solidFill>
              </a:rPr>
              <a:t>організаціями</a:t>
            </a:r>
            <a:r>
              <a:rPr lang="ru-RU" sz="2800" b="1" dirty="0">
                <a:solidFill>
                  <a:srgbClr val="0000CC"/>
                </a:solidFill>
              </a:rPr>
              <a:t>, </a:t>
            </a:r>
            <a:r>
              <a:rPr lang="ru-RU" sz="2800" b="1" dirty="0" err="1">
                <a:solidFill>
                  <a:srgbClr val="0000CC"/>
                </a:solidFill>
              </a:rPr>
              <a:t>навіть</a:t>
            </a:r>
            <a:r>
              <a:rPr lang="ru-RU" sz="2800" b="1" dirty="0">
                <a:solidFill>
                  <a:srgbClr val="0000CC"/>
                </a:solidFill>
              </a:rPr>
              <a:t> коли вони </a:t>
            </a:r>
            <a:r>
              <a:rPr lang="ru-RU" sz="2800" b="1" dirty="0" err="1">
                <a:solidFill>
                  <a:srgbClr val="0000CC"/>
                </a:solidFill>
              </a:rPr>
              <a:t>готові</a:t>
            </a:r>
            <a:r>
              <a:rPr lang="ru-RU" sz="2800" b="1" dirty="0">
                <a:solidFill>
                  <a:srgbClr val="0000CC"/>
                </a:solidFill>
              </a:rPr>
              <a:t> </a:t>
            </a:r>
            <a:r>
              <a:rPr lang="ru-RU" sz="2800" b="1" dirty="0" err="1">
                <a:solidFill>
                  <a:srgbClr val="0000CC"/>
                </a:solidFill>
              </a:rPr>
              <a:t>створювати</a:t>
            </a:r>
            <a:r>
              <a:rPr lang="ru-RU" sz="2800" b="1" dirty="0">
                <a:solidFill>
                  <a:srgbClr val="0000CC"/>
                </a:solidFill>
              </a:rPr>
              <a:t> </a:t>
            </a:r>
            <a:r>
              <a:rPr lang="ru-RU" sz="2800" b="1" dirty="0" err="1">
                <a:solidFill>
                  <a:srgbClr val="0000CC"/>
                </a:solidFill>
              </a:rPr>
              <a:t>союзи</a:t>
            </a:r>
            <a:r>
              <a:rPr lang="ru-RU" sz="2800" b="1" dirty="0">
                <a:solidFill>
                  <a:srgbClr val="0000CC"/>
                </a:solidFill>
              </a:rPr>
              <a:t> один </a:t>
            </a:r>
            <a:r>
              <a:rPr lang="ru-RU" sz="2800" b="1" dirty="0" err="1">
                <a:solidFill>
                  <a:srgbClr val="0000CC"/>
                </a:solidFill>
              </a:rPr>
              <a:t>із</a:t>
            </a:r>
            <a:r>
              <a:rPr lang="ru-RU" sz="2800" b="1" dirty="0">
                <a:solidFill>
                  <a:srgbClr val="0000CC"/>
                </a:solidFill>
              </a:rPr>
              <a:t> одним. </a:t>
            </a:r>
          </a:p>
        </p:txBody>
      </p:sp>
    </p:spTree>
    <p:extLst>
      <p:ext uri="{BB962C8B-B14F-4D97-AF65-F5344CB8AC3E}">
        <p14:creationId xmlns:p14="http://schemas.microsoft.com/office/powerpoint/2010/main" val="1544314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381000"/>
            <a:ext cx="8077200" cy="6124754"/>
          </a:xfrm>
          <a:prstGeom prst="rect">
            <a:avLst/>
          </a:prstGeom>
        </p:spPr>
        <p:txBody>
          <a:bodyPr wrap="square">
            <a:spAutoFit/>
          </a:bodyPr>
          <a:lstStyle/>
          <a:p>
            <a:r>
              <a:rPr lang="ru-RU" sz="2800" b="1" dirty="0" err="1"/>
              <a:t>Концепція</a:t>
            </a:r>
            <a:r>
              <a:rPr lang="ru-RU" sz="2800" b="1" dirty="0"/>
              <a:t> </a:t>
            </a:r>
            <a:r>
              <a:rPr lang="en-US" sz="2800" b="1" dirty="0"/>
              <a:t>ERP</a:t>
            </a:r>
            <a:r>
              <a:rPr lang="en-US" sz="2800" dirty="0"/>
              <a:t> – </a:t>
            </a:r>
            <a:r>
              <a:rPr lang="ru-RU" sz="2800" i="1" u="sng" dirty="0" err="1"/>
              <a:t>створення</a:t>
            </a:r>
            <a:r>
              <a:rPr lang="ru-RU" sz="2800" i="1" u="sng" dirty="0"/>
              <a:t> </a:t>
            </a:r>
            <a:r>
              <a:rPr lang="ru-RU" sz="2800" i="1" u="sng" dirty="0" err="1"/>
              <a:t>єдиного</a:t>
            </a:r>
            <a:r>
              <a:rPr lang="ru-RU" sz="2800" i="1" u="sng" dirty="0"/>
              <a:t> </a:t>
            </a:r>
            <a:r>
              <a:rPr lang="ru-RU" sz="2800" i="1" u="sng" dirty="0" err="1"/>
              <a:t>сховища</a:t>
            </a:r>
            <a:r>
              <a:rPr lang="ru-RU" sz="2800" i="1" u="sng" dirty="0"/>
              <a:t> </a:t>
            </a:r>
            <a:r>
              <a:rPr lang="ru-RU" sz="2800" i="1" u="sng" dirty="0" err="1"/>
              <a:t>даних</a:t>
            </a:r>
            <a:r>
              <a:rPr lang="ru-RU" sz="2800" i="1" u="sng" dirty="0"/>
              <a:t>, </a:t>
            </a:r>
            <a:r>
              <a:rPr lang="ru-RU" sz="2800" i="1" u="sng" dirty="0" err="1"/>
              <a:t>що</a:t>
            </a:r>
            <a:r>
              <a:rPr lang="ru-RU" sz="2800" i="1" u="sng" dirty="0"/>
              <a:t> </a:t>
            </a:r>
            <a:r>
              <a:rPr lang="ru-RU" sz="2800" i="1" u="sng" dirty="0" err="1"/>
              <a:t>містить</a:t>
            </a:r>
            <a:r>
              <a:rPr lang="ru-RU" sz="2800" i="1" u="sng" dirty="0"/>
              <a:t> всю </a:t>
            </a:r>
            <a:r>
              <a:rPr lang="ru-RU" sz="2800" i="1" u="sng" dirty="0" err="1"/>
              <a:t>ділову</a:t>
            </a:r>
            <a:r>
              <a:rPr lang="ru-RU" sz="2800" i="1" u="sng" dirty="0"/>
              <a:t> </a:t>
            </a:r>
            <a:r>
              <a:rPr lang="ru-RU" sz="2800" i="1" u="sng" dirty="0" err="1"/>
              <a:t>інформацію</a:t>
            </a:r>
            <a:r>
              <a:rPr lang="ru-RU" sz="2800" i="1" u="sng" dirty="0"/>
              <a:t>, </a:t>
            </a:r>
            <a:r>
              <a:rPr lang="ru-RU" sz="2800" dirty="0" err="1"/>
              <a:t>накопичену</a:t>
            </a:r>
            <a:r>
              <a:rPr lang="ru-RU" sz="2800" dirty="0"/>
              <a:t> </a:t>
            </a:r>
            <a:r>
              <a:rPr lang="ru-RU" sz="2800" dirty="0" err="1"/>
              <a:t>організацією</a:t>
            </a:r>
            <a:r>
              <a:rPr lang="ru-RU" sz="2800" dirty="0"/>
              <a:t> в </a:t>
            </a:r>
            <a:r>
              <a:rPr lang="ru-RU" sz="2800" dirty="0" err="1"/>
              <a:t>процесі</a:t>
            </a:r>
            <a:r>
              <a:rPr lang="ru-RU" sz="2800" dirty="0"/>
              <a:t> </a:t>
            </a:r>
            <a:r>
              <a:rPr lang="ru-RU" sz="2800" dirty="0" err="1"/>
              <a:t>ведення</a:t>
            </a:r>
            <a:r>
              <a:rPr lang="ru-RU" sz="2800" dirty="0"/>
              <a:t> </a:t>
            </a:r>
            <a:r>
              <a:rPr lang="ru-RU" sz="2800" dirty="0" err="1"/>
              <a:t>бізнесу</a:t>
            </a:r>
            <a:r>
              <a:rPr lang="ru-RU" sz="2800" dirty="0"/>
              <a:t>, </a:t>
            </a:r>
            <a:r>
              <a:rPr lang="ru-RU" sz="2800" dirty="0" err="1"/>
              <a:t>зокрема</a:t>
            </a:r>
            <a:r>
              <a:rPr lang="ru-RU" sz="2800" dirty="0"/>
              <a:t> </a:t>
            </a:r>
            <a:r>
              <a:rPr lang="ru-RU" sz="2800" dirty="0" err="1"/>
              <a:t>фінансову</a:t>
            </a:r>
            <a:r>
              <a:rPr lang="ru-RU" sz="2800" dirty="0"/>
              <a:t> </a:t>
            </a:r>
            <a:r>
              <a:rPr lang="ru-RU" sz="2800" dirty="0" err="1"/>
              <a:t>інформацію</a:t>
            </a:r>
            <a:r>
              <a:rPr lang="ru-RU" sz="2800" dirty="0"/>
              <a:t>, </a:t>
            </a:r>
            <a:r>
              <a:rPr lang="ru-RU" sz="2800" dirty="0" err="1"/>
              <a:t>дані</a:t>
            </a:r>
            <a:r>
              <a:rPr lang="ru-RU" sz="2800" dirty="0"/>
              <a:t>, </a:t>
            </a:r>
            <a:r>
              <a:rPr lang="ru-RU" sz="2800" dirty="0" err="1"/>
              <a:t>пов’язані</a:t>
            </a:r>
            <a:r>
              <a:rPr lang="ru-RU" sz="2800" dirty="0"/>
              <a:t> з </a:t>
            </a:r>
            <a:r>
              <a:rPr lang="ru-RU" sz="2800" dirty="0" err="1"/>
              <a:t>виробництвом</a:t>
            </a:r>
            <a:r>
              <a:rPr lang="ru-RU" sz="2800" dirty="0"/>
              <a:t>, </a:t>
            </a:r>
            <a:r>
              <a:rPr lang="ru-RU" sz="2800" dirty="0" err="1"/>
              <a:t>управлінням</a:t>
            </a:r>
            <a:r>
              <a:rPr lang="ru-RU" sz="2800" dirty="0"/>
              <a:t> персоналом, та будь-</a:t>
            </a:r>
            <a:r>
              <a:rPr lang="ru-RU" sz="2800" dirty="0" err="1"/>
              <a:t>які</a:t>
            </a:r>
            <a:r>
              <a:rPr lang="ru-RU" sz="2800" dirty="0"/>
              <a:t> </a:t>
            </a:r>
            <a:r>
              <a:rPr lang="ru-RU" sz="2800" dirty="0" err="1"/>
              <a:t>інші</a:t>
            </a:r>
            <a:r>
              <a:rPr lang="ru-RU" sz="2800" dirty="0"/>
              <a:t> </a:t>
            </a:r>
            <a:r>
              <a:rPr lang="ru-RU" sz="2800" dirty="0" err="1"/>
              <a:t>дані</a:t>
            </a:r>
            <a:r>
              <a:rPr lang="ru-RU" sz="2800" dirty="0" smtClean="0"/>
              <a:t>.</a:t>
            </a:r>
          </a:p>
          <a:p>
            <a:r>
              <a:rPr lang="en-US" sz="2800" dirty="0" smtClean="0"/>
              <a:t>ERP </a:t>
            </a:r>
            <a:r>
              <a:rPr lang="en-US" sz="2800" dirty="0"/>
              <a:t>– </a:t>
            </a:r>
            <a:r>
              <a:rPr lang="ru-RU" sz="2800" dirty="0" err="1"/>
              <a:t>технологія</a:t>
            </a:r>
            <a:r>
              <a:rPr lang="ru-RU" sz="2800" dirty="0"/>
              <a:t> </a:t>
            </a:r>
            <a:r>
              <a:rPr lang="ru-RU" sz="2800" dirty="0" err="1"/>
              <a:t>оптимізації</a:t>
            </a:r>
            <a:r>
              <a:rPr lang="ru-RU" sz="2800" dirty="0"/>
              <a:t> </a:t>
            </a:r>
            <a:r>
              <a:rPr lang="ru-RU" sz="2800" dirty="0" err="1"/>
              <a:t>виробничого</a:t>
            </a:r>
            <a:r>
              <a:rPr lang="ru-RU" sz="2800" dirty="0"/>
              <a:t> </a:t>
            </a:r>
            <a:r>
              <a:rPr lang="ru-RU" sz="2800" dirty="0" err="1"/>
              <a:t>процесу</a:t>
            </a:r>
            <a:r>
              <a:rPr lang="ru-RU" sz="2800" dirty="0"/>
              <a:t> з точки </a:t>
            </a:r>
            <a:r>
              <a:rPr lang="ru-RU" sz="2800" dirty="0" err="1"/>
              <a:t>зору</a:t>
            </a:r>
            <a:r>
              <a:rPr lang="ru-RU" sz="2800" dirty="0"/>
              <a:t> </a:t>
            </a:r>
            <a:r>
              <a:rPr lang="ru-RU" sz="2800" dirty="0" err="1"/>
              <a:t>виробничих</a:t>
            </a:r>
            <a:r>
              <a:rPr lang="ru-RU" sz="2800" dirty="0"/>
              <a:t>, </a:t>
            </a:r>
            <a:r>
              <a:rPr lang="ru-RU" sz="2800" dirty="0" err="1"/>
              <a:t>комерційних</a:t>
            </a:r>
            <a:r>
              <a:rPr lang="ru-RU" sz="2800" dirty="0"/>
              <a:t> і </a:t>
            </a:r>
            <a:r>
              <a:rPr lang="ru-RU" sz="2800" dirty="0" err="1"/>
              <a:t>фінансових</a:t>
            </a:r>
            <a:r>
              <a:rPr lang="ru-RU" sz="2800" dirty="0"/>
              <a:t> </a:t>
            </a:r>
            <a:r>
              <a:rPr lang="ru-RU" sz="2800" dirty="0" err="1"/>
              <a:t>цілей</a:t>
            </a:r>
            <a:r>
              <a:rPr lang="ru-RU" sz="2800" dirty="0" smtClean="0"/>
              <a:t>.</a:t>
            </a:r>
          </a:p>
          <a:p>
            <a:r>
              <a:rPr lang="ru-RU" sz="2800" dirty="0" smtClean="0"/>
              <a:t> </a:t>
            </a:r>
            <a:r>
              <a:rPr lang="ru-RU" sz="2800" b="1" dirty="0">
                <a:solidFill>
                  <a:srgbClr val="FF0000"/>
                </a:solidFill>
              </a:rPr>
              <a:t>Основною метою   </a:t>
            </a:r>
            <a:r>
              <a:rPr lang="ru-RU" sz="2800" b="1" dirty="0" err="1">
                <a:solidFill>
                  <a:srgbClr val="FF0000"/>
                </a:solidFill>
              </a:rPr>
              <a:t>оптимізації</a:t>
            </a:r>
            <a:r>
              <a:rPr lang="ru-RU" sz="2800" b="1" dirty="0">
                <a:solidFill>
                  <a:srgbClr val="FF0000"/>
                </a:solidFill>
              </a:rPr>
              <a:t> </a:t>
            </a:r>
            <a:r>
              <a:rPr lang="ru-RU" sz="2800" b="1" dirty="0" err="1">
                <a:solidFill>
                  <a:srgbClr val="FF0000"/>
                </a:solidFill>
              </a:rPr>
              <a:t>організації</a:t>
            </a:r>
            <a:r>
              <a:rPr lang="ru-RU" sz="2800" b="1" dirty="0">
                <a:solidFill>
                  <a:srgbClr val="FF0000"/>
                </a:solidFill>
              </a:rPr>
              <a:t> </a:t>
            </a:r>
            <a:r>
              <a:rPr lang="ru-RU" sz="2800" b="1" dirty="0" err="1">
                <a:solidFill>
                  <a:srgbClr val="FF0000"/>
                </a:solidFill>
              </a:rPr>
              <a:t>виробництва</a:t>
            </a:r>
            <a:r>
              <a:rPr lang="ru-RU" sz="2800" b="1" dirty="0">
                <a:solidFill>
                  <a:srgbClr val="FF0000"/>
                </a:solidFill>
              </a:rPr>
              <a:t> та </a:t>
            </a:r>
            <a:r>
              <a:rPr lang="ru-RU" sz="2800" b="1" dirty="0" err="1">
                <a:solidFill>
                  <a:srgbClr val="FF0000"/>
                </a:solidFill>
              </a:rPr>
              <a:t>управління</a:t>
            </a:r>
            <a:r>
              <a:rPr lang="ru-RU" sz="2800" b="1" dirty="0">
                <a:solidFill>
                  <a:srgbClr val="FF0000"/>
                </a:solidFill>
              </a:rPr>
              <a:t> </a:t>
            </a:r>
            <a:r>
              <a:rPr lang="ru-RU" sz="2800" b="1" dirty="0" err="1">
                <a:solidFill>
                  <a:srgbClr val="FF0000"/>
                </a:solidFill>
              </a:rPr>
              <a:t>підприємством</a:t>
            </a:r>
            <a:r>
              <a:rPr lang="ru-RU" sz="2800" b="1" dirty="0">
                <a:solidFill>
                  <a:srgbClr val="FF0000"/>
                </a:solidFill>
              </a:rPr>
              <a:t>  є </a:t>
            </a:r>
            <a:r>
              <a:rPr lang="ru-RU" sz="2800" b="1" dirty="0" err="1">
                <a:solidFill>
                  <a:srgbClr val="FF0000"/>
                </a:solidFill>
              </a:rPr>
              <a:t>максимальний</a:t>
            </a:r>
            <a:r>
              <a:rPr lang="ru-RU" sz="2800" b="1" dirty="0">
                <a:solidFill>
                  <a:srgbClr val="FF0000"/>
                </a:solidFill>
              </a:rPr>
              <a:t> </a:t>
            </a:r>
            <a:r>
              <a:rPr lang="ru-RU" sz="2800" b="1" dirty="0" err="1">
                <a:solidFill>
                  <a:srgbClr val="FF0000"/>
                </a:solidFill>
              </a:rPr>
              <a:t>рівень</a:t>
            </a:r>
            <a:r>
              <a:rPr lang="ru-RU" sz="2800" b="1" dirty="0">
                <a:solidFill>
                  <a:srgbClr val="FF0000"/>
                </a:solidFill>
              </a:rPr>
              <a:t> </a:t>
            </a:r>
            <a:r>
              <a:rPr lang="ru-RU" sz="2800" b="1" dirty="0" err="1">
                <a:solidFill>
                  <a:srgbClr val="FF0000"/>
                </a:solidFill>
              </a:rPr>
              <a:t>сервісу</a:t>
            </a:r>
            <a:r>
              <a:rPr lang="ru-RU" sz="2800" b="1" dirty="0">
                <a:solidFill>
                  <a:srgbClr val="FF0000"/>
                </a:solidFill>
              </a:rPr>
              <a:t> для </a:t>
            </a:r>
            <a:r>
              <a:rPr lang="ru-RU" sz="2800" b="1" dirty="0" err="1">
                <a:solidFill>
                  <a:srgbClr val="FF0000"/>
                </a:solidFill>
              </a:rPr>
              <a:t>споживачів</a:t>
            </a:r>
            <a:r>
              <a:rPr lang="ru-RU" sz="2800" b="1" dirty="0">
                <a:solidFill>
                  <a:srgbClr val="FF0000"/>
                </a:solidFill>
              </a:rPr>
              <a:t>, </a:t>
            </a:r>
            <a:r>
              <a:rPr lang="ru-RU" sz="2800" b="1" dirty="0" err="1">
                <a:solidFill>
                  <a:srgbClr val="FF0000"/>
                </a:solidFill>
              </a:rPr>
              <a:t>мінімальні</a:t>
            </a:r>
            <a:r>
              <a:rPr lang="ru-RU" sz="2800" b="1" dirty="0">
                <a:solidFill>
                  <a:srgbClr val="FF0000"/>
                </a:solidFill>
              </a:rPr>
              <a:t> </a:t>
            </a:r>
            <a:r>
              <a:rPr lang="ru-RU" sz="2800" b="1" dirty="0" err="1">
                <a:solidFill>
                  <a:srgbClr val="FF0000"/>
                </a:solidFill>
              </a:rPr>
              <a:t>вкладення</a:t>
            </a:r>
            <a:r>
              <a:rPr lang="ru-RU" sz="2800" b="1" dirty="0">
                <a:solidFill>
                  <a:srgbClr val="FF0000"/>
                </a:solidFill>
              </a:rPr>
              <a:t> в </a:t>
            </a:r>
            <a:r>
              <a:rPr lang="ru-RU" sz="2800" b="1" dirty="0" err="1">
                <a:solidFill>
                  <a:srgbClr val="FF0000"/>
                </a:solidFill>
              </a:rPr>
              <a:t>основні</a:t>
            </a:r>
            <a:r>
              <a:rPr lang="ru-RU" sz="2800" b="1" dirty="0">
                <a:solidFill>
                  <a:srgbClr val="FF0000"/>
                </a:solidFill>
              </a:rPr>
              <a:t> </a:t>
            </a:r>
            <a:r>
              <a:rPr lang="ru-RU" sz="2800" b="1" dirty="0" err="1">
                <a:solidFill>
                  <a:srgbClr val="FF0000"/>
                </a:solidFill>
              </a:rPr>
              <a:t>фонди</a:t>
            </a:r>
            <a:r>
              <a:rPr lang="ru-RU" sz="2800" b="1" dirty="0">
                <a:solidFill>
                  <a:srgbClr val="FF0000"/>
                </a:solidFill>
              </a:rPr>
              <a:t> і </a:t>
            </a:r>
            <a:r>
              <a:rPr lang="ru-RU" sz="2800" b="1" dirty="0" err="1">
                <a:solidFill>
                  <a:srgbClr val="FF0000"/>
                </a:solidFill>
              </a:rPr>
              <a:t>ефективна</a:t>
            </a:r>
            <a:r>
              <a:rPr lang="ru-RU" sz="2800" b="1" dirty="0">
                <a:solidFill>
                  <a:srgbClr val="FF0000"/>
                </a:solidFill>
              </a:rPr>
              <a:t> робота </a:t>
            </a:r>
            <a:r>
              <a:rPr lang="ru-RU" sz="2800" b="1" dirty="0" err="1">
                <a:solidFill>
                  <a:srgbClr val="FF0000"/>
                </a:solidFill>
              </a:rPr>
              <a:t>підприємства</a:t>
            </a:r>
            <a:r>
              <a:rPr lang="ru-RU" sz="2800" b="1" dirty="0">
                <a:solidFill>
                  <a:srgbClr val="FF0000"/>
                </a:solidFill>
              </a:rPr>
              <a:t>.</a:t>
            </a:r>
          </a:p>
        </p:txBody>
      </p:sp>
    </p:spTree>
    <p:extLst>
      <p:ext uri="{BB962C8B-B14F-4D97-AF65-F5344CB8AC3E}">
        <p14:creationId xmlns:p14="http://schemas.microsoft.com/office/powerpoint/2010/main" val="261735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7" y="76200"/>
            <a:ext cx="8991600" cy="6863417"/>
          </a:xfrm>
          <a:prstGeom prst="rect">
            <a:avLst/>
          </a:prstGeom>
        </p:spPr>
        <p:txBody>
          <a:bodyPr wrap="square">
            <a:spAutoFit/>
          </a:bodyPr>
          <a:lstStyle/>
          <a:p>
            <a:r>
              <a:rPr lang="ru-RU" sz="2200" dirty="0" err="1"/>
              <a:t>Сучасні</a:t>
            </a:r>
            <a:r>
              <a:rPr lang="ru-RU" sz="2200" dirty="0"/>
              <a:t> </a:t>
            </a:r>
            <a:r>
              <a:rPr lang="en-US" sz="2200" dirty="0"/>
              <a:t>ERP – </a:t>
            </a:r>
            <a:r>
              <a:rPr lang="ru-RU" sz="2200" dirty="0" err="1"/>
              <a:t>системи</a:t>
            </a:r>
            <a:r>
              <a:rPr lang="ru-RU" sz="2200" dirty="0"/>
              <a:t> (</a:t>
            </a:r>
            <a:r>
              <a:rPr lang="en-US" sz="2200" dirty="0"/>
              <a:t>Enterprise Resource Planning – </a:t>
            </a:r>
            <a:r>
              <a:rPr lang="ru-RU" sz="2200" dirty="0" err="1"/>
              <a:t>Управління</a:t>
            </a:r>
            <a:r>
              <a:rPr lang="ru-RU" sz="2200" dirty="0"/>
              <a:t> ресурсами </a:t>
            </a:r>
            <a:r>
              <a:rPr lang="ru-RU" sz="2200" dirty="0" err="1"/>
              <a:t>підприємства</a:t>
            </a:r>
            <a:r>
              <a:rPr lang="ru-RU" sz="2200" dirty="0"/>
              <a:t>) </a:t>
            </a:r>
            <a:r>
              <a:rPr lang="ru-RU" sz="2200" dirty="0" err="1"/>
              <a:t>забезпечують</a:t>
            </a:r>
            <a:r>
              <a:rPr lang="ru-RU" sz="2200" dirty="0"/>
              <a:t> </a:t>
            </a:r>
            <a:r>
              <a:rPr lang="ru-RU" sz="2200" dirty="0" err="1"/>
              <a:t>виконання</a:t>
            </a:r>
            <a:r>
              <a:rPr lang="ru-RU" sz="2200" dirty="0"/>
              <a:t> </a:t>
            </a:r>
            <a:r>
              <a:rPr lang="ru-RU" sz="2200" dirty="0" err="1"/>
              <a:t>всіх</a:t>
            </a:r>
            <a:r>
              <a:rPr lang="ru-RU" sz="2200" dirty="0"/>
              <a:t> </a:t>
            </a:r>
            <a:r>
              <a:rPr lang="ru-RU" sz="2200" dirty="0" err="1"/>
              <a:t>основних</a:t>
            </a:r>
            <a:r>
              <a:rPr lang="ru-RU" sz="2200" dirty="0"/>
              <a:t> </a:t>
            </a:r>
            <a:r>
              <a:rPr lang="ru-RU" sz="2200" dirty="0" err="1"/>
              <a:t>функцій</a:t>
            </a:r>
            <a:r>
              <a:rPr lang="ru-RU" sz="2200" dirty="0"/>
              <a:t> </a:t>
            </a:r>
            <a:r>
              <a:rPr lang="ru-RU" sz="2200" dirty="0" err="1"/>
              <a:t>підприємства</a:t>
            </a:r>
            <a:r>
              <a:rPr lang="ru-RU" sz="2200" dirty="0"/>
              <a:t>, </a:t>
            </a:r>
            <a:r>
              <a:rPr lang="ru-RU" sz="2200" dirty="0" err="1"/>
              <a:t>незалежно</a:t>
            </a:r>
            <a:r>
              <a:rPr lang="ru-RU" sz="2200" dirty="0"/>
              <a:t> </a:t>
            </a:r>
            <a:r>
              <a:rPr lang="ru-RU" sz="2200" dirty="0" err="1"/>
              <a:t>від</a:t>
            </a:r>
            <a:r>
              <a:rPr lang="ru-RU" sz="2200" dirty="0"/>
              <a:t> </a:t>
            </a:r>
            <a:r>
              <a:rPr lang="ru-RU" sz="2200" dirty="0" err="1"/>
              <a:t>його</a:t>
            </a:r>
            <a:r>
              <a:rPr lang="ru-RU" sz="2200" dirty="0"/>
              <a:t> роду </a:t>
            </a:r>
            <a:r>
              <a:rPr lang="ru-RU" sz="2200" dirty="0" err="1"/>
              <a:t>діяльності</a:t>
            </a:r>
            <a:r>
              <a:rPr lang="ru-RU" sz="2200" dirty="0"/>
              <a:t> </a:t>
            </a:r>
            <a:r>
              <a:rPr lang="ru-RU" sz="2200" dirty="0" err="1"/>
              <a:t>або</a:t>
            </a:r>
            <a:r>
              <a:rPr lang="ru-RU" sz="2200" dirty="0"/>
              <a:t> статуту. На </a:t>
            </a:r>
            <a:r>
              <a:rPr lang="ru-RU" sz="2200" dirty="0" err="1"/>
              <a:t>сьогоднішній</a:t>
            </a:r>
            <a:r>
              <a:rPr lang="ru-RU" sz="2200" dirty="0"/>
              <a:t> день </a:t>
            </a:r>
            <a:r>
              <a:rPr lang="en-US" sz="2200" dirty="0"/>
              <a:t>ERP – </a:t>
            </a:r>
            <a:r>
              <a:rPr lang="ru-RU" sz="2200" dirty="0" err="1"/>
              <a:t>системи</a:t>
            </a:r>
            <a:r>
              <a:rPr lang="ru-RU" sz="2200" dirty="0"/>
              <a:t> </a:t>
            </a:r>
            <a:r>
              <a:rPr lang="ru-RU" sz="2200" dirty="0" err="1"/>
              <a:t>використовуються</a:t>
            </a:r>
            <a:r>
              <a:rPr lang="ru-RU" sz="2200" dirty="0"/>
              <a:t> у </a:t>
            </a:r>
            <a:r>
              <a:rPr lang="ru-RU" sz="2200" dirty="0" err="1"/>
              <a:t>комерційних</a:t>
            </a:r>
            <a:r>
              <a:rPr lang="ru-RU" sz="2200" dirty="0"/>
              <a:t> та </a:t>
            </a:r>
            <a:r>
              <a:rPr lang="ru-RU" sz="2200" dirty="0" err="1"/>
              <a:t>некомерційних</a:t>
            </a:r>
            <a:r>
              <a:rPr lang="ru-RU" sz="2200" dirty="0"/>
              <a:t> структурах., як в </a:t>
            </a:r>
            <a:r>
              <a:rPr lang="ru-RU" sz="2200" dirty="0" err="1"/>
              <a:t>урядових</a:t>
            </a:r>
            <a:r>
              <a:rPr lang="ru-RU" sz="2200" dirty="0"/>
              <a:t>, так і в </a:t>
            </a:r>
            <a:r>
              <a:rPr lang="ru-RU" sz="2200" dirty="0" err="1"/>
              <a:t>неурядових</a:t>
            </a:r>
            <a:r>
              <a:rPr lang="ru-RU" sz="2200" dirty="0"/>
              <a:t> </a:t>
            </a:r>
            <a:r>
              <a:rPr lang="ru-RU" sz="2200" dirty="0" err="1"/>
              <a:t>організаціях</a:t>
            </a:r>
            <a:r>
              <a:rPr lang="ru-RU" sz="2200" dirty="0"/>
              <a:t>.</a:t>
            </a:r>
          </a:p>
          <a:p>
            <a:r>
              <a:rPr lang="en-US" sz="2200" b="1" dirty="0"/>
              <a:t>ERP – </a:t>
            </a:r>
            <a:r>
              <a:rPr lang="ru-RU" sz="2200" b="1" dirty="0"/>
              <a:t>система  –  </a:t>
            </a:r>
            <a:r>
              <a:rPr lang="ru-RU" sz="2200" b="1" dirty="0" err="1"/>
              <a:t>це</a:t>
            </a:r>
            <a:r>
              <a:rPr lang="ru-RU" sz="2200" b="1" dirty="0"/>
              <a:t> корпоративна </a:t>
            </a:r>
            <a:r>
              <a:rPr lang="ru-RU" sz="2200" b="1" dirty="0" err="1"/>
              <a:t>інформаційна</a:t>
            </a:r>
            <a:r>
              <a:rPr lang="ru-RU" sz="2200" b="1" dirty="0"/>
              <a:t> система для </a:t>
            </a:r>
            <a:r>
              <a:rPr lang="ru-RU" sz="2200" b="1" dirty="0" err="1"/>
              <a:t>автоматизації</a:t>
            </a:r>
            <a:r>
              <a:rPr lang="ru-RU" sz="2200" b="1" dirty="0"/>
              <a:t> </a:t>
            </a:r>
            <a:r>
              <a:rPr lang="ru-RU" sz="2200" b="1" dirty="0" err="1"/>
              <a:t>планування</a:t>
            </a:r>
            <a:r>
              <a:rPr lang="ru-RU" sz="2200" b="1" dirty="0"/>
              <a:t>, </a:t>
            </a:r>
            <a:r>
              <a:rPr lang="ru-RU" sz="2200" b="1" dirty="0" err="1"/>
              <a:t>обліку</a:t>
            </a:r>
            <a:r>
              <a:rPr lang="ru-RU" sz="2200" b="1" dirty="0"/>
              <a:t>, контролю та </a:t>
            </a:r>
            <a:r>
              <a:rPr lang="ru-RU" sz="2200" b="1" dirty="0" err="1"/>
              <a:t>аналізу</a:t>
            </a:r>
            <a:r>
              <a:rPr lang="ru-RU" sz="2200" b="1" dirty="0"/>
              <a:t> </a:t>
            </a:r>
            <a:r>
              <a:rPr lang="ru-RU" sz="2200" b="1" dirty="0" err="1"/>
              <a:t>всіх</a:t>
            </a:r>
            <a:r>
              <a:rPr lang="ru-RU" sz="2200" b="1" dirty="0"/>
              <a:t> </a:t>
            </a:r>
            <a:r>
              <a:rPr lang="ru-RU" sz="2200" b="1" dirty="0" err="1"/>
              <a:t>основних</a:t>
            </a:r>
            <a:r>
              <a:rPr lang="ru-RU" sz="2200" b="1" dirty="0"/>
              <a:t> </a:t>
            </a:r>
            <a:r>
              <a:rPr lang="ru-RU" sz="2200" b="1" dirty="0" err="1"/>
              <a:t>бізнес</a:t>
            </a:r>
            <a:r>
              <a:rPr lang="ru-RU" sz="2200" b="1" dirty="0"/>
              <a:t> – </a:t>
            </a:r>
            <a:r>
              <a:rPr lang="ru-RU" sz="2200" b="1" dirty="0" err="1"/>
              <a:t>процесів</a:t>
            </a:r>
            <a:r>
              <a:rPr lang="ru-RU" sz="2200" b="1" dirty="0"/>
              <a:t> та </a:t>
            </a:r>
            <a:r>
              <a:rPr lang="ru-RU" sz="2200" b="1" dirty="0" err="1"/>
              <a:t>вирішення</a:t>
            </a:r>
            <a:r>
              <a:rPr lang="ru-RU" sz="2200" b="1" dirty="0"/>
              <a:t> </a:t>
            </a:r>
            <a:r>
              <a:rPr lang="ru-RU" sz="2200" b="1" dirty="0" err="1"/>
              <a:t>бізнес</a:t>
            </a:r>
            <a:r>
              <a:rPr lang="ru-RU" sz="2200" b="1" dirty="0"/>
              <a:t> </a:t>
            </a:r>
            <a:r>
              <a:rPr lang="ru-RU" sz="2200" b="1" dirty="0" err="1"/>
              <a:t>завдань</a:t>
            </a:r>
            <a:r>
              <a:rPr lang="ru-RU" sz="2200" b="1" dirty="0"/>
              <a:t> в </a:t>
            </a:r>
            <a:r>
              <a:rPr lang="ru-RU" sz="2200" b="1" dirty="0" err="1"/>
              <a:t>масштабі</a:t>
            </a:r>
            <a:r>
              <a:rPr lang="ru-RU" sz="2200" b="1" dirty="0"/>
              <a:t> </a:t>
            </a:r>
            <a:r>
              <a:rPr lang="ru-RU" sz="2200" b="1" dirty="0" err="1"/>
              <a:t>підприємства</a:t>
            </a:r>
            <a:r>
              <a:rPr lang="ru-RU" sz="2200" b="1" dirty="0"/>
              <a:t>. </a:t>
            </a:r>
            <a:endParaRPr lang="ru-RU" sz="2200" b="1" dirty="0" smtClean="0"/>
          </a:p>
          <a:p>
            <a:r>
              <a:rPr lang="en-US" sz="2200" dirty="0" smtClean="0"/>
              <a:t>ERP </a:t>
            </a:r>
            <a:r>
              <a:rPr lang="en-US" sz="2200" dirty="0"/>
              <a:t>– </a:t>
            </a:r>
            <a:r>
              <a:rPr lang="ru-RU" sz="2200" dirty="0"/>
              <a:t>система </a:t>
            </a:r>
            <a:r>
              <a:rPr lang="ru-RU" sz="2200" dirty="0" err="1"/>
              <a:t>допомагає</a:t>
            </a:r>
            <a:r>
              <a:rPr lang="ru-RU" sz="2200" dirty="0"/>
              <a:t> </a:t>
            </a:r>
            <a:r>
              <a:rPr lang="ru-RU" sz="2200" dirty="0" err="1"/>
              <a:t>інтегрувати</a:t>
            </a:r>
            <a:r>
              <a:rPr lang="ru-RU" sz="2200" dirty="0"/>
              <a:t> </a:t>
            </a:r>
            <a:r>
              <a:rPr lang="ru-RU" sz="2200" dirty="0" err="1"/>
              <a:t>всі</a:t>
            </a:r>
            <a:r>
              <a:rPr lang="ru-RU" sz="2200" dirty="0"/>
              <a:t> </a:t>
            </a:r>
            <a:r>
              <a:rPr lang="ru-RU" sz="2200" dirty="0" err="1"/>
              <a:t>відділи</a:t>
            </a:r>
            <a:r>
              <a:rPr lang="ru-RU" sz="2200" dirty="0"/>
              <a:t> та </a:t>
            </a:r>
            <a:r>
              <a:rPr lang="ru-RU" sz="2200" dirty="0" err="1"/>
              <a:t>функції</a:t>
            </a:r>
            <a:r>
              <a:rPr lang="ru-RU" sz="2200" dirty="0"/>
              <a:t> </a:t>
            </a:r>
            <a:r>
              <a:rPr lang="ru-RU" sz="2200" dirty="0" err="1"/>
              <a:t>компанії</a:t>
            </a:r>
            <a:r>
              <a:rPr lang="ru-RU" sz="2200" dirty="0"/>
              <a:t> в </a:t>
            </a:r>
            <a:r>
              <a:rPr lang="ru-RU" sz="2200" dirty="0" err="1"/>
              <a:t>єдину</a:t>
            </a:r>
            <a:r>
              <a:rPr lang="ru-RU" sz="2200" dirty="0"/>
              <a:t> систему, при </a:t>
            </a:r>
            <a:r>
              <a:rPr lang="ru-RU" sz="2200" dirty="0" err="1"/>
              <a:t>цьому</a:t>
            </a:r>
            <a:r>
              <a:rPr lang="ru-RU" sz="2200" dirty="0"/>
              <a:t> </a:t>
            </a:r>
            <a:r>
              <a:rPr lang="ru-RU" sz="2200" dirty="0" err="1"/>
              <a:t>всі</a:t>
            </a:r>
            <a:r>
              <a:rPr lang="ru-RU" sz="2200" dirty="0"/>
              <a:t> </a:t>
            </a:r>
            <a:r>
              <a:rPr lang="ru-RU" sz="2200" dirty="0" err="1"/>
              <a:t>департаменти</a:t>
            </a:r>
            <a:r>
              <a:rPr lang="ru-RU" sz="2200" dirty="0"/>
              <a:t> </a:t>
            </a:r>
            <a:r>
              <a:rPr lang="ru-RU" sz="2200" b="1" i="1" dirty="0" err="1"/>
              <a:t>працюють</a:t>
            </a:r>
            <a:r>
              <a:rPr lang="ru-RU" sz="2200" b="1" i="1" dirty="0"/>
              <a:t> з </a:t>
            </a:r>
            <a:r>
              <a:rPr lang="ru-RU" sz="2200" b="1" i="1" dirty="0" err="1"/>
              <a:t>єдиною</a:t>
            </a:r>
            <a:r>
              <a:rPr lang="ru-RU" sz="2200" b="1" i="1" dirty="0"/>
              <a:t> базою </a:t>
            </a:r>
            <a:r>
              <a:rPr lang="ru-RU" sz="2200" b="1" i="1" dirty="0" err="1"/>
              <a:t>даних</a:t>
            </a:r>
            <a:r>
              <a:rPr lang="ru-RU" sz="2200" b="1" i="1" dirty="0"/>
              <a:t> і </a:t>
            </a:r>
            <a:r>
              <a:rPr lang="ru-RU" sz="2200" b="1" i="1" dirty="0" err="1"/>
              <a:t>їм</a:t>
            </a:r>
            <a:r>
              <a:rPr lang="ru-RU" sz="2200" b="1" i="1" dirty="0"/>
              <a:t> </a:t>
            </a:r>
            <a:r>
              <a:rPr lang="ru-RU" sz="2200" b="1" i="1" dirty="0" err="1"/>
              <a:t>простіше</a:t>
            </a:r>
            <a:r>
              <a:rPr lang="ru-RU" sz="2200" b="1" i="1" dirty="0"/>
              <a:t> </a:t>
            </a:r>
            <a:r>
              <a:rPr lang="ru-RU" sz="2200" b="1" i="1" dirty="0" err="1"/>
              <a:t>обмінюватися</a:t>
            </a:r>
            <a:r>
              <a:rPr lang="ru-RU" sz="2200" b="1" i="1" dirty="0"/>
              <a:t> </a:t>
            </a:r>
            <a:r>
              <a:rPr lang="ru-RU" sz="2200" b="1" i="1" dirty="0" err="1"/>
              <a:t>між</a:t>
            </a:r>
            <a:r>
              <a:rPr lang="ru-RU" sz="2200" b="1" i="1" dirty="0"/>
              <a:t> собою </a:t>
            </a:r>
            <a:r>
              <a:rPr lang="ru-RU" sz="2200" b="1" i="1" dirty="0" err="1"/>
              <a:t>різною</a:t>
            </a:r>
            <a:r>
              <a:rPr lang="ru-RU" sz="2200" b="1" i="1" dirty="0"/>
              <a:t> </a:t>
            </a:r>
            <a:r>
              <a:rPr lang="ru-RU" sz="2200" b="1" i="1" dirty="0" err="1"/>
              <a:t>інформацією</a:t>
            </a:r>
            <a:r>
              <a:rPr lang="ru-RU" sz="2200" dirty="0"/>
              <a:t>. </a:t>
            </a:r>
            <a:endParaRPr lang="ru-RU" sz="2200" dirty="0" smtClean="0"/>
          </a:p>
          <a:p>
            <a:r>
              <a:rPr lang="ru-RU" sz="2200" dirty="0" smtClean="0"/>
              <a:t> </a:t>
            </a:r>
            <a:r>
              <a:rPr lang="en-US" sz="2200" dirty="0"/>
              <a:t>ERP –  </a:t>
            </a:r>
            <a:r>
              <a:rPr lang="ru-RU" sz="2200" dirty="0"/>
              <a:t>система </a:t>
            </a:r>
            <a:r>
              <a:rPr lang="ru-RU" sz="2200" dirty="0" err="1"/>
              <a:t>включає</a:t>
            </a:r>
            <a:r>
              <a:rPr lang="ru-RU" sz="2200" dirty="0"/>
              <a:t> в себе </a:t>
            </a:r>
            <a:r>
              <a:rPr lang="ru-RU" sz="2200" dirty="0" err="1"/>
              <a:t>різні</a:t>
            </a:r>
            <a:r>
              <a:rPr lang="ru-RU" sz="2200" dirty="0"/>
              <a:t> </a:t>
            </a:r>
            <a:r>
              <a:rPr lang="ru-RU" sz="2200" dirty="0" err="1"/>
              <a:t>функціональні</a:t>
            </a:r>
            <a:r>
              <a:rPr lang="ru-RU" sz="2200" dirty="0"/>
              <a:t> </a:t>
            </a:r>
            <a:r>
              <a:rPr lang="ru-RU" sz="2200" b="1" dirty="0" err="1">
                <a:solidFill>
                  <a:srgbClr val="FF0000"/>
                </a:solidFill>
              </a:rPr>
              <a:t>модулі</a:t>
            </a:r>
            <a:r>
              <a:rPr lang="ru-RU" sz="2200" b="1" dirty="0">
                <a:solidFill>
                  <a:srgbClr val="FF0000"/>
                </a:solidFill>
              </a:rPr>
              <a:t>, </a:t>
            </a:r>
            <a:r>
              <a:rPr lang="ru-RU" sz="2200" b="1" dirty="0" err="1">
                <a:solidFill>
                  <a:srgbClr val="FF0000"/>
                </a:solidFill>
              </a:rPr>
              <a:t>наприклад</a:t>
            </a:r>
            <a:r>
              <a:rPr lang="ru-RU" sz="2200" b="1" dirty="0">
                <a:solidFill>
                  <a:srgbClr val="FF0000"/>
                </a:solidFill>
              </a:rPr>
              <a:t>, </a:t>
            </a:r>
            <a:r>
              <a:rPr lang="ru-RU" sz="2200" b="1" dirty="0" err="1">
                <a:solidFill>
                  <a:srgbClr val="FF0000"/>
                </a:solidFill>
              </a:rPr>
              <a:t>бухгалтерський</a:t>
            </a:r>
            <a:r>
              <a:rPr lang="ru-RU" sz="2200" b="1" dirty="0">
                <a:solidFill>
                  <a:srgbClr val="FF0000"/>
                </a:solidFill>
              </a:rPr>
              <a:t> і </a:t>
            </a:r>
            <a:r>
              <a:rPr lang="ru-RU" sz="2200" b="1" dirty="0" err="1">
                <a:solidFill>
                  <a:srgbClr val="FF0000"/>
                </a:solidFill>
              </a:rPr>
              <a:t>податковий</a:t>
            </a:r>
            <a:r>
              <a:rPr lang="ru-RU" sz="2200" b="1" dirty="0">
                <a:solidFill>
                  <a:srgbClr val="FF0000"/>
                </a:solidFill>
              </a:rPr>
              <a:t> </a:t>
            </a:r>
            <a:r>
              <a:rPr lang="ru-RU" sz="2200" b="1" dirty="0" err="1">
                <a:solidFill>
                  <a:srgbClr val="FF0000"/>
                </a:solidFill>
              </a:rPr>
              <a:t>облік</a:t>
            </a:r>
            <a:r>
              <a:rPr lang="ru-RU" sz="2200" b="1" dirty="0">
                <a:solidFill>
                  <a:srgbClr val="FF0000"/>
                </a:solidFill>
              </a:rPr>
              <a:t>, </a:t>
            </a:r>
            <a:r>
              <a:rPr lang="ru-RU" sz="2200" b="1" dirty="0" err="1">
                <a:solidFill>
                  <a:srgbClr val="FF0000"/>
                </a:solidFill>
              </a:rPr>
              <a:t>управління</a:t>
            </a:r>
            <a:r>
              <a:rPr lang="ru-RU" sz="2200" b="1" dirty="0">
                <a:solidFill>
                  <a:srgbClr val="FF0000"/>
                </a:solidFill>
              </a:rPr>
              <a:t> складом, </a:t>
            </a:r>
            <a:r>
              <a:rPr lang="ru-RU" sz="2200" b="1" dirty="0" err="1">
                <a:solidFill>
                  <a:srgbClr val="FF0000"/>
                </a:solidFill>
              </a:rPr>
              <a:t>транспортуваннями</a:t>
            </a:r>
            <a:r>
              <a:rPr lang="ru-RU" sz="2200" b="1" dirty="0">
                <a:solidFill>
                  <a:srgbClr val="FF0000"/>
                </a:solidFill>
              </a:rPr>
              <a:t>,  </a:t>
            </a:r>
            <a:r>
              <a:rPr lang="ru-RU" sz="2200" b="1" dirty="0" err="1">
                <a:solidFill>
                  <a:srgbClr val="FF0000"/>
                </a:solidFill>
              </a:rPr>
              <a:t>кадровий</a:t>
            </a:r>
            <a:r>
              <a:rPr lang="ru-RU" sz="2200" b="1" dirty="0">
                <a:solidFill>
                  <a:srgbClr val="FF0000"/>
                </a:solidFill>
              </a:rPr>
              <a:t> </a:t>
            </a:r>
            <a:r>
              <a:rPr lang="ru-RU" sz="2200" b="1" dirty="0" err="1">
                <a:solidFill>
                  <a:srgbClr val="FF0000"/>
                </a:solidFill>
              </a:rPr>
              <a:t>облік</a:t>
            </a:r>
            <a:r>
              <a:rPr lang="ru-RU" sz="2200" b="1" dirty="0">
                <a:solidFill>
                  <a:srgbClr val="FF0000"/>
                </a:solidFill>
              </a:rPr>
              <a:t>, </a:t>
            </a:r>
            <a:r>
              <a:rPr lang="ru-RU" sz="2200" b="1" dirty="0" err="1">
                <a:solidFill>
                  <a:srgbClr val="FF0000"/>
                </a:solidFill>
              </a:rPr>
              <a:t>управління</a:t>
            </a:r>
            <a:r>
              <a:rPr lang="ru-RU" sz="2200" b="1" dirty="0">
                <a:solidFill>
                  <a:srgbClr val="FF0000"/>
                </a:solidFill>
              </a:rPr>
              <a:t> </a:t>
            </a:r>
            <a:r>
              <a:rPr lang="ru-RU" sz="2200" b="1" dirty="0" err="1">
                <a:solidFill>
                  <a:srgbClr val="FF0000"/>
                </a:solidFill>
              </a:rPr>
              <a:t>взаємовідносинами</a:t>
            </a:r>
            <a:r>
              <a:rPr lang="ru-RU" sz="2200" b="1" dirty="0">
                <a:solidFill>
                  <a:srgbClr val="FF0000"/>
                </a:solidFill>
              </a:rPr>
              <a:t> з </a:t>
            </a:r>
            <a:r>
              <a:rPr lang="ru-RU" sz="2200" b="1" dirty="0" err="1">
                <a:solidFill>
                  <a:srgbClr val="FF0000"/>
                </a:solidFill>
              </a:rPr>
              <a:t>клієнтами</a:t>
            </a:r>
            <a:r>
              <a:rPr lang="ru-RU" sz="2200" b="1" dirty="0" smtClean="0">
                <a:solidFill>
                  <a:srgbClr val="FF0000"/>
                </a:solidFill>
              </a:rPr>
              <a:t>.</a:t>
            </a:r>
          </a:p>
          <a:p>
            <a:r>
              <a:rPr lang="ru-RU" sz="2200" dirty="0" smtClean="0"/>
              <a:t> </a:t>
            </a:r>
            <a:r>
              <a:rPr lang="ru-RU" sz="2200" dirty="0" err="1"/>
              <a:t>Різні</a:t>
            </a:r>
            <a:r>
              <a:rPr lang="ru-RU" sz="2200" dirty="0"/>
              <a:t> </a:t>
            </a:r>
            <a:r>
              <a:rPr lang="ru-RU" sz="2200" dirty="0" err="1"/>
              <a:t>програмні</a:t>
            </a:r>
            <a:r>
              <a:rPr lang="ru-RU" sz="2200" dirty="0"/>
              <a:t> </a:t>
            </a:r>
            <a:r>
              <a:rPr lang="ru-RU" sz="2200" dirty="0" err="1"/>
              <a:t>модулі</a:t>
            </a:r>
            <a:r>
              <a:rPr lang="ru-RU" sz="2200" dirty="0"/>
              <a:t> </a:t>
            </a:r>
            <a:r>
              <a:rPr lang="ru-RU" sz="2200" dirty="0" err="1"/>
              <a:t>єдиної</a:t>
            </a:r>
            <a:r>
              <a:rPr lang="ru-RU" sz="2200" dirty="0"/>
              <a:t> </a:t>
            </a:r>
            <a:r>
              <a:rPr lang="ru-RU" sz="2200" dirty="0" err="1"/>
              <a:t>системи</a:t>
            </a:r>
            <a:r>
              <a:rPr lang="ru-RU" sz="2200" dirty="0"/>
              <a:t> </a:t>
            </a:r>
            <a:r>
              <a:rPr lang="en-US" sz="2200" dirty="0"/>
              <a:t>ERP </a:t>
            </a:r>
            <a:r>
              <a:rPr lang="ru-RU" sz="2200" dirty="0" err="1"/>
              <a:t>дозволяють</a:t>
            </a:r>
            <a:r>
              <a:rPr lang="ru-RU" sz="2200" dirty="0"/>
              <a:t> </a:t>
            </a:r>
            <a:r>
              <a:rPr lang="ru-RU" sz="2200" dirty="0" err="1"/>
              <a:t>замінити</a:t>
            </a:r>
            <a:r>
              <a:rPr lang="ru-RU" sz="2200" dirty="0"/>
              <a:t> </a:t>
            </a:r>
            <a:r>
              <a:rPr lang="ru-RU" sz="2200" dirty="0" err="1"/>
              <a:t>застарілі</a:t>
            </a:r>
            <a:r>
              <a:rPr lang="ru-RU" sz="2200" dirty="0"/>
              <a:t> </a:t>
            </a:r>
            <a:r>
              <a:rPr lang="ru-RU" sz="2200" dirty="0" err="1"/>
              <a:t>інформаційні</a:t>
            </a:r>
            <a:r>
              <a:rPr lang="ru-RU" sz="2200" dirty="0"/>
              <a:t> </a:t>
            </a:r>
            <a:r>
              <a:rPr lang="ru-RU" sz="2200" dirty="0" err="1"/>
              <a:t>системи</a:t>
            </a:r>
            <a:r>
              <a:rPr lang="ru-RU" sz="2200" dirty="0"/>
              <a:t> з </a:t>
            </a:r>
            <a:r>
              <a:rPr lang="ru-RU" sz="2200" dirty="0" err="1"/>
              <a:t>управління</a:t>
            </a:r>
            <a:r>
              <a:rPr lang="ru-RU" sz="2200" dirty="0"/>
              <a:t> </a:t>
            </a:r>
            <a:r>
              <a:rPr lang="ru-RU" sz="2200" dirty="0" err="1"/>
              <a:t>логістикою</a:t>
            </a:r>
            <a:r>
              <a:rPr lang="ru-RU" sz="2200" dirty="0"/>
              <a:t>, </a:t>
            </a:r>
            <a:r>
              <a:rPr lang="ru-RU" sz="2200" dirty="0" err="1"/>
              <a:t>фінансами</a:t>
            </a:r>
            <a:r>
              <a:rPr lang="ru-RU" sz="2200" dirty="0"/>
              <a:t>, проектами.</a:t>
            </a:r>
          </a:p>
        </p:txBody>
      </p:sp>
    </p:spTree>
    <p:extLst>
      <p:ext uri="{BB962C8B-B14F-4D97-AF65-F5344CB8AC3E}">
        <p14:creationId xmlns:p14="http://schemas.microsoft.com/office/powerpoint/2010/main" val="2459096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318276" y="13855"/>
            <a:ext cx="8597123" cy="51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ru-RU" sz="3200" dirty="0">
                <a:solidFill>
                  <a:schemeClr val="tx2"/>
                </a:solidFill>
              </a:rPr>
              <a:t>Классификация по типам решаемых задач </a:t>
            </a:r>
          </a:p>
        </p:txBody>
      </p:sp>
      <p:sp>
        <p:nvSpPr>
          <p:cNvPr id="108549" name="Text Box 5"/>
          <p:cNvSpPr txBox="1">
            <a:spLocks noChangeArrowheads="1"/>
          </p:cNvSpPr>
          <p:nvPr/>
        </p:nvSpPr>
        <p:spPr bwMode="auto">
          <a:xfrm>
            <a:off x="325438" y="533400"/>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000" dirty="0">
                <a:solidFill>
                  <a:schemeClr val="folHlink"/>
                </a:solidFill>
              </a:rPr>
              <a:t>Компонентная интеграция </a:t>
            </a:r>
            <a:r>
              <a:rPr lang="en-US" sz="2000" dirty="0">
                <a:solidFill>
                  <a:schemeClr val="folHlink"/>
                </a:solidFill>
              </a:rPr>
              <a:t>ERP </a:t>
            </a:r>
            <a:r>
              <a:rPr lang="ru-RU" sz="2000" dirty="0">
                <a:solidFill>
                  <a:schemeClr val="folHlink"/>
                </a:solidFill>
              </a:rPr>
              <a:t>систем</a:t>
            </a:r>
            <a:endParaRPr lang="ru-RU" sz="2000" dirty="0"/>
          </a:p>
        </p:txBody>
      </p:sp>
      <p:sp>
        <p:nvSpPr>
          <p:cNvPr id="108551" name="Rectangle 7"/>
          <p:cNvSpPr>
            <a:spLocks noChangeArrowheads="1"/>
          </p:cNvSpPr>
          <p:nvPr/>
        </p:nvSpPr>
        <p:spPr bwMode="auto">
          <a:xfrm>
            <a:off x="1866900" y="177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1085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77" y="1066800"/>
            <a:ext cx="8604899"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28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27381" r="26040" b="13889"/>
          <a:stretch/>
        </p:blipFill>
        <p:spPr bwMode="auto">
          <a:xfrm>
            <a:off x="119894" y="20782"/>
            <a:ext cx="8784176" cy="592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64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6" t="30754" r="38311" b="7937"/>
          <a:stretch/>
        </p:blipFill>
        <p:spPr bwMode="auto">
          <a:xfrm>
            <a:off x="381000" y="429491"/>
            <a:ext cx="842638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54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336492" y="1457298"/>
          <a:ext cx="8617068" cy="518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5"/>
          <p:cNvSpPr>
            <a:spLocks noGrp="1" noChangeArrowheads="1"/>
          </p:cNvSpPr>
          <p:nvPr>
            <p:ph type="title" idx="4294967295"/>
          </p:nvPr>
        </p:nvSpPr>
        <p:spPr>
          <a:xfrm>
            <a:off x="323850" y="214313"/>
            <a:ext cx="8483600" cy="838200"/>
          </a:xfrm>
        </p:spPr>
        <p:txBody>
          <a:bodyPr bIns="91440" anchor="b"/>
          <a:lstStyle/>
          <a:p>
            <a:r>
              <a:rPr lang="ru-RU" sz="3600"/>
              <a:t>Цілі виробничої логістики </a:t>
            </a:r>
          </a:p>
        </p:txBody>
      </p:sp>
    </p:spTree>
    <p:extLst>
      <p:ext uri="{BB962C8B-B14F-4D97-AF65-F5344CB8AC3E}">
        <p14:creationId xmlns:p14="http://schemas.microsoft.com/office/powerpoint/2010/main" val="86840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12" t="24802" r="38070" b="45309"/>
          <a:stretch/>
        </p:blipFill>
        <p:spPr bwMode="auto">
          <a:xfrm>
            <a:off x="228600" y="0"/>
            <a:ext cx="8541327"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459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12" t="54412" r="37642" b="13293"/>
          <a:stretch/>
        </p:blipFill>
        <p:spPr bwMode="auto">
          <a:xfrm>
            <a:off x="228600" y="609600"/>
            <a:ext cx="868680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909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76808"/>
            <a:ext cx="8763000" cy="6247864"/>
          </a:xfrm>
          <a:prstGeom prst="rect">
            <a:avLst/>
          </a:prstGeom>
        </p:spPr>
        <p:txBody>
          <a:bodyPr wrap="square">
            <a:spAutoFit/>
          </a:bodyPr>
          <a:lstStyle/>
          <a:p>
            <a:r>
              <a:rPr lang="ru-RU" sz="2800" dirty="0" err="1"/>
              <a:t>Поєднання</a:t>
            </a:r>
            <a:r>
              <a:rPr lang="ru-RU" sz="2800" dirty="0"/>
              <a:t> </a:t>
            </a:r>
            <a:r>
              <a:rPr lang="ru-RU" sz="2800" dirty="0" err="1"/>
              <a:t>традиційної</a:t>
            </a:r>
            <a:r>
              <a:rPr lang="ru-RU" sz="2800" dirty="0"/>
              <a:t> </a:t>
            </a:r>
            <a:r>
              <a:rPr lang="en-US" sz="2800" dirty="0"/>
              <a:t>ERP-</a:t>
            </a:r>
            <a:r>
              <a:rPr lang="ru-RU" sz="2800" dirty="0" err="1"/>
              <a:t>системи</a:t>
            </a:r>
            <a:r>
              <a:rPr lang="ru-RU" sz="2800" dirty="0"/>
              <a:t> </a:t>
            </a:r>
            <a:r>
              <a:rPr lang="ru-RU" sz="2800" dirty="0" err="1"/>
              <a:t>підприємства</a:t>
            </a:r>
            <a:r>
              <a:rPr lang="ru-RU" sz="2800" dirty="0"/>
              <a:t> з </a:t>
            </a:r>
            <a:r>
              <a:rPr lang="en-US" sz="2800" dirty="0"/>
              <a:t>Internet-</a:t>
            </a:r>
            <a:r>
              <a:rPr lang="ru-RU" sz="2800" dirty="0" err="1"/>
              <a:t>рішеннями</a:t>
            </a:r>
            <a:r>
              <a:rPr lang="ru-RU" sz="2800" dirty="0"/>
              <a:t> для </a:t>
            </a:r>
            <a:r>
              <a:rPr lang="ru-RU" sz="2800" dirty="0" err="1"/>
              <a:t>електронного</a:t>
            </a:r>
            <a:r>
              <a:rPr lang="ru-RU" sz="2800" dirty="0"/>
              <a:t> </a:t>
            </a:r>
            <a:r>
              <a:rPr lang="ru-RU" sz="2800" dirty="0" err="1"/>
              <a:t>бізнесу</a:t>
            </a:r>
            <a:r>
              <a:rPr lang="ru-RU" sz="2800" dirty="0"/>
              <a:t> привели до </a:t>
            </a:r>
            <a:r>
              <a:rPr lang="ru-RU" sz="2800" dirty="0" err="1"/>
              <a:t>створення</a:t>
            </a:r>
            <a:r>
              <a:rPr lang="ru-RU" sz="2800" dirty="0"/>
              <a:t> нового </a:t>
            </a:r>
            <a:r>
              <a:rPr lang="ru-RU" sz="2800" dirty="0" err="1"/>
              <a:t>організаційного</a:t>
            </a:r>
            <a:r>
              <a:rPr lang="ru-RU" sz="2800" dirty="0"/>
              <a:t> та </a:t>
            </a:r>
            <a:r>
              <a:rPr lang="ru-RU" sz="2800" dirty="0" err="1"/>
              <a:t>управлінського</a:t>
            </a:r>
            <a:r>
              <a:rPr lang="ru-RU" sz="2800" dirty="0"/>
              <a:t> </a:t>
            </a:r>
            <a:r>
              <a:rPr lang="ru-RU" sz="2800" dirty="0" err="1"/>
              <a:t>середовища</a:t>
            </a:r>
            <a:r>
              <a:rPr lang="ru-RU" sz="2800" dirty="0"/>
              <a:t> і </a:t>
            </a:r>
            <a:r>
              <a:rPr lang="ru-RU" sz="2800" dirty="0" err="1"/>
              <a:t>нової</a:t>
            </a:r>
            <a:r>
              <a:rPr lang="ru-RU" sz="2800" dirty="0"/>
              <a:t> </a:t>
            </a:r>
            <a:r>
              <a:rPr lang="ru-RU" sz="2800" dirty="0" err="1"/>
              <a:t>якості</a:t>
            </a:r>
            <a:r>
              <a:rPr lang="ru-RU" sz="2800" dirty="0"/>
              <a:t> </a:t>
            </a:r>
            <a:r>
              <a:rPr lang="ru-RU" sz="2800" dirty="0" err="1"/>
              <a:t>системи</a:t>
            </a:r>
            <a:r>
              <a:rPr lang="ru-RU" sz="2800" dirty="0"/>
              <a:t>. У </a:t>
            </a:r>
            <a:r>
              <a:rPr lang="ru-RU" sz="2800" dirty="0" err="1"/>
              <a:t>результаті</a:t>
            </a:r>
            <a:r>
              <a:rPr lang="ru-RU" sz="2800" dirty="0"/>
              <a:t> </a:t>
            </a:r>
            <a:r>
              <a:rPr lang="ru-RU" sz="2800" dirty="0" err="1"/>
              <a:t>цього</a:t>
            </a:r>
            <a:r>
              <a:rPr lang="ru-RU" sz="2800" dirty="0"/>
              <a:t> </a:t>
            </a:r>
            <a:r>
              <a:rPr lang="ru-RU" sz="2800" dirty="0" err="1"/>
              <a:t>з'явилася</a:t>
            </a:r>
            <a:r>
              <a:rPr lang="ru-RU" sz="2800" dirty="0"/>
              <a:t> </a:t>
            </a:r>
            <a:r>
              <a:rPr lang="ru-RU" sz="2800" b="1" dirty="0" err="1">
                <a:solidFill>
                  <a:srgbClr val="FF0000"/>
                </a:solidFill>
              </a:rPr>
              <a:t>концепція</a:t>
            </a:r>
            <a:r>
              <a:rPr lang="ru-RU" sz="2800" b="1" dirty="0">
                <a:solidFill>
                  <a:srgbClr val="FF0000"/>
                </a:solidFill>
              </a:rPr>
              <a:t> систем нового </a:t>
            </a:r>
            <a:r>
              <a:rPr lang="ru-RU" sz="2800" b="1" dirty="0" err="1">
                <a:solidFill>
                  <a:srgbClr val="FF0000"/>
                </a:solidFill>
              </a:rPr>
              <a:t>покоління</a:t>
            </a:r>
            <a:r>
              <a:rPr lang="ru-RU" sz="2800" b="1" dirty="0">
                <a:solidFill>
                  <a:srgbClr val="FF0000"/>
                </a:solidFill>
              </a:rPr>
              <a:t> - </a:t>
            </a:r>
            <a:r>
              <a:rPr lang="en-US" sz="2800" b="1" dirty="0">
                <a:solidFill>
                  <a:srgbClr val="FF0000"/>
                </a:solidFill>
              </a:rPr>
              <a:t>ERP II.</a:t>
            </a:r>
          </a:p>
          <a:p>
            <a:r>
              <a:rPr lang="ru-RU" sz="2800" dirty="0"/>
              <a:t>У 2000 </a:t>
            </a:r>
            <a:r>
              <a:rPr lang="en-US" sz="2800" dirty="0"/>
              <a:t>p. Gartner Group </a:t>
            </a:r>
            <a:r>
              <a:rPr lang="ru-RU" sz="2800" dirty="0" err="1"/>
              <a:t>запропонувала</a:t>
            </a:r>
            <a:r>
              <a:rPr lang="ru-RU" sz="2800" dirty="0"/>
              <a:t> </a:t>
            </a:r>
            <a:r>
              <a:rPr lang="ru-RU" sz="2800" dirty="0" err="1"/>
              <a:t>концепцію</a:t>
            </a:r>
            <a:r>
              <a:rPr lang="ru-RU" sz="2800" dirty="0"/>
              <a:t> </a:t>
            </a:r>
            <a:endParaRPr lang="ru-RU" sz="2800" dirty="0" smtClean="0"/>
          </a:p>
          <a:p>
            <a:r>
              <a:rPr lang="en-US" sz="3200" b="1" dirty="0" smtClean="0">
                <a:solidFill>
                  <a:srgbClr val="FF0000"/>
                </a:solidFill>
              </a:rPr>
              <a:t>ERP </a:t>
            </a:r>
            <a:r>
              <a:rPr lang="en-US" sz="3200" b="1" dirty="0">
                <a:solidFill>
                  <a:srgbClr val="FF0000"/>
                </a:solidFill>
              </a:rPr>
              <a:t>II (Enterprise Resource and Relationship Processing, </a:t>
            </a:r>
            <a:r>
              <a:rPr lang="ru-RU" sz="2800" b="1" dirty="0" err="1">
                <a:solidFill>
                  <a:srgbClr val="FF0000"/>
                </a:solidFill>
              </a:rPr>
              <a:t>управління</a:t>
            </a:r>
            <a:r>
              <a:rPr lang="ru-RU" sz="2800" b="1" dirty="0">
                <a:solidFill>
                  <a:srgbClr val="FF0000"/>
                </a:solidFill>
              </a:rPr>
              <a:t> </a:t>
            </a:r>
            <a:r>
              <a:rPr lang="ru-RU" sz="2800" b="1" dirty="0" err="1">
                <a:solidFill>
                  <a:srgbClr val="FF0000"/>
                </a:solidFill>
              </a:rPr>
              <a:t>корпоративними</a:t>
            </a:r>
            <a:r>
              <a:rPr lang="ru-RU" sz="2800" b="1" dirty="0">
                <a:solidFill>
                  <a:srgbClr val="FF0000"/>
                </a:solidFill>
              </a:rPr>
              <a:t> ресурсами і </a:t>
            </a:r>
            <a:r>
              <a:rPr lang="ru-RU" sz="2800" b="1" dirty="0" err="1">
                <a:solidFill>
                  <a:srgbClr val="FF0000"/>
                </a:solidFill>
              </a:rPr>
              <a:t>зовнішніми</a:t>
            </a:r>
            <a:r>
              <a:rPr lang="ru-RU" sz="2800" b="1" dirty="0">
                <a:solidFill>
                  <a:srgbClr val="FF0000"/>
                </a:solidFill>
              </a:rPr>
              <a:t> </a:t>
            </a:r>
            <a:r>
              <a:rPr lang="ru-RU" sz="2800" b="1" dirty="0" err="1">
                <a:solidFill>
                  <a:srgbClr val="FF0000"/>
                </a:solidFill>
              </a:rPr>
              <a:t>зв'язками</a:t>
            </a:r>
            <a:r>
              <a:rPr lang="ru-RU" sz="2800" dirty="0"/>
              <a:t>), </a:t>
            </a:r>
            <a:r>
              <a:rPr lang="ru-RU" sz="2800" dirty="0" err="1"/>
              <a:t>прихід</a:t>
            </a:r>
            <a:r>
              <a:rPr lang="ru-RU" sz="2800" dirty="0"/>
              <a:t> </a:t>
            </a:r>
            <a:r>
              <a:rPr lang="ru-RU" sz="2800" dirty="0" err="1"/>
              <a:t>яких</a:t>
            </a:r>
            <a:r>
              <a:rPr lang="ru-RU" sz="2800" dirty="0"/>
              <a:t> на </a:t>
            </a:r>
            <a:r>
              <a:rPr lang="ru-RU" sz="2800" dirty="0" err="1"/>
              <a:t>ринок</a:t>
            </a:r>
            <a:r>
              <a:rPr lang="ru-RU" sz="2800" dirty="0"/>
              <a:t> </a:t>
            </a:r>
            <a:r>
              <a:rPr lang="ru-RU" sz="2800" dirty="0" err="1"/>
              <a:t>припадає</a:t>
            </a:r>
            <a:r>
              <a:rPr lang="ru-RU" sz="2800" dirty="0"/>
              <a:t> на 2004 р. </a:t>
            </a:r>
            <a:endParaRPr lang="ru-RU" sz="2800" dirty="0" smtClean="0"/>
          </a:p>
          <a:p>
            <a:r>
              <a:rPr lang="ru-RU" sz="2800" b="1" dirty="0" err="1" smtClean="0"/>
              <a:t>Основна</a:t>
            </a:r>
            <a:r>
              <a:rPr lang="ru-RU" sz="2800" b="1" dirty="0" smtClean="0"/>
              <a:t> </a:t>
            </a:r>
            <a:r>
              <a:rPr lang="ru-RU" sz="2800" b="1" dirty="0" err="1"/>
              <a:t>ідея</a:t>
            </a:r>
            <a:r>
              <a:rPr lang="ru-RU" sz="2800" b="1" dirty="0"/>
              <a:t> </a:t>
            </a:r>
            <a:r>
              <a:rPr lang="ru-RU" sz="2800" b="1" dirty="0" err="1"/>
              <a:t>цієї</a:t>
            </a:r>
            <a:r>
              <a:rPr lang="ru-RU" sz="2800" b="1" dirty="0"/>
              <a:t> </a:t>
            </a:r>
            <a:r>
              <a:rPr lang="ru-RU" sz="2800" b="1" dirty="0" err="1"/>
              <a:t>концепції</a:t>
            </a:r>
            <a:r>
              <a:rPr lang="ru-RU" sz="2800" b="1" dirty="0"/>
              <a:t> - </a:t>
            </a:r>
            <a:r>
              <a:rPr lang="ru-RU" sz="2800" b="1" dirty="0" err="1"/>
              <a:t>вихід</a:t>
            </a:r>
            <a:r>
              <a:rPr lang="ru-RU" sz="2800" b="1" dirty="0"/>
              <a:t> за </a:t>
            </a:r>
            <a:r>
              <a:rPr lang="ru-RU" sz="2800" b="1" dirty="0" err="1"/>
              <a:t>межі</a:t>
            </a:r>
            <a:r>
              <a:rPr lang="ru-RU" sz="2800" b="1" dirty="0"/>
              <a:t> задач </a:t>
            </a:r>
            <a:r>
              <a:rPr lang="ru-RU" sz="2800" b="1" dirty="0" err="1"/>
              <a:t>автоматизації</a:t>
            </a:r>
            <a:r>
              <a:rPr lang="ru-RU" sz="2800" b="1" dirty="0"/>
              <a:t> </a:t>
            </a:r>
            <a:r>
              <a:rPr lang="ru-RU" sz="2800" b="1" dirty="0" err="1"/>
              <a:t>внутрішніх</a:t>
            </a:r>
            <a:r>
              <a:rPr lang="ru-RU" sz="2800" b="1" dirty="0"/>
              <a:t> </a:t>
            </a:r>
            <a:r>
              <a:rPr lang="ru-RU" sz="2800" b="1" dirty="0" err="1"/>
              <a:t>бізнес-процесів</a:t>
            </a:r>
            <a:r>
              <a:rPr lang="ru-RU" sz="2800" b="1" dirty="0"/>
              <a:t> </a:t>
            </a:r>
            <a:r>
              <a:rPr lang="ru-RU" sz="2800" b="1" dirty="0" err="1"/>
              <a:t>підприємства</a:t>
            </a:r>
            <a:r>
              <a:rPr lang="ru-RU" sz="2800" b="1" dirty="0"/>
              <a:t>, </a:t>
            </a:r>
            <a:r>
              <a:rPr lang="ru-RU" sz="2800" b="1" dirty="0" err="1"/>
              <a:t>співпраця</a:t>
            </a:r>
            <a:r>
              <a:rPr lang="ru-RU" sz="2800" b="1" dirty="0"/>
              <a:t> </a:t>
            </a:r>
            <a:r>
              <a:rPr lang="ru-RU" sz="2800" b="1" dirty="0" err="1"/>
              <a:t>покупців</a:t>
            </a:r>
            <a:r>
              <a:rPr lang="ru-RU" sz="2800" b="1" dirty="0"/>
              <a:t> і </a:t>
            </a:r>
            <a:r>
              <a:rPr lang="ru-RU" sz="2800" b="1" dirty="0" err="1"/>
              <a:t>продавців</a:t>
            </a:r>
            <a:r>
              <a:rPr lang="ru-RU" sz="2800" b="1" dirty="0"/>
              <a:t>, </a:t>
            </a:r>
            <a:r>
              <a:rPr lang="ru-RU" sz="2800" b="1" dirty="0" err="1"/>
              <a:t>спільне</a:t>
            </a:r>
            <a:r>
              <a:rPr lang="ru-RU" sz="2800" b="1" dirty="0"/>
              <a:t> </a:t>
            </a:r>
            <a:r>
              <a:rPr lang="ru-RU" sz="2800" b="1" dirty="0" err="1"/>
              <a:t>створення</a:t>
            </a:r>
            <a:r>
              <a:rPr lang="ru-RU" sz="2800" b="1" dirty="0"/>
              <a:t> </a:t>
            </a:r>
            <a:r>
              <a:rPr lang="ru-RU" sz="2800" b="1" dirty="0" err="1"/>
              <a:t>товарів</a:t>
            </a:r>
            <a:r>
              <a:rPr lang="ru-RU" sz="2800" b="1" dirty="0"/>
              <a:t> і </a:t>
            </a:r>
            <a:r>
              <a:rPr lang="ru-RU" sz="2800" b="1" dirty="0" err="1"/>
              <a:t>послуг</a:t>
            </a:r>
            <a:r>
              <a:rPr lang="ru-RU" sz="2800" b="1" dirty="0"/>
              <a:t> </a:t>
            </a:r>
            <a:r>
              <a:rPr lang="ru-RU" sz="2800" b="1" dirty="0" err="1"/>
              <a:t>бізнес</a:t>
            </a:r>
            <a:r>
              <a:rPr lang="ru-RU" sz="2800" b="1" dirty="0"/>
              <a:t>-партнерами.</a:t>
            </a:r>
          </a:p>
        </p:txBody>
      </p:sp>
    </p:spTree>
    <p:extLst>
      <p:ext uri="{BB962C8B-B14F-4D97-AF65-F5344CB8AC3E}">
        <p14:creationId xmlns:p14="http://schemas.microsoft.com/office/powerpoint/2010/main" val="2118766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17693"/>
            <a:ext cx="8839200" cy="6740307"/>
          </a:xfrm>
          <a:prstGeom prst="rect">
            <a:avLst/>
          </a:prstGeom>
        </p:spPr>
        <p:txBody>
          <a:bodyPr wrap="square">
            <a:spAutoFit/>
          </a:bodyPr>
          <a:lstStyle/>
          <a:p>
            <a:r>
              <a:rPr lang="ru-RU" sz="2700" dirty="0" err="1"/>
              <a:t>Поява</a:t>
            </a:r>
            <a:r>
              <a:rPr lang="ru-RU" sz="2700" dirty="0"/>
              <a:t> </a:t>
            </a:r>
            <a:r>
              <a:rPr lang="ru-RU" sz="2700" dirty="0" err="1"/>
              <a:t>концепції</a:t>
            </a:r>
            <a:r>
              <a:rPr lang="ru-RU" sz="2700" dirty="0"/>
              <a:t> </a:t>
            </a:r>
            <a:r>
              <a:rPr lang="en-US" sz="2700" dirty="0"/>
              <a:t>ERP II </a:t>
            </a:r>
            <a:r>
              <a:rPr lang="ru-RU" sz="2700" dirty="0" err="1"/>
              <a:t>викликана</a:t>
            </a:r>
            <a:r>
              <a:rPr lang="ru-RU" sz="2700" dirty="0"/>
              <a:t> </a:t>
            </a:r>
            <a:r>
              <a:rPr lang="ru-RU" sz="2700" dirty="0" err="1"/>
              <a:t>тим</a:t>
            </a:r>
            <a:r>
              <a:rPr lang="ru-RU" sz="2700" dirty="0"/>
              <a:t>, </a:t>
            </a:r>
            <a:r>
              <a:rPr lang="ru-RU" sz="2700" dirty="0" err="1"/>
              <a:t>що</a:t>
            </a:r>
            <a:r>
              <a:rPr lang="ru-RU" sz="2700" dirty="0"/>
              <a:t> для </a:t>
            </a:r>
            <a:r>
              <a:rPr lang="ru-RU" sz="2700" dirty="0" err="1"/>
              <a:t>сучасних</a:t>
            </a:r>
            <a:r>
              <a:rPr lang="ru-RU" sz="2700" dirty="0"/>
              <a:t> </a:t>
            </a:r>
            <a:r>
              <a:rPr lang="en-US" sz="2700" dirty="0"/>
              <a:t>ERP-</a:t>
            </a:r>
            <a:r>
              <a:rPr lang="ru-RU" sz="2700" dirty="0"/>
              <a:t>систем став </a:t>
            </a:r>
            <a:r>
              <a:rPr lang="ru-RU" sz="2700" dirty="0" err="1"/>
              <a:t>характерний</a:t>
            </a:r>
            <a:r>
              <a:rPr lang="ru-RU" sz="2700" dirty="0"/>
              <a:t> </a:t>
            </a:r>
            <a:r>
              <a:rPr lang="ru-RU" sz="2700" dirty="0" err="1"/>
              <a:t>розвиток</a:t>
            </a:r>
            <a:r>
              <a:rPr lang="ru-RU" sz="2700" dirty="0"/>
              <a:t> </a:t>
            </a:r>
            <a:r>
              <a:rPr lang="ru-RU" sz="2700" dirty="0" err="1"/>
              <a:t>нових</a:t>
            </a:r>
            <a:r>
              <a:rPr lang="ru-RU" sz="2700" dirty="0"/>
              <a:t> </a:t>
            </a:r>
            <a:r>
              <a:rPr lang="ru-RU" sz="2700" dirty="0" err="1"/>
              <a:t>функціональних</a:t>
            </a:r>
            <a:r>
              <a:rPr lang="ru-RU" sz="2700" dirty="0"/>
              <a:t> </a:t>
            </a:r>
            <a:r>
              <a:rPr lang="ru-RU" sz="2700" dirty="0" err="1"/>
              <a:t>можливостей</a:t>
            </a:r>
            <a:r>
              <a:rPr lang="ru-RU" sz="2700" dirty="0"/>
              <a:t>, </a:t>
            </a:r>
            <a:r>
              <a:rPr lang="ru-RU" sz="2700" dirty="0" err="1"/>
              <a:t>пов'язаний</a:t>
            </a:r>
            <a:r>
              <a:rPr lang="ru-RU" sz="2700" dirty="0"/>
              <a:t> з </a:t>
            </a:r>
            <a:r>
              <a:rPr lang="ru-RU" sz="2700" b="1" dirty="0" err="1"/>
              <a:t>виходом</a:t>
            </a:r>
            <a:r>
              <a:rPr lang="ru-RU" sz="2700" b="1" dirty="0"/>
              <a:t> за </a:t>
            </a:r>
            <a:r>
              <a:rPr lang="ru-RU" sz="2700" b="1" dirty="0" err="1"/>
              <a:t>традиційні</a:t>
            </a:r>
            <a:r>
              <a:rPr lang="ru-RU" sz="2700" b="1" dirty="0"/>
              <a:t> рамки </a:t>
            </a:r>
            <a:r>
              <a:rPr lang="ru-RU" sz="2700" b="1" dirty="0" err="1"/>
              <a:t>оптимізації</a:t>
            </a:r>
            <a:r>
              <a:rPr lang="ru-RU" sz="2700" b="1" dirty="0"/>
              <a:t> й </a:t>
            </a:r>
            <a:r>
              <a:rPr lang="ru-RU" sz="2700" b="1" dirty="0" err="1"/>
              <a:t>автоматизації</a:t>
            </a:r>
            <a:r>
              <a:rPr lang="ru-RU" sz="2700" b="1" dirty="0"/>
              <a:t> </a:t>
            </a:r>
            <a:r>
              <a:rPr lang="ru-RU" sz="2700" b="1" dirty="0" err="1"/>
              <a:t>транзакційних</a:t>
            </a:r>
            <a:r>
              <a:rPr lang="ru-RU" sz="2700" b="1" dirty="0"/>
              <a:t> </a:t>
            </a:r>
            <a:r>
              <a:rPr lang="ru-RU" sz="2700" b="1" dirty="0" err="1"/>
              <a:t>процесів</a:t>
            </a:r>
            <a:r>
              <a:rPr lang="ru-RU" sz="2700" b="1" dirty="0"/>
              <a:t> </a:t>
            </a:r>
            <a:r>
              <a:rPr lang="ru-RU" sz="2700" b="1" dirty="0" err="1"/>
              <a:t>усередині</a:t>
            </a:r>
            <a:r>
              <a:rPr lang="ru-RU" sz="2700" b="1" dirty="0"/>
              <a:t> </a:t>
            </a:r>
            <a:r>
              <a:rPr lang="ru-RU" sz="2700" b="1" dirty="0" err="1"/>
              <a:t>підприємства</a:t>
            </a:r>
            <a:r>
              <a:rPr lang="ru-RU" sz="2700" b="1" dirty="0"/>
              <a:t> </a:t>
            </a:r>
            <a:r>
              <a:rPr lang="ru-RU" sz="2700" dirty="0">
                <a:solidFill>
                  <a:srgbClr val="FF0000"/>
                </a:solidFill>
              </a:rPr>
              <a:t>(</a:t>
            </a:r>
            <a:r>
              <a:rPr lang="ru-RU" sz="2700" dirty="0" err="1">
                <a:solidFill>
                  <a:srgbClr val="FF0000"/>
                </a:solidFill>
              </a:rPr>
              <a:t>технологій</a:t>
            </a:r>
            <a:r>
              <a:rPr lang="ru-RU" sz="2700" dirty="0">
                <a:solidFill>
                  <a:srgbClr val="FF0000"/>
                </a:solidFill>
              </a:rPr>
              <a:t> </a:t>
            </a:r>
            <a:r>
              <a:rPr lang="en-US" sz="2700" b="1" dirty="0">
                <a:solidFill>
                  <a:srgbClr val="FF0000"/>
                </a:solidFill>
              </a:rPr>
              <a:t>SCM </a:t>
            </a:r>
            <a:r>
              <a:rPr lang="ru-RU" sz="2700" b="1" dirty="0">
                <a:solidFill>
                  <a:srgbClr val="FF0000"/>
                </a:solidFill>
              </a:rPr>
              <a:t>і </a:t>
            </a:r>
            <a:r>
              <a:rPr lang="en-US" sz="2700" b="1" dirty="0">
                <a:solidFill>
                  <a:srgbClr val="FF0000"/>
                </a:solidFill>
              </a:rPr>
              <a:t>CRM</a:t>
            </a:r>
            <a:r>
              <a:rPr lang="en-US" sz="2700" dirty="0">
                <a:solidFill>
                  <a:srgbClr val="FF0000"/>
                </a:solidFill>
              </a:rPr>
              <a:t>).</a:t>
            </a:r>
          </a:p>
          <a:p>
            <a:r>
              <a:rPr lang="en-US" sz="2700" b="1" i="1" dirty="0"/>
              <a:t>CRM </a:t>
            </a:r>
            <a:r>
              <a:rPr lang="en-US" sz="2700" dirty="0"/>
              <a:t>(Customer Relationship Management) - </a:t>
            </a:r>
            <a:r>
              <a:rPr lang="ru-RU" sz="2700" dirty="0" err="1"/>
              <a:t>це</a:t>
            </a:r>
            <a:r>
              <a:rPr lang="ru-RU" sz="2700" dirty="0"/>
              <a:t> </a:t>
            </a:r>
            <a:r>
              <a:rPr lang="ru-RU" sz="2700" dirty="0" err="1"/>
              <a:t>орієнтована</a:t>
            </a:r>
            <a:r>
              <a:rPr lang="ru-RU" sz="2700" dirty="0"/>
              <a:t> на </a:t>
            </a:r>
            <a:r>
              <a:rPr lang="ru-RU" sz="2700" dirty="0" err="1"/>
              <a:t>побудову</a:t>
            </a:r>
            <a:r>
              <a:rPr lang="ru-RU" sz="2700" dirty="0"/>
              <a:t> </a:t>
            </a:r>
            <a:r>
              <a:rPr lang="ru-RU" sz="2700" dirty="0" err="1"/>
              <a:t>конкурентноспроможного</a:t>
            </a:r>
            <a:r>
              <a:rPr lang="ru-RU" sz="2700" dirty="0"/>
              <a:t> </a:t>
            </a:r>
            <a:r>
              <a:rPr lang="ru-RU" sz="2700" dirty="0" err="1"/>
              <a:t>бізнесу</a:t>
            </a:r>
            <a:r>
              <a:rPr lang="ru-RU" sz="2700" dirty="0"/>
              <a:t> </a:t>
            </a:r>
            <a:r>
              <a:rPr lang="ru-RU" sz="2700" dirty="0" err="1"/>
              <a:t>концепція</a:t>
            </a:r>
            <a:r>
              <a:rPr lang="ru-RU" sz="2700" dirty="0"/>
              <a:t> і </a:t>
            </a:r>
            <a:r>
              <a:rPr lang="ru-RU" sz="2700" dirty="0" err="1"/>
              <a:t>бізнес-стратегія</a:t>
            </a:r>
            <a:r>
              <a:rPr lang="ru-RU" sz="2700" dirty="0"/>
              <a:t>, основою </a:t>
            </a:r>
            <a:r>
              <a:rPr lang="ru-RU" sz="2700" dirty="0" err="1"/>
              <a:t>якої</a:t>
            </a:r>
            <a:r>
              <a:rPr lang="ru-RU" sz="2700" dirty="0"/>
              <a:t> є </a:t>
            </a:r>
            <a:r>
              <a:rPr lang="ru-RU" sz="2700" dirty="0" err="1"/>
              <a:t>клієнто-орієнтований</a:t>
            </a:r>
            <a:r>
              <a:rPr lang="ru-RU" sz="2700" dirty="0"/>
              <a:t> </a:t>
            </a:r>
            <a:r>
              <a:rPr lang="ru-RU" sz="2700" dirty="0" err="1"/>
              <a:t>підхід</a:t>
            </a:r>
            <a:r>
              <a:rPr lang="ru-RU" sz="2700" dirty="0"/>
              <a:t>. </a:t>
            </a:r>
            <a:r>
              <a:rPr lang="ru-RU" sz="2700" dirty="0" err="1" smtClean="0"/>
              <a:t>Ця</a:t>
            </a:r>
            <a:r>
              <a:rPr lang="ru-RU" sz="2700" dirty="0" smtClean="0"/>
              <a:t> </a:t>
            </a:r>
            <a:r>
              <a:rPr lang="ru-RU" sz="2700" dirty="0" err="1"/>
              <a:t>стратегія</a:t>
            </a:r>
            <a:r>
              <a:rPr lang="ru-RU" sz="2700" dirty="0"/>
              <a:t>, </a:t>
            </a:r>
            <a:r>
              <a:rPr lang="ru-RU" sz="2700" dirty="0" err="1"/>
              <a:t>що</a:t>
            </a:r>
            <a:r>
              <a:rPr lang="ru-RU" sz="2700" dirty="0"/>
              <a:t> </a:t>
            </a:r>
            <a:r>
              <a:rPr lang="ru-RU" sz="2700" dirty="0" err="1"/>
              <a:t>ґрунтується</a:t>
            </a:r>
            <a:r>
              <a:rPr lang="ru-RU" sz="2700" dirty="0"/>
              <a:t> на </a:t>
            </a:r>
            <a:r>
              <a:rPr lang="ru-RU" sz="2700" dirty="0" err="1"/>
              <a:t>використанні</a:t>
            </a:r>
            <a:r>
              <a:rPr lang="ru-RU" sz="2700" dirty="0"/>
              <a:t> </a:t>
            </a:r>
            <a:r>
              <a:rPr lang="ru-RU" sz="2700" dirty="0" err="1"/>
              <a:t>нових</a:t>
            </a:r>
            <a:r>
              <a:rPr lang="ru-RU" sz="2700" dirty="0"/>
              <a:t> </a:t>
            </a:r>
            <a:r>
              <a:rPr lang="ru-RU" sz="2700" dirty="0" err="1"/>
              <a:t>управлінських</a:t>
            </a:r>
            <a:r>
              <a:rPr lang="ru-RU" sz="2700" dirty="0"/>
              <a:t> та ІКТ, за </a:t>
            </a:r>
            <a:r>
              <a:rPr lang="ru-RU" sz="2700" dirty="0" err="1"/>
              <a:t>допомогою</a:t>
            </a:r>
            <a:r>
              <a:rPr lang="ru-RU" sz="2700" dirty="0"/>
              <a:t> </a:t>
            </a:r>
            <a:r>
              <a:rPr lang="ru-RU" sz="2700" dirty="0" err="1"/>
              <a:t>яких</a:t>
            </a:r>
            <a:r>
              <a:rPr lang="ru-RU" sz="2700" dirty="0"/>
              <a:t> </a:t>
            </a:r>
            <a:r>
              <a:rPr lang="ru-RU" sz="2700" b="1" dirty="0" err="1"/>
              <a:t>компанія</a:t>
            </a:r>
            <a:r>
              <a:rPr lang="ru-RU" sz="2700" b="1" dirty="0"/>
              <a:t> </a:t>
            </a:r>
            <a:r>
              <a:rPr lang="ru-RU" sz="2700" b="1" dirty="0" err="1"/>
              <a:t>збирає</a:t>
            </a:r>
            <a:r>
              <a:rPr lang="ru-RU" sz="2700" b="1" dirty="0"/>
              <a:t> </a:t>
            </a:r>
            <a:r>
              <a:rPr lang="ru-RU" sz="2700" b="1" dirty="0" err="1"/>
              <a:t>інформацію</a:t>
            </a:r>
            <a:r>
              <a:rPr lang="ru-RU" sz="2700" b="1" dirty="0"/>
              <a:t> про </a:t>
            </a:r>
            <a:r>
              <a:rPr lang="ru-RU" sz="2700" b="1" dirty="0" err="1"/>
              <a:t>своїх</a:t>
            </a:r>
            <a:r>
              <a:rPr lang="ru-RU" sz="2700" b="1" dirty="0"/>
              <a:t> </a:t>
            </a:r>
            <a:r>
              <a:rPr lang="ru-RU" sz="2700" b="1" dirty="0" err="1"/>
              <a:t>клієнтів</a:t>
            </a:r>
            <a:r>
              <a:rPr lang="ru-RU" sz="2700" b="1" dirty="0"/>
              <a:t> на </a:t>
            </a:r>
            <a:r>
              <a:rPr lang="ru-RU" sz="2700" b="1" dirty="0" err="1"/>
              <a:t>всіх</a:t>
            </a:r>
            <a:r>
              <a:rPr lang="ru-RU" sz="2700" b="1" dirty="0"/>
              <a:t> </a:t>
            </a:r>
            <a:r>
              <a:rPr lang="ru-RU" sz="2700" b="1" dirty="0" err="1"/>
              <a:t>стадіях</a:t>
            </a:r>
            <a:r>
              <a:rPr lang="ru-RU" sz="2700" b="1" dirty="0"/>
              <a:t> </a:t>
            </a:r>
            <a:r>
              <a:rPr lang="ru-RU" sz="2700" b="1" dirty="0" err="1"/>
              <a:t>життєвого</a:t>
            </a:r>
            <a:r>
              <a:rPr lang="ru-RU" sz="2700" b="1" dirty="0"/>
              <a:t> циклу </a:t>
            </a:r>
            <a:r>
              <a:rPr lang="ru-RU" sz="2700" b="1" dirty="0" err="1"/>
              <a:t>спілкування</a:t>
            </a:r>
            <a:r>
              <a:rPr lang="ru-RU" sz="2700" b="1" dirty="0"/>
              <a:t> (</a:t>
            </a:r>
            <a:r>
              <a:rPr lang="ru-RU" sz="2700" b="1" dirty="0" err="1"/>
              <a:t>залучення</a:t>
            </a:r>
            <a:r>
              <a:rPr lang="ru-RU" sz="2700" b="1" dirty="0"/>
              <a:t>, </a:t>
            </a:r>
            <a:r>
              <a:rPr lang="ru-RU" sz="2700" b="1" dirty="0" err="1"/>
              <a:t>утримання</a:t>
            </a:r>
            <a:r>
              <a:rPr lang="ru-RU" sz="2700" b="1" dirty="0"/>
              <a:t>, </a:t>
            </a:r>
            <a:r>
              <a:rPr lang="ru-RU" sz="2700" b="1" dirty="0" err="1"/>
              <a:t>лояльність</a:t>
            </a:r>
            <a:r>
              <a:rPr lang="ru-RU" sz="2700" b="1" dirty="0"/>
              <a:t>), </a:t>
            </a:r>
            <a:r>
              <a:rPr lang="ru-RU" sz="2700" b="1" dirty="0" err="1"/>
              <a:t>здобуває</a:t>
            </a:r>
            <a:r>
              <a:rPr lang="ru-RU" sz="2700" b="1" dirty="0"/>
              <a:t> з </a:t>
            </a:r>
            <a:r>
              <a:rPr lang="ru-RU" sz="2700" b="1" dirty="0" err="1"/>
              <a:t>неї</a:t>
            </a:r>
            <a:r>
              <a:rPr lang="ru-RU" sz="2700" b="1" dirty="0"/>
              <a:t> </a:t>
            </a:r>
            <a:r>
              <a:rPr lang="ru-RU" sz="2700" b="1" dirty="0" err="1"/>
              <a:t>знання</a:t>
            </a:r>
            <a:r>
              <a:rPr lang="ru-RU" sz="2700" b="1" dirty="0"/>
              <a:t> і </a:t>
            </a:r>
            <a:r>
              <a:rPr lang="ru-RU" sz="2700" b="1" dirty="0" err="1"/>
              <a:t>використовує</a:t>
            </a:r>
            <a:r>
              <a:rPr lang="ru-RU" sz="2700" b="1" dirty="0"/>
              <a:t> </a:t>
            </a:r>
            <a:r>
              <a:rPr lang="ru-RU" sz="2700" b="1" dirty="0" err="1"/>
              <a:t>їх</a:t>
            </a:r>
            <a:r>
              <a:rPr lang="ru-RU" sz="2700" b="1" dirty="0"/>
              <a:t> на </a:t>
            </a:r>
            <a:r>
              <a:rPr lang="ru-RU" sz="2700" b="1" dirty="0" err="1"/>
              <a:t>користь</a:t>
            </a:r>
            <a:r>
              <a:rPr lang="ru-RU" sz="2700" b="1" dirty="0"/>
              <a:t> </a:t>
            </a:r>
            <a:r>
              <a:rPr lang="ru-RU" sz="2700" b="1" dirty="0" err="1"/>
              <a:t>свого</a:t>
            </a:r>
            <a:r>
              <a:rPr lang="ru-RU" sz="2700" b="1" dirty="0"/>
              <a:t> </a:t>
            </a:r>
            <a:r>
              <a:rPr lang="ru-RU" sz="2700" b="1" dirty="0" err="1"/>
              <a:t>бізнесу</a:t>
            </a:r>
            <a:r>
              <a:rPr lang="ru-RU" sz="2700" b="1" dirty="0"/>
              <a:t> шляхом </a:t>
            </a:r>
            <a:r>
              <a:rPr lang="ru-RU" sz="2700" b="1" dirty="0" err="1"/>
              <a:t>побудови</a:t>
            </a:r>
            <a:r>
              <a:rPr lang="ru-RU" sz="2700" b="1" dirty="0"/>
              <a:t> </a:t>
            </a:r>
            <a:r>
              <a:rPr lang="ru-RU" sz="2700" b="1" dirty="0" err="1"/>
              <a:t>взаємовигідних</a:t>
            </a:r>
            <a:r>
              <a:rPr lang="ru-RU" sz="2700" b="1" dirty="0"/>
              <a:t> </a:t>
            </a:r>
            <a:r>
              <a:rPr lang="ru-RU" sz="2700" b="1" dirty="0" err="1"/>
              <a:t>відносин</a:t>
            </a:r>
            <a:r>
              <a:rPr lang="ru-RU" sz="2700" b="1" dirty="0"/>
              <a:t> з ними.</a:t>
            </a:r>
          </a:p>
        </p:txBody>
      </p:sp>
    </p:spTree>
    <p:extLst>
      <p:ext uri="{BB962C8B-B14F-4D97-AF65-F5344CB8AC3E}">
        <p14:creationId xmlns:p14="http://schemas.microsoft.com/office/powerpoint/2010/main" val="60607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474345"/>
            <a:ext cx="8839200" cy="5632311"/>
          </a:xfrm>
          <a:prstGeom prst="rect">
            <a:avLst/>
          </a:prstGeom>
        </p:spPr>
        <p:txBody>
          <a:bodyPr wrap="square">
            <a:spAutoFit/>
          </a:bodyPr>
          <a:lstStyle/>
          <a:p>
            <a:r>
              <a:rPr lang="en-US" sz="2400" b="1" i="1" dirty="0" smtClean="0"/>
              <a:t>SCM-</a:t>
            </a:r>
            <a:r>
              <a:rPr lang="ru-RU" sz="2400" b="1" i="1" dirty="0"/>
              <a:t>система </a:t>
            </a:r>
            <a:r>
              <a:rPr lang="ru-RU" sz="2400" b="1" dirty="0"/>
              <a:t>(</a:t>
            </a:r>
            <a:r>
              <a:rPr lang="en-US" sz="2400" b="1" dirty="0"/>
              <a:t>Supply Chain Management) - </a:t>
            </a:r>
            <a:r>
              <a:rPr lang="ru-RU" sz="2400" b="1" dirty="0"/>
              <a:t>система </a:t>
            </a:r>
            <a:r>
              <a:rPr lang="ru-RU" sz="2400" b="1" dirty="0" err="1"/>
              <a:t>управління</a:t>
            </a:r>
            <a:r>
              <a:rPr lang="ru-RU" sz="2400" b="1" dirty="0"/>
              <a:t> </a:t>
            </a:r>
            <a:r>
              <a:rPr lang="ru-RU" sz="2400" b="1" dirty="0" err="1" smtClean="0"/>
              <a:t>ланцю</a:t>
            </a:r>
            <a:r>
              <a:rPr lang="uk-UA" sz="2400" b="1" dirty="0" smtClean="0"/>
              <a:t>гами</a:t>
            </a:r>
            <a:r>
              <a:rPr lang="ru-RU" sz="2400" b="1" dirty="0" smtClean="0"/>
              <a:t> поставок </a:t>
            </a:r>
            <a:r>
              <a:rPr lang="ru-RU" sz="2400" b="1" dirty="0"/>
              <a:t>- </a:t>
            </a:r>
            <a:r>
              <a:rPr lang="ru-RU" sz="2400" b="1" dirty="0" err="1"/>
              <a:t>інтегрована</a:t>
            </a:r>
            <a:r>
              <a:rPr lang="ru-RU" sz="2400" b="1" dirty="0"/>
              <a:t> система </a:t>
            </a:r>
            <a:r>
              <a:rPr lang="ru-RU" sz="2400" b="1" dirty="0" err="1"/>
              <a:t>планування</a:t>
            </a:r>
            <a:r>
              <a:rPr lang="ru-RU" sz="2400" b="1" dirty="0"/>
              <a:t> </a:t>
            </a:r>
            <a:r>
              <a:rPr lang="ru-RU" sz="2400" b="1" dirty="0" err="1"/>
              <a:t>процесів</a:t>
            </a:r>
            <a:r>
              <a:rPr lang="ru-RU" sz="2400" b="1" dirty="0"/>
              <a:t> </a:t>
            </a:r>
            <a:r>
              <a:rPr lang="ru-RU" sz="2400" b="1" dirty="0" err="1"/>
              <a:t>постачання</a:t>
            </a:r>
            <a:r>
              <a:rPr lang="ru-RU" sz="2400" b="1" dirty="0"/>
              <a:t> та </a:t>
            </a:r>
            <a:r>
              <a:rPr lang="ru-RU" sz="2400" b="1" dirty="0" err="1"/>
              <a:t>управління</a:t>
            </a:r>
            <a:r>
              <a:rPr lang="ru-RU" sz="2400" b="1" dirty="0"/>
              <a:t> ними, </a:t>
            </a:r>
            <a:r>
              <a:rPr lang="ru-RU" sz="2400" b="1" dirty="0" err="1"/>
              <a:t>що</a:t>
            </a:r>
            <a:r>
              <a:rPr lang="ru-RU" sz="2400" b="1" dirty="0"/>
              <a:t> </a:t>
            </a:r>
            <a:r>
              <a:rPr lang="ru-RU" sz="2400" b="1" dirty="0" err="1"/>
              <a:t>забезпечує</a:t>
            </a:r>
            <a:r>
              <a:rPr lang="ru-RU" sz="2400" b="1" dirty="0"/>
              <a:t> </a:t>
            </a:r>
            <a:r>
              <a:rPr lang="ru-RU" sz="2400" b="1" dirty="0" smtClean="0"/>
              <a:t>КООРДИНАЦІЮ </a:t>
            </a:r>
            <a:r>
              <a:rPr lang="ru-RU" sz="2400" b="1" dirty="0"/>
              <a:t>та контроль </a:t>
            </a:r>
            <a:r>
              <a:rPr lang="ru-RU" sz="2400" b="1" dirty="0" err="1"/>
              <a:t>діяльності</a:t>
            </a:r>
            <a:r>
              <a:rPr lang="ru-RU" sz="2400" b="1" dirty="0"/>
              <a:t> </a:t>
            </a:r>
            <a:r>
              <a:rPr lang="ru-RU" sz="2400" b="1" dirty="0" err="1"/>
              <a:t>всіх</a:t>
            </a:r>
            <a:r>
              <a:rPr lang="ru-RU" sz="2400" b="1" dirty="0"/>
              <a:t> </a:t>
            </a:r>
            <a:r>
              <a:rPr lang="ru-RU" sz="2400" b="1" dirty="0" err="1"/>
              <a:t>учасників</a:t>
            </a:r>
            <a:r>
              <a:rPr lang="ru-RU" sz="2400" b="1" dirty="0"/>
              <a:t> </a:t>
            </a:r>
            <a:r>
              <a:rPr lang="ru-RU" sz="2400" b="1" dirty="0" err="1"/>
              <a:t>ланцюжка</a:t>
            </a:r>
            <a:r>
              <a:rPr lang="ru-RU" sz="2400" b="1" dirty="0"/>
              <a:t> </a:t>
            </a:r>
            <a:r>
              <a:rPr lang="ru-RU" sz="2400" b="1" dirty="0" err="1"/>
              <a:t>постачань</a:t>
            </a:r>
            <a:r>
              <a:rPr lang="ru-RU" sz="2400" b="1" dirty="0" smtClean="0"/>
              <a:t>.</a:t>
            </a:r>
          </a:p>
          <a:p>
            <a:endParaRPr lang="en-US" sz="2400" b="1" dirty="0" smtClean="0"/>
          </a:p>
          <a:p>
            <a:r>
              <a:rPr lang="ru-RU" sz="2400" dirty="0" smtClean="0"/>
              <a:t> </a:t>
            </a:r>
            <a:r>
              <a:rPr lang="ru-RU" sz="2400" dirty="0" err="1"/>
              <a:t>Управління</a:t>
            </a:r>
            <a:r>
              <a:rPr lang="ru-RU" sz="2400" dirty="0"/>
              <a:t> </a:t>
            </a:r>
            <a:r>
              <a:rPr lang="ru-RU" sz="2400" dirty="0" err="1" smtClean="0"/>
              <a:t>ланцюгами</a:t>
            </a:r>
            <a:r>
              <a:rPr lang="ru-RU" sz="2400" dirty="0" smtClean="0"/>
              <a:t> поставок </a:t>
            </a:r>
            <a:r>
              <a:rPr lang="ru-RU" sz="2400" dirty="0"/>
              <a:t>- </a:t>
            </a:r>
            <a:r>
              <a:rPr lang="ru-RU" sz="2400" dirty="0" err="1"/>
              <a:t>це</a:t>
            </a:r>
            <a:r>
              <a:rPr lang="ru-RU" sz="2400" dirty="0"/>
              <a:t> </a:t>
            </a:r>
            <a:r>
              <a:rPr lang="ru-RU" sz="2400" dirty="0" err="1"/>
              <a:t>інтеграція</a:t>
            </a:r>
            <a:r>
              <a:rPr lang="ru-RU" sz="2400" dirty="0"/>
              <a:t> та </a:t>
            </a:r>
            <a:r>
              <a:rPr lang="ru-RU" sz="2400" dirty="0" err="1"/>
              <a:t>управління</a:t>
            </a:r>
            <a:r>
              <a:rPr lang="ru-RU" sz="2400" dirty="0"/>
              <a:t> </a:t>
            </a:r>
            <a:r>
              <a:rPr lang="ru-RU" sz="2400" dirty="0" err="1"/>
              <a:t>всіма</a:t>
            </a:r>
            <a:r>
              <a:rPr lang="ru-RU" sz="2400" dirty="0"/>
              <a:t> </a:t>
            </a:r>
            <a:r>
              <a:rPr lang="ru-RU" sz="2400" dirty="0" err="1"/>
              <a:t>підприємствами</a:t>
            </a:r>
            <a:r>
              <a:rPr lang="ru-RU" sz="2400" dirty="0"/>
              <a:t> і видами </a:t>
            </a:r>
            <a:r>
              <a:rPr lang="ru-RU" sz="2400" dirty="0" err="1"/>
              <a:t>їх</a:t>
            </a:r>
            <a:r>
              <a:rPr lang="ru-RU" sz="2400" dirty="0"/>
              <a:t> </a:t>
            </a:r>
            <a:r>
              <a:rPr lang="ru-RU" sz="2400" dirty="0" err="1"/>
              <a:t>діяльності</a:t>
            </a:r>
            <a:r>
              <a:rPr lang="ru-RU" sz="2400" dirty="0"/>
              <a:t>, </a:t>
            </a:r>
            <a:r>
              <a:rPr lang="ru-RU" sz="2400" dirty="0" err="1"/>
              <a:t>що</a:t>
            </a:r>
            <a:r>
              <a:rPr lang="ru-RU" sz="2400" dirty="0"/>
              <a:t> </a:t>
            </a:r>
            <a:r>
              <a:rPr lang="ru-RU" sz="2400" dirty="0" err="1"/>
              <a:t>входять</a:t>
            </a:r>
            <a:r>
              <a:rPr lang="ru-RU" sz="2400" dirty="0"/>
              <a:t> у </a:t>
            </a:r>
            <a:r>
              <a:rPr lang="ru-RU" sz="2400" dirty="0" err="1" smtClean="0"/>
              <a:t>ланцюг</a:t>
            </a:r>
            <a:r>
              <a:rPr lang="ru-RU" sz="2400" dirty="0" smtClean="0"/>
              <a:t> поставок, </a:t>
            </a:r>
            <a:r>
              <a:rPr lang="ru-RU" sz="2400" dirty="0"/>
              <a:t>на </a:t>
            </a:r>
            <a:r>
              <a:rPr lang="ru-RU" sz="2400" dirty="0" err="1"/>
              <a:t>основі</a:t>
            </a:r>
            <a:r>
              <a:rPr lang="ru-RU" sz="2400" dirty="0"/>
              <a:t> </a:t>
            </a:r>
            <a:r>
              <a:rPr lang="ru-RU" sz="2400" b="1" dirty="0" err="1"/>
              <a:t>поділеної</a:t>
            </a:r>
            <a:r>
              <a:rPr lang="ru-RU" sz="2400" b="1" dirty="0"/>
              <a:t> </a:t>
            </a:r>
            <a:r>
              <a:rPr lang="ru-RU" sz="2400" b="1" dirty="0" err="1"/>
              <a:t>співпраці</a:t>
            </a:r>
            <a:r>
              <a:rPr lang="ru-RU" sz="2400" b="1" dirty="0"/>
              <a:t>, </a:t>
            </a:r>
            <a:r>
              <a:rPr lang="ru-RU" sz="2400" b="1" dirty="0" err="1"/>
              <a:t>ефективних</a:t>
            </a:r>
            <a:r>
              <a:rPr lang="ru-RU" sz="2400" b="1" dirty="0"/>
              <a:t> </a:t>
            </a:r>
            <a:r>
              <a:rPr lang="ru-RU" sz="2400" b="1" dirty="0" err="1"/>
              <a:t>бізнес-процесів</a:t>
            </a:r>
            <a:r>
              <a:rPr lang="ru-RU" sz="2400" b="1" dirty="0"/>
              <a:t> і </a:t>
            </a:r>
            <a:r>
              <a:rPr lang="ru-RU" sz="2400" b="1" dirty="0" err="1"/>
              <a:t>спільного</a:t>
            </a:r>
            <a:r>
              <a:rPr lang="ru-RU" sz="2400" b="1" dirty="0"/>
              <a:t> </a:t>
            </a:r>
            <a:r>
              <a:rPr lang="ru-RU" sz="2400" b="1" dirty="0" err="1"/>
              <a:t>використання</a:t>
            </a:r>
            <a:r>
              <a:rPr lang="ru-RU" sz="2400" b="1" dirty="0"/>
              <a:t> </a:t>
            </a:r>
            <a:r>
              <a:rPr lang="ru-RU" sz="2400" b="1" dirty="0" err="1"/>
              <a:t>інформаційних</a:t>
            </a:r>
            <a:r>
              <a:rPr lang="ru-RU" sz="2400" b="1" dirty="0"/>
              <a:t> </a:t>
            </a:r>
            <a:r>
              <a:rPr lang="ru-RU" sz="2400" b="1" dirty="0" err="1"/>
              <a:t>ресурсів</a:t>
            </a:r>
            <a:r>
              <a:rPr lang="ru-RU" sz="2400" b="1" dirty="0"/>
              <a:t> </a:t>
            </a:r>
            <a:r>
              <a:rPr lang="ru-RU" sz="2400" dirty="0"/>
              <a:t>з метою </a:t>
            </a:r>
            <a:r>
              <a:rPr lang="ru-RU" sz="2400" dirty="0" err="1"/>
              <a:t>створення</a:t>
            </a:r>
            <a:r>
              <a:rPr lang="ru-RU" sz="2400" dirty="0"/>
              <a:t> </a:t>
            </a:r>
            <a:r>
              <a:rPr lang="ru-RU" sz="2400" dirty="0" err="1"/>
              <a:t>високоефективних</a:t>
            </a:r>
            <a:r>
              <a:rPr lang="ru-RU" sz="2400" dirty="0"/>
              <a:t> систем </a:t>
            </a:r>
            <a:r>
              <a:rPr lang="ru-RU" sz="2400" dirty="0" err="1"/>
              <a:t>формування</a:t>
            </a:r>
            <a:r>
              <a:rPr lang="ru-RU" sz="2400" dirty="0"/>
              <a:t> </a:t>
            </a:r>
            <a:r>
              <a:rPr lang="ru-RU" sz="2400" dirty="0" err="1"/>
              <a:t>цінності</a:t>
            </a:r>
            <a:r>
              <a:rPr lang="ru-RU" sz="2400" dirty="0" smtClean="0"/>
              <a:t>.</a:t>
            </a:r>
          </a:p>
          <a:p>
            <a:r>
              <a:rPr lang="ru-RU" sz="2400" dirty="0" smtClean="0"/>
              <a:t> </a:t>
            </a:r>
            <a:endParaRPr lang="en-US" sz="2400" dirty="0" smtClean="0"/>
          </a:p>
          <a:p>
            <a:r>
              <a:rPr lang="ru-RU" sz="2400" dirty="0" err="1" smtClean="0"/>
              <a:t>Ланцюжок</a:t>
            </a:r>
            <a:r>
              <a:rPr lang="ru-RU" sz="2400" dirty="0" smtClean="0"/>
              <a:t> </a:t>
            </a:r>
            <a:r>
              <a:rPr lang="ru-RU" sz="2400" dirty="0" err="1"/>
              <a:t>постачань</a:t>
            </a:r>
            <a:r>
              <a:rPr lang="ru-RU" sz="2400" dirty="0"/>
              <a:t> </a:t>
            </a:r>
            <a:r>
              <a:rPr lang="ru-RU" sz="2400" dirty="0" err="1"/>
              <a:t>включає</a:t>
            </a:r>
            <a:r>
              <a:rPr lang="ru-RU" sz="2400" dirty="0"/>
              <a:t> </a:t>
            </a:r>
            <a:r>
              <a:rPr lang="ru-RU" sz="2400" dirty="0" err="1"/>
              <a:t>управління</a:t>
            </a:r>
            <a:r>
              <a:rPr lang="ru-RU" sz="2400" dirty="0"/>
              <a:t> ІС, </a:t>
            </a:r>
            <a:r>
              <a:rPr lang="ru-RU" sz="2400" dirty="0" err="1"/>
              <a:t>пошук</a:t>
            </a:r>
            <a:r>
              <a:rPr lang="ru-RU" sz="2400" dirty="0"/>
              <a:t> </a:t>
            </a:r>
            <a:r>
              <a:rPr lang="ru-RU" sz="2400" dirty="0" err="1"/>
              <a:t>джерел</a:t>
            </a:r>
            <a:r>
              <a:rPr lang="ru-RU" sz="2400" dirty="0"/>
              <a:t>, </a:t>
            </a:r>
            <a:r>
              <a:rPr lang="ru-RU" sz="2400" dirty="0" err="1"/>
              <a:t>закупівлю</a:t>
            </a:r>
            <a:r>
              <a:rPr lang="ru-RU" sz="2400" dirty="0"/>
              <a:t>, </a:t>
            </a:r>
            <a:r>
              <a:rPr lang="ru-RU" sz="2400" dirty="0" err="1"/>
              <a:t>складання</a:t>
            </a:r>
            <a:r>
              <a:rPr lang="ru-RU" sz="2400" dirty="0"/>
              <a:t> </a:t>
            </a:r>
            <a:r>
              <a:rPr lang="ru-RU" sz="2400" dirty="0" err="1"/>
              <a:t>календарних</a:t>
            </a:r>
            <a:r>
              <a:rPr lang="ru-RU" sz="2400" dirty="0"/>
              <a:t> </a:t>
            </a:r>
            <a:r>
              <a:rPr lang="ru-RU" sz="2400" dirty="0" err="1"/>
              <a:t>планів</a:t>
            </a:r>
            <a:r>
              <a:rPr lang="ru-RU" sz="2400" dirty="0"/>
              <a:t> </a:t>
            </a:r>
            <a:r>
              <a:rPr lang="ru-RU" sz="2400" dirty="0" err="1"/>
              <a:t>виробництва</a:t>
            </a:r>
            <a:r>
              <a:rPr lang="ru-RU" sz="2400" dirty="0"/>
              <a:t>, </a:t>
            </a:r>
            <a:r>
              <a:rPr lang="ru-RU" sz="2400" dirty="0" err="1"/>
              <a:t>обробку</a:t>
            </a:r>
            <a:r>
              <a:rPr lang="ru-RU" sz="2400" dirty="0"/>
              <a:t> </a:t>
            </a:r>
            <a:r>
              <a:rPr lang="ru-RU" sz="2400" dirty="0" err="1"/>
              <a:t>замовлень</a:t>
            </a:r>
            <a:r>
              <a:rPr lang="ru-RU" sz="2400" dirty="0"/>
              <a:t>, </a:t>
            </a:r>
            <a:r>
              <a:rPr lang="ru-RU" sz="2400" dirty="0" err="1"/>
              <a:t>управління</a:t>
            </a:r>
            <a:r>
              <a:rPr lang="ru-RU" sz="2400" dirty="0"/>
              <a:t> товарно-</a:t>
            </a:r>
            <a:r>
              <a:rPr lang="ru-RU" sz="2400" dirty="0" err="1"/>
              <a:t>матеріальними</a:t>
            </a:r>
            <a:r>
              <a:rPr lang="ru-RU" sz="2400" dirty="0"/>
              <a:t> запасами, </a:t>
            </a:r>
            <a:r>
              <a:rPr lang="ru-RU" sz="2400" dirty="0" err="1"/>
              <a:t>складування</a:t>
            </a:r>
            <a:r>
              <a:rPr lang="ru-RU" sz="2400" dirty="0"/>
              <a:t>, </a:t>
            </a:r>
            <a:r>
              <a:rPr lang="ru-RU" sz="2400" dirty="0" err="1"/>
              <a:t>обслуговування</a:t>
            </a:r>
            <a:r>
              <a:rPr lang="ru-RU" sz="2400" dirty="0"/>
              <a:t> </a:t>
            </a:r>
            <a:r>
              <a:rPr lang="ru-RU" sz="2400" dirty="0" err="1"/>
              <a:t>споживачів</a:t>
            </a:r>
            <a:r>
              <a:rPr lang="ru-RU" sz="2400" dirty="0"/>
              <a:t> </a:t>
            </a:r>
            <a:r>
              <a:rPr lang="ru-RU" sz="2400" dirty="0" err="1"/>
              <a:t>після</a:t>
            </a:r>
            <a:r>
              <a:rPr lang="ru-RU" sz="2400" dirty="0"/>
              <a:t> продажу.</a:t>
            </a:r>
          </a:p>
        </p:txBody>
      </p:sp>
    </p:spTree>
    <p:extLst>
      <p:ext uri="{BB962C8B-B14F-4D97-AF65-F5344CB8AC3E}">
        <p14:creationId xmlns:p14="http://schemas.microsoft.com/office/powerpoint/2010/main" val="1896105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250825" y="72867"/>
            <a:ext cx="856932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uk-UA" sz="2400" b="1" i="1" dirty="0"/>
              <a:t>Витягувальна система</a:t>
            </a:r>
            <a:r>
              <a:rPr lang="uk-UA" sz="2400" dirty="0"/>
              <a:t> </a:t>
            </a:r>
            <a:r>
              <a:rPr lang="uk-UA" sz="2400" i="1" dirty="0"/>
              <a:t>(</a:t>
            </a:r>
            <a:r>
              <a:rPr lang="ru-RU" sz="2400" i="1" dirty="0" err="1"/>
              <a:t>pull</a:t>
            </a:r>
            <a:r>
              <a:rPr lang="uk-UA" sz="2400" i="1" dirty="0"/>
              <a:t> </a:t>
            </a:r>
            <a:r>
              <a:rPr lang="ru-RU" sz="2400" i="1" dirty="0" err="1"/>
              <a:t>systems</a:t>
            </a:r>
            <a:r>
              <a:rPr lang="uk-UA" sz="2400" i="1" dirty="0"/>
              <a:t>)</a:t>
            </a:r>
            <a:r>
              <a:rPr lang="uk-UA" sz="2400" dirty="0"/>
              <a:t> − система організації виробництва, у якій сировина і напівфабрикати подаються на наступну технологічну операцію з попередньої в міру необхідності. </a:t>
            </a:r>
            <a:endParaRPr lang="uk-UA" sz="2400" dirty="0" smtClean="0"/>
          </a:p>
          <a:p>
            <a:pPr algn="just"/>
            <a:r>
              <a:rPr lang="uk-UA" dirty="0" smtClean="0"/>
              <a:t>Тут </a:t>
            </a:r>
            <a:r>
              <a:rPr lang="uk-UA" dirty="0"/>
              <a:t>центральна система керування не втручається в обмін матеріальними потоками між різними ділянками підприємства, не встановлює для них поточних виробничих завдань. Виробнича програма окремої технологічної ділянки визначається розміром замовлення наступної. Центральна система керування ставить завдання лише перед кінцевою ділянкою виробничого технологічного ланцюга. </a:t>
            </a:r>
          </a:p>
        </p:txBody>
      </p:sp>
      <p:grpSp>
        <p:nvGrpSpPr>
          <p:cNvPr id="13320" name="Group 8"/>
          <p:cNvGrpSpPr>
            <a:grpSpLocks/>
          </p:cNvGrpSpPr>
          <p:nvPr/>
        </p:nvGrpSpPr>
        <p:grpSpPr bwMode="auto">
          <a:xfrm>
            <a:off x="468313" y="3068638"/>
            <a:ext cx="8353425" cy="3168650"/>
            <a:chOff x="1680" y="1365"/>
            <a:chExt cx="8445" cy="4650"/>
          </a:xfrm>
        </p:grpSpPr>
        <p:sp>
          <p:nvSpPr>
            <p:cNvPr id="13321" name="Rectangle 9"/>
            <p:cNvSpPr>
              <a:spLocks noChangeArrowheads="1"/>
            </p:cNvSpPr>
            <p:nvPr/>
          </p:nvSpPr>
          <p:spPr bwMode="auto">
            <a:xfrm>
              <a:off x="8415" y="1380"/>
              <a:ext cx="1545" cy="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b="1">
                  <a:latin typeface="Times New Roman" pitchFamily="18" charset="0"/>
                </a:rPr>
                <a:t>Замовлення споживача</a:t>
              </a:r>
              <a:endParaRPr lang="ru-RU" sz="1600" b="1"/>
            </a:p>
          </p:txBody>
        </p:sp>
        <p:sp>
          <p:nvSpPr>
            <p:cNvPr id="13322" name="Rectangle 10"/>
            <p:cNvSpPr>
              <a:spLocks noChangeArrowheads="1"/>
            </p:cNvSpPr>
            <p:nvPr/>
          </p:nvSpPr>
          <p:spPr bwMode="auto">
            <a:xfrm>
              <a:off x="1680" y="2460"/>
              <a:ext cx="2040" cy="780"/>
            </a:xfrm>
            <a:prstGeom prst="rect">
              <a:avLst/>
            </a:prstGeom>
            <a:solidFill>
              <a:srgbClr val="FFFFFF"/>
            </a:solidFill>
            <a:ln w="9525">
              <a:solidFill>
                <a:srgbClr val="000000"/>
              </a:solidFill>
              <a:miter lim="800000"/>
              <a:headEnd/>
              <a:tailEnd/>
            </a:ln>
          </p:spPr>
          <p:txBody>
            <a:bodyPr/>
            <a:lstStyle/>
            <a:p>
              <a:pPr algn="ctr"/>
              <a:r>
                <a:rPr lang="uk-UA" sz="1600" b="1">
                  <a:latin typeface="Times New Roman" pitchFamily="18" charset="0"/>
                </a:rPr>
                <a:t>Постачальник</a:t>
              </a:r>
            </a:p>
            <a:p>
              <a:pPr algn="ctr"/>
              <a:r>
                <a:rPr lang="uk-UA" sz="1600" b="1">
                  <a:latin typeface="Times New Roman" pitchFamily="18" charset="0"/>
                </a:rPr>
                <a:t>МР</a:t>
              </a:r>
              <a:endParaRPr lang="ru-RU" sz="1600" b="1"/>
            </a:p>
          </p:txBody>
        </p:sp>
        <p:sp>
          <p:nvSpPr>
            <p:cNvPr id="13323" name="Rectangle 11"/>
            <p:cNvSpPr>
              <a:spLocks noChangeArrowheads="1"/>
            </p:cNvSpPr>
            <p:nvPr/>
          </p:nvSpPr>
          <p:spPr bwMode="auto">
            <a:xfrm>
              <a:off x="4470" y="2460"/>
              <a:ext cx="2025" cy="780"/>
            </a:xfrm>
            <a:prstGeom prst="rect">
              <a:avLst/>
            </a:prstGeom>
            <a:solidFill>
              <a:srgbClr val="FFFFFF"/>
            </a:solidFill>
            <a:ln w="9525">
              <a:solidFill>
                <a:srgbClr val="000000"/>
              </a:solidFill>
              <a:miter lim="800000"/>
              <a:headEnd/>
              <a:tailEnd/>
            </a:ln>
          </p:spPr>
          <p:txBody>
            <a:bodyPr/>
            <a:lstStyle/>
            <a:p>
              <a:pPr algn="ctr"/>
              <a:r>
                <a:rPr lang="uk-UA" sz="1600" b="1">
                  <a:latin typeface="Times New Roman" pitchFamily="18" charset="0"/>
                </a:rPr>
                <a:t>Виробництво компонентів</a:t>
              </a:r>
              <a:endParaRPr lang="ru-RU" sz="1600" b="1"/>
            </a:p>
          </p:txBody>
        </p:sp>
        <p:sp>
          <p:nvSpPr>
            <p:cNvPr id="13324" name="Rectangle 12"/>
            <p:cNvSpPr>
              <a:spLocks noChangeArrowheads="1"/>
            </p:cNvSpPr>
            <p:nvPr/>
          </p:nvSpPr>
          <p:spPr bwMode="auto">
            <a:xfrm>
              <a:off x="7290" y="2475"/>
              <a:ext cx="1845" cy="780"/>
            </a:xfrm>
            <a:prstGeom prst="rect">
              <a:avLst/>
            </a:prstGeom>
            <a:solidFill>
              <a:srgbClr val="FFFFFF"/>
            </a:solidFill>
            <a:ln w="9525">
              <a:solidFill>
                <a:srgbClr val="000000"/>
              </a:solidFill>
              <a:miter lim="800000"/>
              <a:headEnd/>
              <a:tailEnd/>
            </a:ln>
          </p:spPr>
          <p:txBody>
            <a:bodyPr/>
            <a:lstStyle/>
            <a:p>
              <a:pPr algn="ctr"/>
              <a:r>
                <a:rPr lang="uk-UA" sz="1600" b="1">
                  <a:latin typeface="Times New Roman" pitchFamily="18" charset="0"/>
                </a:rPr>
                <a:t>Збиральна </a:t>
              </a:r>
            </a:p>
            <a:p>
              <a:pPr algn="ctr"/>
              <a:r>
                <a:rPr lang="uk-UA" sz="1600" b="1">
                  <a:latin typeface="Times New Roman" pitchFamily="18" charset="0"/>
                </a:rPr>
                <a:t>лінія</a:t>
              </a:r>
              <a:endParaRPr lang="ru-RU" sz="1600" b="1"/>
            </a:p>
          </p:txBody>
        </p:sp>
        <p:sp>
          <p:nvSpPr>
            <p:cNvPr id="13325" name="Line 13"/>
            <p:cNvSpPr>
              <a:spLocks noChangeShapeType="1"/>
            </p:cNvSpPr>
            <p:nvPr/>
          </p:nvSpPr>
          <p:spPr bwMode="auto">
            <a:xfrm>
              <a:off x="8190" y="1365"/>
              <a:ext cx="0" cy="10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b="1"/>
            </a:p>
          </p:txBody>
        </p:sp>
        <p:sp>
          <p:nvSpPr>
            <p:cNvPr id="13326" name="Line 14"/>
            <p:cNvSpPr>
              <a:spLocks noChangeShapeType="1"/>
            </p:cNvSpPr>
            <p:nvPr/>
          </p:nvSpPr>
          <p:spPr bwMode="auto">
            <a:xfrm>
              <a:off x="9135" y="2880"/>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b="1"/>
            </a:p>
          </p:txBody>
        </p:sp>
        <p:sp>
          <p:nvSpPr>
            <p:cNvPr id="13327" name="Rectangle 15"/>
            <p:cNvSpPr>
              <a:spLocks noChangeArrowheads="1"/>
            </p:cNvSpPr>
            <p:nvPr/>
          </p:nvSpPr>
          <p:spPr bwMode="auto">
            <a:xfrm>
              <a:off x="9480" y="2325"/>
              <a:ext cx="645" cy="4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uk-UA" sz="1600" b="1">
                  <a:latin typeface="Times New Roman" pitchFamily="18" charset="0"/>
                </a:rPr>
                <a:t>ГП</a:t>
              </a:r>
              <a:endParaRPr lang="ru-RU" sz="1600" b="1"/>
            </a:p>
          </p:txBody>
        </p:sp>
        <p:sp>
          <p:nvSpPr>
            <p:cNvPr id="13328" name="Line 16"/>
            <p:cNvSpPr>
              <a:spLocks noChangeShapeType="1"/>
            </p:cNvSpPr>
            <p:nvPr/>
          </p:nvSpPr>
          <p:spPr bwMode="auto">
            <a:xfrm>
              <a:off x="3720" y="2850"/>
              <a:ext cx="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b="1"/>
            </a:p>
          </p:txBody>
        </p:sp>
        <p:sp>
          <p:nvSpPr>
            <p:cNvPr id="13329" name="Line 17"/>
            <p:cNvSpPr>
              <a:spLocks noChangeShapeType="1"/>
            </p:cNvSpPr>
            <p:nvPr/>
          </p:nvSpPr>
          <p:spPr bwMode="auto">
            <a:xfrm>
              <a:off x="6495" y="2880"/>
              <a:ext cx="7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b="1"/>
            </a:p>
          </p:txBody>
        </p:sp>
        <p:sp>
          <p:nvSpPr>
            <p:cNvPr id="13330" name="Line 18"/>
            <p:cNvSpPr>
              <a:spLocks noChangeShapeType="1"/>
            </p:cNvSpPr>
            <p:nvPr/>
          </p:nvSpPr>
          <p:spPr bwMode="auto">
            <a:xfrm>
              <a:off x="8205" y="3255"/>
              <a:ext cx="0" cy="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b="1"/>
            </a:p>
          </p:txBody>
        </p:sp>
        <p:sp>
          <p:nvSpPr>
            <p:cNvPr id="13331" name="Line 19"/>
            <p:cNvSpPr>
              <a:spLocks noChangeShapeType="1"/>
            </p:cNvSpPr>
            <p:nvPr/>
          </p:nvSpPr>
          <p:spPr bwMode="auto">
            <a:xfrm>
              <a:off x="5025" y="3240"/>
              <a:ext cx="0" cy="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b="1"/>
            </a:p>
          </p:txBody>
        </p:sp>
        <p:sp>
          <p:nvSpPr>
            <p:cNvPr id="13332" name="Line 20"/>
            <p:cNvSpPr>
              <a:spLocks noChangeShapeType="1"/>
            </p:cNvSpPr>
            <p:nvPr/>
          </p:nvSpPr>
          <p:spPr bwMode="auto">
            <a:xfrm>
              <a:off x="5865" y="3255"/>
              <a:ext cx="0" cy="5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sz="1600" b="1"/>
            </a:p>
          </p:txBody>
        </p:sp>
        <p:sp>
          <p:nvSpPr>
            <p:cNvPr id="13333" name="Line 21"/>
            <p:cNvSpPr>
              <a:spLocks noChangeShapeType="1"/>
            </p:cNvSpPr>
            <p:nvPr/>
          </p:nvSpPr>
          <p:spPr bwMode="auto">
            <a:xfrm>
              <a:off x="2670" y="3240"/>
              <a:ext cx="0" cy="5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sz="1600" b="1"/>
            </a:p>
          </p:txBody>
        </p:sp>
        <p:sp>
          <p:nvSpPr>
            <p:cNvPr id="13334" name="Line 22"/>
            <p:cNvSpPr>
              <a:spLocks noChangeShapeType="1"/>
            </p:cNvSpPr>
            <p:nvPr/>
          </p:nvSpPr>
          <p:spPr bwMode="auto">
            <a:xfrm flipH="1">
              <a:off x="5865" y="3765"/>
              <a:ext cx="23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b="1"/>
            </a:p>
          </p:txBody>
        </p:sp>
        <p:sp>
          <p:nvSpPr>
            <p:cNvPr id="13335" name="Line 23"/>
            <p:cNvSpPr>
              <a:spLocks noChangeShapeType="1"/>
            </p:cNvSpPr>
            <p:nvPr/>
          </p:nvSpPr>
          <p:spPr bwMode="auto">
            <a:xfrm flipH="1">
              <a:off x="2670" y="3780"/>
              <a:ext cx="23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b="1"/>
            </a:p>
          </p:txBody>
        </p:sp>
        <p:sp>
          <p:nvSpPr>
            <p:cNvPr id="13336" name="Rectangle 24"/>
            <p:cNvSpPr>
              <a:spLocks noChangeArrowheads="1"/>
            </p:cNvSpPr>
            <p:nvPr/>
          </p:nvSpPr>
          <p:spPr bwMode="auto">
            <a:xfrm>
              <a:off x="2970" y="3930"/>
              <a:ext cx="1770"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b="1">
                  <a:latin typeface="Times New Roman" pitchFamily="18" charset="0"/>
                </a:rPr>
                <a:t>Замовлення</a:t>
              </a:r>
            </a:p>
            <a:p>
              <a:pPr algn="ctr"/>
              <a:r>
                <a:rPr lang="uk-UA" sz="1600" b="1">
                  <a:latin typeface="Times New Roman" pitchFamily="18" charset="0"/>
                </a:rPr>
                <a:t>(</a:t>
              </a:r>
              <a:r>
                <a:rPr lang="ru-RU" sz="1600" b="1">
                  <a:latin typeface="Times New Roman" pitchFamily="18" charset="0"/>
                </a:rPr>
                <a:t>KANBAN)</a:t>
              </a:r>
              <a:endParaRPr lang="ru-RU" sz="1600" b="1"/>
            </a:p>
          </p:txBody>
        </p:sp>
        <p:sp>
          <p:nvSpPr>
            <p:cNvPr id="13337" name="Rectangle 25"/>
            <p:cNvSpPr>
              <a:spLocks noChangeArrowheads="1"/>
            </p:cNvSpPr>
            <p:nvPr/>
          </p:nvSpPr>
          <p:spPr bwMode="auto">
            <a:xfrm>
              <a:off x="6255" y="3870"/>
              <a:ext cx="1770"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b="1">
                  <a:latin typeface="Times New Roman" pitchFamily="18" charset="0"/>
                </a:rPr>
                <a:t>Замовлення</a:t>
              </a:r>
            </a:p>
            <a:p>
              <a:pPr algn="ctr"/>
              <a:r>
                <a:rPr lang="uk-UA" sz="1600" b="1">
                  <a:latin typeface="Times New Roman" pitchFamily="18" charset="0"/>
                </a:rPr>
                <a:t>(</a:t>
              </a:r>
              <a:r>
                <a:rPr lang="ru-RU" sz="1600" b="1">
                  <a:latin typeface="Times New Roman" pitchFamily="18" charset="0"/>
                </a:rPr>
                <a:t>KANBAN)</a:t>
              </a:r>
              <a:endParaRPr lang="ru-RU" sz="1600" b="1"/>
            </a:p>
          </p:txBody>
        </p:sp>
        <p:sp>
          <p:nvSpPr>
            <p:cNvPr id="13338" name="Rectangle 26"/>
            <p:cNvSpPr>
              <a:spLocks noChangeArrowheads="1"/>
            </p:cNvSpPr>
            <p:nvPr/>
          </p:nvSpPr>
          <p:spPr bwMode="auto">
            <a:xfrm>
              <a:off x="2745" y="5205"/>
              <a:ext cx="684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b="1">
                  <a:latin typeface="Times New Roman" pitchFamily="18" charset="0"/>
                </a:rPr>
                <a:t>Схема роботи “витягувальноїї” системи:</a:t>
              </a:r>
            </a:p>
            <a:p>
              <a:pPr algn="ctr"/>
              <a:r>
                <a:rPr lang="uk-UA" sz="1600" b="1">
                  <a:latin typeface="Times New Roman" pitchFamily="18" charset="0"/>
                </a:rPr>
                <a:t>МР – матеріальні ресурси, ГП – готова продукція</a:t>
              </a:r>
              <a:endParaRPr lang="ru-RU" sz="1600" b="1"/>
            </a:p>
          </p:txBody>
        </p:sp>
      </p:grpSp>
    </p:spTree>
    <p:extLst>
      <p:ext uri="{BB962C8B-B14F-4D97-AF65-F5344CB8AC3E}">
        <p14:creationId xmlns:p14="http://schemas.microsoft.com/office/powerpoint/2010/main" val="4294867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50900"/>
          </a:xfrm>
        </p:spPr>
        <p:txBody>
          <a:bodyPr/>
          <a:lstStyle/>
          <a:p>
            <a:r>
              <a:rPr lang="uk-UA" sz="2000" dirty="0"/>
              <a:t>М</a:t>
            </a:r>
            <a:r>
              <a:rPr lang="ru-RU" sz="2000" dirty="0" err="1"/>
              <a:t>еханізм</a:t>
            </a:r>
            <a:r>
              <a:rPr lang="ru-RU" sz="2000" dirty="0"/>
              <a:t> </a:t>
            </a:r>
            <a:r>
              <a:rPr lang="ru-RU" sz="2000" dirty="0" err="1"/>
              <a:t>функціонування</a:t>
            </a:r>
            <a:r>
              <a:rPr lang="ru-RU" sz="2000" dirty="0"/>
              <a:t> </a:t>
            </a:r>
            <a:r>
              <a:rPr lang="ru-RU" sz="2000" dirty="0" err="1" smtClean="0"/>
              <a:t>витягувальної</a:t>
            </a:r>
            <a:r>
              <a:rPr lang="ru-RU" sz="2000" dirty="0" smtClean="0"/>
              <a:t> </a:t>
            </a:r>
            <a:r>
              <a:rPr lang="ru-RU" sz="2000" dirty="0" err="1" smtClean="0"/>
              <a:t>системи</a:t>
            </a:r>
            <a:r>
              <a:rPr lang="ru-RU" sz="2000" dirty="0" smtClean="0"/>
              <a:t> </a:t>
            </a:r>
            <a:r>
              <a:rPr lang="ru-RU" sz="2000" dirty="0" err="1"/>
              <a:t>управління</a:t>
            </a:r>
            <a:r>
              <a:rPr lang="ru-RU" sz="2000" dirty="0"/>
              <a:t> </a:t>
            </a:r>
            <a:r>
              <a:rPr lang="ru-RU" sz="2000" dirty="0" err="1"/>
              <a:t>матеріальними</a:t>
            </a:r>
            <a:r>
              <a:rPr lang="ru-RU" sz="2000" dirty="0"/>
              <a:t> потоками</a:t>
            </a:r>
          </a:p>
        </p:txBody>
      </p:sp>
      <p:sp>
        <p:nvSpPr>
          <p:cNvPr id="24579" name="Rectangle 3"/>
          <p:cNvSpPr>
            <a:spLocks noGrp="1" noChangeArrowheads="1"/>
          </p:cNvSpPr>
          <p:nvPr>
            <p:ph type="body" idx="1"/>
          </p:nvPr>
        </p:nvSpPr>
        <p:spPr>
          <a:xfrm>
            <a:off x="5508625" y="1196975"/>
            <a:ext cx="3455988" cy="4032250"/>
          </a:xfrm>
        </p:spPr>
        <p:txBody>
          <a:bodyPr/>
          <a:lstStyle/>
          <a:p>
            <a:pPr marL="0" indent="0" algn="ctr">
              <a:lnSpc>
                <a:spcPct val="80000"/>
              </a:lnSpc>
              <a:buFontTx/>
              <a:buNone/>
            </a:pPr>
            <a:r>
              <a:rPr lang="ru-RU" sz="1600" dirty="0"/>
              <a:t> </a:t>
            </a:r>
            <a:r>
              <a:rPr lang="ru-RU" sz="1600" dirty="0" err="1"/>
              <a:t>Припустимо</a:t>
            </a:r>
            <a:r>
              <a:rPr lang="ru-RU" sz="1600" dirty="0"/>
              <a:t>, </a:t>
            </a:r>
            <a:r>
              <a:rPr lang="ru-RU" sz="1600" dirty="0" err="1"/>
              <a:t>підприємство</a:t>
            </a:r>
            <a:r>
              <a:rPr lang="ru-RU" sz="1600" dirty="0"/>
              <a:t> </a:t>
            </a:r>
            <a:r>
              <a:rPr lang="ru-RU" sz="1600" dirty="0" err="1"/>
              <a:t>отримало</a:t>
            </a:r>
            <a:r>
              <a:rPr lang="ru-RU" sz="1600" dirty="0"/>
              <a:t> </a:t>
            </a:r>
            <a:r>
              <a:rPr lang="ru-RU" sz="1600" dirty="0" err="1"/>
              <a:t>замовлення</a:t>
            </a:r>
            <a:r>
              <a:rPr lang="ru-RU" sz="1600" dirty="0"/>
              <a:t> на </a:t>
            </a:r>
            <a:r>
              <a:rPr lang="ru-RU" sz="1600" dirty="0" err="1"/>
              <a:t>виготовлення</a:t>
            </a:r>
            <a:r>
              <a:rPr lang="ru-RU" sz="1600" dirty="0"/>
              <a:t> 10 од. </a:t>
            </a:r>
            <a:r>
              <a:rPr lang="ru-RU" sz="1600" dirty="0" err="1"/>
              <a:t>виробів</a:t>
            </a:r>
            <a:r>
              <a:rPr lang="ru-RU" sz="1600" dirty="0"/>
              <a:t>. </a:t>
            </a:r>
            <a:r>
              <a:rPr lang="ru-RU" sz="1600" dirty="0" err="1"/>
              <a:t>Це</a:t>
            </a:r>
            <a:r>
              <a:rPr lang="ru-RU" sz="1600" dirty="0"/>
              <a:t> </a:t>
            </a:r>
            <a:r>
              <a:rPr lang="ru-RU" sz="1600" dirty="0" err="1"/>
              <a:t>замовлення</a:t>
            </a:r>
            <a:r>
              <a:rPr lang="ru-RU" sz="1600" dirty="0"/>
              <a:t> система </a:t>
            </a:r>
            <a:r>
              <a:rPr lang="ru-RU" sz="1600" dirty="0" err="1"/>
              <a:t>управління</a:t>
            </a:r>
            <a:r>
              <a:rPr lang="ru-RU" sz="1600" dirty="0"/>
              <a:t> </a:t>
            </a:r>
            <a:r>
              <a:rPr lang="ru-RU" sz="1600" dirty="0" err="1"/>
              <a:t>передає</a:t>
            </a:r>
            <a:r>
              <a:rPr lang="ru-RU" sz="1600" dirty="0"/>
              <a:t> в цех </a:t>
            </a:r>
            <a:r>
              <a:rPr lang="ru-RU" sz="1600" dirty="0" err="1"/>
              <a:t>збирання</a:t>
            </a:r>
            <a:r>
              <a:rPr lang="ru-RU" sz="1600" dirty="0"/>
              <a:t>. Цех </a:t>
            </a:r>
            <a:r>
              <a:rPr lang="ru-RU" sz="1600" dirty="0" err="1"/>
              <a:t>зборки</a:t>
            </a:r>
            <a:r>
              <a:rPr lang="ru-RU" sz="1600" dirty="0"/>
              <a:t> для </a:t>
            </a:r>
            <a:r>
              <a:rPr lang="ru-RU" sz="1600" dirty="0" err="1"/>
              <a:t>виконання</a:t>
            </a:r>
            <a:r>
              <a:rPr lang="ru-RU" sz="1600" dirty="0"/>
              <a:t> </a:t>
            </a:r>
            <a:r>
              <a:rPr lang="ru-RU" sz="1600" dirty="0" err="1"/>
              <a:t>замовлення</a:t>
            </a:r>
            <a:r>
              <a:rPr lang="ru-RU" sz="1600" dirty="0"/>
              <a:t> </a:t>
            </a:r>
            <a:r>
              <a:rPr lang="ru-RU" sz="1600" dirty="0" err="1"/>
              <a:t>замовляє</a:t>
            </a:r>
            <a:r>
              <a:rPr lang="ru-RU" sz="1600" dirty="0"/>
              <a:t> 10 деталей з цеху № 1. Передавши </a:t>
            </a:r>
            <a:r>
              <a:rPr lang="ru-RU" sz="1600" dirty="0" err="1"/>
              <a:t>зі</a:t>
            </a:r>
            <a:r>
              <a:rPr lang="ru-RU" sz="1600" dirty="0"/>
              <a:t> </a:t>
            </a:r>
            <a:r>
              <a:rPr lang="ru-RU" sz="1600" dirty="0" err="1"/>
              <a:t>свого</a:t>
            </a:r>
            <a:r>
              <a:rPr lang="ru-RU" sz="1600" dirty="0"/>
              <a:t> запасу 10 деталей, цех № 1 з метою </a:t>
            </a:r>
            <a:r>
              <a:rPr lang="ru-RU" sz="1600" dirty="0" err="1"/>
              <a:t>заповнення</a:t>
            </a:r>
            <a:r>
              <a:rPr lang="ru-RU" sz="1600" dirty="0"/>
              <a:t> запасу </a:t>
            </a:r>
            <a:r>
              <a:rPr lang="ru-RU" sz="1600" dirty="0" err="1"/>
              <a:t>замовляє</a:t>
            </a:r>
            <a:r>
              <a:rPr lang="ru-RU" sz="1600" dirty="0"/>
              <a:t> у цеху №2  10 заготовок. В свою </a:t>
            </a:r>
            <a:r>
              <a:rPr lang="ru-RU" sz="1600" dirty="0" err="1"/>
              <a:t>чергу</a:t>
            </a:r>
            <a:r>
              <a:rPr lang="ru-RU" sz="1600" dirty="0"/>
              <a:t>, цех № 2, передавши 10 заготовок, </a:t>
            </a:r>
            <a:r>
              <a:rPr lang="ru-RU" sz="1600" dirty="0" err="1"/>
              <a:t>замовляє</a:t>
            </a:r>
            <a:r>
              <a:rPr lang="ru-RU" sz="1600" dirty="0"/>
              <a:t> на </a:t>
            </a:r>
            <a:r>
              <a:rPr lang="ru-RU" sz="1600" dirty="0" err="1"/>
              <a:t>складі</a:t>
            </a:r>
            <a:r>
              <a:rPr lang="ru-RU" sz="1600" dirty="0"/>
              <a:t> </a:t>
            </a:r>
            <a:r>
              <a:rPr lang="ru-RU" sz="1600" dirty="0" err="1"/>
              <a:t>сировини</a:t>
            </a:r>
            <a:r>
              <a:rPr lang="ru-RU" sz="1600" dirty="0"/>
              <a:t> </a:t>
            </a:r>
            <a:r>
              <a:rPr lang="ru-RU" sz="1600" dirty="0" err="1"/>
              <a:t>матеріали</a:t>
            </a:r>
            <a:r>
              <a:rPr lang="ru-RU" sz="1600" dirty="0"/>
              <a:t> для </a:t>
            </a:r>
            <a:r>
              <a:rPr lang="ru-RU" sz="1600" dirty="0" err="1"/>
              <a:t>виготовлення</a:t>
            </a:r>
            <a:r>
              <a:rPr lang="ru-RU" sz="1600" dirty="0"/>
              <a:t> </a:t>
            </a:r>
            <a:r>
              <a:rPr lang="ru-RU" sz="1600" dirty="0" err="1"/>
              <a:t>такої</a:t>
            </a:r>
            <a:r>
              <a:rPr lang="ru-RU" sz="1600" dirty="0"/>
              <a:t> ж </a:t>
            </a:r>
            <a:r>
              <a:rPr lang="ru-RU" sz="1600" dirty="0" err="1"/>
              <a:t>кількості</a:t>
            </a:r>
            <a:r>
              <a:rPr lang="ru-RU" sz="1600" dirty="0"/>
              <a:t> заготовок, </a:t>
            </a:r>
            <a:r>
              <a:rPr lang="ru-RU" sz="1600" dirty="0" err="1"/>
              <a:t>також</a:t>
            </a:r>
            <a:r>
              <a:rPr lang="ru-RU" sz="1600" dirty="0"/>
              <a:t> з метою </a:t>
            </a:r>
            <a:r>
              <a:rPr lang="ru-RU" sz="1600" dirty="0" err="1"/>
              <a:t>відновлення</a:t>
            </a:r>
            <a:r>
              <a:rPr lang="ru-RU" sz="1600" dirty="0"/>
              <a:t> запасу. Таким чином, </a:t>
            </a:r>
            <a:r>
              <a:rPr lang="ru-RU" sz="1600" dirty="0" err="1"/>
              <a:t>матеріальний</a:t>
            </a:r>
            <a:r>
              <a:rPr lang="ru-RU" sz="1600" dirty="0"/>
              <a:t> </a:t>
            </a:r>
            <a:r>
              <a:rPr lang="ru-RU" sz="1600" dirty="0" err="1"/>
              <a:t>потік</a:t>
            </a:r>
            <a:r>
              <a:rPr lang="ru-RU" sz="1600" dirty="0"/>
              <a:t> «</a:t>
            </a:r>
            <a:r>
              <a:rPr lang="ru-RU" sz="1600" dirty="0" err="1"/>
              <a:t>витягується</a:t>
            </a:r>
            <a:r>
              <a:rPr lang="ru-RU" sz="1600" dirty="0"/>
              <a:t>» </a:t>
            </a:r>
            <a:r>
              <a:rPr lang="ru-RU" sz="1600" dirty="0" smtClean="0"/>
              <a:t>кожною </a:t>
            </a:r>
            <a:r>
              <a:rPr lang="ru-RU" sz="1600" dirty="0" err="1" smtClean="0"/>
              <a:t>наступною</a:t>
            </a:r>
            <a:r>
              <a:rPr lang="ru-RU" sz="1600" dirty="0" smtClean="0"/>
              <a:t> </a:t>
            </a:r>
            <a:r>
              <a:rPr lang="ru-RU" sz="1600" dirty="0" err="1"/>
              <a:t>ланкою</a:t>
            </a:r>
            <a:r>
              <a:rPr lang="ru-RU" sz="1600" dirty="0"/>
              <a:t>.</a:t>
            </a: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5327650" cy="3816350"/>
          </a:xfrm>
          <a:prstGeom prst="rect">
            <a:avLst/>
          </a:prstGeom>
          <a:noFill/>
          <a:extLst>
            <a:ext uri="{909E8E84-426E-40DD-AFC4-6F175D3DCCD1}">
              <a14:hiddenFill xmlns:a14="http://schemas.microsoft.com/office/drawing/2010/main">
                <a:solidFill>
                  <a:srgbClr val="FFFFFF"/>
                </a:solidFill>
              </a14:hiddenFill>
            </a:ext>
          </a:extLst>
        </p:spPr>
      </p:pic>
      <p:sp>
        <p:nvSpPr>
          <p:cNvPr id="24582" name="Rectangle 6"/>
          <p:cNvSpPr>
            <a:spLocks noChangeArrowheads="1"/>
          </p:cNvSpPr>
          <p:nvPr/>
        </p:nvSpPr>
        <p:spPr bwMode="auto">
          <a:xfrm>
            <a:off x="250825" y="5373688"/>
            <a:ext cx="83534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dirty="0" err="1"/>
              <a:t>Управління</a:t>
            </a:r>
            <a:r>
              <a:rPr lang="ru-RU" dirty="0"/>
              <a:t> </a:t>
            </a:r>
            <a:r>
              <a:rPr lang="ru-RU" dirty="0" err="1"/>
              <a:t>матеріальними</a:t>
            </a:r>
            <a:r>
              <a:rPr lang="ru-RU" dirty="0"/>
              <a:t> потоками </a:t>
            </a:r>
            <a:r>
              <a:rPr lang="ru-RU" dirty="0" err="1"/>
              <a:t>забезпечує</a:t>
            </a:r>
            <a:r>
              <a:rPr lang="ru-RU" dirty="0"/>
              <a:t> </a:t>
            </a:r>
            <a:r>
              <a:rPr lang="ru-RU" dirty="0" err="1"/>
              <a:t>постійний</a:t>
            </a:r>
            <a:r>
              <a:rPr lang="ru-RU" dirty="0"/>
              <a:t> контроль за ходом </a:t>
            </a:r>
            <a:r>
              <a:rPr lang="ru-RU" dirty="0" err="1"/>
              <a:t>виконання</a:t>
            </a:r>
            <a:r>
              <a:rPr lang="ru-RU" dirty="0"/>
              <a:t> </a:t>
            </a:r>
            <a:r>
              <a:rPr lang="ru-RU" dirty="0" err="1"/>
              <a:t>виробничих</a:t>
            </a:r>
            <a:r>
              <a:rPr lang="ru-RU" dirty="0"/>
              <a:t> </a:t>
            </a:r>
            <a:r>
              <a:rPr lang="ru-RU" dirty="0" err="1"/>
              <a:t>замовлень</a:t>
            </a:r>
            <a:r>
              <a:rPr lang="ru-RU" dirty="0"/>
              <a:t> і </a:t>
            </a:r>
            <a:r>
              <a:rPr lang="ru-RU" dirty="0" err="1"/>
              <a:t>надає</a:t>
            </a:r>
            <a:r>
              <a:rPr lang="ru-RU" dirty="0"/>
              <a:t> </a:t>
            </a:r>
            <a:r>
              <a:rPr lang="ru-RU" dirty="0" err="1"/>
              <a:t>необхідний</a:t>
            </a:r>
            <a:r>
              <a:rPr lang="ru-RU" dirty="0"/>
              <a:t> </a:t>
            </a:r>
            <a:r>
              <a:rPr lang="ru-RU" dirty="0" err="1"/>
              <a:t>вплив</a:t>
            </a:r>
            <a:r>
              <a:rPr lang="ru-RU" dirty="0"/>
              <a:t> на </a:t>
            </a:r>
            <a:r>
              <a:rPr lang="ru-RU" dirty="0" err="1"/>
              <a:t>логістичну</a:t>
            </a:r>
            <a:r>
              <a:rPr lang="ru-RU" dirty="0"/>
              <a:t> систему з </a:t>
            </a:r>
            <a:r>
              <a:rPr lang="ru-RU" dirty="0" err="1"/>
              <a:t>тим</a:t>
            </a:r>
            <a:r>
              <a:rPr lang="ru-RU" dirty="0"/>
              <a:t>, </a:t>
            </a:r>
            <a:r>
              <a:rPr lang="ru-RU" dirty="0" err="1"/>
              <a:t>щоб</a:t>
            </a:r>
            <a:r>
              <a:rPr lang="ru-RU" dirty="0"/>
              <a:t> </a:t>
            </a:r>
            <a:r>
              <a:rPr lang="ru-RU" dirty="0" err="1"/>
              <a:t>утримувати</a:t>
            </a:r>
            <a:r>
              <a:rPr lang="ru-RU" dirty="0"/>
              <a:t> </a:t>
            </a:r>
            <a:r>
              <a:rPr lang="ru-RU" dirty="0" err="1"/>
              <a:t>її</a:t>
            </a:r>
            <a:r>
              <a:rPr lang="ru-RU" dirty="0"/>
              <a:t> </a:t>
            </a:r>
            <a:r>
              <a:rPr lang="ru-RU" dirty="0" err="1"/>
              <a:t>параметри</a:t>
            </a:r>
            <a:r>
              <a:rPr lang="ru-RU" dirty="0"/>
              <a:t> в </a:t>
            </a:r>
            <a:r>
              <a:rPr lang="ru-RU" dirty="0" err="1"/>
              <a:t>заданих</a:t>
            </a:r>
            <a:r>
              <a:rPr lang="ru-RU" dirty="0"/>
              <a:t> межах для </a:t>
            </a:r>
            <a:r>
              <a:rPr lang="ru-RU" dirty="0" err="1"/>
              <a:t>досягнення</a:t>
            </a:r>
            <a:r>
              <a:rPr lang="ru-RU" dirty="0"/>
              <a:t> </a:t>
            </a:r>
            <a:r>
              <a:rPr lang="ru-RU" dirty="0" err="1"/>
              <a:t>поставлених</a:t>
            </a:r>
            <a:r>
              <a:rPr lang="ru-RU" dirty="0"/>
              <a:t> перед </a:t>
            </a:r>
            <a:r>
              <a:rPr lang="ru-RU" dirty="0" err="1"/>
              <a:t>підприємством</a:t>
            </a:r>
            <a:r>
              <a:rPr lang="ru-RU" dirty="0"/>
              <a:t> </a:t>
            </a:r>
            <a:r>
              <a:rPr lang="ru-RU" dirty="0" err="1"/>
              <a:t>цілей</a:t>
            </a:r>
            <a:r>
              <a:rPr lang="ru-RU" dirty="0"/>
              <a:t>.</a:t>
            </a:r>
          </a:p>
        </p:txBody>
      </p:sp>
    </p:spTree>
    <p:extLst>
      <p:ext uri="{BB962C8B-B14F-4D97-AF65-F5344CB8AC3E}">
        <p14:creationId xmlns:p14="http://schemas.microsoft.com/office/powerpoint/2010/main" val="2703338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09994" y="197823"/>
            <a:ext cx="851535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uk-UA" sz="2400" b="1" i="1" dirty="0"/>
              <a:t>Концепція “точно у строк”</a:t>
            </a:r>
            <a:r>
              <a:rPr lang="uk-UA" sz="2400" i="1" dirty="0"/>
              <a:t> </a:t>
            </a:r>
            <a:r>
              <a:rPr lang="en-US" sz="2800" b="1" i="1" dirty="0" smtClean="0">
                <a:solidFill>
                  <a:srgbClr val="FF0000"/>
                </a:solidFill>
              </a:rPr>
              <a:t>JIT </a:t>
            </a:r>
            <a:r>
              <a:rPr lang="uk-UA" sz="2400" i="1" dirty="0" smtClean="0"/>
              <a:t>– </a:t>
            </a:r>
            <a:r>
              <a:rPr lang="uk-UA" sz="2400" i="1" dirty="0"/>
              <a:t>це сучасна концепція побудови логістичної системи у виробництві (операційному менеджменті), постачанні та дистрибуції, заснована на синхронізації процесів доставки матеріальних ресурсів і готової продукції у необхідній кількості на той час, коли ланки логістичної системи їх потребують, з метою мінімізації витрат, пов’язаних із створенням запасів.</a:t>
            </a:r>
          </a:p>
        </p:txBody>
      </p:sp>
      <p:sp>
        <p:nvSpPr>
          <p:cNvPr id="3078" name="Rectangle 6"/>
          <p:cNvSpPr>
            <a:spLocks noChangeArrowheads="1"/>
          </p:cNvSpPr>
          <p:nvPr/>
        </p:nvSpPr>
        <p:spPr bwMode="auto">
          <a:xfrm>
            <a:off x="684213" y="3299689"/>
            <a:ext cx="792638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uk-UA" sz="2000" b="1" dirty="0"/>
              <a:t>Логістична концепція “точно у строк” характеризується такими основними рисами:</a:t>
            </a:r>
            <a:endParaRPr lang="ru-RU" sz="2000" b="1" dirty="0"/>
          </a:p>
          <a:p>
            <a:r>
              <a:rPr lang="uk-UA" sz="2000" b="1" dirty="0">
                <a:sym typeface="Symbol" pitchFamily="18" charset="2"/>
              </a:rPr>
              <a:t></a:t>
            </a:r>
            <a:r>
              <a:rPr lang="uk-UA" sz="2000" b="1" dirty="0"/>
              <a:t> </a:t>
            </a:r>
            <a:r>
              <a:rPr lang="uk-UA" sz="2000" b="1" dirty="0">
                <a:sym typeface="Symbol" pitchFamily="18" charset="2"/>
              </a:rPr>
              <a:t>мінімальними (нульовими) запасами матеріальних ресурсів, незавершеного виробництва, готової продукції;</a:t>
            </a:r>
            <a:endParaRPr lang="ru-RU" sz="2000" b="1" dirty="0">
              <a:sym typeface="Symbol" pitchFamily="18" charset="2"/>
            </a:endParaRPr>
          </a:p>
          <a:p>
            <a:r>
              <a:rPr lang="uk-UA" sz="2000" b="1" dirty="0">
                <a:sym typeface="Symbol" pitchFamily="18" charset="2"/>
              </a:rPr>
              <a:t></a:t>
            </a:r>
            <a:r>
              <a:rPr lang="uk-UA" sz="2000" b="1" dirty="0"/>
              <a:t> </a:t>
            </a:r>
            <a:r>
              <a:rPr lang="uk-UA" sz="2000" b="1" dirty="0">
                <a:sym typeface="Symbol" pitchFamily="18" charset="2"/>
              </a:rPr>
              <a:t>короткими виробничими (логістичними) циклами;</a:t>
            </a:r>
            <a:endParaRPr lang="ru-RU" sz="2000" b="1" dirty="0">
              <a:sym typeface="Symbol" pitchFamily="18" charset="2"/>
            </a:endParaRPr>
          </a:p>
          <a:p>
            <a:r>
              <a:rPr lang="uk-UA" sz="2000" b="1" dirty="0">
                <a:sym typeface="Symbol" pitchFamily="18" charset="2"/>
              </a:rPr>
              <a:t></a:t>
            </a:r>
            <a:r>
              <a:rPr lang="uk-UA" sz="2000" b="1" dirty="0"/>
              <a:t> </a:t>
            </a:r>
            <a:r>
              <a:rPr lang="uk-UA" sz="2000" b="1" dirty="0">
                <a:sym typeface="Symbol" pitchFamily="18" charset="2"/>
              </a:rPr>
              <a:t>невеликими обсягами виробництва і поповнення запасів;</a:t>
            </a:r>
            <a:endParaRPr lang="ru-RU" sz="2000" b="1" dirty="0">
              <a:sym typeface="Symbol" pitchFamily="18" charset="2"/>
            </a:endParaRPr>
          </a:p>
          <a:p>
            <a:r>
              <a:rPr lang="uk-UA" sz="2000" b="1" dirty="0">
                <a:sym typeface="Symbol" pitchFamily="18" charset="2"/>
              </a:rPr>
              <a:t></a:t>
            </a:r>
            <a:r>
              <a:rPr lang="uk-UA" sz="2000" b="1" dirty="0"/>
              <a:t> </a:t>
            </a:r>
            <a:r>
              <a:rPr lang="uk-UA" sz="2000" b="1" dirty="0">
                <a:sym typeface="Symbol" pitchFamily="18" charset="2"/>
              </a:rPr>
              <a:t>взаємовідносинами щодо закупівель матеріальних ресурсів із невеликою кількістю надійних постачальників і перевізників;</a:t>
            </a:r>
            <a:endParaRPr lang="ru-RU" sz="2000" b="1" dirty="0">
              <a:sym typeface="Symbol" pitchFamily="18" charset="2"/>
            </a:endParaRPr>
          </a:p>
          <a:p>
            <a:r>
              <a:rPr lang="uk-UA" sz="2000" b="1" dirty="0">
                <a:sym typeface="Symbol" pitchFamily="18" charset="2"/>
              </a:rPr>
              <a:t></a:t>
            </a:r>
            <a:r>
              <a:rPr lang="uk-UA" sz="2000" b="1" dirty="0"/>
              <a:t> </a:t>
            </a:r>
            <a:r>
              <a:rPr lang="uk-UA" sz="2000" b="1" dirty="0">
                <a:sym typeface="Symbol" pitchFamily="18" charset="2"/>
              </a:rPr>
              <a:t>ефективною інформаційною підтримкою;</a:t>
            </a:r>
            <a:endParaRPr lang="ru-RU" sz="2000" b="1" dirty="0">
              <a:sym typeface="Symbol" pitchFamily="18" charset="2"/>
            </a:endParaRPr>
          </a:p>
          <a:p>
            <a:r>
              <a:rPr lang="uk-UA" sz="2000" b="1" dirty="0">
                <a:sym typeface="Symbol" pitchFamily="18" charset="2"/>
              </a:rPr>
              <a:t></a:t>
            </a:r>
            <a:r>
              <a:rPr lang="uk-UA" sz="2000" b="1" dirty="0"/>
              <a:t> </a:t>
            </a:r>
            <a:r>
              <a:rPr lang="uk-UA" sz="2000" b="1" dirty="0">
                <a:sym typeface="Symbol" pitchFamily="18" charset="2"/>
              </a:rPr>
              <a:t>високою якістю готової продукції та логістичного сервісу.</a:t>
            </a:r>
          </a:p>
        </p:txBody>
      </p:sp>
    </p:spTree>
    <p:extLst>
      <p:ext uri="{BB962C8B-B14F-4D97-AF65-F5344CB8AC3E}">
        <p14:creationId xmlns:p14="http://schemas.microsoft.com/office/powerpoint/2010/main" val="3199571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35846"/>
            <a:ext cx="8686800" cy="5632311"/>
          </a:xfrm>
          <a:prstGeom prst="rect">
            <a:avLst/>
          </a:prstGeom>
        </p:spPr>
        <p:txBody>
          <a:bodyPr wrap="square">
            <a:spAutoFit/>
          </a:bodyPr>
          <a:lstStyle/>
          <a:p>
            <a:r>
              <a:rPr lang="uk-UA" sz="2400" dirty="0"/>
              <a:t>Логістична концепція </a:t>
            </a:r>
            <a:r>
              <a:rPr lang="uk-UA" sz="2400" i="1" dirty="0"/>
              <a:t>JIT </a:t>
            </a:r>
            <a:r>
              <a:rPr lang="uk-UA" sz="2400" dirty="0"/>
              <a:t>з'явилась  у Японії на початку 50-х рр.  та продовжує розвиватися і  в наш час.</a:t>
            </a:r>
            <a:endParaRPr lang="ru-RU" sz="2400" dirty="0"/>
          </a:p>
          <a:p>
            <a:r>
              <a:rPr lang="uk-UA" sz="2400" dirty="0"/>
              <a:t> Подальшим розвитком логістичних «системи, що тягне», є </a:t>
            </a:r>
            <a:r>
              <a:rPr lang="uk-UA" sz="2400" b="1" dirty="0" err="1"/>
              <a:t>микрологістична</a:t>
            </a:r>
            <a:r>
              <a:rPr lang="uk-UA" sz="2400" b="1" dirty="0"/>
              <a:t> система </a:t>
            </a:r>
            <a:r>
              <a:rPr lang="en-US" sz="2400" b="1" i="1" dirty="0"/>
              <a:t>KANBAN</a:t>
            </a:r>
            <a:r>
              <a:rPr lang="uk-UA" sz="2400" b="1" i="1" dirty="0"/>
              <a:t>.</a:t>
            </a:r>
            <a:r>
              <a:rPr lang="uk-UA" sz="2400" b="1" dirty="0"/>
              <a:t> </a:t>
            </a:r>
            <a:endParaRPr lang="en-US" sz="2400" b="1" dirty="0" smtClean="0"/>
          </a:p>
          <a:p>
            <a:r>
              <a:rPr lang="uk-UA" sz="2400" dirty="0" smtClean="0"/>
              <a:t>Реалізувати </a:t>
            </a:r>
            <a:r>
              <a:rPr lang="uk-UA" sz="2400" dirty="0"/>
              <a:t>концепцію </a:t>
            </a:r>
            <a:r>
              <a:rPr lang="uk-UA" sz="2400" i="1" dirty="0"/>
              <a:t>JIT </a:t>
            </a:r>
            <a:r>
              <a:rPr lang="uk-UA" sz="2400" dirty="0"/>
              <a:t> на </a:t>
            </a:r>
            <a:r>
              <a:rPr lang="uk-UA" sz="2400" dirty="0" smtClean="0"/>
              <a:t>практиці </a:t>
            </a:r>
            <a:r>
              <a:rPr lang="uk-UA" sz="2400" dirty="0"/>
              <a:t>вперше вдалося в 1972 р. корпорацією «</a:t>
            </a:r>
            <a:r>
              <a:rPr lang="uk-UA" sz="2400" dirty="0" err="1"/>
              <a:t>Тоуота</a:t>
            </a:r>
            <a:r>
              <a:rPr lang="uk-UA" sz="2400" dirty="0"/>
              <a:t> Мотор» у вигляді  системи </a:t>
            </a:r>
            <a:r>
              <a:rPr lang="en-US" sz="2400" i="1" dirty="0"/>
              <a:t>KANBAN</a:t>
            </a:r>
            <a:r>
              <a:rPr lang="uk-UA" sz="2400" i="1" dirty="0"/>
              <a:t>,</a:t>
            </a:r>
            <a:r>
              <a:rPr lang="uk-UA" sz="2400" dirty="0"/>
              <a:t> сутність якої  полягає в тому, що </a:t>
            </a:r>
            <a:r>
              <a:rPr lang="uk-UA" sz="2400" b="1" i="1" dirty="0"/>
              <a:t>за допомогою руху карток  </a:t>
            </a:r>
            <a:r>
              <a:rPr lang="en-US" sz="2400" b="1" i="1" dirty="0" err="1"/>
              <a:t>Kanban</a:t>
            </a:r>
            <a:r>
              <a:rPr lang="en-US" sz="2400" b="1" i="1" dirty="0"/>
              <a:t>  </a:t>
            </a:r>
            <a:r>
              <a:rPr lang="uk-UA" sz="2400" b="1" i="1" dirty="0"/>
              <a:t>усі виробничі підрозділи заводу, включаючи лінії </a:t>
            </a:r>
            <a:r>
              <a:rPr lang="uk-UA" sz="2400" b="1" i="1" dirty="0" err="1"/>
              <a:t>кінце-вого</a:t>
            </a:r>
            <a:r>
              <a:rPr lang="uk-UA" sz="2400" b="1" i="1" dirty="0"/>
              <a:t> складання, забезпечують матеріальними ресурсами тільки в тій кількості та той час, як це є  необхідним для виконання замовлення, заданого підрозділом-споживачем. </a:t>
            </a:r>
            <a:endParaRPr lang="en-US" sz="2400" b="1" i="1" dirty="0" smtClean="0"/>
          </a:p>
          <a:p>
            <a:r>
              <a:rPr lang="uk-UA" sz="2400" dirty="0" smtClean="0"/>
              <a:t>Організація </a:t>
            </a:r>
            <a:r>
              <a:rPr lang="uk-UA" sz="2400" dirty="0"/>
              <a:t>роботи структурного </a:t>
            </a:r>
            <a:r>
              <a:rPr lang="uk-UA" sz="2400" dirty="0" smtClean="0"/>
              <a:t>підрозділу </a:t>
            </a:r>
            <a:r>
              <a:rPr lang="uk-UA" sz="2400" dirty="0"/>
              <a:t>виробника здійснюється не за загальним графіком виробництва, а відповідно до замовлення підрозділу фірми, що здійснюють операції на наступній стадії виробничо-технологічного циклу </a:t>
            </a:r>
            <a:endParaRPr lang="ru-RU" sz="2400" dirty="0"/>
          </a:p>
        </p:txBody>
      </p:sp>
    </p:spTree>
    <p:extLst>
      <p:ext uri="{BB962C8B-B14F-4D97-AF65-F5344CB8AC3E}">
        <p14:creationId xmlns:p14="http://schemas.microsoft.com/office/powerpoint/2010/main" val="2981257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6552" y="152400"/>
            <a:ext cx="8229600" cy="232203"/>
          </a:xfrm>
        </p:spPr>
        <p:txBody>
          <a:bodyPr>
            <a:normAutofit fontScale="90000"/>
          </a:bodyPr>
          <a:lstStyle/>
          <a:p>
            <a:r>
              <a:rPr lang="uk-UA" sz="1400" b="1" dirty="0"/>
              <a:t>МІКРОЛОГІСТИЧНА СИСТЕМА КАНБАН</a:t>
            </a:r>
            <a:endParaRPr lang="ru-RU" sz="1400" b="1" dirty="0"/>
          </a:p>
        </p:txBody>
      </p:sp>
      <p:grpSp>
        <p:nvGrpSpPr>
          <p:cNvPr id="6148" name="Group 4"/>
          <p:cNvGrpSpPr>
            <a:grpSpLocks/>
          </p:cNvGrpSpPr>
          <p:nvPr/>
        </p:nvGrpSpPr>
        <p:grpSpPr bwMode="auto">
          <a:xfrm>
            <a:off x="755650" y="3495675"/>
            <a:ext cx="7561263" cy="3095625"/>
            <a:chOff x="1830" y="9613"/>
            <a:chExt cx="8085" cy="4875"/>
          </a:xfrm>
        </p:grpSpPr>
        <p:sp>
          <p:nvSpPr>
            <p:cNvPr id="6149" name="Rectangle 5"/>
            <p:cNvSpPr>
              <a:spLocks noChangeArrowheads="1"/>
            </p:cNvSpPr>
            <p:nvPr/>
          </p:nvSpPr>
          <p:spPr bwMode="auto">
            <a:xfrm>
              <a:off x="5220" y="10408"/>
              <a:ext cx="1500" cy="3135"/>
            </a:xfrm>
            <a:prstGeom prst="rect">
              <a:avLst/>
            </a:prstGeom>
            <a:solidFill>
              <a:srgbClr val="FFFFFF"/>
            </a:solidFill>
            <a:ln w="19050">
              <a:solidFill>
                <a:srgbClr val="000000"/>
              </a:solidFill>
              <a:miter lim="800000"/>
              <a:headEnd/>
              <a:tailEnd/>
            </a:ln>
          </p:spPr>
          <p:txBody>
            <a:bodyPr/>
            <a:lstStyle/>
            <a:p>
              <a:endParaRPr lang="ru-RU" sz="1600"/>
            </a:p>
          </p:txBody>
        </p:sp>
        <p:sp>
          <p:nvSpPr>
            <p:cNvPr id="6150" name="Oval 6"/>
            <p:cNvSpPr>
              <a:spLocks noChangeArrowheads="1"/>
            </p:cNvSpPr>
            <p:nvPr/>
          </p:nvSpPr>
          <p:spPr bwMode="auto">
            <a:xfrm>
              <a:off x="3945" y="11338"/>
              <a:ext cx="3930" cy="1028"/>
            </a:xfrm>
            <a:prstGeom prst="ellipse">
              <a:avLst/>
            </a:prstGeom>
            <a:solidFill>
              <a:srgbClr val="FFFFFF"/>
            </a:solidFill>
            <a:ln w="19050">
              <a:solidFill>
                <a:srgbClr val="000000"/>
              </a:solidFill>
              <a:prstDash val="dash"/>
              <a:round/>
              <a:headEnd/>
              <a:tailEnd/>
            </a:ln>
          </p:spPr>
          <p:txBody>
            <a:bodyPr/>
            <a:lstStyle/>
            <a:p>
              <a:endParaRPr lang="ru-RU" sz="1600"/>
            </a:p>
          </p:txBody>
        </p:sp>
        <p:sp>
          <p:nvSpPr>
            <p:cNvPr id="6151" name="Line 7"/>
            <p:cNvSpPr>
              <a:spLocks noChangeShapeType="1"/>
            </p:cNvSpPr>
            <p:nvPr/>
          </p:nvSpPr>
          <p:spPr bwMode="auto">
            <a:xfrm>
              <a:off x="5220" y="11368"/>
              <a:ext cx="0" cy="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a:p>
          </p:txBody>
        </p:sp>
        <p:sp>
          <p:nvSpPr>
            <p:cNvPr id="6152" name="Line 8"/>
            <p:cNvSpPr>
              <a:spLocks noChangeShapeType="1"/>
            </p:cNvSpPr>
            <p:nvPr/>
          </p:nvSpPr>
          <p:spPr bwMode="auto">
            <a:xfrm>
              <a:off x="6720" y="11383"/>
              <a:ext cx="0" cy="9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600"/>
            </a:p>
          </p:txBody>
        </p:sp>
        <p:sp>
          <p:nvSpPr>
            <p:cNvPr id="6153" name="Oval 9"/>
            <p:cNvSpPr>
              <a:spLocks noChangeArrowheads="1"/>
            </p:cNvSpPr>
            <p:nvPr/>
          </p:nvSpPr>
          <p:spPr bwMode="auto">
            <a:xfrm>
              <a:off x="5415" y="11353"/>
              <a:ext cx="1065" cy="960"/>
            </a:xfrm>
            <a:prstGeom prst="ellipse">
              <a:avLst/>
            </a:prstGeom>
            <a:solidFill>
              <a:srgbClr val="FFFFFF"/>
            </a:solidFill>
            <a:ln w="12700">
              <a:solidFill>
                <a:srgbClr val="000000"/>
              </a:solidFill>
              <a:prstDash val="dash"/>
              <a:round/>
              <a:headEnd/>
              <a:tailEnd/>
            </a:ln>
          </p:spPr>
          <p:txBody>
            <a:bodyPr/>
            <a:lstStyle/>
            <a:p>
              <a:endParaRPr lang="ru-RU" sz="1600"/>
            </a:p>
          </p:txBody>
        </p:sp>
        <p:sp>
          <p:nvSpPr>
            <p:cNvPr id="6154" name="Oval 10"/>
            <p:cNvSpPr>
              <a:spLocks noChangeArrowheads="1"/>
            </p:cNvSpPr>
            <p:nvPr/>
          </p:nvSpPr>
          <p:spPr bwMode="auto">
            <a:xfrm>
              <a:off x="5670" y="11563"/>
              <a:ext cx="600" cy="540"/>
            </a:xfrm>
            <a:prstGeom prst="ellipse">
              <a:avLst/>
            </a:prstGeom>
            <a:solidFill>
              <a:srgbClr val="FFFFFF"/>
            </a:solidFill>
            <a:ln w="9525">
              <a:solidFill>
                <a:srgbClr val="000000"/>
              </a:solidFill>
              <a:round/>
              <a:headEnd/>
              <a:tailEnd/>
            </a:ln>
          </p:spPr>
          <p:txBody>
            <a:bodyPr/>
            <a:lstStyle/>
            <a:p>
              <a:r>
                <a:rPr lang="uk-UA" sz="1600" i="1">
                  <a:latin typeface="Times New Roman" pitchFamily="18" charset="0"/>
                </a:rPr>
                <a:t>а</a:t>
              </a:r>
              <a:endParaRPr lang="ru-RU" sz="1600"/>
            </a:p>
          </p:txBody>
        </p:sp>
        <p:sp>
          <p:nvSpPr>
            <p:cNvPr id="6155" name="Oval 11"/>
            <p:cNvSpPr>
              <a:spLocks noChangeArrowheads="1"/>
            </p:cNvSpPr>
            <p:nvPr/>
          </p:nvSpPr>
          <p:spPr bwMode="auto">
            <a:xfrm>
              <a:off x="4320" y="11578"/>
              <a:ext cx="600" cy="540"/>
            </a:xfrm>
            <a:prstGeom prst="ellipse">
              <a:avLst/>
            </a:prstGeom>
            <a:solidFill>
              <a:srgbClr val="FFFFFF"/>
            </a:solidFill>
            <a:ln w="9525">
              <a:solidFill>
                <a:srgbClr val="000000"/>
              </a:solidFill>
              <a:round/>
              <a:headEnd/>
              <a:tailEnd/>
            </a:ln>
          </p:spPr>
          <p:txBody>
            <a:bodyPr/>
            <a:lstStyle/>
            <a:p>
              <a:r>
                <a:rPr lang="uk-UA" sz="1600" i="1">
                  <a:latin typeface="Times New Roman" pitchFamily="18" charset="0"/>
                </a:rPr>
                <a:t>а</a:t>
              </a:r>
              <a:endParaRPr lang="ru-RU" sz="1600"/>
            </a:p>
          </p:txBody>
        </p:sp>
        <p:sp>
          <p:nvSpPr>
            <p:cNvPr id="6156" name="Oval 12"/>
            <p:cNvSpPr>
              <a:spLocks noChangeArrowheads="1"/>
            </p:cNvSpPr>
            <p:nvPr/>
          </p:nvSpPr>
          <p:spPr bwMode="auto">
            <a:xfrm>
              <a:off x="5715" y="12733"/>
              <a:ext cx="600" cy="540"/>
            </a:xfrm>
            <a:prstGeom prst="ellipse">
              <a:avLst/>
            </a:prstGeom>
            <a:solidFill>
              <a:srgbClr val="FFFFFF"/>
            </a:solidFill>
            <a:ln w="9525">
              <a:solidFill>
                <a:srgbClr val="000000"/>
              </a:solidFill>
              <a:round/>
              <a:headEnd/>
              <a:tailEnd/>
            </a:ln>
          </p:spPr>
          <p:txBody>
            <a:bodyPr/>
            <a:lstStyle/>
            <a:p>
              <a:r>
                <a:rPr lang="ru-RU" sz="1600" i="1">
                  <a:latin typeface="Times New Roman" pitchFamily="18" charset="0"/>
                </a:rPr>
                <a:t>b</a:t>
              </a:r>
              <a:endParaRPr lang="ru-RU" sz="1600"/>
            </a:p>
          </p:txBody>
        </p:sp>
        <p:sp>
          <p:nvSpPr>
            <p:cNvPr id="6157" name="Oval 13"/>
            <p:cNvSpPr>
              <a:spLocks noChangeArrowheads="1"/>
            </p:cNvSpPr>
            <p:nvPr/>
          </p:nvSpPr>
          <p:spPr bwMode="auto">
            <a:xfrm>
              <a:off x="6945" y="11563"/>
              <a:ext cx="600" cy="540"/>
            </a:xfrm>
            <a:prstGeom prst="ellipse">
              <a:avLst/>
            </a:prstGeom>
            <a:solidFill>
              <a:srgbClr val="FFFFFF"/>
            </a:solidFill>
            <a:ln w="9525">
              <a:solidFill>
                <a:srgbClr val="000000"/>
              </a:solidFill>
              <a:round/>
              <a:headEnd/>
              <a:tailEnd/>
            </a:ln>
          </p:spPr>
          <p:txBody>
            <a:bodyPr/>
            <a:lstStyle/>
            <a:p>
              <a:r>
                <a:rPr lang="uk-UA" sz="1600" i="1">
                  <a:latin typeface="Times New Roman" pitchFamily="18" charset="0"/>
                </a:rPr>
                <a:t>А</a:t>
              </a:r>
              <a:endParaRPr lang="ru-RU" sz="1600"/>
            </a:p>
          </p:txBody>
        </p:sp>
        <p:sp>
          <p:nvSpPr>
            <p:cNvPr id="6158" name="Oval 14"/>
            <p:cNvSpPr>
              <a:spLocks noChangeArrowheads="1"/>
            </p:cNvSpPr>
            <p:nvPr/>
          </p:nvSpPr>
          <p:spPr bwMode="auto">
            <a:xfrm>
              <a:off x="8175" y="11578"/>
              <a:ext cx="600" cy="540"/>
            </a:xfrm>
            <a:prstGeom prst="ellipse">
              <a:avLst/>
            </a:prstGeom>
            <a:solidFill>
              <a:srgbClr val="FFFFFF"/>
            </a:solidFill>
            <a:ln w="9525">
              <a:solidFill>
                <a:srgbClr val="000000"/>
              </a:solidFill>
              <a:round/>
              <a:headEnd/>
              <a:tailEnd/>
            </a:ln>
          </p:spPr>
          <p:txBody>
            <a:bodyPr/>
            <a:lstStyle/>
            <a:p>
              <a:r>
                <a:rPr lang="uk-UA" sz="1600" i="1">
                  <a:latin typeface="Times New Roman" pitchFamily="18" charset="0"/>
                </a:rPr>
                <a:t>B</a:t>
              </a:r>
              <a:endParaRPr lang="ru-RU" sz="1600"/>
            </a:p>
          </p:txBody>
        </p:sp>
        <p:sp>
          <p:nvSpPr>
            <p:cNvPr id="6159" name="Oval 15"/>
            <p:cNvSpPr>
              <a:spLocks noChangeArrowheads="1"/>
            </p:cNvSpPr>
            <p:nvPr/>
          </p:nvSpPr>
          <p:spPr bwMode="auto">
            <a:xfrm>
              <a:off x="9090" y="11578"/>
              <a:ext cx="600" cy="540"/>
            </a:xfrm>
            <a:prstGeom prst="ellipse">
              <a:avLst/>
            </a:prstGeom>
            <a:solidFill>
              <a:srgbClr val="FFFFFF"/>
            </a:solidFill>
            <a:ln w="9525">
              <a:solidFill>
                <a:srgbClr val="000000"/>
              </a:solidFill>
              <a:round/>
              <a:headEnd/>
              <a:tailEnd/>
            </a:ln>
          </p:spPr>
          <p:txBody>
            <a:bodyPr/>
            <a:lstStyle/>
            <a:p>
              <a:r>
                <a:rPr lang="uk-UA" sz="1600" i="1">
                  <a:latin typeface="Times New Roman" pitchFamily="18" charset="0"/>
                </a:rPr>
                <a:t>C</a:t>
              </a:r>
              <a:endParaRPr lang="ru-RU" sz="1600"/>
            </a:p>
          </p:txBody>
        </p:sp>
        <p:sp>
          <p:nvSpPr>
            <p:cNvPr id="6160" name="Rectangle 16"/>
            <p:cNvSpPr>
              <a:spLocks noChangeArrowheads="1"/>
            </p:cNvSpPr>
            <p:nvPr/>
          </p:nvSpPr>
          <p:spPr bwMode="auto">
            <a:xfrm>
              <a:off x="5100" y="9613"/>
              <a:ext cx="1830"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Складування </a:t>
              </a:r>
            </a:p>
            <a:p>
              <a:pPr algn="ctr"/>
              <a:r>
                <a:rPr lang="uk-UA" sz="1600">
                  <a:latin typeface="Times New Roman" pitchFamily="18" charset="0"/>
                </a:rPr>
                <a:t>деталей</a:t>
              </a:r>
              <a:endParaRPr lang="ru-RU" sz="1600"/>
            </a:p>
          </p:txBody>
        </p:sp>
        <p:sp>
          <p:nvSpPr>
            <p:cNvPr id="6161" name="Rectangle 17"/>
            <p:cNvSpPr>
              <a:spLocks noChangeArrowheads="1"/>
            </p:cNvSpPr>
            <p:nvPr/>
          </p:nvSpPr>
          <p:spPr bwMode="auto">
            <a:xfrm>
              <a:off x="7650" y="10168"/>
              <a:ext cx="2010"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dirty="0">
                  <a:latin typeface="Times New Roman" pitchFamily="18" charset="0"/>
                </a:rPr>
                <a:t>Картка </a:t>
              </a:r>
              <a:r>
                <a:rPr lang="uk-UA" sz="1600" dirty="0" smtClean="0">
                  <a:latin typeface="Times New Roman" pitchFamily="18" charset="0"/>
                </a:rPr>
                <a:t>замовлення </a:t>
              </a:r>
              <a:endParaRPr lang="uk-UA" sz="1600" dirty="0">
                <a:latin typeface="Times New Roman" pitchFamily="18" charset="0"/>
              </a:endParaRPr>
            </a:p>
            <a:p>
              <a:pPr algn="ctr"/>
              <a:r>
                <a:rPr lang="ru-RU" sz="1600" dirty="0">
                  <a:latin typeface="Times New Roman" pitchFamily="18" charset="0"/>
                </a:rPr>
                <a:t>“</a:t>
              </a:r>
              <a:r>
                <a:rPr lang="ru-RU" sz="1600" dirty="0" err="1">
                  <a:latin typeface="Times New Roman" pitchFamily="18" charset="0"/>
                </a:rPr>
                <a:t>kanban</a:t>
              </a:r>
              <a:r>
                <a:rPr lang="ru-RU" sz="1600" dirty="0">
                  <a:latin typeface="Times New Roman" pitchFamily="18" charset="0"/>
                </a:rPr>
                <a:t>”</a:t>
              </a:r>
              <a:endParaRPr lang="ru-RU" sz="1600" dirty="0"/>
            </a:p>
          </p:txBody>
        </p:sp>
        <p:sp>
          <p:nvSpPr>
            <p:cNvPr id="6162" name="Rectangle 18"/>
            <p:cNvSpPr>
              <a:spLocks noChangeArrowheads="1"/>
            </p:cNvSpPr>
            <p:nvPr/>
          </p:nvSpPr>
          <p:spPr bwMode="auto">
            <a:xfrm>
              <a:off x="1905" y="10303"/>
              <a:ext cx="2430"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dirty="0">
                  <a:latin typeface="Times New Roman" pitchFamily="18" charset="0"/>
                </a:rPr>
                <a:t>Картка </a:t>
              </a:r>
              <a:r>
                <a:rPr lang="uk-UA" sz="1600" dirty="0" smtClean="0">
                  <a:latin typeface="Times New Roman" pitchFamily="18" charset="0"/>
                </a:rPr>
                <a:t>виробництва </a:t>
              </a:r>
              <a:endParaRPr lang="uk-UA" sz="1600" dirty="0">
                <a:latin typeface="Times New Roman" pitchFamily="18" charset="0"/>
              </a:endParaRPr>
            </a:p>
            <a:p>
              <a:pPr algn="ctr"/>
              <a:r>
                <a:rPr lang="ru-RU" sz="1600" dirty="0">
                  <a:latin typeface="Times New Roman" pitchFamily="18" charset="0"/>
                </a:rPr>
                <a:t>“</a:t>
              </a:r>
              <a:r>
                <a:rPr lang="ru-RU" sz="1600" dirty="0" err="1">
                  <a:latin typeface="Times New Roman" pitchFamily="18" charset="0"/>
                </a:rPr>
                <a:t>kanban</a:t>
              </a:r>
              <a:r>
                <a:rPr lang="ru-RU" sz="1600" dirty="0">
                  <a:latin typeface="Times New Roman" pitchFamily="18" charset="0"/>
                </a:rPr>
                <a:t>”</a:t>
              </a:r>
              <a:endParaRPr lang="ru-RU" sz="1600" dirty="0"/>
            </a:p>
          </p:txBody>
        </p:sp>
        <p:sp>
          <p:nvSpPr>
            <p:cNvPr id="6163" name="Line 19"/>
            <p:cNvSpPr>
              <a:spLocks noChangeShapeType="1"/>
            </p:cNvSpPr>
            <p:nvPr/>
          </p:nvSpPr>
          <p:spPr bwMode="auto">
            <a:xfrm flipH="1">
              <a:off x="6930" y="11428"/>
              <a:ext cx="1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6164" name="Line 20"/>
            <p:cNvSpPr>
              <a:spLocks noChangeShapeType="1"/>
            </p:cNvSpPr>
            <p:nvPr/>
          </p:nvSpPr>
          <p:spPr bwMode="auto">
            <a:xfrm>
              <a:off x="4695" y="11413"/>
              <a:ext cx="1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6165" name="Line 21"/>
            <p:cNvSpPr>
              <a:spLocks noChangeShapeType="1"/>
            </p:cNvSpPr>
            <p:nvPr/>
          </p:nvSpPr>
          <p:spPr bwMode="auto">
            <a:xfrm>
              <a:off x="6915" y="12268"/>
              <a:ext cx="1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6166" name="Line 22"/>
            <p:cNvSpPr>
              <a:spLocks noChangeShapeType="1"/>
            </p:cNvSpPr>
            <p:nvPr/>
          </p:nvSpPr>
          <p:spPr bwMode="auto">
            <a:xfrm flipH="1">
              <a:off x="4725" y="12283"/>
              <a:ext cx="1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6167" name="Rectangle 23"/>
            <p:cNvSpPr>
              <a:spLocks noChangeArrowheads="1"/>
            </p:cNvSpPr>
            <p:nvPr/>
          </p:nvSpPr>
          <p:spPr bwMode="auto">
            <a:xfrm>
              <a:off x="1830" y="12388"/>
              <a:ext cx="2430" cy="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Потокова лінія </a:t>
              </a:r>
            </a:p>
            <a:p>
              <a:pPr algn="ctr"/>
              <a:r>
                <a:rPr lang="uk-UA" sz="1600">
                  <a:latin typeface="Times New Roman" pitchFamily="18" charset="0"/>
                </a:rPr>
                <a:t>(попередня</a:t>
              </a:r>
            </a:p>
            <a:p>
              <a:pPr algn="ctr"/>
              <a:r>
                <a:rPr lang="uk-UA" sz="1600">
                  <a:latin typeface="Times New Roman" pitchFamily="18" charset="0"/>
                </a:rPr>
                <a:t>технологічна стадія)</a:t>
              </a:r>
              <a:endParaRPr lang="ru-RU" sz="1600"/>
            </a:p>
          </p:txBody>
        </p:sp>
        <p:sp>
          <p:nvSpPr>
            <p:cNvPr id="6168" name="Rectangle 24"/>
            <p:cNvSpPr>
              <a:spLocks noChangeArrowheads="1"/>
            </p:cNvSpPr>
            <p:nvPr/>
          </p:nvSpPr>
          <p:spPr bwMode="auto">
            <a:xfrm>
              <a:off x="7485" y="12433"/>
              <a:ext cx="2430" cy="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a:latin typeface="Times New Roman" pitchFamily="18" charset="0"/>
                </a:rPr>
                <a:t>Збиральна лінія </a:t>
              </a:r>
            </a:p>
            <a:p>
              <a:pPr algn="ctr"/>
              <a:r>
                <a:rPr lang="uk-UA" sz="1600">
                  <a:latin typeface="Times New Roman" pitchFamily="18" charset="0"/>
                </a:rPr>
                <a:t>(наступна</a:t>
              </a:r>
            </a:p>
            <a:p>
              <a:pPr algn="ctr"/>
              <a:r>
                <a:rPr lang="uk-UA" sz="1600">
                  <a:latin typeface="Times New Roman" pitchFamily="18" charset="0"/>
                </a:rPr>
                <a:t>технологічна стадія)</a:t>
              </a:r>
              <a:endParaRPr lang="ru-RU" sz="1600"/>
            </a:p>
          </p:txBody>
        </p:sp>
        <p:sp>
          <p:nvSpPr>
            <p:cNvPr id="6169" name="Rectangle 25"/>
            <p:cNvSpPr>
              <a:spLocks noChangeArrowheads="1"/>
            </p:cNvSpPr>
            <p:nvPr/>
          </p:nvSpPr>
          <p:spPr bwMode="auto">
            <a:xfrm>
              <a:off x="2700" y="13783"/>
              <a:ext cx="6780" cy="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uk-UA" sz="1600" b="1">
                  <a:latin typeface="Times New Roman" pitchFamily="18" charset="0"/>
                </a:rPr>
                <a:t>Рух карток </a:t>
              </a:r>
              <a:r>
                <a:rPr lang="ru-RU" sz="1600" b="1">
                  <a:latin typeface="Times New Roman" pitchFamily="18" charset="0"/>
                </a:rPr>
                <a:t>“kanban”:</a:t>
              </a:r>
            </a:p>
            <a:p>
              <a:pPr algn="ctr"/>
              <a:r>
                <a:rPr lang="ru-RU" sz="1600" i="1">
                  <a:latin typeface="Times New Roman" pitchFamily="18" charset="0"/>
                </a:rPr>
                <a:t>А, В,  С </a:t>
              </a:r>
              <a:r>
                <a:rPr lang="ru-RU" sz="1600">
                  <a:latin typeface="Times New Roman" pitchFamily="18" charset="0"/>
                </a:rPr>
                <a:t>– продукція; </a:t>
              </a:r>
              <a:r>
                <a:rPr lang="ru-RU" sz="1600" i="1">
                  <a:latin typeface="Times New Roman" pitchFamily="18" charset="0"/>
                </a:rPr>
                <a:t>a, b</a:t>
              </a:r>
              <a:r>
                <a:rPr lang="ru-RU" sz="1600">
                  <a:latin typeface="Times New Roman" pitchFamily="18" charset="0"/>
                </a:rPr>
                <a:t> – деталі </a:t>
              </a:r>
              <a:endParaRPr lang="ru-RU" sz="1600"/>
            </a:p>
          </p:txBody>
        </p:sp>
      </p:grpSp>
      <p:sp>
        <p:nvSpPr>
          <p:cNvPr id="6170" name="Rectangle 26"/>
          <p:cNvSpPr>
            <a:spLocks noChangeArrowheads="1"/>
          </p:cNvSpPr>
          <p:nvPr/>
        </p:nvSpPr>
        <p:spPr bwMode="auto">
          <a:xfrm>
            <a:off x="0" y="523102"/>
            <a:ext cx="8991599"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ts val="1920"/>
              </a:lnSpc>
            </a:pPr>
            <a:r>
              <a:rPr lang="uk-UA" sz="1600" dirty="0"/>
              <a:t>Приклад, при виготовленні продукції </a:t>
            </a:r>
            <a:r>
              <a:rPr lang="uk-UA" sz="1600" i="1" dirty="0"/>
              <a:t>А, В, С </a:t>
            </a:r>
            <a:r>
              <a:rPr lang="uk-UA" sz="1600" dirty="0"/>
              <a:t> на збиральній </a:t>
            </a:r>
            <a:r>
              <a:rPr lang="uk-UA" sz="1600" dirty="0" smtClean="0"/>
              <a:t>лінії </a:t>
            </a:r>
            <a:r>
              <a:rPr lang="uk-UA" sz="1600" dirty="0"/>
              <a:t>застосовуються деталі </a:t>
            </a:r>
            <a:r>
              <a:rPr lang="uk-UA" sz="1600" i="1" dirty="0"/>
              <a:t>а </a:t>
            </a:r>
            <a:r>
              <a:rPr lang="uk-UA" sz="1600" dirty="0"/>
              <a:t>і </a:t>
            </a:r>
            <a:r>
              <a:rPr lang="uk-UA" sz="1600" i="1" dirty="0"/>
              <a:t>b</a:t>
            </a:r>
            <a:r>
              <a:rPr lang="uk-UA" sz="1600" dirty="0"/>
              <a:t>, що виготовляються на попередній технологічній стадії (потоковій лінії). Деталі </a:t>
            </a:r>
            <a:r>
              <a:rPr lang="uk-UA" sz="1600" i="1" dirty="0"/>
              <a:t>а </a:t>
            </a:r>
            <a:r>
              <a:rPr lang="uk-UA" sz="1600" dirty="0"/>
              <a:t>і </a:t>
            </a:r>
            <a:r>
              <a:rPr lang="uk-UA" sz="1600" i="1" dirty="0"/>
              <a:t>b</a:t>
            </a:r>
            <a:r>
              <a:rPr lang="uk-UA" sz="1600" dirty="0"/>
              <a:t>, виготовлені на попередній стадії, </a:t>
            </a:r>
            <a:r>
              <a:rPr lang="uk-UA" sz="1600" dirty="0" smtClean="0"/>
              <a:t>складування </a:t>
            </a:r>
            <a:r>
              <a:rPr lang="uk-UA" sz="1600" dirty="0"/>
              <a:t>впродовж конвеєра, прикріплюючи до них картки </a:t>
            </a:r>
            <a:r>
              <a:rPr lang="uk-UA" sz="1600" dirty="0" smtClean="0"/>
              <a:t>виробництва </a:t>
            </a:r>
            <a:r>
              <a:rPr lang="uk-UA" sz="1600" dirty="0"/>
              <a:t>“</a:t>
            </a:r>
            <a:r>
              <a:rPr lang="uk-UA" sz="1600" dirty="0" err="1"/>
              <a:t>kanban</a:t>
            </a:r>
            <a:r>
              <a:rPr lang="uk-UA" sz="1600" dirty="0"/>
              <a:t>”. Робітник зі збиральної лінії, яка виготовляє продукцію </a:t>
            </a:r>
            <a:r>
              <a:rPr lang="uk-UA" sz="1600" i="1" dirty="0"/>
              <a:t>А</a:t>
            </a:r>
            <a:r>
              <a:rPr lang="uk-UA" sz="1600" dirty="0"/>
              <a:t>, на автонавантажувачі або із технологічним візком прибуває із карткою </a:t>
            </a:r>
            <a:r>
              <a:rPr lang="uk-UA" sz="1600" dirty="0" smtClean="0"/>
              <a:t>замовлення </a:t>
            </a:r>
            <a:r>
              <a:rPr lang="uk-UA" sz="1600" dirty="0"/>
              <a:t>на місце складування деталі </a:t>
            </a:r>
            <a:r>
              <a:rPr lang="uk-UA" sz="1600" i="1" dirty="0"/>
              <a:t>а</a:t>
            </a:r>
            <a:r>
              <a:rPr lang="uk-UA" sz="1600" dirty="0"/>
              <a:t>, щоб взяти певну кількість ящиків (контейнерів, </a:t>
            </a:r>
            <a:r>
              <a:rPr lang="uk-UA" sz="1600" dirty="0" err="1"/>
              <a:t>палет</a:t>
            </a:r>
            <a:r>
              <a:rPr lang="uk-UA" sz="1600" dirty="0"/>
              <a:t>) деталей із прикріпленими до них картками </a:t>
            </a:r>
            <a:r>
              <a:rPr lang="uk-UA" sz="1600" dirty="0" smtClean="0"/>
              <a:t>виробництва. </a:t>
            </a:r>
            <a:r>
              <a:rPr lang="uk-UA" sz="1600" dirty="0"/>
              <a:t>На місці складування робітник завантажує технологічний візок необхідною кількістю деталей </a:t>
            </a:r>
            <a:r>
              <a:rPr lang="uk-UA" sz="1600" i="1" dirty="0"/>
              <a:t>а</a:t>
            </a:r>
            <a:r>
              <a:rPr lang="uk-UA" sz="1600" dirty="0"/>
              <a:t>, згідно з карткою </a:t>
            </a:r>
            <a:r>
              <a:rPr lang="uk-UA" sz="1600" dirty="0" smtClean="0"/>
              <a:t>замовлення, </a:t>
            </a:r>
            <a:r>
              <a:rPr lang="uk-UA" sz="1600" dirty="0"/>
              <a:t>знімаючи при цьому з ящиків заздалегідь прикріплені до них картки </a:t>
            </a:r>
            <a:r>
              <a:rPr lang="uk-UA" sz="1600" dirty="0" err="1" smtClean="0"/>
              <a:t>вирбництва</a:t>
            </a:r>
            <a:r>
              <a:rPr lang="uk-UA" sz="1600" dirty="0" smtClean="0"/>
              <a:t>. </a:t>
            </a:r>
            <a:r>
              <a:rPr lang="uk-UA" sz="1600" dirty="0"/>
              <a:t>Потім робітник доставляє одержані деталі на збиральну лінію із картками </a:t>
            </a:r>
            <a:r>
              <a:rPr lang="uk-UA" sz="1600" dirty="0" smtClean="0"/>
              <a:t>замовлення </a:t>
            </a:r>
            <a:r>
              <a:rPr lang="uk-UA" sz="1600" dirty="0"/>
              <a:t>“</a:t>
            </a:r>
            <a:r>
              <a:rPr lang="uk-UA" sz="1600" dirty="0" err="1"/>
              <a:t>kanban</a:t>
            </a:r>
            <a:r>
              <a:rPr lang="uk-UA" sz="1600" dirty="0"/>
              <a:t>”. У той же час картки </a:t>
            </a:r>
            <a:r>
              <a:rPr lang="uk-UA" sz="1600" dirty="0" smtClean="0"/>
              <a:t>виробництва залишаються </a:t>
            </a:r>
            <a:r>
              <a:rPr lang="uk-UA" sz="1600" dirty="0"/>
              <a:t>на місці складування деталей </a:t>
            </a:r>
            <a:r>
              <a:rPr lang="uk-UA" sz="1600" i="1" dirty="0"/>
              <a:t>а</a:t>
            </a:r>
            <a:r>
              <a:rPr lang="uk-UA" sz="1600" dirty="0"/>
              <a:t> у потокової лінії, вказуючи на кількість взятих деталей. Вони формують замовлення на виробництво нових деталей </a:t>
            </a:r>
            <a:r>
              <a:rPr lang="uk-UA" sz="1600" i="1" dirty="0"/>
              <a:t>а</a:t>
            </a:r>
            <a:r>
              <a:rPr lang="uk-UA" sz="1600" dirty="0"/>
              <a:t>, кількість яких буде точно відповідати кількості, вказаній у картці </a:t>
            </a:r>
            <a:r>
              <a:rPr lang="uk-UA" sz="1600" dirty="0" err="1" smtClean="0"/>
              <a:t>виробництва“kanban</a:t>
            </a:r>
            <a:r>
              <a:rPr lang="uk-UA" sz="1600" dirty="0"/>
              <a:t>”.</a:t>
            </a:r>
          </a:p>
        </p:txBody>
      </p:sp>
    </p:spTree>
    <p:extLst>
      <p:ext uri="{BB962C8B-B14F-4D97-AF65-F5344CB8AC3E}">
        <p14:creationId xmlns:p14="http://schemas.microsoft.com/office/powerpoint/2010/main" val="1788847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78836506"/>
              </p:ext>
            </p:extLst>
          </p:nvPr>
        </p:nvGraphicFramePr>
        <p:xfrm>
          <a:off x="380998" y="1371600"/>
          <a:ext cx="8534402" cy="4138421"/>
        </p:xfrm>
        <a:graphic>
          <a:graphicData uri="http://schemas.openxmlformats.org/drawingml/2006/table">
            <a:tbl>
              <a:tblPr firstRow="1" firstCol="1" bandRow="1">
                <a:tableStyleId>{5C22544A-7EE6-4342-B048-85BDC9FD1C3A}</a:tableStyleId>
              </a:tblPr>
              <a:tblGrid>
                <a:gridCol w="584608"/>
                <a:gridCol w="3606395"/>
                <a:gridCol w="4343399"/>
              </a:tblGrid>
              <a:tr h="787717">
                <a:tc>
                  <a:txBody>
                    <a:bodyPr/>
                    <a:lstStyle/>
                    <a:p>
                      <a:pPr algn="just">
                        <a:lnSpc>
                          <a:spcPct val="120000"/>
                        </a:lnSpc>
                        <a:spcAft>
                          <a:spcPts val="0"/>
                        </a:spcAft>
                      </a:pPr>
                      <a:r>
                        <a:rPr lang="uk-UA" sz="1800" b="1" dirty="0">
                          <a:solidFill>
                            <a:schemeClr val="tx1"/>
                          </a:solidFill>
                          <a:effectLst/>
                        </a:rPr>
                        <a:t>№</a:t>
                      </a:r>
                      <a:endParaRPr lang="ru-RU" sz="1800" b="1" dirty="0">
                        <a:solidFill>
                          <a:schemeClr val="tx1"/>
                        </a:solidFill>
                        <a:effectLst/>
                      </a:endParaRPr>
                    </a:p>
                    <a:p>
                      <a:pPr algn="just">
                        <a:lnSpc>
                          <a:spcPct val="120000"/>
                        </a:lnSpc>
                        <a:spcAft>
                          <a:spcPts val="0"/>
                        </a:spcAft>
                      </a:pPr>
                      <a:r>
                        <a:rPr lang="uk-UA" sz="1800" b="1" dirty="0">
                          <a:solidFill>
                            <a:schemeClr val="tx1"/>
                          </a:solidFill>
                          <a:effectLst/>
                        </a:rPr>
                        <a:t>п/</a:t>
                      </a:r>
                      <a:r>
                        <a:rPr lang="uk-UA" sz="1800" b="1" dirty="0" err="1">
                          <a:solidFill>
                            <a:schemeClr val="tx1"/>
                          </a:solidFill>
                          <a:effectLst/>
                        </a:rPr>
                        <a:t>п</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dirty="0">
                          <a:solidFill>
                            <a:schemeClr val="tx1"/>
                          </a:solidFill>
                          <a:effectLst/>
                        </a:rPr>
                        <a:t>Логістична концепція організації виробництва</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a:solidFill>
                            <a:schemeClr val="tx1"/>
                          </a:solidFill>
                          <a:effectLst/>
                        </a:rPr>
                        <a:t>Традиційна концепція організації виробництва</a:t>
                      </a:r>
                      <a:endParaRPr lang="ru-RU" sz="1800" b="1">
                        <a:solidFill>
                          <a:schemeClr val="tx1"/>
                        </a:solidFill>
                        <a:effectLst/>
                        <a:latin typeface="Times New Roman"/>
                        <a:ea typeface="Times New Roman"/>
                        <a:cs typeface="Times New Roman"/>
                      </a:endParaRPr>
                    </a:p>
                  </a:txBody>
                  <a:tcPr marL="56200" marR="56200" marT="0" marB="0"/>
                </a:tc>
              </a:tr>
              <a:tr h="1181576">
                <a:tc>
                  <a:txBody>
                    <a:bodyPr/>
                    <a:lstStyle/>
                    <a:p>
                      <a:pPr algn="ctr">
                        <a:lnSpc>
                          <a:spcPct val="120000"/>
                        </a:lnSpc>
                        <a:spcAft>
                          <a:spcPts val="0"/>
                        </a:spcAft>
                      </a:pPr>
                      <a:r>
                        <a:rPr lang="uk-UA" sz="1800" b="1" dirty="0">
                          <a:solidFill>
                            <a:schemeClr val="tx1"/>
                          </a:solidFill>
                          <a:effectLst/>
                        </a:rPr>
                        <a:t>1</a:t>
                      </a:r>
                      <a:endParaRPr lang="ru-RU" sz="1800" b="1" dirty="0">
                        <a:solidFill>
                          <a:schemeClr val="tx1"/>
                        </a:solidFill>
                        <a:effectLst/>
                        <a:latin typeface="Times New Roman"/>
                        <a:ea typeface="Times New Roman"/>
                        <a:cs typeface="Times New Roman"/>
                      </a:endParaRPr>
                    </a:p>
                  </a:txBody>
                  <a:tcPr marL="56200" marR="56200" marT="0" marB="0" anchor="ctr"/>
                </a:tc>
                <a:tc>
                  <a:txBody>
                    <a:bodyPr/>
                    <a:lstStyle/>
                    <a:p>
                      <a:pPr algn="ctr">
                        <a:lnSpc>
                          <a:spcPct val="120000"/>
                        </a:lnSpc>
                        <a:spcAft>
                          <a:spcPts val="0"/>
                        </a:spcAft>
                      </a:pPr>
                      <a:r>
                        <a:rPr lang="uk-UA" sz="1800" b="1" dirty="0">
                          <a:solidFill>
                            <a:schemeClr val="tx1"/>
                          </a:solidFill>
                          <a:effectLst/>
                        </a:rPr>
                        <a:t>Відмова від надлишкових запасів</a:t>
                      </a:r>
                      <a:endParaRPr lang="ru-RU" sz="1800" b="1" dirty="0">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Наявність запасів, прагнення  мати максимально великий запас </a:t>
                      </a:r>
                      <a:r>
                        <a:rPr lang="uk-UA" sz="1800" b="1" dirty="0" err="1">
                          <a:solidFill>
                            <a:schemeClr val="tx1"/>
                          </a:solidFill>
                          <a:effectLst/>
                        </a:rPr>
                        <a:t>матері-альних</a:t>
                      </a:r>
                      <a:r>
                        <a:rPr lang="uk-UA" sz="1800" b="1" dirty="0">
                          <a:solidFill>
                            <a:schemeClr val="tx1"/>
                          </a:solidFill>
                          <a:effectLst/>
                        </a:rPr>
                        <a:t> ресурсів «про всякий </a:t>
                      </a:r>
                      <a:r>
                        <a:rPr lang="uk-UA" sz="1800" b="1" dirty="0" smtClean="0">
                          <a:solidFill>
                            <a:schemeClr val="tx1"/>
                          </a:solidFill>
                          <a:effectLst/>
                        </a:rPr>
                        <a:t>випадок</a:t>
                      </a:r>
                      <a:r>
                        <a:rPr lang="uk-UA" sz="1800" b="1" dirty="0">
                          <a:solidFill>
                            <a:schemeClr val="tx1"/>
                          </a:solidFill>
                          <a:effectLst/>
                        </a:rPr>
                        <a:t>»</a:t>
                      </a:r>
                      <a:endParaRPr lang="ru-RU" sz="1800" b="1" dirty="0">
                        <a:solidFill>
                          <a:schemeClr val="tx1"/>
                        </a:solidFill>
                        <a:effectLst/>
                        <a:latin typeface="Times New Roman"/>
                        <a:ea typeface="Times New Roman"/>
                        <a:cs typeface="Times New Roman"/>
                      </a:endParaRPr>
                    </a:p>
                  </a:txBody>
                  <a:tcPr marL="56200" marR="56200" marT="0" marB="0"/>
                </a:tc>
              </a:tr>
              <a:tr h="787717">
                <a:tc>
                  <a:txBody>
                    <a:bodyPr/>
                    <a:lstStyle/>
                    <a:p>
                      <a:pPr algn="ctr">
                        <a:lnSpc>
                          <a:spcPct val="120000"/>
                        </a:lnSpc>
                        <a:spcAft>
                          <a:spcPts val="0"/>
                        </a:spcAft>
                      </a:pPr>
                      <a:r>
                        <a:rPr lang="uk-UA" sz="1800" b="1">
                          <a:solidFill>
                            <a:schemeClr val="tx1"/>
                          </a:solidFill>
                          <a:effectLst/>
                        </a:rPr>
                        <a:t>2</a:t>
                      </a:r>
                      <a:endParaRPr lang="ru-RU" sz="1800" b="1">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Відмова від виготовлення серій </a:t>
                      </a:r>
                      <a:r>
                        <a:rPr lang="uk-UA" sz="1800" b="1" dirty="0" smtClean="0">
                          <a:solidFill>
                            <a:schemeClr val="tx1"/>
                          </a:solidFill>
                          <a:effectLst/>
                        </a:rPr>
                        <a:t>деталей</a:t>
                      </a:r>
                      <a:r>
                        <a:rPr lang="uk-UA" sz="1800" b="1" dirty="0">
                          <a:solidFill>
                            <a:schemeClr val="tx1"/>
                          </a:solidFill>
                          <a:effectLst/>
                        </a:rPr>
                        <a:t>, на які немає замовлення покупців</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a:solidFill>
                            <a:schemeClr val="tx1"/>
                          </a:solidFill>
                          <a:effectLst/>
                        </a:rPr>
                        <a:t>Виготовлення продукції якнайбільш-шими  партіями.</a:t>
                      </a:r>
                      <a:endParaRPr lang="ru-RU" sz="1800" b="1">
                        <a:solidFill>
                          <a:schemeClr val="tx1"/>
                        </a:solidFill>
                        <a:effectLst/>
                        <a:latin typeface="Times New Roman"/>
                        <a:ea typeface="Times New Roman"/>
                        <a:cs typeface="Times New Roman"/>
                      </a:endParaRPr>
                    </a:p>
                  </a:txBody>
                  <a:tcPr marL="56200" marR="56200" marT="0" marB="0"/>
                </a:tc>
              </a:tr>
              <a:tr h="1181576">
                <a:tc>
                  <a:txBody>
                    <a:bodyPr/>
                    <a:lstStyle/>
                    <a:p>
                      <a:pPr algn="ctr">
                        <a:lnSpc>
                          <a:spcPct val="120000"/>
                        </a:lnSpc>
                        <a:spcAft>
                          <a:spcPts val="0"/>
                        </a:spcAft>
                      </a:pPr>
                      <a:r>
                        <a:rPr lang="uk-UA" sz="1800" b="1" dirty="0">
                          <a:solidFill>
                            <a:schemeClr val="tx1"/>
                          </a:solidFill>
                          <a:effectLst/>
                        </a:rPr>
                        <a:t>3</a:t>
                      </a:r>
                      <a:endParaRPr lang="ru-RU" sz="1800" b="1" dirty="0">
                        <a:solidFill>
                          <a:schemeClr val="tx1"/>
                        </a:solidFill>
                        <a:effectLst/>
                        <a:latin typeface="Times New Roman"/>
                        <a:ea typeface="Times New Roman"/>
                        <a:cs typeface="Times New Roman"/>
                      </a:endParaRPr>
                    </a:p>
                    <a:p>
                      <a:pPr algn="ctr">
                        <a:lnSpc>
                          <a:spcPct val="120000"/>
                        </a:lnSpc>
                        <a:spcAft>
                          <a:spcPts val="0"/>
                        </a:spcAft>
                      </a:pPr>
                      <a:r>
                        <a:rPr lang="uk-UA" sz="1800" b="1" dirty="0">
                          <a:solidFill>
                            <a:schemeClr val="tx1"/>
                          </a:solidFill>
                          <a:effectLst/>
                        </a:rPr>
                        <a:t> </a:t>
                      </a:r>
                      <a:endParaRPr lang="ru-RU" sz="1800" b="1" dirty="0">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Відмовлення від завищеного часу </a:t>
                      </a:r>
                      <a:r>
                        <a:rPr lang="uk-UA" sz="1800" b="1" dirty="0" smtClean="0">
                          <a:solidFill>
                            <a:schemeClr val="tx1"/>
                          </a:solidFill>
                          <a:effectLst/>
                        </a:rPr>
                        <a:t>на</a:t>
                      </a:r>
                      <a:r>
                        <a:rPr lang="uk-UA" sz="1800" b="1" baseline="0" dirty="0" smtClean="0">
                          <a:solidFill>
                            <a:schemeClr val="tx1"/>
                          </a:solidFill>
                          <a:effectLst/>
                        </a:rPr>
                        <a:t> </a:t>
                      </a:r>
                      <a:r>
                        <a:rPr lang="uk-UA" sz="1800" b="1" dirty="0" smtClean="0">
                          <a:solidFill>
                            <a:schemeClr val="tx1"/>
                          </a:solidFill>
                          <a:effectLst/>
                        </a:rPr>
                        <a:t>виконання </a:t>
                      </a:r>
                      <a:r>
                        <a:rPr lang="uk-UA" sz="1800" b="1" dirty="0">
                          <a:solidFill>
                            <a:schemeClr val="tx1"/>
                          </a:solidFill>
                          <a:effectLst/>
                        </a:rPr>
                        <a:t>основних і транспортно-складських операцій</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dirty="0">
                          <a:solidFill>
                            <a:schemeClr val="tx1"/>
                          </a:solidFill>
                          <a:effectLst/>
                        </a:rPr>
                        <a:t>Спрямованість на скорочення часу на </a:t>
                      </a:r>
                      <a:endParaRPr lang="ru-RU" sz="1800" b="1" dirty="0">
                        <a:solidFill>
                          <a:schemeClr val="tx1"/>
                        </a:solidFill>
                        <a:effectLst/>
                        <a:latin typeface="Times New Roman"/>
                        <a:ea typeface="Times New Roman"/>
                        <a:cs typeface="Times New Roman"/>
                      </a:endParaRPr>
                    </a:p>
                    <a:p>
                      <a:pPr algn="just">
                        <a:lnSpc>
                          <a:spcPct val="120000"/>
                        </a:lnSpc>
                        <a:spcAft>
                          <a:spcPts val="0"/>
                        </a:spcAft>
                      </a:pPr>
                      <a:r>
                        <a:rPr lang="uk-UA" sz="1800" b="1" dirty="0">
                          <a:solidFill>
                            <a:schemeClr val="tx1"/>
                          </a:solidFill>
                          <a:effectLst/>
                        </a:rPr>
                        <a:t>виконання основних і транспортно-складських операцій.</a:t>
                      </a:r>
                      <a:endParaRPr lang="ru-RU" sz="1800" b="1" dirty="0">
                        <a:solidFill>
                          <a:schemeClr val="tx1"/>
                        </a:solidFill>
                        <a:effectLst/>
                        <a:latin typeface="Times New Roman"/>
                        <a:ea typeface="Times New Roman"/>
                        <a:cs typeface="Times New Roman"/>
                      </a:endParaRPr>
                    </a:p>
                  </a:txBody>
                  <a:tcPr marL="56200" marR="56200" marT="0" marB="0"/>
                </a:tc>
              </a:tr>
            </a:tbl>
          </a:graphicData>
        </a:graphic>
      </p:graphicFrame>
      <p:sp>
        <p:nvSpPr>
          <p:cNvPr id="4" name="Rectangle 2"/>
          <p:cNvSpPr>
            <a:spLocks noChangeArrowheads="1"/>
          </p:cNvSpPr>
          <p:nvPr/>
        </p:nvSpPr>
        <p:spPr bwMode="auto">
          <a:xfrm>
            <a:off x="304800" y="304800"/>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Порівняння логістичної та традиційної концепцій</a:t>
            </a:r>
            <a:r>
              <a:rPr kumimoji="0" lang="uk-UA"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організації виробництва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Прямая соединительная линия 4"/>
          <p:cNvCxnSpPr/>
          <p:nvPr/>
        </p:nvCxnSpPr>
        <p:spPr>
          <a:xfrm>
            <a:off x="2655888" y="10948988"/>
            <a:ext cx="6276975" cy="95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7552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52400"/>
            <a:ext cx="8762999" cy="6555641"/>
          </a:xfrm>
          <a:prstGeom prst="rect">
            <a:avLst/>
          </a:prstGeom>
        </p:spPr>
        <p:txBody>
          <a:bodyPr wrap="square">
            <a:spAutoFit/>
          </a:bodyPr>
          <a:lstStyle/>
          <a:p>
            <a:r>
              <a:rPr lang="uk-UA" dirty="0"/>
              <a:t> </a:t>
            </a:r>
            <a:r>
              <a:rPr lang="uk-UA" sz="2800" dirty="0"/>
              <a:t>Подальшим розвитком </a:t>
            </a:r>
            <a:r>
              <a:rPr lang="uk-UA" sz="2800" dirty="0" err="1"/>
              <a:t>мікрологістичних</a:t>
            </a:r>
            <a:r>
              <a:rPr lang="uk-UA" sz="2800" dirty="0"/>
              <a:t> систем є концепція </a:t>
            </a:r>
            <a:r>
              <a:rPr lang="uk-UA" sz="2800" b="1" i="1" dirty="0"/>
              <a:t>«</a:t>
            </a:r>
            <a:r>
              <a:rPr lang="uk-UA" sz="2800" b="1" i="1" dirty="0" smtClean="0"/>
              <a:t>ненасиченого </a:t>
            </a:r>
            <a:r>
              <a:rPr lang="uk-UA" sz="2800" b="1" i="1" dirty="0"/>
              <a:t>виробництва» (</a:t>
            </a:r>
            <a:r>
              <a:rPr lang="uk-UA" sz="2800" b="1" i="1" dirty="0" err="1"/>
              <a:t>lean</a:t>
            </a:r>
            <a:r>
              <a:rPr lang="uk-UA" sz="2800" b="1" i="1" dirty="0"/>
              <a:t> </a:t>
            </a:r>
            <a:r>
              <a:rPr lang="uk-UA" sz="2800" b="1" i="1" dirty="0" err="1"/>
              <a:t>prodaction</a:t>
            </a:r>
            <a:r>
              <a:rPr lang="uk-UA" sz="2800" b="1" i="1" dirty="0"/>
              <a:t>),</a:t>
            </a:r>
            <a:r>
              <a:rPr lang="uk-UA" sz="2800" b="1" dirty="0"/>
              <a:t> </a:t>
            </a:r>
            <a:r>
              <a:rPr lang="uk-UA" sz="2800" dirty="0"/>
              <a:t>яка розвиває концепцію «точно в термін»  і містить у собі елементи системи </a:t>
            </a:r>
            <a:r>
              <a:rPr lang="en-US" sz="2800" i="1" dirty="0"/>
              <a:t>KANBAN</a:t>
            </a:r>
            <a:r>
              <a:rPr lang="uk-UA" sz="2800" dirty="0"/>
              <a:t> і</a:t>
            </a:r>
            <a:r>
              <a:rPr lang="uk-UA" sz="2800" i="1" dirty="0"/>
              <a:t> МRP</a:t>
            </a:r>
            <a:r>
              <a:rPr lang="uk-UA" sz="2800" dirty="0"/>
              <a:t>. </a:t>
            </a:r>
            <a:endParaRPr lang="en-US" sz="2800" dirty="0" smtClean="0"/>
          </a:p>
          <a:p>
            <a:r>
              <a:rPr lang="uk-UA" sz="2800" dirty="0" smtClean="0"/>
              <a:t>Таку </a:t>
            </a:r>
            <a:r>
              <a:rPr lang="uk-UA" sz="2800" dirty="0"/>
              <a:t>назву система дістала у зв’язку з тим, що використовує </a:t>
            </a:r>
            <a:r>
              <a:rPr lang="uk-UA" sz="2800" b="1" dirty="0">
                <a:solidFill>
                  <a:srgbClr val="FF0000"/>
                </a:solidFill>
              </a:rPr>
              <a:t>менше ресурсів, </a:t>
            </a:r>
            <a:r>
              <a:rPr lang="uk-UA" sz="2800" b="1" dirty="0" smtClean="0">
                <a:solidFill>
                  <a:srgbClr val="FF0000"/>
                </a:solidFill>
              </a:rPr>
              <a:t>запасів</a:t>
            </a:r>
            <a:r>
              <a:rPr lang="uk-UA" sz="2800" b="1" dirty="0">
                <a:solidFill>
                  <a:srgbClr val="FF0000"/>
                </a:solidFill>
              </a:rPr>
              <a:t>, часу </a:t>
            </a:r>
            <a:r>
              <a:rPr lang="uk-UA" sz="2800" dirty="0"/>
              <a:t>у процесі організації виробництва. </a:t>
            </a:r>
            <a:endParaRPr lang="en-US" sz="2800" dirty="0" smtClean="0"/>
          </a:p>
          <a:p>
            <a:r>
              <a:rPr lang="uk-UA" sz="2800" dirty="0" smtClean="0"/>
              <a:t>Ця </a:t>
            </a:r>
            <a:r>
              <a:rPr lang="uk-UA" sz="2800" dirty="0"/>
              <a:t>концепція вважає «марними» та забезпечує </a:t>
            </a:r>
            <a:r>
              <a:rPr lang="uk-UA" sz="2800" b="1" dirty="0"/>
              <a:t>практичну відмову від </a:t>
            </a:r>
            <a:r>
              <a:rPr lang="uk-UA" sz="2800" b="1" dirty="0" smtClean="0"/>
              <a:t>операцій:</a:t>
            </a:r>
          </a:p>
          <a:p>
            <a:r>
              <a:rPr lang="uk-UA" sz="2800" dirty="0" smtClean="0"/>
              <a:t>складування</a:t>
            </a:r>
            <a:r>
              <a:rPr lang="uk-UA" sz="2800" dirty="0"/>
              <a:t>; </a:t>
            </a:r>
            <a:endParaRPr lang="uk-UA" sz="2800" dirty="0" smtClean="0"/>
          </a:p>
          <a:p>
            <a:r>
              <a:rPr lang="uk-UA" sz="2800" dirty="0" smtClean="0"/>
              <a:t>чекання </a:t>
            </a:r>
            <a:r>
              <a:rPr lang="uk-UA" sz="2800" dirty="0"/>
              <a:t>і затримки у виробничому циклі</a:t>
            </a:r>
            <a:r>
              <a:rPr lang="uk-UA" sz="2800" dirty="0" smtClean="0"/>
              <a:t>;</a:t>
            </a:r>
          </a:p>
          <a:p>
            <a:r>
              <a:rPr lang="uk-UA" sz="2800" dirty="0" smtClean="0"/>
              <a:t>вхідного </a:t>
            </a:r>
            <a:r>
              <a:rPr lang="uk-UA" sz="2800" dirty="0"/>
              <a:t>контролю; </a:t>
            </a:r>
            <a:endParaRPr lang="uk-UA" sz="2800" dirty="0" smtClean="0"/>
          </a:p>
          <a:p>
            <a:r>
              <a:rPr lang="uk-UA" sz="2800" dirty="0" smtClean="0"/>
              <a:t>транспортування </a:t>
            </a:r>
            <a:r>
              <a:rPr lang="uk-UA" sz="2800" dirty="0"/>
              <a:t>на склад сировини і матеріалів.  (реалізація цього є можливим за умови загального контролю за якістю на всіх рівнях виробничого циклу).</a:t>
            </a:r>
            <a:endParaRPr lang="ru-RU" sz="2800" dirty="0"/>
          </a:p>
        </p:txBody>
      </p:sp>
    </p:spTree>
    <p:extLst>
      <p:ext uri="{BB962C8B-B14F-4D97-AF65-F5344CB8AC3E}">
        <p14:creationId xmlns:p14="http://schemas.microsoft.com/office/powerpoint/2010/main" val="4141599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52400"/>
            <a:ext cx="8458200" cy="6494085"/>
          </a:xfrm>
          <a:prstGeom prst="rect">
            <a:avLst/>
          </a:prstGeom>
        </p:spPr>
        <p:txBody>
          <a:bodyPr wrap="square">
            <a:spAutoFit/>
          </a:bodyPr>
          <a:lstStyle/>
          <a:p>
            <a:r>
              <a:rPr lang="uk-UA" sz="3200" b="1" dirty="0"/>
              <a:t>Система </a:t>
            </a:r>
            <a:r>
              <a:rPr lang="uk-UA" sz="3200" b="1" i="1" dirty="0"/>
              <a:t>ОПТ (</a:t>
            </a:r>
            <a:r>
              <a:rPr lang="uk-UA" sz="3200" b="1" i="1" dirty="0" err="1"/>
              <a:t>Optimized</a:t>
            </a:r>
            <a:r>
              <a:rPr lang="uk-UA" sz="3200" b="1" i="1" dirty="0"/>
              <a:t> </a:t>
            </a:r>
            <a:r>
              <a:rPr lang="uk-UA" sz="3200" b="1" i="1" dirty="0" err="1"/>
              <a:t>Production</a:t>
            </a:r>
            <a:r>
              <a:rPr lang="uk-UA" sz="3200" b="1" i="1" dirty="0"/>
              <a:t> Technologies</a:t>
            </a:r>
            <a:r>
              <a:rPr lang="uk-UA" sz="3200" b="1" dirty="0"/>
              <a:t> ‒ «оптимізовані виробничі технології»</a:t>
            </a:r>
            <a:r>
              <a:rPr lang="uk-UA" sz="3200" b="1" i="1" dirty="0"/>
              <a:t>)</a:t>
            </a:r>
            <a:r>
              <a:rPr lang="uk-UA" sz="3200" b="1" dirty="0"/>
              <a:t> у західноєвропейській літературі відома як </a:t>
            </a:r>
            <a:r>
              <a:rPr lang="uk-UA" sz="3200" b="1" dirty="0" smtClean="0"/>
              <a:t>«ізраїльський </a:t>
            </a:r>
            <a:r>
              <a:rPr lang="en-US" sz="3200" b="1" i="1" dirty="0" smtClean="0"/>
              <a:t>KANBAN</a:t>
            </a:r>
            <a:r>
              <a:rPr lang="uk-UA" sz="3200" b="1" i="1" dirty="0" smtClean="0"/>
              <a:t>».</a:t>
            </a:r>
          </a:p>
          <a:p>
            <a:r>
              <a:rPr lang="uk-UA" sz="3200" dirty="0" smtClean="0"/>
              <a:t> </a:t>
            </a:r>
            <a:r>
              <a:rPr lang="uk-UA" sz="3200" dirty="0"/>
              <a:t>Система розроблена на початку 80-х рр. </a:t>
            </a:r>
            <a:r>
              <a:rPr lang="uk-UA" sz="3200" dirty="0" smtClean="0"/>
              <a:t>ізраїльськими </a:t>
            </a:r>
            <a:r>
              <a:rPr lang="uk-UA" sz="3200" dirty="0"/>
              <a:t>й американськими фахівцями. </a:t>
            </a:r>
            <a:r>
              <a:rPr lang="uk-UA" sz="3200" b="1" dirty="0">
                <a:solidFill>
                  <a:srgbClr val="FF0000"/>
                </a:solidFill>
              </a:rPr>
              <a:t>Головним принципом системи є усунення «вузьких місць», якими вважаються критичні ресурси</a:t>
            </a:r>
            <a:r>
              <a:rPr lang="uk-UA" sz="3200" b="1" dirty="0" smtClean="0">
                <a:solidFill>
                  <a:srgbClr val="FF0000"/>
                </a:solidFill>
              </a:rPr>
              <a:t>.</a:t>
            </a:r>
          </a:p>
          <a:p>
            <a:r>
              <a:rPr lang="uk-UA" sz="3200" dirty="0" smtClean="0"/>
              <a:t> </a:t>
            </a:r>
            <a:r>
              <a:rPr lang="uk-UA" sz="3200" dirty="0"/>
              <a:t>До </a:t>
            </a:r>
            <a:r>
              <a:rPr lang="uk-UA" sz="3200" dirty="0" smtClean="0"/>
              <a:t>критичних </a:t>
            </a:r>
            <a:r>
              <a:rPr lang="uk-UA" sz="3200" dirty="0"/>
              <a:t>ресурсів можуть бути зараховані  </a:t>
            </a:r>
            <a:r>
              <a:rPr lang="uk-UA" sz="3200" b="1" dirty="0">
                <a:solidFill>
                  <a:srgbClr val="0000CC"/>
                </a:solidFill>
              </a:rPr>
              <a:t>матеріальні запаси, машини, обладнання й устаткування, персонал та технологічні процеси. </a:t>
            </a:r>
            <a:endParaRPr lang="ru-RU" sz="3200" b="1" dirty="0">
              <a:solidFill>
                <a:srgbClr val="0000CC"/>
              </a:solidFill>
            </a:endParaRPr>
          </a:p>
        </p:txBody>
      </p:sp>
    </p:spTree>
    <p:extLst>
      <p:ext uri="{BB962C8B-B14F-4D97-AF65-F5344CB8AC3E}">
        <p14:creationId xmlns:p14="http://schemas.microsoft.com/office/powerpoint/2010/main" val="3409249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609600"/>
            <a:ext cx="8534400" cy="5632311"/>
          </a:xfrm>
          <a:prstGeom prst="rect">
            <a:avLst/>
          </a:prstGeom>
        </p:spPr>
        <p:txBody>
          <a:bodyPr wrap="square">
            <a:spAutoFit/>
          </a:bodyPr>
          <a:lstStyle/>
          <a:p>
            <a:r>
              <a:rPr lang="uk-UA" sz="3600" dirty="0"/>
              <a:t>Для ліквідації недоліків, властивих системам  </a:t>
            </a:r>
            <a:r>
              <a:rPr lang="uk-UA" sz="3600" i="1" dirty="0"/>
              <a:t>MRP </a:t>
            </a:r>
            <a:r>
              <a:rPr lang="en-US" sz="3600" i="1" dirty="0"/>
              <a:t>II</a:t>
            </a:r>
            <a:r>
              <a:rPr lang="uk-UA" sz="3600" dirty="0"/>
              <a:t> та  </a:t>
            </a:r>
            <a:r>
              <a:rPr lang="en-US" sz="3600" i="1" dirty="0"/>
              <a:t>KANBAN</a:t>
            </a:r>
            <a:r>
              <a:rPr lang="uk-UA" sz="3600" dirty="0"/>
              <a:t> </a:t>
            </a:r>
            <a:r>
              <a:rPr lang="uk-UA" sz="3600" b="1" dirty="0"/>
              <a:t>у 90-ті рр. у багатьох країнах були створені комбіновані системи, такі, як </a:t>
            </a:r>
            <a:r>
              <a:rPr lang="uk-UA" sz="3600" b="1" dirty="0" smtClean="0"/>
              <a:t>інтегрована </a:t>
            </a:r>
            <a:r>
              <a:rPr lang="uk-UA" sz="3600" b="1" dirty="0"/>
              <a:t>система </a:t>
            </a:r>
            <a:r>
              <a:rPr lang="uk-UA" sz="3600" b="1" i="1" dirty="0"/>
              <a:t>MRP</a:t>
            </a:r>
            <a:r>
              <a:rPr lang="en-US" sz="3600" b="1" i="1" dirty="0"/>
              <a:t>III</a:t>
            </a:r>
            <a:r>
              <a:rPr lang="uk-UA" sz="3600" b="1" dirty="0" smtClean="0"/>
              <a:t>.</a:t>
            </a:r>
          </a:p>
          <a:p>
            <a:r>
              <a:rPr lang="uk-UA" sz="3600" dirty="0" smtClean="0"/>
              <a:t> </a:t>
            </a:r>
            <a:r>
              <a:rPr lang="uk-UA" sz="3600" dirty="0"/>
              <a:t>У цій системі </a:t>
            </a:r>
            <a:r>
              <a:rPr lang="uk-UA" sz="3600" b="1" i="1" dirty="0"/>
              <a:t>паралельно використовують </a:t>
            </a:r>
            <a:r>
              <a:rPr lang="uk-UA" sz="3600" i="1" dirty="0" smtClean="0"/>
              <a:t>систему </a:t>
            </a:r>
            <a:r>
              <a:rPr lang="uk-UA" sz="3600" i="1" dirty="0"/>
              <a:t>MRP</a:t>
            </a:r>
            <a:r>
              <a:rPr lang="uk-UA" sz="3600" dirty="0"/>
              <a:t> (для планування і прогнозування попиту) </a:t>
            </a:r>
            <a:r>
              <a:rPr lang="uk-UA" sz="3600" i="1" dirty="0"/>
              <a:t>та систему </a:t>
            </a:r>
            <a:r>
              <a:rPr lang="en-US" sz="3600" i="1" dirty="0"/>
              <a:t>KANBAN</a:t>
            </a:r>
            <a:r>
              <a:rPr lang="uk-UA" sz="3600" dirty="0"/>
              <a:t> (для оперативного управління виробництвом) </a:t>
            </a:r>
            <a:endParaRPr lang="ru-RU" sz="3600" dirty="0"/>
          </a:p>
        </p:txBody>
      </p:sp>
    </p:spTree>
    <p:extLst>
      <p:ext uri="{BB962C8B-B14F-4D97-AF65-F5344CB8AC3E}">
        <p14:creationId xmlns:p14="http://schemas.microsoft.com/office/powerpoint/2010/main" val="205359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751344"/>
            <a:ext cx="7620000" cy="5262979"/>
          </a:xfrm>
          <a:prstGeom prst="rect">
            <a:avLst/>
          </a:prstGeom>
        </p:spPr>
        <p:txBody>
          <a:bodyPr wrap="square">
            <a:spAutoFit/>
          </a:bodyPr>
          <a:lstStyle/>
          <a:p>
            <a:r>
              <a:rPr lang="uk-UA" sz="2400" dirty="0"/>
              <a:t>Система, що є розвитком концепції </a:t>
            </a:r>
            <a:r>
              <a:rPr lang="uk-UA" sz="2400" dirty="0" err="1"/>
              <a:t>„точно</a:t>
            </a:r>
            <a:r>
              <a:rPr lang="uk-UA" sz="2400" dirty="0"/>
              <a:t> своєчасно” та включає елементи </a:t>
            </a:r>
            <a:r>
              <a:rPr lang="uk-UA" sz="2400" dirty="0" err="1"/>
              <a:t>Канбан</a:t>
            </a:r>
            <a:r>
              <a:rPr lang="uk-UA" sz="2400" dirty="0"/>
              <a:t> та МРП.  Використовує менше ресурсів, запасів, часу  в порівнянні з традиційним, так званим, широким виробничим процесом. Основними принципами цієї концепції є: досягнення високої якості продукції; зменшення розміру партій виробів та часу виробництва; забезпечення низького рівня запасів; підготовка висококваліфікованого персоналу; використання гнучкого обладнання та коротких термінів його переналадки. Це ...</a:t>
            </a:r>
            <a:endParaRPr lang="ru-RU" sz="2400" dirty="0"/>
          </a:p>
          <a:p>
            <a:r>
              <a:rPr lang="uk-UA" sz="2400" dirty="0"/>
              <a:t>А) система МРП  (</a:t>
            </a:r>
            <a:r>
              <a:rPr lang="en-US" sz="2400" dirty="0"/>
              <a:t>Material Requirements Planning</a:t>
            </a:r>
            <a:r>
              <a:rPr lang="uk-UA" sz="2400" dirty="0"/>
              <a:t>);</a:t>
            </a:r>
            <a:endParaRPr lang="ru-RU" sz="2400" dirty="0"/>
          </a:p>
          <a:p>
            <a:r>
              <a:rPr lang="uk-UA" sz="2400" dirty="0"/>
              <a:t>Б)система ЛП (</a:t>
            </a:r>
            <a:r>
              <a:rPr lang="en-US" sz="2400" dirty="0"/>
              <a:t>Lean Production)</a:t>
            </a:r>
            <a:r>
              <a:rPr lang="uk-UA" sz="2400" dirty="0"/>
              <a:t>;</a:t>
            </a:r>
            <a:endParaRPr lang="ru-RU" sz="2400" dirty="0"/>
          </a:p>
          <a:p>
            <a:r>
              <a:rPr lang="uk-UA" sz="2400" dirty="0"/>
              <a:t>В) система ОПТ (</a:t>
            </a:r>
            <a:r>
              <a:rPr lang="en-US" sz="2400" dirty="0" err="1"/>
              <a:t>Optimised</a:t>
            </a:r>
            <a:r>
              <a:rPr lang="en-US" sz="2400" dirty="0"/>
              <a:t> Production Technology</a:t>
            </a:r>
            <a:r>
              <a:rPr lang="uk-UA" sz="2400" dirty="0"/>
              <a:t>);</a:t>
            </a:r>
            <a:endParaRPr lang="ru-RU" sz="2400" dirty="0"/>
          </a:p>
          <a:p>
            <a:r>
              <a:rPr lang="uk-UA" sz="2400" dirty="0"/>
              <a:t>Г) система </a:t>
            </a:r>
            <a:r>
              <a:rPr lang="uk-UA" sz="2400" dirty="0" err="1"/>
              <a:t>„точно</a:t>
            </a:r>
            <a:r>
              <a:rPr lang="uk-UA" sz="2400" dirty="0"/>
              <a:t>, своєчасно” (</a:t>
            </a:r>
            <a:r>
              <a:rPr lang="en-US" sz="2400" dirty="0"/>
              <a:t>Just in Time</a:t>
            </a:r>
            <a:r>
              <a:rPr lang="uk-UA" sz="2400" dirty="0"/>
              <a:t>).</a:t>
            </a:r>
            <a:endParaRPr lang="ru-RU" sz="2400" dirty="0"/>
          </a:p>
        </p:txBody>
      </p:sp>
    </p:spTree>
    <p:extLst>
      <p:ext uri="{BB962C8B-B14F-4D97-AF65-F5344CB8AC3E}">
        <p14:creationId xmlns:p14="http://schemas.microsoft.com/office/powerpoint/2010/main" val="866053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889844"/>
            <a:ext cx="7924800" cy="4893647"/>
          </a:xfrm>
          <a:prstGeom prst="rect">
            <a:avLst/>
          </a:prstGeom>
        </p:spPr>
        <p:txBody>
          <a:bodyPr wrap="square">
            <a:spAutoFit/>
          </a:bodyPr>
          <a:lstStyle/>
          <a:p>
            <a:r>
              <a:rPr lang="uk-UA" sz="2400" dirty="0" smtClean="0"/>
              <a:t>Система </a:t>
            </a:r>
            <a:r>
              <a:rPr lang="uk-UA" sz="2400" dirty="0"/>
              <a:t>організації виробництва та постачання. Розроблена ізраїльськими та американськими спеціалістами на початку 80-х років та належить до класу, що </a:t>
            </a:r>
            <a:r>
              <a:rPr lang="uk-UA" sz="2400" dirty="0" err="1"/>
              <a:t>„тягнуть</a:t>
            </a:r>
            <a:r>
              <a:rPr lang="uk-UA" sz="2400" dirty="0"/>
              <a:t>”. Ця система вважається </a:t>
            </a:r>
            <a:r>
              <a:rPr lang="uk-UA" sz="2400" dirty="0" err="1"/>
              <a:t>комп`ютерізованим</a:t>
            </a:r>
            <a:r>
              <a:rPr lang="uk-UA" sz="2400" dirty="0"/>
              <a:t> варіантом </a:t>
            </a:r>
            <a:r>
              <a:rPr lang="uk-UA" sz="2400" dirty="0" err="1"/>
              <a:t>Канбан</a:t>
            </a:r>
            <a:r>
              <a:rPr lang="uk-UA" sz="2400" dirty="0"/>
              <a:t>, унеможливлює появу </a:t>
            </a:r>
            <a:r>
              <a:rPr lang="uk-UA" sz="2400" dirty="0" err="1"/>
              <a:t>„вузьких</a:t>
            </a:r>
            <a:r>
              <a:rPr lang="uk-UA" sz="2400" dirty="0"/>
              <a:t> місць”, її основний принцип – виявлення критичних ресурсів, якими можуть бути запаси сировини і матеріалів, машини і обладнання, технологічні процеси та персонал</a:t>
            </a:r>
            <a:r>
              <a:rPr lang="uk-UA" sz="2400" dirty="0" smtClean="0"/>
              <a:t>.</a:t>
            </a:r>
          </a:p>
          <a:p>
            <a:endParaRPr lang="ru-RU" sz="2400" dirty="0"/>
          </a:p>
          <a:p>
            <a:r>
              <a:rPr lang="uk-UA" sz="2400" dirty="0"/>
              <a:t>А) система МРП  (</a:t>
            </a:r>
            <a:r>
              <a:rPr lang="en-US" sz="2400" dirty="0"/>
              <a:t>Material Requirements Planning</a:t>
            </a:r>
            <a:r>
              <a:rPr lang="uk-UA" sz="2400" dirty="0"/>
              <a:t>);</a:t>
            </a:r>
            <a:endParaRPr lang="ru-RU" sz="2400" dirty="0"/>
          </a:p>
          <a:p>
            <a:r>
              <a:rPr lang="uk-UA" sz="2400" dirty="0"/>
              <a:t>Б)система ЛП (</a:t>
            </a:r>
            <a:r>
              <a:rPr lang="en-US" sz="2400" dirty="0"/>
              <a:t>Lean Production)</a:t>
            </a:r>
            <a:r>
              <a:rPr lang="uk-UA" sz="2400" dirty="0"/>
              <a:t>;</a:t>
            </a:r>
            <a:endParaRPr lang="ru-RU" sz="2400" dirty="0"/>
          </a:p>
          <a:p>
            <a:r>
              <a:rPr lang="uk-UA" sz="2400" dirty="0"/>
              <a:t>В) система ОПТ (</a:t>
            </a:r>
            <a:r>
              <a:rPr lang="en-US" sz="2400" dirty="0" err="1"/>
              <a:t>Optimised</a:t>
            </a:r>
            <a:r>
              <a:rPr lang="en-US" sz="2400" dirty="0"/>
              <a:t> Production Technology</a:t>
            </a:r>
            <a:r>
              <a:rPr lang="uk-UA" sz="2400" dirty="0"/>
              <a:t>);</a:t>
            </a:r>
            <a:endParaRPr lang="ru-RU" sz="2400" dirty="0"/>
          </a:p>
          <a:p>
            <a:r>
              <a:rPr lang="uk-UA" sz="2400" dirty="0"/>
              <a:t>Г) система </a:t>
            </a:r>
            <a:r>
              <a:rPr lang="uk-UA" sz="2400" dirty="0" err="1"/>
              <a:t>„точно</a:t>
            </a:r>
            <a:r>
              <a:rPr lang="uk-UA" sz="2400" dirty="0"/>
              <a:t>, своєчасно” (</a:t>
            </a:r>
            <a:r>
              <a:rPr lang="en-US" sz="2400" dirty="0"/>
              <a:t>Just in Time</a:t>
            </a:r>
            <a:r>
              <a:rPr lang="uk-UA" sz="2400" dirty="0"/>
              <a:t>).</a:t>
            </a:r>
            <a:endParaRPr lang="ru-RU" sz="2400" dirty="0"/>
          </a:p>
        </p:txBody>
      </p:sp>
    </p:spTree>
    <p:extLst>
      <p:ext uri="{BB962C8B-B14F-4D97-AF65-F5344CB8AC3E}">
        <p14:creationId xmlns:p14="http://schemas.microsoft.com/office/powerpoint/2010/main" val="2531717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04800"/>
            <a:ext cx="8534400" cy="6124754"/>
          </a:xfrm>
          <a:prstGeom prst="rect">
            <a:avLst/>
          </a:prstGeom>
        </p:spPr>
        <p:txBody>
          <a:bodyPr wrap="square">
            <a:spAutoFit/>
          </a:bodyPr>
          <a:lstStyle/>
          <a:p>
            <a:r>
              <a:rPr lang="uk-UA" sz="2800" dirty="0"/>
              <a:t>Система організації виробництва,яка належить до класу систем, що </a:t>
            </a:r>
            <a:r>
              <a:rPr lang="uk-UA" sz="2800" dirty="0" err="1"/>
              <a:t>„штовхають</a:t>
            </a:r>
            <a:r>
              <a:rPr lang="uk-UA" sz="2800" dirty="0"/>
              <a:t>”, була розроблена в 60-х роках. ЇЇ створення було засновано на використанні обчислювальної техніки, коли з`явилась можливість за допомогою досконалих обчислювальних комплексів узгоджувати та оперативно корегувати плани і дії постачальницьких, виробничих та збутових ланок  фірми з врахуванням постійних змін в реальному масштабі часу. Це</a:t>
            </a:r>
            <a:r>
              <a:rPr lang="uk-UA" sz="2800" dirty="0" smtClean="0"/>
              <a:t>....</a:t>
            </a:r>
          </a:p>
          <a:p>
            <a:endParaRPr lang="ru-RU" sz="2800" dirty="0"/>
          </a:p>
          <a:p>
            <a:r>
              <a:rPr lang="uk-UA" sz="2800" dirty="0"/>
              <a:t>А) система МРП  (</a:t>
            </a:r>
            <a:r>
              <a:rPr lang="en-US" sz="2800" dirty="0"/>
              <a:t>Material Requirements Planning</a:t>
            </a:r>
            <a:r>
              <a:rPr lang="uk-UA" sz="2800" dirty="0"/>
              <a:t>);</a:t>
            </a:r>
            <a:endParaRPr lang="ru-RU" sz="2800" dirty="0"/>
          </a:p>
          <a:p>
            <a:r>
              <a:rPr lang="uk-UA" sz="2800" dirty="0"/>
              <a:t>Б)система ЛП (</a:t>
            </a:r>
            <a:r>
              <a:rPr lang="en-US" sz="2800" dirty="0"/>
              <a:t>Lean Production)</a:t>
            </a:r>
            <a:r>
              <a:rPr lang="uk-UA" sz="2800" dirty="0"/>
              <a:t>;</a:t>
            </a:r>
            <a:endParaRPr lang="ru-RU" sz="2800" dirty="0"/>
          </a:p>
          <a:p>
            <a:r>
              <a:rPr lang="uk-UA" sz="2800" dirty="0"/>
              <a:t>В) система ОПТ (</a:t>
            </a:r>
            <a:r>
              <a:rPr lang="en-US" sz="2800" dirty="0" err="1"/>
              <a:t>Optimised</a:t>
            </a:r>
            <a:r>
              <a:rPr lang="en-US" sz="2800" dirty="0"/>
              <a:t> Production Technology</a:t>
            </a:r>
            <a:r>
              <a:rPr lang="uk-UA" sz="2800" dirty="0"/>
              <a:t>);</a:t>
            </a:r>
            <a:endParaRPr lang="ru-RU" sz="2800" dirty="0"/>
          </a:p>
          <a:p>
            <a:r>
              <a:rPr lang="uk-UA" sz="2800" dirty="0"/>
              <a:t>Г) система </a:t>
            </a:r>
            <a:r>
              <a:rPr lang="uk-UA" sz="2800" dirty="0" err="1"/>
              <a:t>„точно</a:t>
            </a:r>
            <a:r>
              <a:rPr lang="uk-UA" sz="2800" dirty="0"/>
              <a:t>, своєчасно” (</a:t>
            </a:r>
            <a:r>
              <a:rPr lang="en-US" sz="2800" dirty="0"/>
              <a:t>Just in Time</a:t>
            </a:r>
            <a:r>
              <a:rPr lang="uk-UA" sz="2800" dirty="0"/>
              <a:t>).</a:t>
            </a:r>
            <a:endParaRPr lang="ru-RU" sz="2800" dirty="0"/>
          </a:p>
        </p:txBody>
      </p:sp>
    </p:spTree>
    <p:extLst>
      <p:ext uri="{BB962C8B-B14F-4D97-AF65-F5344CB8AC3E}">
        <p14:creationId xmlns:p14="http://schemas.microsoft.com/office/powerpoint/2010/main" val="3924431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533400"/>
            <a:ext cx="8001000" cy="5693866"/>
          </a:xfrm>
          <a:prstGeom prst="rect">
            <a:avLst/>
          </a:prstGeom>
        </p:spPr>
        <p:txBody>
          <a:bodyPr wrap="square">
            <a:spAutoFit/>
          </a:bodyPr>
          <a:lstStyle/>
          <a:p>
            <a:r>
              <a:rPr lang="uk-UA" sz="2800" dirty="0"/>
              <a:t>Система виробництва і постачання деталей, комплектуючих виробів до місця споживання в необхідній кількості і в необхідний час. Система забезпечує пристосування виробництва до змін, обумовлених </a:t>
            </a:r>
            <a:r>
              <a:rPr lang="uk-UA" sz="2800" dirty="0" err="1"/>
              <a:t>„порушеннями</a:t>
            </a:r>
            <a:r>
              <a:rPr lang="uk-UA" sz="2800" dirty="0"/>
              <a:t>” в технологічних лініях, а у випадку її використання в масштабі всього підприємства  забезпечується ритмічність випуску готової продукції, різко скорочуються виробничі і товарні запаси. Це ...</a:t>
            </a:r>
            <a:endParaRPr lang="ru-RU" sz="2800" dirty="0"/>
          </a:p>
          <a:p>
            <a:r>
              <a:rPr lang="uk-UA" sz="2800" dirty="0"/>
              <a:t>А) система МРП  (</a:t>
            </a:r>
            <a:r>
              <a:rPr lang="en-US" sz="2800" dirty="0"/>
              <a:t>Material Requirements Planning</a:t>
            </a:r>
            <a:r>
              <a:rPr lang="uk-UA" sz="2800" dirty="0"/>
              <a:t>);</a:t>
            </a:r>
            <a:endParaRPr lang="ru-RU" sz="2800" dirty="0"/>
          </a:p>
          <a:p>
            <a:r>
              <a:rPr lang="uk-UA" sz="2800" dirty="0"/>
              <a:t>Б)система ЛП (</a:t>
            </a:r>
            <a:r>
              <a:rPr lang="en-US" sz="2800" dirty="0"/>
              <a:t>Lean Production)</a:t>
            </a:r>
            <a:r>
              <a:rPr lang="uk-UA" sz="2800" dirty="0"/>
              <a:t>;</a:t>
            </a:r>
            <a:endParaRPr lang="ru-RU" sz="2800" dirty="0"/>
          </a:p>
          <a:p>
            <a:r>
              <a:rPr lang="uk-UA" sz="2800" dirty="0"/>
              <a:t>В) система ОПТ (</a:t>
            </a:r>
            <a:r>
              <a:rPr lang="en-US" sz="2800" dirty="0" err="1"/>
              <a:t>Optimised</a:t>
            </a:r>
            <a:r>
              <a:rPr lang="en-US" sz="2800" dirty="0"/>
              <a:t> Production Technology</a:t>
            </a:r>
            <a:r>
              <a:rPr lang="uk-UA" sz="2800" dirty="0"/>
              <a:t>);</a:t>
            </a:r>
            <a:endParaRPr lang="ru-RU" sz="2800" dirty="0"/>
          </a:p>
          <a:p>
            <a:r>
              <a:rPr lang="uk-UA" sz="2800" dirty="0"/>
              <a:t>Г) система </a:t>
            </a:r>
            <a:r>
              <a:rPr lang="uk-UA" sz="2800" dirty="0" err="1"/>
              <a:t>„точно</a:t>
            </a:r>
            <a:r>
              <a:rPr lang="uk-UA" sz="2800" dirty="0"/>
              <a:t>, своєчасно” (</a:t>
            </a:r>
            <a:r>
              <a:rPr lang="en-US" sz="2800" dirty="0"/>
              <a:t>Just in Time</a:t>
            </a:r>
            <a:r>
              <a:rPr lang="uk-UA" sz="2800" dirty="0"/>
              <a:t>).</a:t>
            </a:r>
            <a:endParaRPr lang="ru-RU" sz="2800" dirty="0"/>
          </a:p>
        </p:txBody>
      </p:sp>
    </p:spTree>
    <p:extLst>
      <p:ext uri="{BB962C8B-B14F-4D97-AF65-F5344CB8AC3E}">
        <p14:creationId xmlns:p14="http://schemas.microsoft.com/office/powerpoint/2010/main" val="667288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52400"/>
            <a:ext cx="8763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Організація постачання матеріальних ресурсів та управління запасами у </a:t>
            </a:r>
            <a:r>
              <a:rPr kumimoji="0" lang="uk-UA" sz="3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мікровиробничих</a:t>
            </a: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логістичних системах</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Матеріальні запаси </a:t>
            </a:r>
            <a:r>
              <a:rPr kumimoji="0" lang="uk-UA"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a:t>
            </a:r>
            <a:r>
              <a:rPr kumimoji="0" lang="uk-UA"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продукція виробничо-технічного призначення, вироби народного споживання й інші товари, що  перебувають на різних стадіях виробництва й обігу та очікують початку процесу особистого або виробничого споживання.</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створення, і відсутність запасів призводить до певних витрат. </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4778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2501355"/>
              </p:ext>
            </p:extLst>
          </p:nvPr>
        </p:nvGraphicFramePr>
        <p:xfrm>
          <a:off x="394854" y="1143000"/>
          <a:ext cx="8229600" cy="5266944"/>
        </p:xfrm>
        <a:graphic>
          <a:graphicData uri="http://schemas.openxmlformats.org/drawingml/2006/table">
            <a:tbl>
              <a:tblPr firstRow="1" firstCol="1" bandRow="1">
                <a:tableStyleId>{5C22544A-7EE6-4342-B048-85BDC9FD1C3A}</a:tableStyleId>
              </a:tblPr>
              <a:tblGrid>
                <a:gridCol w="4114800"/>
                <a:gridCol w="4114800"/>
              </a:tblGrid>
              <a:tr h="1135030">
                <a:tc>
                  <a:txBody>
                    <a:bodyPr/>
                    <a:lstStyle/>
                    <a:p>
                      <a:pPr>
                        <a:lnSpc>
                          <a:spcPct val="120000"/>
                        </a:lnSpc>
                        <a:spcAft>
                          <a:spcPts val="0"/>
                        </a:spcAft>
                      </a:pPr>
                      <a:r>
                        <a:rPr lang="uk-UA" sz="2400" dirty="0">
                          <a:solidFill>
                            <a:schemeClr val="tx1"/>
                          </a:solidFill>
                          <a:effectLst/>
                        </a:rPr>
                        <a:t>Основні види витрат, пов'язаних зі створенням та утриманням запасів</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uk-UA" sz="2400">
                          <a:solidFill>
                            <a:schemeClr val="tx1"/>
                          </a:solidFill>
                          <a:effectLst/>
                        </a:rPr>
                        <a:t>Основні види втрат, пов'язаних із відсутністю запасів</a:t>
                      </a:r>
                      <a:endParaRPr lang="ru-RU" sz="2400">
                        <a:solidFill>
                          <a:schemeClr val="tx1"/>
                        </a:solidFill>
                        <a:effectLst/>
                        <a:latin typeface="Times New Roman"/>
                        <a:ea typeface="Times New Roman"/>
                        <a:cs typeface="Times New Roman"/>
                      </a:endParaRPr>
                    </a:p>
                  </a:txBody>
                  <a:tcPr marL="68580" marR="68580" marT="0" marB="0"/>
                </a:tc>
              </a:tr>
              <a:tr h="3817970">
                <a:tc>
                  <a:txBody>
                    <a:bodyPr/>
                    <a:lstStyle/>
                    <a:p>
                      <a:pPr algn="just">
                        <a:lnSpc>
                          <a:spcPct val="120000"/>
                        </a:lnSpc>
                        <a:spcAft>
                          <a:spcPts val="0"/>
                        </a:spcAft>
                      </a:pPr>
                      <a:r>
                        <a:rPr lang="uk-UA" sz="2400" dirty="0">
                          <a:solidFill>
                            <a:schemeClr val="tx1"/>
                          </a:solidFill>
                          <a:effectLst/>
                        </a:rPr>
                        <a:t>заморожені фінансові засоби;</a:t>
                      </a:r>
                      <a:endParaRPr lang="ru-RU" sz="2400" dirty="0">
                        <a:solidFill>
                          <a:schemeClr val="tx1"/>
                        </a:solidFill>
                        <a:effectLst/>
                      </a:endParaRPr>
                    </a:p>
                    <a:p>
                      <a:pPr algn="just">
                        <a:lnSpc>
                          <a:spcPct val="120000"/>
                        </a:lnSpc>
                        <a:spcAft>
                          <a:spcPts val="0"/>
                        </a:spcAft>
                      </a:pPr>
                      <a:r>
                        <a:rPr lang="uk-UA" sz="2400" dirty="0">
                          <a:solidFill>
                            <a:schemeClr val="tx1"/>
                          </a:solidFill>
                          <a:effectLst/>
                        </a:rPr>
                        <a:t>витрати на утримання спеціально обладнаних приміщень;</a:t>
                      </a:r>
                      <a:endParaRPr lang="ru-RU" sz="2400" dirty="0">
                        <a:solidFill>
                          <a:schemeClr val="tx1"/>
                        </a:solidFill>
                        <a:effectLst/>
                      </a:endParaRPr>
                    </a:p>
                    <a:p>
                      <a:pPr algn="just">
                        <a:lnSpc>
                          <a:spcPct val="120000"/>
                        </a:lnSpc>
                        <a:spcAft>
                          <a:spcPts val="0"/>
                        </a:spcAft>
                      </a:pPr>
                      <a:r>
                        <a:rPr lang="uk-UA" sz="2400" dirty="0">
                          <a:solidFill>
                            <a:schemeClr val="tx1"/>
                          </a:solidFill>
                          <a:effectLst/>
                        </a:rPr>
                        <a:t>оплата праці спеціального </a:t>
                      </a:r>
                      <a:r>
                        <a:rPr lang="uk-UA" sz="2400" dirty="0" smtClean="0">
                          <a:solidFill>
                            <a:schemeClr val="tx1"/>
                          </a:solidFill>
                          <a:effectLst/>
                        </a:rPr>
                        <a:t>персоналу</a:t>
                      </a:r>
                      <a:r>
                        <a:rPr lang="uk-UA" sz="2400" dirty="0">
                          <a:solidFill>
                            <a:schemeClr val="tx1"/>
                          </a:solidFill>
                          <a:effectLst/>
                        </a:rPr>
                        <a:t>;</a:t>
                      </a:r>
                      <a:endParaRPr lang="ru-RU" sz="2400" dirty="0">
                        <a:solidFill>
                          <a:schemeClr val="tx1"/>
                        </a:solidFill>
                        <a:effectLst/>
                      </a:endParaRPr>
                    </a:p>
                    <a:p>
                      <a:pPr algn="just">
                        <a:lnSpc>
                          <a:spcPct val="120000"/>
                        </a:lnSpc>
                        <a:spcAft>
                          <a:spcPts val="0"/>
                        </a:spcAft>
                      </a:pPr>
                      <a:r>
                        <a:rPr lang="uk-UA" sz="2400" dirty="0">
                          <a:solidFill>
                            <a:schemeClr val="tx1"/>
                          </a:solidFill>
                          <a:effectLst/>
                        </a:rPr>
                        <a:t>постійний ризик псування, </a:t>
                      </a:r>
                      <a:r>
                        <a:rPr lang="uk-UA" sz="2400" dirty="0" smtClean="0">
                          <a:solidFill>
                            <a:schemeClr val="tx1"/>
                          </a:solidFill>
                          <a:effectLst/>
                        </a:rPr>
                        <a:t>розкрадання</a:t>
                      </a:r>
                      <a:endParaRPr lang="ru-RU" sz="24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uk-UA" sz="2400" dirty="0">
                          <a:solidFill>
                            <a:schemeClr val="tx1"/>
                          </a:solidFill>
                          <a:effectLst/>
                        </a:rPr>
                        <a:t>утрати від простою виробництва;</a:t>
                      </a:r>
                      <a:endParaRPr lang="ru-RU" sz="2400" dirty="0">
                        <a:solidFill>
                          <a:schemeClr val="tx1"/>
                        </a:solidFill>
                        <a:effectLst/>
                      </a:endParaRPr>
                    </a:p>
                    <a:p>
                      <a:pPr algn="just">
                        <a:lnSpc>
                          <a:spcPct val="120000"/>
                        </a:lnSpc>
                        <a:spcAft>
                          <a:spcPts val="0"/>
                        </a:spcAft>
                      </a:pPr>
                      <a:r>
                        <a:rPr lang="uk-UA" sz="2400" dirty="0">
                          <a:solidFill>
                            <a:schemeClr val="tx1"/>
                          </a:solidFill>
                          <a:effectLst/>
                        </a:rPr>
                        <a:t>утрати від відсутності товару на складі в момент виникнення </a:t>
                      </a:r>
                      <a:r>
                        <a:rPr lang="uk-UA" sz="2400" dirty="0" smtClean="0">
                          <a:solidFill>
                            <a:schemeClr val="tx1"/>
                          </a:solidFill>
                          <a:effectLst/>
                        </a:rPr>
                        <a:t>попиту</a:t>
                      </a:r>
                      <a:r>
                        <a:rPr lang="uk-UA" sz="2400" dirty="0">
                          <a:solidFill>
                            <a:schemeClr val="tx1"/>
                          </a:solidFill>
                          <a:effectLst/>
                        </a:rPr>
                        <a:t>;</a:t>
                      </a:r>
                      <a:endParaRPr lang="ru-RU" sz="2400" dirty="0">
                        <a:solidFill>
                          <a:schemeClr val="tx1"/>
                        </a:solidFill>
                        <a:effectLst/>
                      </a:endParaRPr>
                    </a:p>
                    <a:p>
                      <a:pPr algn="just">
                        <a:lnSpc>
                          <a:spcPct val="120000"/>
                        </a:lnSpc>
                        <a:spcAft>
                          <a:spcPts val="0"/>
                        </a:spcAft>
                      </a:pPr>
                      <a:r>
                        <a:rPr lang="uk-UA" sz="2400" dirty="0">
                          <a:solidFill>
                            <a:schemeClr val="tx1"/>
                          </a:solidFill>
                          <a:effectLst/>
                        </a:rPr>
                        <a:t>утрати від закупівлі дрібних партій товарів за більш високими цінами тощо</a:t>
                      </a:r>
                      <a:endParaRPr lang="ru-RU" sz="2400"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27709" y="194102"/>
            <a:ext cx="89638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Витрати, пов’язані зі створенням та відсутністю запасів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9002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7709"/>
            <a:ext cx="8763000" cy="6555641"/>
          </a:xfrm>
          <a:prstGeom prst="rect">
            <a:avLst/>
          </a:prstGeom>
        </p:spPr>
        <p:txBody>
          <a:bodyPr wrap="square">
            <a:spAutoFit/>
          </a:bodyPr>
          <a:lstStyle/>
          <a:p>
            <a:r>
              <a:rPr lang="uk-UA" sz="2000" b="1" dirty="0"/>
              <a:t>До основних мотивів створення матеріальних запасів можна </a:t>
            </a:r>
            <a:r>
              <a:rPr lang="uk-UA" sz="2000" b="1" dirty="0" smtClean="0"/>
              <a:t>зарахувати:</a:t>
            </a:r>
            <a:endParaRPr lang="ru-RU" sz="2000" b="1" dirty="0"/>
          </a:p>
          <a:p>
            <a:r>
              <a:rPr lang="uk-UA" sz="2000" b="1" dirty="0"/>
              <a:t>1) непередбачувані коливання попиту або зниження інтенсивності вихідного матеріального потоку;</a:t>
            </a:r>
            <a:endParaRPr lang="ru-RU" sz="2000" b="1" dirty="0"/>
          </a:p>
          <a:p>
            <a:r>
              <a:rPr lang="uk-UA" sz="2000" b="1" dirty="0"/>
              <a:t>2)  сезонність  попиту деяких видів товарів;</a:t>
            </a:r>
            <a:endParaRPr lang="ru-RU" sz="2000" b="1" dirty="0"/>
          </a:p>
          <a:p>
            <a:r>
              <a:rPr lang="uk-UA" sz="2000" b="1" dirty="0"/>
              <a:t>3)  спекулятивні мотиви;</a:t>
            </a:r>
            <a:endParaRPr lang="ru-RU" sz="2000" b="1" dirty="0"/>
          </a:p>
          <a:p>
            <a:r>
              <a:rPr lang="uk-UA" sz="2000" b="1" dirty="0"/>
              <a:t>4) економія на витратах, пов'язаних із розміщенням і доставкою більшого замовлення (витрати адміністративного характеру, пов'язані з пошуком постачальника, проведенням переговорів із ним, </a:t>
            </a:r>
            <a:r>
              <a:rPr lang="uk-UA" sz="2000" b="1" dirty="0" smtClean="0"/>
              <a:t>відрядженнями</a:t>
            </a:r>
            <a:r>
              <a:rPr lang="uk-UA" sz="2000" b="1" dirty="0"/>
              <a:t>, міжміськими переговорами, витрати на транспортування замовлення);</a:t>
            </a:r>
            <a:endParaRPr lang="ru-RU" sz="2000" b="1" dirty="0"/>
          </a:p>
          <a:p>
            <a:r>
              <a:rPr lang="uk-UA" sz="2000" b="1" dirty="0"/>
              <a:t>5) можливість порушення встановленого графіка постачань, яке може  призвести до зниження інтенсивності вхідного матеріального </a:t>
            </a:r>
            <a:r>
              <a:rPr lang="uk-UA" sz="2000" b="1" dirty="0" smtClean="0"/>
              <a:t>потоку</a:t>
            </a:r>
            <a:r>
              <a:rPr lang="uk-UA" sz="2000" b="1" dirty="0"/>
              <a:t>;</a:t>
            </a:r>
            <a:endParaRPr lang="ru-RU" sz="2000" b="1" dirty="0"/>
          </a:p>
          <a:p>
            <a:r>
              <a:rPr lang="uk-UA" sz="2000" b="1" dirty="0"/>
              <a:t>6) зниження витрат, пов'язаних із виробництвом одиниці виробу, завдяки ефекту масштабу; </a:t>
            </a:r>
            <a:endParaRPr lang="ru-RU" sz="2000" b="1" dirty="0"/>
          </a:p>
          <a:p>
            <a:r>
              <a:rPr lang="uk-UA" sz="2000" b="1" dirty="0"/>
              <a:t>7) можливість рівномірного здійснення операцій зі збуту;</a:t>
            </a:r>
            <a:endParaRPr lang="ru-RU" sz="2000" b="1" dirty="0"/>
          </a:p>
          <a:p>
            <a:r>
              <a:rPr lang="uk-UA" sz="2000" b="1" dirty="0"/>
              <a:t>8) необхідність згладжування коливань у поставках сировини й </a:t>
            </a:r>
            <a:r>
              <a:rPr lang="uk-UA" sz="2000" b="1" dirty="0" err="1" smtClean="0"/>
              <a:t>напівфабри</a:t>
            </a:r>
            <a:r>
              <a:rPr lang="uk-UA" sz="2000" b="1" dirty="0" err="1"/>
              <a:t>-</a:t>
            </a:r>
            <a:r>
              <a:rPr lang="uk-UA" sz="2000" b="1" dirty="0" err="1" smtClean="0"/>
              <a:t>катів</a:t>
            </a:r>
            <a:r>
              <a:rPr lang="uk-UA" sz="2000" b="1" dirty="0"/>
              <a:t>, забезпечення рівномірності процесу виробництва за </a:t>
            </a:r>
            <a:r>
              <a:rPr lang="uk-UA" sz="2000" b="1" dirty="0" smtClean="0"/>
              <a:t>рахунок </a:t>
            </a:r>
            <a:r>
              <a:rPr lang="uk-UA" sz="2000" b="1" dirty="0"/>
              <a:t>створення виробничих запасів; </a:t>
            </a:r>
            <a:endParaRPr lang="ru-RU" sz="2000" b="1" dirty="0"/>
          </a:p>
          <a:p>
            <a:r>
              <a:rPr lang="uk-UA" sz="2000" b="1" dirty="0"/>
              <a:t>9) можливість негайного обслуговування покупців із наявних запасів; </a:t>
            </a:r>
            <a:endParaRPr lang="ru-RU" sz="2000" b="1" dirty="0"/>
          </a:p>
          <a:p>
            <a:r>
              <a:rPr lang="uk-UA" sz="2000" b="1" dirty="0"/>
              <a:t>10) зведення до мінімуму простоїв виробництва через брак </a:t>
            </a:r>
            <a:r>
              <a:rPr lang="uk-UA" sz="2000" b="1" dirty="0" smtClean="0"/>
              <a:t>запасних </a:t>
            </a:r>
            <a:r>
              <a:rPr lang="uk-UA" sz="2000" b="1" dirty="0"/>
              <a:t>частин; </a:t>
            </a:r>
            <a:endParaRPr lang="ru-RU" sz="2000" b="1" dirty="0"/>
          </a:p>
          <a:p>
            <a:r>
              <a:rPr lang="uk-UA" sz="2000" b="1" dirty="0"/>
              <a:t>11) спрощення процесу управління виробництвом (наявність запасів знижує вимоги до рівня менеджменту та управлінські витрати). </a:t>
            </a:r>
            <a:endParaRPr lang="ru-RU" sz="2000" b="1" dirty="0"/>
          </a:p>
        </p:txBody>
      </p:sp>
    </p:spTree>
    <p:extLst>
      <p:ext uri="{BB962C8B-B14F-4D97-AF65-F5344CB8AC3E}">
        <p14:creationId xmlns:p14="http://schemas.microsoft.com/office/powerpoint/2010/main" val="2533302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90243612"/>
              </p:ext>
            </p:extLst>
          </p:nvPr>
        </p:nvGraphicFramePr>
        <p:xfrm>
          <a:off x="457200" y="457200"/>
          <a:ext cx="8534402" cy="6172200"/>
        </p:xfrm>
        <a:graphic>
          <a:graphicData uri="http://schemas.openxmlformats.org/drawingml/2006/table">
            <a:tbl>
              <a:tblPr firstRow="1" firstCol="1" bandRow="1">
                <a:tableStyleId>{5C22544A-7EE6-4342-B048-85BDC9FD1C3A}</a:tableStyleId>
              </a:tblPr>
              <a:tblGrid>
                <a:gridCol w="584608"/>
                <a:gridCol w="3606395"/>
                <a:gridCol w="4343399"/>
              </a:tblGrid>
              <a:tr h="1851660">
                <a:tc>
                  <a:txBody>
                    <a:bodyPr/>
                    <a:lstStyle/>
                    <a:p>
                      <a:pPr algn="ctr">
                        <a:lnSpc>
                          <a:spcPct val="120000"/>
                        </a:lnSpc>
                        <a:spcAft>
                          <a:spcPts val="0"/>
                        </a:spcAft>
                      </a:pPr>
                      <a:r>
                        <a:rPr lang="uk-UA" sz="1800" b="1" dirty="0">
                          <a:solidFill>
                            <a:schemeClr val="tx1"/>
                          </a:solidFill>
                          <a:effectLst/>
                        </a:rPr>
                        <a:t>4</a:t>
                      </a:r>
                      <a:endParaRPr lang="ru-RU" sz="1800" b="1" dirty="0">
                        <a:solidFill>
                          <a:schemeClr val="tx1"/>
                        </a:solidFill>
                        <a:effectLst/>
                        <a:latin typeface="Times New Roman"/>
                        <a:ea typeface="Times New Roman"/>
                        <a:cs typeface="Times New Roman"/>
                      </a:endParaRPr>
                    </a:p>
                  </a:txBody>
                  <a:tcPr marL="56200" marR="56200" marT="0" marB="0" anchor="ctr"/>
                </a:tc>
                <a:tc>
                  <a:txBody>
                    <a:bodyPr/>
                    <a:lstStyle/>
                    <a:p>
                      <a:pPr algn="ctr">
                        <a:lnSpc>
                          <a:spcPct val="120000"/>
                        </a:lnSpc>
                        <a:spcAft>
                          <a:spcPts val="0"/>
                        </a:spcAft>
                      </a:pPr>
                      <a:r>
                        <a:rPr lang="uk-UA" sz="1800" b="1" dirty="0">
                          <a:solidFill>
                            <a:schemeClr val="tx1"/>
                          </a:solidFill>
                          <a:effectLst/>
                        </a:rPr>
                        <a:t>Усунення простоїв устаткування</a:t>
                      </a:r>
                      <a:endParaRPr lang="ru-RU" sz="1800" b="1" dirty="0">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Прагнення ніколи не зупиняти </a:t>
                      </a:r>
                      <a:r>
                        <a:rPr lang="uk-UA" sz="1800" b="1" dirty="0" smtClean="0">
                          <a:solidFill>
                            <a:schemeClr val="tx1"/>
                          </a:solidFill>
                          <a:effectLst/>
                        </a:rPr>
                        <a:t>основне </a:t>
                      </a:r>
                      <a:r>
                        <a:rPr lang="uk-UA" sz="1800" b="1" dirty="0">
                          <a:solidFill>
                            <a:schemeClr val="tx1"/>
                          </a:solidFill>
                          <a:effectLst/>
                        </a:rPr>
                        <a:t>устаткування і підтримувати будь-що-будь високий коефіцієнт його </a:t>
                      </a:r>
                      <a:r>
                        <a:rPr lang="uk-UA" sz="1800" b="1" dirty="0" err="1" smtClean="0">
                          <a:solidFill>
                            <a:schemeClr val="tx1"/>
                          </a:solidFill>
                          <a:effectLst/>
                        </a:rPr>
                        <a:t>вико-</a:t>
                      </a:r>
                      <a:r>
                        <a:rPr lang="uk-UA" sz="1800" b="1" dirty="0" smtClean="0">
                          <a:solidFill>
                            <a:schemeClr val="tx1"/>
                          </a:solidFill>
                          <a:effectLst/>
                        </a:rPr>
                        <a:t> </a:t>
                      </a:r>
                      <a:r>
                        <a:rPr lang="uk-UA" sz="1800" b="1" dirty="0" err="1" smtClean="0">
                          <a:solidFill>
                            <a:schemeClr val="tx1"/>
                          </a:solidFill>
                          <a:effectLst/>
                        </a:rPr>
                        <a:t>ристання</a:t>
                      </a:r>
                      <a:endParaRPr lang="ru-RU" sz="1800" b="1" dirty="0">
                        <a:solidFill>
                          <a:schemeClr val="tx1"/>
                        </a:solidFill>
                        <a:effectLst/>
                        <a:latin typeface="Times New Roman"/>
                        <a:ea typeface="Times New Roman"/>
                        <a:cs typeface="Times New Roman"/>
                      </a:endParaRPr>
                    </a:p>
                  </a:txBody>
                  <a:tcPr marL="56200" marR="56200" marT="0" marB="0"/>
                </a:tc>
              </a:tr>
              <a:tr h="617220">
                <a:tc>
                  <a:txBody>
                    <a:bodyPr/>
                    <a:lstStyle/>
                    <a:p>
                      <a:pPr algn="ctr">
                        <a:lnSpc>
                          <a:spcPct val="120000"/>
                        </a:lnSpc>
                        <a:spcAft>
                          <a:spcPts val="0"/>
                        </a:spcAft>
                      </a:pPr>
                      <a:r>
                        <a:rPr lang="uk-UA" sz="1800" b="1">
                          <a:solidFill>
                            <a:schemeClr val="tx1"/>
                          </a:solidFill>
                          <a:effectLst/>
                        </a:rPr>
                        <a:t>5</a:t>
                      </a:r>
                      <a:endParaRPr lang="ru-RU" sz="1800" b="1">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Обов'язкове усунення браку</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a:solidFill>
                            <a:schemeClr val="tx1"/>
                          </a:solidFill>
                          <a:effectLst/>
                        </a:rPr>
                        <a:t>Наявність браку</a:t>
                      </a:r>
                      <a:endParaRPr lang="ru-RU" sz="1800" b="1">
                        <a:solidFill>
                          <a:schemeClr val="tx1"/>
                        </a:solidFill>
                        <a:effectLst/>
                        <a:latin typeface="Times New Roman"/>
                        <a:ea typeface="Times New Roman"/>
                        <a:cs typeface="Times New Roman"/>
                      </a:endParaRPr>
                    </a:p>
                  </a:txBody>
                  <a:tcPr marL="56200" marR="56200" marT="0" marB="0"/>
                </a:tc>
              </a:tr>
              <a:tr h="1234440">
                <a:tc>
                  <a:txBody>
                    <a:bodyPr/>
                    <a:lstStyle/>
                    <a:p>
                      <a:pPr algn="ctr">
                        <a:lnSpc>
                          <a:spcPct val="120000"/>
                        </a:lnSpc>
                        <a:spcAft>
                          <a:spcPts val="0"/>
                        </a:spcAft>
                      </a:pPr>
                      <a:r>
                        <a:rPr lang="uk-UA" sz="1800" b="1">
                          <a:solidFill>
                            <a:schemeClr val="tx1"/>
                          </a:solidFill>
                          <a:effectLst/>
                        </a:rPr>
                        <a:t>6</a:t>
                      </a:r>
                      <a:endParaRPr lang="ru-RU" sz="1800" b="1">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Усунення нераціональних </a:t>
                      </a:r>
                      <a:r>
                        <a:rPr lang="uk-UA" sz="1800" b="1" dirty="0" smtClean="0">
                          <a:solidFill>
                            <a:schemeClr val="tx1"/>
                          </a:solidFill>
                          <a:effectLst/>
                        </a:rPr>
                        <a:t>внутрішньозаводських </a:t>
                      </a:r>
                      <a:r>
                        <a:rPr lang="uk-UA" sz="1800" b="1" dirty="0">
                          <a:solidFill>
                            <a:schemeClr val="tx1"/>
                          </a:solidFill>
                          <a:effectLst/>
                        </a:rPr>
                        <a:t>перевезень</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a:solidFill>
                            <a:schemeClr val="tx1"/>
                          </a:solidFill>
                          <a:effectLst/>
                        </a:rPr>
                        <a:t>Допущення нераціональних внутрі-шньозаводських перевезень</a:t>
                      </a:r>
                      <a:endParaRPr lang="ru-RU" sz="1800" b="1">
                        <a:solidFill>
                          <a:schemeClr val="tx1"/>
                        </a:solidFill>
                        <a:effectLst/>
                        <a:latin typeface="Times New Roman"/>
                        <a:ea typeface="Times New Roman"/>
                        <a:cs typeface="Times New Roman"/>
                      </a:endParaRPr>
                    </a:p>
                  </a:txBody>
                  <a:tcPr marL="56200" marR="56200" marT="0" marB="0"/>
                </a:tc>
              </a:tr>
              <a:tr h="1234440">
                <a:tc>
                  <a:txBody>
                    <a:bodyPr/>
                    <a:lstStyle/>
                    <a:p>
                      <a:pPr algn="ctr">
                        <a:lnSpc>
                          <a:spcPct val="120000"/>
                        </a:lnSpc>
                        <a:spcAft>
                          <a:spcPts val="0"/>
                        </a:spcAft>
                      </a:pPr>
                      <a:r>
                        <a:rPr lang="uk-UA" sz="1800" b="1">
                          <a:solidFill>
                            <a:schemeClr val="tx1"/>
                          </a:solidFill>
                          <a:effectLst/>
                        </a:rPr>
                        <a:t>7</a:t>
                      </a:r>
                      <a:endParaRPr lang="ru-RU" sz="1800" b="1">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Перетворення постачальників у </a:t>
                      </a:r>
                      <a:r>
                        <a:rPr lang="uk-UA" sz="1800" b="1" dirty="0" smtClean="0">
                          <a:solidFill>
                            <a:schemeClr val="tx1"/>
                          </a:solidFill>
                          <a:effectLst/>
                        </a:rPr>
                        <a:t>доброзичливих </a:t>
                      </a:r>
                      <a:r>
                        <a:rPr lang="uk-UA" sz="1800" b="1" dirty="0">
                          <a:solidFill>
                            <a:schemeClr val="tx1"/>
                          </a:solidFill>
                          <a:effectLst/>
                        </a:rPr>
                        <a:t>партнерів</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dirty="0">
                          <a:solidFill>
                            <a:schemeClr val="tx1"/>
                          </a:solidFill>
                          <a:effectLst/>
                        </a:rPr>
                        <a:t>Постачальників розглядають як конфронтаційну сторону</a:t>
                      </a:r>
                      <a:endParaRPr lang="ru-RU" sz="1800" b="1" dirty="0">
                        <a:solidFill>
                          <a:schemeClr val="tx1"/>
                        </a:solidFill>
                        <a:effectLst/>
                        <a:latin typeface="Times New Roman"/>
                        <a:ea typeface="Times New Roman"/>
                        <a:cs typeface="Times New Roman"/>
                      </a:endParaRPr>
                    </a:p>
                  </a:txBody>
                  <a:tcPr marL="56200" marR="56200" marT="0" marB="0"/>
                </a:tc>
              </a:tr>
              <a:tr h="1234440">
                <a:tc>
                  <a:txBody>
                    <a:bodyPr/>
                    <a:lstStyle/>
                    <a:p>
                      <a:pPr algn="ctr">
                        <a:lnSpc>
                          <a:spcPct val="120000"/>
                        </a:lnSpc>
                        <a:spcAft>
                          <a:spcPts val="0"/>
                        </a:spcAft>
                      </a:pPr>
                      <a:r>
                        <a:rPr lang="uk-UA" sz="1800" b="1">
                          <a:solidFill>
                            <a:schemeClr val="tx1"/>
                          </a:solidFill>
                          <a:effectLst/>
                        </a:rPr>
                        <a:t>8</a:t>
                      </a:r>
                      <a:endParaRPr lang="ru-RU" sz="1800" b="1">
                        <a:solidFill>
                          <a:schemeClr val="tx1"/>
                        </a:solidFill>
                        <a:effectLst/>
                        <a:latin typeface="Times New Roman"/>
                        <a:ea typeface="Times New Roman"/>
                        <a:cs typeface="Times New Roman"/>
                      </a:endParaRPr>
                    </a:p>
                  </a:txBody>
                  <a:tcPr marL="56200" marR="56200" marT="0" marB="0" anchor="ctr"/>
                </a:tc>
                <a:tc>
                  <a:txBody>
                    <a:bodyPr/>
                    <a:lstStyle/>
                    <a:p>
                      <a:pPr algn="just">
                        <a:lnSpc>
                          <a:spcPct val="120000"/>
                        </a:lnSpc>
                        <a:spcAft>
                          <a:spcPts val="0"/>
                        </a:spcAft>
                      </a:pPr>
                      <a:r>
                        <a:rPr lang="uk-UA" sz="1800" b="1" dirty="0">
                          <a:solidFill>
                            <a:schemeClr val="tx1"/>
                          </a:solidFill>
                          <a:effectLst/>
                        </a:rPr>
                        <a:t>Пристосована для умов «ринку </a:t>
                      </a:r>
                      <a:r>
                        <a:rPr lang="uk-UA" sz="1800" b="1" dirty="0" smtClean="0">
                          <a:solidFill>
                            <a:schemeClr val="tx1"/>
                          </a:solidFill>
                          <a:effectLst/>
                        </a:rPr>
                        <a:t>покупця</a:t>
                      </a:r>
                      <a:r>
                        <a:rPr lang="uk-UA" sz="1800" b="1" dirty="0">
                          <a:solidFill>
                            <a:schemeClr val="tx1"/>
                          </a:solidFill>
                          <a:effectLst/>
                        </a:rPr>
                        <a:t>»</a:t>
                      </a:r>
                      <a:endParaRPr lang="ru-RU" sz="1800" b="1" dirty="0">
                        <a:solidFill>
                          <a:schemeClr val="tx1"/>
                        </a:solidFill>
                        <a:effectLst/>
                        <a:latin typeface="Times New Roman"/>
                        <a:ea typeface="Times New Roman"/>
                        <a:cs typeface="Times New Roman"/>
                      </a:endParaRPr>
                    </a:p>
                  </a:txBody>
                  <a:tcPr marL="56200" marR="56200" marT="0" marB="0"/>
                </a:tc>
                <a:tc>
                  <a:txBody>
                    <a:bodyPr/>
                    <a:lstStyle/>
                    <a:p>
                      <a:pPr algn="just">
                        <a:lnSpc>
                          <a:spcPct val="120000"/>
                        </a:lnSpc>
                        <a:spcAft>
                          <a:spcPts val="0"/>
                        </a:spcAft>
                      </a:pPr>
                      <a:r>
                        <a:rPr lang="uk-UA" sz="1800" b="1" dirty="0">
                          <a:solidFill>
                            <a:schemeClr val="tx1"/>
                          </a:solidFill>
                          <a:effectLst/>
                        </a:rPr>
                        <a:t>Пристосована для умов «ринку </a:t>
                      </a:r>
                      <a:r>
                        <a:rPr lang="uk-UA" sz="1800" b="1" dirty="0" err="1">
                          <a:solidFill>
                            <a:schemeClr val="tx1"/>
                          </a:solidFill>
                          <a:effectLst/>
                        </a:rPr>
                        <a:t>про-давця</a:t>
                      </a:r>
                      <a:r>
                        <a:rPr lang="uk-UA" sz="1800" b="1" dirty="0">
                          <a:solidFill>
                            <a:schemeClr val="tx1"/>
                          </a:solidFill>
                          <a:effectLst/>
                        </a:rPr>
                        <a:t>»</a:t>
                      </a:r>
                      <a:endParaRPr lang="ru-RU" sz="1800" b="1" dirty="0">
                        <a:solidFill>
                          <a:schemeClr val="tx1"/>
                        </a:solidFill>
                        <a:effectLst/>
                        <a:latin typeface="Times New Roman"/>
                        <a:ea typeface="Times New Roman"/>
                        <a:cs typeface="Times New Roman"/>
                      </a:endParaRPr>
                    </a:p>
                  </a:txBody>
                  <a:tcPr marL="56200" marR="56200" marT="0" marB="0"/>
                </a:tc>
              </a:tr>
            </a:tbl>
          </a:graphicData>
        </a:graphic>
      </p:graphicFrame>
    </p:spTree>
    <p:extLst>
      <p:ext uri="{BB962C8B-B14F-4D97-AF65-F5344CB8AC3E}">
        <p14:creationId xmlns:p14="http://schemas.microsoft.com/office/powerpoint/2010/main" val="2539777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85389397"/>
              </p:ext>
            </p:extLst>
          </p:nvPr>
        </p:nvGraphicFramePr>
        <p:xfrm>
          <a:off x="381000" y="1028700"/>
          <a:ext cx="8381999" cy="5399771"/>
        </p:xfrm>
        <a:graphic>
          <a:graphicData uri="http://schemas.openxmlformats.org/drawingml/2006/table">
            <a:tbl>
              <a:tblPr firstRow="1" firstCol="1" bandRow="1">
                <a:tableStyleId>{5C22544A-7EE6-4342-B048-85BDC9FD1C3A}</a:tableStyleId>
              </a:tblPr>
              <a:tblGrid>
                <a:gridCol w="574168"/>
                <a:gridCol w="1688478"/>
                <a:gridCol w="6119353"/>
              </a:tblGrid>
              <a:tr h="428346">
                <a:tc>
                  <a:txBody>
                    <a:bodyPr/>
                    <a:lstStyle/>
                    <a:p>
                      <a:pPr algn="ctr">
                        <a:lnSpc>
                          <a:spcPct val="120000"/>
                        </a:lnSpc>
                        <a:spcAft>
                          <a:spcPts val="0"/>
                        </a:spcAft>
                      </a:pPr>
                      <a:r>
                        <a:rPr lang="uk-UA" sz="2200" dirty="0">
                          <a:solidFill>
                            <a:schemeClr val="tx1"/>
                          </a:solidFill>
                          <a:effectLst/>
                        </a:rPr>
                        <a:t>№</a:t>
                      </a:r>
                      <a:endParaRPr lang="ru-RU" sz="2200" dirty="0">
                        <a:solidFill>
                          <a:schemeClr val="tx1"/>
                        </a:solidFill>
                        <a:effectLst/>
                        <a:latin typeface="Times New Roman"/>
                        <a:ea typeface="Times New Roman"/>
                        <a:cs typeface="Times New Roman"/>
                      </a:endParaRPr>
                    </a:p>
                  </a:txBody>
                  <a:tcPr marL="68580" marR="68580" marT="0" marB="0"/>
                </a:tc>
                <a:tc>
                  <a:txBody>
                    <a:bodyPr/>
                    <a:lstStyle/>
                    <a:p>
                      <a:pPr algn="ctr">
                        <a:lnSpc>
                          <a:spcPct val="120000"/>
                        </a:lnSpc>
                        <a:spcAft>
                          <a:spcPts val="0"/>
                        </a:spcAft>
                      </a:pPr>
                      <a:r>
                        <a:rPr lang="uk-UA" sz="2200" dirty="0">
                          <a:solidFill>
                            <a:schemeClr val="tx1"/>
                          </a:solidFill>
                          <a:effectLst/>
                        </a:rPr>
                        <a:t>Вид запасів</a:t>
                      </a:r>
                      <a:endParaRPr lang="ru-RU" sz="2200" dirty="0">
                        <a:solidFill>
                          <a:schemeClr val="tx1"/>
                        </a:solidFill>
                        <a:effectLst/>
                        <a:latin typeface="Times New Roman"/>
                        <a:ea typeface="Times New Roman"/>
                        <a:cs typeface="Times New Roman"/>
                      </a:endParaRPr>
                    </a:p>
                  </a:txBody>
                  <a:tcPr marL="68580" marR="68580" marT="0" marB="0"/>
                </a:tc>
                <a:tc>
                  <a:txBody>
                    <a:bodyPr/>
                    <a:lstStyle/>
                    <a:p>
                      <a:pPr algn="ctr">
                        <a:lnSpc>
                          <a:spcPct val="120000"/>
                        </a:lnSpc>
                        <a:spcAft>
                          <a:spcPts val="0"/>
                        </a:spcAft>
                      </a:pPr>
                      <a:r>
                        <a:rPr lang="uk-UA" sz="2200" dirty="0">
                          <a:solidFill>
                            <a:schemeClr val="tx1"/>
                          </a:solidFill>
                          <a:effectLst/>
                        </a:rPr>
                        <a:t>Визначення</a:t>
                      </a:r>
                      <a:endParaRPr lang="ru-RU" sz="2200" dirty="0">
                        <a:solidFill>
                          <a:schemeClr val="tx1"/>
                        </a:solidFill>
                        <a:effectLst/>
                        <a:latin typeface="Times New Roman"/>
                        <a:ea typeface="Times New Roman"/>
                        <a:cs typeface="Times New Roman"/>
                      </a:endParaRPr>
                    </a:p>
                  </a:txBody>
                  <a:tcPr marL="68580" marR="68580" marT="0" marB="0"/>
                </a:tc>
              </a:tr>
              <a:tr h="1350401">
                <a:tc>
                  <a:txBody>
                    <a:bodyPr/>
                    <a:lstStyle/>
                    <a:p>
                      <a:pPr algn="ctr">
                        <a:lnSpc>
                          <a:spcPct val="120000"/>
                        </a:lnSpc>
                        <a:spcAft>
                          <a:spcPts val="0"/>
                        </a:spcAft>
                      </a:pPr>
                      <a:r>
                        <a:rPr lang="uk-UA" sz="2200" dirty="0">
                          <a:solidFill>
                            <a:schemeClr val="tx1"/>
                          </a:solidFill>
                          <a:effectLst/>
                        </a:rPr>
                        <a:t>1</a:t>
                      </a:r>
                      <a:endParaRPr lang="ru-RU" sz="22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uk-UA" sz="2200" dirty="0">
                          <a:solidFill>
                            <a:schemeClr val="tx1"/>
                          </a:solidFill>
                          <a:effectLst/>
                        </a:rPr>
                        <a:t>Виробничі</a:t>
                      </a:r>
                      <a:endParaRPr lang="ru-RU" sz="22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200" dirty="0">
                          <a:solidFill>
                            <a:schemeClr val="tx1"/>
                          </a:solidFill>
                          <a:effectLst/>
                        </a:rPr>
                        <a:t>запаси, що знаходяться на підприємствах усіх галузей сфери матеріального   виробництва, призначені для </a:t>
                      </a:r>
                      <a:r>
                        <a:rPr lang="uk-UA" sz="2200" b="1" dirty="0">
                          <a:solidFill>
                            <a:schemeClr val="tx1"/>
                          </a:solidFill>
                          <a:effectLst/>
                        </a:rPr>
                        <a:t>виробничого споживання</a:t>
                      </a:r>
                      <a:endParaRPr lang="ru-RU" sz="2200" b="1" dirty="0">
                        <a:solidFill>
                          <a:schemeClr val="tx1"/>
                        </a:solidFill>
                        <a:effectLst/>
                        <a:latin typeface="Times New Roman"/>
                        <a:ea typeface="Times New Roman"/>
                        <a:cs typeface="Times New Roman"/>
                      </a:endParaRPr>
                    </a:p>
                  </a:txBody>
                  <a:tcPr marL="68580" marR="68580" marT="0" marB="0"/>
                </a:tc>
              </a:tr>
              <a:tr h="2810321">
                <a:tc>
                  <a:txBody>
                    <a:bodyPr/>
                    <a:lstStyle/>
                    <a:p>
                      <a:pPr algn="ctr">
                        <a:lnSpc>
                          <a:spcPct val="120000"/>
                        </a:lnSpc>
                        <a:spcAft>
                          <a:spcPts val="0"/>
                        </a:spcAft>
                      </a:pPr>
                      <a:r>
                        <a:rPr lang="uk-UA" sz="2200">
                          <a:solidFill>
                            <a:schemeClr val="tx1"/>
                          </a:solidFill>
                          <a:effectLst/>
                        </a:rPr>
                        <a:t>2</a:t>
                      </a:r>
                      <a:endParaRPr lang="ru-RU" sz="22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uk-UA" sz="2200" dirty="0">
                          <a:solidFill>
                            <a:schemeClr val="tx1"/>
                          </a:solidFill>
                          <a:effectLst/>
                        </a:rPr>
                        <a:t>Товарні</a:t>
                      </a:r>
                      <a:endParaRPr lang="ru-RU" sz="22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200" dirty="0">
                          <a:solidFill>
                            <a:schemeClr val="tx1"/>
                          </a:solidFill>
                          <a:effectLst/>
                        </a:rPr>
                        <a:t>запаси готової продукції на підприємствах-виробниках, а </a:t>
                      </a:r>
                      <a:r>
                        <a:rPr lang="uk-UA" sz="2200" dirty="0" smtClean="0">
                          <a:solidFill>
                            <a:schemeClr val="tx1"/>
                          </a:solidFill>
                          <a:effectLst/>
                        </a:rPr>
                        <a:t>також </a:t>
                      </a:r>
                      <a:r>
                        <a:rPr lang="uk-UA" sz="2200" dirty="0">
                          <a:solidFill>
                            <a:schemeClr val="tx1"/>
                          </a:solidFill>
                          <a:effectLst/>
                        </a:rPr>
                        <a:t>запаси на шляху проходження товару від постачальника до споживача, тобто на підприємствах оптової, дрібнооптової й роздрібної торгівлі, у заготівельних організаціях і запаси в дорозі. Товарні запаси підрозділяють, у свою чергу, на </a:t>
                      </a:r>
                      <a:r>
                        <a:rPr lang="uk-UA" sz="2200" b="1" dirty="0" smtClean="0">
                          <a:solidFill>
                            <a:schemeClr val="tx1"/>
                          </a:solidFill>
                          <a:effectLst/>
                        </a:rPr>
                        <a:t>товарні </a:t>
                      </a:r>
                      <a:r>
                        <a:rPr lang="uk-UA" sz="2200" b="1" dirty="0">
                          <a:solidFill>
                            <a:schemeClr val="tx1"/>
                          </a:solidFill>
                          <a:effectLst/>
                        </a:rPr>
                        <a:t>запаси засобів виробництва </a:t>
                      </a:r>
                      <a:r>
                        <a:rPr lang="uk-UA" sz="2200" dirty="0">
                          <a:solidFill>
                            <a:schemeClr val="tx1"/>
                          </a:solidFill>
                          <a:effectLst/>
                        </a:rPr>
                        <a:t>і </a:t>
                      </a:r>
                      <a:r>
                        <a:rPr lang="uk-UA" sz="2200" b="1" dirty="0">
                          <a:solidFill>
                            <a:schemeClr val="tx1"/>
                          </a:solidFill>
                          <a:effectLst/>
                        </a:rPr>
                        <a:t>товарні запаси предметів </a:t>
                      </a:r>
                      <a:r>
                        <a:rPr lang="uk-UA" sz="2200" b="1" dirty="0" smtClean="0">
                          <a:solidFill>
                            <a:schemeClr val="tx1"/>
                          </a:solidFill>
                          <a:effectLst/>
                        </a:rPr>
                        <a:t>споживання</a:t>
                      </a:r>
                      <a:endParaRPr lang="ru-RU" sz="2200" b="1" dirty="0">
                        <a:solidFill>
                          <a:schemeClr val="tx1"/>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228600" y="166926"/>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Основні види матеріальних запасів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84926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1757241"/>
              </p:ext>
            </p:extLst>
          </p:nvPr>
        </p:nvGraphicFramePr>
        <p:xfrm>
          <a:off x="228600" y="838200"/>
          <a:ext cx="8610599" cy="5486402"/>
        </p:xfrm>
        <a:graphic>
          <a:graphicData uri="http://schemas.openxmlformats.org/drawingml/2006/table">
            <a:tbl>
              <a:tblPr firstRow="1" firstCol="1" bandRow="1">
                <a:tableStyleId>{5C22544A-7EE6-4342-B048-85BDC9FD1C3A}</a:tableStyleId>
              </a:tblPr>
              <a:tblGrid>
                <a:gridCol w="589826"/>
                <a:gridCol w="1734528"/>
                <a:gridCol w="6286245"/>
              </a:tblGrid>
              <a:tr h="2743201">
                <a:tc>
                  <a:txBody>
                    <a:bodyPr/>
                    <a:lstStyle/>
                    <a:p>
                      <a:pPr algn="ctr">
                        <a:lnSpc>
                          <a:spcPct val="120000"/>
                        </a:lnSpc>
                        <a:spcAft>
                          <a:spcPts val="0"/>
                        </a:spcAft>
                      </a:pPr>
                      <a:r>
                        <a:rPr lang="uk-UA" sz="2000" dirty="0">
                          <a:solidFill>
                            <a:schemeClr val="tx1"/>
                          </a:solidFill>
                          <a:effectLst/>
                        </a:rPr>
                        <a:t>3</a:t>
                      </a:r>
                      <a:endParaRPr lang="ru-RU" sz="2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uk-UA" sz="2000" dirty="0">
                          <a:solidFill>
                            <a:schemeClr val="tx1"/>
                          </a:solidFill>
                          <a:effectLst/>
                        </a:rPr>
                        <a:t>Поточні</a:t>
                      </a:r>
                      <a:endParaRPr lang="ru-RU" sz="20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000" dirty="0">
                          <a:solidFill>
                            <a:schemeClr val="tx1"/>
                          </a:solidFill>
                          <a:effectLst/>
                        </a:rPr>
                        <a:t>основна частина виробничих і товарних запасів. Ця категорія запасів </a:t>
                      </a:r>
                      <a:r>
                        <a:rPr lang="uk-UA" sz="2000" i="1" u="sng" dirty="0">
                          <a:solidFill>
                            <a:schemeClr val="tx1"/>
                          </a:solidFill>
                          <a:effectLst/>
                        </a:rPr>
                        <a:t>забезпечує безперервність виробничого або </a:t>
                      </a:r>
                      <a:r>
                        <a:rPr lang="uk-UA" sz="2000" i="1" u="sng" dirty="0" smtClean="0">
                          <a:solidFill>
                            <a:schemeClr val="tx1"/>
                          </a:solidFill>
                          <a:effectLst/>
                        </a:rPr>
                        <a:t>торговельного </a:t>
                      </a:r>
                      <a:r>
                        <a:rPr lang="uk-UA" sz="2000" i="1" u="sng" dirty="0">
                          <a:solidFill>
                            <a:schemeClr val="tx1"/>
                          </a:solidFill>
                          <a:effectLst/>
                        </a:rPr>
                        <a:t>процесу між черговими постачаннями</a:t>
                      </a:r>
                      <a:r>
                        <a:rPr lang="uk-UA" sz="2000" dirty="0">
                          <a:solidFill>
                            <a:schemeClr val="tx1"/>
                          </a:solidFill>
                          <a:effectLst/>
                        </a:rPr>
                        <a:t>. Величина </a:t>
                      </a:r>
                      <a:r>
                        <a:rPr lang="uk-UA" sz="2000" dirty="0" smtClean="0">
                          <a:solidFill>
                            <a:schemeClr val="tx1"/>
                          </a:solidFill>
                          <a:effectLst/>
                        </a:rPr>
                        <a:t>поточних </a:t>
                      </a:r>
                      <a:r>
                        <a:rPr lang="uk-UA" sz="2000" dirty="0">
                          <a:solidFill>
                            <a:schemeClr val="tx1"/>
                          </a:solidFill>
                          <a:effectLst/>
                        </a:rPr>
                        <a:t>запасів постійно змінюється (запас як би "випливає", забезпечуючи потреби виробничого або торговельного процесу)</a:t>
                      </a:r>
                      <a:endParaRPr lang="ru-RU" sz="2000" dirty="0">
                        <a:solidFill>
                          <a:schemeClr val="tx1"/>
                        </a:solidFill>
                        <a:effectLst/>
                        <a:latin typeface="Times New Roman"/>
                        <a:ea typeface="Times New Roman"/>
                        <a:cs typeface="Times New Roman"/>
                      </a:endParaRPr>
                    </a:p>
                  </a:txBody>
                  <a:tcPr marL="68580" marR="68580" marT="0" marB="0"/>
                </a:tc>
              </a:tr>
              <a:tr h="2743201">
                <a:tc>
                  <a:txBody>
                    <a:bodyPr/>
                    <a:lstStyle/>
                    <a:p>
                      <a:pPr algn="ctr">
                        <a:lnSpc>
                          <a:spcPct val="120000"/>
                        </a:lnSpc>
                        <a:spcAft>
                          <a:spcPts val="0"/>
                        </a:spcAft>
                      </a:pPr>
                      <a:r>
                        <a:rPr lang="uk-UA" sz="2000">
                          <a:solidFill>
                            <a:schemeClr val="tx1"/>
                          </a:solidFill>
                          <a:effectLst/>
                        </a:rPr>
                        <a:t>4</a:t>
                      </a:r>
                      <a:endParaRPr lang="ru-RU" sz="2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20000"/>
                        </a:lnSpc>
                        <a:spcAft>
                          <a:spcPts val="0"/>
                        </a:spcAft>
                      </a:pPr>
                      <a:r>
                        <a:rPr lang="uk-UA" sz="2000" dirty="0">
                          <a:solidFill>
                            <a:schemeClr val="tx1"/>
                          </a:solidFill>
                          <a:effectLst/>
                        </a:rPr>
                        <a:t>Страхові</a:t>
                      </a:r>
                      <a:endParaRPr lang="ru-RU" sz="20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000" dirty="0">
                          <a:solidFill>
                            <a:schemeClr val="tx1"/>
                          </a:solidFill>
                          <a:effectLst/>
                        </a:rPr>
                        <a:t>призначені для безперервного забезпечення матеріалами або товарами виробничого або торговельного процесу в разі різних непередбачених обставин (відхилення в періодичності та величині партій поставок від передбачених договором; у разі можливих затримок матеріалів або товарів у шляху під </a:t>
                      </a:r>
                      <a:r>
                        <a:rPr lang="ru-RU" sz="2000" dirty="0" smtClean="0">
                          <a:solidFill>
                            <a:schemeClr val="tx1"/>
                          </a:solidFill>
                          <a:effectLst/>
                        </a:rPr>
                        <a:t>час доставки та </a:t>
                      </a:r>
                      <a:r>
                        <a:rPr lang="ru-RU" sz="2000" dirty="0" err="1" smtClean="0">
                          <a:solidFill>
                            <a:schemeClr val="tx1"/>
                          </a:solidFill>
                          <a:effectLst/>
                        </a:rPr>
                        <a:t>непередбач</a:t>
                      </a:r>
                      <a:r>
                        <a:rPr lang="uk-UA" sz="2000" dirty="0" smtClean="0">
                          <a:solidFill>
                            <a:schemeClr val="tx1"/>
                          </a:solidFill>
                          <a:effectLst/>
                        </a:rPr>
                        <a:t>е</a:t>
                      </a:r>
                      <a:r>
                        <a:rPr lang="ru-RU" sz="2000" dirty="0" err="1" smtClean="0">
                          <a:solidFill>
                            <a:schemeClr val="tx1"/>
                          </a:solidFill>
                          <a:effectLst/>
                        </a:rPr>
                        <a:t>ного</a:t>
                      </a:r>
                      <a:r>
                        <a:rPr lang="ru-RU" sz="2000" dirty="0" smtClean="0">
                          <a:solidFill>
                            <a:schemeClr val="tx1"/>
                          </a:solidFill>
                          <a:effectLst/>
                        </a:rPr>
                        <a:t> </a:t>
                      </a:r>
                      <a:r>
                        <a:rPr lang="ru-RU" sz="2000" dirty="0" err="1" smtClean="0">
                          <a:solidFill>
                            <a:schemeClr val="tx1"/>
                          </a:solidFill>
                          <a:effectLst/>
                        </a:rPr>
                        <a:t>зростання</a:t>
                      </a:r>
                      <a:r>
                        <a:rPr lang="ru-RU" sz="2000" dirty="0" smtClean="0">
                          <a:solidFill>
                            <a:schemeClr val="tx1"/>
                          </a:solidFill>
                          <a:effectLst/>
                        </a:rPr>
                        <a:t> </a:t>
                      </a:r>
                      <a:r>
                        <a:rPr lang="ru-RU" sz="2000" dirty="0" err="1" smtClean="0">
                          <a:solidFill>
                            <a:schemeClr val="tx1"/>
                          </a:solidFill>
                          <a:effectLst/>
                        </a:rPr>
                        <a:t>попиту</a:t>
                      </a:r>
                      <a:r>
                        <a:rPr lang="ru-RU" sz="2000" dirty="0" smtClean="0">
                          <a:solidFill>
                            <a:schemeClr val="tx1"/>
                          </a:solidFill>
                          <a:effectLst/>
                        </a:rPr>
                        <a:t>)</a:t>
                      </a:r>
                      <a:endParaRPr lang="ru-RU" sz="20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823372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43170125"/>
              </p:ext>
            </p:extLst>
          </p:nvPr>
        </p:nvGraphicFramePr>
        <p:xfrm>
          <a:off x="533400" y="1066800"/>
          <a:ext cx="8381999" cy="5486400"/>
        </p:xfrm>
        <a:graphic>
          <a:graphicData uri="http://schemas.openxmlformats.org/drawingml/2006/table">
            <a:tbl>
              <a:tblPr firstRow="1" firstCol="1" bandRow="1">
                <a:tableStyleId>{5C22544A-7EE6-4342-B048-85BDC9FD1C3A}</a:tableStyleId>
              </a:tblPr>
              <a:tblGrid>
                <a:gridCol w="1812645"/>
                <a:gridCol w="6569354"/>
              </a:tblGrid>
              <a:tr h="1806670">
                <a:tc>
                  <a:txBody>
                    <a:bodyPr/>
                    <a:lstStyle/>
                    <a:p>
                      <a:pPr algn="ctr">
                        <a:lnSpc>
                          <a:spcPct val="120000"/>
                        </a:lnSpc>
                        <a:spcAft>
                          <a:spcPts val="0"/>
                        </a:spcAft>
                      </a:pPr>
                      <a:r>
                        <a:rPr lang="uk-UA" sz="2600" dirty="0">
                          <a:solidFill>
                            <a:schemeClr val="tx1"/>
                          </a:solidFill>
                          <a:effectLst/>
                        </a:rPr>
                        <a:t>Сезонні</a:t>
                      </a:r>
                      <a:endParaRPr lang="ru-RU" sz="26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600">
                          <a:solidFill>
                            <a:schemeClr val="tx1"/>
                          </a:solidFill>
                          <a:effectLst/>
                        </a:rPr>
                        <a:t>утворюються за сезонного характеру виробництва, споживання або транспортування </a:t>
                      </a:r>
                      <a:endParaRPr lang="ru-RU" sz="2600">
                        <a:solidFill>
                          <a:schemeClr val="tx1"/>
                        </a:solidFill>
                        <a:effectLst/>
                        <a:latin typeface="Times New Roman"/>
                        <a:ea typeface="Times New Roman"/>
                        <a:cs typeface="Times New Roman"/>
                      </a:endParaRPr>
                    </a:p>
                  </a:txBody>
                  <a:tcPr marL="68580" marR="68580" marT="0" marB="0"/>
                </a:tc>
              </a:tr>
              <a:tr h="3679730">
                <a:tc>
                  <a:txBody>
                    <a:bodyPr/>
                    <a:lstStyle/>
                    <a:p>
                      <a:pPr algn="ctr">
                        <a:lnSpc>
                          <a:spcPct val="120000"/>
                        </a:lnSpc>
                        <a:spcAft>
                          <a:spcPts val="0"/>
                        </a:spcAft>
                      </a:pPr>
                      <a:r>
                        <a:rPr lang="uk-UA" sz="2600" dirty="0">
                          <a:solidFill>
                            <a:schemeClr val="tx1"/>
                          </a:solidFill>
                          <a:effectLst/>
                        </a:rPr>
                        <a:t>Перехідні</a:t>
                      </a:r>
                      <a:endParaRPr lang="ru-RU" sz="26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600" b="1" dirty="0">
                          <a:solidFill>
                            <a:schemeClr val="tx1"/>
                          </a:solidFill>
                          <a:effectLst/>
                        </a:rPr>
                        <a:t>залишки ресурсів матеріальних засобів на кінець звітного </a:t>
                      </a:r>
                      <a:r>
                        <a:rPr lang="uk-UA" sz="2600" b="1" dirty="0" smtClean="0">
                          <a:solidFill>
                            <a:schemeClr val="tx1"/>
                          </a:solidFill>
                          <a:effectLst/>
                        </a:rPr>
                        <a:t>періоду</a:t>
                      </a:r>
                      <a:r>
                        <a:rPr lang="uk-UA" sz="2600" dirty="0">
                          <a:solidFill>
                            <a:schemeClr val="tx1"/>
                          </a:solidFill>
                          <a:effectLst/>
                        </a:rPr>
                        <a:t>. Даний вид запасів забезпечує безперервність </a:t>
                      </a:r>
                      <a:r>
                        <a:rPr lang="uk-UA" sz="2600" dirty="0" smtClean="0">
                          <a:solidFill>
                            <a:schemeClr val="tx1"/>
                          </a:solidFill>
                          <a:effectLst/>
                        </a:rPr>
                        <a:t>виробничого </a:t>
                      </a:r>
                      <a:r>
                        <a:rPr lang="uk-UA" sz="2600" dirty="0">
                          <a:solidFill>
                            <a:schemeClr val="tx1"/>
                          </a:solidFill>
                          <a:effectLst/>
                        </a:rPr>
                        <a:t>або торговельного процесу від початку періоду, що </a:t>
                      </a:r>
                      <a:r>
                        <a:rPr lang="uk-UA" sz="2600" dirty="0" smtClean="0">
                          <a:solidFill>
                            <a:schemeClr val="tx1"/>
                          </a:solidFill>
                          <a:effectLst/>
                        </a:rPr>
                        <a:t>випливає </a:t>
                      </a:r>
                      <a:r>
                        <a:rPr lang="uk-UA" sz="2600" dirty="0">
                          <a:solidFill>
                            <a:schemeClr val="tx1"/>
                          </a:solidFill>
                          <a:effectLst/>
                        </a:rPr>
                        <a:t>за звітним, до моменту </a:t>
                      </a:r>
                      <a:r>
                        <a:rPr lang="uk-UA" sz="2600" dirty="0" smtClean="0">
                          <a:solidFill>
                            <a:schemeClr val="tx1"/>
                          </a:solidFill>
                          <a:effectLst/>
                        </a:rPr>
                        <a:t>чергової </a:t>
                      </a:r>
                      <a:r>
                        <a:rPr lang="uk-UA" sz="2600" dirty="0">
                          <a:solidFill>
                            <a:schemeClr val="tx1"/>
                          </a:solidFill>
                          <a:effectLst/>
                        </a:rPr>
                        <a:t>поставки</a:t>
                      </a:r>
                      <a:endParaRPr lang="ru-RU" sz="26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859480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0825982"/>
              </p:ext>
            </p:extLst>
          </p:nvPr>
        </p:nvGraphicFramePr>
        <p:xfrm>
          <a:off x="228600" y="533400"/>
          <a:ext cx="8610599" cy="5562600"/>
        </p:xfrm>
        <a:graphic>
          <a:graphicData uri="http://schemas.openxmlformats.org/drawingml/2006/table">
            <a:tbl>
              <a:tblPr firstRow="1" firstCol="1" bandRow="1">
                <a:tableStyleId>{5C22544A-7EE6-4342-B048-85BDC9FD1C3A}</a:tableStyleId>
              </a:tblPr>
              <a:tblGrid>
                <a:gridCol w="1862081"/>
                <a:gridCol w="6748518"/>
              </a:tblGrid>
              <a:tr h="1564672">
                <a:tc>
                  <a:txBody>
                    <a:bodyPr/>
                    <a:lstStyle/>
                    <a:p>
                      <a:pPr algn="ctr">
                        <a:lnSpc>
                          <a:spcPct val="120000"/>
                        </a:lnSpc>
                        <a:spcAft>
                          <a:spcPts val="0"/>
                        </a:spcAft>
                      </a:pPr>
                      <a:r>
                        <a:rPr lang="uk-UA" sz="2400" dirty="0">
                          <a:solidFill>
                            <a:schemeClr val="tx1"/>
                          </a:solidFill>
                          <a:effectLst/>
                        </a:rPr>
                        <a:t>Підготовчі</a:t>
                      </a:r>
                      <a:endParaRPr lang="ru-RU" sz="24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400" dirty="0">
                          <a:solidFill>
                            <a:schemeClr val="tx1"/>
                          </a:solidFill>
                          <a:effectLst/>
                        </a:rPr>
                        <a:t>частина виробничих запасів, що вимагають додаткової </a:t>
                      </a:r>
                      <a:r>
                        <a:rPr lang="uk-UA" sz="2400" dirty="0" smtClean="0">
                          <a:solidFill>
                            <a:schemeClr val="tx1"/>
                          </a:solidFill>
                          <a:effectLst/>
                        </a:rPr>
                        <a:t>підготовки </a:t>
                      </a:r>
                      <a:r>
                        <a:rPr lang="uk-UA" sz="2400" dirty="0">
                          <a:solidFill>
                            <a:schemeClr val="tx1"/>
                          </a:solidFill>
                          <a:effectLst/>
                        </a:rPr>
                        <a:t>перед використанням їх у виробничому процесі </a:t>
                      </a:r>
                      <a:endParaRPr lang="ru-RU" sz="2400" dirty="0">
                        <a:solidFill>
                          <a:schemeClr val="tx1"/>
                        </a:solidFill>
                        <a:effectLst/>
                        <a:latin typeface="Times New Roman"/>
                        <a:ea typeface="Times New Roman"/>
                        <a:cs typeface="Times New Roman"/>
                      </a:endParaRPr>
                    </a:p>
                  </a:txBody>
                  <a:tcPr marL="68580" marR="68580" marT="0" marB="0"/>
                </a:tc>
              </a:tr>
              <a:tr h="3997928">
                <a:tc>
                  <a:txBody>
                    <a:bodyPr/>
                    <a:lstStyle/>
                    <a:p>
                      <a:pPr algn="ctr">
                        <a:lnSpc>
                          <a:spcPct val="120000"/>
                        </a:lnSpc>
                        <a:spcAft>
                          <a:spcPts val="0"/>
                        </a:spcAft>
                      </a:pPr>
                      <a:r>
                        <a:rPr lang="uk-UA" sz="2400" dirty="0">
                          <a:solidFill>
                            <a:schemeClr val="tx1"/>
                          </a:solidFill>
                          <a:effectLst/>
                        </a:rPr>
                        <a:t>Неліквідні</a:t>
                      </a:r>
                      <a:endParaRPr lang="ru-RU" sz="24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400" dirty="0">
                          <a:solidFill>
                            <a:schemeClr val="tx1"/>
                          </a:solidFill>
                          <a:effectLst/>
                        </a:rPr>
                        <a:t>довгостроково </a:t>
                      </a:r>
                      <a:r>
                        <a:rPr lang="uk-UA" sz="2400" dirty="0" err="1">
                          <a:solidFill>
                            <a:schemeClr val="tx1"/>
                          </a:solidFill>
                          <a:effectLst/>
                        </a:rPr>
                        <a:t>невикористовувані</a:t>
                      </a:r>
                      <a:r>
                        <a:rPr lang="uk-UA" sz="2400" dirty="0">
                          <a:solidFill>
                            <a:schemeClr val="tx1"/>
                          </a:solidFill>
                          <a:effectLst/>
                        </a:rPr>
                        <a:t> виробничі або товарні </a:t>
                      </a:r>
                      <a:r>
                        <a:rPr lang="uk-UA" sz="2400" dirty="0" smtClean="0">
                          <a:solidFill>
                            <a:schemeClr val="tx1"/>
                          </a:solidFill>
                          <a:effectLst/>
                        </a:rPr>
                        <a:t>запаси</a:t>
                      </a:r>
                      <a:r>
                        <a:rPr lang="uk-UA" sz="2400" dirty="0">
                          <a:solidFill>
                            <a:schemeClr val="tx1"/>
                          </a:solidFill>
                          <a:effectLst/>
                        </a:rPr>
                        <a:t>. Утворюються у зв'язку з погіршенням якості товарів у </a:t>
                      </a:r>
                      <a:r>
                        <a:rPr lang="uk-UA" sz="2400" dirty="0" smtClean="0">
                          <a:solidFill>
                            <a:schemeClr val="tx1"/>
                          </a:solidFill>
                          <a:effectLst/>
                        </a:rPr>
                        <a:t>процесі </a:t>
                      </a:r>
                      <a:r>
                        <a:rPr lang="uk-UA" sz="2400" dirty="0">
                          <a:solidFill>
                            <a:schemeClr val="tx1"/>
                          </a:solidFill>
                          <a:effectLst/>
                        </a:rPr>
                        <a:t>збереження, а також унаслідок морального зношення. Також </a:t>
                      </a:r>
                      <a:r>
                        <a:rPr lang="uk-UA" sz="2400" dirty="0" err="1">
                          <a:solidFill>
                            <a:schemeClr val="tx1"/>
                          </a:solidFill>
                          <a:effectLst/>
                        </a:rPr>
                        <a:t>невикористовувані</a:t>
                      </a:r>
                      <a:r>
                        <a:rPr lang="uk-UA" sz="2400" dirty="0">
                          <a:solidFill>
                            <a:schemeClr val="tx1"/>
                          </a:solidFill>
                          <a:effectLst/>
                        </a:rPr>
                        <a:t> запаси, що утворюються в </a:t>
                      </a:r>
                      <a:r>
                        <a:rPr lang="uk-UA" sz="2400" dirty="0" smtClean="0">
                          <a:solidFill>
                            <a:schemeClr val="tx1"/>
                          </a:solidFill>
                          <a:effectLst/>
                        </a:rPr>
                        <a:t>результаті </a:t>
                      </a:r>
                      <a:r>
                        <a:rPr lang="uk-UA" sz="2400" dirty="0">
                          <a:solidFill>
                            <a:schemeClr val="tx1"/>
                          </a:solidFill>
                          <a:effectLst/>
                        </a:rPr>
                        <a:t>припинення випуску продукції, для виготовлення якої вони призначалися </a:t>
                      </a:r>
                      <a:endParaRPr lang="ru-RU" sz="24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81581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85585206"/>
              </p:ext>
            </p:extLst>
          </p:nvPr>
        </p:nvGraphicFramePr>
        <p:xfrm>
          <a:off x="457200" y="762000"/>
          <a:ext cx="8229600" cy="4876799"/>
        </p:xfrm>
        <a:graphic>
          <a:graphicData uri="http://schemas.openxmlformats.org/drawingml/2006/table">
            <a:tbl>
              <a:tblPr firstRow="1" firstCol="1" bandRow="1">
                <a:tableStyleId>{5C22544A-7EE6-4342-B048-85BDC9FD1C3A}</a:tableStyleId>
              </a:tblPr>
              <a:tblGrid>
                <a:gridCol w="1779688"/>
                <a:gridCol w="6449912"/>
              </a:tblGrid>
              <a:tr h="4876799">
                <a:tc>
                  <a:txBody>
                    <a:bodyPr/>
                    <a:lstStyle/>
                    <a:p>
                      <a:pPr algn="ctr">
                        <a:lnSpc>
                          <a:spcPct val="120000"/>
                        </a:lnSpc>
                        <a:spcAft>
                          <a:spcPts val="0"/>
                        </a:spcAft>
                      </a:pPr>
                      <a:r>
                        <a:rPr lang="uk-UA" sz="2400" dirty="0">
                          <a:solidFill>
                            <a:schemeClr val="tx1"/>
                          </a:solidFill>
                          <a:effectLst/>
                        </a:rPr>
                        <a:t>Запаси в шляху</a:t>
                      </a:r>
                      <a:endParaRPr lang="ru-RU" sz="2400" dirty="0">
                        <a:solidFill>
                          <a:schemeClr val="tx1"/>
                        </a:solidFill>
                        <a:effectLst/>
                        <a:latin typeface="Times New Roman"/>
                        <a:ea typeface="Times New Roman"/>
                        <a:cs typeface="Times New Roman"/>
                      </a:endParaRPr>
                    </a:p>
                  </a:txBody>
                  <a:tcPr marL="68580" marR="68580" marT="0" marB="0" anchor="ctr"/>
                </a:tc>
                <a:tc>
                  <a:txBody>
                    <a:bodyPr/>
                    <a:lstStyle/>
                    <a:p>
                      <a:pPr algn="just">
                        <a:lnSpc>
                          <a:spcPct val="120000"/>
                        </a:lnSpc>
                        <a:spcAft>
                          <a:spcPts val="0"/>
                        </a:spcAft>
                      </a:pPr>
                      <a:r>
                        <a:rPr lang="uk-UA" sz="2400" i="1" u="sng" dirty="0">
                          <a:solidFill>
                            <a:schemeClr val="tx1"/>
                          </a:solidFill>
                          <a:effectLst/>
                        </a:rPr>
                        <a:t>запаси, що перебувають на момент обліку у процесі </a:t>
                      </a:r>
                      <a:r>
                        <a:rPr lang="uk-UA" sz="2400" i="1" u="sng" dirty="0" smtClean="0">
                          <a:solidFill>
                            <a:schemeClr val="tx1"/>
                          </a:solidFill>
                          <a:effectLst/>
                        </a:rPr>
                        <a:t>транспортування</a:t>
                      </a:r>
                      <a:r>
                        <a:rPr lang="uk-UA" sz="2400" i="1" u="sng" dirty="0">
                          <a:solidFill>
                            <a:schemeClr val="tx1"/>
                          </a:solidFill>
                          <a:effectLst/>
                        </a:rPr>
                        <a:t>. </a:t>
                      </a:r>
                      <a:r>
                        <a:rPr lang="uk-UA" sz="2400" dirty="0">
                          <a:solidFill>
                            <a:schemeClr val="tx1"/>
                          </a:solidFill>
                          <a:effectLst/>
                        </a:rPr>
                        <a:t>Час перебування запасів у шляху, тобто час транспортування, визначають з моменту навантаження на транспорт до прибуття вантажу до місця призначення. </a:t>
                      </a:r>
                      <a:r>
                        <a:rPr lang="uk-UA" sz="2400" dirty="0" smtClean="0">
                          <a:solidFill>
                            <a:schemeClr val="tx1"/>
                          </a:solidFill>
                          <a:effectLst/>
                        </a:rPr>
                        <a:t>Показник </a:t>
                      </a:r>
                      <a:r>
                        <a:rPr lang="uk-UA" sz="2400" dirty="0">
                          <a:solidFill>
                            <a:schemeClr val="tx1"/>
                          </a:solidFill>
                          <a:effectLst/>
                        </a:rPr>
                        <a:t>часу транспортування регламентується договорами, а також затвердженими для різних видів транспорту </a:t>
                      </a:r>
                      <a:r>
                        <a:rPr lang="uk-UA" sz="2400" dirty="0" smtClean="0">
                          <a:solidFill>
                            <a:schemeClr val="tx1"/>
                          </a:solidFill>
                          <a:effectLst/>
                        </a:rPr>
                        <a:t>нормативами </a:t>
                      </a:r>
                      <a:r>
                        <a:rPr lang="uk-UA" sz="2400" dirty="0">
                          <a:solidFill>
                            <a:schemeClr val="tx1"/>
                          </a:solidFill>
                          <a:effectLst/>
                        </a:rPr>
                        <a:t>термінів доставки вантажів</a:t>
                      </a:r>
                      <a:endParaRPr lang="ru-RU" sz="24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92490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28600"/>
            <a:ext cx="8382000" cy="5324535"/>
          </a:xfrm>
          <a:prstGeom prst="rect">
            <a:avLst/>
          </a:prstGeom>
        </p:spPr>
        <p:txBody>
          <a:bodyPr wrap="square">
            <a:spAutoFit/>
          </a:bodyPr>
          <a:lstStyle/>
          <a:p>
            <a:r>
              <a:rPr lang="uk-UA" sz="3600" dirty="0"/>
              <a:t>Розмір замовлення </a:t>
            </a:r>
            <a:r>
              <a:rPr lang="uk-UA" sz="2400" dirty="0"/>
              <a:t>для утворення запасів визначають за умови </a:t>
            </a:r>
            <a:r>
              <a:rPr lang="uk-UA" sz="3200" dirty="0"/>
              <a:t>мінімуму сумарних середньорічних витрат </a:t>
            </a:r>
            <a:r>
              <a:rPr lang="uk-UA" sz="3200" dirty="0" smtClean="0"/>
              <a:t>запасів.</a:t>
            </a:r>
            <a:endParaRPr lang="ru-RU" sz="3200" dirty="0"/>
          </a:p>
          <a:p>
            <a:r>
              <a:rPr lang="uk-UA" sz="2400" dirty="0"/>
              <a:t> </a:t>
            </a:r>
            <a:r>
              <a:rPr lang="uk-UA" sz="2400" b="1" i="1" dirty="0">
                <a:solidFill>
                  <a:srgbClr val="FF0000"/>
                </a:solidFill>
              </a:rPr>
              <a:t>Витрати, що враховуються:</a:t>
            </a:r>
            <a:endParaRPr lang="ru-RU" sz="2400" b="1" i="1" dirty="0">
              <a:solidFill>
                <a:srgbClr val="FF0000"/>
              </a:solidFill>
            </a:endParaRPr>
          </a:p>
          <a:p>
            <a:r>
              <a:rPr lang="uk-UA" sz="2400" b="1" dirty="0"/>
              <a:t>1. Витрати постачання</a:t>
            </a:r>
            <a:endParaRPr lang="ru-RU" sz="2400" b="1" dirty="0"/>
          </a:p>
          <a:p>
            <a:r>
              <a:rPr lang="uk-UA" sz="2400" i="1" dirty="0"/>
              <a:t>Витрати постачання = вартість товару + вартість замовлення + транспортні витрати + </a:t>
            </a:r>
            <a:r>
              <a:rPr lang="uk-UA" sz="2400" i="1" dirty="0" err="1"/>
              <a:t>витрати</a:t>
            </a:r>
            <a:r>
              <a:rPr lang="uk-UA" sz="2400" i="1" dirty="0"/>
              <a:t> реєстрації.</a:t>
            </a:r>
            <a:endParaRPr lang="ru-RU" sz="2400" dirty="0"/>
          </a:p>
          <a:p>
            <a:r>
              <a:rPr lang="uk-UA" sz="2400" dirty="0"/>
              <a:t> </a:t>
            </a:r>
            <a:endParaRPr lang="ru-RU" sz="2400" dirty="0"/>
          </a:p>
          <a:p>
            <a:r>
              <a:rPr lang="uk-UA" sz="2400" b="1" dirty="0"/>
              <a:t>                        </a:t>
            </a:r>
            <a:r>
              <a:rPr lang="uk-UA" sz="2400" b="1" i="1" dirty="0" err="1" smtClean="0"/>
              <a:t>Впост</a:t>
            </a:r>
            <a:r>
              <a:rPr lang="uk-UA" sz="2400" b="1" i="1" dirty="0" smtClean="0"/>
              <a:t> </a:t>
            </a:r>
            <a:r>
              <a:rPr lang="uk-UA" sz="2400" b="1" i="1" dirty="0"/>
              <a:t>= А + С(</a:t>
            </a:r>
            <a:r>
              <a:rPr lang="en-US" sz="2400" b="1" i="1" dirty="0"/>
              <a:t>Q</a:t>
            </a:r>
            <a:r>
              <a:rPr lang="ru-RU" sz="2400" b="1" i="1" dirty="0"/>
              <a:t>)</a:t>
            </a:r>
            <a:r>
              <a:rPr lang="uk-UA" sz="2400" b="1" i="1" dirty="0"/>
              <a:t>,</a:t>
            </a:r>
            <a:r>
              <a:rPr lang="uk-UA" sz="2400" b="1" dirty="0"/>
              <a:t> </a:t>
            </a:r>
            <a:endParaRPr lang="uk-UA" sz="2400" b="1" dirty="0" smtClean="0"/>
          </a:p>
          <a:p>
            <a:r>
              <a:rPr lang="uk-UA" sz="2400" b="1" dirty="0"/>
              <a:t> </a:t>
            </a:r>
            <a:endParaRPr lang="ru-RU" sz="2400" b="1" dirty="0"/>
          </a:p>
          <a:p>
            <a:r>
              <a:rPr lang="uk-UA" sz="2400" dirty="0"/>
              <a:t>де	А ‒ постійні витрати (вартість замовлення партії);</a:t>
            </a:r>
            <a:endParaRPr lang="ru-RU" sz="2400" dirty="0"/>
          </a:p>
          <a:p>
            <a:r>
              <a:rPr lang="uk-UA" sz="2400" dirty="0" smtClean="0"/>
              <a:t>             С(</a:t>
            </a:r>
            <a:r>
              <a:rPr lang="en-US" sz="2400" dirty="0"/>
              <a:t>Q</a:t>
            </a:r>
            <a:r>
              <a:rPr lang="ru-RU" sz="2400" dirty="0"/>
              <a:t>) </a:t>
            </a:r>
            <a:r>
              <a:rPr lang="uk-UA" sz="2400" dirty="0"/>
              <a:t>‒ змінні витрати </a:t>
            </a:r>
            <a:r>
              <a:rPr lang="uk-UA" sz="2400" dirty="0" smtClean="0"/>
              <a:t>поставок;</a:t>
            </a:r>
          </a:p>
          <a:p>
            <a:r>
              <a:rPr lang="uk-UA" sz="2400" dirty="0" smtClean="0"/>
              <a:t>             </a:t>
            </a:r>
            <a:r>
              <a:rPr lang="en-US" sz="2400" dirty="0" smtClean="0"/>
              <a:t>Q</a:t>
            </a:r>
            <a:r>
              <a:rPr lang="uk-UA" sz="2400" dirty="0" smtClean="0"/>
              <a:t> ‒ розмір замовлення/партії, од.</a:t>
            </a:r>
            <a:endParaRPr lang="ru-RU" sz="2400" dirty="0"/>
          </a:p>
        </p:txBody>
      </p:sp>
    </p:spTree>
    <p:extLst>
      <p:ext uri="{BB962C8B-B14F-4D97-AF65-F5344CB8AC3E}">
        <p14:creationId xmlns:p14="http://schemas.microsoft.com/office/powerpoint/2010/main" val="231647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81000"/>
            <a:ext cx="8382000" cy="5293757"/>
          </a:xfrm>
          <a:prstGeom prst="rect">
            <a:avLst/>
          </a:prstGeom>
        </p:spPr>
        <p:txBody>
          <a:bodyPr wrap="square">
            <a:spAutoFit/>
          </a:bodyPr>
          <a:lstStyle/>
          <a:p>
            <a:r>
              <a:rPr lang="uk-UA" sz="2600" b="1" dirty="0"/>
              <a:t>2. Витрати збереження</a:t>
            </a:r>
            <a:endParaRPr lang="ru-RU" sz="2600" b="1" dirty="0"/>
          </a:p>
          <a:p>
            <a:r>
              <a:rPr lang="uk-UA" sz="2600" i="1" dirty="0"/>
              <a:t>Витрати збереження = страхування + податки + псування + дрібні розкрадання + вартість експлуатації складу + сховані втрати </a:t>
            </a:r>
            <a:r>
              <a:rPr lang="uk-UA" sz="2600" dirty="0"/>
              <a:t>(капітал не працює).</a:t>
            </a:r>
            <a:endParaRPr lang="ru-RU" sz="2600" dirty="0"/>
          </a:p>
          <a:p>
            <a:r>
              <a:rPr lang="uk-UA" sz="2600" dirty="0"/>
              <a:t>Витрати збереження (</a:t>
            </a:r>
            <a:r>
              <a:rPr lang="uk-UA" sz="2600" i="1" dirty="0" err="1"/>
              <a:t>Взб</a:t>
            </a:r>
            <a:r>
              <a:rPr lang="uk-UA" sz="2600" dirty="0"/>
              <a:t>) точно врахувати дуже важко. Звичайно їх оцінюють за наближеною формулою:</a:t>
            </a:r>
            <a:endParaRPr lang="ru-RU" sz="2600" dirty="0"/>
          </a:p>
          <a:p>
            <a:r>
              <a:rPr lang="ru-RU" sz="2600" dirty="0"/>
              <a:t> </a:t>
            </a:r>
          </a:p>
          <a:p>
            <a:r>
              <a:rPr lang="uk-UA" sz="2600" i="1" dirty="0"/>
              <a:t>     </a:t>
            </a:r>
            <a:r>
              <a:rPr lang="ru-RU" sz="2600" i="1" dirty="0"/>
              <a:t>             </a:t>
            </a:r>
            <a:r>
              <a:rPr lang="uk-UA" sz="2600" i="1" dirty="0"/>
              <a:t>               </a:t>
            </a:r>
            <a:r>
              <a:rPr lang="uk-UA" sz="2600" i="1" dirty="0" err="1" smtClean="0"/>
              <a:t>Взб</a:t>
            </a:r>
            <a:r>
              <a:rPr lang="uk-UA" sz="2600" i="1" dirty="0" smtClean="0"/>
              <a:t> = </a:t>
            </a:r>
            <a:r>
              <a:rPr lang="en-US" sz="2600" i="1" dirty="0" err="1" smtClean="0"/>
              <a:t>i</a:t>
            </a:r>
            <a:r>
              <a:rPr lang="en-US" sz="2600" i="1" dirty="0" smtClean="0"/>
              <a:t> </a:t>
            </a:r>
            <a:r>
              <a:rPr lang="uk-UA" sz="1600" dirty="0" smtClean="0"/>
              <a:t>х</a:t>
            </a:r>
            <a:r>
              <a:rPr lang="uk-UA" sz="2600" dirty="0" smtClean="0"/>
              <a:t> </a:t>
            </a:r>
            <a:r>
              <a:rPr lang="uk-UA" sz="2600" i="1" dirty="0"/>
              <a:t>с </a:t>
            </a:r>
            <a:r>
              <a:rPr lang="uk-UA" sz="1600" dirty="0"/>
              <a:t>х</a:t>
            </a:r>
            <a:r>
              <a:rPr lang="uk-UA" sz="2600" dirty="0" smtClean="0"/>
              <a:t> </a:t>
            </a:r>
            <a:r>
              <a:rPr lang="en-US" sz="2600" i="1" dirty="0"/>
              <a:t>x</a:t>
            </a:r>
            <a:r>
              <a:rPr lang="uk-UA" sz="2600" dirty="0"/>
              <a:t>                                                        </a:t>
            </a:r>
            <a:endParaRPr lang="uk-UA" sz="2600" dirty="0" smtClean="0"/>
          </a:p>
          <a:p>
            <a:r>
              <a:rPr lang="uk-UA" sz="2600" dirty="0" smtClean="0"/>
              <a:t> </a:t>
            </a:r>
            <a:endParaRPr lang="ru-RU" sz="2600" dirty="0" smtClean="0"/>
          </a:p>
          <a:p>
            <a:r>
              <a:rPr lang="uk-UA" sz="2600" dirty="0" smtClean="0"/>
              <a:t>де</a:t>
            </a:r>
            <a:r>
              <a:rPr lang="uk-UA" sz="2600" dirty="0"/>
              <a:t>	</a:t>
            </a:r>
            <a:r>
              <a:rPr lang="en-US" sz="2600" dirty="0" err="1"/>
              <a:t>i</a:t>
            </a:r>
            <a:r>
              <a:rPr lang="en-US" sz="2600" dirty="0"/>
              <a:t> </a:t>
            </a:r>
            <a:r>
              <a:rPr lang="uk-UA" sz="2600" dirty="0"/>
              <a:t>‒ коефіцієнт пропорційності (узагалі: 0 &lt; </a:t>
            </a:r>
            <a:r>
              <a:rPr lang="uk-UA" sz="2600" i="1" dirty="0"/>
              <a:t>i</a:t>
            </a:r>
            <a:r>
              <a:rPr lang="uk-UA" sz="2600" dirty="0"/>
              <a:t> &lt; 1, звичайно: </a:t>
            </a:r>
            <a:r>
              <a:rPr lang="uk-UA" sz="2600" i="1" dirty="0"/>
              <a:t>i</a:t>
            </a:r>
            <a:r>
              <a:rPr lang="uk-UA" sz="2600" dirty="0"/>
              <a:t> </a:t>
            </a:r>
            <a:r>
              <a:rPr lang="uk-UA" sz="2600" dirty="0">
                <a:sym typeface="Symbol"/>
              </a:rPr>
              <a:t></a:t>
            </a:r>
            <a:r>
              <a:rPr lang="uk-UA" sz="2600" dirty="0"/>
              <a:t> 0,2 </a:t>
            </a:r>
            <a:r>
              <a:rPr lang="uk-UA" sz="2600" dirty="0">
                <a:sym typeface="Symbol"/>
              </a:rPr>
              <a:t></a:t>
            </a:r>
            <a:r>
              <a:rPr lang="uk-UA" sz="2600" dirty="0"/>
              <a:t> 0,3);</a:t>
            </a:r>
            <a:endParaRPr lang="ru-RU" sz="2600" dirty="0"/>
          </a:p>
          <a:p>
            <a:r>
              <a:rPr lang="uk-UA" sz="2600" dirty="0"/>
              <a:t>с ‒ середня </a:t>
            </a:r>
            <a:r>
              <a:rPr lang="uk-UA" sz="2600" dirty="0" smtClean="0"/>
              <a:t>вартість/ціна товару</a:t>
            </a:r>
            <a:r>
              <a:rPr lang="uk-UA" sz="2600" dirty="0"/>
              <a:t>;</a:t>
            </a:r>
            <a:endParaRPr lang="ru-RU" sz="2600" dirty="0"/>
          </a:p>
          <a:p>
            <a:r>
              <a:rPr lang="en-US" sz="2600" dirty="0"/>
              <a:t>x </a:t>
            </a:r>
            <a:r>
              <a:rPr lang="uk-UA" sz="2600" dirty="0"/>
              <a:t>‒ наявний запас товару на складі.</a:t>
            </a:r>
            <a:endParaRPr lang="ru-RU" sz="2600" dirty="0"/>
          </a:p>
        </p:txBody>
      </p:sp>
    </p:spTree>
    <p:extLst>
      <p:ext uri="{BB962C8B-B14F-4D97-AF65-F5344CB8AC3E}">
        <p14:creationId xmlns:p14="http://schemas.microsoft.com/office/powerpoint/2010/main" val="619659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09600"/>
            <a:ext cx="8763000" cy="6001643"/>
          </a:xfrm>
          <a:prstGeom prst="rect">
            <a:avLst/>
          </a:prstGeom>
        </p:spPr>
        <p:txBody>
          <a:bodyPr wrap="square">
            <a:spAutoFit/>
          </a:bodyPr>
          <a:lstStyle/>
          <a:p>
            <a:r>
              <a:rPr lang="uk-UA" sz="3200" b="1" dirty="0"/>
              <a:t>3. Витрати дефіциту (відсутності) товару на складі</a:t>
            </a:r>
            <a:endParaRPr lang="ru-RU" sz="3200" b="1" dirty="0"/>
          </a:p>
          <a:p>
            <a:r>
              <a:rPr lang="uk-UA" sz="3200" dirty="0"/>
              <a:t>Розглядаються два випадки. </a:t>
            </a:r>
            <a:endParaRPr lang="uk-UA" sz="3200" dirty="0" smtClean="0"/>
          </a:p>
          <a:p>
            <a:r>
              <a:rPr lang="uk-UA" sz="3200" b="1" i="1" dirty="0" smtClean="0"/>
              <a:t>1-й </a:t>
            </a:r>
            <a:r>
              <a:rPr lang="uk-UA" sz="3200" b="1" i="1" dirty="0"/>
              <a:t>випадок </a:t>
            </a:r>
            <a:r>
              <a:rPr lang="uk-UA" sz="3200" dirty="0"/>
              <a:t>– заявки на необхідний товар реєструються і задовольняються після поповнення запасу. У </a:t>
            </a:r>
            <a:r>
              <a:rPr lang="uk-UA" sz="3200" dirty="0" smtClean="0"/>
              <a:t>цьому </a:t>
            </a:r>
            <a:r>
              <a:rPr lang="uk-UA" sz="3200" dirty="0"/>
              <a:t>разі </a:t>
            </a:r>
            <a:r>
              <a:rPr lang="uk-UA" sz="3200" dirty="0">
                <a:solidFill>
                  <a:srgbClr val="FF0000"/>
                </a:solidFill>
              </a:rPr>
              <a:t>витрати дефіциту – це витрати, пов'язані з реєстрацією вимог</a:t>
            </a:r>
            <a:r>
              <a:rPr lang="uk-UA" sz="3200" dirty="0"/>
              <a:t>. </a:t>
            </a:r>
            <a:endParaRPr lang="uk-UA" sz="3200" dirty="0" smtClean="0"/>
          </a:p>
          <a:p>
            <a:r>
              <a:rPr lang="uk-UA" sz="3200" b="1" i="1" dirty="0" smtClean="0"/>
              <a:t>2-й </a:t>
            </a:r>
            <a:r>
              <a:rPr lang="uk-UA" sz="3200" b="1" i="1" dirty="0"/>
              <a:t>випадок </a:t>
            </a:r>
            <a:r>
              <a:rPr lang="uk-UA" sz="3200" dirty="0"/>
              <a:t>– заявки на необхідний товар не реєструють. У цьому разі витрати мають непрямий характер і пов'язані із втратою клієнтів.</a:t>
            </a:r>
            <a:endParaRPr lang="ru-RU" sz="3200" dirty="0"/>
          </a:p>
        </p:txBody>
      </p:sp>
    </p:spTree>
    <p:extLst>
      <p:ext uri="{BB962C8B-B14F-4D97-AF65-F5344CB8AC3E}">
        <p14:creationId xmlns:p14="http://schemas.microsoft.com/office/powerpoint/2010/main" val="21743436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04800"/>
            <a:ext cx="8382000" cy="6001643"/>
          </a:xfrm>
          <a:prstGeom prst="rect">
            <a:avLst/>
          </a:prstGeom>
        </p:spPr>
        <p:txBody>
          <a:bodyPr wrap="square">
            <a:spAutoFit/>
          </a:bodyPr>
          <a:lstStyle/>
          <a:p>
            <a:r>
              <a:rPr lang="uk-UA" sz="2400" dirty="0"/>
              <a:t>  </a:t>
            </a:r>
            <a:r>
              <a:rPr lang="uk-UA" sz="2400" dirty="0" smtClean="0"/>
              <a:t>Формула </a:t>
            </a:r>
            <a:r>
              <a:rPr lang="uk-UA" sz="2400" dirty="0"/>
              <a:t>для визначення сумарних річних </a:t>
            </a:r>
            <a:r>
              <a:rPr lang="uk-UA" sz="2400" dirty="0" smtClean="0"/>
              <a:t>витрат:</a:t>
            </a:r>
          </a:p>
          <a:p>
            <a:r>
              <a:rPr lang="uk-UA" sz="2400" dirty="0" smtClean="0"/>
              <a:t> </a:t>
            </a:r>
            <a:endParaRPr lang="ru-RU" sz="2400" dirty="0"/>
          </a:p>
          <a:p>
            <a:pPr algn="ctr"/>
            <a:r>
              <a:rPr lang="uk-UA" sz="2400" b="1" i="1" dirty="0" err="1"/>
              <a:t>Вріч=</a:t>
            </a:r>
            <a:r>
              <a:rPr lang="uk-UA" sz="2400" b="1" i="1" dirty="0"/>
              <a:t> </a:t>
            </a:r>
            <a:r>
              <a:rPr lang="en-US" sz="2400" b="1" i="1" dirty="0" err="1"/>
              <a:t>i</a:t>
            </a:r>
            <a:r>
              <a:rPr lang="en-US" sz="2400" b="1" i="1" dirty="0"/>
              <a:t> </a:t>
            </a:r>
            <a:r>
              <a:rPr lang="uk-UA" sz="1600" b="1" i="1" dirty="0"/>
              <a:t>х</a:t>
            </a:r>
            <a:r>
              <a:rPr lang="uk-UA" sz="2400" b="1" i="1" dirty="0" smtClean="0"/>
              <a:t> с </a:t>
            </a:r>
            <a:r>
              <a:rPr lang="uk-UA" sz="1600" b="1" i="1" dirty="0" smtClean="0"/>
              <a:t>х</a:t>
            </a:r>
            <a:r>
              <a:rPr lang="uk-UA" sz="2400" b="1" i="1" dirty="0" smtClean="0"/>
              <a:t> </a:t>
            </a:r>
            <a:r>
              <a:rPr lang="en-US" sz="2400" b="1" i="1" dirty="0" smtClean="0"/>
              <a:t>Q </a:t>
            </a:r>
            <a:r>
              <a:rPr lang="uk-UA" sz="2400" b="1" i="1" dirty="0"/>
              <a:t>/ 2 + </a:t>
            </a:r>
            <a:r>
              <a:rPr lang="en-US" sz="2400" b="1" i="1" dirty="0" smtClean="0"/>
              <a:t>A</a:t>
            </a:r>
            <a:r>
              <a:rPr lang="uk-UA" sz="2400" b="1" i="1" dirty="0" smtClean="0"/>
              <a:t> </a:t>
            </a:r>
            <a:r>
              <a:rPr lang="uk-UA" sz="1600" b="1" i="1" dirty="0" smtClean="0"/>
              <a:t>х</a:t>
            </a:r>
            <a:r>
              <a:rPr lang="uk-UA" sz="2400" b="1" i="1" dirty="0" smtClean="0"/>
              <a:t> </a:t>
            </a:r>
            <a:r>
              <a:rPr lang="en-US" sz="2400" b="1" i="1" dirty="0"/>
              <a:t>λ </a:t>
            </a:r>
            <a:r>
              <a:rPr lang="uk-UA" sz="2400" b="1" i="1" dirty="0"/>
              <a:t>/ </a:t>
            </a:r>
            <a:r>
              <a:rPr lang="en-US" sz="2400" b="1" i="1" dirty="0"/>
              <a:t>Q</a:t>
            </a:r>
            <a:r>
              <a:rPr lang="uk-UA" sz="2400" b="1" i="1" dirty="0"/>
              <a:t> + </a:t>
            </a:r>
            <a:r>
              <a:rPr lang="uk-UA" sz="2400" b="1" i="1" dirty="0" smtClean="0"/>
              <a:t>с </a:t>
            </a:r>
            <a:r>
              <a:rPr lang="uk-UA" sz="1600" b="1" i="1" dirty="0" smtClean="0"/>
              <a:t>х</a:t>
            </a:r>
            <a:r>
              <a:rPr lang="uk-UA" sz="2400" b="1" i="1" dirty="0" smtClean="0"/>
              <a:t> </a:t>
            </a:r>
            <a:r>
              <a:rPr lang="en-US" sz="2400" b="1" i="1" dirty="0" smtClean="0"/>
              <a:t>λ</a:t>
            </a:r>
            <a:endParaRPr lang="uk-UA" sz="2400" b="1" i="1" dirty="0" smtClean="0"/>
          </a:p>
          <a:p>
            <a:pPr algn="ctr"/>
            <a:endParaRPr lang="ru-RU" sz="2400" dirty="0"/>
          </a:p>
          <a:p>
            <a:r>
              <a:rPr lang="uk-UA" sz="2400" dirty="0"/>
              <a:t> Формулу для визначення сумарних річних витрат можна дістати і шляхом простих логічних міркувань</a:t>
            </a:r>
            <a:r>
              <a:rPr lang="uk-UA" sz="2400" dirty="0" smtClean="0"/>
              <a:t>.</a:t>
            </a:r>
          </a:p>
          <a:p>
            <a:r>
              <a:rPr lang="uk-UA" sz="2400" dirty="0" smtClean="0"/>
              <a:t> </a:t>
            </a:r>
            <a:r>
              <a:rPr lang="uk-UA" sz="2400" b="1" i="1" dirty="0"/>
              <a:t>Перший доданок </a:t>
            </a:r>
            <a:r>
              <a:rPr lang="uk-UA" sz="2400" dirty="0"/>
              <a:t>у формулі </a:t>
            </a:r>
            <a:r>
              <a:rPr lang="uk-UA" sz="2400" b="1" i="1" dirty="0">
                <a:solidFill>
                  <a:srgbClr val="FF0000"/>
                </a:solidFill>
              </a:rPr>
              <a:t>(річні витрати на збереження запасів) </a:t>
            </a:r>
            <a:r>
              <a:rPr lang="uk-UA" sz="2400" dirty="0"/>
              <a:t>становить собою витрати на збереження одиниці запасів (</a:t>
            </a:r>
            <a:r>
              <a:rPr lang="en-US" sz="2400" dirty="0" err="1" smtClean="0"/>
              <a:t>i</a:t>
            </a:r>
            <a:r>
              <a:rPr lang="uk-UA" sz="2400" dirty="0" smtClean="0"/>
              <a:t> </a:t>
            </a:r>
            <a:r>
              <a:rPr lang="uk-UA" sz="1600" b="1" dirty="0" smtClean="0"/>
              <a:t>х</a:t>
            </a:r>
            <a:r>
              <a:rPr lang="uk-UA" sz="2400" b="1" dirty="0" smtClean="0"/>
              <a:t> </a:t>
            </a:r>
            <a:r>
              <a:rPr lang="uk-UA" sz="2400" dirty="0" smtClean="0"/>
              <a:t>с</a:t>
            </a:r>
            <a:r>
              <a:rPr lang="uk-UA" sz="2400" dirty="0"/>
              <a:t>), помножене на середній рівень запасів протягом року (Q / 2). </a:t>
            </a:r>
            <a:endParaRPr lang="uk-UA" sz="2400" dirty="0" smtClean="0"/>
          </a:p>
          <a:p>
            <a:r>
              <a:rPr lang="uk-UA" sz="2400" b="1" i="1" dirty="0" smtClean="0">
                <a:solidFill>
                  <a:srgbClr val="FF0000"/>
                </a:solidFill>
              </a:rPr>
              <a:t>Другий </a:t>
            </a:r>
            <a:r>
              <a:rPr lang="uk-UA" sz="2400" b="1" i="1" dirty="0">
                <a:solidFill>
                  <a:srgbClr val="FF0000"/>
                </a:solidFill>
              </a:rPr>
              <a:t>доданок </a:t>
            </a:r>
            <a:r>
              <a:rPr lang="uk-UA" sz="2400" dirty="0"/>
              <a:t>– це річні витрати на замовлення партій, що обчислюють як вартість замовлення однієї партії (</a:t>
            </a:r>
            <a:r>
              <a:rPr lang="uk-UA" sz="2400" i="1" dirty="0"/>
              <a:t>А</a:t>
            </a:r>
            <a:r>
              <a:rPr lang="uk-UA" sz="2400" dirty="0"/>
              <a:t>), помножена на кількість замовлень за </a:t>
            </a:r>
            <a:r>
              <a:rPr lang="uk-UA" sz="2400" dirty="0" smtClean="0"/>
              <a:t>рік </a:t>
            </a:r>
            <a:r>
              <a:rPr lang="uk-UA" sz="2400" dirty="0"/>
              <a:t>(</a:t>
            </a:r>
            <a:r>
              <a:rPr lang="en-US" sz="2400" i="1" dirty="0"/>
              <a:t>λ</a:t>
            </a:r>
            <a:r>
              <a:rPr lang="en-US" sz="2400" dirty="0"/>
              <a:t> </a:t>
            </a:r>
            <a:r>
              <a:rPr lang="ru-RU" sz="2400" dirty="0"/>
              <a:t>/ </a:t>
            </a:r>
            <a:r>
              <a:rPr lang="en-US" sz="2400" dirty="0"/>
              <a:t>Q</a:t>
            </a:r>
            <a:r>
              <a:rPr lang="uk-UA" sz="2400" dirty="0"/>
              <a:t>). </a:t>
            </a:r>
            <a:endParaRPr lang="uk-UA" sz="2400" dirty="0" smtClean="0"/>
          </a:p>
          <a:p>
            <a:r>
              <a:rPr lang="uk-UA" sz="2400" b="1" i="1" dirty="0" smtClean="0">
                <a:solidFill>
                  <a:srgbClr val="FF0000"/>
                </a:solidFill>
              </a:rPr>
              <a:t>Третій </a:t>
            </a:r>
            <a:r>
              <a:rPr lang="uk-UA" sz="2400" b="1" i="1" dirty="0">
                <a:solidFill>
                  <a:srgbClr val="FF0000"/>
                </a:solidFill>
              </a:rPr>
              <a:t>доданок </a:t>
            </a:r>
            <a:r>
              <a:rPr lang="uk-UA" sz="2400" dirty="0"/>
              <a:t>– це вартість </a:t>
            </a:r>
            <a:r>
              <a:rPr lang="uk-UA" sz="2400" dirty="0" smtClean="0"/>
              <a:t>придбаних </a:t>
            </a:r>
            <a:r>
              <a:rPr lang="uk-UA" sz="2400" dirty="0"/>
              <a:t>за рік запасів, розрахований як середня </a:t>
            </a:r>
            <a:r>
              <a:rPr lang="uk-UA" sz="2400" dirty="0" smtClean="0"/>
              <a:t>вартість/ціна одиниці </a:t>
            </a:r>
            <a:r>
              <a:rPr lang="uk-UA" sz="2400" dirty="0"/>
              <a:t>товару (с), помножена на річне споживання товару (</a:t>
            </a:r>
            <a:r>
              <a:rPr lang="uk-UA" sz="2400" i="1" dirty="0">
                <a:sym typeface="Symbol"/>
              </a:rPr>
              <a:t></a:t>
            </a:r>
            <a:r>
              <a:rPr lang="uk-UA" sz="2400" dirty="0"/>
              <a:t>).</a:t>
            </a:r>
            <a:endParaRPr lang="ru-RU" sz="2400" dirty="0"/>
          </a:p>
        </p:txBody>
      </p:sp>
    </p:spTree>
    <p:extLst>
      <p:ext uri="{BB962C8B-B14F-4D97-AF65-F5344CB8AC3E}">
        <p14:creationId xmlns:p14="http://schemas.microsoft.com/office/powerpoint/2010/main" val="38816252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952500"/>
            <a:ext cx="8458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15925"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Розмір оптимальної партії для поповнення запасу (</a:t>
            </a: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визначають за умови, що </a:t>
            </a:r>
            <a:r>
              <a:rPr kumimoji="0" lang="uk-UA" sz="2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Вріч</a:t>
            </a: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Ця умова виконується, якщо</a:t>
            </a:r>
          </a:p>
          <a:p>
            <a:pPr marL="0" marR="0" lvl="0" indent="415925"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15925" algn="l"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Вріч</a:t>
            </a: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a:t>
            </a: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dQ</a:t>
            </a: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0.</a:t>
            </a:r>
          </a:p>
          <a:p>
            <a:pPr marL="0" marR="0" lvl="0" indent="415925" algn="l" defTabSz="914400" rtl="0" eaLnBrk="0" fontAlgn="base" latinLnBrk="0" hangingPunct="0">
              <a:lnSpc>
                <a:spcPct val="100000"/>
              </a:lnSpc>
              <a:spcBef>
                <a:spcPct val="0"/>
              </a:spcBef>
              <a:spcAft>
                <a:spcPct val="0"/>
              </a:spcAft>
              <a:buClrTx/>
              <a:buSzTx/>
              <a:buFontTx/>
              <a:buNone/>
              <a:tabLst/>
            </a:pPr>
            <a:endParaRPr lang="uk-UA" sz="2400" i="1" dirty="0">
              <a:latin typeface="Arial" pitchFamily="34" charset="0"/>
              <a:ea typeface="Times New Roman" pitchFamily="18" charset="0"/>
              <a:cs typeface="Arial" pitchFamily="34" charset="0"/>
            </a:endParaRPr>
          </a:p>
          <a:p>
            <a:pPr marL="0" marR="0" lvl="0" indent="415925"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 останнього виразу можна дістати формулу для визначення оптимального розміру партії для поповнення запасів (</a:t>
            </a: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в літературі часто називають </a:t>
            </a: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формулою </a:t>
            </a:r>
            <a:r>
              <a:rPr kumimoji="0" lang="uk-UA" sz="2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Уїлсона</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або моделлю </a:t>
            </a: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EOQ</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(економічного розміру замовлення).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159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420235240"/>
              </p:ext>
            </p:extLst>
          </p:nvPr>
        </p:nvGraphicFramePr>
        <p:xfrm>
          <a:off x="3349625" y="5264150"/>
          <a:ext cx="1416050" cy="750888"/>
        </p:xfrm>
        <a:graphic>
          <a:graphicData uri="http://schemas.openxmlformats.org/presentationml/2006/ole">
            <mc:AlternateContent xmlns:mc="http://schemas.openxmlformats.org/markup-compatibility/2006">
              <mc:Choice xmlns:v="urn:schemas-microsoft-com:vml" Requires="v">
                <p:oleObj spid="_x0000_s6284" name="Формула" r:id="rId3" imgW="838080" imgH="444240" progId="Equation.3">
                  <p:embed/>
                </p:oleObj>
              </mc:Choice>
              <mc:Fallback>
                <p:oleObj name="Формула" r:id="rId3" imgW="838080" imgH="444240" progId="Equation.3">
                  <p:embed/>
                  <p:pic>
                    <p:nvPicPr>
                      <p:cNvPr id="0" name="Object 1"/>
                      <p:cNvPicPr>
                        <a:picLocks noChangeAspect="1" noChangeArrowheads="1"/>
                      </p:cNvPicPr>
                      <p:nvPr/>
                    </p:nvPicPr>
                    <p:blipFill>
                      <a:blip r:embed="rId4"/>
                      <a:srcRect/>
                      <a:stretch>
                        <a:fillRect/>
                      </a:stretch>
                    </p:blipFill>
                    <p:spPr bwMode="auto">
                      <a:xfrm>
                        <a:off x="3349625" y="5264150"/>
                        <a:ext cx="1416050" cy="750888"/>
                      </a:xfrm>
                      <a:prstGeom prst="rect">
                        <a:avLst/>
                      </a:prstGeom>
                      <a:noFill/>
                    </p:spPr>
                  </p:pic>
                </p:oleObj>
              </mc:Fallback>
            </mc:AlternateContent>
          </a:graphicData>
        </a:graphic>
      </p:graphicFrame>
      <p:sp>
        <p:nvSpPr>
          <p:cNvPr id="4" name="Rectangle 3"/>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5765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381000"/>
            <a:ext cx="7620000" cy="523220"/>
          </a:xfrm>
          <a:prstGeom prst="rect">
            <a:avLst/>
          </a:prstGeom>
        </p:spPr>
        <p:txBody>
          <a:bodyPr wrap="square">
            <a:spAutoFit/>
          </a:bodyPr>
          <a:lstStyle/>
          <a:p>
            <a:r>
              <a:rPr lang="uk-UA" sz="2800" b="1" dirty="0">
                <a:solidFill>
                  <a:srgbClr val="FF0000"/>
                </a:solidFill>
              </a:rPr>
              <a:t>6.2. Внутрішньовиробничі логістичні системи. </a:t>
            </a:r>
            <a:endParaRPr lang="ru-RU" sz="2800" b="1" dirty="0">
              <a:solidFill>
                <a:srgbClr val="FF0000"/>
              </a:solidFill>
            </a:endParaRPr>
          </a:p>
        </p:txBody>
      </p:sp>
      <p:sp>
        <p:nvSpPr>
          <p:cNvPr id="3" name="Прямоугольник 2"/>
          <p:cNvSpPr/>
          <p:nvPr/>
        </p:nvSpPr>
        <p:spPr>
          <a:xfrm>
            <a:off x="914400" y="1371600"/>
            <a:ext cx="7772400" cy="4154984"/>
          </a:xfrm>
          <a:prstGeom prst="rect">
            <a:avLst/>
          </a:prstGeom>
        </p:spPr>
        <p:txBody>
          <a:bodyPr wrap="square">
            <a:spAutoFit/>
          </a:bodyPr>
          <a:lstStyle/>
          <a:p>
            <a:r>
              <a:rPr lang="uk-UA" sz="2800" dirty="0"/>
              <a:t>До внутрішньовиробничих логістичних систем належать </a:t>
            </a:r>
            <a:r>
              <a:rPr lang="uk-UA" sz="2800" b="1" dirty="0"/>
              <a:t>промислові, торговельні, транспортні, інфраструктурні підприємства та підприємства сфери матеріальних послуг</a:t>
            </a:r>
            <a:r>
              <a:rPr lang="uk-UA" sz="2800" b="1" dirty="0" smtClean="0"/>
              <a:t>.</a:t>
            </a:r>
          </a:p>
          <a:p>
            <a:endParaRPr lang="uk-UA" sz="2800" dirty="0"/>
          </a:p>
          <a:p>
            <a:endParaRPr lang="ru-RU" sz="2800" dirty="0"/>
          </a:p>
          <a:p>
            <a:r>
              <a:rPr lang="uk-UA" sz="3200" dirty="0"/>
              <a:t>Внутрішньовиробничі логістичні системи мають </a:t>
            </a:r>
            <a:r>
              <a:rPr lang="uk-UA" sz="3200" u="sng" dirty="0"/>
              <a:t>різне призначення на </a:t>
            </a:r>
            <a:r>
              <a:rPr lang="uk-UA" sz="3200" u="sng" dirty="0" err="1"/>
              <a:t>макро-</a:t>
            </a:r>
            <a:r>
              <a:rPr lang="uk-UA" sz="3200" u="sng" dirty="0"/>
              <a:t> та мікроекономічному рівнях. </a:t>
            </a:r>
            <a:endParaRPr lang="ru-RU" sz="3200" u="sng" dirty="0"/>
          </a:p>
        </p:txBody>
      </p:sp>
    </p:spTree>
    <p:extLst>
      <p:ext uri="{BB962C8B-B14F-4D97-AF65-F5344CB8AC3E}">
        <p14:creationId xmlns:p14="http://schemas.microsoft.com/office/powerpoint/2010/main" val="3782536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4"/>
          <p:cNvSpPr>
            <a:spLocks noChangeArrowheads="1"/>
          </p:cNvSpPr>
          <p:nvPr/>
        </p:nvSpPr>
        <p:spPr bwMode="auto">
          <a:xfrm>
            <a:off x="1116330" y="268070"/>
            <a:ext cx="73837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15925" algn="l"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Система з фіксованим розміром замовлення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15925"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55"/>
          <p:cNvSpPr>
            <a:spLocks noChangeArrowheads="1"/>
          </p:cNvSpPr>
          <p:nvPr/>
        </p:nvSpPr>
        <p:spPr bwMode="auto">
          <a:xfrm rot="10800000" flipV="1">
            <a:off x="304799" y="714345"/>
            <a:ext cx="8474597" cy="83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 системи з фіксованим розміром замовлення наявний запас на складі контролюють в момент, коли наявний запас на складі дорівнює темпові споживання, що спостерігається, помноженому на час виконання замовлення.</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225" name="Picture 57" descr="http://polka-knig.com.ua/book_files/358/image07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59" y="1545344"/>
            <a:ext cx="7642075" cy="378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21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566678"/>
            <a:ext cx="8382000" cy="1938992"/>
          </a:xfrm>
          <a:prstGeom prst="rect">
            <a:avLst/>
          </a:prstGeom>
        </p:spPr>
        <p:txBody>
          <a:bodyPr wrap="square">
            <a:spAutoFit/>
          </a:bodyPr>
          <a:lstStyle/>
          <a:p>
            <a:r>
              <a:rPr lang="uk-UA" sz="2000" b="1" i="1" dirty="0"/>
              <a:t>2. Система з фіксованим інтервалом між </a:t>
            </a:r>
            <a:r>
              <a:rPr lang="uk-UA" sz="2000" b="1" i="1" dirty="0" smtClean="0"/>
              <a:t>замовленнями</a:t>
            </a:r>
          </a:p>
          <a:p>
            <a:endParaRPr lang="ru-RU" sz="2000" b="1" dirty="0"/>
          </a:p>
          <a:p>
            <a:r>
              <a:rPr lang="uk-UA" sz="2000" dirty="0"/>
              <a:t> </a:t>
            </a:r>
            <a:r>
              <a:rPr lang="uk-UA" sz="2000" i="1" dirty="0" smtClean="0"/>
              <a:t>Обсяг </a:t>
            </a:r>
            <a:r>
              <a:rPr lang="uk-UA" sz="2000" i="1" dirty="0"/>
              <a:t>замовлення в системі з фіксованим інтервалом між замовленнями = </a:t>
            </a:r>
            <a:r>
              <a:rPr lang="uk-UA" sz="2000" i="1" dirty="0" smtClean="0"/>
              <a:t>(максимально </a:t>
            </a:r>
            <a:r>
              <a:rPr lang="uk-UA" sz="2000" i="1" dirty="0"/>
              <a:t>бажаний запас – наявний запас на </a:t>
            </a:r>
            <a:r>
              <a:rPr lang="uk-UA" sz="2000" i="1" dirty="0" smtClean="0"/>
              <a:t>складі)+ </a:t>
            </a:r>
            <a:r>
              <a:rPr lang="uk-UA" sz="2000" i="1" dirty="0"/>
              <a:t>споживання за час виконання </a:t>
            </a:r>
            <a:r>
              <a:rPr lang="uk-UA" sz="2000" i="1" dirty="0" smtClean="0"/>
              <a:t>замовлення – </a:t>
            </a:r>
            <a:r>
              <a:rPr lang="uk-UA" sz="2000" i="1" dirty="0"/>
              <a:t>зроблені, але не отримані замовлення</a:t>
            </a:r>
            <a:r>
              <a:rPr lang="uk-UA" sz="2000" i="1" dirty="0" smtClean="0"/>
              <a:t>.</a:t>
            </a:r>
            <a:endParaRPr lang="ru-RU" sz="2000" dirty="0"/>
          </a:p>
        </p:txBody>
      </p:sp>
      <p:grpSp>
        <p:nvGrpSpPr>
          <p:cNvPr id="5" name="Group 57"/>
          <p:cNvGrpSpPr>
            <a:grpSpLocks/>
          </p:cNvGrpSpPr>
          <p:nvPr/>
        </p:nvGrpSpPr>
        <p:grpSpPr bwMode="auto">
          <a:xfrm>
            <a:off x="1638300" y="2536089"/>
            <a:ext cx="5166360" cy="3418002"/>
            <a:chOff x="30" y="0"/>
            <a:chExt cx="8136" cy="4872"/>
          </a:xfrm>
        </p:grpSpPr>
        <p:sp>
          <p:nvSpPr>
            <p:cNvPr id="7" name="Text Box 58"/>
            <p:cNvSpPr txBox="1">
              <a:spLocks noChangeArrowheads="1"/>
            </p:cNvSpPr>
            <p:nvPr/>
          </p:nvSpPr>
          <p:spPr bwMode="auto">
            <a:xfrm>
              <a:off x="30" y="0"/>
              <a:ext cx="8136" cy="487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ru-RU" sz="1400">
                  <a:effectLst/>
                  <a:latin typeface="Times New Roman"/>
                  <a:ea typeface="Times New Roman"/>
                </a:rPr>
                <a:t> </a:t>
              </a:r>
            </a:p>
          </p:txBody>
        </p:sp>
        <p:sp>
          <p:nvSpPr>
            <p:cNvPr id="8" name="Text Box 59"/>
            <p:cNvSpPr txBox="1">
              <a:spLocks noChangeArrowheads="1"/>
            </p:cNvSpPr>
            <p:nvPr/>
          </p:nvSpPr>
          <p:spPr bwMode="auto">
            <a:xfrm>
              <a:off x="1446" y="84"/>
              <a:ext cx="2706" cy="53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ru-RU" sz="1400" dirty="0">
                  <a:effectLst/>
                  <a:latin typeface="Arial"/>
                  <a:ea typeface="Times New Roman"/>
                  <a:cs typeface="Times New Roman"/>
                </a:rPr>
                <a:t>Точки </a:t>
              </a:r>
              <a:r>
                <a:rPr lang="uk-UA" sz="1400" dirty="0">
                  <a:effectLst/>
                  <a:latin typeface="Arial"/>
                  <a:ea typeface="Times New Roman"/>
                  <a:cs typeface="Times New Roman"/>
                </a:rPr>
                <a:t>замовлення</a:t>
              </a:r>
              <a:endParaRPr lang="ru-RU" sz="1400" dirty="0">
                <a:effectLst/>
                <a:latin typeface="Arial"/>
                <a:ea typeface="Times New Roman"/>
                <a:cs typeface="Times New Roman"/>
              </a:endParaRPr>
            </a:p>
          </p:txBody>
        </p:sp>
        <p:sp>
          <p:nvSpPr>
            <p:cNvPr id="9" name="Text Box 60"/>
            <p:cNvSpPr txBox="1">
              <a:spLocks noChangeArrowheads="1"/>
            </p:cNvSpPr>
            <p:nvPr/>
          </p:nvSpPr>
          <p:spPr bwMode="auto">
            <a:xfrm>
              <a:off x="5208" y="354"/>
              <a:ext cx="2496" cy="8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lnSpc>
                  <a:spcPct val="150000"/>
                </a:lnSpc>
                <a:spcAft>
                  <a:spcPts val="0"/>
                </a:spcAft>
              </a:pPr>
              <a:r>
                <a:rPr lang="ru-RU" sz="1400">
                  <a:effectLst/>
                  <a:latin typeface="Arial"/>
                  <a:ea typeface="Times New Roman"/>
                  <a:cs typeface="Times New Roman"/>
                </a:rPr>
                <a:t>Максимально </a:t>
              </a:r>
              <a:r>
                <a:rPr lang="uk-UA" sz="1400">
                  <a:effectLst/>
                  <a:latin typeface="Arial"/>
                  <a:ea typeface="Times New Roman"/>
                  <a:cs typeface="Times New Roman"/>
                </a:rPr>
                <a:t>бажаний</a:t>
              </a:r>
              <a:r>
                <a:rPr lang="ru-RU" sz="1400">
                  <a:effectLst/>
                  <a:latin typeface="Arial"/>
                  <a:ea typeface="Times New Roman"/>
                  <a:cs typeface="Times New Roman"/>
                </a:rPr>
                <a:t> запас</a:t>
              </a:r>
            </a:p>
          </p:txBody>
        </p:sp>
        <p:sp>
          <p:nvSpPr>
            <p:cNvPr id="10" name="Text Box 61"/>
            <p:cNvSpPr txBox="1">
              <a:spLocks noChangeArrowheads="1"/>
            </p:cNvSpPr>
            <p:nvPr/>
          </p:nvSpPr>
          <p:spPr bwMode="auto">
            <a:xfrm>
              <a:off x="138" y="414"/>
              <a:ext cx="852"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ru-RU" sz="1400">
                  <a:effectLst/>
                  <a:latin typeface="Arial"/>
                  <a:ea typeface="Times New Roman"/>
                  <a:cs typeface="Times New Roman"/>
                </a:rPr>
                <a:t>Х</a:t>
              </a:r>
            </a:p>
          </p:txBody>
        </p:sp>
        <p:sp>
          <p:nvSpPr>
            <p:cNvPr id="11" name="Text Box 62"/>
            <p:cNvSpPr txBox="1">
              <a:spLocks noChangeArrowheads="1"/>
            </p:cNvSpPr>
            <p:nvPr/>
          </p:nvSpPr>
          <p:spPr bwMode="auto">
            <a:xfrm>
              <a:off x="6522" y="4074"/>
              <a:ext cx="1038"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en-US" sz="1400">
                  <a:effectLst/>
                  <a:latin typeface="Arial"/>
                  <a:ea typeface="Times New Roman"/>
                  <a:cs typeface="Times New Roman"/>
                </a:rPr>
                <a:t>t</a:t>
              </a:r>
              <a:endParaRPr lang="ru-RU" sz="1400">
                <a:effectLst/>
                <a:latin typeface="Arial"/>
                <a:ea typeface="Times New Roman"/>
                <a:cs typeface="Times New Roman"/>
              </a:endParaRPr>
            </a:p>
          </p:txBody>
        </p:sp>
        <p:sp>
          <p:nvSpPr>
            <p:cNvPr id="12" name="Text Box 63"/>
            <p:cNvSpPr txBox="1">
              <a:spLocks noChangeArrowheads="1"/>
            </p:cNvSpPr>
            <p:nvPr/>
          </p:nvSpPr>
          <p:spPr bwMode="auto">
            <a:xfrm>
              <a:off x="3240" y="4290"/>
              <a:ext cx="870"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ru-RU" sz="1400">
                  <a:effectLst/>
                  <a:latin typeface="Arial"/>
                  <a:ea typeface="Times New Roman"/>
                  <a:cs typeface="Times New Roman"/>
                </a:rPr>
                <a:t>t</a:t>
              </a:r>
              <a:r>
                <a:rPr lang="ru-RU" sz="1400" baseline="-25000">
                  <a:effectLst/>
                  <a:latin typeface="Arial"/>
                  <a:ea typeface="Times New Roman"/>
                  <a:cs typeface="Times New Roman"/>
                </a:rPr>
                <a:t>3</a:t>
              </a:r>
              <a:endParaRPr lang="ru-RU" sz="1400">
                <a:effectLst/>
                <a:latin typeface="Arial"/>
                <a:ea typeface="Times New Roman"/>
                <a:cs typeface="Times New Roman"/>
              </a:endParaRPr>
            </a:p>
          </p:txBody>
        </p:sp>
        <p:sp>
          <p:nvSpPr>
            <p:cNvPr id="13" name="Text Box 64"/>
            <p:cNvSpPr txBox="1">
              <a:spLocks noChangeArrowheads="1"/>
            </p:cNvSpPr>
            <p:nvPr/>
          </p:nvSpPr>
          <p:spPr bwMode="auto">
            <a:xfrm>
              <a:off x="1260" y="4242"/>
              <a:ext cx="798"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en-US" sz="1400">
                  <a:effectLst/>
                  <a:latin typeface="Arial"/>
                  <a:ea typeface="Times New Roman"/>
                  <a:cs typeface="Times New Roman"/>
                </a:rPr>
                <a:t>t</a:t>
              </a:r>
              <a:r>
                <a:rPr lang="en-US" sz="1400" baseline="-25000">
                  <a:effectLst/>
                  <a:latin typeface="Arial"/>
                  <a:ea typeface="Times New Roman"/>
                  <a:cs typeface="Times New Roman"/>
                </a:rPr>
                <a:t>1</a:t>
              </a:r>
              <a:endParaRPr lang="ru-RU" sz="1400">
                <a:effectLst/>
                <a:latin typeface="Arial"/>
                <a:ea typeface="Times New Roman"/>
                <a:cs typeface="Times New Roman"/>
              </a:endParaRPr>
            </a:p>
          </p:txBody>
        </p:sp>
        <p:cxnSp>
          <p:nvCxnSpPr>
            <p:cNvPr id="14" name="Line 65"/>
            <p:cNvCxnSpPr/>
            <p:nvPr/>
          </p:nvCxnSpPr>
          <p:spPr bwMode="auto">
            <a:xfrm>
              <a:off x="1176" y="3816"/>
              <a:ext cx="66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66"/>
            <p:cNvCxnSpPr/>
            <p:nvPr/>
          </p:nvCxnSpPr>
          <p:spPr bwMode="auto">
            <a:xfrm flipV="1">
              <a:off x="1176" y="378"/>
              <a:ext cx="0" cy="34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67"/>
            <p:cNvCxnSpPr/>
            <p:nvPr/>
          </p:nvCxnSpPr>
          <p:spPr bwMode="auto">
            <a:xfrm>
              <a:off x="1176" y="1368"/>
              <a:ext cx="4944"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7" name="Line 68"/>
            <p:cNvCxnSpPr/>
            <p:nvPr/>
          </p:nvCxnSpPr>
          <p:spPr bwMode="auto">
            <a:xfrm flipV="1">
              <a:off x="2633" y="1348"/>
              <a:ext cx="0" cy="15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 name="Line 69"/>
            <p:cNvCxnSpPr/>
            <p:nvPr/>
          </p:nvCxnSpPr>
          <p:spPr bwMode="auto">
            <a:xfrm flipV="1">
              <a:off x="4117" y="1356"/>
              <a:ext cx="0" cy="15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 name="Line 70"/>
            <p:cNvCxnSpPr/>
            <p:nvPr/>
          </p:nvCxnSpPr>
          <p:spPr bwMode="auto">
            <a:xfrm>
              <a:off x="1176" y="1362"/>
              <a:ext cx="145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 name="Line 71"/>
            <p:cNvCxnSpPr/>
            <p:nvPr/>
          </p:nvCxnSpPr>
          <p:spPr bwMode="auto">
            <a:xfrm>
              <a:off x="2660" y="1369"/>
              <a:ext cx="1457" cy="15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 name="Line 72"/>
            <p:cNvCxnSpPr/>
            <p:nvPr/>
          </p:nvCxnSpPr>
          <p:spPr bwMode="auto">
            <a:xfrm>
              <a:off x="4110" y="1356"/>
              <a:ext cx="1016" cy="11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 name="Line 73"/>
            <p:cNvCxnSpPr/>
            <p:nvPr/>
          </p:nvCxnSpPr>
          <p:spPr bwMode="auto">
            <a:xfrm>
              <a:off x="1158" y="3210"/>
              <a:ext cx="4926"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Line 74"/>
            <p:cNvCxnSpPr/>
            <p:nvPr/>
          </p:nvCxnSpPr>
          <p:spPr bwMode="auto">
            <a:xfrm flipV="1">
              <a:off x="2022" y="354"/>
              <a:ext cx="0" cy="1974"/>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4" name="Line 75"/>
            <p:cNvCxnSpPr/>
            <p:nvPr/>
          </p:nvCxnSpPr>
          <p:spPr bwMode="auto">
            <a:xfrm flipV="1">
              <a:off x="3792" y="360"/>
              <a:ext cx="0" cy="2208"/>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5" name="Line 76"/>
            <p:cNvCxnSpPr/>
            <p:nvPr/>
          </p:nvCxnSpPr>
          <p:spPr bwMode="auto">
            <a:xfrm>
              <a:off x="3132" y="1932"/>
              <a:ext cx="0" cy="2214"/>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6" name="Line 77"/>
            <p:cNvCxnSpPr/>
            <p:nvPr/>
          </p:nvCxnSpPr>
          <p:spPr bwMode="auto">
            <a:xfrm>
              <a:off x="1176" y="3834"/>
              <a:ext cx="0" cy="3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78"/>
            <p:cNvCxnSpPr/>
            <p:nvPr/>
          </p:nvCxnSpPr>
          <p:spPr bwMode="auto">
            <a:xfrm>
              <a:off x="1194" y="4128"/>
              <a:ext cx="86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 name="Line 79"/>
            <p:cNvCxnSpPr/>
            <p:nvPr/>
          </p:nvCxnSpPr>
          <p:spPr bwMode="auto">
            <a:xfrm>
              <a:off x="3156" y="4146"/>
              <a:ext cx="102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9" name="Oval 80"/>
            <p:cNvSpPr>
              <a:spLocks noChangeArrowheads="1"/>
            </p:cNvSpPr>
            <p:nvPr/>
          </p:nvSpPr>
          <p:spPr bwMode="auto">
            <a:xfrm>
              <a:off x="3732" y="2550"/>
              <a:ext cx="174" cy="174"/>
            </a:xfrm>
            <a:prstGeom prst="ellipse">
              <a:avLst/>
            </a:prstGeom>
            <a:solidFill>
              <a:srgbClr val="000080"/>
            </a:solidFill>
            <a:ln w="9525">
              <a:solidFill>
                <a:srgbClr val="000000"/>
              </a:solidFill>
              <a:round/>
              <a:headEnd/>
              <a:tailEnd/>
            </a:ln>
          </p:spPr>
          <p:txBody>
            <a:bodyPr rot="0" vert="horz" wrap="square" lIns="0" tIns="0" rIns="0" bIns="0" anchor="t" anchorCtr="0" upright="1">
              <a:noAutofit/>
            </a:bodyPr>
            <a:lstStyle/>
            <a:p>
              <a:endParaRPr lang="ru-RU" sz="1400"/>
            </a:p>
          </p:txBody>
        </p:sp>
        <p:sp>
          <p:nvSpPr>
            <p:cNvPr id="30" name="Oval 81"/>
            <p:cNvSpPr>
              <a:spLocks noChangeArrowheads="1"/>
            </p:cNvSpPr>
            <p:nvPr/>
          </p:nvSpPr>
          <p:spPr bwMode="auto">
            <a:xfrm>
              <a:off x="3036" y="1818"/>
              <a:ext cx="174" cy="174"/>
            </a:xfrm>
            <a:prstGeom prst="ellipse">
              <a:avLst/>
            </a:prstGeom>
            <a:solidFill>
              <a:srgbClr val="000080"/>
            </a:solidFill>
            <a:ln w="9525">
              <a:solidFill>
                <a:srgbClr val="000000"/>
              </a:solidFill>
              <a:round/>
              <a:headEnd/>
              <a:tailEnd/>
            </a:ln>
          </p:spPr>
          <p:txBody>
            <a:bodyPr rot="0" vert="horz" wrap="square" lIns="0" tIns="0" rIns="0" bIns="0" anchor="t" anchorCtr="0" upright="1">
              <a:noAutofit/>
            </a:bodyPr>
            <a:lstStyle/>
            <a:p>
              <a:endParaRPr lang="ru-RU" sz="1400"/>
            </a:p>
          </p:txBody>
        </p:sp>
        <p:sp>
          <p:nvSpPr>
            <p:cNvPr id="31" name="Oval 82"/>
            <p:cNvSpPr>
              <a:spLocks noChangeArrowheads="1"/>
            </p:cNvSpPr>
            <p:nvPr/>
          </p:nvSpPr>
          <p:spPr bwMode="auto">
            <a:xfrm>
              <a:off x="1938" y="2256"/>
              <a:ext cx="174" cy="174"/>
            </a:xfrm>
            <a:prstGeom prst="ellipse">
              <a:avLst/>
            </a:prstGeom>
            <a:solidFill>
              <a:srgbClr val="000080"/>
            </a:solidFill>
            <a:ln w="9525">
              <a:solidFill>
                <a:srgbClr val="000000"/>
              </a:solidFill>
              <a:round/>
              <a:headEnd/>
              <a:tailEnd/>
            </a:ln>
          </p:spPr>
          <p:txBody>
            <a:bodyPr rot="0" vert="horz" wrap="square" lIns="0" tIns="0" rIns="0" bIns="0" anchor="t" anchorCtr="0" upright="1">
              <a:noAutofit/>
            </a:bodyPr>
            <a:lstStyle/>
            <a:p>
              <a:endParaRPr lang="ru-RU" sz="1400"/>
            </a:p>
          </p:txBody>
        </p:sp>
        <p:sp>
          <p:nvSpPr>
            <p:cNvPr id="32" name="Text Box 83"/>
            <p:cNvSpPr txBox="1">
              <a:spLocks noChangeArrowheads="1"/>
            </p:cNvSpPr>
            <p:nvPr/>
          </p:nvSpPr>
          <p:spPr bwMode="auto">
            <a:xfrm>
              <a:off x="2208" y="4278"/>
              <a:ext cx="870"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en-US" sz="1400">
                  <a:effectLst/>
                  <a:latin typeface="Arial"/>
                  <a:ea typeface="Times New Roman"/>
                  <a:cs typeface="Times New Roman"/>
                </a:rPr>
                <a:t>t</a:t>
              </a:r>
              <a:r>
                <a:rPr lang="en-US" sz="1400" baseline="-25000">
                  <a:effectLst/>
                  <a:latin typeface="Arial"/>
                  <a:ea typeface="Times New Roman"/>
                  <a:cs typeface="Times New Roman"/>
                </a:rPr>
                <a:t>2</a:t>
              </a:r>
              <a:endParaRPr lang="ru-RU" sz="1400">
                <a:effectLst/>
                <a:latin typeface="Arial"/>
                <a:ea typeface="Times New Roman"/>
                <a:cs typeface="Times New Roman"/>
              </a:endParaRPr>
            </a:p>
          </p:txBody>
        </p:sp>
        <p:cxnSp>
          <p:nvCxnSpPr>
            <p:cNvPr id="33" name="Line 84"/>
            <p:cNvCxnSpPr/>
            <p:nvPr/>
          </p:nvCxnSpPr>
          <p:spPr bwMode="auto">
            <a:xfrm>
              <a:off x="2040" y="2358"/>
              <a:ext cx="0" cy="18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85"/>
            <p:cNvCxnSpPr/>
            <p:nvPr/>
          </p:nvCxnSpPr>
          <p:spPr bwMode="auto">
            <a:xfrm>
              <a:off x="4122" y="2898"/>
              <a:ext cx="0" cy="13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86"/>
            <p:cNvCxnSpPr/>
            <p:nvPr/>
          </p:nvCxnSpPr>
          <p:spPr bwMode="auto">
            <a:xfrm>
              <a:off x="2088" y="4158"/>
              <a:ext cx="109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6" name="Text Box 87"/>
            <p:cNvSpPr txBox="1">
              <a:spLocks noChangeArrowheads="1"/>
            </p:cNvSpPr>
            <p:nvPr/>
          </p:nvSpPr>
          <p:spPr bwMode="auto">
            <a:xfrm>
              <a:off x="5964" y="2910"/>
              <a:ext cx="1644" cy="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ru-RU" sz="1400">
                  <a:effectLst/>
                  <a:latin typeface="Arial"/>
                  <a:ea typeface="Times New Roman"/>
                  <a:cs typeface="Times New Roman"/>
                </a:rPr>
                <a:t>Гарант</a:t>
              </a:r>
              <a:r>
                <a:rPr lang="uk-UA" sz="1400">
                  <a:effectLst/>
                  <a:latin typeface="Arial"/>
                  <a:ea typeface="Times New Roman"/>
                  <a:cs typeface="Times New Roman"/>
                </a:rPr>
                <a:t>ійний </a:t>
              </a:r>
              <a:r>
                <a:rPr lang="ru-RU" sz="1400">
                  <a:effectLst/>
                  <a:latin typeface="Arial"/>
                  <a:ea typeface="Times New Roman"/>
                  <a:cs typeface="Times New Roman"/>
                </a:rPr>
                <a:t>запас</a:t>
              </a:r>
            </a:p>
          </p:txBody>
        </p:sp>
        <p:cxnSp>
          <p:nvCxnSpPr>
            <p:cNvPr id="37" name="Line 88"/>
            <p:cNvCxnSpPr/>
            <p:nvPr/>
          </p:nvCxnSpPr>
          <p:spPr bwMode="auto">
            <a:xfrm>
              <a:off x="1182" y="2346"/>
              <a:ext cx="4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Text Box 89"/>
            <p:cNvSpPr txBox="1">
              <a:spLocks noChangeArrowheads="1"/>
            </p:cNvSpPr>
            <p:nvPr/>
          </p:nvSpPr>
          <p:spPr bwMode="auto">
            <a:xfrm>
              <a:off x="5208" y="1680"/>
              <a:ext cx="2958" cy="9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lnSpc>
                  <a:spcPts val="1680"/>
                </a:lnSpc>
                <a:spcAft>
                  <a:spcPts val="0"/>
                </a:spcAft>
              </a:pPr>
              <a:r>
                <a:rPr lang="ru-RU" sz="1400" dirty="0" err="1" smtClean="0">
                  <a:effectLst/>
                  <a:latin typeface="Arial"/>
                  <a:ea typeface="Times New Roman"/>
                  <a:cs typeface="Times New Roman"/>
                </a:rPr>
                <a:t>Наявний</a:t>
              </a:r>
              <a:r>
                <a:rPr lang="ru-RU" sz="1400" dirty="0" smtClean="0">
                  <a:effectLst/>
                  <a:latin typeface="Arial"/>
                  <a:ea typeface="Times New Roman"/>
                  <a:cs typeface="Times New Roman"/>
                </a:rPr>
                <a:t> </a:t>
              </a:r>
              <a:r>
                <a:rPr lang="ru-RU" sz="1400" dirty="0">
                  <a:latin typeface="Arial"/>
                  <a:ea typeface="Times New Roman"/>
                  <a:cs typeface="Times New Roman"/>
                </a:rPr>
                <a:t>з</a:t>
              </a:r>
              <a:r>
                <a:rPr lang="ru-RU" sz="1400" dirty="0" smtClean="0">
                  <a:effectLst/>
                  <a:latin typeface="Arial"/>
                  <a:ea typeface="Times New Roman"/>
                  <a:cs typeface="Times New Roman"/>
                </a:rPr>
                <a:t>апас на </a:t>
              </a:r>
              <a:r>
                <a:rPr lang="ru-RU" sz="1400" dirty="0" err="1" smtClean="0">
                  <a:effectLst/>
                  <a:latin typeface="Arial"/>
                  <a:ea typeface="Times New Roman"/>
                  <a:cs typeface="Times New Roman"/>
                </a:rPr>
                <a:t>складі</a:t>
              </a:r>
              <a:r>
                <a:rPr lang="ru-RU" sz="1400" dirty="0" smtClean="0">
                  <a:effectLst/>
                  <a:latin typeface="Arial"/>
                  <a:ea typeface="Times New Roman"/>
                  <a:cs typeface="Times New Roman"/>
                </a:rPr>
                <a:t> </a:t>
              </a:r>
              <a:r>
                <a:rPr lang="ru-RU" sz="1400" dirty="0">
                  <a:effectLst/>
                  <a:latin typeface="Arial"/>
                  <a:ea typeface="Times New Roman"/>
                  <a:cs typeface="Times New Roman"/>
                </a:rPr>
                <a:t>в момент </a:t>
              </a:r>
              <a:r>
                <a:rPr lang="uk-UA" sz="1400" dirty="0">
                  <a:effectLst/>
                  <a:latin typeface="Arial"/>
                  <a:ea typeface="Times New Roman"/>
                  <a:cs typeface="Times New Roman"/>
                </a:rPr>
                <a:t>замовлення </a:t>
              </a:r>
              <a:endParaRPr lang="ru-RU" sz="1400" dirty="0">
                <a:effectLst/>
                <a:latin typeface="Arial"/>
                <a:ea typeface="Times New Roman"/>
                <a:cs typeface="Times New Roman"/>
              </a:endParaRPr>
            </a:p>
          </p:txBody>
        </p:sp>
      </p:grpSp>
    </p:spTree>
    <p:extLst>
      <p:ext uri="{BB962C8B-B14F-4D97-AF65-F5344CB8AC3E}">
        <p14:creationId xmlns:p14="http://schemas.microsoft.com/office/powerpoint/2010/main" val="3497501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304800"/>
            <a:ext cx="8610600" cy="5570756"/>
          </a:xfrm>
          <a:prstGeom prst="rect">
            <a:avLst/>
          </a:prstGeom>
        </p:spPr>
        <p:txBody>
          <a:bodyPr wrap="square">
            <a:spAutoFit/>
          </a:bodyPr>
          <a:lstStyle/>
          <a:p>
            <a:r>
              <a:rPr lang="uk-UA" sz="2400" b="1" dirty="0"/>
              <a:t> 3. Визначення розміру гарантійного </a:t>
            </a:r>
            <a:r>
              <a:rPr lang="uk-UA" sz="2400" b="1" dirty="0" smtClean="0"/>
              <a:t>запасу</a:t>
            </a:r>
          </a:p>
          <a:p>
            <a:endParaRPr lang="ru-RU" sz="2400" b="1" dirty="0"/>
          </a:p>
          <a:p>
            <a:r>
              <a:rPr lang="uk-UA" sz="2400" b="1" i="1" dirty="0"/>
              <a:t>У системі з фіксованим розміром замовлення </a:t>
            </a:r>
            <a:r>
              <a:rPr lang="uk-UA" sz="2400" dirty="0"/>
              <a:t>гарантійний запас – це різниця між максимально можливим і очікуваним споживанням за час виконання замовлення</a:t>
            </a:r>
            <a:r>
              <a:rPr lang="uk-UA" sz="2400" dirty="0" smtClean="0"/>
              <a:t>.</a:t>
            </a:r>
          </a:p>
          <a:p>
            <a:endParaRPr lang="uk-UA" sz="2400" dirty="0" smtClean="0"/>
          </a:p>
          <a:p>
            <a:r>
              <a:rPr lang="ru-RU" sz="2400" b="1" i="1" dirty="0"/>
              <a:t>У </a:t>
            </a:r>
            <a:r>
              <a:rPr lang="ru-RU" sz="2400" b="1" i="1" dirty="0" err="1"/>
              <a:t>системі</a:t>
            </a:r>
            <a:r>
              <a:rPr lang="ru-RU" sz="2400" b="1" i="1" dirty="0"/>
              <a:t> з </a:t>
            </a:r>
            <a:r>
              <a:rPr lang="ru-RU" sz="2400" b="1" i="1" dirty="0" err="1"/>
              <a:t>фіксованим</a:t>
            </a:r>
            <a:r>
              <a:rPr lang="ru-RU" sz="2400" b="1" i="1" dirty="0"/>
              <a:t> </a:t>
            </a:r>
            <a:r>
              <a:rPr lang="ru-RU" sz="2400" b="1" i="1" dirty="0" err="1"/>
              <a:t>інтервалом</a:t>
            </a:r>
            <a:r>
              <a:rPr lang="ru-RU" sz="2400" b="1" i="1" dirty="0"/>
              <a:t> </a:t>
            </a:r>
            <a:r>
              <a:rPr lang="ru-RU" sz="2400" b="1" i="1" dirty="0" err="1"/>
              <a:t>між</a:t>
            </a:r>
            <a:r>
              <a:rPr lang="ru-RU" sz="2400" b="1" i="1" dirty="0"/>
              <a:t> </a:t>
            </a:r>
            <a:r>
              <a:rPr lang="ru-RU" sz="2400" b="1" i="1" dirty="0" err="1"/>
              <a:t>замовленнями</a:t>
            </a:r>
            <a:r>
              <a:rPr lang="ru-RU" sz="2400" b="1" i="1" dirty="0"/>
              <a:t> </a:t>
            </a:r>
            <a:r>
              <a:rPr lang="ru-RU" sz="2400" dirty="0" err="1"/>
              <a:t>гарантійний</a:t>
            </a:r>
            <a:r>
              <a:rPr lang="ru-RU" sz="2400" dirty="0"/>
              <a:t> запас – </a:t>
            </a:r>
            <a:r>
              <a:rPr lang="ru-RU" sz="2400" dirty="0" err="1"/>
              <a:t>це</a:t>
            </a:r>
            <a:r>
              <a:rPr lang="ru-RU" sz="2400" dirty="0"/>
              <a:t> </a:t>
            </a:r>
            <a:r>
              <a:rPr lang="ru-RU" sz="2400" dirty="0" err="1"/>
              <a:t>різниця</a:t>
            </a:r>
            <a:r>
              <a:rPr lang="ru-RU" sz="2400" dirty="0"/>
              <a:t> </a:t>
            </a:r>
            <a:r>
              <a:rPr lang="ru-RU" sz="2400" dirty="0" err="1"/>
              <a:t>між</a:t>
            </a:r>
            <a:r>
              <a:rPr lang="ru-RU" sz="2400" dirty="0"/>
              <a:t> </a:t>
            </a:r>
            <a:r>
              <a:rPr lang="ru-RU" sz="2400" dirty="0" err="1"/>
              <a:t>максимальним</a:t>
            </a:r>
            <a:r>
              <a:rPr lang="ru-RU" sz="2400" dirty="0"/>
              <a:t> і </a:t>
            </a:r>
            <a:r>
              <a:rPr lang="ru-RU" sz="2400" dirty="0" err="1"/>
              <a:t>очікуваним</a:t>
            </a:r>
            <a:r>
              <a:rPr lang="ru-RU" sz="2400" dirty="0"/>
              <a:t> </a:t>
            </a:r>
            <a:r>
              <a:rPr lang="ru-RU" sz="2400" dirty="0" err="1"/>
              <a:t>споживанням</a:t>
            </a:r>
            <a:r>
              <a:rPr lang="ru-RU" sz="2400" dirty="0"/>
              <a:t> за час </a:t>
            </a:r>
            <a:r>
              <a:rPr lang="ru-RU" sz="2400" dirty="0" err="1"/>
              <a:t>виконання</a:t>
            </a:r>
            <a:r>
              <a:rPr lang="ru-RU" sz="2400" dirty="0"/>
              <a:t> </a:t>
            </a:r>
            <a:r>
              <a:rPr lang="ru-RU" sz="2400" dirty="0" err="1"/>
              <a:t>замовлення</a:t>
            </a:r>
            <a:r>
              <a:rPr lang="ru-RU" sz="2400" dirty="0"/>
              <a:t> й </a:t>
            </a:r>
            <a:r>
              <a:rPr lang="ru-RU" sz="2400" dirty="0" smtClean="0"/>
              <a:t>часом </a:t>
            </a:r>
            <a:r>
              <a:rPr lang="ru-RU" sz="2400" dirty="0" err="1"/>
              <a:t>між</a:t>
            </a:r>
            <a:r>
              <a:rPr lang="ru-RU" sz="2400" dirty="0"/>
              <a:t> </a:t>
            </a:r>
            <a:r>
              <a:rPr lang="ru-RU" sz="2400" dirty="0" err="1"/>
              <a:t>замовленнями</a:t>
            </a:r>
            <a:r>
              <a:rPr lang="ru-RU" sz="2400" dirty="0" smtClean="0"/>
              <a:t>.</a:t>
            </a:r>
          </a:p>
          <a:p>
            <a:endParaRPr lang="ru-RU" sz="2400" dirty="0"/>
          </a:p>
          <a:p>
            <a:r>
              <a:rPr lang="ru-RU" sz="2400" dirty="0"/>
              <a:t>Таким чином, </a:t>
            </a:r>
            <a:r>
              <a:rPr lang="ru-RU" sz="2400" dirty="0" err="1"/>
              <a:t>розмір</a:t>
            </a:r>
            <a:r>
              <a:rPr lang="ru-RU" sz="2400" dirty="0"/>
              <a:t> </a:t>
            </a:r>
            <a:r>
              <a:rPr lang="ru-RU" sz="2400" dirty="0" err="1"/>
              <a:t>гарантійного</a:t>
            </a:r>
            <a:r>
              <a:rPr lang="ru-RU" sz="2400" dirty="0"/>
              <a:t> запасу для </a:t>
            </a:r>
            <a:r>
              <a:rPr lang="ru-RU" sz="2400" dirty="0" err="1"/>
              <a:t>системи</a:t>
            </a:r>
            <a:r>
              <a:rPr lang="ru-RU" sz="2400" dirty="0"/>
              <a:t> з </a:t>
            </a:r>
            <a:r>
              <a:rPr lang="ru-RU" sz="2400" dirty="0" err="1"/>
              <a:t>фіксованим</a:t>
            </a:r>
            <a:r>
              <a:rPr lang="ru-RU" sz="2400" dirty="0"/>
              <a:t> </a:t>
            </a:r>
            <a:r>
              <a:rPr lang="ru-RU" sz="2400" dirty="0" err="1"/>
              <a:t>інтервалом</a:t>
            </a:r>
            <a:r>
              <a:rPr lang="ru-RU" sz="2400" dirty="0"/>
              <a:t> </a:t>
            </a:r>
            <a:r>
              <a:rPr lang="ru-RU" sz="2400" dirty="0" err="1"/>
              <a:t>між</a:t>
            </a:r>
            <a:r>
              <a:rPr lang="ru-RU" sz="2400" dirty="0"/>
              <a:t> </a:t>
            </a:r>
            <a:r>
              <a:rPr lang="ru-RU" sz="2400" dirty="0" err="1"/>
              <a:t>замовленнями</a:t>
            </a:r>
            <a:r>
              <a:rPr lang="ru-RU" sz="2400" dirty="0"/>
              <a:t> </a:t>
            </a:r>
            <a:r>
              <a:rPr lang="ru-RU" sz="2400" dirty="0" err="1"/>
              <a:t>завжди</a:t>
            </a:r>
            <a:r>
              <a:rPr lang="ru-RU" sz="2400" dirty="0"/>
              <a:t> </a:t>
            </a:r>
            <a:r>
              <a:rPr lang="ru-RU" sz="2400" dirty="0" err="1"/>
              <a:t>більшй</a:t>
            </a:r>
            <a:r>
              <a:rPr lang="ru-RU" sz="2400" dirty="0"/>
              <a:t>, </a:t>
            </a:r>
            <a:r>
              <a:rPr lang="ru-RU" sz="2400" dirty="0" err="1"/>
              <a:t>ніж</a:t>
            </a:r>
            <a:r>
              <a:rPr lang="ru-RU" sz="2400" dirty="0"/>
              <a:t> для </a:t>
            </a:r>
            <a:r>
              <a:rPr lang="ru-RU" sz="2400" dirty="0" err="1"/>
              <a:t>системи</a:t>
            </a:r>
            <a:r>
              <a:rPr lang="ru-RU" sz="2400" dirty="0"/>
              <a:t> з </a:t>
            </a:r>
            <a:r>
              <a:rPr lang="ru-RU" sz="2400" dirty="0" err="1" smtClean="0"/>
              <a:t>фіксованим</a:t>
            </a:r>
            <a:r>
              <a:rPr lang="ru-RU" sz="2400" dirty="0" smtClean="0"/>
              <a:t> </a:t>
            </a:r>
            <a:r>
              <a:rPr lang="ru-RU" sz="2400" dirty="0" err="1"/>
              <a:t>розміром</a:t>
            </a:r>
            <a:r>
              <a:rPr lang="ru-RU" sz="2400" dirty="0"/>
              <a:t> </a:t>
            </a:r>
            <a:r>
              <a:rPr lang="ru-RU" sz="2400" dirty="0" err="1"/>
              <a:t>замовлення</a:t>
            </a:r>
            <a:r>
              <a:rPr lang="ru-RU" sz="2400" dirty="0"/>
              <a:t>.</a:t>
            </a:r>
          </a:p>
          <a:p>
            <a:endParaRPr lang="ru-RU" sz="2000" dirty="0"/>
          </a:p>
        </p:txBody>
      </p:sp>
    </p:spTree>
    <p:extLst>
      <p:ext uri="{BB962C8B-B14F-4D97-AF65-F5344CB8AC3E}">
        <p14:creationId xmlns:p14="http://schemas.microsoft.com/office/powerpoint/2010/main" val="3895276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8153400" cy="5632311"/>
          </a:xfrm>
          <a:prstGeom prst="rect">
            <a:avLst/>
          </a:prstGeom>
        </p:spPr>
        <p:txBody>
          <a:bodyPr wrap="square">
            <a:spAutoFit/>
          </a:bodyPr>
          <a:lstStyle/>
          <a:p>
            <a:r>
              <a:rPr lang="uk-UA" b="1" i="1" dirty="0"/>
              <a:t> </a:t>
            </a:r>
            <a:r>
              <a:rPr lang="uk-UA" sz="2400" b="1" i="1" dirty="0"/>
              <a:t>Якій системі управління запасами віддати перевагу</a:t>
            </a:r>
            <a:r>
              <a:rPr lang="uk-UA" sz="2400" b="1" i="1" dirty="0" smtClean="0"/>
              <a:t>?</a:t>
            </a:r>
          </a:p>
          <a:p>
            <a:endParaRPr lang="ru-RU" sz="2400" b="1" dirty="0"/>
          </a:p>
          <a:p>
            <a:r>
              <a:rPr lang="uk-UA" sz="2400" dirty="0"/>
              <a:t>1. Якщо витрати збереження великі, то віддати перевагу системі з фіксованим розміром замовлення.</a:t>
            </a:r>
            <a:endParaRPr lang="ru-RU" sz="2400" dirty="0"/>
          </a:p>
          <a:p>
            <a:r>
              <a:rPr lang="uk-UA" sz="2400" dirty="0"/>
              <a:t>2. Якщо витрати збереження незначні, то віддати перевагу системі з фіксованим інтервалом між замовленнями.</a:t>
            </a:r>
            <a:endParaRPr lang="ru-RU" sz="2400" dirty="0"/>
          </a:p>
          <a:p>
            <a:r>
              <a:rPr lang="uk-UA" sz="2400" dirty="0"/>
              <a:t>3. Якщо є обмеження на розмір партії замовлення, то віддати перевагу системі з фіксованим розміром замовлення.</a:t>
            </a:r>
            <a:endParaRPr lang="ru-RU" sz="2400" dirty="0"/>
          </a:p>
          <a:p>
            <a:r>
              <a:rPr lang="uk-UA" sz="2400" dirty="0"/>
              <a:t>4. Якщо є обмеження на використання транспортних засобів, то віддати перевагу системі з фіксованим інтервалом між замовленнями.</a:t>
            </a:r>
            <a:endParaRPr lang="ru-RU" sz="2400" dirty="0"/>
          </a:p>
          <a:p>
            <a:r>
              <a:rPr lang="uk-UA" sz="2400" dirty="0"/>
              <a:t>5. Якщо є обмеження за термінами поставок, то віддати перевагу системі з фіксованим інтервалом між замовленнями.</a:t>
            </a:r>
            <a:endParaRPr lang="ru-RU" sz="2400" dirty="0"/>
          </a:p>
        </p:txBody>
      </p:sp>
    </p:spTree>
    <p:extLst>
      <p:ext uri="{BB962C8B-B14F-4D97-AF65-F5344CB8AC3E}">
        <p14:creationId xmlns:p14="http://schemas.microsoft.com/office/powerpoint/2010/main" val="2670916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7537" y="328136"/>
            <a:ext cx="86868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Управління запасами передбачає організацію контролю за їхнім фактичним станом.</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Контроль за станом запасів</a:t>
            </a: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вивчення й регулювання рівня запасів виробничо-технічного призначення, виробів народного споживання тощо з метою визначення відхилень від норм запасів і вживання оперативних заходів щодо ліквідації відхилень.</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практиці застосовують різні методи контролю, які можна класифікувати за такими ознаками: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порядок перевірки: періодична або безперервна;</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граничний рівень запасу: наявність або відсутність;</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величина партії, що замовляється: однакова або різна. </a:t>
            </a:r>
            <a:endParaRPr kumimoji="0" lang="uk-UA"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6242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11784700"/>
              </p:ext>
            </p:extLst>
          </p:nvPr>
        </p:nvGraphicFramePr>
        <p:xfrm>
          <a:off x="242455" y="702192"/>
          <a:ext cx="8458199" cy="6144768"/>
        </p:xfrm>
        <a:graphic>
          <a:graphicData uri="http://schemas.openxmlformats.org/drawingml/2006/table">
            <a:tbl>
              <a:tblPr firstRow="1" firstCol="1" bandRow="1">
                <a:tableStyleId>{5C22544A-7EE6-4342-B048-85BDC9FD1C3A}</a:tableStyleId>
              </a:tblPr>
              <a:tblGrid>
                <a:gridCol w="1552285"/>
                <a:gridCol w="2921799"/>
                <a:gridCol w="3984115"/>
              </a:tblGrid>
              <a:tr h="953232">
                <a:tc>
                  <a:txBody>
                    <a:bodyPr/>
                    <a:lstStyle/>
                    <a:p>
                      <a:pPr algn="just">
                        <a:lnSpc>
                          <a:spcPct val="120000"/>
                        </a:lnSpc>
                        <a:spcAft>
                          <a:spcPts val="0"/>
                        </a:spcAft>
                      </a:pPr>
                      <a:r>
                        <a:rPr lang="uk-UA" sz="1600" dirty="0">
                          <a:solidFill>
                            <a:schemeClr val="tx1"/>
                          </a:solidFill>
                          <a:effectLst/>
                        </a:rPr>
                        <a:t>Порядок перевірки /  граничний рівень запасу</a:t>
                      </a:r>
                      <a:endParaRPr lang="ru-RU" sz="1600" dirty="0">
                        <a:solidFill>
                          <a:schemeClr val="tx1"/>
                        </a:solidFill>
                        <a:effectLst/>
                        <a:latin typeface="Times New Roman"/>
                        <a:ea typeface="Times New Roman"/>
                        <a:cs typeface="Times New Roman"/>
                      </a:endParaRPr>
                    </a:p>
                  </a:txBody>
                  <a:tcPr marL="61494" marR="61494" marT="0" marB="0"/>
                </a:tc>
                <a:tc>
                  <a:txBody>
                    <a:bodyPr/>
                    <a:lstStyle/>
                    <a:p>
                      <a:pPr algn="just">
                        <a:lnSpc>
                          <a:spcPct val="120000"/>
                        </a:lnSpc>
                        <a:spcAft>
                          <a:spcPts val="0"/>
                        </a:spcAft>
                      </a:pPr>
                      <a:r>
                        <a:rPr lang="uk-UA" sz="1600" dirty="0">
                          <a:solidFill>
                            <a:schemeClr val="tx1"/>
                          </a:solidFill>
                          <a:effectLst/>
                        </a:rPr>
                        <a:t>Величина партії, що замовляється, однакова</a:t>
                      </a:r>
                      <a:endParaRPr lang="ru-RU" sz="1600" dirty="0">
                        <a:solidFill>
                          <a:schemeClr val="tx1"/>
                        </a:solidFill>
                        <a:effectLst/>
                        <a:latin typeface="Times New Roman"/>
                        <a:ea typeface="Times New Roman"/>
                        <a:cs typeface="Times New Roman"/>
                      </a:endParaRPr>
                    </a:p>
                  </a:txBody>
                  <a:tcPr marL="61494" marR="61494" marT="0" marB="0"/>
                </a:tc>
                <a:tc>
                  <a:txBody>
                    <a:bodyPr/>
                    <a:lstStyle/>
                    <a:p>
                      <a:pPr algn="just">
                        <a:lnSpc>
                          <a:spcPct val="120000"/>
                        </a:lnSpc>
                        <a:spcAft>
                          <a:spcPts val="0"/>
                        </a:spcAft>
                      </a:pPr>
                      <a:r>
                        <a:rPr lang="uk-UA" sz="1600">
                          <a:solidFill>
                            <a:schemeClr val="tx1"/>
                          </a:solidFill>
                          <a:effectLst/>
                        </a:rPr>
                        <a:t>Величина партії, що замовляється, різна</a:t>
                      </a:r>
                      <a:endParaRPr lang="ru-RU" sz="1600">
                        <a:solidFill>
                          <a:schemeClr val="tx1"/>
                        </a:solidFill>
                        <a:effectLst/>
                        <a:latin typeface="Times New Roman"/>
                        <a:ea typeface="Times New Roman"/>
                        <a:cs typeface="Times New Roman"/>
                      </a:endParaRPr>
                    </a:p>
                  </a:txBody>
                  <a:tcPr marL="61494" marR="61494" marT="0" marB="0"/>
                </a:tc>
              </a:tr>
              <a:tr h="4289546">
                <a:tc>
                  <a:txBody>
                    <a:bodyPr/>
                    <a:lstStyle/>
                    <a:p>
                      <a:pPr algn="just">
                        <a:lnSpc>
                          <a:spcPct val="120000"/>
                        </a:lnSpc>
                        <a:spcAft>
                          <a:spcPts val="0"/>
                        </a:spcAft>
                      </a:pPr>
                      <a:r>
                        <a:rPr lang="uk-UA" sz="1600" dirty="0">
                          <a:solidFill>
                            <a:schemeClr val="tx1"/>
                          </a:solidFill>
                          <a:effectLst/>
                        </a:rPr>
                        <a:t>Періодична перевірка / наявність граничного рівня запасу</a:t>
                      </a:r>
                      <a:endParaRPr lang="ru-RU" sz="1600" dirty="0">
                        <a:solidFill>
                          <a:schemeClr val="tx1"/>
                        </a:solidFill>
                        <a:effectLst/>
                        <a:latin typeface="Times New Roman"/>
                        <a:ea typeface="Times New Roman"/>
                        <a:cs typeface="Times New Roman"/>
                      </a:endParaRPr>
                    </a:p>
                  </a:txBody>
                  <a:tcPr marL="61494" marR="61494" marT="0" marB="0"/>
                </a:tc>
                <a:tc>
                  <a:txBody>
                    <a:bodyPr/>
                    <a:lstStyle/>
                    <a:p>
                      <a:pPr algn="just">
                        <a:lnSpc>
                          <a:spcPct val="120000"/>
                        </a:lnSpc>
                        <a:spcAft>
                          <a:spcPts val="0"/>
                        </a:spcAft>
                      </a:pPr>
                      <a:r>
                        <a:rPr lang="uk-UA" sz="1600" b="1" dirty="0">
                          <a:solidFill>
                            <a:schemeClr val="tx1"/>
                          </a:solidFill>
                          <a:effectLst/>
                        </a:rPr>
                        <a:t>Система з фіксованим розміром замовлення під час періодичної перевірки </a:t>
                      </a:r>
                      <a:r>
                        <a:rPr lang="uk-UA" sz="1600" dirty="0">
                          <a:solidFill>
                            <a:schemeClr val="tx1"/>
                          </a:solidFill>
                          <a:effectLst/>
                        </a:rPr>
                        <a:t>фактичного рівня запасу (із граничним рівнем </a:t>
                      </a:r>
                      <a:r>
                        <a:rPr lang="uk-UA" sz="1600" dirty="0" smtClean="0">
                          <a:solidFill>
                            <a:schemeClr val="tx1"/>
                          </a:solidFill>
                          <a:effectLst/>
                        </a:rPr>
                        <a:t>запасу</a:t>
                      </a:r>
                      <a:r>
                        <a:rPr lang="uk-UA" sz="1600" dirty="0">
                          <a:solidFill>
                            <a:schemeClr val="tx1"/>
                          </a:solidFill>
                          <a:effectLst/>
                        </a:rPr>
                        <a:t>). Фактичний рівень запасів перевіряється </a:t>
                      </a:r>
                      <a:r>
                        <a:rPr lang="uk-UA" sz="1600" dirty="0" smtClean="0">
                          <a:solidFill>
                            <a:schemeClr val="tx1"/>
                          </a:solidFill>
                          <a:effectLst/>
                        </a:rPr>
                        <a:t>через </a:t>
                      </a:r>
                      <a:r>
                        <a:rPr lang="uk-UA" sz="1600" dirty="0">
                          <a:solidFill>
                            <a:schemeClr val="tx1"/>
                          </a:solidFill>
                          <a:effectLst/>
                        </a:rPr>
                        <a:t>однакові проміжки часу. Рішення про замовлення постійного обсягу товару </a:t>
                      </a:r>
                      <a:r>
                        <a:rPr lang="uk-UA" sz="1600" dirty="0" smtClean="0">
                          <a:solidFill>
                            <a:schemeClr val="tx1"/>
                          </a:solidFill>
                          <a:effectLst/>
                        </a:rPr>
                        <a:t>ухвалюються </a:t>
                      </a:r>
                      <a:r>
                        <a:rPr lang="uk-UA" sz="1600" dirty="0">
                          <a:solidFill>
                            <a:schemeClr val="tx1"/>
                          </a:solidFill>
                          <a:effectLst/>
                        </a:rPr>
                        <a:t>за умови, що товарний запас у момент перевірки виявляється </a:t>
                      </a:r>
                      <a:r>
                        <a:rPr lang="uk-UA" sz="1600" dirty="0" err="1">
                          <a:solidFill>
                            <a:schemeClr val="tx1"/>
                          </a:solidFill>
                          <a:effectLst/>
                        </a:rPr>
                        <a:t>мен-шим</a:t>
                      </a:r>
                      <a:r>
                        <a:rPr lang="uk-UA" sz="1600" dirty="0">
                          <a:solidFill>
                            <a:schemeClr val="tx1"/>
                          </a:solidFill>
                          <a:effectLst/>
                        </a:rPr>
                        <a:t> або дорівнює </a:t>
                      </a:r>
                      <a:r>
                        <a:rPr lang="uk-UA" sz="1600" dirty="0" err="1">
                          <a:solidFill>
                            <a:schemeClr val="tx1"/>
                          </a:solidFill>
                          <a:effectLst/>
                        </a:rPr>
                        <a:t>встанов-леному</a:t>
                      </a:r>
                      <a:r>
                        <a:rPr lang="uk-UA" sz="1600" dirty="0">
                          <a:solidFill>
                            <a:schemeClr val="tx1"/>
                          </a:solidFill>
                          <a:effectLst/>
                        </a:rPr>
                        <a:t> граничному рівневі товарних запасів. Інакше приймається рішення «не замовляти»</a:t>
                      </a:r>
                      <a:endParaRPr lang="ru-RU" sz="1600" dirty="0">
                        <a:solidFill>
                          <a:schemeClr val="tx1"/>
                        </a:solidFill>
                        <a:effectLst/>
                        <a:latin typeface="Times New Roman"/>
                        <a:ea typeface="Times New Roman"/>
                        <a:cs typeface="Times New Roman"/>
                      </a:endParaRPr>
                    </a:p>
                  </a:txBody>
                  <a:tcPr marL="61494" marR="61494" marT="0" marB="0"/>
                </a:tc>
                <a:tc>
                  <a:txBody>
                    <a:bodyPr/>
                    <a:lstStyle/>
                    <a:p>
                      <a:pPr algn="just">
                        <a:lnSpc>
                          <a:spcPct val="120000"/>
                        </a:lnSpc>
                        <a:spcAft>
                          <a:spcPts val="0"/>
                        </a:spcAft>
                      </a:pPr>
                      <a:r>
                        <a:rPr lang="uk-UA" sz="1600" b="1" dirty="0">
                          <a:solidFill>
                            <a:schemeClr val="tx1"/>
                          </a:solidFill>
                          <a:effectLst/>
                        </a:rPr>
                        <a:t>Система із двома рівнями під час періодичної перевірки </a:t>
                      </a:r>
                      <a:r>
                        <a:rPr lang="uk-UA" sz="1600" dirty="0">
                          <a:solidFill>
                            <a:schemeClr val="tx1"/>
                          </a:solidFill>
                          <a:effectLst/>
                        </a:rPr>
                        <a:t>фактичного рівня запасу (із граничним рівнем запасу). Фактичний рівень товарних запасів перевіряють через однакові проміжки часу. Якщо він виявляється меншим від мінімального або дорівнює йому, то ухвалюють рішення </a:t>
                      </a:r>
                      <a:r>
                        <a:rPr lang="uk-UA" sz="1600" dirty="0" smtClean="0">
                          <a:solidFill>
                            <a:schemeClr val="tx1"/>
                          </a:solidFill>
                          <a:effectLst/>
                        </a:rPr>
                        <a:t>замовляти </a:t>
                      </a:r>
                      <a:r>
                        <a:rPr lang="uk-UA" sz="1600" dirty="0">
                          <a:solidFill>
                            <a:schemeClr val="tx1"/>
                          </a:solidFill>
                          <a:effectLst/>
                        </a:rPr>
                        <a:t>партію, що дорівнює різниці максимального товарного запасу і фактичного запасу на момент перевірки зі збільшенням на очікувану реалізацію за час виконання замовлення. Якщо фактичний </a:t>
                      </a:r>
                      <a:r>
                        <a:rPr lang="uk-UA" sz="1600" dirty="0" smtClean="0">
                          <a:solidFill>
                            <a:schemeClr val="tx1"/>
                          </a:solidFill>
                          <a:effectLst/>
                        </a:rPr>
                        <a:t>товарний </a:t>
                      </a:r>
                      <a:r>
                        <a:rPr lang="uk-UA" sz="1600" dirty="0">
                          <a:solidFill>
                            <a:schemeClr val="tx1"/>
                          </a:solidFill>
                          <a:effectLst/>
                        </a:rPr>
                        <a:t>запас більший мінімального, то </a:t>
                      </a:r>
                      <a:r>
                        <a:rPr lang="uk-UA" sz="1600" dirty="0" smtClean="0">
                          <a:solidFill>
                            <a:schemeClr val="tx1"/>
                          </a:solidFill>
                          <a:effectLst/>
                        </a:rPr>
                        <a:t>ухвалюються рішення </a:t>
                      </a:r>
                      <a:r>
                        <a:rPr lang="uk-UA" sz="1600" dirty="0">
                          <a:solidFill>
                            <a:schemeClr val="tx1"/>
                          </a:solidFill>
                          <a:effectLst/>
                        </a:rPr>
                        <a:t>«не замовляти».</a:t>
                      </a:r>
                      <a:endParaRPr lang="ru-RU" sz="1600" dirty="0">
                        <a:solidFill>
                          <a:schemeClr val="tx1"/>
                        </a:solidFill>
                        <a:effectLst/>
                      </a:endParaRPr>
                    </a:p>
                    <a:p>
                      <a:pPr algn="just">
                        <a:lnSpc>
                          <a:spcPct val="120000"/>
                        </a:lnSpc>
                        <a:spcAft>
                          <a:spcPts val="0"/>
                        </a:spcAft>
                      </a:pPr>
                      <a:r>
                        <a:rPr lang="uk-UA" sz="1600" dirty="0">
                          <a:solidFill>
                            <a:schemeClr val="tx1"/>
                          </a:solidFill>
                          <a:effectLst/>
                        </a:rPr>
                        <a:t> </a:t>
                      </a:r>
                      <a:endParaRPr lang="ru-RU" sz="1600" dirty="0">
                        <a:solidFill>
                          <a:schemeClr val="tx1"/>
                        </a:solidFill>
                        <a:effectLst/>
                        <a:latin typeface="Times New Roman"/>
                        <a:ea typeface="Times New Roman"/>
                        <a:cs typeface="Times New Roman"/>
                      </a:endParaRPr>
                    </a:p>
                  </a:txBody>
                  <a:tcPr marL="61494" marR="61494" marT="0" marB="0"/>
                </a:tc>
              </a:tr>
            </a:tbl>
          </a:graphicData>
        </a:graphic>
      </p:graphicFrame>
      <p:sp>
        <p:nvSpPr>
          <p:cNvPr id="3" name="Rectangle 1"/>
          <p:cNvSpPr>
            <a:spLocks noChangeArrowheads="1"/>
          </p:cNvSpPr>
          <p:nvPr/>
        </p:nvSpPr>
        <p:spPr bwMode="auto">
          <a:xfrm>
            <a:off x="533400" y="25084"/>
            <a:ext cx="7848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Системи управління запасами на фірмах і в організаціях</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614260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39129269"/>
              </p:ext>
            </p:extLst>
          </p:nvPr>
        </p:nvGraphicFramePr>
        <p:xfrm>
          <a:off x="304800" y="533400"/>
          <a:ext cx="8534400" cy="5596128"/>
        </p:xfrm>
        <a:graphic>
          <a:graphicData uri="http://schemas.openxmlformats.org/drawingml/2006/table">
            <a:tbl>
              <a:tblPr firstRow="1" firstCol="1" bandRow="1">
                <a:tableStyleId>{5C22544A-7EE6-4342-B048-85BDC9FD1C3A}</a:tableStyleId>
              </a:tblPr>
              <a:tblGrid>
                <a:gridCol w="1566271"/>
                <a:gridCol w="2948121"/>
                <a:gridCol w="4020008"/>
              </a:tblGrid>
              <a:tr h="5328028">
                <a:tc>
                  <a:txBody>
                    <a:bodyPr/>
                    <a:lstStyle/>
                    <a:p>
                      <a:pPr algn="just">
                        <a:lnSpc>
                          <a:spcPct val="120000"/>
                        </a:lnSpc>
                        <a:spcAft>
                          <a:spcPts val="0"/>
                        </a:spcAft>
                      </a:pPr>
                      <a:r>
                        <a:rPr lang="uk-UA" sz="1800" dirty="0" smtClean="0">
                          <a:solidFill>
                            <a:schemeClr val="tx1"/>
                          </a:solidFill>
                          <a:effectLst/>
                        </a:rPr>
                        <a:t>Періодична </a:t>
                      </a:r>
                      <a:r>
                        <a:rPr lang="uk-UA" sz="1800" dirty="0">
                          <a:solidFill>
                            <a:schemeClr val="tx1"/>
                          </a:solidFill>
                          <a:effectLst/>
                        </a:rPr>
                        <a:t>перевірка / відсутність граничного </a:t>
                      </a:r>
                      <a:r>
                        <a:rPr lang="uk-UA" sz="1800" dirty="0" err="1">
                          <a:solidFill>
                            <a:schemeClr val="tx1"/>
                          </a:solidFill>
                          <a:effectLst/>
                        </a:rPr>
                        <a:t>рівеня</a:t>
                      </a:r>
                      <a:r>
                        <a:rPr lang="uk-UA" sz="1800" dirty="0">
                          <a:solidFill>
                            <a:schemeClr val="tx1"/>
                          </a:solidFill>
                          <a:effectLst/>
                        </a:rPr>
                        <a:t> запасу </a:t>
                      </a:r>
                      <a:endParaRPr lang="ru-RU" sz="1800" dirty="0">
                        <a:solidFill>
                          <a:schemeClr val="tx1"/>
                        </a:solidFill>
                        <a:effectLst/>
                      </a:endParaRPr>
                    </a:p>
                    <a:p>
                      <a:pPr algn="just">
                        <a:lnSpc>
                          <a:spcPct val="120000"/>
                        </a:lnSpc>
                        <a:spcAft>
                          <a:spcPts val="0"/>
                        </a:spcAft>
                      </a:pPr>
                      <a:r>
                        <a:rPr lang="uk-UA" sz="1800" dirty="0">
                          <a:solidFill>
                            <a:schemeClr val="tx1"/>
                          </a:solidFill>
                          <a:effectLst/>
                        </a:rPr>
                        <a:t> </a:t>
                      </a:r>
                      <a:endParaRPr lang="ru-RU" sz="18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uk-UA" sz="1800" b="1" dirty="0">
                          <a:solidFill>
                            <a:schemeClr val="tx1"/>
                          </a:solidFill>
                          <a:effectLst/>
                        </a:rPr>
                        <a:t>Система рівномірних </a:t>
                      </a:r>
                      <a:r>
                        <a:rPr lang="uk-UA" sz="1800" b="1" dirty="0" err="1">
                          <a:solidFill>
                            <a:schemeClr val="tx1"/>
                          </a:solidFill>
                          <a:effectLst/>
                        </a:rPr>
                        <a:t>пос-тавок</a:t>
                      </a:r>
                      <a:r>
                        <a:rPr lang="uk-UA" sz="1800" b="1" dirty="0">
                          <a:solidFill>
                            <a:schemeClr val="tx1"/>
                          </a:solidFill>
                          <a:effectLst/>
                        </a:rPr>
                        <a:t>. </a:t>
                      </a:r>
                      <a:r>
                        <a:rPr lang="uk-UA" sz="1800" b="0" dirty="0">
                          <a:solidFill>
                            <a:schemeClr val="tx1"/>
                          </a:solidFill>
                          <a:effectLst/>
                        </a:rPr>
                        <a:t>Через однакові </a:t>
                      </a:r>
                      <a:r>
                        <a:rPr lang="uk-UA" sz="1800" b="0" dirty="0" err="1">
                          <a:solidFill>
                            <a:schemeClr val="tx1"/>
                          </a:solidFill>
                          <a:effectLst/>
                        </a:rPr>
                        <a:t>про-міжки</a:t>
                      </a:r>
                      <a:r>
                        <a:rPr lang="uk-UA" sz="1800" b="0" dirty="0">
                          <a:solidFill>
                            <a:schemeClr val="tx1"/>
                          </a:solidFill>
                          <a:effectLst/>
                        </a:rPr>
                        <a:t> часу замовляють </a:t>
                      </a:r>
                      <a:r>
                        <a:rPr lang="uk-UA" sz="1800" b="0" dirty="0" smtClean="0">
                          <a:solidFill>
                            <a:schemeClr val="tx1"/>
                          </a:solidFill>
                          <a:effectLst/>
                        </a:rPr>
                        <a:t>постійну </a:t>
                      </a:r>
                      <a:r>
                        <a:rPr lang="uk-UA" sz="1800" b="0" dirty="0">
                          <a:solidFill>
                            <a:schemeClr val="tx1"/>
                          </a:solidFill>
                          <a:effectLst/>
                        </a:rPr>
                        <a:t>кількість одиниць </a:t>
                      </a:r>
                      <a:r>
                        <a:rPr lang="uk-UA" sz="1800" b="0" dirty="0" smtClean="0">
                          <a:solidFill>
                            <a:schemeClr val="tx1"/>
                          </a:solidFill>
                          <a:effectLst/>
                        </a:rPr>
                        <a:t>товару</a:t>
                      </a:r>
                      <a:endParaRPr lang="ru-RU" sz="1800" b="0" dirty="0">
                        <a:solidFill>
                          <a:schemeClr val="tx1"/>
                        </a:solidFill>
                        <a:effectLst/>
                      </a:endParaRPr>
                    </a:p>
                    <a:p>
                      <a:pPr algn="just">
                        <a:lnSpc>
                          <a:spcPct val="120000"/>
                        </a:lnSpc>
                        <a:spcAft>
                          <a:spcPts val="0"/>
                        </a:spcAft>
                      </a:pPr>
                      <a:r>
                        <a:rPr lang="uk-UA" sz="1800" dirty="0">
                          <a:solidFill>
                            <a:schemeClr val="tx1"/>
                          </a:solidFill>
                          <a:effectLst/>
                        </a:rPr>
                        <a:t> </a:t>
                      </a:r>
                      <a:endParaRPr lang="ru-RU" sz="18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uk-UA" sz="1800" b="1" dirty="0">
                          <a:solidFill>
                            <a:schemeClr val="tx1"/>
                          </a:solidFill>
                          <a:effectLst/>
                        </a:rPr>
                        <a:t>Система оперативного управління</a:t>
                      </a:r>
                      <a:r>
                        <a:rPr lang="uk-UA" sz="1800" dirty="0">
                          <a:solidFill>
                            <a:schemeClr val="tx1"/>
                          </a:solidFill>
                          <a:effectLst/>
                        </a:rPr>
                        <a:t>. </a:t>
                      </a:r>
                      <a:r>
                        <a:rPr lang="uk-UA" sz="1800" b="0" dirty="0">
                          <a:solidFill>
                            <a:schemeClr val="tx1"/>
                          </a:solidFill>
                          <a:effectLst/>
                        </a:rPr>
                        <a:t>Через визначені проміжки часу </a:t>
                      </a:r>
                      <a:r>
                        <a:rPr lang="uk-UA" sz="1800" b="0" dirty="0" err="1">
                          <a:solidFill>
                            <a:schemeClr val="tx1"/>
                          </a:solidFill>
                          <a:effectLst/>
                        </a:rPr>
                        <a:t>ухва-люють</a:t>
                      </a:r>
                      <a:r>
                        <a:rPr lang="uk-UA" sz="1800" b="0" dirty="0">
                          <a:solidFill>
                            <a:schemeClr val="tx1"/>
                          </a:solidFill>
                          <a:effectLst/>
                        </a:rPr>
                        <a:t> оперативне рішення: «</a:t>
                      </a:r>
                      <a:r>
                        <a:rPr lang="uk-UA" sz="1800" b="0" dirty="0" err="1">
                          <a:solidFill>
                            <a:schemeClr val="tx1"/>
                          </a:solidFill>
                          <a:effectLst/>
                        </a:rPr>
                        <a:t>замов-ляти</a:t>
                      </a:r>
                      <a:r>
                        <a:rPr lang="uk-UA" sz="1800" b="0" dirty="0">
                          <a:solidFill>
                            <a:schemeClr val="tx1"/>
                          </a:solidFill>
                          <a:effectLst/>
                        </a:rPr>
                        <a:t>» або «не замовляти», якщо </a:t>
                      </a:r>
                      <a:r>
                        <a:rPr lang="uk-UA" sz="1800" b="0" dirty="0" err="1">
                          <a:solidFill>
                            <a:schemeClr val="tx1"/>
                          </a:solidFill>
                          <a:effectLst/>
                        </a:rPr>
                        <a:t>за-мовляти</a:t>
                      </a:r>
                      <a:r>
                        <a:rPr lang="uk-UA" sz="1800" b="0" dirty="0">
                          <a:solidFill>
                            <a:schemeClr val="tx1"/>
                          </a:solidFill>
                          <a:effectLst/>
                        </a:rPr>
                        <a:t>, то яку кількість одиниць </a:t>
                      </a:r>
                      <a:r>
                        <a:rPr lang="uk-UA" sz="1800" b="0" dirty="0" err="1">
                          <a:solidFill>
                            <a:schemeClr val="tx1"/>
                          </a:solidFill>
                          <a:effectLst/>
                        </a:rPr>
                        <a:t>то-вару</a:t>
                      </a:r>
                      <a:r>
                        <a:rPr lang="uk-UA" sz="1800" b="0" dirty="0">
                          <a:solidFill>
                            <a:schemeClr val="tx1"/>
                          </a:solidFill>
                          <a:effectLst/>
                        </a:rPr>
                        <a:t>.</a:t>
                      </a:r>
                      <a:endParaRPr lang="ru-RU" sz="1800" b="0" dirty="0">
                        <a:solidFill>
                          <a:schemeClr val="tx1"/>
                        </a:solidFill>
                        <a:effectLst/>
                      </a:endParaRPr>
                    </a:p>
                    <a:p>
                      <a:pPr algn="just">
                        <a:lnSpc>
                          <a:spcPct val="120000"/>
                        </a:lnSpc>
                        <a:spcAft>
                          <a:spcPts val="0"/>
                        </a:spcAft>
                      </a:pPr>
                      <a:r>
                        <a:rPr lang="uk-UA" sz="1800" dirty="0">
                          <a:solidFill>
                            <a:schemeClr val="tx1"/>
                          </a:solidFill>
                          <a:effectLst/>
                        </a:rPr>
                        <a:t>Система поповнення запасу до </a:t>
                      </a:r>
                      <a:r>
                        <a:rPr lang="uk-UA" sz="1800" dirty="0" err="1">
                          <a:solidFill>
                            <a:schemeClr val="tx1"/>
                          </a:solidFill>
                          <a:effectLst/>
                        </a:rPr>
                        <a:t>макси-мального</a:t>
                      </a:r>
                      <a:r>
                        <a:rPr lang="uk-UA" sz="1800" dirty="0">
                          <a:solidFill>
                            <a:schemeClr val="tx1"/>
                          </a:solidFill>
                          <a:effectLst/>
                        </a:rPr>
                        <a:t> рівня. </a:t>
                      </a:r>
                      <a:r>
                        <a:rPr lang="uk-UA" sz="1800" b="0" dirty="0">
                          <a:solidFill>
                            <a:schemeClr val="tx1"/>
                          </a:solidFill>
                          <a:effectLst/>
                        </a:rPr>
                        <a:t>У цьому разі через однакові проміжки часу замовляють партію, обсяг якої, тобто кількість </a:t>
                      </a:r>
                      <a:r>
                        <a:rPr lang="uk-UA" sz="1800" b="0" dirty="0" err="1">
                          <a:solidFill>
                            <a:schemeClr val="tx1"/>
                          </a:solidFill>
                          <a:effectLst/>
                        </a:rPr>
                        <a:t>оди-ниць</a:t>
                      </a:r>
                      <a:r>
                        <a:rPr lang="uk-UA" sz="1800" b="0" dirty="0">
                          <a:solidFill>
                            <a:schemeClr val="tx1"/>
                          </a:solidFill>
                          <a:effectLst/>
                        </a:rPr>
                        <a:t> товару, дорівнює різниці </a:t>
                      </a:r>
                      <a:r>
                        <a:rPr lang="uk-UA" sz="1800" b="0" dirty="0" smtClean="0">
                          <a:solidFill>
                            <a:schemeClr val="tx1"/>
                          </a:solidFill>
                          <a:effectLst/>
                        </a:rPr>
                        <a:t>встановленого </a:t>
                      </a:r>
                      <a:r>
                        <a:rPr lang="uk-UA" sz="1800" b="0" dirty="0">
                          <a:solidFill>
                            <a:schemeClr val="tx1"/>
                          </a:solidFill>
                          <a:effectLst/>
                        </a:rPr>
                        <a:t>максимального рівня запасів і фактичного рівня запасів на момент </a:t>
                      </a:r>
                      <a:r>
                        <a:rPr lang="uk-UA" sz="1800" b="0" dirty="0" smtClean="0">
                          <a:solidFill>
                            <a:schemeClr val="tx1"/>
                          </a:solidFill>
                          <a:effectLst/>
                        </a:rPr>
                        <a:t>перевірки,</a:t>
                      </a:r>
                      <a:r>
                        <a:rPr lang="uk-UA" sz="1800" b="0" baseline="0" dirty="0" smtClean="0">
                          <a:solidFill>
                            <a:schemeClr val="tx1"/>
                          </a:solidFill>
                          <a:effectLst/>
                        </a:rPr>
                        <a:t> р</a:t>
                      </a:r>
                      <a:r>
                        <a:rPr lang="uk-UA" sz="1800" b="0" dirty="0" smtClean="0">
                          <a:solidFill>
                            <a:schemeClr val="tx1"/>
                          </a:solidFill>
                          <a:effectLst/>
                        </a:rPr>
                        <a:t>озмір </a:t>
                      </a:r>
                      <a:r>
                        <a:rPr lang="uk-UA" sz="1800" b="0" dirty="0">
                          <a:solidFill>
                            <a:schemeClr val="tx1"/>
                          </a:solidFill>
                          <a:effectLst/>
                        </a:rPr>
                        <a:t>замовлення </a:t>
                      </a:r>
                      <a:r>
                        <a:rPr lang="uk-UA" sz="1800" b="0" dirty="0" smtClean="0">
                          <a:solidFill>
                            <a:schemeClr val="tx1"/>
                          </a:solidFill>
                          <a:effectLst/>
                        </a:rPr>
                        <a:t>збільшують </a:t>
                      </a:r>
                      <a:r>
                        <a:rPr lang="uk-UA" sz="1800" b="0" dirty="0">
                          <a:solidFill>
                            <a:schemeClr val="tx1"/>
                          </a:solidFill>
                          <a:effectLst/>
                        </a:rPr>
                        <a:t>на величину запасу, що буде реалізований за період виконання замовлення</a:t>
                      </a:r>
                      <a:endParaRPr lang="ru-RU" sz="1800" b="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053944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72643890"/>
              </p:ext>
            </p:extLst>
          </p:nvPr>
        </p:nvGraphicFramePr>
        <p:xfrm>
          <a:off x="228600" y="685800"/>
          <a:ext cx="8610600" cy="5638800"/>
        </p:xfrm>
        <a:graphic>
          <a:graphicData uri="http://schemas.openxmlformats.org/drawingml/2006/table">
            <a:tbl>
              <a:tblPr firstRow="1" firstCol="1" bandRow="1">
                <a:tableStyleId>{5C22544A-7EE6-4342-B048-85BDC9FD1C3A}</a:tableStyleId>
              </a:tblPr>
              <a:tblGrid>
                <a:gridCol w="1580255"/>
                <a:gridCol w="2974444"/>
                <a:gridCol w="4055901"/>
              </a:tblGrid>
              <a:tr h="5638800">
                <a:tc>
                  <a:txBody>
                    <a:bodyPr/>
                    <a:lstStyle/>
                    <a:p>
                      <a:pPr algn="just">
                        <a:lnSpc>
                          <a:spcPct val="120000"/>
                        </a:lnSpc>
                        <a:spcAft>
                          <a:spcPts val="0"/>
                        </a:spcAft>
                      </a:pPr>
                      <a:r>
                        <a:rPr lang="uk-UA" sz="2000" dirty="0">
                          <a:solidFill>
                            <a:schemeClr val="tx1"/>
                          </a:solidFill>
                          <a:effectLst/>
                        </a:rPr>
                        <a:t>Безперервна перевірка / наявність граничного рівень запасу </a:t>
                      </a:r>
                      <a:endParaRPr lang="ru-RU" sz="20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uk-UA" sz="2000" dirty="0">
                          <a:solidFill>
                            <a:schemeClr val="tx1"/>
                          </a:solidFill>
                          <a:effectLst/>
                        </a:rPr>
                        <a:t>Система з фіксованим розміром замовлення </a:t>
                      </a:r>
                      <a:r>
                        <a:rPr lang="uk-UA" sz="2000" b="0" dirty="0">
                          <a:solidFill>
                            <a:schemeClr val="tx1"/>
                          </a:solidFill>
                          <a:effectLst/>
                        </a:rPr>
                        <a:t>під час безперервної перевірки фактичного рівня запасу (із граничним рівнем запасу). У момент досягнення запасів граничного значення замовляють партію постійного обсягу</a:t>
                      </a:r>
                      <a:endParaRPr lang="ru-RU" sz="2000" b="0" dirty="0">
                        <a:solidFill>
                          <a:schemeClr val="tx1"/>
                        </a:solidFill>
                        <a:effectLst/>
                      </a:endParaRPr>
                    </a:p>
                    <a:p>
                      <a:pPr algn="just">
                        <a:lnSpc>
                          <a:spcPct val="120000"/>
                        </a:lnSpc>
                        <a:spcAft>
                          <a:spcPts val="0"/>
                        </a:spcAft>
                      </a:pPr>
                      <a:r>
                        <a:rPr lang="uk-UA" sz="2000" dirty="0">
                          <a:solidFill>
                            <a:schemeClr val="tx1"/>
                          </a:solidFill>
                          <a:effectLst/>
                        </a:rPr>
                        <a:t> </a:t>
                      </a:r>
                      <a:endParaRPr lang="ru-RU" sz="2000" dirty="0">
                        <a:solidFill>
                          <a:schemeClr val="tx1"/>
                        </a:solidFill>
                        <a:effectLst/>
                        <a:latin typeface="Times New Roman"/>
                        <a:ea typeface="Times New Roman"/>
                        <a:cs typeface="Times New Roman"/>
                      </a:endParaRPr>
                    </a:p>
                  </a:txBody>
                  <a:tcPr marL="68580" marR="68580" marT="0" marB="0"/>
                </a:tc>
                <a:tc>
                  <a:txBody>
                    <a:bodyPr/>
                    <a:lstStyle/>
                    <a:p>
                      <a:pPr algn="just">
                        <a:lnSpc>
                          <a:spcPct val="120000"/>
                        </a:lnSpc>
                        <a:spcAft>
                          <a:spcPts val="0"/>
                        </a:spcAft>
                      </a:pPr>
                      <a:r>
                        <a:rPr lang="uk-UA" sz="2000" dirty="0">
                          <a:solidFill>
                            <a:schemeClr val="tx1"/>
                          </a:solidFill>
                          <a:effectLst/>
                        </a:rPr>
                        <a:t>Система з двома рівнями під час безперервної перевірки фактичного рівня запасу (із граничним рівнем запасу). </a:t>
                      </a:r>
                      <a:r>
                        <a:rPr lang="uk-UA" sz="2000" b="0" dirty="0">
                          <a:solidFill>
                            <a:schemeClr val="tx1"/>
                          </a:solidFill>
                          <a:effectLst/>
                        </a:rPr>
                        <a:t>Рішення замовити партію ухвалюють у разі досягнення </a:t>
                      </a:r>
                      <a:r>
                        <a:rPr lang="uk-UA" sz="2000" b="0" dirty="0" smtClean="0">
                          <a:solidFill>
                            <a:schemeClr val="tx1"/>
                          </a:solidFill>
                          <a:effectLst/>
                        </a:rPr>
                        <a:t>граничного </a:t>
                      </a:r>
                      <a:r>
                        <a:rPr lang="uk-UA" sz="2000" b="0" dirty="0">
                          <a:solidFill>
                            <a:schemeClr val="tx1"/>
                          </a:solidFill>
                          <a:effectLst/>
                        </a:rPr>
                        <a:t>запасу. Розмір партії, що </a:t>
                      </a:r>
                      <a:r>
                        <a:rPr lang="uk-UA" sz="2000" b="0" dirty="0" smtClean="0">
                          <a:solidFill>
                            <a:schemeClr val="tx1"/>
                          </a:solidFill>
                          <a:effectLst/>
                        </a:rPr>
                        <a:t>замовляють</a:t>
                      </a:r>
                      <a:r>
                        <a:rPr lang="uk-UA" sz="2000" b="0" dirty="0">
                          <a:solidFill>
                            <a:schemeClr val="tx1"/>
                          </a:solidFill>
                          <a:effectLst/>
                        </a:rPr>
                        <a:t>, беруть таким, що дорівнює - максимального товарного запасу і </a:t>
                      </a:r>
                      <a:r>
                        <a:rPr lang="uk-UA" sz="2000" b="0" dirty="0" smtClean="0">
                          <a:solidFill>
                            <a:schemeClr val="tx1"/>
                          </a:solidFill>
                          <a:effectLst/>
                        </a:rPr>
                        <a:t>граничного </a:t>
                      </a:r>
                      <a:r>
                        <a:rPr lang="uk-UA" sz="2000" b="0" dirty="0">
                          <a:solidFill>
                            <a:schemeClr val="tx1"/>
                          </a:solidFill>
                          <a:effectLst/>
                        </a:rPr>
                        <a:t>рівня, із збільшенням на </a:t>
                      </a:r>
                      <a:r>
                        <a:rPr lang="uk-UA" sz="2000" b="0" dirty="0" smtClean="0">
                          <a:solidFill>
                            <a:schemeClr val="tx1"/>
                          </a:solidFill>
                          <a:effectLst/>
                        </a:rPr>
                        <a:t>очікувану </a:t>
                      </a:r>
                      <a:r>
                        <a:rPr lang="uk-UA" sz="2000" b="0" dirty="0">
                          <a:solidFill>
                            <a:schemeClr val="tx1"/>
                          </a:solidFill>
                          <a:effectLst/>
                        </a:rPr>
                        <a:t>реалізацію за час виконання </a:t>
                      </a:r>
                      <a:r>
                        <a:rPr lang="uk-UA" sz="2000" b="0" dirty="0" smtClean="0">
                          <a:solidFill>
                            <a:schemeClr val="tx1"/>
                          </a:solidFill>
                          <a:effectLst/>
                        </a:rPr>
                        <a:t>замовлення</a:t>
                      </a:r>
                      <a:endParaRPr lang="ru-RU" sz="2000" b="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95363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52400"/>
            <a:ext cx="8763000" cy="6247864"/>
          </a:xfrm>
          <a:prstGeom prst="rect">
            <a:avLst/>
          </a:prstGeom>
        </p:spPr>
        <p:txBody>
          <a:bodyPr wrap="square">
            <a:spAutoFit/>
          </a:bodyPr>
          <a:lstStyle/>
          <a:p>
            <a:r>
              <a:rPr lang="uk-UA" sz="2000" b="1" i="1" dirty="0"/>
              <a:t>Порівняльна характеристика основних систем контролю за станом запасів.</a:t>
            </a:r>
            <a:endParaRPr lang="ru-RU" sz="2000" b="1" i="1" dirty="0"/>
          </a:p>
          <a:p>
            <a:r>
              <a:rPr lang="uk-UA" sz="2000" dirty="0"/>
              <a:t>Вибір систем контролю за станом запасів є дієвим механізмом </a:t>
            </a:r>
            <a:r>
              <a:rPr lang="uk-UA" sz="2000" dirty="0" smtClean="0"/>
              <a:t>підвищення </a:t>
            </a:r>
            <a:r>
              <a:rPr lang="uk-UA" sz="2000" dirty="0"/>
              <a:t>ефективності функціонування логістичної системи. Рішення даного завдання вимагає досвіду, уміння моделювати процес поповнення і витрати запасу, знання комерційної ситуації і повинне </a:t>
            </a:r>
            <a:r>
              <a:rPr lang="uk-UA" sz="2000" dirty="0" err="1"/>
              <a:t>грунтуватися</a:t>
            </a:r>
            <a:r>
              <a:rPr lang="uk-UA" sz="2000" dirty="0"/>
              <a:t> на розумінні експлуатаційних розбіжностей між описаними системами</a:t>
            </a:r>
            <a:r>
              <a:rPr lang="uk-UA" sz="2000" dirty="0" smtClean="0"/>
              <a:t>.</a:t>
            </a:r>
          </a:p>
          <a:p>
            <a:endParaRPr lang="ru-RU" sz="2000" b="1" i="1" dirty="0"/>
          </a:p>
          <a:p>
            <a:r>
              <a:rPr lang="uk-UA" sz="2000" b="1" i="1" dirty="0"/>
              <a:t>Системи з безперервною перевіркою фактичного рівня запасів </a:t>
            </a:r>
            <a:r>
              <a:rPr lang="uk-UA" sz="2000" dirty="0"/>
              <a:t>дозволяють функціонувати підприємству в умовах порівняно низького запасу (захищаючи </a:t>
            </a:r>
            <a:r>
              <a:rPr lang="uk-UA" sz="2000" dirty="0" smtClean="0"/>
              <a:t>водночас  </a:t>
            </a:r>
            <a:r>
              <a:rPr lang="uk-UA" sz="2000" dirty="0"/>
              <a:t>від дефіциту</a:t>
            </a:r>
            <a:r>
              <a:rPr lang="uk-UA" sz="2000" dirty="0" smtClean="0"/>
              <a:t>).</a:t>
            </a:r>
          </a:p>
          <a:p>
            <a:r>
              <a:rPr lang="uk-UA" sz="2000" b="1" dirty="0" smtClean="0"/>
              <a:t> </a:t>
            </a:r>
            <a:r>
              <a:rPr lang="uk-UA" sz="2000" b="1" dirty="0"/>
              <a:t>Отже, </a:t>
            </a:r>
            <a:r>
              <a:rPr lang="uk-UA" sz="2000" b="1" i="1" dirty="0"/>
              <a:t>умовами застосування цих систем є:</a:t>
            </a:r>
            <a:endParaRPr lang="ru-RU" sz="2000" b="1" dirty="0"/>
          </a:p>
          <a:p>
            <a:r>
              <a:rPr lang="uk-UA" sz="2000" dirty="0"/>
              <a:t>великі утрати від відсутності запасів;</a:t>
            </a:r>
            <a:endParaRPr lang="ru-RU" sz="2000" dirty="0"/>
          </a:p>
          <a:p>
            <a:r>
              <a:rPr lang="uk-UA" sz="2000" dirty="0"/>
              <a:t>великі витрати на зберігання запасу;</a:t>
            </a:r>
            <a:endParaRPr lang="ru-RU" sz="2000" dirty="0"/>
          </a:p>
          <a:p>
            <a:r>
              <a:rPr lang="uk-UA" sz="2000" dirty="0" smtClean="0"/>
              <a:t>високий </a:t>
            </a:r>
            <a:r>
              <a:rPr lang="uk-UA" sz="2000" dirty="0"/>
              <a:t>ступінь коливань попиту (тобто попит на товар важко прогнозується).</a:t>
            </a:r>
            <a:endParaRPr lang="ru-RU" sz="2000" dirty="0"/>
          </a:p>
          <a:p>
            <a:r>
              <a:rPr lang="uk-UA" sz="2000" dirty="0"/>
              <a:t>Застосування даних систем </a:t>
            </a:r>
            <a:r>
              <a:rPr lang="uk-UA" sz="2000" b="1" i="1" dirty="0"/>
              <a:t>дозволяє</a:t>
            </a:r>
            <a:r>
              <a:rPr lang="uk-UA" sz="2000" dirty="0"/>
              <a:t> заощаджувати витрати на утримання запасів за рахунок скорочення фінансових ресурсів, що відволікаються в запаси, а також скорочуючи потребу у складських площах і людських ресурсах.</a:t>
            </a:r>
            <a:endParaRPr lang="ru-RU" sz="2000" dirty="0"/>
          </a:p>
          <a:p>
            <a:r>
              <a:rPr lang="uk-UA" sz="2000" dirty="0"/>
              <a:t>До </a:t>
            </a:r>
            <a:r>
              <a:rPr lang="uk-UA" sz="2000" b="1" i="1" dirty="0"/>
              <a:t>недоліків</a:t>
            </a:r>
            <a:r>
              <a:rPr lang="uk-UA" sz="2000" dirty="0"/>
              <a:t> систем із безперервною перевіркою запасів зараховують необхідність постійного контролю за рівнем запасів.</a:t>
            </a:r>
            <a:endParaRPr lang="ru-RU" sz="2000" dirty="0"/>
          </a:p>
        </p:txBody>
      </p:sp>
    </p:spTree>
    <p:extLst>
      <p:ext uri="{BB962C8B-B14F-4D97-AF65-F5344CB8AC3E}">
        <p14:creationId xmlns:p14="http://schemas.microsoft.com/office/powerpoint/2010/main" val="1070617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335846"/>
            <a:ext cx="8763000" cy="6370975"/>
          </a:xfrm>
          <a:prstGeom prst="rect">
            <a:avLst/>
          </a:prstGeom>
        </p:spPr>
        <p:txBody>
          <a:bodyPr wrap="square">
            <a:spAutoFit/>
          </a:bodyPr>
          <a:lstStyle/>
          <a:p>
            <a:r>
              <a:rPr lang="uk-UA" sz="2400" b="1" dirty="0"/>
              <a:t>Системи з періодичною перевіркою стану запасів </a:t>
            </a:r>
            <a:r>
              <a:rPr lang="uk-UA" sz="2400" dirty="0"/>
              <a:t>(із фіксованим інтервалом) </a:t>
            </a:r>
            <a:r>
              <a:rPr lang="uk-UA" sz="2400" i="1" dirty="0"/>
              <a:t>дозволяють</a:t>
            </a:r>
            <a:r>
              <a:rPr lang="uk-UA" sz="2400" dirty="0"/>
              <a:t> здійснювати облік залишків лише періодично</a:t>
            </a:r>
            <a:r>
              <a:rPr lang="uk-UA" sz="2400" dirty="0" smtClean="0"/>
              <a:t>.</a:t>
            </a:r>
          </a:p>
          <a:p>
            <a:r>
              <a:rPr lang="uk-UA" sz="2400" i="1" dirty="0" smtClean="0"/>
              <a:t>Платою </a:t>
            </a:r>
            <a:r>
              <a:rPr lang="uk-UA" sz="2400" i="1" dirty="0"/>
              <a:t>за це буде</a:t>
            </a:r>
            <a:r>
              <a:rPr lang="uk-UA" sz="2400" dirty="0"/>
              <a:t>, як правило, </a:t>
            </a:r>
            <a:r>
              <a:rPr lang="uk-UA" sz="2400" b="1" dirty="0"/>
              <a:t>більш високий, порівняно з </a:t>
            </a:r>
            <a:r>
              <a:rPr lang="uk-UA" sz="2400" b="1" dirty="0" smtClean="0"/>
              <a:t>попередньою </a:t>
            </a:r>
            <a:r>
              <a:rPr lang="uk-UA" sz="2400" b="1" dirty="0"/>
              <a:t>системою, середній рівень запасу</a:t>
            </a:r>
            <a:r>
              <a:rPr lang="uk-UA" sz="2400" b="1" dirty="0" smtClean="0"/>
              <a:t>.</a:t>
            </a:r>
          </a:p>
          <a:p>
            <a:r>
              <a:rPr lang="uk-UA" sz="2400" b="1" dirty="0" smtClean="0"/>
              <a:t> </a:t>
            </a:r>
            <a:r>
              <a:rPr lang="uk-UA" sz="2400" dirty="0"/>
              <a:t>Застосовують їх за низьких </a:t>
            </a:r>
            <a:r>
              <a:rPr lang="uk-UA" sz="2400" dirty="0" smtClean="0"/>
              <a:t>питомих </a:t>
            </a:r>
            <a:r>
              <a:rPr lang="uk-UA" sz="2400" dirty="0"/>
              <a:t>витратах на збереження.</a:t>
            </a:r>
            <a:endParaRPr lang="ru-RU" sz="2400" dirty="0"/>
          </a:p>
          <a:p>
            <a:r>
              <a:rPr lang="uk-UA" sz="2400" dirty="0"/>
              <a:t>Дані системи якісно працюють в умовах, коли можна з достатнім ступенем упевненості </a:t>
            </a:r>
            <a:r>
              <a:rPr lang="uk-UA" sz="2400" dirty="0" smtClean="0"/>
              <a:t>передбачити </a:t>
            </a:r>
            <a:r>
              <a:rPr lang="uk-UA" sz="2400" dirty="0"/>
              <a:t>рівень попиту. Інакше зненацька зрослий попит у період між замовленнями може призвести логістичну систему до дефіцитного стану.</a:t>
            </a:r>
            <a:endParaRPr lang="ru-RU" sz="2400" dirty="0"/>
          </a:p>
          <a:p>
            <a:r>
              <a:rPr lang="uk-UA" sz="2400" b="1" i="1" dirty="0"/>
              <a:t>Основні умови застосування систем із періодичною перевіркою стану запасів </a:t>
            </a:r>
            <a:r>
              <a:rPr lang="uk-UA" sz="2400" b="1" i="1" dirty="0" smtClean="0"/>
              <a:t>:</a:t>
            </a:r>
            <a:endParaRPr lang="ru-RU" sz="2400" b="1" dirty="0"/>
          </a:p>
          <a:p>
            <a:r>
              <a:rPr lang="uk-UA" sz="2400" dirty="0"/>
              <a:t>низькі витрати на утримання запасу;</a:t>
            </a:r>
            <a:endParaRPr lang="ru-RU" sz="2400" dirty="0"/>
          </a:p>
          <a:p>
            <a:r>
              <a:rPr lang="uk-UA" sz="2400" dirty="0"/>
              <a:t>якісна передбачуваність попиту.</a:t>
            </a:r>
            <a:endParaRPr lang="ru-RU" sz="2400" dirty="0"/>
          </a:p>
          <a:p>
            <a:r>
              <a:rPr lang="uk-UA" sz="2400" dirty="0" smtClean="0"/>
              <a:t>До</a:t>
            </a:r>
            <a:r>
              <a:rPr lang="uk-UA" sz="2400" b="1" dirty="0" smtClean="0"/>
              <a:t> </a:t>
            </a:r>
            <a:r>
              <a:rPr lang="uk-UA" sz="2400" b="1" i="1" dirty="0"/>
              <a:t>переваг </a:t>
            </a:r>
            <a:r>
              <a:rPr lang="uk-UA" sz="2400" dirty="0"/>
              <a:t>системи зараховують відсутність потреби в постійному контролі за наявністю запасів на складі. </a:t>
            </a:r>
            <a:endParaRPr lang="uk-UA" sz="2400" dirty="0" smtClean="0"/>
          </a:p>
          <a:p>
            <a:r>
              <a:rPr lang="uk-UA" sz="2400" dirty="0" smtClean="0"/>
              <a:t>До </a:t>
            </a:r>
            <a:r>
              <a:rPr lang="uk-UA" sz="2400" b="1" i="1" dirty="0"/>
              <a:t>недоліків</a:t>
            </a:r>
            <a:r>
              <a:rPr lang="uk-UA" sz="2400" b="1" dirty="0"/>
              <a:t> </a:t>
            </a:r>
            <a:r>
              <a:rPr lang="uk-UA" sz="2400" dirty="0"/>
              <a:t>— порівняно високий рівень середнього запасу.</a:t>
            </a:r>
            <a:endParaRPr lang="ru-RU" sz="2400" dirty="0"/>
          </a:p>
        </p:txBody>
      </p:sp>
    </p:spTree>
    <p:extLst>
      <p:ext uri="{BB962C8B-B14F-4D97-AF65-F5344CB8AC3E}">
        <p14:creationId xmlns:p14="http://schemas.microsoft.com/office/powerpoint/2010/main" val="13004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544" y="493007"/>
            <a:ext cx="7557655" cy="5262979"/>
          </a:xfrm>
          <a:prstGeom prst="rect">
            <a:avLst/>
          </a:prstGeom>
        </p:spPr>
        <p:txBody>
          <a:bodyPr wrap="square">
            <a:spAutoFit/>
          </a:bodyPr>
          <a:lstStyle/>
          <a:p>
            <a:r>
              <a:rPr lang="uk-UA" sz="2800" dirty="0"/>
              <a:t>Н</a:t>
            </a:r>
            <a:r>
              <a:rPr lang="uk-UA" sz="2800" dirty="0" smtClean="0"/>
              <a:t>а </a:t>
            </a:r>
            <a:r>
              <a:rPr lang="uk-UA" sz="2800" b="1" dirty="0"/>
              <a:t>макрорівні </a:t>
            </a:r>
            <a:r>
              <a:rPr lang="uk-UA" sz="2800" u="sng" dirty="0"/>
              <a:t>внутрішньовиробничі логістичні системи  як </a:t>
            </a:r>
            <a:r>
              <a:rPr lang="uk-UA" sz="2800" u="sng" dirty="0" smtClean="0"/>
              <a:t>елементи </a:t>
            </a:r>
            <a:r>
              <a:rPr lang="uk-UA" sz="2800" u="sng" dirty="0"/>
              <a:t>підсистем входять до </a:t>
            </a:r>
            <a:r>
              <a:rPr lang="uk-UA" sz="2800" u="sng" dirty="0" err="1"/>
              <a:t>макрологістичних</a:t>
            </a:r>
            <a:r>
              <a:rPr lang="uk-UA" sz="2800" u="sng" dirty="0"/>
              <a:t> систем галузей економіки, міст, регіонів, країн </a:t>
            </a:r>
            <a:r>
              <a:rPr lang="uk-UA" sz="2800" dirty="0"/>
              <a:t>та </a:t>
            </a:r>
            <a:r>
              <a:rPr lang="uk-UA" sz="2800" b="1" i="1" dirty="0">
                <a:solidFill>
                  <a:srgbClr val="FF0000"/>
                </a:solidFill>
              </a:rPr>
              <a:t>виступають своєрідними джерелами, </a:t>
            </a:r>
            <a:r>
              <a:rPr lang="uk-UA" sz="2800" b="1" i="1" dirty="0" smtClean="0">
                <a:solidFill>
                  <a:srgbClr val="FF0000"/>
                </a:solidFill>
              </a:rPr>
              <a:t>генераторами </a:t>
            </a:r>
            <a:r>
              <a:rPr lang="uk-UA" sz="2800" b="1" i="1" dirty="0">
                <a:solidFill>
                  <a:srgbClr val="FF0000"/>
                </a:solidFill>
              </a:rPr>
              <a:t>матеріальних потоків. </a:t>
            </a:r>
            <a:r>
              <a:rPr lang="uk-UA" sz="2800" b="1" i="1" dirty="0">
                <a:solidFill>
                  <a:srgbClr val="002060"/>
                </a:solidFill>
              </a:rPr>
              <a:t>Конкурентоспроможність та гнучкість  </a:t>
            </a:r>
            <a:r>
              <a:rPr lang="uk-UA" sz="2800" b="1" i="1" dirty="0" err="1" smtClean="0">
                <a:solidFill>
                  <a:srgbClr val="002060"/>
                </a:solidFill>
              </a:rPr>
              <a:t>макрологістичних</a:t>
            </a:r>
            <a:r>
              <a:rPr lang="uk-UA" sz="2800" b="1" i="1" dirty="0" smtClean="0">
                <a:solidFill>
                  <a:srgbClr val="002060"/>
                </a:solidFill>
              </a:rPr>
              <a:t> </a:t>
            </a:r>
            <a:r>
              <a:rPr lang="uk-UA" sz="2800" b="1" i="1" dirty="0">
                <a:solidFill>
                  <a:srgbClr val="002060"/>
                </a:solidFill>
              </a:rPr>
              <a:t>систем визначаються за рівнем адаптації </a:t>
            </a:r>
            <a:r>
              <a:rPr lang="uk-UA" sz="2800" b="1" i="1" dirty="0" smtClean="0">
                <a:solidFill>
                  <a:srgbClr val="002060"/>
                </a:solidFill>
              </a:rPr>
              <a:t>матеріальних </a:t>
            </a:r>
            <a:r>
              <a:rPr lang="uk-UA" sz="2800" b="1" i="1" dirty="0">
                <a:solidFill>
                  <a:srgbClr val="002060"/>
                </a:solidFill>
              </a:rPr>
              <a:t>потоків, </a:t>
            </a:r>
            <a:r>
              <a:rPr lang="uk-UA" sz="2800" dirty="0"/>
              <a:t>що є вихідними </a:t>
            </a:r>
            <a:r>
              <a:rPr lang="uk-UA" sz="2800" dirty="0" smtClean="0"/>
              <a:t>для внутрішньовиробничих </a:t>
            </a:r>
            <a:r>
              <a:rPr lang="uk-UA" sz="2800" dirty="0"/>
              <a:t>логістичних систем, до змін зовнішнього середовища. </a:t>
            </a:r>
            <a:endParaRPr lang="ru-RU" sz="2800" dirty="0"/>
          </a:p>
        </p:txBody>
      </p:sp>
    </p:spTree>
    <p:extLst>
      <p:ext uri="{BB962C8B-B14F-4D97-AF65-F5344CB8AC3E}">
        <p14:creationId xmlns:p14="http://schemas.microsoft.com/office/powerpoint/2010/main" val="498827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763000" cy="1524000"/>
          </a:xfrm>
        </p:spPr>
        <p:txBody>
          <a:bodyPr>
            <a:noAutofit/>
          </a:bodyPr>
          <a:lstStyle/>
          <a:p>
            <a:r>
              <a:rPr lang="uk-UA" sz="1800" b="1" dirty="0"/>
              <a:t>Великий вплив на результати бізнесу робить розподіл </a:t>
            </a:r>
            <a:r>
              <a:rPr lang="uk-UA" sz="1800" b="1" dirty="0" smtClean="0"/>
              <a:t>асортиментного </a:t>
            </a:r>
            <a:r>
              <a:rPr lang="uk-UA" sz="1800" b="1" dirty="0"/>
              <a:t>складу запасів у різних ешелонах логістичних </a:t>
            </a:r>
            <a:r>
              <a:rPr lang="uk-UA" sz="1800" b="1" dirty="0" smtClean="0"/>
              <a:t>систем.</a:t>
            </a:r>
            <a:r>
              <a:rPr lang="ru-RU" sz="1800" b="1" dirty="0"/>
              <a:t/>
            </a:r>
            <a:br>
              <a:rPr lang="ru-RU" sz="1800" b="1" dirty="0"/>
            </a:br>
            <a:r>
              <a:rPr lang="uk-UA" sz="1800" b="1" i="1" dirty="0"/>
              <a:t>Диференціюємо весь асортимент за двома ознаками: за </a:t>
            </a:r>
            <a:r>
              <a:rPr lang="uk-UA" sz="1800" b="1" i="1" dirty="0">
                <a:solidFill>
                  <a:srgbClr val="FF0000"/>
                </a:solidFill>
              </a:rPr>
              <a:t>часткою</a:t>
            </a:r>
            <a:r>
              <a:rPr lang="uk-UA" sz="1800" b="1" i="1" dirty="0"/>
              <a:t> товарної групи в загальному </a:t>
            </a:r>
            <a:r>
              <a:rPr lang="uk-UA" sz="1800" b="1" i="1" dirty="0">
                <a:solidFill>
                  <a:srgbClr val="FF0000"/>
                </a:solidFill>
              </a:rPr>
              <a:t>обсязі обороту</a:t>
            </a:r>
            <a:r>
              <a:rPr lang="uk-UA" sz="1800" b="1" i="1" dirty="0"/>
              <a:t> і часткою товарної групи в </a:t>
            </a:r>
            <a:r>
              <a:rPr lang="uk-UA" sz="1800" b="1" i="1" dirty="0">
                <a:solidFill>
                  <a:srgbClr val="FF0000"/>
                </a:solidFill>
              </a:rPr>
              <a:t>загальному прибутку</a:t>
            </a:r>
            <a:r>
              <a:rPr lang="uk-UA" sz="1800" b="1" i="1" dirty="0"/>
              <a:t>. Дістанемо чотири групи запасів товарів:</a:t>
            </a:r>
            <a:r>
              <a:rPr lang="ru-RU" sz="1600" dirty="0"/>
              <a:t/>
            </a:r>
            <a:br>
              <a:rPr lang="ru-RU" sz="1600" dirty="0"/>
            </a:br>
            <a:endParaRPr lang="ru-RU" sz="1600" dirty="0"/>
          </a:p>
        </p:txBody>
      </p:sp>
      <p:sp>
        <p:nvSpPr>
          <p:cNvPr id="3" name="Текст 2"/>
          <p:cNvSpPr>
            <a:spLocks noGrp="1"/>
          </p:cNvSpPr>
          <p:nvPr>
            <p:ph type="body" idx="1"/>
          </p:nvPr>
        </p:nvSpPr>
        <p:spPr>
          <a:xfrm>
            <a:off x="381000" y="3733800"/>
            <a:ext cx="4191000" cy="2427288"/>
          </a:xfrm>
          <a:solidFill>
            <a:schemeClr val="bg1"/>
          </a:solidFill>
          <a:ln w="28575">
            <a:solidFill>
              <a:schemeClr val="tx1"/>
            </a:solidFill>
          </a:ln>
        </p:spPr>
        <p:txBody>
          <a:bodyPr>
            <a:normAutofit fontScale="25000" lnSpcReduction="20000"/>
          </a:bodyPr>
          <a:lstStyle/>
          <a:p>
            <a:r>
              <a:rPr lang="uk-UA" sz="8000" i="1" dirty="0"/>
              <a:t>Товари, що </a:t>
            </a:r>
            <a:r>
              <a:rPr lang="uk-UA" sz="8000" i="1" dirty="0">
                <a:solidFill>
                  <a:srgbClr val="FF0000"/>
                </a:solidFill>
              </a:rPr>
              <a:t>користуються низьким попитом</a:t>
            </a:r>
            <a:r>
              <a:rPr lang="uk-UA" sz="8000" dirty="0">
                <a:solidFill>
                  <a:srgbClr val="FF0000"/>
                </a:solidFill>
              </a:rPr>
              <a:t>,</a:t>
            </a:r>
            <a:r>
              <a:rPr lang="uk-UA" sz="8000" dirty="0"/>
              <a:t> розміщають вище за </a:t>
            </a:r>
            <a:r>
              <a:rPr lang="uk-UA" sz="8000" dirty="0" err="1"/>
              <a:t>ланцюзом</a:t>
            </a:r>
            <a:r>
              <a:rPr lang="uk-UA" sz="8000" dirty="0"/>
              <a:t> руху товарів, тобто в </a:t>
            </a:r>
            <a:r>
              <a:rPr lang="uk-UA" sz="9600" u="sng" dirty="0">
                <a:solidFill>
                  <a:srgbClr val="FF0000"/>
                </a:solidFill>
              </a:rPr>
              <a:t>центральних складах</a:t>
            </a:r>
            <a:r>
              <a:rPr lang="uk-UA" sz="9600" u="sng" dirty="0"/>
              <a:t>. </a:t>
            </a:r>
            <a:r>
              <a:rPr lang="uk-UA" sz="8000" dirty="0"/>
              <a:t>До того ж чим нижче значення коефіцієнта варіації попиту на окремий товар, тим спокійніше можна передавати його на збереження до центрального складу.</a:t>
            </a:r>
            <a:endParaRPr lang="ru-RU" sz="8000" dirty="0"/>
          </a:p>
          <a:p>
            <a:endParaRPr lang="ru-RU" dirty="0"/>
          </a:p>
        </p:txBody>
      </p:sp>
      <p:sp>
        <p:nvSpPr>
          <p:cNvPr id="4" name="Объект 3"/>
          <p:cNvSpPr>
            <a:spLocks noGrp="1"/>
          </p:cNvSpPr>
          <p:nvPr>
            <p:ph sz="half" idx="2"/>
          </p:nvPr>
        </p:nvSpPr>
        <p:spPr>
          <a:xfrm>
            <a:off x="533400" y="1524000"/>
            <a:ext cx="3886200" cy="2087562"/>
          </a:xfrm>
          <a:solidFill>
            <a:schemeClr val="bg1"/>
          </a:solidFill>
          <a:ln w="38100">
            <a:solidFill>
              <a:schemeClr val="tx1"/>
            </a:solidFill>
          </a:ln>
        </p:spPr>
        <p:txBody>
          <a:bodyPr>
            <a:normAutofit fontScale="77500" lnSpcReduction="20000"/>
          </a:bodyPr>
          <a:lstStyle/>
          <a:p>
            <a:pPr marL="0" indent="0">
              <a:buNone/>
            </a:pPr>
            <a:r>
              <a:rPr lang="uk-UA" b="1" dirty="0"/>
              <a:t>Роботу з </a:t>
            </a:r>
            <a:r>
              <a:rPr lang="uk-UA" b="1" i="1" dirty="0"/>
              <a:t>товаром, що користується </a:t>
            </a:r>
            <a:r>
              <a:rPr lang="uk-UA" b="1" i="1" dirty="0">
                <a:solidFill>
                  <a:srgbClr val="FF0000"/>
                </a:solidFill>
              </a:rPr>
              <a:t>високим попитом, але дає</a:t>
            </a:r>
            <a:r>
              <a:rPr lang="uk-UA" b="1" dirty="0">
                <a:solidFill>
                  <a:srgbClr val="FF0000"/>
                </a:solidFill>
              </a:rPr>
              <a:t> </a:t>
            </a:r>
            <a:r>
              <a:rPr lang="uk-UA" b="1" i="1" dirty="0">
                <a:solidFill>
                  <a:srgbClr val="FF0000"/>
                </a:solidFill>
              </a:rPr>
              <a:t>невеликий прибуток</a:t>
            </a:r>
            <a:r>
              <a:rPr lang="uk-UA" b="1" i="1" dirty="0"/>
              <a:t>,</a:t>
            </a:r>
            <a:r>
              <a:rPr lang="uk-UA" b="1" dirty="0"/>
              <a:t> необхідно </a:t>
            </a:r>
            <a:r>
              <a:rPr lang="uk-UA" sz="2800" b="1" dirty="0">
                <a:solidFill>
                  <a:srgbClr val="FF0000"/>
                </a:solidFill>
              </a:rPr>
              <a:t>критично </a:t>
            </a:r>
            <a:r>
              <a:rPr lang="uk-UA" sz="2800" b="1" u="sng" dirty="0">
                <a:solidFill>
                  <a:srgbClr val="FF0000"/>
                </a:solidFill>
              </a:rPr>
              <a:t>аналізувати й </a:t>
            </a:r>
            <a:r>
              <a:rPr lang="uk-UA" sz="2800" b="1" u="sng" dirty="0" smtClean="0">
                <a:solidFill>
                  <a:srgbClr val="FF0000"/>
                </a:solidFill>
              </a:rPr>
              <a:t>реорганізовувати </a:t>
            </a:r>
            <a:r>
              <a:rPr lang="uk-UA" b="1" dirty="0"/>
              <a:t>з метою скорочення витрат і відповідного збільшення прибутку.</a:t>
            </a:r>
            <a:endParaRPr lang="ru-RU" b="1" dirty="0"/>
          </a:p>
        </p:txBody>
      </p:sp>
      <p:sp>
        <p:nvSpPr>
          <p:cNvPr id="5" name="Текст 4"/>
          <p:cNvSpPr>
            <a:spLocks noGrp="1"/>
          </p:cNvSpPr>
          <p:nvPr>
            <p:ph type="body" sz="quarter" idx="3"/>
          </p:nvPr>
        </p:nvSpPr>
        <p:spPr>
          <a:xfrm>
            <a:off x="4724400" y="1524000"/>
            <a:ext cx="4114800" cy="2209800"/>
          </a:xfrm>
          <a:solidFill>
            <a:schemeClr val="bg1"/>
          </a:solidFill>
          <a:ln w="28575">
            <a:solidFill>
              <a:schemeClr val="tx1"/>
            </a:solidFill>
          </a:ln>
        </p:spPr>
        <p:txBody>
          <a:bodyPr>
            <a:normAutofit fontScale="25000" lnSpcReduction="20000"/>
          </a:bodyPr>
          <a:lstStyle/>
          <a:p>
            <a:r>
              <a:rPr lang="uk-UA" sz="8000" dirty="0"/>
              <a:t>Запаси товарів, що </a:t>
            </a:r>
            <a:r>
              <a:rPr lang="uk-UA" sz="8000" i="1" dirty="0">
                <a:solidFill>
                  <a:srgbClr val="FF0000"/>
                </a:solidFill>
              </a:rPr>
              <a:t>користуються високим попитом і мають високу</a:t>
            </a:r>
            <a:r>
              <a:rPr lang="uk-UA" sz="8000" dirty="0">
                <a:solidFill>
                  <a:srgbClr val="FF0000"/>
                </a:solidFill>
              </a:rPr>
              <a:t> </a:t>
            </a:r>
            <a:r>
              <a:rPr lang="uk-UA" sz="8000" i="1" dirty="0">
                <a:solidFill>
                  <a:srgbClr val="FF0000"/>
                </a:solidFill>
              </a:rPr>
              <a:t>частку у прибутку </a:t>
            </a:r>
            <a:r>
              <a:rPr lang="uk-UA" sz="8000" i="1" dirty="0"/>
              <a:t>підприємства</a:t>
            </a:r>
            <a:r>
              <a:rPr lang="uk-UA" sz="8000" dirty="0"/>
              <a:t>, необхідно розміщати </a:t>
            </a:r>
            <a:r>
              <a:rPr lang="uk-UA" sz="9600" u="sng" dirty="0" smtClean="0">
                <a:solidFill>
                  <a:srgbClr val="FF0000"/>
                </a:solidFill>
              </a:rPr>
              <a:t>максимально </a:t>
            </a:r>
            <a:r>
              <a:rPr lang="uk-UA" sz="9600" u="sng" dirty="0">
                <a:solidFill>
                  <a:srgbClr val="FF0000"/>
                </a:solidFill>
              </a:rPr>
              <a:t>близько до клієнта</a:t>
            </a:r>
            <a:r>
              <a:rPr lang="uk-UA" sz="9600" u="sng" dirty="0"/>
              <a:t>. </a:t>
            </a:r>
            <a:r>
              <a:rPr lang="uk-UA" sz="8000" dirty="0"/>
              <a:t>Слід мати різноманітний асортимент цих </a:t>
            </a:r>
            <a:r>
              <a:rPr lang="uk-UA" sz="8000" dirty="0" smtClean="0"/>
              <a:t>товарів</a:t>
            </a:r>
            <a:r>
              <a:rPr lang="uk-UA" sz="8000" dirty="0"/>
              <a:t>, створювати страхові запаси.</a:t>
            </a:r>
            <a:endParaRPr lang="ru-RU" sz="8000" dirty="0"/>
          </a:p>
          <a:p>
            <a:endParaRPr lang="ru-RU" dirty="0"/>
          </a:p>
        </p:txBody>
      </p:sp>
      <p:sp>
        <p:nvSpPr>
          <p:cNvPr id="6" name="Объект 5"/>
          <p:cNvSpPr>
            <a:spLocks noGrp="1"/>
          </p:cNvSpPr>
          <p:nvPr>
            <p:ph sz="quarter" idx="4"/>
          </p:nvPr>
        </p:nvSpPr>
        <p:spPr>
          <a:xfrm>
            <a:off x="4953000" y="4038600"/>
            <a:ext cx="3736975" cy="1935162"/>
          </a:xfrm>
          <a:solidFill>
            <a:schemeClr val="bg1"/>
          </a:solidFill>
          <a:ln w="28575">
            <a:solidFill>
              <a:schemeClr val="tx1"/>
            </a:solidFill>
          </a:ln>
        </p:spPr>
        <p:txBody>
          <a:bodyPr/>
          <a:lstStyle/>
          <a:p>
            <a:pPr marL="0" indent="0">
              <a:buNone/>
            </a:pPr>
            <a:r>
              <a:rPr lang="uk-UA" sz="2000" b="1" dirty="0"/>
              <a:t>Поставки тієї </a:t>
            </a:r>
            <a:r>
              <a:rPr lang="uk-UA" sz="2000" b="1" i="1" dirty="0"/>
              <a:t>частини товарів цієї групи, </a:t>
            </a:r>
            <a:r>
              <a:rPr lang="uk-UA" sz="2000" b="1" i="1" dirty="0">
                <a:solidFill>
                  <a:srgbClr val="FF0000"/>
                </a:solidFill>
              </a:rPr>
              <a:t>що дають високий прибуток</a:t>
            </a:r>
            <a:r>
              <a:rPr lang="uk-UA" sz="2000" b="1" dirty="0">
                <a:solidFill>
                  <a:srgbClr val="FF0000"/>
                </a:solidFill>
              </a:rPr>
              <a:t>, </a:t>
            </a:r>
            <a:r>
              <a:rPr lang="uk-UA" sz="2000" b="1" dirty="0"/>
              <a:t>мають організовуватися за принципом </a:t>
            </a:r>
            <a:r>
              <a:rPr lang="uk-UA" b="1" u="sng" dirty="0">
                <a:solidFill>
                  <a:srgbClr val="FF0000"/>
                </a:solidFill>
              </a:rPr>
              <a:t>"точно в термін".</a:t>
            </a:r>
            <a:endParaRPr lang="ru-RU" b="1" u="sng" dirty="0">
              <a:solidFill>
                <a:srgbClr val="FF0000"/>
              </a:solidFill>
            </a:endParaRPr>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033230190"/>
              </p:ext>
            </p:extLst>
          </p:nvPr>
        </p:nvGraphicFramePr>
        <p:xfrm>
          <a:off x="65314" y="1524000"/>
          <a:ext cx="315686" cy="5105400"/>
        </p:xfrm>
        <a:graphic>
          <a:graphicData uri="http://schemas.openxmlformats.org/drawingml/2006/table">
            <a:tbl>
              <a:tblPr/>
              <a:tblGrid>
                <a:gridCol w="315686"/>
              </a:tblGrid>
              <a:tr h="5105400">
                <a:tc>
                  <a:txBody>
                    <a:bodyPr/>
                    <a:lstStyle/>
                    <a:p>
                      <a:r>
                        <a:rPr lang="uk-UA" b="1" dirty="0" smtClean="0"/>
                        <a:t>Попит</a:t>
                      </a:r>
                      <a:endParaRPr lang="ru-RU"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93336845"/>
              </p:ext>
            </p:extLst>
          </p:nvPr>
        </p:nvGraphicFramePr>
        <p:xfrm>
          <a:off x="533400" y="6248400"/>
          <a:ext cx="8305800" cy="381000"/>
        </p:xfrm>
        <a:graphic>
          <a:graphicData uri="http://schemas.openxmlformats.org/drawingml/2006/table">
            <a:tbl>
              <a:tblPr firstRow="1" bandRow="1">
                <a:tableStyleId>{5C22544A-7EE6-4342-B048-85BDC9FD1C3A}</a:tableStyleId>
              </a:tblPr>
              <a:tblGrid>
                <a:gridCol w="8305800"/>
              </a:tblGrid>
              <a:tr h="381000">
                <a:tc>
                  <a:txBody>
                    <a:bodyPr/>
                    <a:lstStyle/>
                    <a:p>
                      <a:pPr algn="r"/>
                      <a:r>
                        <a:rPr lang="uk-UA" dirty="0" smtClean="0">
                          <a:solidFill>
                            <a:schemeClr val="tx1"/>
                          </a:solidFill>
                        </a:rPr>
                        <a:t>Прибуток</a:t>
                      </a:r>
                      <a:endParaRPr lang="ru-RU" dirty="0">
                        <a:solidFill>
                          <a:schemeClr val="tx1"/>
                        </a:solidFill>
                      </a:endParaRPr>
                    </a:p>
                  </a:txBody>
                  <a:tcPr>
                    <a:solidFill>
                      <a:schemeClr val="tx2">
                        <a:lumMod val="20000"/>
                        <a:lumOff val="80000"/>
                      </a:schemeClr>
                    </a:solidFill>
                  </a:tcPr>
                </a:tc>
              </a:tr>
            </a:tbl>
          </a:graphicData>
        </a:graphic>
      </p:graphicFrame>
      <p:cxnSp>
        <p:nvCxnSpPr>
          <p:cNvPr id="10" name="Прямая со стрелкой 9"/>
          <p:cNvCxnSpPr/>
          <p:nvPr/>
        </p:nvCxnSpPr>
        <p:spPr>
          <a:xfrm flipV="1">
            <a:off x="228600" y="34290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438400" y="6400800"/>
            <a:ext cx="1905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549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15560"/>
            <a:ext cx="83602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0850" algn="ctr" fontAlgn="base">
              <a:spcBef>
                <a:spcPct val="0"/>
              </a:spcBef>
              <a:spcAft>
                <a:spcPct val="0"/>
              </a:spcAft>
            </a:pPr>
            <a:r>
              <a:rPr lang="uk-UA" sz="2800" b="1" dirty="0">
                <a:latin typeface="Arial" pitchFamily="34" charset="0"/>
                <a:ea typeface="Times New Roman" pitchFamily="18" charset="0"/>
                <a:cs typeface="Arial" pitchFamily="34" charset="0"/>
              </a:rPr>
              <a:t>З</a:t>
            </a:r>
            <a:r>
              <a:rPr lang="uk-UA" sz="2800" b="1" dirty="0" smtClean="0">
                <a:latin typeface="Arial" pitchFamily="34" charset="0"/>
                <a:ea typeface="Times New Roman" pitchFamily="18" charset="0"/>
                <a:cs typeface="Arial" pitchFamily="34" charset="0"/>
              </a:rPr>
              <a:t>акон </a:t>
            </a:r>
            <a:r>
              <a:rPr lang="uk-UA" sz="2800" b="1" dirty="0">
                <a:latin typeface="Arial" pitchFamily="34" charset="0"/>
                <a:ea typeface="Times New Roman" pitchFamily="18" charset="0"/>
                <a:cs typeface="Arial" pitchFamily="34" charset="0"/>
              </a:rPr>
              <a:t>квадратного </a:t>
            </a:r>
            <a:r>
              <a:rPr lang="uk-UA" sz="2800" b="1" dirty="0" smtClean="0">
                <a:latin typeface="Arial" pitchFamily="34" charset="0"/>
                <a:ea typeface="Times New Roman" pitchFamily="18" charset="0"/>
                <a:cs typeface="Arial" pitchFamily="34" charset="0"/>
              </a:rPr>
              <a:t>кореня</a:t>
            </a:r>
          </a:p>
          <a:p>
            <a:pPr lvl="0" indent="450850" algn="just" fontAlgn="base">
              <a:spcBef>
                <a:spcPct val="0"/>
              </a:spcBef>
              <a:spcAft>
                <a:spcPct val="0"/>
              </a:spcAf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0850" algn="just" fontAlgn="base">
              <a:spcBef>
                <a:spcPct val="0"/>
              </a:spcBef>
              <a:spcAft>
                <a:spcPct val="0"/>
              </a:spcAf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Очікувана економія за рахунок зменшення кількості складів може бути розрахована за допомогою правила, відомого як закон квадратного кореня. Відповідно до цього закону рівень страхового запасу, а отже і сума витрат по його утримання, зростає пропорційно кореневі квадратному з кількості складів, тобто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r"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711601906"/>
              </p:ext>
            </p:extLst>
          </p:nvPr>
        </p:nvGraphicFramePr>
        <p:xfrm>
          <a:off x="2819400" y="2514600"/>
          <a:ext cx="2514600" cy="1428750"/>
        </p:xfrm>
        <a:graphic>
          <a:graphicData uri="http://schemas.openxmlformats.org/presentationml/2006/ole">
            <mc:AlternateContent xmlns:mc="http://schemas.openxmlformats.org/markup-compatibility/2006">
              <mc:Choice xmlns:v="urn:schemas-microsoft-com:vml" Requires="v">
                <p:oleObj spid="_x0000_s7259" name="Equation" r:id="rId3" imgW="901309" imgH="533169" progId="Equation.3">
                  <p:embed/>
                </p:oleObj>
              </mc:Choice>
              <mc:Fallback>
                <p:oleObj name="Equation" r:id="rId3" imgW="901309" imgH="53316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14600"/>
                        <a:ext cx="2514600" cy="1428750"/>
                      </a:xfrm>
                      <a:prstGeom prst="rect">
                        <a:avLst/>
                      </a:prstGeom>
                      <a:noFill/>
                    </p:spPr>
                  </p:pic>
                </p:oleObj>
              </mc:Fallback>
            </mc:AlternateContent>
          </a:graphicData>
        </a:graphic>
      </p:graphicFrame>
      <p:sp>
        <p:nvSpPr>
          <p:cNvPr id="4" name="Rectangle 3"/>
          <p:cNvSpPr>
            <a:spLocks noChangeArrowheads="1"/>
          </p:cNvSpPr>
          <p:nvPr/>
        </p:nvSpPr>
        <p:spPr bwMode="auto">
          <a:xfrm>
            <a:off x="304800" y="4051013"/>
            <a:ext cx="838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a:t>
            </a:r>
            <a:r>
              <a:rPr kumimoji="0" lang="uk-UA"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uk-UA"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рівень страхового запасу;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n1</a:t>
            </a: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a:t>
            </a: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n2</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початкова і кінцева кількість складів у системі розподілу.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03652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838200" y="609600"/>
                <a:ext cx="7467600" cy="4492127"/>
              </a:xfrm>
              <a:prstGeom prst="rect">
                <a:avLst/>
              </a:prstGeom>
            </p:spPr>
            <p:txBody>
              <a:bodyPr wrap="square">
                <a:spAutoFit/>
              </a:bodyPr>
              <a:lstStyle/>
              <a:p>
                <a:r>
                  <a:rPr lang="uk-UA" sz="2800" b="1" i="1" dirty="0"/>
                  <a:t>Зміну рівня запасів</a:t>
                </a:r>
                <a:r>
                  <a:rPr lang="uk-UA" sz="2800" b="1" dirty="0"/>
                  <a:t>, що виникла в результаті у результаті зміни кількості складів у системі розподілу, обчислюють за </a:t>
                </a:r>
                <a:r>
                  <a:rPr lang="uk-UA" sz="2800" b="1" dirty="0" smtClean="0"/>
                  <a:t>формулою:</a:t>
                </a:r>
                <a:endParaRPr lang="ru-RU" sz="2800" b="1" dirty="0"/>
              </a:p>
              <a:p>
                <a:r>
                  <a:rPr lang="uk-UA" sz="2800" b="1" dirty="0"/>
                  <a:t> </a:t>
                </a:r>
                <a:endParaRPr lang="ru-RU" sz="2800" b="1" dirty="0"/>
              </a:p>
              <a:p>
                <a:r>
                  <a:rPr lang="uk-UA" sz="2800" b="1" dirty="0"/>
                  <a:t> </a:t>
                </a:r>
                <a:endParaRPr lang="ru-RU" sz="2800" b="1" dirty="0"/>
              </a:p>
              <a:p>
                <a:r>
                  <a:rPr lang="uk-UA" sz="2800" b="1" i="1" dirty="0"/>
                  <a:t>                       </a:t>
                </a:r>
                <a:r>
                  <a:rPr lang="uk-UA" sz="2800" b="1" i="1" dirty="0" smtClean="0"/>
                  <a:t> </a:t>
                </a:r>
                <a:r>
                  <a:rPr lang="uk-UA" sz="2800" b="1" i="1" dirty="0"/>
                  <a:t>∆З= 3n2  ‒ Зn1</a:t>
                </a:r>
                <a:r>
                  <a:rPr lang="uk-UA" sz="2800" b="1" dirty="0"/>
                  <a:t>   </a:t>
                </a:r>
                <a:endParaRPr lang="uk-UA" sz="2800" b="1" dirty="0" smtClean="0"/>
              </a:p>
              <a:p>
                <a:r>
                  <a:rPr lang="uk-UA" sz="2800" b="1" dirty="0" smtClean="0"/>
                  <a:t>                                 </a:t>
                </a:r>
                <a:r>
                  <a:rPr lang="uk-UA" sz="2800" b="1" dirty="0"/>
                  <a:t> </a:t>
                </a:r>
                <a:endParaRPr lang="ru-RU" sz="2800" b="1" dirty="0"/>
              </a:p>
              <a:p>
                <a:r>
                  <a:rPr lang="uk-UA" sz="2800" b="1" dirty="0"/>
                  <a:t>або, обчислене у відсотках :</a:t>
                </a:r>
                <a:endParaRPr lang="ru-RU" sz="2800" b="1" dirty="0"/>
              </a:p>
              <a:p>
                <a:r>
                  <a:rPr lang="uk-UA" sz="2800" b="1" dirty="0"/>
                  <a:t> </a:t>
                </a:r>
                <a:endParaRPr lang="ru-RU" sz="2800" b="1" dirty="0"/>
              </a:p>
              <a:p>
                <a:r>
                  <a:rPr lang="uk-UA" sz="2800" b="1" dirty="0"/>
                  <a:t>               </a:t>
                </a:r>
                <a:r>
                  <a:rPr lang="uk-UA" sz="2800" b="1" i="1" dirty="0" smtClean="0"/>
                  <a:t>  </a:t>
                </a:r>
                <a:r>
                  <a:rPr lang="uk-UA" sz="2800" b="1" i="1" dirty="0"/>
                  <a:t>∆З =(</a:t>
                </a:r>
                <a14:m>
                  <m:oMath xmlns:m="http://schemas.openxmlformats.org/officeDocument/2006/math">
                    <m:rad>
                      <m:radPr>
                        <m:degHide m:val="on"/>
                        <m:ctrlPr>
                          <a:rPr lang="ru-RU" sz="2800" b="1" i="1">
                            <a:latin typeface="Cambria Math"/>
                          </a:rPr>
                        </m:ctrlPr>
                      </m:radPr>
                      <m:deg/>
                      <m:e>
                        <m:r>
                          <a:rPr lang="uk-UA" sz="2800" b="1" i="1">
                            <a:latin typeface="Cambria Math"/>
                          </a:rPr>
                          <m:t>𝒏</m:t>
                        </m:r>
                        <m:r>
                          <a:rPr lang="uk-UA" sz="2800" b="1" i="1">
                            <a:latin typeface="Cambria Math"/>
                          </a:rPr>
                          <m:t> </m:t>
                        </m:r>
                        <m:r>
                          <a:rPr lang="uk-UA" sz="2800" b="1" i="1">
                            <a:latin typeface="Cambria Math"/>
                          </a:rPr>
                          <m:t>𝟏</m:t>
                        </m:r>
                        <m:r>
                          <a:rPr lang="uk-UA" sz="2800" b="1" i="1">
                            <a:latin typeface="Cambria Math"/>
                          </a:rPr>
                          <m:t>/ </m:t>
                        </m:r>
                        <m:r>
                          <a:rPr lang="uk-UA" sz="2800" b="1" i="1">
                            <a:latin typeface="Cambria Math"/>
                          </a:rPr>
                          <m:t>𝒏</m:t>
                        </m:r>
                        <m:r>
                          <a:rPr lang="uk-UA" sz="2800" b="1" i="1">
                            <a:latin typeface="Cambria Math"/>
                          </a:rPr>
                          <m:t>𝟐</m:t>
                        </m:r>
                        <m:r>
                          <a:rPr lang="uk-UA" sz="2800" b="1" i="1">
                            <a:latin typeface="Cambria Math"/>
                          </a:rPr>
                          <m:t> </m:t>
                        </m:r>
                      </m:e>
                    </m:rad>
                  </m:oMath>
                </a14:m>
                <a:r>
                  <a:rPr lang="uk-UA" sz="2800" b="1" i="1" dirty="0"/>
                  <a:t> -1) х 100 %      </a:t>
                </a:r>
                <a:r>
                  <a:rPr lang="uk-UA" sz="2800" b="1" dirty="0"/>
                  <a:t>               </a:t>
                </a:r>
                <a:r>
                  <a:rPr lang="uk-UA" b="1" dirty="0"/>
                  <a:t> </a:t>
                </a:r>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838200" y="609600"/>
                <a:ext cx="7467600" cy="4492127"/>
              </a:xfrm>
              <a:prstGeom prst="rect">
                <a:avLst/>
              </a:prstGeom>
              <a:blipFill rotWithShape="1">
                <a:blip r:embed="rId2"/>
                <a:stretch>
                  <a:fillRect l="-1714" t="-1221" r="-1143" b="-2578"/>
                </a:stretch>
              </a:blipFill>
            </p:spPr>
            <p:txBody>
              <a:bodyPr/>
              <a:lstStyle/>
              <a:p>
                <a:r>
                  <a:rPr lang="ru-RU">
                    <a:noFill/>
                  </a:rPr>
                  <a:t> </a:t>
                </a:r>
              </a:p>
            </p:txBody>
          </p:sp>
        </mc:Fallback>
      </mc:AlternateContent>
    </p:spTree>
    <p:extLst>
      <p:ext uri="{BB962C8B-B14F-4D97-AF65-F5344CB8AC3E}">
        <p14:creationId xmlns:p14="http://schemas.microsoft.com/office/powerpoint/2010/main" val="2705609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04800"/>
            <a:ext cx="7772400" cy="5262979"/>
          </a:xfrm>
          <a:prstGeom prst="rect">
            <a:avLst/>
          </a:prstGeom>
        </p:spPr>
        <p:txBody>
          <a:bodyPr wrap="square">
            <a:spAutoFit/>
          </a:bodyPr>
          <a:lstStyle/>
          <a:p>
            <a:r>
              <a:rPr lang="uk-UA" sz="2400" b="1" dirty="0"/>
              <a:t>Можливості скорочення товарних запасів, що відкриває впровадження </a:t>
            </a:r>
            <a:r>
              <a:rPr lang="uk-UA" sz="2400" b="1" dirty="0">
                <a:solidFill>
                  <a:srgbClr val="FF0000"/>
                </a:solidFill>
              </a:rPr>
              <a:t>технології швидкого </a:t>
            </a:r>
            <a:r>
              <a:rPr lang="uk-UA" sz="2400" b="1" dirty="0" smtClean="0">
                <a:solidFill>
                  <a:srgbClr val="FF0000"/>
                </a:solidFill>
              </a:rPr>
              <a:t>реагування.</a:t>
            </a:r>
          </a:p>
          <a:p>
            <a:r>
              <a:rPr lang="uk-UA" sz="2400" b="1" dirty="0" smtClean="0">
                <a:solidFill>
                  <a:srgbClr val="FF0000"/>
                </a:solidFill>
              </a:rPr>
              <a:t>Поточний </a:t>
            </a:r>
            <a:r>
              <a:rPr lang="uk-UA" sz="2400" b="1" dirty="0">
                <a:solidFill>
                  <a:srgbClr val="FF0000"/>
                </a:solidFill>
              </a:rPr>
              <a:t>запас скорочується</a:t>
            </a:r>
            <a:r>
              <a:rPr lang="uk-UA" sz="2400" b="1" dirty="0"/>
              <a:t>, тому що в логістичних системах запас, що забезпечує безперервність виробничого або торговельного процесу між черговими поставками, не має перевищувати</a:t>
            </a:r>
            <a:r>
              <a:rPr lang="uk-UA" sz="2400" b="1" dirty="0">
                <a:solidFill>
                  <a:srgbClr val="FF0000"/>
                </a:solidFill>
              </a:rPr>
              <a:t> величини, що витрачається за час, протягом якого розміщають і виконують </a:t>
            </a:r>
            <a:r>
              <a:rPr lang="uk-UA" sz="2400" b="1" dirty="0" smtClean="0">
                <a:solidFill>
                  <a:srgbClr val="FF0000"/>
                </a:solidFill>
              </a:rPr>
              <a:t>замовлення</a:t>
            </a:r>
            <a:r>
              <a:rPr lang="uk-UA" sz="2400" b="1" dirty="0">
                <a:solidFill>
                  <a:srgbClr val="FF0000"/>
                </a:solidFill>
              </a:rPr>
              <a:t>.</a:t>
            </a:r>
            <a:endParaRPr lang="ru-RU" sz="2400" b="1" dirty="0">
              <a:solidFill>
                <a:srgbClr val="FF0000"/>
              </a:solidFill>
            </a:endParaRPr>
          </a:p>
          <a:p>
            <a:r>
              <a:rPr lang="uk-UA" sz="2400" b="1" dirty="0"/>
              <a:t>Логістика за допомогою методу швидкого реагування дозволяє </a:t>
            </a:r>
            <a:r>
              <a:rPr lang="uk-UA" sz="2400" b="1" dirty="0">
                <a:solidFill>
                  <a:srgbClr val="FF0000"/>
                </a:solidFill>
              </a:rPr>
              <a:t>стабільно працювати без виникнення дефіциту </a:t>
            </a:r>
            <a:r>
              <a:rPr lang="uk-UA" sz="2400" b="1" dirty="0"/>
              <a:t>в умовах збільшення дисперсії попиту. Одночасно </a:t>
            </a:r>
            <a:r>
              <a:rPr lang="uk-UA" sz="2400" b="1" dirty="0">
                <a:solidFill>
                  <a:srgbClr val="FF0000"/>
                </a:solidFill>
              </a:rPr>
              <a:t>страховий запас, як правило, зменшується</a:t>
            </a:r>
            <a:r>
              <a:rPr lang="uk-UA" sz="2400" b="1" dirty="0"/>
              <a:t>. На рис. </a:t>
            </a:r>
            <a:r>
              <a:rPr lang="uk-UA" sz="2400" b="1" dirty="0" smtClean="0"/>
              <a:t>наведено </a:t>
            </a:r>
            <a:r>
              <a:rPr lang="uk-UA" sz="2400" b="1" dirty="0"/>
              <a:t>схему скорочення запасів за допомогою методу швидкого реагування.</a:t>
            </a:r>
            <a:endParaRPr lang="ru-RU" sz="2400" b="1" dirty="0"/>
          </a:p>
        </p:txBody>
      </p:sp>
    </p:spTree>
    <p:extLst>
      <p:ext uri="{BB962C8B-B14F-4D97-AF65-F5344CB8AC3E}">
        <p14:creationId xmlns:p14="http://schemas.microsoft.com/office/powerpoint/2010/main" val="32454155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61706" y="450890"/>
            <a:ext cx="8153400" cy="5334000"/>
            <a:chOff x="0" y="0"/>
            <a:chExt cx="6053455" cy="3236405"/>
          </a:xfrm>
        </p:grpSpPr>
        <p:sp>
          <p:nvSpPr>
            <p:cNvPr id="3" name="Прямоугольник 2"/>
            <p:cNvSpPr/>
            <p:nvPr/>
          </p:nvSpPr>
          <p:spPr>
            <a:xfrm>
              <a:off x="0" y="0"/>
              <a:ext cx="6053455" cy="3235960"/>
            </a:xfrm>
            <a:prstGeom prst="rect">
              <a:avLst/>
            </a:prstGeom>
            <a:noFill/>
          </p:spPr>
          <p:txBody>
            <a:bodyPr/>
            <a:lstStyle/>
            <a:p>
              <a:endParaRPr lang="ru-RU" sz="2000" b="1">
                <a:latin typeface="Arial" pitchFamily="34" charset="0"/>
                <a:cs typeface="Arial" pitchFamily="34" charset="0"/>
              </a:endParaRPr>
            </a:p>
          </p:txBody>
        </p:sp>
        <p:sp>
          <p:nvSpPr>
            <p:cNvPr id="4" name="Rectangle 136"/>
            <p:cNvSpPr>
              <a:spLocks noChangeArrowheads="1"/>
            </p:cNvSpPr>
            <p:nvPr/>
          </p:nvSpPr>
          <p:spPr bwMode="auto">
            <a:xfrm>
              <a:off x="2171589" y="36005"/>
              <a:ext cx="1392595" cy="9349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ru-RU" sz="2000" b="1" dirty="0">
                  <a:effectLst/>
                  <a:latin typeface="Arial" pitchFamily="34" charset="0"/>
                  <a:ea typeface="Times New Roman"/>
                  <a:cs typeface="Arial" pitchFamily="34" charset="0"/>
                </a:rPr>
                <a:t>С</a:t>
              </a:r>
              <a:r>
                <a:rPr lang="uk-UA" sz="2000" b="1" dirty="0" err="1">
                  <a:effectLst/>
                  <a:latin typeface="Arial" pitchFamily="34" charset="0"/>
                  <a:ea typeface="Times New Roman"/>
                  <a:cs typeface="Arial" pitchFamily="34" charset="0"/>
                </a:rPr>
                <a:t>корочення</a:t>
              </a:r>
              <a:endParaRPr lang="ru-RU" sz="2000" b="1" dirty="0">
                <a:effectLst/>
                <a:latin typeface="Arial" pitchFamily="34" charset="0"/>
                <a:ea typeface="Times New Roman"/>
                <a:cs typeface="Arial" pitchFamily="34" charset="0"/>
              </a:endParaRPr>
            </a:p>
            <a:p>
              <a:pPr algn="ctr">
                <a:spcAft>
                  <a:spcPts val="0"/>
                </a:spcAft>
              </a:pPr>
              <a:r>
                <a:rPr lang="uk-UA" sz="2000" b="1" dirty="0">
                  <a:effectLst/>
                  <a:latin typeface="Arial" pitchFamily="34" charset="0"/>
                  <a:ea typeface="Times New Roman"/>
                  <a:cs typeface="Arial" pitchFamily="34" charset="0"/>
                </a:rPr>
                <a:t>терміна</a:t>
              </a:r>
              <a:endParaRPr lang="ru-RU" sz="2000" b="1" dirty="0">
                <a:effectLst/>
                <a:latin typeface="Arial" pitchFamily="34" charset="0"/>
                <a:ea typeface="Times New Roman"/>
                <a:cs typeface="Arial" pitchFamily="34" charset="0"/>
              </a:endParaRPr>
            </a:p>
            <a:p>
              <a:pPr algn="ctr">
                <a:spcAft>
                  <a:spcPts val="0"/>
                </a:spcAft>
              </a:pPr>
              <a:r>
                <a:rPr lang="ru-RU" sz="2000" b="1" dirty="0">
                  <a:effectLst/>
                  <a:latin typeface="Arial" pitchFamily="34" charset="0"/>
                  <a:ea typeface="Times New Roman"/>
                  <a:cs typeface="Arial" pitchFamily="34" charset="0"/>
                </a:rPr>
                <a:t>по</a:t>
              </a:r>
              <a:r>
                <a:rPr lang="uk-UA" sz="2000" b="1" dirty="0" smtClean="0">
                  <a:effectLst/>
                  <a:latin typeface="Arial" pitchFamily="34" charset="0"/>
                  <a:ea typeface="Times New Roman"/>
                  <a:cs typeface="Arial" pitchFamily="34" charset="0"/>
                </a:rPr>
                <a:t>ставок</a:t>
              </a:r>
              <a:endParaRPr lang="ru-RU" sz="2000" b="1" dirty="0">
                <a:effectLst/>
                <a:latin typeface="Arial" pitchFamily="34" charset="0"/>
                <a:ea typeface="Times New Roman"/>
                <a:cs typeface="Arial" pitchFamily="34" charset="0"/>
              </a:endParaRPr>
            </a:p>
          </p:txBody>
        </p:sp>
        <p:sp>
          <p:nvSpPr>
            <p:cNvPr id="5" name="Rectangle 137"/>
            <p:cNvSpPr>
              <a:spLocks noChangeArrowheads="1"/>
            </p:cNvSpPr>
            <p:nvPr/>
          </p:nvSpPr>
          <p:spPr bwMode="auto">
            <a:xfrm>
              <a:off x="2514869" y="2207705"/>
              <a:ext cx="1599874" cy="1028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ru-RU" sz="2000" b="1" dirty="0">
                  <a:effectLst/>
                  <a:latin typeface="Arial" pitchFamily="34" charset="0"/>
                  <a:ea typeface="Times New Roman"/>
                  <a:cs typeface="Arial" pitchFamily="34" charset="0"/>
                </a:rPr>
                <a:t>С</a:t>
              </a:r>
              <a:r>
                <a:rPr lang="uk-UA" sz="2000" b="1" dirty="0" err="1">
                  <a:effectLst/>
                  <a:latin typeface="Arial" pitchFamily="34" charset="0"/>
                  <a:ea typeface="Times New Roman"/>
                  <a:cs typeface="Arial" pitchFamily="34" charset="0"/>
                </a:rPr>
                <a:t>корочення</a:t>
              </a:r>
              <a:r>
                <a:rPr lang="uk-UA" sz="2000" b="1" dirty="0">
                  <a:effectLst/>
                  <a:latin typeface="Arial" pitchFamily="34" charset="0"/>
                  <a:ea typeface="Times New Roman"/>
                  <a:cs typeface="Arial" pitchFamily="34" charset="0"/>
                </a:rPr>
                <a:t> загального запасу в торговельній мережі</a:t>
              </a:r>
              <a:endParaRPr lang="ru-RU" sz="2000" b="1" dirty="0">
                <a:effectLst/>
                <a:latin typeface="Arial" pitchFamily="34" charset="0"/>
                <a:ea typeface="Times New Roman"/>
                <a:cs typeface="Arial" pitchFamily="34" charset="0"/>
              </a:endParaRPr>
            </a:p>
          </p:txBody>
        </p:sp>
        <p:sp>
          <p:nvSpPr>
            <p:cNvPr id="6" name="Rectangle 138"/>
            <p:cNvSpPr>
              <a:spLocks noChangeArrowheads="1"/>
            </p:cNvSpPr>
            <p:nvPr/>
          </p:nvSpPr>
          <p:spPr bwMode="auto">
            <a:xfrm>
              <a:off x="456867" y="2093405"/>
              <a:ext cx="1372283"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2000" b="1">
                  <a:effectLst/>
                  <a:latin typeface="Arial" pitchFamily="34" charset="0"/>
                  <a:ea typeface="Times New Roman"/>
                  <a:cs typeface="Arial" pitchFamily="34" charset="0"/>
                </a:rPr>
                <a:t>Скорочення страхового запасу</a:t>
              </a:r>
              <a:endParaRPr lang="ru-RU" sz="2000" b="1">
                <a:effectLst/>
                <a:latin typeface="Arial" pitchFamily="34" charset="0"/>
                <a:ea typeface="Times New Roman"/>
                <a:cs typeface="Arial" pitchFamily="34" charset="0"/>
              </a:endParaRPr>
            </a:p>
          </p:txBody>
        </p:sp>
        <p:sp>
          <p:nvSpPr>
            <p:cNvPr id="7" name="Rectangle 139"/>
            <p:cNvSpPr>
              <a:spLocks noChangeArrowheads="1"/>
            </p:cNvSpPr>
            <p:nvPr/>
          </p:nvSpPr>
          <p:spPr bwMode="auto">
            <a:xfrm>
              <a:off x="226297" y="1064705"/>
              <a:ext cx="1602852"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2000" b="1" dirty="0">
                  <a:effectLst/>
                  <a:latin typeface="Arial" pitchFamily="34" charset="0"/>
                  <a:ea typeface="Times New Roman"/>
                  <a:cs typeface="Arial" pitchFamily="34" charset="0"/>
                </a:rPr>
                <a:t>Скорочення похибки у процесі прогнозування</a:t>
              </a:r>
              <a:endParaRPr lang="ru-RU" sz="2000" b="1" dirty="0">
                <a:effectLst/>
                <a:latin typeface="Arial" pitchFamily="34" charset="0"/>
                <a:ea typeface="Times New Roman"/>
                <a:cs typeface="Arial" pitchFamily="34" charset="0"/>
              </a:endParaRPr>
            </a:p>
          </p:txBody>
        </p:sp>
        <p:sp>
          <p:nvSpPr>
            <p:cNvPr id="8" name="Rectangle 140"/>
            <p:cNvSpPr>
              <a:spLocks noChangeArrowheads="1"/>
            </p:cNvSpPr>
            <p:nvPr/>
          </p:nvSpPr>
          <p:spPr bwMode="auto">
            <a:xfrm>
              <a:off x="4228751" y="416109"/>
              <a:ext cx="1714722" cy="16772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2000" b="1" dirty="0">
                  <a:effectLst/>
                  <a:latin typeface="Arial" pitchFamily="34" charset="0"/>
                  <a:ea typeface="Times New Roman"/>
                  <a:cs typeface="Arial" pitchFamily="34" charset="0"/>
                </a:rPr>
                <a:t>Скорочення поточного запасу внаслідок зменшення партії поставок </a:t>
              </a:r>
              <a:endParaRPr lang="ru-RU" sz="2000" b="1" dirty="0">
                <a:effectLst/>
                <a:latin typeface="Arial" pitchFamily="34" charset="0"/>
                <a:ea typeface="Times New Roman"/>
                <a:cs typeface="Arial" pitchFamily="34" charset="0"/>
              </a:endParaRPr>
            </a:p>
            <a:p>
              <a:pPr algn="ctr">
                <a:spcAft>
                  <a:spcPts val="0"/>
                </a:spcAft>
              </a:pPr>
              <a:r>
                <a:rPr lang="uk-UA" sz="2000" b="1" dirty="0">
                  <a:effectLst/>
                  <a:latin typeface="Arial" pitchFamily="34" charset="0"/>
                  <a:ea typeface="Times New Roman"/>
                  <a:cs typeface="Arial" pitchFamily="34" charset="0"/>
                </a:rPr>
                <a:t>за збільшення частоти поставок</a:t>
              </a:r>
              <a:endParaRPr lang="ru-RU" sz="2000" b="1" dirty="0">
                <a:effectLst/>
                <a:latin typeface="Arial" pitchFamily="34" charset="0"/>
                <a:ea typeface="Times New Roman"/>
                <a:cs typeface="Arial" pitchFamily="34" charset="0"/>
              </a:endParaRPr>
            </a:p>
          </p:txBody>
        </p:sp>
        <p:cxnSp>
          <p:nvCxnSpPr>
            <p:cNvPr id="9" name="Line 141"/>
            <p:cNvCxnSpPr/>
            <p:nvPr/>
          </p:nvCxnSpPr>
          <p:spPr bwMode="auto">
            <a:xfrm flipH="1">
              <a:off x="1829149" y="721805"/>
              <a:ext cx="34244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42"/>
            <p:cNvCxnSpPr/>
            <p:nvPr/>
          </p:nvCxnSpPr>
          <p:spPr bwMode="auto">
            <a:xfrm>
              <a:off x="1142587" y="197910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43"/>
            <p:cNvCxnSpPr/>
            <p:nvPr/>
          </p:nvCxnSpPr>
          <p:spPr bwMode="auto">
            <a:xfrm>
              <a:off x="3565594" y="383084"/>
              <a:ext cx="663158" cy="2217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44"/>
            <p:cNvCxnSpPr/>
            <p:nvPr/>
          </p:nvCxnSpPr>
          <p:spPr bwMode="auto">
            <a:xfrm flipH="1">
              <a:off x="4114743" y="2093405"/>
              <a:ext cx="114008"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45"/>
            <p:cNvCxnSpPr/>
            <p:nvPr/>
          </p:nvCxnSpPr>
          <p:spPr bwMode="auto">
            <a:xfrm>
              <a:off x="1829149" y="2550605"/>
              <a:ext cx="68572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8" name="Прямоугольник 17"/>
          <p:cNvSpPr/>
          <p:nvPr/>
        </p:nvSpPr>
        <p:spPr>
          <a:xfrm>
            <a:off x="1143000" y="6096000"/>
            <a:ext cx="6400800" cy="523220"/>
          </a:xfrm>
          <a:prstGeom prst="rect">
            <a:avLst/>
          </a:prstGeom>
        </p:spPr>
        <p:txBody>
          <a:bodyPr wrap="square">
            <a:spAutoFit/>
          </a:bodyPr>
          <a:lstStyle/>
          <a:p>
            <a:pPr algn="ctr"/>
            <a:r>
              <a:rPr lang="uk-UA" sz="2800" b="1" dirty="0" smtClean="0">
                <a:solidFill>
                  <a:srgbClr val="FF0000"/>
                </a:solidFill>
              </a:rPr>
              <a:t>Технологія </a:t>
            </a:r>
            <a:r>
              <a:rPr lang="uk-UA" sz="2800" b="1" dirty="0">
                <a:solidFill>
                  <a:srgbClr val="FF0000"/>
                </a:solidFill>
              </a:rPr>
              <a:t>швидкого </a:t>
            </a:r>
            <a:r>
              <a:rPr lang="uk-UA" sz="2800" b="1" dirty="0" smtClean="0">
                <a:solidFill>
                  <a:srgbClr val="FF0000"/>
                </a:solidFill>
              </a:rPr>
              <a:t>реагування</a:t>
            </a:r>
            <a:endParaRPr lang="uk-UA" sz="2800" b="1" dirty="0">
              <a:solidFill>
                <a:srgbClr val="FF0000"/>
              </a:solidFill>
            </a:endParaRPr>
          </a:p>
        </p:txBody>
      </p:sp>
    </p:spTree>
    <p:extLst>
      <p:ext uri="{BB962C8B-B14F-4D97-AF65-F5344CB8AC3E}">
        <p14:creationId xmlns:p14="http://schemas.microsoft.com/office/powerpoint/2010/main" val="570712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857" y="762000"/>
            <a:ext cx="8382000" cy="5693866"/>
          </a:xfrm>
          <a:prstGeom prst="rect">
            <a:avLst/>
          </a:prstGeom>
        </p:spPr>
        <p:txBody>
          <a:bodyPr wrap="square">
            <a:spAutoFit/>
          </a:bodyPr>
          <a:lstStyle/>
          <a:p>
            <a:r>
              <a:rPr lang="uk-UA" sz="2800" b="1" dirty="0"/>
              <a:t>Запаси – це оборотні фонди підприємства. Їхнє використання характеризується </a:t>
            </a:r>
            <a:r>
              <a:rPr lang="uk-UA" sz="2800" b="1" i="1" dirty="0"/>
              <a:t>системою показників</a:t>
            </a:r>
            <a:r>
              <a:rPr lang="uk-UA" sz="2800" b="1" i="1" dirty="0" smtClean="0"/>
              <a:t>.</a:t>
            </a:r>
          </a:p>
          <a:p>
            <a:endParaRPr lang="ru-RU" sz="2800" b="1" dirty="0"/>
          </a:p>
          <a:p>
            <a:r>
              <a:rPr lang="uk-UA" sz="2800" b="1" dirty="0"/>
              <a:t>Для кількісного аналізу показників оборотності оборотних фондів уведемо такі позначення</a:t>
            </a:r>
            <a:r>
              <a:rPr lang="uk-UA" sz="2800" b="1" dirty="0" smtClean="0"/>
              <a:t>:</a:t>
            </a:r>
          </a:p>
          <a:p>
            <a:endParaRPr lang="ru-RU" sz="2800" b="1" dirty="0"/>
          </a:p>
          <a:p>
            <a:r>
              <a:rPr lang="uk-UA" sz="2800" b="1" i="1" dirty="0"/>
              <a:t>Р</a:t>
            </a:r>
            <a:r>
              <a:rPr lang="uk-UA" sz="2800" b="1" dirty="0"/>
              <a:t> ‒ реалізація (виторг) продукції</a:t>
            </a:r>
            <a:r>
              <a:rPr lang="uk-UA" sz="2800" b="1" dirty="0" smtClean="0"/>
              <a:t>;</a:t>
            </a:r>
          </a:p>
          <a:p>
            <a:endParaRPr lang="ru-RU" sz="2800" b="1" dirty="0"/>
          </a:p>
          <a:p>
            <a:r>
              <a:rPr lang="uk-UA" sz="2800" b="1" i="1" dirty="0"/>
              <a:t>Ос</a:t>
            </a:r>
            <a:r>
              <a:rPr lang="uk-UA" sz="2800" b="1" dirty="0"/>
              <a:t> </a:t>
            </a:r>
            <a:r>
              <a:rPr lang="uk-UA" sz="2800" b="1" dirty="0" err="1"/>
              <a:t>‒середньорічні</a:t>
            </a:r>
            <a:r>
              <a:rPr lang="uk-UA" sz="2800" b="1" dirty="0"/>
              <a:t> залишки оборотних фондів (засобів</a:t>
            </a:r>
            <a:r>
              <a:rPr lang="uk-UA" sz="2800" b="1" dirty="0" smtClean="0"/>
              <a:t>);</a:t>
            </a:r>
          </a:p>
          <a:p>
            <a:endParaRPr lang="ru-RU" sz="2800" b="1" dirty="0"/>
          </a:p>
          <a:p>
            <a:r>
              <a:rPr lang="uk-UA" sz="2800" b="1" i="1" dirty="0"/>
              <a:t>Д</a:t>
            </a:r>
            <a:r>
              <a:rPr lang="uk-UA" sz="2800" b="1" dirty="0"/>
              <a:t> </a:t>
            </a:r>
            <a:r>
              <a:rPr lang="uk-UA" sz="2800" b="1" dirty="0" err="1"/>
              <a:t>‒тривалість</a:t>
            </a:r>
            <a:r>
              <a:rPr lang="uk-UA" sz="2800" b="1" dirty="0"/>
              <a:t> звітного періоду (звичайно рік).</a:t>
            </a:r>
            <a:endParaRPr lang="ru-RU" sz="2800" b="1" dirty="0"/>
          </a:p>
        </p:txBody>
      </p:sp>
    </p:spTree>
    <p:extLst>
      <p:ext uri="{BB962C8B-B14F-4D97-AF65-F5344CB8AC3E}">
        <p14:creationId xmlns:p14="http://schemas.microsoft.com/office/powerpoint/2010/main" val="3542831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685800"/>
            <a:ext cx="8305800" cy="5262979"/>
          </a:xfrm>
          <a:prstGeom prst="rect">
            <a:avLst/>
          </a:prstGeom>
        </p:spPr>
        <p:txBody>
          <a:bodyPr wrap="square">
            <a:spAutoFit/>
          </a:bodyPr>
          <a:lstStyle/>
          <a:p>
            <a:r>
              <a:rPr lang="uk-UA" sz="2400" b="1" dirty="0"/>
              <a:t>В аналізі оборотності обігових коштів використовують такі </a:t>
            </a:r>
            <a:r>
              <a:rPr lang="uk-UA" sz="2400" b="1" dirty="0" smtClean="0"/>
              <a:t>відношення:</a:t>
            </a:r>
          </a:p>
          <a:p>
            <a:endParaRPr lang="ru-RU" sz="2400" b="1" dirty="0"/>
          </a:p>
          <a:p>
            <a:r>
              <a:rPr lang="ru-RU" sz="2400" b="1" dirty="0" err="1"/>
              <a:t>коефіцієнт</a:t>
            </a:r>
            <a:r>
              <a:rPr lang="ru-RU" sz="2400" b="1" dirty="0"/>
              <a:t> </a:t>
            </a:r>
            <a:r>
              <a:rPr lang="ru-RU" sz="2400" b="1" dirty="0" err="1"/>
              <a:t>оборотності</a:t>
            </a:r>
            <a:r>
              <a:rPr lang="ru-RU" sz="2400" b="1" dirty="0"/>
              <a:t> </a:t>
            </a:r>
          </a:p>
          <a:p>
            <a:r>
              <a:rPr lang="uk-UA" sz="2400" b="1" dirty="0"/>
              <a:t> </a:t>
            </a:r>
            <a:endParaRPr lang="ru-RU" sz="2400" b="1" dirty="0"/>
          </a:p>
          <a:p>
            <a:r>
              <a:rPr lang="ru-RU" sz="2400" b="1" dirty="0"/>
              <a:t>                  </a:t>
            </a:r>
            <a:r>
              <a:rPr lang="ru-RU" sz="2400" b="1" i="1" dirty="0"/>
              <a:t>       </a:t>
            </a:r>
            <a:r>
              <a:rPr lang="ru-RU" sz="2400" b="1" i="1" dirty="0" err="1"/>
              <a:t>Коб</a:t>
            </a:r>
            <a:r>
              <a:rPr lang="ru-RU" sz="2400" b="1" i="1" dirty="0"/>
              <a:t> = Р / Ос;</a:t>
            </a:r>
            <a:r>
              <a:rPr lang="ru-RU" sz="2400" b="1" dirty="0"/>
              <a:t>  </a:t>
            </a:r>
            <a:endParaRPr lang="ru-RU" sz="2400" b="1" dirty="0" smtClean="0"/>
          </a:p>
          <a:p>
            <a:r>
              <a:rPr lang="ru-RU" sz="2400" b="1" dirty="0" smtClean="0"/>
              <a:t>                                        </a:t>
            </a:r>
            <a:r>
              <a:rPr lang="ru-RU" sz="2400" b="1" dirty="0"/>
              <a:t>	</a:t>
            </a:r>
            <a:r>
              <a:rPr lang="uk-UA" sz="2400" b="1" dirty="0"/>
              <a:t> </a:t>
            </a:r>
            <a:endParaRPr lang="ru-RU" sz="2400" b="1" dirty="0"/>
          </a:p>
          <a:p>
            <a:r>
              <a:rPr lang="ru-RU" sz="2400" b="1" dirty="0" err="1"/>
              <a:t>коефіцієнт</a:t>
            </a:r>
            <a:r>
              <a:rPr lang="ru-RU" sz="2400" b="1" dirty="0"/>
              <a:t> </a:t>
            </a:r>
            <a:r>
              <a:rPr lang="ru-RU" sz="2400" b="1" dirty="0" err="1"/>
              <a:t>закріплення</a:t>
            </a:r>
            <a:endParaRPr lang="ru-RU" sz="2400" b="1" dirty="0"/>
          </a:p>
          <a:p>
            <a:r>
              <a:rPr lang="uk-UA" sz="2400" b="1" dirty="0"/>
              <a:t> </a:t>
            </a:r>
            <a:endParaRPr lang="ru-RU" sz="2400" b="1" dirty="0"/>
          </a:p>
          <a:p>
            <a:r>
              <a:rPr lang="ru-RU" sz="2400" b="1" i="1" dirty="0"/>
              <a:t>              </a:t>
            </a:r>
            <a:r>
              <a:rPr lang="ru-RU" sz="2400" b="1" i="1" dirty="0" err="1"/>
              <a:t>Кз</a:t>
            </a:r>
            <a:r>
              <a:rPr lang="ru-RU" sz="2400" b="1" i="1" dirty="0"/>
              <a:t> = 1 / </a:t>
            </a:r>
            <a:r>
              <a:rPr lang="ru-RU" sz="2400" b="1" i="1" dirty="0" err="1"/>
              <a:t>Коб</a:t>
            </a:r>
            <a:r>
              <a:rPr lang="ru-RU" sz="2400" b="1" i="1" dirty="0"/>
              <a:t>  = Ос / Р;</a:t>
            </a:r>
            <a:r>
              <a:rPr lang="ru-RU" sz="2400" b="1" dirty="0"/>
              <a:t> </a:t>
            </a:r>
            <a:endParaRPr lang="ru-RU" sz="2400" b="1" dirty="0" smtClean="0"/>
          </a:p>
          <a:p>
            <a:r>
              <a:rPr lang="uk-UA" sz="2400" b="1" dirty="0"/>
              <a:t> </a:t>
            </a:r>
            <a:endParaRPr lang="ru-RU" sz="2400" b="1" dirty="0"/>
          </a:p>
          <a:p>
            <a:r>
              <a:rPr lang="ru-RU" sz="2400" b="1" dirty="0" err="1"/>
              <a:t>середня</a:t>
            </a:r>
            <a:r>
              <a:rPr lang="ru-RU" sz="2400" b="1" dirty="0"/>
              <a:t> </a:t>
            </a:r>
            <a:r>
              <a:rPr lang="ru-RU" sz="2400" b="1" dirty="0" err="1"/>
              <a:t>тривалість</a:t>
            </a:r>
            <a:r>
              <a:rPr lang="ru-RU" sz="2400" b="1" dirty="0"/>
              <a:t> одного обороту в днях</a:t>
            </a:r>
          </a:p>
          <a:p>
            <a:r>
              <a:rPr lang="uk-UA" sz="2400" b="1" dirty="0"/>
              <a:t> </a:t>
            </a:r>
            <a:endParaRPr lang="ru-RU" sz="2400" b="1" dirty="0"/>
          </a:p>
          <a:p>
            <a:r>
              <a:rPr lang="ru-RU" sz="2400" b="1" dirty="0"/>
              <a:t>     </a:t>
            </a:r>
            <a:r>
              <a:rPr lang="ru-RU" sz="2400" b="1" i="1" dirty="0"/>
              <a:t>С</a:t>
            </a:r>
            <a:r>
              <a:rPr lang="uk-UA" sz="2400" b="1" i="1" dirty="0"/>
              <a:t>т</a:t>
            </a:r>
            <a:r>
              <a:rPr lang="ru-RU" sz="2400" b="1" i="1" dirty="0"/>
              <a:t>о = Д / </a:t>
            </a:r>
            <a:r>
              <a:rPr lang="ru-RU" sz="2400" b="1" i="1" dirty="0" err="1"/>
              <a:t>Коб</a:t>
            </a:r>
            <a:r>
              <a:rPr lang="ru-RU" sz="2400" b="1" i="1" dirty="0"/>
              <a:t> = Д • </a:t>
            </a:r>
            <a:r>
              <a:rPr lang="ru-RU" sz="2400" b="1" i="1" dirty="0" err="1"/>
              <a:t>Кз</a:t>
            </a:r>
            <a:r>
              <a:rPr lang="ru-RU" sz="2400" b="1" i="1" dirty="0"/>
              <a:t> =Д х Ос / Р</a:t>
            </a:r>
            <a:r>
              <a:rPr lang="ru-RU" sz="2400" b="1" dirty="0"/>
              <a:t>	</a:t>
            </a:r>
          </a:p>
        </p:txBody>
      </p:sp>
    </p:spTree>
    <p:extLst>
      <p:ext uri="{BB962C8B-B14F-4D97-AF65-F5344CB8AC3E}">
        <p14:creationId xmlns:p14="http://schemas.microsoft.com/office/powerpoint/2010/main" val="35000715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381000"/>
            <a:ext cx="7467600" cy="6001643"/>
          </a:xfrm>
          <a:prstGeom prst="rect">
            <a:avLst/>
          </a:prstGeom>
        </p:spPr>
        <p:txBody>
          <a:bodyPr wrap="square">
            <a:spAutoFit/>
          </a:bodyPr>
          <a:lstStyle/>
          <a:p>
            <a:r>
              <a:rPr lang="uk-UA" sz="2400" b="1" dirty="0"/>
              <a:t>6.5. Ефективність застосування логістики при управлінні матеріальними потоками на виробництві</a:t>
            </a:r>
            <a:endParaRPr lang="ru-RU" sz="2400" b="1" dirty="0"/>
          </a:p>
          <a:p>
            <a:r>
              <a:rPr lang="uk-UA" sz="2400" dirty="0" smtClean="0"/>
              <a:t>Перелічимо </a:t>
            </a:r>
            <a:r>
              <a:rPr lang="uk-UA" sz="2400" b="1" i="1" dirty="0"/>
              <a:t>складові сукупного ефекту</a:t>
            </a:r>
            <a:r>
              <a:rPr lang="uk-UA" sz="2400" b="1" dirty="0"/>
              <a:t> </a:t>
            </a:r>
            <a:r>
              <a:rPr lang="uk-UA" sz="2400" dirty="0"/>
              <a:t>від застосування </a:t>
            </a:r>
            <a:r>
              <a:rPr lang="uk-UA" sz="2400" dirty="0" smtClean="0"/>
              <a:t>логістичного </a:t>
            </a:r>
            <a:r>
              <a:rPr lang="uk-UA" sz="2400" dirty="0"/>
              <a:t>підходу до управління матеріальним потоком на </a:t>
            </a:r>
            <a:r>
              <a:rPr lang="uk-UA" sz="2400" dirty="0" smtClean="0"/>
              <a:t>підприємстві:</a:t>
            </a:r>
            <a:endParaRPr lang="ru-RU" sz="2400" dirty="0"/>
          </a:p>
          <a:p>
            <a:r>
              <a:rPr lang="uk-UA" sz="2400" dirty="0"/>
              <a:t>1.	Орієнтація виробництва на ринок дає можливість здійснити перехід на дрібносерійне й одиничне виробництво.</a:t>
            </a:r>
            <a:endParaRPr lang="ru-RU" sz="2400" dirty="0"/>
          </a:p>
          <a:p>
            <a:r>
              <a:rPr lang="uk-UA" sz="2400" dirty="0"/>
              <a:t>2.	Відносини постачальниками з конфліктних перетворюються на партнерські. </a:t>
            </a:r>
            <a:endParaRPr lang="ru-RU" sz="2400" dirty="0"/>
          </a:p>
          <a:p>
            <a:r>
              <a:rPr lang="uk-UA" sz="2400" dirty="0"/>
              <a:t>3.	Простої устаткування зменшуються, що  пояснюється наявністю на робочих місцях необхідних для роботи матеріалів.</a:t>
            </a:r>
            <a:endParaRPr lang="ru-RU" sz="2400" dirty="0"/>
          </a:p>
          <a:p>
            <a:r>
              <a:rPr lang="uk-UA" sz="2400" dirty="0"/>
              <a:t>4.	Поліпшується якість продукції підприємства.</a:t>
            </a:r>
            <a:endParaRPr lang="ru-RU" sz="2400" dirty="0"/>
          </a:p>
          <a:p>
            <a:r>
              <a:rPr lang="uk-UA" sz="2400" dirty="0"/>
              <a:t>5.	Зменшуються витрати та скорочується виробничий цикл.</a:t>
            </a:r>
            <a:endParaRPr lang="ru-RU" sz="2400" dirty="0"/>
          </a:p>
        </p:txBody>
      </p:sp>
    </p:spTree>
    <p:extLst>
      <p:ext uri="{BB962C8B-B14F-4D97-AF65-F5344CB8AC3E}">
        <p14:creationId xmlns:p14="http://schemas.microsoft.com/office/powerpoint/2010/main" val="3821366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9229" y="381000"/>
            <a:ext cx="8458200" cy="626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00013" algn="just" defTabSz="914400" rtl="0" eaLnBrk="1" fontAlgn="base" latinLnBrk="0" hangingPunct="1">
              <a:lnSpc>
                <a:spcPct val="12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За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експертними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оцінками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застосування</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логістики</a:t>
            </a:r>
            <a:r>
              <a:rPr kumimoji="0" lang="ru-RU" sz="1600" b="0" i="0" u="none" strike="noStrike" cap="none" normalizeH="0" baseline="0" dirty="0" smtClean="0">
                <a:ln>
                  <a:noFill/>
                </a:ln>
                <a:solidFill>
                  <a:srgbClr val="000000"/>
                </a:solidFill>
                <a:effectLst/>
                <a:latin typeface="Arial" pitchFamily="34" charset="0"/>
                <a:cs typeface="Arial" pitchFamily="34" charset="0"/>
              </a:rPr>
              <a:t>:</a:t>
            </a:r>
          </a:p>
          <a:p>
            <a:pPr marL="342900" marR="0" lvl="0" indent="-342900" algn="just" defTabSz="914400" rtl="0" eaLnBrk="1" fontAlgn="base" latinLnBrk="0" hangingPunct="1">
              <a:lnSpc>
                <a:spcPct val="120000"/>
              </a:lnSpc>
              <a:spcBef>
                <a:spcPct val="0"/>
              </a:spcBef>
              <a:spcAft>
                <a:spcPct val="0"/>
              </a:spcAft>
              <a:buClrTx/>
              <a:buSzTx/>
              <a:buFontTx/>
              <a:buAutoNum type="arabicParenR"/>
              <a:tabLst/>
            </a:pPr>
            <a:r>
              <a:rPr kumimoji="0" lang="ru-RU" sz="1600" b="0" i="0" u="none" strike="noStrike" cap="none" normalizeH="0" baseline="0" dirty="0" err="1" smtClean="0">
                <a:ln>
                  <a:noFill/>
                </a:ln>
                <a:solidFill>
                  <a:srgbClr val="000000"/>
                </a:solidFill>
                <a:effectLst/>
                <a:latin typeface="Arial" pitchFamily="34" charset="0"/>
                <a:cs typeface="Arial" pitchFamily="34" charset="0"/>
              </a:rPr>
              <a:t>забезпечує</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зменшення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запасів</a:t>
            </a:r>
            <a:r>
              <a:rPr kumimoji="0" lang="ru-RU" sz="1600" b="1" i="0" u="none" strike="noStrike" cap="none" normalizeH="0" baseline="0" dirty="0" smtClean="0">
                <a:ln>
                  <a:noFill/>
                </a:ln>
                <a:solidFill>
                  <a:srgbClr val="000000"/>
                </a:solidFill>
                <a:effectLst/>
                <a:latin typeface="Arial" pitchFamily="34" charset="0"/>
                <a:cs typeface="Arial" pitchFamily="34" charset="0"/>
              </a:rPr>
              <a:t> на 50-95%,</a:t>
            </a:r>
          </a:p>
          <a:p>
            <a:pPr marL="342900" marR="0" lvl="0" indent="-342900" algn="just" defTabSz="914400" rtl="0" eaLnBrk="1" fontAlgn="base" latinLnBrk="0" hangingPunct="1">
              <a:lnSpc>
                <a:spcPct val="120000"/>
              </a:lnSpc>
              <a:spcBef>
                <a:spcPct val="0"/>
              </a:spcBef>
              <a:spcAft>
                <a:spcPct val="0"/>
              </a:spcAft>
              <a:buClrTx/>
              <a:buSzTx/>
              <a:buFontTx/>
              <a:buAutoNum type="arabicParenR"/>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приносить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додаткові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похідні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виграші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що</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зумовлюється</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синергетичним</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ефектом</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логістики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серед</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яких</a:t>
            </a:r>
            <a:r>
              <a:rPr kumimoji="0" lang="ru-RU" sz="1600" b="0" i="0" u="none" strike="noStrike" cap="none" normalizeH="0" baseline="0" dirty="0" smtClean="0">
                <a:ln>
                  <a:noFill/>
                </a:ln>
                <a:solidFill>
                  <a:srgbClr val="000000"/>
                </a:solidFill>
                <a:effectLst/>
                <a:latin typeface="Arial" pitchFamily="34" charset="0"/>
                <a:cs typeface="Arial" pitchFamily="34" charset="0"/>
              </a:rPr>
              <a:t> —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мультиплікативний</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ефект</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cs typeface="Arial" pitchFamily="34" charset="0"/>
              </a:rPr>
              <a:t>за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умови</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скорочення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товарних</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запасів</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підприємства</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тільки</a:t>
            </a:r>
            <a:r>
              <a:rPr kumimoji="0" lang="ru-RU" sz="1600" b="1" i="0" u="none" strike="noStrike" cap="none" normalizeH="0" baseline="0" dirty="0" smtClean="0">
                <a:ln>
                  <a:noFill/>
                </a:ln>
                <a:solidFill>
                  <a:srgbClr val="000000"/>
                </a:solidFill>
                <a:effectLst/>
                <a:latin typeface="Arial" pitchFamily="34" charset="0"/>
                <a:cs typeface="Arial" pitchFamily="34" charset="0"/>
              </a:rPr>
              <a:t> на 10%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прибуток</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збільшується</a:t>
            </a:r>
            <a:r>
              <a:rPr kumimoji="0" lang="ru-RU" sz="1600" b="1" i="0" u="none" strike="noStrike" cap="none" normalizeH="0" baseline="0" dirty="0" smtClean="0">
                <a:ln>
                  <a:noFill/>
                </a:ln>
                <a:solidFill>
                  <a:srgbClr val="000000"/>
                </a:solidFill>
                <a:effectLst/>
                <a:latin typeface="Arial" pitchFamily="34" charset="0"/>
                <a:cs typeface="Arial" pitchFamily="34" charset="0"/>
              </a:rPr>
              <a:t> на 11%,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рентабельність</a:t>
            </a:r>
            <a:r>
              <a:rPr kumimoji="0" lang="ru-RU" sz="1600" b="1" i="0" u="none" strike="noStrike" cap="none" normalizeH="0" baseline="0" dirty="0" smtClean="0">
                <a:ln>
                  <a:noFill/>
                </a:ln>
                <a:solidFill>
                  <a:srgbClr val="000000"/>
                </a:solidFill>
                <a:effectLst/>
                <a:latin typeface="Arial" pitchFamily="34" charset="0"/>
                <a:cs typeface="Arial" pitchFamily="34" charset="0"/>
              </a:rPr>
              <a:t> — на 15%) та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скорочення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потреби у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виробничих</a:t>
            </a:r>
            <a:r>
              <a:rPr kumimoji="0" lang="ru-RU" sz="1600" b="1" i="0" u="none" strike="noStrike" cap="none" normalizeH="0" baseline="0" dirty="0" smtClean="0">
                <a:ln>
                  <a:noFill/>
                </a:ln>
                <a:solidFill>
                  <a:srgbClr val="000000"/>
                </a:solidFill>
                <a:effectLst/>
                <a:latin typeface="Arial" pitchFamily="34" charset="0"/>
                <a:cs typeface="Arial" pitchFamily="34" charset="0"/>
              </a:rPr>
              <a:t> і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складських</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площах</a:t>
            </a:r>
            <a:r>
              <a:rPr kumimoji="0" lang="ru-RU" sz="1600" b="1" i="0" u="none" strike="noStrike" cap="none" normalizeH="0" baseline="0" dirty="0" smtClean="0">
                <a:ln>
                  <a:noFill/>
                </a:ln>
                <a:solidFill>
                  <a:srgbClr val="000000"/>
                </a:solidFill>
                <a:effectLst/>
                <a:latin typeface="Arial" pitchFamily="34" charset="0"/>
                <a:cs typeface="Arial" pitchFamily="34" charset="0"/>
              </a:rPr>
              <a:t> (на 40-70%).</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100013" algn="just" defTabSz="914400" rtl="0" eaLnBrk="0" fontAlgn="base" latinLnBrk="0" hangingPunct="0">
              <a:lnSpc>
                <a:spcPct val="12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Arial" pitchFamily="34" charset="0"/>
                <a:cs typeface="Arial" pitchFamily="34" charset="0"/>
              </a:rPr>
              <a:t>Логістичний</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підхід</a:t>
            </a:r>
            <a:r>
              <a:rPr kumimoji="0" lang="ru-RU" sz="1600" b="0" i="0" u="none" strike="noStrike" cap="none" normalizeH="0" baseline="0" dirty="0" smtClean="0">
                <a:ln>
                  <a:noFill/>
                </a:ln>
                <a:solidFill>
                  <a:srgbClr val="000000"/>
                </a:solidFill>
                <a:effectLst/>
                <a:latin typeface="Arial" pitchFamily="34" charset="0"/>
                <a:cs typeface="Arial" pitchFamily="34" charset="0"/>
              </a:rPr>
              <a:t> до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управління</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матеріальними</a:t>
            </a:r>
            <a:r>
              <a:rPr kumimoji="0" lang="ru-RU" sz="1600" b="0" i="0" u="none" strike="noStrike" cap="none" normalizeH="0" baseline="0" dirty="0" smtClean="0">
                <a:ln>
                  <a:noFill/>
                </a:ln>
                <a:solidFill>
                  <a:srgbClr val="000000"/>
                </a:solidFill>
                <a:effectLst/>
                <a:latin typeface="Arial" pitchFamily="34" charset="0"/>
                <a:cs typeface="Arial" pitchFamily="34" charset="0"/>
              </a:rPr>
              <a:t> потоками на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підприємстві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дозволяє</a:t>
            </a:r>
            <a:r>
              <a:rPr kumimoji="0" lang="ru-RU" sz="1600" b="0" i="0" u="none" strike="noStrike" cap="none" normalizeH="0" baseline="0" dirty="0" smtClean="0">
                <a:ln>
                  <a:noFill/>
                </a:ln>
                <a:solidFill>
                  <a:srgbClr val="000000"/>
                </a:solidFill>
                <a:effectLst/>
                <a:latin typeface="Arial" pitchFamily="34" charset="0"/>
                <a:cs typeface="Arial" pitchFamily="34" charset="0"/>
              </a:rPr>
              <a:t> максимально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оптимізувати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виконання</a:t>
            </a:r>
            <a:r>
              <a:rPr kumimoji="0" lang="ru-RU" sz="1600" b="0" i="0" u="none" strike="noStrike" cap="none" normalizeH="0" baseline="0" dirty="0" smtClean="0">
                <a:ln>
                  <a:noFill/>
                </a:ln>
                <a:solidFill>
                  <a:srgbClr val="000000"/>
                </a:solidFill>
                <a:effectLst/>
                <a:latin typeface="Arial" pitchFamily="34" charset="0"/>
                <a:cs typeface="Arial" pitchFamily="34" charset="0"/>
              </a:rPr>
              <a:t> комплексу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логістичних</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операцій</a:t>
            </a:r>
            <a:r>
              <a:rPr kumimoji="0" lang="ru-RU" sz="1600" b="0" i="0" u="none" strike="noStrike" cap="none" normalizeH="0" baseline="0" dirty="0" smtClean="0">
                <a:ln>
                  <a:noFill/>
                </a:ln>
                <a:solidFill>
                  <a:srgbClr val="000000"/>
                </a:solidFill>
                <a:effectLst/>
                <a:latin typeface="Arial" pitchFamily="34" charset="0"/>
                <a:cs typeface="Arial" pitchFamily="34" charset="0"/>
              </a:rPr>
              <a:t>. За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даними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фірм</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Bosch</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Siemens</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Mitsubishi</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General</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Motors</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smtClean="0">
                <a:ln>
                  <a:noFill/>
                </a:ln>
                <a:solidFill>
                  <a:srgbClr val="C00000"/>
                </a:solidFill>
                <a:effectLst/>
                <a:latin typeface="Arial" pitchFamily="34" charset="0"/>
                <a:cs typeface="Arial" pitchFamily="34" charset="0"/>
              </a:rPr>
              <a:t>1 %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скорочення</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витрат</a:t>
            </a:r>
            <a:r>
              <a:rPr kumimoji="0" lang="ru-RU" sz="1600" b="1" i="0" u="none" strike="noStrike" cap="none" normalizeH="0" baseline="0" dirty="0" smtClean="0">
                <a:ln>
                  <a:noFill/>
                </a:ln>
                <a:solidFill>
                  <a:srgbClr val="C00000"/>
                </a:solidFill>
                <a:effectLst/>
                <a:latin typeface="Arial" pitchFamily="34" charset="0"/>
                <a:cs typeface="Arial" pitchFamily="34" charset="0"/>
              </a:rPr>
              <a:t> на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виконання</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логістичних</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функцій</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мав</a:t>
            </a:r>
            <a:r>
              <a:rPr kumimoji="0" lang="ru-RU" sz="1600" b="1" i="0" u="none" strike="noStrike" cap="none" normalizeH="0" baseline="0" dirty="0" smtClean="0">
                <a:ln>
                  <a:noFill/>
                </a:ln>
                <a:solidFill>
                  <a:srgbClr val="C00000"/>
                </a:solidFill>
                <a:effectLst/>
                <a:latin typeface="Arial" pitchFamily="34" charset="0"/>
                <a:cs typeface="Arial" pitchFamily="34" charset="0"/>
              </a:rPr>
              <a:t> той же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ефект</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що</a:t>
            </a:r>
            <a:r>
              <a:rPr kumimoji="0" lang="ru-RU" sz="1600" b="1" i="0" u="none" strike="noStrike" cap="none" normalizeH="0" baseline="0" dirty="0" smtClean="0">
                <a:ln>
                  <a:noFill/>
                </a:ln>
                <a:solidFill>
                  <a:srgbClr val="C00000"/>
                </a:solidFill>
                <a:effectLst/>
                <a:latin typeface="Arial" pitchFamily="34" charset="0"/>
                <a:cs typeface="Arial" pitchFamily="34" charset="0"/>
              </a:rPr>
              <a:t> й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збільшення</a:t>
            </a:r>
            <a:r>
              <a:rPr kumimoji="0" lang="ru-RU" sz="1600" b="1" i="0" u="none" strike="noStrike" cap="none" normalizeH="0" baseline="0" dirty="0" smtClean="0">
                <a:ln>
                  <a:noFill/>
                </a:ln>
                <a:solidFill>
                  <a:srgbClr val="C00000"/>
                </a:solidFill>
                <a:effectLst/>
                <a:latin typeface="Arial" pitchFamily="34" charset="0"/>
                <a:cs typeface="Arial" pitchFamily="34" charset="0"/>
              </a:rPr>
              <a:t> на 10 %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обсягу</a:t>
            </a:r>
            <a:r>
              <a:rPr kumimoji="0" lang="ru-RU" sz="1600" b="1" i="0" u="none" strike="noStrike" cap="none" normalizeH="0" baseline="0" dirty="0" smtClean="0">
                <a:ln>
                  <a:noFill/>
                </a:ln>
                <a:solidFill>
                  <a:srgbClr val="C00000"/>
                </a:solidFill>
                <a:effectLst/>
                <a:latin typeface="Arial" pitchFamily="34" charset="0"/>
                <a:cs typeface="Arial" pitchFamily="34" charset="0"/>
              </a:rPr>
              <a:t> </a:t>
            </a:r>
            <a:r>
              <a:rPr kumimoji="0" lang="ru-RU" sz="1600" b="1" i="0" u="none" strike="noStrike" cap="none" normalizeH="0" baseline="0" dirty="0" err="1" smtClean="0">
                <a:ln>
                  <a:noFill/>
                </a:ln>
                <a:solidFill>
                  <a:srgbClr val="C00000"/>
                </a:solidFill>
                <a:effectLst/>
                <a:latin typeface="Arial" pitchFamily="34" charset="0"/>
                <a:cs typeface="Arial" pitchFamily="34" charset="0"/>
              </a:rPr>
              <a:t>збуту</a:t>
            </a:r>
            <a:r>
              <a:rPr kumimoji="0" lang="ru-RU" sz="1600" b="1" i="0" u="none" strike="noStrike" cap="none" normalizeH="0" baseline="0" dirty="0" smtClean="0">
                <a:ln>
                  <a:noFill/>
                </a:ln>
                <a:solidFill>
                  <a:srgbClr val="C00000"/>
                </a:solidFill>
                <a:effectLst/>
                <a:latin typeface="Arial" pitchFamily="34" charset="0"/>
                <a:cs typeface="Arial" pitchFamily="34" charset="0"/>
              </a:rPr>
              <a:t>.</a:t>
            </a:r>
          </a:p>
          <a:p>
            <a:pPr marL="0" marR="0" lvl="0" indent="100013" algn="just" defTabSz="914400" rtl="0" eaLnBrk="0" fontAlgn="base" latinLnBrk="0" hangingPunct="0">
              <a:lnSpc>
                <a:spcPct val="12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Arial" pitchFamily="34" charset="0"/>
                <a:cs typeface="Arial" pitchFamily="34" charset="0"/>
              </a:rPr>
              <a:t>Досвід</a:t>
            </a:r>
            <a:r>
              <a:rPr kumimoji="0" lang="ru-RU" sz="1600" b="0" i="0" u="none" strike="noStrike" cap="none" normalizeH="0" baseline="0" dirty="0" smtClean="0">
                <a:ln>
                  <a:noFill/>
                </a:ln>
                <a:solidFill>
                  <a:srgbClr val="000000"/>
                </a:solidFill>
                <a:effectLst/>
                <a:latin typeface="Arial" pitchFamily="34" charset="0"/>
                <a:cs typeface="Arial" pitchFamily="34" charset="0"/>
              </a:rPr>
              <a:t> ряду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фірм</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Західної</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Європи</a:t>
            </a:r>
            <a:r>
              <a:rPr kumimoji="0" lang="ru-RU" sz="1600" b="0" i="0" u="none" strike="noStrike" cap="none" normalizeH="0" baseline="0" dirty="0" smtClean="0">
                <a:ln>
                  <a:noFill/>
                </a:ln>
                <a:solidFill>
                  <a:srgbClr val="000000"/>
                </a:solidFill>
                <a:effectLst/>
                <a:latin typeface="Arial" pitchFamily="34" charset="0"/>
                <a:cs typeface="Arial" pitchFamily="34" charset="0"/>
              </a:rPr>
              <a:t> ("Дженерал моторс" (США), "Рено"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Франція</a:t>
            </a:r>
            <a:r>
              <a:rPr kumimoji="0" lang="ru-RU" sz="1600" b="0" i="0" u="none" strike="noStrike" cap="none" normalizeH="0" baseline="0" dirty="0" smtClean="0">
                <a:ln>
                  <a:noFill/>
                </a:ln>
                <a:solidFill>
                  <a:srgbClr val="000000"/>
                </a:solidFill>
                <a:effectLst/>
                <a:latin typeface="Arial" pitchFamily="34" charset="0"/>
                <a:cs typeface="Arial" pitchFamily="34" charset="0"/>
              </a:rPr>
              <a:t>), "Крафт,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Інк</a:t>
            </a:r>
            <a:r>
              <a:rPr kumimoji="0" lang="ru-RU" sz="1600" b="0" i="0" u="none" strike="noStrike" cap="none" normalizeH="0" baseline="0" dirty="0" smtClean="0">
                <a:ln>
                  <a:noFill/>
                </a:ln>
                <a:solidFill>
                  <a:srgbClr val="000000"/>
                </a:solidFill>
                <a:effectLst/>
                <a:latin typeface="Arial" pitchFamily="34" charset="0"/>
                <a:cs typeface="Arial" pitchFamily="34" charset="0"/>
              </a:rPr>
              <a:t>." та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ін</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що</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запровадили</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cs typeface="Arial" pitchFamily="34" charset="0"/>
              </a:rPr>
              <a:t>систему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Just-in-time</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показує</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що</a:t>
            </a:r>
            <a:r>
              <a:rPr kumimoji="0" lang="ru-RU" sz="1600" b="1" i="0" u="none" strike="noStrike" cap="none" normalizeH="0" baseline="0" dirty="0" smtClean="0">
                <a:ln>
                  <a:noFill/>
                </a:ln>
                <a:solidFill>
                  <a:srgbClr val="000000"/>
                </a:solidFill>
                <a:effectLst/>
                <a:latin typeface="Arial" pitchFamily="34" charset="0"/>
                <a:cs typeface="Arial" pitchFamily="34" charset="0"/>
              </a:rPr>
              <a:t> вона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дає</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можливість</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зменшити</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виробничі</a:t>
            </a:r>
            <a:r>
              <a:rPr kumimoji="0" lang="ru-RU" sz="1600" b="1" i="0" u="none" strike="noStrike" cap="none" normalizeH="0" baseline="0" dirty="0" smtClean="0">
                <a:ln>
                  <a:noFill/>
                </a:ln>
                <a:solidFill>
                  <a:srgbClr val="000000"/>
                </a:solidFill>
                <a:effectLst/>
                <a:latin typeface="Arial" pitchFamily="34" charset="0"/>
                <a:cs typeface="Arial" pitchFamily="34" charset="0"/>
              </a:rPr>
              <a:t> запаси на 50%,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товарні</a:t>
            </a:r>
            <a:r>
              <a:rPr kumimoji="0" lang="ru-RU" sz="1600" b="1" i="0" u="none" strike="noStrike" cap="none" normalizeH="0" baseline="0" dirty="0" smtClean="0">
                <a:ln>
                  <a:noFill/>
                </a:ln>
                <a:solidFill>
                  <a:srgbClr val="000000"/>
                </a:solidFill>
                <a:effectLst/>
                <a:latin typeface="Arial" pitchFamily="34" charset="0"/>
                <a:cs typeface="Arial" pitchFamily="34" charset="0"/>
              </a:rPr>
              <a:t> запаси — на 8% при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значному</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прискоренні</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оборотності</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оборотних</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коштів</a:t>
            </a:r>
            <a:r>
              <a:rPr kumimoji="0" lang="ru-RU" sz="1600" b="1" i="0" u="none" strike="noStrike" cap="none" normalizeH="0" baseline="0" dirty="0" smtClean="0">
                <a:ln>
                  <a:noFill/>
                </a:ln>
                <a:solidFill>
                  <a:srgbClr val="000000"/>
                </a:solidFill>
                <a:effectLst/>
                <a:latin typeface="Arial" pitchFamily="34" charset="0"/>
                <a:cs typeface="Arial" pitchFamily="34" charset="0"/>
              </a:rPr>
              <a:t> і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підвищенні</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якості</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продукції</a:t>
            </a:r>
            <a:r>
              <a:rPr kumimoji="0" lang="ru-RU" sz="1600" b="1" i="0" u="none" strike="noStrike" cap="none" normalizeH="0" baseline="0" dirty="0" smtClean="0">
                <a:ln>
                  <a:noFill/>
                </a:ln>
                <a:solidFill>
                  <a:srgbClr val="000000"/>
                </a:solidFill>
                <a:effectLst/>
                <a:latin typeface="Arial" pitchFamily="34" charset="0"/>
                <a:cs typeface="Arial" pitchFamily="34" charset="0"/>
              </a:rPr>
              <a:t>.</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100013" algn="just" defTabSz="914400" rtl="0" eaLnBrk="0" fontAlgn="base" latinLnBrk="0" hangingPunct="0">
              <a:lnSpc>
                <a:spcPct val="12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Arial" pitchFamily="34" charset="0"/>
                <a:cs typeface="Arial" pitchFamily="34" charset="0"/>
              </a:rPr>
              <a:t>Головні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переваги</a:t>
            </a:r>
            <a:r>
              <a:rPr kumimoji="0" lang="ru-RU" sz="1600" b="0" i="0" u="none" strike="noStrike" cap="none" normalizeH="0" baseline="0" dirty="0" smtClean="0">
                <a:ln>
                  <a:noFill/>
                </a:ln>
                <a:solidFill>
                  <a:srgbClr val="000000"/>
                </a:solidFill>
                <a:effectLst/>
                <a:latin typeface="Arial" pitchFamily="34" charset="0"/>
                <a:cs typeface="Arial" pitchFamily="34" charset="0"/>
              </a:rPr>
              <a:t> систем,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розроблених</a:t>
            </a:r>
            <a:r>
              <a:rPr kumimoji="0" lang="ru-RU" sz="1600" b="0" i="0" u="none" strike="noStrike" cap="none" normalizeH="0" baseline="0" dirty="0" smtClean="0">
                <a:ln>
                  <a:noFill/>
                </a:ln>
                <a:solidFill>
                  <a:srgbClr val="000000"/>
                </a:solidFill>
                <a:effectLst/>
                <a:latin typeface="Arial" pitchFamily="34" charset="0"/>
                <a:cs typeface="Arial" pitchFamily="34" charset="0"/>
              </a:rPr>
              <a:t> на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базі</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cs typeface="Arial" pitchFamily="34" charset="0"/>
              </a:rPr>
              <a:t>концепції</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cs typeface="Arial" pitchFamily="34" charset="0"/>
              </a:rPr>
              <a:t>MRP, —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покращення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рівня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обслуговування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клієнтів</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від</a:t>
            </a:r>
            <a:r>
              <a:rPr kumimoji="0" lang="ru-RU" sz="1600" b="1" i="0" u="none" strike="noStrike" cap="none" normalizeH="0" baseline="0" dirty="0" smtClean="0">
                <a:ln>
                  <a:noFill/>
                </a:ln>
                <a:solidFill>
                  <a:srgbClr val="000000"/>
                </a:solidFill>
                <a:effectLst/>
                <a:latin typeface="Arial" pitchFamily="34" charset="0"/>
                <a:cs typeface="Arial" pitchFamily="34" charset="0"/>
              </a:rPr>
              <a:t> 15 до 26 %,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зниження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рівня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запасів</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від</a:t>
            </a:r>
            <a:r>
              <a:rPr kumimoji="0" lang="ru-RU" sz="1600" b="1" i="0" u="none" strike="noStrike" cap="none" normalizeH="0" baseline="0" dirty="0" smtClean="0">
                <a:ln>
                  <a:noFill/>
                </a:ln>
                <a:solidFill>
                  <a:srgbClr val="000000"/>
                </a:solidFill>
                <a:effectLst/>
                <a:latin typeface="Arial" pitchFamily="34" charset="0"/>
                <a:cs typeface="Arial" pitchFamily="34" charset="0"/>
              </a:rPr>
              <a:t> 16 до 30 %,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зростання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ефективності</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роботи</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виробничих</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підрозділів</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від</a:t>
            </a:r>
            <a:r>
              <a:rPr kumimoji="0" lang="ru-RU" sz="1600" b="1" i="0" u="none" strike="noStrike" cap="none" normalizeH="0" baseline="0" dirty="0" smtClean="0">
                <a:ln>
                  <a:noFill/>
                </a:ln>
                <a:solidFill>
                  <a:srgbClr val="000000"/>
                </a:solidFill>
                <a:effectLst/>
                <a:latin typeface="Arial" pitchFamily="34" charset="0"/>
                <a:cs typeface="Arial" pitchFamily="34" charset="0"/>
              </a:rPr>
              <a:t> 11 до 20 %,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зниження</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витрат</a:t>
            </a:r>
            <a:r>
              <a:rPr kumimoji="0" lang="ru-RU" sz="1600" b="1" i="0" u="none" strike="noStrike" cap="none" normalizeH="0" baseline="0" dirty="0" smtClean="0">
                <a:ln>
                  <a:noFill/>
                </a:ln>
                <a:solidFill>
                  <a:srgbClr val="000000"/>
                </a:solidFill>
                <a:effectLst/>
                <a:latin typeface="Arial" pitchFamily="34" charset="0"/>
                <a:cs typeface="Arial" pitchFamily="34" charset="0"/>
              </a:rPr>
              <a:t> на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закупівлю</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від</a:t>
            </a:r>
            <a:r>
              <a:rPr kumimoji="0" lang="ru-RU" sz="1600" b="1" i="0" u="none" strike="noStrike" cap="none" normalizeH="0" baseline="0" dirty="0" smtClean="0">
                <a:ln>
                  <a:noFill/>
                </a:ln>
                <a:solidFill>
                  <a:srgbClr val="000000"/>
                </a:solidFill>
                <a:effectLst/>
                <a:latin typeface="Arial" pitchFamily="34" charset="0"/>
                <a:cs typeface="Arial" pitchFamily="34" charset="0"/>
              </a:rPr>
              <a:t> 7 до 13 %</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3733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52400"/>
            <a:ext cx="8839200" cy="6370975"/>
          </a:xfrm>
          <a:prstGeom prst="rect">
            <a:avLst/>
          </a:prstGeom>
        </p:spPr>
        <p:txBody>
          <a:bodyPr wrap="square">
            <a:spAutoFit/>
          </a:bodyPr>
          <a:lstStyle/>
          <a:p>
            <a:r>
              <a:rPr lang="uk-UA" sz="2400" dirty="0"/>
              <a:t>Розглянемо </a:t>
            </a:r>
            <a:r>
              <a:rPr lang="uk-UA" sz="2400" b="1" dirty="0"/>
              <a:t>причини  зменшення  витрат виробництва, обумовлені впровадженням логістичного підходу </a:t>
            </a:r>
            <a:r>
              <a:rPr lang="uk-UA" sz="2400" dirty="0"/>
              <a:t>в практику господарювання.</a:t>
            </a:r>
            <a:endParaRPr lang="ru-RU" sz="2400" dirty="0"/>
          </a:p>
          <a:p>
            <a:r>
              <a:rPr lang="uk-UA" sz="2400" dirty="0"/>
              <a:t> </a:t>
            </a:r>
            <a:r>
              <a:rPr lang="uk-UA" sz="2400" b="1" dirty="0">
                <a:solidFill>
                  <a:srgbClr val="FF0000"/>
                </a:solidFill>
              </a:rPr>
              <a:t>Перша причина ‒ оптимізація запасів. </a:t>
            </a:r>
            <a:r>
              <a:rPr lang="uk-UA" sz="2400" dirty="0"/>
              <a:t>Саме збереження запасів відвертає значні фінансові кошти, потребує використання значної </a:t>
            </a:r>
            <a:r>
              <a:rPr lang="uk-UA" sz="2400" dirty="0" smtClean="0"/>
              <a:t>частини </a:t>
            </a:r>
            <a:r>
              <a:rPr lang="uk-UA" sz="2400" dirty="0"/>
              <a:t>трудових та матеріально-технічних ресурсів. </a:t>
            </a:r>
            <a:endParaRPr lang="ru-RU" sz="2400" dirty="0"/>
          </a:p>
          <a:p>
            <a:r>
              <a:rPr lang="uk-UA" sz="2400" b="1" dirty="0">
                <a:solidFill>
                  <a:srgbClr val="FF0000"/>
                </a:solidFill>
              </a:rPr>
              <a:t>Друга причина ‒ зменшення необхідної кількості допоміжних робітників</a:t>
            </a:r>
            <a:r>
              <a:rPr lang="uk-UA" sz="2400" dirty="0"/>
              <a:t>, бо збільшується рівень системності, більш визначеним стає трудовий процес, що зменшує потребу в допоміжному персоналі для виконання пікових обсягів робіт.</a:t>
            </a:r>
            <a:endParaRPr lang="ru-RU" sz="2400" dirty="0"/>
          </a:p>
          <a:p>
            <a:r>
              <a:rPr lang="uk-UA" sz="2400" b="1" dirty="0">
                <a:solidFill>
                  <a:srgbClr val="FF0000"/>
                </a:solidFill>
              </a:rPr>
              <a:t>Третя причина ‒ скорочення втрат матеріалів</a:t>
            </a:r>
            <a:r>
              <a:rPr lang="uk-UA" sz="2400" b="1" dirty="0"/>
              <a:t>, </a:t>
            </a:r>
            <a:r>
              <a:rPr lang="uk-UA" sz="2400" dirty="0"/>
              <a:t>бо</a:t>
            </a:r>
            <a:r>
              <a:rPr lang="uk-UA" sz="2400" b="1" dirty="0"/>
              <a:t> </a:t>
            </a:r>
            <a:r>
              <a:rPr lang="uk-UA" sz="2400" dirty="0"/>
              <a:t>логістичні </a:t>
            </a:r>
            <a:r>
              <a:rPr lang="uk-UA" sz="2400" dirty="0" smtClean="0"/>
              <a:t>операції </a:t>
            </a:r>
            <a:r>
              <a:rPr lang="uk-UA" sz="2400" dirty="0"/>
              <a:t>завжди завдають підприємству потенційних утрат. Завдяки оптимізації логістичних операцій </a:t>
            </a:r>
            <a:r>
              <a:rPr lang="uk-UA" sz="2400" dirty="0" smtClean="0"/>
              <a:t>досягається  </a:t>
            </a:r>
            <a:r>
              <a:rPr lang="uk-UA" sz="2400" dirty="0"/>
              <a:t>скорочення втрат.</a:t>
            </a:r>
            <a:endParaRPr lang="ru-RU" sz="2400" dirty="0"/>
          </a:p>
          <a:p>
            <a:r>
              <a:rPr lang="uk-UA" sz="2400" b="1" dirty="0">
                <a:solidFill>
                  <a:srgbClr val="FF0000"/>
                </a:solidFill>
              </a:rPr>
              <a:t>Четверта причина ‒ більш ефективне використання виробничих</a:t>
            </a:r>
            <a:endParaRPr lang="ru-RU" sz="2400" b="1" dirty="0">
              <a:solidFill>
                <a:srgbClr val="FF0000"/>
              </a:solidFill>
            </a:endParaRPr>
          </a:p>
          <a:p>
            <a:r>
              <a:rPr lang="uk-UA" sz="2400" b="1" dirty="0">
                <a:solidFill>
                  <a:srgbClr val="FF0000"/>
                </a:solidFill>
              </a:rPr>
              <a:t> і складських площ</a:t>
            </a:r>
            <a:r>
              <a:rPr lang="uk-UA" sz="2400" dirty="0"/>
              <a:t>. Зниження невизначеності потокових процесів усуває необхідність резервувати великі додаткові площі. </a:t>
            </a:r>
            <a:endParaRPr lang="ru-RU" sz="2400" dirty="0"/>
          </a:p>
        </p:txBody>
      </p:sp>
    </p:spTree>
    <p:extLst>
      <p:ext uri="{BB962C8B-B14F-4D97-AF65-F5344CB8AC3E}">
        <p14:creationId xmlns:p14="http://schemas.microsoft.com/office/powerpoint/2010/main" val="131831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04800"/>
            <a:ext cx="8305800" cy="6001643"/>
          </a:xfrm>
          <a:prstGeom prst="rect">
            <a:avLst/>
          </a:prstGeom>
        </p:spPr>
        <p:txBody>
          <a:bodyPr wrap="square">
            <a:spAutoFit/>
          </a:bodyPr>
          <a:lstStyle/>
          <a:p>
            <a:r>
              <a:rPr lang="uk-UA" sz="3200" dirty="0"/>
              <a:t>На </a:t>
            </a:r>
            <a:r>
              <a:rPr lang="uk-UA" sz="3200" b="1" dirty="0" err="1"/>
              <a:t>мікрорівні</a:t>
            </a:r>
            <a:r>
              <a:rPr lang="uk-UA" sz="3200" b="1" dirty="0"/>
              <a:t> </a:t>
            </a:r>
            <a:r>
              <a:rPr lang="uk-UA" sz="3200" u="sng" dirty="0"/>
              <a:t>внутрішньовиробничі логістичні системи складаються з елементів, підсистем, які є пов’язаними та у своїй сукупності утворюють цілісну систему</a:t>
            </a:r>
            <a:r>
              <a:rPr lang="uk-UA" sz="3200" dirty="0" smtClean="0"/>
              <a:t>.</a:t>
            </a:r>
          </a:p>
          <a:p>
            <a:r>
              <a:rPr lang="uk-UA" sz="3200" dirty="0" smtClean="0"/>
              <a:t> </a:t>
            </a:r>
            <a:r>
              <a:rPr lang="uk-UA" sz="3200" dirty="0"/>
              <a:t>Такими підсистемами є </a:t>
            </a:r>
            <a:r>
              <a:rPr lang="uk-UA" sz="3200" dirty="0">
                <a:solidFill>
                  <a:srgbClr val="FF0000"/>
                </a:solidFill>
              </a:rPr>
              <a:t>підсистеми закупівлі, </a:t>
            </a:r>
            <a:r>
              <a:rPr lang="uk-UA" sz="3200" dirty="0" smtClean="0">
                <a:solidFill>
                  <a:srgbClr val="FF0000"/>
                </a:solidFill>
              </a:rPr>
              <a:t>складування</a:t>
            </a:r>
            <a:r>
              <a:rPr lang="uk-UA" sz="3200" dirty="0">
                <a:solidFill>
                  <a:srgbClr val="FF0000"/>
                </a:solidFill>
              </a:rPr>
              <a:t>, транспортування, дистрибуції, обслуговування виробництва та управління трудовими ресурсами</a:t>
            </a:r>
            <a:r>
              <a:rPr lang="uk-UA" sz="3200" dirty="0"/>
              <a:t>. Завдяки цим підсистемам </a:t>
            </a:r>
            <a:r>
              <a:rPr lang="uk-UA" sz="3200" dirty="0" smtClean="0"/>
              <a:t>забезпечується </a:t>
            </a:r>
            <a:r>
              <a:rPr lang="uk-UA" sz="3200" b="1" i="1" dirty="0">
                <a:solidFill>
                  <a:srgbClr val="002060"/>
                </a:solidFill>
              </a:rPr>
              <a:t>входження  матеріального потоку, його просування між цехами підприємства та вихід із системи</a:t>
            </a:r>
            <a:r>
              <a:rPr lang="uk-UA" sz="3200" dirty="0"/>
              <a:t>.</a:t>
            </a:r>
            <a:endParaRPr lang="ru-RU" sz="3200" dirty="0"/>
          </a:p>
        </p:txBody>
      </p:sp>
    </p:spTree>
    <p:extLst>
      <p:ext uri="{BB962C8B-B14F-4D97-AF65-F5344CB8AC3E}">
        <p14:creationId xmlns:p14="http://schemas.microsoft.com/office/powerpoint/2010/main" val="16907654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1319578"/>
              </p:ext>
            </p:extLst>
          </p:nvPr>
        </p:nvGraphicFramePr>
        <p:xfrm>
          <a:off x="114300" y="643354"/>
          <a:ext cx="8839200" cy="5909845"/>
        </p:xfrm>
        <a:graphic>
          <a:graphicData uri="http://schemas.openxmlformats.org/drawingml/2006/table">
            <a:tbl>
              <a:tblPr/>
              <a:tblGrid>
                <a:gridCol w="1085516"/>
                <a:gridCol w="2326105"/>
                <a:gridCol w="5427579"/>
              </a:tblGrid>
              <a:tr h="601293">
                <a:tc>
                  <a:txBody>
                    <a:bodyPr/>
                    <a:lstStyle/>
                    <a:p>
                      <a:pPr algn="l"/>
                      <a:r>
                        <a:rPr lang="ru-RU" sz="1600" b="1" dirty="0" err="1">
                          <a:solidFill>
                            <a:srgbClr val="000000"/>
                          </a:solidFill>
                          <a:effectLst/>
                        </a:rPr>
                        <a:t>Логістична</a:t>
                      </a:r>
                      <a:r>
                        <a:rPr lang="ru-RU" sz="1600" b="1" dirty="0">
                          <a:solidFill>
                            <a:srgbClr val="000000"/>
                          </a:solidFill>
                          <a:effectLst/>
                        </a:rPr>
                        <a:t> система</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Підприємство</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Переваги</a:t>
                      </a:r>
                      <a:r>
                        <a:rPr lang="ru-RU" sz="1600" b="1" dirty="0">
                          <a:solidFill>
                            <a:srgbClr val="000000"/>
                          </a:solidFill>
                          <a:effectLst/>
                        </a:rPr>
                        <a:t> </a:t>
                      </a:r>
                      <a:r>
                        <a:rPr lang="ru-RU" sz="1600" b="1" dirty="0" err="1">
                          <a:solidFill>
                            <a:srgbClr val="000000"/>
                          </a:solidFill>
                          <a:effectLst/>
                        </a:rPr>
                        <a:t>впровадженої</a:t>
                      </a:r>
                      <a:r>
                        <a:rPr lang="ru-RU" sz="1600" b="1" dirty="0">
                          <a:solidFill>
                            <a:srgbClr val="000000"/>
                          </a:solidFill>
                          <a:effectLst/>
                        </a:rPr>
                        <a:t> </a:t>
                      </a:r>
                      <a:r>
                        <a:rPr lang="ru-RU" sz="1600" b="1" dirty="0" err="1">
                          <a:solidFill>
                            <a:srgbClr val="000000"/>
                          </a:solidFill>
                          <a:effectLst/>
                        </a:rPr>
                        <a:t>системи</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683280">
                <a:tc>
                  <a:txBody>
                    <a:bodyPr/>
                    <a:lstStyle/>
                    <a:p>
                      <a:pPr algn="l"/>
                      <a:r>
                        <a:rPr lang="en-US" sz="1600" b="1" dirty="0">
                          <a:solidFill>
                            <a:srgbClr val="000000"/>
                          </a:solidFill>
                          <a:effectLst/>
                        </a:rPr>
                        <a:t>MRPII</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1600" b="1" dirty="0">
                          <a:solidFill>
                            <a:srgbClr val="000000"/>
                          </a:solidFill>
                          <a:effectLst/>
                        </a:rPr>
                        <a:t>TM </a:t>
                      </a:r>
                      <a:r>
                        <a:rPr lang="en-US" sz="1600" b="1" dirty="0" err="1">
                          <a:solidFill>
                            <a:srgbClr val="000000"/>
                          </a:solidFill>
                          <a:effectLst/>
                        </a:rPr>
                        <a:t>Goodbaby</a:t>
                      </a:r>
                      <a:endParaRPr lang="en-US"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Скоротилися</a:t>
                      </a:r>
                      <a:r>
                        <a:rPr lang="ru-RU" sz="1600" b="1" dirty="0">
                          <a:solidFill>
                            <a:srgbClr val="000000"/>
                          </a:solidFill>
                          <a:effectLst/>
                        </a:rPr>
                        <a:t> запаси, </a:t>
                      </a:r>
                      <a:r>
                        <a:rPr lang="ru-RU" sz="1600" b="1" dirty="0" err="1">
                          <a:solidFill>
                            <a:srgbClr val="000000"/>
                          </a:solidFill>
                          <a:effectLst/>
                        </a:rPr>
                        <a:t>що</a:t>
                      </a:r>
                      <a:r>
                        <a:rPr lang="ru-RU" sz="1600" b="1" dirty="0">
                          <a:solidFill>
                            <a:srgbClr val="000000"/>
                          </a:solidFill>
                          <a:effectLst/>
                        </a:rPr>
                        <a:t> дозволило </a:t>
                      </a:r>
                      <a:r>
                        <a:rPr lang="ru-RU" sz="1600" b="1" dirty="0" err="1">
                          <a:solidFill>
                            <a:srgbClr val="000000"/>
                          </a:solidFill>
                          <a:effectLst/>
                        </a:rPr>
                        <a:t>економно</a:t>
                      </a:r>
                      <a:r>
                        <a:rPr lang="ru-RU" sz="1600" b="1" dirty="0">
                          <a:solidFill>
                            <a:srgbClr val="000000"/>
                          </a:solidFill>
                          <a:effectLst/>
                        </a:rPr>
                        <a:t> </a:t>
                      </a:r>
                      <a:r>
                        <a:rPr lang="ru-RU" sz="1600" b="1" dirty="0" err="1">
                          <a:solidFill>
                            <a:srgbClr val="000000"/>
                          </a:solidFill>
                          <a:effectLst/>
                        </a:rPr>
                        <a:t>використовувати</a:t>
                      </a:r>
                      <a:r>
                        <a:rPr lang="ru-RU" sz="1600" b="1" dirty="0">
                          <a:solidFill>
                            <a:srgbClr val="000000"/>
                          </a:solidFill>
                          <a:effectLst/>
                        </a:rPr>
                        <a:t> </a:t>
                      </a:r>
                      <a:r>
                        <a:rPr lang="ru-RU" sz="1600" b="1" dirty="0" err="1">
                          <a:solidFill>
                            <a:srgbClr val="000000"/>
                          </a:solidFill>
                          <a:effectLst/>
                        </a:rPr>
                        <a:t>складські</a:t>
                      </a:r>
                      <a:r>
                        <a:rPr lang="ru-RU" sz="1600" b="1" dirty="0">
                          <a:solidFill>
                            <a:srgbClr val="000000"/>
                          </a:solidFill>
                          <a:effectLst/>
                        </a:rPr>
                        <a:t> </a:t>
                      </a:r>
                      <a:r>
                        <a:rPr lang="ru-RU" sz="1600" b="1" dirty="0" err="1">
                          <a:solidFill>
                            <a:srgbClr val="000000"/>
                          </a:solidFill>
                          <a:effectLst/>
                        </a:rPr>
                        <a:t>приміщення</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974380">
                <a:tc rowSpan="4">
                  <a:txBody>
                    <a:bodyPr/>
                    <a:lstStyle/>
                    <a:p>
                      <a:pPr algn="l"/>
                      <a:r>
                        <a:rPr lang="en-US" sz="1600" b="1" dirty="0">
                          <a:solidFill>
                            <a:srgbClr val="000000"/>
                          </a:solidFill>
                          <a:effectLst/>
                        </a:rPr>
                        <a:t>ERP</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a:solidFill>
                            <a:srgbClr val="000000"/>
                          </a:solidFill>
                          <a:effectLst/>
                        </a:rPr>
                        <a:t>ВАТ "</a:t>
                      </a:r>
                      <a:r>
                        <a:rPr lang="ru-RU" sz="1600" b="1" dirty="0" err="1">
                          <a:solidFill>
                            <a:srgbClr val="000000"/>
                          </a:solidFill>
                          <a:effectLst/>
                        </a:rPr>
                        <a:t>Азовмаш</a:t>
                      </a:r>
                      <a:r>
                        <a:rPr lang="ru-RU" sz="1600" b="1" dirty="0">
                          <a:solidFill>
                            <a:srgbClr val="000000"/>
                          </a:solidFill>
                          <a:effectLst/>
                        </a:rPr>
                        <a:t>"</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Знизилася</a:t>
                      </a:r>
                      <a:r>
                        <a:rPr lang="ru-RU" sz="1600" b="1" dirty="0">
                          <a:solidFill>
                            <a:srgbClr val="000000"/>
                          </a:solidFill>
                          <a:effectLst/>
                        </a:rPr>
                        <a:t> </a:t>
                      </a:r>
                      <a:r>
                        <a:rPr lang="ru-RU" sz="1600" b="1" dirty="0" err="1">
                          <a:solidFill>
                            <a:srgbClr val="000000"/>
                          </a:solidFill>
                          <a:effectLst/>
                        </a:rPr>
                        <a:t>дебіторська</a:t>
                      </a:r>
                      <a:r>
                        <a:rPr lang="ru-RU" sz="1600" b="1" dirty="0">
                          <a:solidFill>
                            <a:srgbClr val="000000"/>
                          </a:solidFill>
                          <a:effectLst/>
                        </a:rPr>
                        <a:t> </a:t>
                      </a:r>
                      <a:r>
                        <a:rPr lang="ru-RU" sz="1600" b="1" dirty="0" err="1">
                          <a:solidFill>
                            <a:srgbClr val="000000"/>
                          </a:solidFill>
                          <a:effectLst/>
                        </a:rPr>
                        <a:t>заборгованість</a:t>
                      </a:r>
                      <a:r>
                        <a:rPr lang="ru-RU" sz="1600" b="1" dirty="0">
                          <a:solidFill>
                            <a:srgbClr val="000000"/>
                          </a:solidFill>
                          <a:effectLst/>
                        </a:rPr>
                        <a:t>; </a:t>
                      </a:r>
                      <a:r>
                        <a:rPr lang="ru-RU" sz="1600" b="1" dirty="0" err="1">
                          <a:solidFill>
                            <a:srgbClr val="000000"/>
                          </a:solidFill>
                          <a:effectLst/>
                        </a:rPr>
                        <a:t>оптимізовані</a:t>
                      </a:r>
                      <a:r>
                        <a:rPr lang="ru-RU" sz="1600" b="1" dirty="0">
                          <a:solidFill>
                            <a:srgbClr val="000000"/>
                          </a:solidFill>
                          <a:effectLst/>
                        </a:rPr>
                        <a:t> запаси </a:t>
                      </a:r>
                      <a:r>
                        <a:rPr lang="ru-RU" sz="1600" b="1" dirty="0" err="1">
                          <a:solidFill>
                            <a:srgbClr val="000000"/>
                          </a:solidFill>
                          <a:effectLst/>
                        </a:rPr>
                        <a:t>матеріалів</a:t>
                      </a:r>
                      <a:r>
                        <a:rPr lang="ru-RU" sz="1600" b="1" dirty="0">
                          <a:solidFill>
                            <a:srgbClr val="000000"/>
                          </a:solidFill>
                          <a:effectLst/>
                        </a:rPr>
                        <a:t>; </a:t>
                      </a:r>
                      <a:r>
                        <a:rPr lang="ru-RU" sz="1600" b="1" dirty="0" err="1">
                          <a:solidFill>
                            <a:srgbClr val="000000"/>
                          </a:solidFill>
                          <a:effectLst/>
                        </a:rPr>
                        <a:t>підвищилась</a:t>
                      </a:r>
                      <a:r>
                        <a:rPr lang="ru-RU" sz="1600" b="1" dirty="0">
                          <a:solidFill>
                            <a:srgbClr val="000000"/>
                          </a:solidFill>
                          <a:effectLst/>
                        </a:rPr>
                        <a:t> </a:t>
                      </a:r>
                      <a:r>
                        <a:rPr lang="ru-RU" sz="1600" b="1" dirty="0" err="1">
                          <a:solidFill>
                            <a:srgbClr val="000000"/>
                          </a:solidFill>
                          <a:effectLst/>
                        </a:rPr>
                        <a:t>оперативність</a:t>
                      </a:r>
                      <a:r>
                        <a:rPr lang="ru-RU" sz="1600" b="1" dirty="0">
                          <a:solidFill>
                            <a:srgbClr val="000000"/>
                          </a:solidFill>
                          <a:effectLst/>
                        </a:rPr>
                        <a:t> </a:t>
                      </a:r>
                      <a:r>
                        <a:rPr lang="ru-RU" sz="1600" b="1" dirty="0" err="1">
                          <a:solidFill>
                            <a:srgbClr val="000000"/>
                          </a:solidFill>
                          <a:effectLst/>
                        </a:rPr>
                        <a:t>прийнятих</a:t>
                      </a:r>
                      <a:r>
                        <a:rPr lang="ru-RU" sz="1600" b="1" dirty="0">
                          <a:solidFill>
                            <a:srgbClr val="000000"/>
                          </a:solidFill>
                          <a:effectLst/>
                        </a:rPr>
                        <a:t> </a:t>
                      </a:r>
                      <a:r>
                        <a:rPr lang="ru-RU" sz="1600" b="1" dirty="0" err="1">
                          <a:solidFill>
                            <a:srgbClr val="000000"/>
                          </a:solidFill>
                          <a:effectLst/>
                        </a:rPr>
                        <a:t>управлінських</a:t>
                      </a:r>
                      <a:r>
                        <a:rPr lang="ru-RU" sz="1600" b="1" dirty="0">
                          <a:solidFill>
                            <a:srgbClr val="000000"/>
                          </a:solidFill>
                          <a:effectLst/>
                        </a:rPr>
                        <a:t> </a:t>
                      </a:r>
                      <a:r>
                        <a:rPr lang="ru-RU" sz="1600" b="1" dirty="0" err="1">
                          <a:solidFill>
                            <a:srgbClr val="000000"/>
                          </a:solidFill>
                          <a:effectLst/>
                        </a:rPr>
                        <a:t>рішень</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1265481">
                <a:tc vMerge="1">
                  <a:txBody>
                    <a:bodyPr/>
                    <a:lstStyle/>
                    <a:p>
                      <a:endParaRPr lang="ru-RU"/>
                    </a:p>
                  </a:txBody>
                  <a:tcPr/>
                </a:tc>
                <a:tc>
                  <a:txBody>
                    <a:bodyPr/>
                    <a:lstStyle/>
                    <a:p>
                      <a:pPr algn="l"/>
                      <a:r>
                        <a:rPr lang="ru-RU" sz="1600" b="1" dirty="0">
                          <a:solidFill>
                            <a:srgbClr val="000000"/>
                          </a:solidFill>
                          <a:effectLst/>
                        </a:rPr>
                        <a:t>ПАТ "</a:t>
                      </a:r>
                      <a:r>
                        <a:rPr lang="ru-RU" sz="1600" b="1" dirty="0" err="1">
                          <a:solidFill>
                            <a:srgbClr val="000000"/>
                          </a:solidFill>
                          <a:effectLst/>
                        </a:rPr>
                        <a:t>Запоріжтран-сформатор</a:t>
                      </a:r>
                      <a:r>
                        <a:rPr lang="ru-RU" sz="1600" b="1" dirty="0">
                          <a:solidFill>
                            <a:srgbClr val="000000"/>
                          </a:solidFill>
                          <a:effectLst/>
                        </a:rPr>
                        <a:t>"</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Консолідували</a:t>
                      </a:r>
                      <a:r>
                        <a:rPr lang="ru-RU" sz="1600" b="1" dirty="0">
                          <a:solidFill>
                            <a:srgbClr val="000000"/>
                          </a:solidFill>
                          <a:effectLst/>
                        </a:rPr>
                        <a:t> </a:t>
                      </a:r>
                      <a:r>
                        <a:rPr lang="ru-RU" sz="1600" b="1" dirty="0" err="1">
                          <a:solidFill>
                            <a:srgbClr val="000000"/>
                          </a:solidFill>
                          <a:effectLst/>
                        </a:rPr>
                        <a:t>інформацію</a:t>
                      </a:r>
                      <a:r>
                        <a:rPr lang="ru-RU" sz="1600" b="1" dirty="0">
                          <a:solidFill>
                            <a:srgbClr val="000000"/>
                          </a:solidFill>
                          <a:effectLst/>
                        </a:rPr>
                        <a:t> про </a:t>
                      </a:r>
                      <a:r>
                        <a:rPr lang="ru-RU" sz="1600" b="1" dirty="0" err="1">
                          <a:solidFill>
                            <a:srgbClr val="000000"/>
                          </a:solidFill>
                          <a:effectLst/>
                        </a:rPr>
                        <a:t>контакти</a:t>
                      </a:r>
                      <a:r>
                        <a:rPr lang="ru-RU" sz="1600" b="1" dirty="0">
                          <a:solidFill>
                            <a:srgbClr val="000000"/>
                          </a:solidFill>
                          <a:effectLst/>
                        </a:rPr>
                        <a:t>, </a:t>
                      </a:r>
                      <a:r>
                        <a:rPr lang="ru-RU" sz="1600" b="1" dirty="0" err="1">
                          <a:solidFill>
                            <a:srgbClr val="000000"/>
                          </a:solidFill>
                          <a:effectLst/>
                        </a:rPr>
                        <a:t>контрагентів</a:t>
                      </a:r>
                      <a:r>
                        <a:rPr lang="ru-RU" sz="1600" b="1" dirty="0">
                          <a:solidFill>
                            <a:srgbClr val="000000"/>
                          </a:solidFill>
                          <a:effectLst/>
                        </a:rPr>
                        <a:t> та </a:t>
                      </a:r>
                      <a:r>
                        <a:rPr lang="ru-RU" sz="1600" b="1" dirty="0" err="1">
                          <a:solidFill>
                            <a:srgbClr val="000000"/>
                          </a:solidFill>
                          <a:effectLst/>
                        </a:rPr>
                        <a:t>історію</a:t>
                      </a:r>
                      <a:r>
                        <a:rPr lang="ru-RU" sz="1600" b="1" dirty="0">
                          <a:solidFill>
                            <a:srgbClr val="000000"/>
                          </a:solidFill>
                          <a:effectLst/>
                        </a:rPr>
                        <a:t> </a:t>
                      </a:r>
                      <a:r>
                        <a:rPr lang="ru-RU" sz="1600" b="1" dirty="0" err="1">
                          <a:solidFill>
                            <a:srgbClr val="000000"/>
                          </a:solidFill>
                          <a:effectLst/>
                        </a:rPr>
                        <a:t>їхніх</a:t>
                      </a:r>
                      <a:r>
                        <a:rPr lang="ru-RU" sz="1600" b="1" dirty="0">
                          <a:solidFill>
                            <a:srgbClr val="000000"/>
                          </a:solidFill>
                          <a:effectLst/>
                        </a:rPr>
                        <a:t> </a:t>
                      </a:r>
                      <a:r>
                        <a:rPr lang="ru-RU" sz="1600" b="1" dirty="0" err="1">
                          <a:solidFill>
                            <a:srgbClr val="000000"/>
                          </a:solidFill>
                          <a:effectLst/>
                        </a:rPr>
                        <a:t>взаємин</a:t>
                      </a:r>
                      <a:r>
                        <a:rPr lang="ru-RU" sz="1600" b="1" dirty="0">
                          <a:solidFill>
                            <a:srgbClr val="000000"/>
                          </a:solidFill>
                          <a:effectLst/>
                        </a:rPr>
                        <a:t>; </a:t>
                      </a:r>
                      <a:r>
                        <a:rPr lang="ru-RU" sz="1600" b="1" dirty="0" err="1">
                          <a:solidFill>
                            <a:srgbClr val="000000"/>
                          </a:solidFill>
                          <a:effectLst/>
                        </a:rPr>
                        <a:t>значно</a:t>
                      </a:r>
                      <a:r>
                        <a:rPr lang="ru-RU" sz="1600" b="1" dirty="0">
                          <a:solidFill>
                            <a:srgbClr val="000000"/>
                          </a:solidFill>
                          <a:effectLst/>
                        </a:rPr>
                        <a:t> </a:t>
                      </a:r>
                      <a:r>
                        <a:rPr lang="ru-RU" sz="1600" b="1" dirty="0" err="1">
                          <a:solidFill>
                            <a:srgbClr val="000000"/>
                          </a:solidFill>
                          <a:effectLst/>
                        </a:rPr>
                        <a:t>легше</a:t>
                      </a:r>
                      <a:r>
                        <a:rPr lang="ru-RU" sz="1600" b="1" dirty="0">
                          <a:solidFill>
                            <a:srgbClr val="000000"/>
                          </a:solidFill>
                          <a:effectLst/>
                        </a:rPr>
                        <a:t> </a:t>
                      </a:r>
                      <a:r>
                        <a:rPr lang="ru-RU" sz="1600" b="1" dirty="0" err="1">
                          <a:solidFill>
                            <a:srgbClr val="000000"/>
                          </a:solidFill>
                          <a:effectLst/>
                        </a:rPr>
                        <a:t>отримувати</a:t>
                      </a:r>
                      <a:r>
                        <a:rPr lang="ru-RU" sz="1600" b="1" dirty="0">
                          <a:solidFill>
                            <a:srgbClr val="000000"/>
                          </a:solidFill>
                          <a:effectLst/>
                        </a:rPr>
                        <a:t> </a:t>
                      </a:r>
                      <a:r>
                        <a:rPr lang="ru-RU" sz="1600" b="1" dirty="0" err="1">
                          <a:solidFill>
                            <a:srgbClr val="000000"/>
                          </a:solidFill>
                          <a:effectLst/>
                        </a:rPr>
                        <a:t>великі</a:t>
                      </a:r>
                      <a:r>
                        <a:rPr lang="ru-RU" sz="1600" b="1" dirty="0">
                          <a:solidFill>
                            <a:srgbClr val="000000"/>
                          </a:solidFill>
                          <a:effectLst/>
                        </a:rPr>
                        <a:t> </a:t>
                      </a:r>
                      <a:r>
                        <a:rPr lang="ru-RU" sz="1600" b="1" dirty="0" err="1">
                          <a:solidFill>
                            <a:srgbClr val="000000"/>
                          </a:solidFill>
                          <a:effectLst/>
                        </a:rPr>
                        <a:t>зведені</a:t>
                      </a:r>
                      <a:r>
                        <a:rPr lang="ru-RU" sz="1600" b="1" dirty="0">
                          <a:solidFill>
                            <a:srgbClr val="000000"/>
                          </a:solidFill>
                          <a:effectLst/>
                        </a:rPr>
                        <a:t> </a:t>
                      </a:r>
                      <a:r>
                        <a:rPr lang="ru-RU" sz="1600" b="1" dirty="0" err="1">
                          <a:solidFill>
                            <a:srgbClr val="000000"/>
                          </a:solidFill>
                          <a:effectLst/>
                        </a:rPr>
                        <a:t>дані</a:t>
                      </a:r>
                      <a:r>
                        <a:rPr lang="ru-RU" sz="1600" b="1" dirty="0">
                          <a:solidFill>
                            <a:srgbClr val="000000"/>
                          </a:solidFill>
                          <a:effectLst/>
                        </a:rPr>
                        <a:t> </a:t>
                      </a:r>
                      <a:r>
                        <a:rPr lang="ru-RU" sz="1600" b="1" dirty="0" err="1">
                          <a:solidFill>
                            <a:srgbClr val="000000"/>
                          </a:solidFill>
                          <a:effectLst/>
                        </a:rPr>
                        <a:t>зі</a:t>
                      </a:r>
                      <a:r>
                        <a:rPr lang="ru-RU" sz="1600" b="1" dirty="0">
                          <a:solidFill>
                            <a:srgbClr val="000000"/>
                          </a:solidFill>
                          <a:effectLst/>
                        </a:rPr>
                        <a:t> </a:t>
                      </a:r>
                      <a:r>
                        <a:rPr lang="ru-RU" sz="1600" b="1" dirty="0" err="1">
                          <a:solidFill>
                            <a:srgbClr val="000000"/>
                          </a:solidFill>
                          <a:effectLst/>
                        </a:rPr>
                        <a:t>звітів</a:t>
                      </a:r>
                      <a:r>
                        <a:rPr lang="ru-RU" sz="1600" b="1" dirty="0">
                          <a:solidFill>
                            <a:srgbClr val="000000"/>
                          </a:solidFill>
                          <a:effectLst/>
                        </a:rPr>
                        <a:t> і </a:t>
                      </a:r>
                      <a:r>
                        <a:rPr lang="ru-RU" sz="1600" b="1" dirty="0" err="1">
                          <a:solidFill>
                            <a:srgbClr val="000000"/>
                          </a:solidFill>
                          <a:effectLst/>
                        </a:rPr>
                        <a:t>прийняття</a:t>
                      </a:r>
                      <a:r>
                        <a:rPr lang="ru-RU" sz="1600" b="1" dirty="0">
                          <a:solidFill>
                            <a:srgbClr val="000000"/>
                          </a:solidFill>
                          <a:effectLst/>
                        </a:rPr>
                        <a:t> </a:t>
                      </a:r>
                      <a:r>
                        <a:rPr lang="ru-RU" sz="1600" b="1" dirty="0" err="1">
                          <a:solidFill>
                            <a:srgbClr val="000000"/>
                          </a:solidFill>
                          <a:effectLst/>
                        </a:rPr>
                        <a:t>управлінських</a:t>
                      </a:r>
                      <a:r>
                        <a:rPr lang="ru-RU" sz="1600" b="1" dirty="0">
                          <a:solidFill>
                            <a:srgbClr val="000000"/>
                          </a:solidFill>
                          <a:effectLst/>
                        </a:rPr>
                        <a:t> </a:t>
                      </a:r>
                      <a:r>
                        <a:rPr lang="ru-RU" sz="1600" b="1" dirty="0" err="1">
                          <a:solidFill>
                            <a:srgbClr val="000000"/>
                          </a:solidFill>
                          <a:effectLst/>
                        </a:rPr>
                        <a:t>рішень</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1265481">
                <a:tc vMerge="1">
                  <a:txBody>
                    <a:bodyPr/>
                    <a:lstStyle/>
                    <a:p>
                      <a:endParaRPr lang="ru-RU"/>
                    </a:p>
                  </a:txBody>
                  <a:tcPr/>
                </a:tc>
                <a:tc>
                  <a:txBody>
                    <a:bodyPr/>
                    <a:lstStyle/>
                    <a:p>
                      <a:pPr algn="l"/>
                      <a:r>
                        <a:rPr lang="ru-RU" sz="1600" b="1" dirty="0">
                          <a:solidFill>
                            <a:srgbClr val="000000"/>
                          </a:solidFill>
                          <a:effectLst/>
                        </a:rPr>
                        <a:t>ПАТ "</a:t>
                      </a:r>
                      <a:r>
                        <a:rPr lang="ru-RU" sz="1600" b="1" dirty="0" err="1">
                          <a:solidFill>
                            <a:srgbClr val="000000"/>
                          </a:solidFill>
                          <a:effectLst/>
                        </a:rPr>
                        <a:t>Фармак</a:t>
                      </a:r>
                      <a:r>
                        <a:rPr lang="ru-RU" sz="1600" b="1" dirty="0">
                          <a:solidFill>
                            <a:srgbClr val="000000"/>
                          </a:solidFill>
                          <a:effectLst/>
                        </a:rPr>
                        <a:t>"</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Підвищився</a:t>
                      </a:r>
                      <a:r>
                        <a:rPr lang="ru-RU" sz="1600" b="1" dirty="0">
                          <a:solidFill>
                            <a:srgbClr val="000000"/>
                          </a:solidFill>
                          <a:effectLst/>
                        </a:rPr>
                        <a:t> </a:t>
                      </a:r>
                      <a:r>
                        <a:rPr lang="ru-RU" sz="1600" b="1" dirty="0" err="1">
                          <a:solidFill>
                            <a:srgbClr val="000000"/>
                          </a:solidFill>
                          <a:effectLst/>
                        </a:rPr>
                        <a:t>рівень</a:t>
                      </a:r>
                      <a:r>
                        <a:rPr lang="ru-RU" sz="1600" b="1" dirty="0">
                          <a:solidFill>
                            <a:srgbClr val="000000"/>
                          </a:solidFill>
                          <a:effectLst/>
                        </a:rPr>
                        <a:t> </a:t>
                      </a:r>
                      <a:r>
                        <a:rPr lang="ru-RU" sz="1600" b="1" dirty="0" err="1">
                          <a:solidFill>
                            <a:srgbClr val="000000"/>
                          </a:solidFill>
                          <a:effectLst/>
                        </a:rPr>
                        <a:t>автоматизації</a:t>
                      </a:r>
                      <a:r>
                        <a:rPr lang="ru-RU" sz="1600" b="1" dirty="0">
                          <a:solidFill>
                            <a:srgbClr val="000000"/>
                          </a:solidFill>
                          <a:effectLst/>
                        </a:rPr>
                        <a:t> </a:t>
                      </a:r>
                      <a:r>
                        <a:rPr lang="ru-RU" sz="1600" b="1" dirty="0" err="1">
                          <a:solidFill>
                            <a:srgbClr val="000000"/>
                          </a:solidFill>
                          <a:effectLst/>
                        </a:rPr>
                        <a:t>бізнесу</a:t>
                      </a:r>
                      <a:r>
                        <a:rPr lang="ru-RU" sz="1600" b="1" dirty="0">
                          <a:solidFill>
                            <a:srgbClr val="000000"/>
                          </a:solidFill>
                          <a:effectLst/>
                        </a:rPr>
                        <a:t> </a:t>
                      </a:r>
                      <a:r>
                        <a:rPr lang="ru-RU" sz="1600" b="1" dirty="0" err="1">
                          <a:solidFill>
                            <a:srgbClr val="000000"/>
                          </a:solidFill>
                          <a:effectLst/>
                        </a:rPr>
                        <a:t>компанії</a:t>
                      </a:r>
                      <a:r>
                        <a:rPr lang="ru-RU" sz="1600" b="1" dirty="0">
                          <a:solidFill>
                            <a:srgbClr val="000000"/>
                          </a:solidFill>
                          <a:effectLst/>
                        </a:rPr>
                        <a:t>; </a:t>
                      </a:r>
                      <a:r>
                        <a:rPr lang="ru-RU" sz="1600" b="1" dirty="0" err="1">
                          <a:solidFill>
                            <a:srgbClr val="000000"/>
                          </a:solidFill>
                          <a:effectLst/>
                        </a:rPr>
                        <a:t>максимізована</a:t>
                      </a:r>
                      <a:r>
                        <a:rPr lang="ru-RU" sz="1600" b="1" dirty="0">
                          <a:solidFill>
                            <a:srgbClr val="000000"/>
                          </a:solidFill>
                          <a:effectLst/>
                        </a:rPr>
                        <a:t> </a:t>
                      </a:r>
                      <a:r>
                        <a:rPr lang="ru-RU" sz="1600" b="1" dirty="0" err="1">
                          <a:solidFill>
                            <a:srgbClr val="000000"/>
                          </a:solidFill>
                          <a:effectLst/>
                        </a:rPr>
                        <a:t>формалізація</a:t>
                      </a:r>
                      <a:r>
                        <a:rPr lang="ru-RU" sz="1600" b="1" dirty="0">
                          <a:solidFill>
                            <a:srgbClr val="000000"/>
                          </a:solidFill>
                          <a:effectLst/>
                        </a:rPr>
                        <a:t>, </a:t>
                      </a:r>
                      <a:r>
                        <a:rPr lang="ru-RU" sz="1600" b="1" dirty="0" err="1">
                          <a:solidFill>
                            <a:srgbClr val="000000"/>
                          </a:solidFill>
                          <a:effectLst/>
                        </a:rPr>
                        <a:t>оптимізація</a:t>
                      </a:r>
                      <a:r>
                        <a:rPr lang="ru-RU" sz="1600" b="1" dirty="0">
                          <a:solidFill>
                            <a:srgbClr val="000000"/>
                          </a:solidFill>
                          <a:effectLst/>
                        </a:rPr>
                        <a:t> і </a:t>
                      </a:r>
                      <a:r>
                        <a:rPr lang="ru-RU" sz="1600" b="1" dirty="0" err="1">
                          <a:solidFill>
                            <a:srgbClr val="000000"/>
                          </a:solidFill>
                          <a:effectLst/>
                        </a:rPr>
                        <a:t>стандартизація</a:t>
                      </a:r>
                      <a:r>
                        <a:rPr lang="ru-RU" sz="1600" b="1" dirty="0">
                          <a:solidFill>
                            <a:srgbClr val="000000"/>
                          </a:solidFill>
                          <a:effectLst/>
                        </a:rPr>
                        <a:t> </a:t>
                      </a:r>
                      <a:r>
                        <a:rPr lang="ru-RU" sz="1600" b="1" dirty="0" err="1">
                          <a:solidFill>
                            <a:srgbClr val="000000"/>
                          </a:solidFill>
                          <a:effectLst/>
                        </a:rPr>
                        <a:t>великої</a:t>
                      </a:r>
                      <a:r>
                        <a:rPr lang="ru-RU" sz="1600" b="1" dirty="0">
                          <a:solidFill>
                            <a:srgbClr val="000000"/>
                          </a:solidFill>
                          <a:effectLst/>
                        </a:rPr>
                        <a:t> </a:t>
                      </a:r>
                      <a:r>
                        <a:rPr lang="ru-RU" sz="1600" b="1" dirty="0" err="1">
                          <a:solidFill>
                            <a:srgbClr val="000000"/>
                          </a:solidFill>
                          <a:effectLst/>
                        </a:rPr>
                        <a:t>кількості</a:t>
                      </a:r>
                      <a:r>
                        <a:rPr lang="ru-RU" sz="1600" b="1" dirty="0">
                          <a:solidFill>
                            <a:srgbClr val="000000"/>
                          </a:solidFill>
                          <a:effectLst/>
                        </a:rPr>
                        <a:t> </a:t>
                      </a:r>
                      <a:r>
                        <a:rPr lang="ru-RU" sz="1600" b="1" dirty="0" err="1">
                          <a:solidFill>
                            <a:srgbClr val="000000"/>
                          </a:solidFill>
                          <a:effectLst/>
                        </a:rPr>
                        <a:t>ключових</a:t>
                      </a:r>
                      <a:r>
                        <a:rPr lang="ru-RU" sz="1600" b="1" dirty="0">
                          <a:solidFill>
                            <a:srgbClr val="000000"/>
                          </a:solidFill>
                          <a:effectLst/>
                        </a:rPr>
                        <a:t> </a:t>
                      </a:r>
                      <a:r>
                        <a:rPr lang="ru-RU" sz="1600" b="1" dirty="0" err="1">
                          <a:solidFill>
                            <a:srgbClr val="000000"/>
                          </a:solidFill>
                          <a:effectLst/>
                        </a:rPr>
                        <a:t>бізнес-процесів</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1119930">
                <a:tc vMerge="1">
                  <a:txBody>
                    <a:bodyPr/>
                    <a:lstStyle/>
                    <a:p>
                      <a:endParaRPr lang="ru-RU"/>
                    </a:p>
                  </a:txBody>
                  <a:tcPr/>
                </a:tc>
                <a:tc>
                  <a:txBody>
                    <a:bodyPr/>
                    <a:lstStyle/>
                    <a:p>
                      <a:pPr algn="l"/>
                      <a:r>
                        <a:rPr lang="en-US" sz="1600" b="1" dirty="0">
                          <a:solidFill>
                            <a:srgbClr val="000000"/>
                          </a:solidFill>
                          <a:effectLst/>
                        </a:rPr>
                        <a:t>LEONI Wiring Systems UA GMBH</a:t>
                      </a:r>
                    </a:p>
                    <a:p>
                      <a:pPr algn="l"/>
                      <a:r>
                        <a:rPr lang="en-US" sz="1600" b="1" dirty="0">
                          <a:solidFill>
                            <a:srgbClr val="000000"/>
                          </a:solidFill>
                          <a:effectLst/>
                        </a:rPr>
                        <a:t>(</a:t>
                      </a:r>
                      <a:r>
                        <a:rPr lang="ru-RU" sz="1600" b="1" dirty="0" err="1">
                          <a:solidFill>
                            <a:srgbClr val="000000"/>
                          </a:solidFill>
                          <a:effectLst/>
                        </a:rPr>
                        <a:t>м.Стрий</a:t>
                      </a:r>
                      <a:r>
                        <a:rPr lang="ru-RU" sz="1600" b="1" dirty="0">
                          <a:solidFill>
                            <a:srgbClr val="000000"/>
                          </a:solidFill>
                          <a:effectLst/>
                        </a:rPr>
                        <a:t>, </a:t>
                      </a:r>
                      <a:r>
                        <a:rPr lang="ru-RU" sz="1600" b="1" dirty="0" err="1">
                          <a:solidFill>
                            <a:srgbClr val="000000"/>
                          </a:solidFill>
                          <a:effectLst/>
                        </a:rPr>
                        <a:t>Україна</a:t>
                      </a:r>
                      <a:r>
                        <a:rPr lang="ru-RU" sz="1600" b="1" dirty="0">
                          <a:solidFill>
                            <a:srgbClr val="000000"/>
                          </a:solidFill>
                          <a:effectLst/>
                        </a:rPr>
                        <a:t>)</a:t>
                      </a: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ru-RU" sz="1600" b="1" dirty="0" err="1">
                          <a:solidFill>
                            <a:srgbClr val="000000"/>
                          </a:solidFill>
                          <a:effectLst/>
                        </a:rPr>
                        <a:t>Отримана</a:t>
                      </a:r>
                      <a:r>
                        <a:rPr lang="ru-RU" sz="1600" b="1" dirty="0">
                          <a:solidFill>
                            <a:srgbClr val="000000"/>
                          </a:solidFill>
                          <a:effectLst/>
                        </a:rPr>
                        <a:t> </a:t>
                      </a:r>
                      <a:r>
                        <a:rPr lang="ru-RU" sz="1600" b="1" dirty="0" err="1">
                          <a:solidFill>
                            <a:srgbClr val="000000"/>
                          </a:solidFill>
                          <a:effectLst/>
                        </a:rPr>
                        <a:t>можливість</a:t>
                      </a:r>
                      <a:r>
                        <a:rPr lang="ru-RU" sz="1600" b="1" dirty="0">
                          <a:solidFill>
                            <a:srgbClr val="000000"/>
                          </a:solidFill>
                          <a:effectLst/>
                        </a:rPr>
                        <a:t> </a:t>
                      </a:r>
                      <a:r>
                        <a:rPr lang="ru-RU" sz="1600" b="1" dirty="0" err="1">
                          <a:solidFill>
                            <a:srgbClr val="000000"/>
                          </a:solidFill>
                          <a:effectLst/>
                        </a:rPr>
                        <a:t>скоротити</a:t>
                      </a:r>
                      <a:r>
                        <a:rPr lang="ru-RU" sz="1600" b="1" dirty="0">
                          <a:solidFill>
                            <a:srgbClr val="000000"/>
                          </a:solidFill>
                          <a:effectLst/>
                        </a:rPr>
                        <a:t> час </a:t>
                      </a:r>
                      <a:r>
                        <a:rPr lang="ru-RU" sz="1600" b="1" dirty="0" err="1">
                          <a:solidFill>
                            <a:srgbClr val="000000"/>
                          </a:solidFill>
                          <a:effectLst/>
                        </a:rPr>
                        <a:t>співробітників</a:t>
                      </a:r>
                      <a:r>
                        <a:rPr lang="ru-RU" sz="1600" b="1" dirty="0">
                          <a:solidFill>
                            <a:srgbClr val="000000"/>
                          </a:solidFill>
                          <a:effectLst/>
                        </a:rPr>
                        <a:t> на </a:t>
                      </a:r>
                      <a:r>
                        <a:rPr lang="ru-RU" sz="1600" b="1" dirty="0" err="1">
                          <a:solidFill>
                            <a:srgbClr val="000000"/>
                          </a:solidFill>
                          <a:effectLst/>
                        </a:rPr>
                        <a:t>розрахунок</a:t>
                      </a:r>
                      <a:r>
                        <a:rPr lang="ru-RU" sz="1600" b="1" dirty="0">
                          <a:solidFill>
                            <a:srgbClr val="000000"/>
                          </a:solidFill>
                          <a:effectLst/>
                        </a:rPr>
                        <a:t> </a:t>
                      </a:r>
                      <a:r>
                        <a:rPr lang="ru-RU" sz="1600" b="1" dirty="0" err="1">
                          <a:solidFill>
                            <a:srgbClr val="000000"/>
                          </a:solidFill>
                          <a:effectLst/>
                        </a:rPr>
                        <a:t>заробітної</a:t>
                      </a:r>
                      <a:r>
                        <a:rPr lang="ru-RU" sz="1600" b="1" dirty="0">
                          <a:solidFill>
                            <a:srgbClr val="000000"/>
                          </a:solidFill>
                          <a:effectLst/>
                        </a:rPr>
                        <a:t> плати, а </a:t>
                      </a:r>
                      <a:r>
                        <a:rPr lang="ru-RU" sz="1600" b="1" dirty="0" err="1">
                          <a:solidFill>
                            <a:srgbClr val="000000"/>
                          </a:solidFill>
                          <a:effectLst/>
                        </a:rPr>
                        <a:t>також</a:t>
                      </a:r>
                      <a:r>
                        <a:rPr lang="ru-RU" sz="1600" b="1" dirty="0">
                          <a:solidFill>
                            <a:srgbClr val="000000"/>
                          </a:solidFill>
                          <a:effectLst/>
                        </a:rPr>
                        <a:t> </a:t>
                      </a:r>
                      <a:r>
                        <a:rPr lang="ru-RU" sz="1600" b="1" dirty="0" err="1">
                          <a:solidFill>
                            <a:srgbClr val="000000"/>
                          </a:solidFill>
                          <a:effectLst/>
                        </a:rPr>
                        <a:t>складання</a:t>
                      </a:r>
                      <a:r>
                        <a:rPr lang="ru-RU" sz="1600" b="1" dirty="0">
                          <a:solidFill>
                            <a:srgbClr val="000000"/>
                          </a:solidFill>
                          <a:effectLst/>
                        </a:rPr>
                        <a:t> </a:t>
                      </a:r>
                      <a:r>
                        <a:rPr lang="ru-RU" sz="1600" b="1" dirty="0" err="1">
                          <a:solidFill>
                            <a:srgbClr val="000000"/>
                          </a:solidFill>
                          <a:effectLst/>
                        </a:rPr>
                        <a:t>регламентованої</a:t>
                      </a:r>
                      <a:r>
                        <a:rPr lang="ru-RU" sz="1600" b="1" dirty="0">
                          <a:solidFill>
                            <a:srgbClr val="000000"/>
                          </a:solidFill>
                          <a:effectLst/>
                        </a:rPr>
                        <a:t> та </a:t>
                      </a:r>
                      <a:r>
                        <a:rPr lang="ru-RU" sz="1600" b="1" dirty="0" err="1">
                          <a:solidFill>
                            <a:srgbClr val="000000"/>
                          </a:solidFill>
                          <a:effectLst/>
                        </a:rPr>
                        <a:t>внутрішньої</a:t>
                      </a:r>
                      <a:r>
                        <a:rPr lang="ru-RU" sz="1600" b="1" dirty="0">
                          <a:solidFill>
                            <a:srgbClr val="000000"/>
                          </a:solidFill>
                          <a:effectLst/>
                        </a:rPr>
                        <a:t> </a:t>
                      </a:r>
                      <a:r>
                        <a:rPr lang="ru-RU" sz="1600" b="1" dirty="0" err="1">
                          <a:solidFill>
                            <a:srgbClr val="000000"/>
                          </a:solidFill>
                          <a:effectLst/>
                        </a:rPr>
                        <a:t>звітності</a:t>
                      </a:r>
                      <a:endParaRPr lang="ru-RU" sz="1600" b="1" dirty="0">
                        <a:solidFill>
                          <a:srgbClr val="000000"/>
                        </a:solidFill>
                        <a:effectLst/>
                      </a:endParaRPr>
                    </a:p>
                  </a:txBody>
                  <a:tcPr marL="40124" marR="40124" marT="40124" marB="4012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3" name="Rectangle 1"/>
          <p:cNvSpPr>
            <a:spLocks noChangeArrowheads="1"/>
          </p:cNvSpPr>
          <p:nvPr/>
        </p:nvSpPr>
        <p:spPr bwMode="auto">
          <a:xfrm>
            <a:off x="272143" y="135523"/>
            <a:ext cx="845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00013"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Open Sans"/>
                <a:cs typeface="Arial" pitchFamily="34" charset="0"/>
              </a:rPr>
              <a:t>.</a:t>
            </a:r>
            <a:r>
              <a:rPr kumimoji="0" lang="ru-RU" sz="1600" b="0" i="0" u="none" strike="noStrike" cap="none" normalizeH="0" baseline="0" dirty="0" smtClean="0">
                <a:ln>
                  <a:noFill/>
                </a:ln>
                <a:solidFill>
                  <a:srgbClr val="000000"/>
                </a:solidFill>
                <a:effectLst/>
                <a:latin typeface="Open Sans"/>
                <a:cs typeface="Arial" pitchFamily="34" charset="0"/>
              </a:rPr>
              <a:t> </a:t>
            </a:r>
            <a:r>
              <a:rPr kumimoji="0" lang="ru-RU" sz="1600" b="1" i="0" u="none" strike="noStrike" cap="none" normalizeH="0" baseline="0" dirty="0" err="1" smtClean="0">
                <a:ln>
                  <a:noFill/>
                </a:ln>
                <a:solidFill>
                  <a:srgbClr val="000000"/>
                </a:solidFill>
                <a:effectLst/>
                <a:latin typeface="Open Sans"/>
                <a:cs typeface="Arial" pitchFamily="34" charset="0"/>
              </a:rPr>
              <a:t>Впровадження</a:t>
            </a:r>
            <a:r>
              <a:rPr kumimoji="0" lang="ru-RU" sz="1600" b="1" i="0" u="none" strike="noStrike" cap="none" normalizeH="0" baseline="0" dirty="0" smtClean="0">
                <a:ln>
                  <a:noFill/>
                </a:ln>
                <a:solidFill>
                  <a:srgbClr val="000000"/>
                </a:solidFill>
                <a:effectLst/>
                <a:latin typeface="Open Sans"/>
                <a:cs typeface="Arial" pitchFamily="34" charset="0"/>
              </a:rPr>
              <a:t> </a:t>
            </a:r>
            <a:r>
              <a:rPr kumimoji="0" lang="ru-RU" sz="1600" b="1" i="0" u="none" strike="noStrike" cap="none" normalizeH="0" baseline="0" dirty="0" err="1" smtClean="0">
                <a:ln>
                  <a:noFill/>
                </a:ln>
                <a:solidFill>
                  <a:srgbClr val="000000"/>
                </a:solidFill>
                <a:effectLst/>
                <a:latin typeface="Open Sans"/>
                <a:cs typeface="Arial" pitchFamily="34" charset="0"/>
              </a:rPr>
              <a:t>логістичних</a:t>
            </a:r>
            <a:r>
              <a:rPr kumimoji="0" lang="ru-RU" sz="1600" b="1" i="0" u="none" strike="noStrike" cap="none" normalizeH="0" baseline="0" dirty="0" smtClean="0">
                <a:ln>
                  <a:noFill/>
                </a:ln>
                <a:solidFill>
                  <a:srgbClr val="000000"/>
                </a:solidFill>
                <a:effectLst/>
                <a:latin typeface="Open Sans"/>
                <a:cs typeface="Arial" pitchFamily="34" charset="0"/>
              </a:rPr>
              <a:t> систем на </a:t>
            </a:r>
            <a:r>
              <a:rPr kumimoji="0" lang="ru-RU" sz="1600" b="1" i="0" u="none" strike="noStrike" cap="none" normalizeH="0" baseline="0" dirty="0" err="1" smtClean="0">
                <a:ln>
                  <a:noFill/>
                </a:ln>
                <a:solidFill>
                  <a:srgbClr val="000000"/>
                </a:solidFill>
                <a:effectLst/>
                <a:latin typeface="Open Sans"/>
                <a:cs typeface="Arial" pitchFamily="34" charset="0"/>
              </a:rPr>
              <a:t>виробничих</a:t>
            </a:r>
            <a:r>
              <a:rPr kumimoji="0" lang="ru-RU" sz="1600" b="1" i="0" u="none" strike="noStrike" cap="none" normalizeH="0" baseline="0" dirty="0" smtClean="0">
                <a:ln>
                  <a:noFill/>
                </a:ln>
                <a:solidFill>
                  <a:srgbClr val="000000"/>
                </a:solidFill>
                <a:effectLst/>
                <a:latin typeface="Open Sans"/>
                <a:cs typeface="Arial" pitchFamily="34" charset="0"/>
              </a:rPr>
              <a:t> </a:t>
            </a:r>
            <a:r>
              <a:rPr kumimoji="0" lang="ru-RU" sz="1600" b="1" i="0" u="none" strike="noStrike" cap="none" normalizeH="0" baseline="0" dirty="0" err="1" smtClean="0">
                <a:ln>
                  <a:noFill/>
                </a:ln>
                <a:solidFill>
                  <a:srgbClr val="000000"/>
                </a:solidFill>
                <a:effectLst/>
                <a:latin typeface="Open Sans"/>
                <a:cs typeface="Arial" pitchFamily="34" charset="0"/>
              </a:rPr>
              <a:t>підприємствах</a:t>
            </a:r>
            <a:r>
              <a:rPr kumimoji="0" lang="ru-RU" sz="1600" b="1" i="0" u="none" strike="noStrike" cap="none" normalizeH="0" baseline="0" dirty="0" smtClean="0">
                <a:ln>
                  <a:noFill/>
                </a:ln>
                <a:solidFill>
                  <a:srgbClr val="000000"/>
                </a:solidFill>
                <a:effectLst/>
                <a:latin typeface="Open Sans"/>
                <a:cs typeface="Arial" pitchFamily="34" charset="0"/>
              </a:rPr>
              <a:t> в </a:t>
            </a:r>
            <a:r>
              <a:rPr kumimoji="0" lang="ru-RU" sz="1600" b="1" i="0" u="none" strike="noStrike" cap="none" normalizeH="0" baseline="0" dirty="0" err="1" smtClean="0">
                <a:ln>
                  <a:noFill/>
                </a:ln>
                <a:solidFill>
                  <a:srgbClr val="000000"/>
                </a:solidFill>
                <a:effectLst/>
                <a:latin typeface="Open Sans"/>
                <a:cs typeface="Arial" pitchFamily="34" charset="0"/>
              </a:rPr>
              <a:t>Україні</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9508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762000"/>
            <a:ext cx="8153400" cy="5262979"/>
          </a:xfrm>
          <a:prstGeom prst="rect">
            <a:avLst/>
          </a:prstGeom>
        </p:spPr>
        <p:txBody>
          <a:bodyPr wrap="square">
            <a:spAutoFit/>
          </a:bodyPr>
          <a:lstStyle/>
          <a:p>
            <a:r>
              <a:rPr lang="ru-RU" sz="2800" dirty="0" err="1"/>
              <a:t>Системи</a:t>
            </a:r>
            <a:r>
              <a:rPr lang="ru-RU" sz="2800" dirty="0"/>
              <a:t> </a:t>
            </a:r>
            <a:r>
              <a:rPr lang="ru-RU" sz="2800" dirty="0" err="1"/>
              <a:t>Канбан</a:t>
            </a:r>
            <a:r>
              <a:rPr lang="ru-RU" sz="2800" dirty="0"/>
              <a:t> та "Точно в строк" </a:t>
            </a:r>
            <a:r>
              <a:rPr lang="ru-RU" sz="2800" dirty="0" err="1"/>
              <a:t>практикують</a:t>
            </a:r>
            <a:r>
              <a:rPr lang="ru-RU" sz="2800" dirty="0"/>
              <a:t> на </a:t>
            </a:r>
            <a:r>
              <a:rPr lang="ru-RU" sz="2800" dirty="0" err="1"/>
              <a:t>своїх</a:t>
            </a:r>
            <a:r>
              <a:rPr lang="ru-RU" sz="2800" dirty="0"/>
              <a:t> </a:t>
            </a:r>
            <a:r>
              <a:rPr lang="ru-RU" sz="2800" dirty="0" err="1"/>
              <a:t>виробництвах</a:t>
            </a:r>
            <a:r>
              <a:rPr lang="ru-RU" sz="2800" dirty="0"/>
              <a:t> </a:t>
            </a:r>
            <a:r>
              <a:rPr lang="ru-RU" sz="2800" dirty="0" err="1"/>
              <a:t>такі</a:t>
            </a:r>
            <a:r>
              <a:rPr lang="ru-RU" sz="2800" dirty="0"/>
              <a:t> </a:t>
            </a:r>
            <a:r>
              <a:rPr lang="ru-RU" sz="2800" dirty="0" err="1"/>
              <a:t>українські</a:t>
            </a:r>
            <a:r>
              <a:rPr lang="ru-RU" sz="2800" dirty="0"/>
              <a:t> </a:t>
            </a:r>
            <a:r>
              <a:rPr lang="ru-RU" sz="2800" dirty="0" err="1"/>
              <a:t>виробники</a:t>
            </a:r>
            <a:r>
              <a:rPr lang="ru-RU" sz="2800" dirty="0"/>
              <a:t>, </a:t>
            </a:r>
            <a:r>
              <a:rPr lang="ru-RU" sz="2800" dirty="0" smtClean="0"/>
              <a:t>як: </a:t>
            </a:r>
          </a:p>
          <a:p>
            <a:r>
              <a:rPr lang="ru-RU" sz="2800" dirty="0" smtClean="0"/>
              <a:t>"</a:t>
            </a:r>
            <a:r>
              <a:rPr lang="ru-RU" sz="2800" dirty="0"/>
              <a:t>Сармат", </a:t>
            </a:r>
            <a:endParaRPr lang="ru-RU" sz="2800" dirty="0" smtClean="0"/>
          </a:p>
          <a:p>
            <a:r>
              <a:rPr lang="ru-RU" sz="2800" dirty="0" smtClean="0"/>
              <a:t>ЗАТ </a:t>
            </a:r>
            <a:r>
              <a:rPr lang="ru-RU" sz="2800" dirty="0"/>
              <a:t>"Чумак</a:t>
            </a:r>
            <a:r>
              <a:rPr lang="ru-RU" sz="2800" dirty="0" smtClean="0"/>
              <a:t>",</a:t>
            </a:r>
          </a:p>
          <a:p>
            <a:r>
              <a:rPr lang="ru-RU" sz="2800" dirty="0" smtClean="0"/>
              <a:t>ЗАТ </a:t>
            </a:r>
            <a:r>
              <a:rPr lang="ru-RU" sz="2800" dirty="0"/>
              <a:t>"АВК</a:t>
            </a:r>
            <a:r>
              <a:rPr lang="ru-RU" sz="2800" dirty="0" smtClean="0"/>
              <a:t>",</a:t>
            </a:r>
          </a:p>
          <a:p>
            <a:r>
              <a:rPr lang="ru-RU" sz="2800" dirty="0" smtClean="0"/>
              <a:t> </a:t>
            </a:r>
            <a:r>
              <a:rPr lang="ru-RU" sz="2800" dirty="0"/>
              <a:t>"</a:t>
            </a:r>
            <a:r>
              <a:rPr lang="ru-RU" sz="2800" dirty="0" err="1"/>
              <a:t>Торговий</a:t>
            </a:r>
            <a:r>
              <a:rPr lang="ru-RU" sz="2800" dirty="0"/>
              <a:t> </a:t>
            </a:r>
            <a:r>
              <a:rPr lang="ru-RU" sz="2800" dirty="0" err="1"/>
              <a:t>дім</a:t>
            </a:r>
            <a:r>
              <a:rPr lang="ru-RU" sz="2800" dirty="0"/>
              <a:t> </a:t>
            </a:r>
            <a:r>
              <a:rPr lang="ru-RU" sz="2800" dirty="0" err="1"/>
              <a:t>Харківський</a:t>
            </a:r>
            <a:r>
              <a:rPr lang="ru-RU" sz="2800" dirty="0"/>
              <a:t> </a:t>
            </a:r>
            <a:r>
              <a:rPr lang="ru-RU" sz="2800" dirty="0" err="1"/>
              <a:t>жиркомбінат</a:t>
            </a:r>
            <a:r>
              <a:rPr lang="ru-RU" sz="2800" dirty="0"/>
              <a:t>", "</a:t>
            </a:r>
            <a:r>
              <a:rPr lang="ru-RU" sz="2800" dirty="0" err="1"/>
              <a:t>Торговий</a:t>
            </a:r>
            <a:r>
              <a:rPr lang="ru-RU" sz="2800" dirty="0"/>
              <a:t> </a:t>
            </a:r>
            <a:r>
              <a:rPr lang="ru-RU" sz="2800" dirty="0" err="1"/>
              <a:t>дім</a:t>
            </a:r>
            <a:r>
              <a:rPr lang="ru-RU" sz="2800" dirty="0"/>
              <a:t> </a:t>
            </a:r>
            <a:r>
              <a:rPr lang="ru-RU" sz="2800" dirty="0" err="1"/>
              <a:t>Львівський</a:t>
            </a:r>
            <a:r>
              <a:rPr lang="ru-RU" sz="2800" dirty="0"/>
              <a:t> </a:t>
            </a:r>
            <a:r>
              <a:rPr lang="ru-RU" sz="2800" dirty="0" err="1"/>
              <a:t>жиркомбінат</a:t>
            </a:r>
            <a:r>
              <a:rPr lang="ru-RU" sz="2800" dirty="0"/>
              <a:t>", "</a:t>
            </a:r>
            <a:r>
              <a:rPr lang="ru-RU" sz="2800" dirty="0" err="1"/>
              <a:t>Агрокосм</a:t>
            </a:r>
            <a:r>
              <a:rPr lang="ru-RU" sz="2800" dirty="0" smtClean="0"/>
              <a:t>",</a:t>
            </a:r>
          </a:p>
          <a:p>
            <a:r>
              <a:rPr lang="ru-RU" sz="2800" dirty="0" smtClean="0"/>
              <a:t> «САН </a:t>
            </a:r>
            <a:r>
              <a:rPr lang="ru-RU" sz="2800" dirty="0" err="1"/>
              <a:t>ІнБев</a:t>
            </a:r>
            <a:r>
              <a:rPr lang="ru-RU" sz="2800" dirty="0"/>
              <a:t> </a:t>
            </a:r>
            <a:r>
              <a:rPr lang="ru-RU" sz="2800" dirty="0" err="1" smtClean="0"/>
              <a:t>Україна</a:t>
            </a:r>
            <a:r>
              <a:rPr lang="ru-RU" sz="2800" dirty="0" smtClean="0"/>
              <a:t>», </a:t>
            </a:r>
          </a:p>
          <a:p>
            <a:r>
              <a:rPr lang="ru-RU" sz="2800" dirty="0" smtClean="0"/>
              <a:t>«</a:t>
            </a:r>
            <a:r>
              <a:rPr lang="ru-RU" sz="2800" dirty="0" err="1" smtClean="0"/>
              <a:t>Ніссан</a:t>
            </a:r>
            <a:r>
              <a:rPr lang="ru-RU" sz="2800" dirty="0" smtClean="0"/>
              <a:t> </a:t>
            </a:r>
            <a:r>
              <a:rPr lang="ru-RU" sz="2800" dirty="0"/>
              <a:t>Мотор </a:t>
            </a:r>
            <a:r>
              <a:rPr lang="ru-RU" sz="2800" dirty="0" err="1" smtClean="0"/>
              <a:t>Україна</a:t>
            </a:r>
            <a:r>
              <a:rPr lang="ru-RU" sz="2800" dirty="0" smtClean="0"/>
              <a:t>»,</a:t>
            </a:r>
          </a:p>
          <a:p>
            <a:r>
              <a:rPr lang="ru-RU" sz="2800" dirty="0" smtClean="0"/>
              <a:t> </a:t>
            </a:r>
            <a:r>
              <a:rPr lang="ru-RU" sz="2800" dirty="0"/>
              <a:t>"</a:t>
            </a:r>
            <a:r>
              <a:rPr lang="ru-RU" sz="2800" dirty="0" err="1"/>
              <a:t>Криворізький</a:t>
            </a:r>
            <a:r>
              <a:rPr lang="ru-RU" sz="2800" dirty="0"/>
              <a:t> завод </a:t>
            </a:r>
            <a:r>
              <a:rPr lang="ru-RU" sz="2800" dirty="0" err="1"/>
              <a:t>гірничого</a:t>
            </a:r>
            <a:r>
              <a:rPr lang="ru-RU" sz="2800" dirty="0"/>
              <a:t> </a:t>
            </a:r>
            <a:r>
              <a:rPr lang="ru-RU" sz="2800" dirty="0" err="1"/>
              <a:t>обладнання</a:t>
            </a:r>
            <a:r>
              <a:rPr lang="ru-RU" sz="2800" dirty="0"/>
              <a:t>", "Крафт </a:t>
            </a:r>
            <a:r>
              <a:rPr lang="ru-RU" sz="2800" dirty="0" err="1"/>
              <a:t>Фудз</a:t>
            </a:r>
            <a:r>
              <a:rPr lang="ru-RU" sz="2800" dirty="0"/>
              <a:t> </a:t>
            </a:r>
            <a:r>
              <a:rPr lang="ru-RU" sz="2800" dirty="0" err="1" smtClean="0"/>
              <a:t>Україна</a:t>
            </a:r>
            <a:r>
              <a:rPr lang="ru-RU" sz="2800" dirty="0" smtClean="0"/>
              <a:t>« и др.</a:t>
            </a:r>
            <a:endParaRPr lang="ru-RU" sz="2800" dirty="0"/>
          </a:p>
        </p:txBody>
      </p:sp>
    </p:spTree>
    <p:extLst>
      <p:ext uri="{BB962C8B-B14F-4D97-AF65-F5344CB8AC3E}">
        <p14:creationId xmlns:p14="http://schemas.microsoft.com/office/powerpoint/2010/main" val="328699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p:txBody>
          <a:bodyPr bIns="91440" anchor="b">
            <a:normAutofit/>
          </a:bodyPr>
          <a:lstStyle/>
          <a:p>
            <a:r>
              <a:rPr lang="en-US" sz="3300"/>
              <a:t>Push </a:t>
            </a:r>
            <a:r>
              <a:rPr lang="uk-UA" sz="3300"/>
              <a:t>і</a:t>
            </a:r>
            <a:r>
              <a:rPr lang="ru-RU" sz="3300"/>
              <a:t> </a:t>
            </a:r>
            <a:r>
              <a:rPr lang="en-US" sz="3300"/>
              <a:t>Pull </a:t>
            </a:r>
            <a:r>
              <a:rPr lang="ru-RU" sz="3300"/>
              <a:t>системи організації виробництва</a:t>
            </a:r>
          </a:p>
        </p:txBody>
      </p:sp>
      <p:sp>
        <p:nvSpPr>
          <p:cNvPr id="183304" name="Номер слайда 10"/>
          <p:cNvSpPr txBox="1">
            <a:spLocks noGrp="1"/>
          </p:cNvSpPr>
          <p:nvPr/>
        </p:nvSpPr>
        <p:spPr>
          <a:xfrm>
            <a:off x="146050" y="6210300"/>
            <a:ext cx="457200" cy="457200"/>
          </a:xfrm>
          <a:prstGeom prst="ellipse">
            <a:avLst/>
          </a:prstGeom>
          <a:noFill/>
        </p:spPr>
        <p:txBody>
          <a:bodyPr wrap="none" lIns="0" tIns="0" rIns="0" bIns="0" anchor="ctr" anchorCtr="1"/>
          <a:lstStyle/>
          <a:p>
            <a:pPr algn="ctr">
              <a:defRPr/>
            </a:pPr>
            <a:fld id="{FC6B5449-422F-4F8E-9CAB-D57A538A289B}" type="slidenum">
              <a:rPr lang="ru-RU" sz="1400">
                <a:solidFill>
                  <a:srgbClr val="FFFFFF"/>
                </a:solidFill>
                <a:latin typeface="+mj-lt"/>
                <a:ea typeface="+mj-ea"/>
                <a:cs typeface="+mj-cs"/>
              </a:rPr>
              <a:pPr algn="ctr">
                <a:defRPr/>
              </a:pPr>
              <a:t>9</a:t>
            </a:fld>
            <a:endParaRPr lang="ru-RU" sz="1400">
              <a:solidFill>
                <a:srgbClr val="FFFFFF"/>
              </a:solidFill>
              <a:latin typeface="+mj-lt"/>
              <a:ea typeface="+mj-ea"/>
              <a:cs typeface="+mj-cs"/>
            </a:endParaRPr>
          </a:p>
        </p:txBody>
      </p:sp>
      <p:sp>
        <p:nvSpPr>
          <p:cNvPr id="22532" name="AutoShape 4"/>
          <p:cNvSpPr>
            <a:spLocks noChangeArrowheads="1"/>
          </p:cNvSpPr>
          <p:nvPr/>
        </p:nvSpPr>
        <p:spPr bwMode="auto">
          <a:xfrm>
            <a:off x="611188" y="2660650"/>
            <a:ext cx="2628900" cy="2159000"/>
          </a:xfrm>
          <a:prstGeom prst="rightArrowCallout">
            <a:avLst>
              <a:gd name="adj1" fmla="val 25000"/>
              <a:gd name="adj2" fmla="val 25000"/>
              <a:gd name="adj3" fmla="val 20294"/>
              <a:gd name="adj4" fmla="val 73912"/>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cs typeface="Arial" charset="0"/>
              </a:rPr>
              <a:t>RP </a:t>
            </a:r>
            <a:r>
              <a:rPr lang="ru-RU">
                <a:latin typeface="Tahoma" pitchFamily="34" charset="0"/>
                <a:cs typeface="Arial" charset="0"/>
              </a:rPr>
              <a:t>(</a:t>
            </a:r>
            <a:r>
              <a:rPr lang="en-US">
                <a:latin typeface="Tahoma" pitchFamily="34" charset="0"/>
                <a:cs typeface="Arial" charset="0"/>
              </a:rPr>
              <a:t>requirement </a:t>
            </a:r>
          </a:p>
          <a:p>
            <a:pPr algn="ctr"/>
            <a:r>
              <a:rPr lang="en-US">
                <a:latin typeface="Tahoma" pitchFamily="34" charset="0"/>
                <a:cs typeface="Arial" charset="0"/>
              </a:rPr>
              <a:t>planning)</a:t>
            </a:r>
          </a:p>
          <a:p>
            <a:pPr algn="ctr"/>
            <a:r>
              <a:rPr lang="ru-RU">
                <a:latin typeface="Tahoma" pitchFamily="34" charset="0"/>
                <a:cs typeface="Arial" charset="0"/>
              </a:rPr>
              <a:t>система– </a:t>
            </a:r>
          </a:p>
          <a:p>
            <a:pPr algn="ctr"/>
            <a:r>
              <a:rPr lang="ru-RU">
                <a:latin typeface="Tahoma" pitchFamily="34" charset="0"/>
                <a:cs typeface="Arial" charset="0"/>
              </a:rPr>
              <a:t>«виштовхування» (</a:t>
            </a:r>
          </a:p>
          <a:p>
            <a:pPr algn="ctr"/>
            <a:endParaRPr lang="ru-RU">
              <a:latin typeface="Tahoma" pitchFamily="34" charset="0"/>
              <a:cs typeface="Arial" charset="0"/>
            </a:endParaRPr>
          </a:p>
          <a:p>
            <a:pPr algn="ctr"/>
            <a:r>
              <a:rPr lang="ru-RU">
                <a:latin typeface="Tahoma" pitchFamily="34" charset="0"/>
                <a:cs typeface="Arial" charset="0"/>
              </a:rPr>
              <a:t>Концепція </a:t>
            </a:r>
          </a:p>
          <a:p>
            <a:pPr algn="ctr"/>
            <a:r>
              <a:rPr lang="en-US">
                <a:latin typeface="Tahoma" pitchFamily="34" charset="0"/>
                <a:cs typeface="Arial" charset="0"/>
              </a:rPr>
              <a:t>push</a:t>
            </a:r>
            <a:endParaRPr lang="ru-RU">
              <a:latin typeface="Tahoma" pitchFamily="34" charset="0"/>
              <a:cs typeface="Arial" charset="0"/>
            </a:endParaRPr>
          </a:p>
          <a:p>
            <a:pPr algn="ctr"/>
            <a:r>
              <a:rPr lang="ru-RU">
                <a:latin typeface="Tahoma" pitchFamily="34" charset="0"/>
                <a:cs typeface="Arial" charset="0"/>
              </a:rPr>
              <a:t> </a:t>
            </a:r>
          </a:p>
        </p:txBody>
      </p:sp>
      <p:sp>
        <p:nvSpPr>
          <p:cNvPr id="22533" name="Rectangle 6"/>
          <p:cNvSpPr>
            <a:spLocks noChangeArrowheads="1"/>
          </p:cNvSpPr>
          <p:nvPr/>
        </p:nvSpPr>
        <p:spPr bwMode="auto">
          <a:xfrm>
            <a:off x="3311525" y="2625725"/>
            <a:ext cx="647700" cy="2159000"/>
          </a:xfrm>
          <a:prstGeom prst="rect">
            <a:avLst/>
          </a:prstGeom>
          <a:solidFill>
            <a:srgbClr val="FFFF99"/>
          </a:solidFill>
          <a:ln w="9525">
            <a:solidFill>
              <a:schemeClr val="tx1"/>
            </a:solidFill>
            <a:miter lim="800000"/>
            <a:headEnd/>
            <a:tailEnd/>
          </a:ln>
        </p:spPr>
        <p:txBody>
          <a:bodyPr vert="eaVert" wrap="none" anchor="ctr"/>
          <a:lstStyle/>
          <a:p>
            <a:pPr algn="ctr"/>
            <a:r>
              <a:rPr lang="ru-RU">
                <a:latin typeface="Tahoma" pitchFamily="34" charset="0"/>
                <a:cs typeface="Arial" charset="0"/>
              </a:rPr>
              <a:t>споживачі</a:t>
            </a:r>
          </a:p>
        </p:txBody>
      </p:sp>
      <p:sp>
        <p:nvSpPr>
          <p:cNvPr id="22534" name="AutoShape 7"/>
          <p:cNvSpPr>
            <a:spLocks noChangeArrowheads="1"/>
          </p:cNvSpPr>
          <p:nvPr/>
        </p:nvSpPr>
        <p:spPr bwMode="auto">
          <a:xfrm>
            <a:off x="7451725" y="2660650"/>
            <a:ext cx="1223963" cy="2159000"/>
          </a:xfrm>
          <a:prstGeom prst="leftArrowCallout">
            <a:avLst>
              <a:gd name="adj1" fmla="val 44099"/>
              <a:gd name="adj2" fmla="val 44099"/>
              <a:gd name="adj3" fmla="val 16667"/>
              <a:gd name="adj4" fmla="val 66667"/>
            </a:avLst>
          </a:prstGeom>
          <a:solidFill>
            <a:srgbClr val="FFFF99"/>
          </a:solidFill>
          <a:ln w="9525">
            <a:solidFill>
              <a:schemeClr val="tx1"/>
            </a:solidFill>
            <a:miter lim="800000"/>
            <a:headEnd/>
            <a:tailEnd/>
          </a:ln>
        </p:spPr>
        <p:txBody>
          <a:bodyPr vert="eaVert" wrap="none" anchor="ctr"/>
          <a:lstStyle/>
          <a:p>
            <a:pPr algn="ctr"/>
            <a:r>
              <a:rPr lang="ru-RU">
                <a:latin typeface="Tahoma" pitchFamily="34" charset="0"/>
                <a:cs typeface="Arial" charset="0"/>
              </a:rPr>
              <a:t>Замовлення </a:t>
            </a:r>
          </a:p>
          <a:p>
            <a:pPr algn="ctr"/>
            <a:r>
              <a:rPr lang="ru-RU">
                <a:latin typeface="Tahoma" pitchFamily="34" charset="0"/>
                <a:cs typeface="Arial" charset="0"/>
              </a:rPr>
              <a:t>споживачів</a:t>
            </a:r>
          </a:p>
        </p:txBody>
      </p:sp>
      <p:sp>
        <p:nvSpPr>
          <p:cNvPr id="22535" name="Rectangle 8"/>
          <p:cNvSpPr>
            <a:spLocks noChangeArrowheads="1"/>
          </p:cNvSpPr>
          <p:nvPr/>
        </p:nvSpPr>
        <p:spPr bwMode="auto">
          <a:xfrm>
            <a:off x="5338763" y="2662238"/>
            <a:ext cx="1970087" cy="2190750"/>
          </a:xfrm>
          <a:prstGeom prst="rect">
            <a:avLst/>
          </a:prstGeom>
          <a:solidFill>
            <a:schemeClr val="accent1"/>
          </a:solidFill>
          <a:ln w="9525">
            <a:solidFill>
              <a:schemeClr val="tx1"/>
            </a:solidFill>
            <a:miter lim="800000"/>
            <a:headEnd/>
            <a:tailEnd/>
          </a:ln>
        </p:spPr>
        <p:txBody>
          <a:bodyPr wrap="none" anchor="ctr"/>
          <a:lstStyle/>
          <a:p>
            <a:pPr algn="ctr"/>
            <a:r>
              <a:rPr lang="en-US">
                <a:latin typeface="Tahoma" pitchFamily="34" charset="0"/>
                <a:cs typeface="Arial" charset="0"/>
              </a:rPr>
              <a:t>JIT (just in time)</a:t>
            </a:r>
          </a:p>
          <a:p>
            <a:pPr algn="ctr"/>
            <a:r>
              <a:rPr lang="en-US">
                <a:latin typeface="Tahoma" pitchFamily="34" charset="0"/>
                <a:cs typeface="Arial" charset="0"/>
              </a:rPr>
              <a:t> </a:t>
            </a:r>
            <a:r>
              <a:rPr lang="ru-RU">
                <a:latin typeface="Tahoma" pitchFamily="34" charset="0"/>
                <a:cs typeface="Arial" charset="0"/>
              </a:rPr>
              <a:t>систем</a:t>
            </a:r>
            <a:r>
              <a:rPr lang="uk-UA">
                <a:latin typeface="Tahoma" pitchFamily="34" charset="0"/>
                <a:cs typeface="Arial" charset="0"/>
              </a:rPr>
              <a:t>а</a:t>
            </a:r>
            <a:r>
              <a:rPr lang="ru-RU">
                <a:latin typeface="Tahoma" pitchFamily="34" charset="0"/>
                <a:cs typeface="Arial" charset="0"/>
              </a:rPr>
              <a:t>-</a:t>
            </a:r>
          </a:p>
          <a:p>
            <a:pPr algn="ctr"/>
            <a:r>
              <a:rPr lang="ru-RU">
                <a:latin typeface="Tahoma" pitchFamily="34" charset="0"/>
                <a:cs typeface="Arial" charset="0"/>
              </a:rPr>
              <a:t>«витягування»</a:t>
            </a:r>
          </a:p>
          <a:p>
            <a:pPr algn="ctr"/>
            <a:endParaRPr lang="ru-RU">
              <a:latin typeface="Tahoma" pitchFamily="34" charset="0"/>
              <a:cs typeface="Arial" charset="0"/>
            </a:endParaRPr>
          </a:p>
          <a:p>
            <a:pPr algn="ctr"/>
            <a:r>
              <a:rPr lang="ru-RU">
                <a:latin typeface="Tahoma" pitchFamily="34" charset="0"/>
                <a:cs typeface="Arial" charset="0"/>
              </a:rPr>
              <a:t>Концепція</a:t>
            </a:r>
            <a:endParaRPr lang="en-US">
              <a:latin typeface="Tahoma" pitchFamily="34" charset="0"/>
              <a:cs typeface="Arial" charset="0"/>
            </a:endParaRPr>
          </a:p>
          <a:p>
            <a:pPr algn="ctr"/>
            <a:r>
              <a:rPr lang="en-US">
                <a:latin typeface="Tahoma" pitchFamily="34" charset="0"/>
                <a:cs typeface="Arial" charset="0"/>
              </a:rPr>
              <a:t>pull</a:t>
            </a:r>
            <a:endParaRPr lang="ru-RU">
              <a:latin typeface="Tahoma" pitchFamily="34" charset="0"/>
              <a:cs typeface="Arial" charset="0"/>
            </a:endParaRPr>
          </a:p>
        </p:txBody>
      </p:sp>
      <p:sp>
        <p:nvSpPr>
          <p:cNvPr id="22536" name="Freeform 9"/>
          <p:cNvSpPr>
            <a:spLocks/>
          </p:cNvSpPr>
          <p:nvPr/>
        </p:nvSpPr>
        <p:spPr bwMode="auto">
          <a:xfrm>
            <a:off x="4498975" y="1895475"/>
            <a:ext cx="360363" cy="3760788"/>
          </a:xfrm>
          <a:custGeom>
            <a:avLst/>
            <a:gdLst>
              <a:gd name="T0" fmla="*/ 2147483647 w 261"/>
              <a:gd name="T1" fmla="*/ 0 h 1474"/>
              <a:gd name="T2" fmla="*/ 2147483647 w 261"/>
              <a:gd name="T3" fmla="*/ 2147483647 h 1474"/>
              <a:gd name="T4" fmla="*/ 2147483647 w 261"/>
              <a:gd name="T5" fmla="*/ 2147483647 h 1474"/>
              <a:gd name="T6" fmla="*/ 2147483647 w 261"/>
              <a:gd name="T7" fmla="*/ 2147483647 h 1474"/>
              <a:gd name="T8" fmla="*/ 2147483647 w 261"/>
              <a:gd name="T9" fmla="*/ 2147483647 h 1474"/>
              <a:gd name="T10" fmla="*/ 2147483647 w 261"/>
              <a:gd name="T11" fmla="*/ 2147483647 h 1474"/>
              <a:gd name="T12" fmla="*/ 2147483647 w 261"/>
              <a:gd name="T13" fmla="*/ 2147483647 h 1474"/>
              <a:gd name="T14" fmla="*/ 2147483647 w 261"/>
              <a:gd name="T15" fmla="*/ 2147483647 h 1474"/>
              <a:gd name="T16" fmla="*/ 2147483647 w 261"/>
              <a:gd name="T17" fmla="*/ 2147483647 h 1474"/>
              <a:gd name="T18" fmla="*/ 2147483647 w 261"/>
              <a:gd name="T19" fmla="*/ 2147483647 h 1474"/>
              <a:gd name="T20" fmla="*/ 2147483647 w 261"/>
              <a:gd name="T21" fmla="*/ 2147483647 h 14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
              <a:gd name="T34" fmla="*/ 0 h 1474"/>
              <a:gd name="T35" fmla="*/ 261 w 261"/>
              <a:gd name="T36" fmla="*/ 1474 h 14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 h="1474">
                <a:moveTo>
                  <a:pt x="189" y="0"/>
                </a:moveTo>
                <a:cubicBezTo>
                  <a:pt x="100" y="24"/>
                  <a:pt x="12" y="49"/>
                  <a:pt x="8" y="91"/>
                </a:cubicBezTo>
                <a:cubicBezTo>
                  <a:pt x="4" y="133"/>
                  <a:pt x="166" y="193"/>
                  <a:pt x="166" y="250"/>
                </a:cubicBezTo>
                <a:cubicBezTo>
                  <a:pt x="166" y="307"/>
                  <a:pt x="0" y="378"/>
                  <a:pt x="8" y="431"/>
                </a:cubicBezTo>
                <a:cubicBezTo>
                  <a:pt x="16" y="484"/>
                  <a:pt x="212" y="503"/>
                  <a:pt x="212" y="567"/>
                </a:cubicBezTo>
                <a:cubicBezTo>
                  <a:pt x="212" y="631"/>
                  <a:pt x="8" y="757"/>
                  <a:pt x="8" y="817"/>
                </a:cubicBezTo>
                <a:cubicBezTo>
                  <a:pt x="8" y="877"/>
                  <a:pt x="205" y="866"/>
                  <a:pt x="212" y="930"/>
                </a:cubicBezTo>
                <a:cubicBezTo>
                  <a:pt x="219" y="994"/>
                  <a:pt x="45" y="1142"/>
                  <a:pt x="53" y="1202"/>
                </a:cubicBezTo>
                <a:cubicBezTo>
                  <a:pt x="61" y="1262"/>
                  <a:pt x="253" y="1255"/>
                  <a:pt x="257" y="1293"/>
                </a:cubicBezTo>
                <a:cubicBezTo>
                  <a:pt x="261" y="1331"/>
                  <a:pt x="80" y="1399"/>
                  <a:pt x="76" y="1429"/>
                </a:cubicBezTo>
                <a:cubicBezTo>
                  <a:pt x="72" y="1459"/>
                  <a:pt x="153" y="1466"/>
                  <a:pt x="234" y="1474"/>
                </a:cubicBez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latin typeface="Tahoma" pitchFamily="34" charset="0"/>
              <a:cs typeface="Arial" charset="0"/>
            </a:endParaRPr>
          </a:p>
        </p:txBody>
      </p:sp>
      <p:sp>
        <p:nvSpPr>
          <p:cNvPr id="22537" name="TextBox 10"/>
          <p:cNvSpPr txBox="1">
            <a:spLocks noChangeArrowheads="1"/>
          </p:cNvSpPr>
          <p:nvPr/>
        </p:nvSpPr>
        <p:spPr bwMode="auto">
          <a:xfrm>
            <a:off x="446088" y="1712913"/>
            <a:ext cx="3760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a:latin typeface="Tahoma" pitchFamily="34" charset="0"/>
                <a:cs typeface="Arial" charset="0"/>
              </a:rPr>
              <a:t>Виробництво на основі прогнозу попиту</a:t>
            </a:r>
          </a:p>
        </p:txBody>
      </p:sp>
      <p:sp>
        <p:nvSpPr>
          <p:cNvPr id="22538" name="TextBox 11"/>
          <p:cNvSpPr txBox="1">
            <a:spLocks noChangeArrowheads="1"/>
          </p:cNvSpPr>
          <p:nvPr/>
        </p:nvSpPr>
        <p:spPr bwMode="auto">
          <a:xfrm>
            <a:off x="5046663" y="1712913"/>
            <a:ext cx="3760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a:latin typeface="Tahoma" pitchFamily="34" charset="0"/>
                <a:cs typeface="Arial" charset="0"/>
              </a:rPr>
              <a:t>Виробництво за замовленніми (реальний попит)</a:t>
            </a:r>
          </a:p>
        </p:txBody>
      </p:sp>
    </p:spTree>
    <p:extLst>
      <p:ext uri="{BB962C8B-B14F-4D97-AF65-F5344CB8AC3E}">
        <p14:creationId xmlns:p14="http://schemas.microsoft.com/office/powerpoint/2010/main" val="350138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5916</Words>
  <Application>Microsoft Office PowerPoint</Application>
  <PresentationFormat>Экран (4:3)</PresentationFormat>
  <Paragraphs>620</Paragraphs>
  <Slides>81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81</vt:i4>
      </vt:variant>
    </vt:vector>
  </HeadingPairs>
  <TitlesOfParts>
    <vt:vector size="84" baseType="lpstr">
      <vt:lpstr>Office Theme</vt:lpstr>
      <vt:lpstr>Формула</vt:lpstr>
      <vt:lpstr>Equation</vt:lpstr>
      <vt:lpstr>Презентация PowerPoint</vt:lpstr>
      <vt:lpstr>6.1. Традиційна і логістична концепції організації виробництва </vt:lpstr>
      <vt:lpstr>Цілі виробничої логістики </vt:lpstr>
      <vt:lpstr>Презентация PowerPoint</vt:lpstr>
      <vt:lpstr>Презентация PowerPoint</vt:lpstr>
      <vt:lpstr>Презентация PowerPoint</vt:lpstr>
      <vt:lpstr>Презентация PowerPoint</vt:lpstr>
      <vt:lpstr>Презентация PowerPoint</vt:lpstr>
      <vt:lpstr>Push і Pull системи організації виробництва</vt:lpstr>
      <vt:lpstr>ВИШТОВХУВАЛЬНІ ТА ВИТЯГУВАЛЬНІ ЛОГІСТИЧНІ СИСТЕМИ </vt:lpstr>
      <vt:lpstr>Презентация PowerPoint</vt:lpstr>
      <vt:lpstr>Презентация PowerPoint</vt:lpstr>
      <vt:lpstr>Презентация PowerPoint</vt:lpstr>
      <vt:lpstr> Базовими мікрологістичними системами виштовхувального типу, що ґрунтуються на концепції “планування потреб/ресурсів”, у виробництві й постачанні є системи “планування потреби у матеріалах/виробничого планування потреби у ресурсах” (material/manufacturing requirements/resource planning, MRP I / MRP II), а у дистрибуції (розподілі) – системи “планування розподілу продукції/ресурсів (distribution requirements/resource planning, DRP I / DRP II).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Механізм функціонування витягувальної системи управління матеріальними потоками</vt:lpstr>
      <vt:lpstr>Презентация PowerPoint</vt:lpstr>
      <vt:lpstr>Презентация PowerPoint</vt:lpstr>
      <vt:lpstr>МІКРОЛОГІСТИЧНА СИСТЕМА КАНБАН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Великий вплив на результати бізнесу робить розподіл асортиментного складу запасів у різних ешелонах логістичних систем. Диференціюємо весь асортимент за двома ознаками: за часткою товарної групи в загальному обсязі обороту і часткою товарної групи в загальному прибутку. Дістанемо чотири групи запасів товарів: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155</cp:revision>
  <dcterms:created xsi:type="dcterms:W3CDTF">2006-08-16T00:00:00Z</dcterms:created>
  <dcterms:modified xsi:type="dcterms:W3CDTF">2019-05-22T07:38:28Z</dcterms:modified>
</cp:coreProperties>
</file>