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9" r:id="rId2"/>
    <p:sldId id="274" r:id="rId3"/>
    <p:sldId id="273" r:id="rId4"/>
    <p:sldId id="278" r:id="rId5"/>
    <p:sldId id="279" r:id="rId6"/>
    <p:sldId id="280" r:id="rId7"/>
    <p:sldId id="281" r:id="rId8"/>
    <p:sldId id="282" r:id="rId9"/>
    <p:sldId id="283" r:id="rId10"/>
    <p:sldId id="284" r:id="rId11"/>
    <p:sldId id="285" r:id="rId12"/>
    <p:sldId id="286" r:id="rId13"/>
    <p:sldId id="287" r:id="rId14"/>
    <p:sldId id="288" r:id="rId15"/>
    <p:sldId id="290" r:id="rId16"/>
    <p:sldId id="289" r:id="rId17"/>
    <p:sldId id="291" r:id="rId18"/>
    <p:sldId id="292" r:id="rId19"/>
    <p:sldId id="293" r:id="rId20"/>
    <p:sldId id="296" r:id="rId21"/>
    <p:sldId id="297" r:id="rId22"/>
    <p:sldId id="298" r:id="rId23"/>
    <p:sldId id="299" r:id="rId24"/>
    <p:sldId id="294" r:id="rId25"/>
    <p:sldId id="295" r:id="rId26"/>
    <p:sldId id="301" r:id="rId27"/>
    <p:sldId id="306" r:id="rId28"/>
    <p:sldId id="307" r:id="rId29"/>
    <p:sldId id="308" r:id="rId30"/>
    <p:sldId id="309" r:id="rId31"/>
    <p:sldId id="311" r:id="rId32"/>
    <p:sldId id="310" r:id="rId33"/>
    <p:sldId id="313" r:id="rId34"/>
    <p:sldId id="314" r:id="rId35"/>
    <p:sldId id="315" r:id="rId36"/>
    <p:sldId id="312" r:id="rId37"/>
    <p:sldId id="316" r:id="rId38"/>
    <p:sldId id="305" r:id="rId39"/>
    <p:sldId id="319" r:id="rId40"/>
    <p:sldId id="320" r:id="rId41"/>
    <p:sldId id="321" r:id="rId42"/>
    <p:sldId id="318" r:id="rId43"/>
    <p:sldId id="324" r:id="rId44"/>
    <p:sldId id="325" r:id="rId45"/>
    <p:sldId id="326" r:id="rId46"/>
    <p:sldId id="327" r:id="rId47"/>
    <p:sldId id="317" r:id="rId48"/>
    <p:sldId id="300" r:id="rId49"/>
    <p:sldId id="329" r:id="rId50"/>
    <p:sldId id="328" r:id="rId51"/>
    <p:sldId id="331" r:id="rId52"/>
    <p:sldId id="330" r:id="rId53"/>
    <p:sldId id="303" r:id="rId54"/>
    <p:sldId id="302" r:id="rId55"/>
    <p:sldId id="304" r:id="rId56"/>
    <p:sldId id="272"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BD"/>
    <a:srgbClr val="A3EE8E"/>
    <a:srgbClr val="E9E2FE"/>
    <a:srgbClr val="E7F7FD"/>
    <a:srgbClr val="FAFCBC"/>
    <a:srgbClr val="90DEE8"/>
    <a:srgbClr val="FBD1EA"/>
    <a:srgbClr val="F6F987"/>
    <a:srgbClr val="FABEE2"/>
    <a:srgbClr val="F9B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p:scale>
          <a:sx n="66" d="100"/>
          <a:sy n="66" d="100"/>
        </p:scale>
        <p:origin x="-330"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4D7A9-1A28-4C55-89E5-9E3A87774706}" type="datetimeFigureOut">
              <a:rPr lang="ru-RU" smtClean="0"/>
              <a:t>09.11.2018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B7993-C0BE-4A6E-ABE8-B5531A796E7B}" type="slidenum">
              <a:rPr lang="ru-RU" smtClean="0"/>
              <a:t>‹#›</a:t>
            </a:fld>
            <a:endParaRPr lang="ru-RU"/>
          </a:p>
        </p:txBody>
      </p:sp>
    </p:spTree>
    <p:extLst>
      <p:ext uri="{BB962C8B-B14F-4D97-AF65-F5344CB8AC3E}">
        <p14:creationId xmlns:p14="http://schemas.microsoft.com/office/powerpoint/2010/main" val="399626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FB7993-C0BE-4A6E-ABE8-B5531A796E7B}" type="slidenum">
              <a:rPr lang="ru-RU" smtClean="0"/>
              <a:t>9</a:t>
            </a:fld>
            <a:endParaRPr lang="ru-RU"/>
          </a:p>
        </p:txBody>
      </p:sp>
    </p:spTree>
    <p:extLst>
      <p:ext uri="{BB962C8B-B14F-4D97-AF65-F5344CB8AC3E}">
        <p14:creationId xmlns:p14="http://schemas.microsoft.com/office/powerpoint/2010/main" val="390815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FB7993-C0BE-4A6E-ABE8-B5531A796E7B}" type="slidenum">
              <a:rPr lang="ru-RU" smtClean="0"/>
              <a:t>10</a:t>
            </a:fld>
            <a:endParaRPr lang="ru-RU"/>
          </a:p>
        </p:txBody>
      </p:sp>
    </p:spTree>
    <p:extLst>
      <p:ext uri="{BB962C8B-B14F-4D97-AF65-F5344CB8AC3E}">
        <p14:creationId xmlns:p14="http://schemas.microsoft.com/office/powerpoint/2010/main" val="271079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FB7993-C0BE-4A6E-ABE8-B5531A796E7B}" type="slidenum">
              <a:rPr lang="ru-RU" smtClean="0"/>
              <a:t>11</a:t>
            </a:fld>
            <a:endParaRPr lang="ru-RU"/>
          </a:p>
        </p:txBody>
      </p:sp>
    </p:spTree>
    <p:extLst>
      <p:ext uri="{BB962C8B-B14F-4D97-AF65-F5344CB8AC3E}">
        <p14:creationId xmlns:p14="http://schemas.microsoft.com/office/powerpoint/2010/main" val="204889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FB7993-C0BE-4A6E-ABE8-B5531A796E7B}" type="slidenum">
              <a:rPr lang="ru-RU" smtClean="0"/>
              <a:t>35</a:t>
            </a:fld>
            <a:endParaRPr lang="ru-RU"/>
          </a:p>
        </p:txBody>
      </p:sp>
    </p:spTree>
    <p:extLst>
      <p:ext uri="{BB962C8B-B14F-4D97-AF65-F5344CB8AC3E}">
        <p14:creationId xmlns:p14="http://schemas.microsoft.com/office/powerpoint/2010/main" val="16612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FB7993-C0BE-4A6E-ABE8-B5531A796E7B}" type="slidenum">
              <a:rPr lang="ru-RU" smtClean="0"/>
              <a:t>39</a:t>
            </a:fld>
            <a:endParaRPr lang="ru-RU"/>
          </a:p>
        </p:txBody>
      </p:sp>
    </p:spTree>
    <p:extLst>
      <p:ext uri="{BB962C8B-B14F-4D97-AF65-F5344CB8AC3E}">
        <p14:creationId xmlns:p14="http://schemas.microsoft.com/office/powerpoint/2010/main" val="169378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FB7993-C0BE-4A6E-ABE8-B5531A796E7B}" type="slidenum">
              <a:rPr lang="ru-RU" smtClean="0"/>
              <a:t>53</a:t>
            </a:fld>
            <a:endParaRPr lang="ru-RU"/>
          </a:p>
        </p:txBody>
      </p:sp>
    </p:spTree>
    <p:extLst>
      <p:ext uri="{BB962C8B-B14F-4D97-AF65-F5344CB8AC3E}">
        <p14:creationId xmlns:p14="http://schemas.microsoft.com/office/powerpoint/2010/main" val="91923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142059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392683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294822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213601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403709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245964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221824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193648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94671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365197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E72BC35-814A-499C-8E5C-51DE5471D7D2}" type="datetimeFigureOut">
              <a:rPr lang="ru-RU" smtClean="0"/>
              <a:t>09.11.2018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22E53BC-6E3B-49A5-8019-D5FC05743AF9}" type="slidenum">
              <a:rPr lang="ru-RU" smtClean="0"/>
              <a:t>‹#›</a:t>
            </a:fld>
            <a:endParaRPr lang="ru-RU" dirty="0"/>
          </a:p>
        </p:txBody>
      </p:sp>
    </p:spTree>
    <p:extLst>
      <p:ext uri="{BB962C8B-B14F-4D97-AF65-F5344CB8AC3E}">
        <p14:creationId xmlns:p14="http://schemas.microsoft.com/office/powerpoint/2010/main" val="256345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2BC35-814A-499C-8E5C-51DE5471D7D2}" type="datetimeFigureOut">
              <a:rPr lang="ru-RU" smtClean="0"/>
              <a:t>09.11.2018</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E53BC-6E3B-49A5-8019-D5FC05743AF9}" type="slidenum">
              <a:rPr lang="ru-RU" smtClean="0"/>
              <a:t>‹#›</a:t>
            </a:fld>
            <a:endParaRPr lang="ru-RU" dirty="0"/>
          </a:p>
        </p:txBody>
      </p:sp>
    </p:spTree>
    <p:extLst>
      <p:ext uri="{BB962C8B-B14F-4D97-AF65-F5344CB8AC3E}">
        <p14:creationId xmlns:p14="http://schemas.microsoft.com/office/powerpoint/2010/main" val="374620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s://urist-ua.net/%D0%BA%D0%BE%D0%B4%D0%B5%D0%BA%D1%81%D0%B8/%D0%BC%D0%B8%D1%82%D0%BD%D0%B8%D0%B9_%D0%BA%D0%BE%D0%B4%D0%B5%D0%BA%D1%81_%D1%83%D0%BA%D1%80%D0%B0%D1%97%D0%BD%D0%B8/%D0%B3%D0%BB%D0%B0%D0%B2%D0%B0_2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urist-ua.net/%D0%BA%D0%BE%D0%B4%D0%B5%D0%BA%D1%81%D0%B8/%D0%BC%D0%B8%D1%82%D0%BD%D0%B8%D0%B9_%D0%BA%D0%BE%D0%B4%D0%B5%D0%BA%D1%81_%D1%83%D0%BA%D1%80%D0%B0%D1%97%D0%BD%D0%B8/%D0%B3%D0%BB%D0%B0%D0%B2%D0%B0_20/"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urist-ua.net/%D0%BA%D0%BE%D0%B4%D0%B5%D0%BA%D1%81%D0%B8/%D0%BC%D0%B8%D1%82%D0%BD%D0%B8%D0%B9_%D0%BA%D0%BE%D0%B4%D0%B5%D0%BA%D1%81_%D1%83%D0%BA%D1%80%D0%B0%D1%97%D0%BD%D0%B8/%D0%B3%D0%BB%D0%B0%D0%B2%D0%B0_20/"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urist-ua.net/%D0%BA%D0%BE%D0%B4%D0%B5%D0%BA%D1%81%D0%B8/%D0%BC%D0%B8%D1%82%D0%BD%D0%B8%D0%B9_%D0%BA%D0%BE%D0%B4%D0%B5%D0%BA%D1%81_%D1%83%D0%BA%D1%80%D0%B0%D1%97%D0%BD%D0%B8/%D0%B3%D0%BB%D0%B0%D0%B2%D0%B0_20/"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urist-ua.net/%D0%BA%D0%BE%D0%B4%D0%B5%D0%BA%D1%81%D0%B8/%D0%BC%D0%B8%D1%82%D0%BD%D0%B8%D0%B9_%D0%BA%D0%BE%D0%B4%D0%B5%D0%BA%D1%81_%D1%83%D0%BA%D1%80%D0%B0%D1%97%D0%BD%D0%B8/%D0%B3%D0%BB%D0%B0%D0%B2%D0%B0_20/" TargetMode="Externa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urist-ua.net/%D0%BA%D0%BE%D0%B4%D0%B5%D0%BA%D1%81%D0%B8/%D0%BC%D0%B8%D1%82%D0%BD%D0%B8%D0%B9_%D0%BA%D0%BE%D0%B4%D0%B5%D0%BA%D1%81_%D1%83%D0%BA%D1%80%D0%B0%D1%97%D0%BD%D0%B8/%D0%B3%D0%BB%D0%B0%D0%B2%D0%B0_20/" TargetMode="External"/><Relationship Id="rId4" Type="http://schemas.openxmlformats.org/officeDocument/2006/relationships/image" Target="../media/image5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urist-ua.net/%D0%BA%D0%BE%D0%B4%D0%B5%D0%BA%D1%81%D0%B8/%D0%BC%D0%B8%D1%82%D0%BD%D0%B8%D0%B9_%D0%BA%D0%BE%D0%B4%D0%B5%D0%BA%D1%81_%D1%83%D0%BA%D1%80%D0%B0%D1%97%D0%BD%D0%B8/%D0%B3%D0%BB%D0%B0%D0%B2%D0%B0_20/" TargetMode="Externa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11895" y="549660"/>
            <a:ext cx="9271379" cy="1323439"/>
          </a:xfrm>
          <a:prstGeom prst="rect">
            <a:avLst/>
          </a:prstGeom>
        </p:spPr>
        <p:txBody>
          <a:bodyPr wrap="square">
            <a:spAutoFit/>
          </a:bodyPr>
          <a:lstStyle/>
          <a:p>
            <a:pPr algn="ctr"/>
            <a:r>
              <a:rPr lang="uk-UA" sz="2000" b="1" dirty="0">
                <a:latin typeface="Times New Roman" panose="02020603050405020304" pitchFamily="18" charset="0"/>
                <a:cs typeface="Times New Roman" panose="02020603050405020304" pitchFamily="18" charset="0"/>
              </a:rPr>
              <a:t>КАФЕДРА ОПОДАТКУВАННЯ </a:t>
            </a:r>
            <a:br>
              <a:rPr lang="uk-UA" sz="2000" b="1" dirty="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ХАРКІВСЬКОГО НАЦІОНАЛЬНОГО ЕКОНОМІЧНОГО УНІВЕРСИТЕТУ </a:t>
            </a:r>
            <a:endParaRPr lang="uk-UA" sz="2000" b="1" dirty="0" smtClean="0">
              <a:latin typeface="Times New Roman" panose="02020603050405020304" pitchFamily="18" charset="0"/>
              <a:cs typeface="Times New Roman" panose="02020603050405020304" pitchFamily="18" charset="0"/>
            </a:endParaRPr>
          </a:p>
          <a:p>
            <a:pPr algn="ctr"/>
            <a:r>
              <a:rPr lang="uk-UA" sz="2000" b="1" dirty="0" smtClean="0">
                <a:latin typeface="Times New Roman" panose="02020603050405020304" pitchFamily="18" charset="0"/>
                <a:cs typeface="Times New Roman" panose="02020603050405020304" pitchFamily="18" charset="0"/>
              </a:rPr>
              <a:t>ІМЕНІ </a:t>
            </a:r>
            <a:r>
              <a:rPr lang="uk-UA" sz="2000" b="1" dirty="0">
                <a:latin typeface="Times New Roman" panose="02020603050405020304" pitchFamily="18" charset="0"/>
                <a:cs typeface="Times New Roman" panose="02020603050405020304" pitchFamily="18" charset="0"/>
              </a:rPr>
              <a:t>СЕМЕНА КУЗНЕЦЯ</a:t>
            </a:r>
            <a:br>
              <a:rPr lang="uk-UA"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152030" y="6226067"/>
            <a:ext cx="1887940" cy="446276"/>
          </a:xfrm>
          <a:prstGeom prst="rect">
            <a:avLst/>
          </a:prstGeom>
        </p:spPr>
        <p:txBody>
          <a:bodyPr wrap="square">
            <a:spAutoFit/>
          </a:bodyPr>
          <a:lstStyle/>
          <a:p>
            <a:pPr algn="ctr">
              <a:lnSpc>
                <a:spcPct val="115000"/>
              </a:lnSpc>
              <a:spcAft>
                <a:spcPts val="0"/>
              </a:spcAft>
              <a:tabLst>
                <a:tab pos="4591050" algn="l"/>
              </a:tabLst>
            </a:pPr>
            <a:r>
              <a:rPr lang="uk-UA" sz="2000" b="1" dirty="0">
                <a:latin typeface="Times New Roman" panose="02020603050405020304" pitchFamily="18" charset="0"/>
                <a:cs typeface="Times New Roman" panose="02020603050405020304" pitchFamily="18" charset="0"/>
              </a:rPr>
              <a:t>Харків</a:t>
            </a:r>
            <a:r>
              <a:rPr lang="uk-UA" sz="2000" b="1" dirty="0">
                <a:latin typeface="Times New Roman" panose="02020603050405020304" pitchFamily="18" charset="0"/>
                <a:ea typeface="Calibri" panose="020F0502020204030204" pitchFamily="34"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2018</a:t>
            </a:r>
            <a:endParaRPr lang="ru-RU" sz="2000" b="1" dirty="0">
              <a:latin typeface="Times New Roman" panose="02020603050405020304" pitchFamily="18" charset="0"/>
              <a:cs typeface="Times New Roman" panose="02020603050405020304" pitchFamily="18" charset="0"/>
            </a:endParaRPr>
          </a:p>
        </p:txBody>
      </p:sp>
      <p:pic>
        <p:nvPicPr>
          <p:cNvPr id="1026" name="Picture 2" descr="http://facelist.info/sites/facelist.info/files/logo_1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84521">
            <a:off x="30304" y="311408"/>
            <a:ext cx="2063478" cy="203364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011895" y="2583302"/>
            <a:ext cx="8411571" cy="1754326"/>
          </a:xfrm>
          <a:prstGeom prst="rect">
            <a:avLst/>
          </a:prstGeom>
        </p:spPr>
        <p:txBody>
          <a:bodyPr wrap="square">
            <a:spAutoFit/>
          </a:bodyPr>
          <a:lstStyle/>
          <a:p>
            <a:pPr algn="ctr"/>
            <a:r>
              <a:rPr lang="uk-UA" sz="5400" b="1" i="1" dirty="0" smtClean="0">
                <a:solidFill>
                  <a:srgbClr val="0070C0"/>
                </a:solidFill>
                <a:latin typeface="Times New Roman" panose="02020603050405020304" pitchFamily="18" charset="0"/>
                <a:cs typeface="Times New Roman" panose="02020603050405020304" pitchFamily="18" charset="0"/>
              </a:rPr>
              <a:t>Митний режим </a:t>
            </a:r>
          </a:p>
          <a:p>
            <a:pPr algn="ctr"/>
            <a:r>
              <a:rPr lang="uk-UA" sz="5400" b="1" i="1" dirty="0" smtClean="0">
                <a:solidFill>
                  <a:srgbClr val="0070C0"/>
                </a:solidFill>
                <a:latin typeface="Times New Roman" panose="02020603050405020304" pitchFamily="18" charset="0"/>
                <a:cs typeface="Times New Roman" panose="02020603050405020304" pitchFamily="18" charset="0"/>
              </a:rPr>
              <a:t>митного складу </a:t>
            </a:r>
            <a:endParaRPr lang="ru-RU" sz="5400" i="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6"/>
          <p:cNvSpPr txBox="1">
            <a:spLocks/>
          </p:cNvSpPr>
          <p:nvPr/>
        </p:nvSpPr>
        <p:spPr>
          <a:xfrm>
            <a:off x="9253182" y="6509983"/>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103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s://st.depositphotos.com/1555678/1497/i/380/depositphotos_14977087-stock-photo-3d-white-with-a-ques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19" y="4913193"/>
            <a:ext cx="1438491" cy="1828183"/>
          </a:xfrm>
          <a:prstGeom prst="rect">
            <a:avLst/>
          </a:prstGeom>
          <a:noFill/>
          <a:extLst>
            <a:ext uri="{909E8E84-426E-40DD-AFC4-6F175D3DCCD1}">
              <a14:hiddenFill xmlns:a14="http://schemas.microsoft.com/office/drawing/2010/main">
                <a:solidFill>
                  <a:srgbClr val="FFFFFF"/>
                </a:solidFill>
              </a14:hiddenFill>
            </a:ext>
          </a:extLst>
        </p:spPr>
      </p:pic>
      <p:sp>
        <p:nvSpPr>
          <p:cNvPr id="5" name="Выноска-облако 4"/>
          <p:cNvSpPr/>
          <p:nvPr/>
        </p:nvSpPr>
        <p:spPr>
          <a:xfrm>
            <a:off x="0" y="3057098"/>
            <a:ext cx="4026090" cy="170597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ru-RU" b="1" i="1" dirty="0">
                <a:solidFill>
                  <a:srgbClr val="FF0000"/>
                </a:solidFill>
                <a:latin typeface="Times New Roman" panose="02020603050405020304" pitchFamily="18" charset="0"/>
                <a:cs typeface="Times New Roman" panose="02020603050405020304" pitchFamily="18" charset="0"/>
              </a:rPr>
              <a:t>Які </a:t>
            </a:r>
            <a:r>
              <a:rPr lang="ru-RU" b="1" i="1" dirty="0" err="1">
                <a:solidFill>
                  <a:srgbClr val="FF0000"/>
                </a:solidFill>
                <a:latin typeface="Times New Roman" panose="02020603050405020304" pitchFamily="18" charset="0"/>
                <a:cs typeface="Times New Roman" panose="02020603050405020304" pitchFamily="18" charset="0"/>
              </a:rPr>
              <a:t>умови</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a:solidFill>
                  <a:srgbClr val="FF0000"/>
                </a:solidFill>
                <a:latin typeface="Times New Roman" panose="02020603050405020304" pitchFamily="18" charset="0"/>
                <a:cs typeface="Times New Roman" panose="02020603050405020304" pitchFamily="18" charset="0"/>
              </a:rPr>
              <a:t>поміщення</a:t>
            </a:r>
            <a:r>
              <a:rPr lang="ru-RU" b="1" i="1" dirty="0">
                <a:solidFill>
                  <a:srgbClr val="FF0000"/>
                </a:solidFill>
                <a:latin typeface="Times New Roman" panose="02020603050405020304" pitchFamily="18" charset="0"/>
                <a:cs typeface="Times New Roman" panose="02020603050405020304" pitchFamily="18" charset="0"/>
              </a:rPr>
              <a:t> товарів у митний режим вільної митної зони ?</a:t>
            </a:r>
            <a:r>
              <a:rPr lang="ru-RU" b="1" i="1" dirty="0">
                <a:solidFill>
                  <a:schemeClr val="tx1"/>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641445" y="352428"/>
            <a:ext cx="11136573" cy="2554545"/>
          </a:xfrm>
          <a:prstGeom prst="rect">
            <a:avLst/>
          </a:prstGeom>
          <a:noFill/>
        </p:spPr>
        <p:txBody>
          <a:bodyPr wrap="square" rtlCol="0">
            <a:spAutoFit/>
          </a:bodyPr>
          <a:lstStyle/>
          <a:p>
            <a:pPr marL="342900" indent="-342900">
              <a:buAutoNum type="arabicPeriod"/>
            </a:pPr>
            <a:r>
              <a:rPr lang="ru-RU" sz="2000" dirty="0" err="1" smtClean="0">
                <a:latin typeface="Times New Roman" panose="02020603050405020304" pitchFamily="18" charset="0"/>
                <a:cs typeface="Times New Roman" panose="02020603050405020304" pitchFamily="18" charset="0"/>
              </a:rPr>
              <a:t>Поміщення</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українських</a:t>
            </a:r>
            <a:r>
              <a:rPr lang="ru-RU" sz="2000" dirty="0">
                <a:latin typeface="Times New Roman" panose="02020603050405020304" pitchFamily="18" charset="0"/>
                <a:cs typeface="Times New Roman" panose="02020603050405020304" pitchFamily="18" charset="0"/>
              </a:rPr>
              <a:t> товарів у митний режим вільної митної зони для </a:t>
            </a:r>
            <a:r>
              <a:rPr lang="ru-RU" sz="2000" dirty="0" err="1">
                <a:latin typeface="Times New Roman" panose="02020603050405020304" pitchFamily="18" charset="0"/>
                <a:cs typeface="Times New Roman" panose="02020603050405020304" pitchFamily="18" charset="0"/>
              </a:rPr>
              <a:t>цілей</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оподаткування</a:t>
            </a:r>
          </a:p>
          <a:p>
            <a:r>
              <a:rPr lang="ru-RU" sz="2000" dirty="0" err="1" smtClean="0">
                <a:latin typeface="Times New Roman" panose="02020603050405020304" pitchFamily="18" charset="0"/>
                <a:cs typeface="Times New Roman" panose="02020603050405020304" pitchFamily="18" charset="0"/>
              </a:rPr>
              <a:t>вважається</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експортом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цих</a:t>
            </a:r>
            <a:r>
              <a:rPr lang="ru-RU" sz="2000" dirty="0">
                <a:latin typeface="Times New Roman" panose="02020603050405020304" pitchFamily="18" charset="0"/>
                <a:cs typeface="Times New Roman" panose="02020603050405020304" pitchFamily="18" charset="0"/>
              </a:rPr>
              <a:t> товарів</a:t>
            </a:r>
            <a:r>
              <a:rPr lang="ru-RU" sz="2000" dirty="0" smtClean="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2. Іноземні товари,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ввозяться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територію</a:t>
            </a:r>
            <a:r>
              <a:rPr lang="ru-RU" sz="2000" dirty="0">
                <a:latin typeface="Times New Roman" panose="02020603050405020304" pitchFamily="18" charset="0"/>
                <a:cs typeface="Times New Roman" panose="02020603050405020304" pitchFamily="18" charset="0"/>
              </a:rPr>
              <a:t> вільної митної зони, </a:t>
            </a:r>
            <a:r>
              <a:rPr lang="ru-RU" sz="2000" dirty="0" err="1">
                <a:latin typeface="Times New Roman" panose="02020603050405020304" pitchFamily="18" charset="0"/>
                <a:cs typeface="Times New Roman" panose="02020603050405020304" pitchFamily="18" charset="0"/>
              </a:rPr>
              <a:t>допускаються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зазначену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територію</a:t>
            </a:r>
            <a:r>
              <a:rPr lang="ru-RU" sz="2000" dirty="0">
                <a:latin typeface="Times New Roman" panose="02020603050405020304" pitchFamily="18" charset="0"/>
                <a:cs typeface="Times New Roman" panose="02020603050405020304" pitchFamily="18" charset="0"/>
              </a:rPr>
              <a:t> з умовним повним звільненням від оподаткування митними платежами</a:t>
            </a:r>
            <a:r>
              <a:rPr lang="ru-RU" sz="2000" dirty="0" smtClean="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3. </a:t>
            </a:r>
            <a:r>
              <a:rPr lang="ru-RU" sz="2000" dirty="0" err="1">
                <a:latin typeface="Times New Roman" panose="02020603050405020304" pitchFamily="18" charset="0"/>
                <a:cs typeface="Times New Roman" panose="02020603050405020304" pitchFamily="18" charset="0"/>
              </a:rPr>
              <a:t>Поміщення</a:t>
            </a:r>
            <a:r>
              <a:rPr lang="ru-RU" sz="2000" dirty="0">
                <a:latin typeface="Times New Roman" panose="02020603050405020304" pitchFamily="18" charset="0"/>
                <a:cs typeface="Times New Roman" panose="02020603050405020304" pitchFamily="18" charset="0"/>
              </a:rPr>
              <a:t> товарів у митний режим вільної митної зони, а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зміна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цього</a:t>
            </a:r>
            <a:r>
              <a:rPr lang="ru-RU" sz="2000" dirty="0">
                <a:latin typeface="Times New Roman" panose="02020603050405020304" pitchFamily="18" charset="0"/>
                <a:cs typeface="Times New Roman" panose="02020603050405020304" pitchFamily="18" charset="0"/>
              </a:rPr>
              <a:t> митного режиму </a:t>
            </a:r>
            <a:r>
              <a:rPr lang="ru-RU" sz="2000" dirty="0" err="1">
                <a:latin typeface="Times New Roman" panose="02020603050405020304" pitchFamily="18" charset="0"/>
                <a:cs typeface="Times New Roman" panose="02020603050405020304" pitchFamily="18" charset="0"/>
              </a:rPr>
              <a:t>здійснюються</a:t>
            </a:r>
            <a:r>
              <a:rPr lang="ru-RU" sz="2000" dirty="0">
                <a:latin typeface="Times New Roman" panose="02020603050405020304" pitchFamily="18" charset="0"/>
                <a:cs typeface="Times New Roman" panose="02020603050405020304" pitchFamily="18" charset="0"/>
              </a:rPr>
              <a:t> органом </a:t>
            </a:r>
            <a:r>
              <a:rPr lang="ru-RU" sz="2000" dirty="0" err="1">
                <a:latin typeface="Times New Roman" panose="02020603050405020304" pitchFamily="18" charset="0"/>
                <a:cs typeface="Times New Roman" panose="02020603050405020304" pitchFamily="18" charset="0"/>
              </a:rPr>
              <a:t>доходів</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зборів</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зоні</a:t>
            </a:r>
            <a:r>
              <a:rPr lang="ru-RU" sz="2000" dirty="0">
                <a:latin typeface="Times New Roman" panose="02020603050405020304" pitchFamily="18" charset="0"/>
                <a:cs typeface="Times New Roman" panose="02020603050405020304" pitchFamily="18" charset="0"/>
              </a:rPr>
              <a:t> діяльності якого </a:t>
            </a:r>
            <a:r>
              <a:rPr lang="ru-RU" sz="2000" dirty="0" err="1">
                <a:latin typeface="Times New Roman" panose="02020603050405020304" pitchFamily="18" charset="0"/>
                <a:cs typeface="Times New Roman" panose="02020603050405020304" pitchFamily="18" charset="0"/>
              </a:rPr>
              <a:t>знаходиться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така</a:t>
            </a:r>
            <a:r>
              <a:rPr lang="ru-RU" sz="2000" dirty="0">
                <a:latin typeface="Times New Roman" panose="02020603050405020304" pitchFamily="18" charset="0"/>
                <a:cs typeface="Times New Roman" panose="02020603050405020304" pitchFamily="18" charset="0"/>
              </a:rPr>
              <a:t> зона.</a:t>
            </a:r>
          </a:p>
        </p:txBody>
      </p:sp>
      <p:sp>
        <p:nvSpPr>
          <p:cNvPr id="11" name="Прямоугольник 10"/>
          <p:cNvSpPr/>
          <p:nvPr/>
        </p:nvSpPr>
        <p:spPr>
          <a:xfrm>
            <a:off x="4026090" y="2997622"/>
            <a:ext cx="8165910" cy="1938992"/>
          </a:xfrm>
          <a:prstGeom prst="rect">
            <a:avLst/>
          </a:prstGeom>
        </p:spPr>
        <p:txBody>
          <a:bodyPr wrap="square">
            <a:spAutoFit/>
          </a:bodyPr>
          <a:lstStyle/>
          <a:p>
            <a:pPr>
              <a:spcAft>
                <a:spcPts val="1200"/>
              </a:spcAft>
            </a:pPr>
            <a:r>
              <a:rPr lang="ru-RU" sz="2000" dirty="0">
                <a:latin typeface="Times New Roman" panose="02020603050405020304" pitchFamily="18" charset="0"/>
                <a:cs typeface="Times New Roman" panose="02020603050405020304" pitchFamily="18" charset="0"/>
              </a:rPr>
              <a:t>4. Для </a:t>
            </a:r>
            <a:r>
              <a:rPr lang="ru-RU" sz="2000" dirty="0" err="1">
                <a:latin typeface="Times New Roman" panose="02020603050405020304" pitchFamily="18" charset="0"/>
                <a:cs typeface="Times New Roman" panose="02020603050405020304" pitchFamily="18" charset="0"/>
              </a:rPr>
              <a:t>поміщення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іноземних</a:t>
            </a:r>
            <a:r>
              <a:rPr lang="ru-RU" sz="2000" dirty="0">
                <a:latin typeface="Times New Roman" panose="02020603050405020304" pitchFamily="18" charset="0"/>
                <a:cs typeface="Times New Roman" panose="02020603050405020304" pitchFamily="18" charset="0"/>
              </a:rPr>
              <a:t> товарів у митний режим вільної митної зони та </a:t>
            </a:r>
            <a:r>
              <a:rPr lang="ru-RU" sz="2000" dirty="0" err="1">
                <a:latin typeface="Times New Roman" panose="02020603050405020304" pitchFamily="18" charset="0"/>
                <a:cs typeface="Times New Roman" panose="02020603050405020304" pitchFamily="18" charset="0"/>
              </a:rPr>
              <a:t>розміщення</a:t>
            </a:r>
            <a:r>
              <a:rPr lang="ru-RU" sz="2000" dirty="0">
                <a:latin typeface="Times New Roman" panose="02020603050405020304" pitchFamily="18" charset="0"/>
                <a:cs typeface="Times New Roman" panose="02020603050405020304" pitchFamily="18" charset="0"/>
              </a:rPr>
              <a:t> їх на </a:t>
            </a:r>
            <a:r>
              <a:rPr lang="ru-RU" sz="2000" dirty="0" err="1">
                <a:latin typeface="Times New Roman" panose="02020603050405020304" pitchFamily="18" charset="0"/>
                <a:cs typeface="Times New Roman" panose="02020603050405020304" pitchFamily="18" charset="0"/>
              </a:rPr>
              <a:t>територіях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митних</a:t>
            </a:r>
            <a:r>
              <a:rPr lang="ru-RU" sz="2000" dirty="0">
                <a:latin typeface="Times New Roman" panose="02020603050405020304" pitchFamily="18" charset="0"/>
                <a:cs typeface="Times New Roman" panose="02020603050405020304" pitchFamily="18" charset="0"/>
              </a:rPr>
              <a:t> зон </a:t>
            </a:r>
            <a:r>
              <a:rPr lang="ru-RU" sz="2000" dirty="0" err="1">
                <a:latin typeface="Times New Roman" panose="02020603050405020304" pitchFamily="18" charset="0"/>
                <a:cs typeface="Times New Roman" panose="02020603050405020304" pitchFamily="18" charset="0"/>
              </a:rPr>
              <a:t>комерційного</a:t>
            </a:r>
            <a:r>
              <a:rPr lang="ru-RU" sz="2000" dirty="0">
                <a:latin typeface="Times New Roman" panose="02020603050405020304" pitchFamily="18" charset="0"/>
                <a:cs typeface="Times New Roman" panose="02020603050405020304" pitchFamily="18" charset="0"/>
              </a:rPr>
              <a:t> типу,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розташовані</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морських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річкових</a:t>
            </a:r>
            <a:r>
              <a:rPr lang="ru-RU" sz="2000" dirty="0">
                <a:latin typeface="Times New Roman" panose="02020603050405020304" pitchFamily="18" charset="0"/>
                <a:cs typeface="Times New Roman" panose="02020603050405020304" pitchFamily="18" charset="0"/>
              </a:rPr>
              <a:t> портах чи </a:t>
            </a:r>
            <a:r>
              <a:rPr lang="ru-RU" sz="2000" dirty="0" err="1">
                <a:latin typeface="Times New Roman" panose="02020603050405020304" pitchFamily="18" charset="0"/>
                <a:cs typeface="Times New Roman" panose="02020603050405020304" pitchFamily="18" charset="0"/>
              </a:rPr>
              <a:t>аеропортах</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 межах </a:t>
            </a:r>
            <a:r>
              <a:rPr lang="ru-RU" sz="2000" dirty="0" err="1" smtClean="0">
                <a:latin typeface="Times New Roman" panose="02020603050405020304" pitchFamily="18" charset="0"/>
                <a:cs typeface="Times New Roman" panose="02020603050405020304" pitchFamily="18" charset="0"/>
              </a:rPr>
              <a:t>яких</a:t>
            </a:r>
            <a:r>
              <a:rPr lang="ru-RU" sz="2000" dirty="0" smtClean="0">
                <a:latin typeface="Times New Roman" panose="02020603050405020304" pitchFamily="18" charset="0"/>
                <a:cs typeface="Times New Roman" panose="02020603050405020304" pitchFamily="18" charset="0"/>
              </a:rPr>
              <a:t> є </a:t>
            </a:r>
            <a:r>
              <a:rPr lang="ru-RU" sz="2000" dirty="0" err="1" smtClean="0">
                <a:latin typeface="Times New Roman" panose="02020603050405020304" pitchFamily="18" charset="0"/>
                <a:cs typeface="Times New Roman" panose="02020603050405020304" pitchFamily="18" charset="0"/>
              </a:rPr>
              <a:t>пункти</a:t>
            </a:r>
            <a:r>
              <a:rPr lang="ru-RU" sz="2000" dirty="0" smtClean="0">
                <a:latin typeface="Times New Roman" panose="02020603050405020304" pitchFamily="18" charset="0"/>
                <a:cs typeface="Times New Roman" panose="02020603050405020304" pitchFamily="18" charset="0"/>
              </a:rPr>
              <a:t> пропуску через </a:t>
            </a:r>
            <a:r>
              <a:rPr lang="ru-RU" sz="2000" dirty="0" err="1" smtClean="0">
                <a:latin typeface="Times New Roman" panose="02020603050405020304" pitchFamily="18" charset="0"/>
                <a:cs typeface="Times New Roman" panose="02020603050405020304" pitchFamily="18" charset="0"/>
              </a:rPr>
              <a:t>державний</a:t>
            </a:r>
            <a:r>
              <a:rPr lang="ru-RU" sz="2000" dirty="0" smtClean="0">
                <a:latin typeface="Times New Roman" panose="02020603050405020304" pitchFamily="18" charset="0"/>
                <a:cs typeface="Times New Roman" panose="02020603050405020304" pitchFamily="18" charset="0"/>
              </a:rPr>
              <a:t> кордон України, </a:t>
            </a:r>
            <a:r>
              <a:rPr lang="ru-RU" sz="2000" dirty="0" err="1" smtClean="0">
                <a:latin typeface="Times New Roman" panose="02020603050405020304" pitchFamily="18" charset="0"/>
                <a:cs typeface="Times New Roman" panose="02020603050405020304" pitchFamily="18" charset="0"/>
              </a:rPr>
              <a:t>використовуються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транспортні</a:t>
            </a:r>
            <a:r>
              <a:rPr lang="ru-RU" sz="2000" dirty="0" smtClean="0">
                <a:latin typeface="Times New Roman" panose="02020603050405020304" pitchFamily="18" charset="0"/>
                <a:cs typeface="Times New Roman" panose="02020603050405020304" pitchFamily="18" charset="0"/>
              </a:rPr>
              <a:t> або </a:t>
            </a:r>
            <a:r>
              <a:rPr lang="ru-RU" sz="2000" dirty="0" err="1" smtClean="0">
                <a:latin typeface="Times New Roman" panose="02020603050405020304" pitchFamily="18" charset="0"/>
                <a:cs typeface="Times New Roman" panose="02020603050405020304" pitchFamily="18" charset="0"/>
              </a:rPr>
              <a:t>комерційні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документи</a:t>
            </a:r>
            <a:r>
              <a:rPr lang="ru-RU" sz="2000" dirty="0" smtClean="0">
                <a:latin typeface="Times New Roman" panose="02020603050405020304" pitchFamily="18" charset="0"/>
                <a:cs typeface="Times New Roman" panose="02020603050405020304" pitchFamily="18" charset="0"/>
              </a:rPr>
              <a:t>, які </a:t>
            </a:r>
            <a:r>
              <a:rPr lang="ru-RU" sz="2000" dirty="0" err="1" smtClean="0">
                <a:latin typeface="Times New Roman" panose="02020603050405020304" pitchFamily="18" charset="0"/>
                <a:cs typeface="Times New Roman" panose="02020603050405020304" pitchFamily="18" charset="0"/>
              </a:rPr>
              <a:t>містять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опис</a:t>
            </a:r>
            <a:r>
              <a:rPr lang="ru-RU" sz="2000" dirty="0" smtClean="0">
                <a:latin typeface="Times New Roman" panose="02020603050405020304" pitchFamily="18" charset="0"/>
                <a:cs typeface="Times New Roman" panose="02020603050405020304" pitchFamily="18" charset="0"/>
              </a:rPr>
              <a:t> таких товарів та </a:t>
            </a:r>
            <a:r>
              <a:rPr lang="ru-RU" sz="2000" dirty="0" err="1" smtClean="0">
                <a:latin typeface="Times New Roman" panose="02020603050405020304" pitchFamily="18" charset="0"/>
                <a:cs typeface="Times New Roman" panose="02020603050405020304" pitchFamily="18" charset="0"/>
              </a:rPr>
              <a:t>супроводжують</a:t>
            </a:r>
            <a:r>
              <a:rPr lang="ru-RU" sz="2000" dirty="0" smtClean="0">
                <a:latin typeface="Times New Roman" panose="02020603050405020304" pitchFamily="18" charset="0"/>
                <a:cs typeface="Times New Roman" panose="02020603050405020304" pitchFamily="18" charset="0"/>
              </a:rPr>
              <a:t> їх при </a:t>
            </a:r>
            <a:r>
              <a:rPr lang="ru-RU" sz="2000" dirty="0" err="1" smtClean="0">
                <a:latin typeface="Times New Roman" panose="02020603050405020304" pitchFamily="18" charset="0"/>
                <a:cs typeface="Times New Roman" panose="02020603050405020304" pitchFamily="18" charset="0"/>
              </a:rPr>
              <a:t>ввезенні</a:t>
            </a:r>
            <a:r>
              <a:rPr lang="ru-RU" sz="2000" dirty="0" smtClean="0">
                <a:latin typeface="Times New Roman" panose="02020603050405020304" pitchFamily="18" charset="0"/>
                <a:cs typeface="Times New Roman" panose="02020603050405020304" pitchFamily="18" charset="0"/>
              </a:rPr>
              <a:t>.</a:t>
            </a:r>
          </a:p>
        </p:txBody>
      </p:sp>
      <p:sp>
        <p:nvSpPr>
          <p:cNvPr id="15" name="Прямоугольник 14"/>
          <p:cNvSpPr/>
          <p:nvPr/>
        </p:nvSpPr>
        <p:spPr>
          <a:xfrm>
            <a:off x="1635010" y="5110160"/>
            <a:ext cx="10556990" cy="1631216"/>
          </a:xfrm>
          <a:prstGeom prst="rect">
            <a:avLst/>
          </a:prstGeom>
        </p:spPr>
        <p:txBody>
          <a:bodyPr wrap="square">
            <a:spAutoFit/>
          </a:bodyPr>
          <a:lstStyle/>
          <a:p>
            <a:r>
              <a:rPr lang="ru-RU" sz="2000" dirty="0">
                <a:solidFill>
                  <a:srgbClr val="333333"/>
                </a:solidFill>
                <a:latin typeface="Times New Roman" panose="02020603050405020304" pitchFamily="18" charset="0"/>
                <a:cs typeface="Times New Roman" panose="02020603050405020304" pitchFamily="18" charset="0"/>
              </a:rPr>
              <a:t>5. Для допуску товарів на </a:t>
            </a:r>
            <a:r>
              <a:rPr lang="ru-RU" sz="2000" dirty="0" err="1">
                <a:solidFill>
                  <a:srgbClr val="333333"/>
                </a:solidFill>
                <a:latin typeface="Times New Roman" panose="02020603050405020304" pitchFamily="18" charset="0"/>
                <a:cs typeface="Times New Roman" panose="02020603050405020304" pitchFamily="18" charset="0"/>
              </a:rPr>
              <a:t>територію</a:t>
            </a:r>
            <a:r>
              <a:rPr lang="ru-RU" sz="2000" dirty="0">
                <a:solidFill>
                  <a:srgbClr val="333333"/>
                </a:solidFill>
                <a:latin typeface="Times New Roman" panose="02020603050405020304" pitchFamily="18" charset="0"/>
                <a:cs typeface="Times New Roman" panose="02020603050405020304" pitchFamily="18" charset="0"/>
              </a:rPr>
              <a:t> вільної митної зони </a:t>
            </a:r>
            <a:r>
              <a:rPr lang="ru-RU" sz="2000" dirty="0" err="1">
                <a:solidFill>
                  <a:srgbClr val="333333"/>
                </a:solidFill>
                <a:latin typeface="Times New Roman" panose="02020603050405020304" pitchFamily="18" charset="0"/>
                <a:cs typeface="Times New Roman" panose="02020603050405020304" pitchFamily="18" charset="0"/>
              </a:rPr>
              <a:t>гарантії</a:t>
            </a:r>
            <a:r>
              <a:rPr lang="ru-RU" sz="2000" dirty="0">
                <a:solidFill>
                  <a:srgbClr val="333333"/>
                </a:solidFill>
                <a:latin typeface="Times New Roman" panose="02020603050405020304" pitchFamily="18" charset="0"/>
                <a:cs typeface="Times New Roman" panose="02020603050405020304" pitchFamily="18" charset="0"/>
              </a:rPr>
              <a:t>, </a:t>
            </a:r>
            <a:r>
              <a:rPr lang="ru-RU" sz="2000" dirty="0" err="1">
                <a:solidFill>
                  <a:srgbClr val="333333"/>
                </a:solidFill>
                <a:latin typeface="Times New Roman" panose="02020603050405020304" pitchFamily="18" charset="0"/>
                <a:cs typeface="Times New Roman" panose="02020603050405020304" pitchFamily="18" charset="0"/>
              </a:rPr>
              <a:t>передбачені</a:t>
            </a:r>
            <a:r>
              <a:rPr lang="ru-RU" sz="2000" dirty="0">
                <a:solidFill>
                  <a:srgbClr val="333333"/>
                </a:solidFill>
                <a:latin typeface="Times New Roman" panose="02020603050405020304" pitchFamily="18" charset="0"/>
                <a:cs typeface="Times New Roman" panose="02020603050405020304" pitchFamily="18" charset="0"/>
              </a:rPr>
              <a:t> </a:t>
            </a:r>
            <a:r>
              <a:rPr lang="ru-RU" sz="2000" dirty="0" err="1">
                <a:solidFill>
                  <a:srgbClr val="333333"/>
                </a:solidFill>
                <a:latin typeface="Times New Roman" panose="02020603050405020304" pitchFamily="18" charset="0"/>
                <a:cs typeface="Times New Roman" panose="02020603050405020304" pitchFamily="18" charset="0"/>
              </a:rPr>
              <a:t>розділом</a:t>
            </a:r>
            <a:r>
              <a:rPr lang="ru-RU" sz="2000" dirty="0">
                <a:solidFill>
                  <a:srgbClr val="333333"/>
                </a:solidFill>
                <a:latin typeface="Times New Roman" panose="02020603050405020304" pitchFamily="18" charset="0"/>
                <a:cs typeface="Times New Roman" panose="02020603050405020304" pitchFamily="18" charset="0"/>
              </a:rPr>
              <a:t> </a:t>
            </a:r>
            <a:r>
              <a:rPr lang="en-US" sz="2000" dirty="0">
                <a:solidFill>
                  <a:srgbClr val="333333"/>
                </a:solidFill>
                <a:latin typeface="Times New Roman" panose="02020603050405020304" pitchFamily="18" charset="0"/>
                <a:cs typeface="Times New Roman" panose="02020603050405020304" pitchFamily="18" charset="0"/>
              </a:rPr>
              <a:t>X </a:t>
            </a:r>
            <a:r>
              <a:rPr lang="ru-RU" sz="2000" dirty="0" err="1">
                <a:solidFill>
                  <a:srgbClr val="333333"/>
                </a:solidFill>
                <a:latin typeface="Times New Roman" panose="02020603050405020304" pitchFamily="18" charset="0"/>
                <a:cs typeface="Times New Roman" panose="02020603050405020304" pitchFamily="18" charset="0"/>
              </a:rPr>
              <a:t>цього</a:t>
            </a:r>
            <a:r>
              <a:rPr lang="ru-RU" sz="2000" dirty="0">
                <a:solidFill>
                  <a:srgbClr val="333333"/>
                </a:solidFill>
                <a:latin typeface="Times New Roman" panose="02020603050405020304" pitchFamily="18" charset="0"/>
                <a:cs typeface="Times New Roman" panose="02020603050405020304" pitchFamily="18" charset="0"/>
              </a:rPr>
              <a:t> Кодексу, не застосовуються. </a:t>
            </a:r>
            <a:r>
              <a:rPr lang="ru-RU" sz="2000" dirty="0" err="1">
                <a:solidFill>
                  <a:srgbClr val="333333"/>
                </a:solidFill>
                <a:latin typeface="Times New Roman" panose="02020603050405020304" pitchFamily="18" charset="0"/>
                <a:cs typeface="Times New Roman" panose="02020603050405020304" pitchFamily="18" charset="0"/>
              </a:rPr>
              <a:t>Гарантії</a:t>
            </a:r>
            <a:r>
              <a:rPr lang="ru-RU" sz="2000" dirty="0">
                <a:solidFill>
                  <a:srgbClr val="333333"/>
                </a:solidFill>
                <a:latin typeface="Times New Roman" panose="02020603050405020304" pitchFamily="18" charset="0"/>
                <a:cs typeface="Times New Roman" panose="02020603050405020304" pitchFamily="18" charset="0"/>
              </a:rPr>
              <a:t> </a:t>
            </a:r>
            <a:r>
              <a:rPr lang="ru-RU" sz="2000" dirty="0" err="1">
                <a:solidFill>
                  <a:srgbClr val="333333"/>
                </a:solidFill>
                <a:latin typeface="Times New Roman" panose="02020603050405020304" pitchFamily="18" charset="0"/>
                <a:cs typeface="Times New Roman" panose="02020603050405020304" pitchFamily="18" charset="0"/>
              </a:rPr>
              <a:t>щодо</a:t>
            </a:r>
            <a:r>
              <a:rPr lang="ru-RU" sz="2000" dirty="0">
                <a:solidFill>
                  <a:srgbClr val="333333"/>
                </a:solidFill>
                <a:latin typeface="Times New Roman" panose="02020603050405020304" pitchFamily="18" charset="0"/>
                <a:cs typeface="Times New Roman" panose="02020603050405020304" pitchFamily="18" charset="0"/>
              </a:rPr>
              <a:t> </a:t>
            </a:r>
            <a:r>
              <a:rPr lang="ru-RU" sz="2000" dirty="0" err="1">
                <a:solidFill>
                  <a:srgbClr val="333333"/>
                </a:solidFill>
                <a:latin typeface="Times New Roman" panose="02020603050405020304" pitchFamily="18" charset="0"/>
                <a:cs typeface="Times New Roman" panose="02020603050405020304" pitchFamily="18" charset="0"/>
              </a:rPr>
              <a:t>переміщення</a:t>
            </a:r>
            <a:r>
              <a:rPr lang="ru-RU" sz="2000" dirty="0">
                <a:solidFill>
                  <a:srgbClr val="333333"/>
                </a:solidFill>
                <a:latin typeface="Times New Roman" panose="02020603050405020304" pitchFamily="18" charset="0"/>
                <a:cs typeface="Times New Roman" panose="02020603050405020304" pitchFamily="18" charset="0"/>
              </a:rPr>
              <a:t> </a:t>
            </a:r>
            <a:r>
              <a:rPr lang="ru-RU" sz="2000" dirty="0" err="1">
                <a:solidFill>
                  <a:srgbClr val="333333"/>
                </a:solidFill>
                <a:latin typeface="Times New Roman" panose="02020603050405020304" pitchFamily="18" charset="0"/>
                <a:cs typeface="Times New Roman" panose="02020603050405020304" pitchFamily="18" charset="0"/>
              </a:rPr>
              <a:t>іноземних</a:t>
            </a:r>
            <a:r>
              <a:rPr lang="ru-RU" sz="2000" dirty="0">
                <a:solidFill>
                  <a:srgbClr val="333333"/>
                </a:solidFill>
                <a:latin typeface="Times New Roman" panose="02020603050405020304" pitchFamily="18" charset="0"/>
                <a:cs typeface="Times New Roman" panose="02020603050405020304" pitchFamily="18" charset="0"/>
              </a:rPr>
              <a:t> товарів </a:t>
            </a:r>
            <a:r>
              <a:rPr lang="ru-RU" sz="2000" dirty="0" err="1">
                <a:solidFill>
                  <a:srgbClr val="333333"/>
                </a:solidFill>
                <a:latin typeface="Times New Roman" panose="02020603050405020304" pitchFamily="18" charset="0"/>
                <a:cs typeface="Times New Roman" panose="02020603050405020304" pitchFamily="18" charset="0"/>
              </a:rPr>
              <a:t>між</a:t>
            </a:r>
            <a:r>
              <a:rPr lang="ru-RU" sz="2000" dirty="0">
                <a:solidFill>
                  <a:srgbClr val="333333"/>
                </a:solidFill>
                <a:latin typeface="Times New Roman" panose="02020603050405020304" pitchFamily="18" charset="0"/>
                <a:cs typeface="Times New Roman" panose="02020603050405020304" pitchFamily="18" charset="0"/>
              </a:rPr>
              <a:t> органами </a:t>
            </a:r>
            <a:r>
              <a:rPr lang="ru-RU" sz="2000" dirty="0" err="1">
                <a:solidFill>
                  <a:srgbClr val="333333"/>
                </a:solidFill>
                <a:latin typeface="Times New Roman" panose="02020603050405020304" pitchFamily="18" charset="0"/>
                <a:cs typeface="Times New Roman" panose="02020603050405020304" pitchFamily="18" charset="0"/>
              </a:rPr>
              <a:t>доходів</a:t>
            </a:r>
            <a:r>
              <a:rPr lang="ru-RU" sz="2000" dirty="0">
                <a:solidFill>
                  <a:srgbClr val="333333"/>
                </a:solidFill>
                <a:latin typeface="Times New Roman" panose="02020603050405020304" pitchFamily="18" charset="0"/>
                <a:cs typeface="Times New Roman" panose="02020603050405020304" pitchFamily="18" charset="0"/>
              </a:rPr>
              <a:t> і </a:t>
            </a:r>
            <a:r>
              <a:rPr lang="ru-RU" sz="2000" dirty="0" err="1">
                <a:solidFill>
                  <a:srgbClr val="333333"/>
                </a:solidFill>
                <a:latin typeface="Times New Roman" panose="02020603050405020304" pitchFamily="18" charset="0"/>
                <a:cs typeface="Times New Roman" panose="02020603050405020304" pitchFamily="18" charset="0"/>
              </a:rPr>
              <a:t>зборів</a:t>
            </a:r>
            <a:r>
              <a:rPr lang="ru-RU" sz="2000" dirty="0">
                <a:solidFill>
                  <a:srgbClr val="333333"/>
                </a:solidFill>
                <a:latin typeface="Times New Roman" panose="02020603050405020304" pitchFamily="18" charset="0"/>
                <a:cs typeface="Times New Roman" panose="02020603050405020304" pitchFamily="18" charset="0"/>
              </a:rPr>
              <a:t> або в межах зони діяльності одного органу </a:t>
            </a:r>
            <a:r>
              <a:rPr lang="ru-RU" sz="2000" dirty="0" err="1">
                <a:solidFill>
                  <a:srgbClr val="333333"/>
                </a:solidFill>
                <a:latin typeface="Times New Roman" panose="02020603050405020304" pitchFamily="18" charset="0"/>
                <a:cs typeface="Times New Roman" panose="02020603050405020304" pitchFamily="18" charset="0"/>
              </a:rPr>
              <a:t>доходів</a:t>
            </a:r>
            <a:r>
              <a:rPr lang="ru-RU" sz="2000" dirty="0">
                <a:solidFill>
                  <a:srgbClr val="333333"/>
                </a:solidFill>
                <a:latin typeface="Times New Roman" panose="02020603050405020304" pitchFamily="18" charset="0"/>
                <a:cs typeface="Times New Roman" panose="02020603050405020304" pitchFamily="18" charset="0"/>
              </a:rPr>
              <a:t> і </a:t>
            </a:r>
            <a:r>
              <a:rPr lang="ru-RU" sz="2000" dirty="0" err="1">
                <a:solidFill>
                  <a:srgbClr val="333333"/>
                </a:solidFill>
                <a:latin typeface="Times New Roman" panose="02020603050405020304" pitchFamily="18" charset="0"/>
                <a:cs typeface="Times New Roman" panose="02020603050405020304" pitchFamily="18" charset="0"/>
              </a:rPr>
              <a:t>зборів</a:t>
            </a:r>
            <a:r>
              <a:rPr lang="ru-RU" sz="2000" dirty="0">
                <a:solidFill>
                  <a:srgbClr val="333333"/>
                </a:solidFill>
                <a:latin typeface="Times New Roman" panose="02020603050405020304" pitchFamily="18" charset="0"/>
                <a:cs typeface="Times New Roman" panose="02020603050405020304" pitchFamily="18" charset="0"/>
              </a:rPr>
              <a:t> у </a:t>
            </a:r>
            <a:r>
              <a:rPr lang="ru-RU" sz="2000" dirty="0" err="1">
                <a:solidFill>
                  <a:srgbClr val="333333"/>
                </a:solidFill>
                <a:latin typeface="Times New Roman" panose="02020603050405020304" pitchFamily="18" charset="0"/>
                <a:cs typeface="Times New Roman" panose="02020603050405020304" pitchFamily="18" charset="0"/>
              </a:rPr>
              <a:t>зв’язку</a:t>
            </a:r>
            <a:r>
              <a:rPr lang="ru-RU" sz="2000" dirty="0">
                <a:solidFill>
                  <a:srgbClr val="333333"/>
                </a:solidFill>
                <a:latin typeface="Times New Roman" panose="02020603050405020304" pitchFamily="18" charset="0"/>
                <a:cs typeface="Times New Roman" panose="02020603050405020304" pitchFamily="18" charset="0"/>
              </a:rPr>
              <a:t> з </a:t>
            </a:r>
            <a:r>
              <a:rPr lang="ru-RU" sz="2000" dirty="0" err="1">
                <a:solidFill>
                  <a:srgbClr val="333333"/>
                </a:solidFill>
                <a:latin typeface="Times New Roman" panose="02020603050405020304" pitchFamily="18" charset="0"/>
                <a:cs typeface="Times New Roman" panose="02020603050405020304" pitchFamily="18" charset="0"/>
              </a:rPr>
              <a:t>необхідністю</a:t>
            </a:r>
            <a:r>
              <a:rPr lang="ru-RU" sz="2000" dirty="0">
                <a:solidFill>
                  <a:srgbClr val="333333"/>
                </a:solidFill>
                <a:latin typeface="Times New Roman" panose="02020603050405020304" pitchFamily="18" charset="0"/>
                <a:cs typeface="Times New Roman" panose="02020603050405020304" pitchFamily="18" charset="0"/>
              </a:rPr>
              <a:t> їх ввезення на </a:t>
            </a:r>
            <a:r>
              <a:rPr lang="ru-RU" sz="2000" dirty="0" err="1">
                <a:solidFill>
                  <a:srgbClr val="333333"/>
                </a:solidFill>
                <a:latin typeface="Times New Roman" panose="02020603050405020304" pitchFamily="18" charset="0"/>
                <a:cs typeface="Times New Roman" panose="02020603050405020304" pitchFamily="18" charset="0"/>
              </a:rPr>
              <a:t>територію</a:t>
            </a:r>
            <a:r>
              <a:rPr lang="ru-RU" sz="2000" dirty="0">
                <a:solidFill>
                  <a:srgbClr val="333333"/>
                </a:solidFill>
                <a:latin typeface="Times New Roman" panose="02020603050405020304" pitchFamily="18" charset="0"/>
                <a:cs typeface="Times New Roman" panose="02020603050405020304" pitchFamily="18" charset="0"/>
              </a:rPr>
              <a:t> вільної митної зони (</a:t>
            </a:r>
            <a:r>
              <a:rPr lang="ru-RU" sz="2000" dirty="0" err="1">
                <a:solidFill>
                  <a:srgbClr val="333333"/>
                </a:solidFill>
                <a:latin typeface="Times New Roman" panose="02020603050405020304" pitchFamily="18" charset="0"/>
                <a:cs typeface="Times New Roman" panose="02020603050405020304" pitchFamily="18" charset="0"/>
              </a:rPr>
              <a:t>випуску</a:t>
            </a:r>
            <a:r>
              <a:rPr lang="ru-RU" sz="2000" dirty="0">
                <a:solidFill>
                  <a:srgbClr val="333333"/>
                </a:solidFill>
                <a:latin typeface="Times New Roman" panose="02020603050405020304" pitchFamily="18" charset="0"/>
                <a:cs typeface="Times New Roman" panose="02020603050405020304" pitchFamily="18" charset="0"/>
              </a:rPr>
              <a:t> з </a:t>
            </a:r>
            <a:r>
              <a:rPr lang="ru-RU" sz="2000" dirty="0" err="1">
                <a:solidFill>
                  <a:srgbClr val="333333"/>
                </a:solidFill>
                <a:latin typeface="Times New Roman" panose="02020603050405020304" pitchFamily="18" charset="0"/>
                <a:cs typeface="Times New Roman" panose="02020603050405020304" pitchFamily="18" charset="0"/>
              </a:rPr>
              <a:t>такої</a:t>
            </a:r>
            <a:r>
              <a:rPr lang="ru-RU" sz="2000" dirty="0">
                <a:solidFill>
                  <a:srgbClr val="333333"/>
                </a:solidFill>
                <a:latin typeface="Times New Roman" panose="02020603050405020304" pitchFamily="18" charset="0"/>
                <a:cs typeface="Times New Roman" panose="02020603050405020304" pitchFamily="18" charset="0"/>
              </a:rPr>
              <a:t> території) застосовуються відповідно до норм </a:t>
            </a:r>
            <a:r>
              <a:rPr lang="ru-RU" sz="2000" dirty="0" err="1">
                <a:solidFill>
                  <a:srgbClr val="333333"/>
                </a:solidFill>
                <a:latin typeface="Times New Roman" panose="02020603050405020304" pitchFamily="18" charset="0"/>
                <a:cs typeface="Times New Roman" panose="02020603050405020304" pitchFamily="18" charset="0"/>
              </a:rPr>
              <a:t>цього</a:t>
            </a:r>
            <a:r>
              <a:rPr lang="ru-RU" sz="2000" dirty="0">
                <a:solidFill>
                  <a:srgbClr val="333333"/>
                </a:solidFill>
                <a:latin typeface="Times New Roman" panose="02020603050405020304" pitchFamily="18" charset="0"/>
                <a:cs typeface="Times New Roman" panose="02020603050405020304" pitchFamily="18" charset="0"/>
              </a:rPr>
              <a:t> Кодексу.</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96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73206" y="779897"/>
            <a:ext cx="11177516" cy="846161"/>
          </a:xfrm>
          <a:prstGeom prst="roundRect">
            <a:avLst/>
          </a:prstGeom>
          <a:solidFill>
            <a:srgbClr val="91EB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solidFill>
                  <a:schemeClr val="accent1">
                    <a:lumMod val="50000"/>
                  </a:schemeClr>
                </a:solidFill>
                <a:latin typeface="Times New Roman" panose="02020603050405020304" pitchFamily="18" charset="0"/>
                <a:cs typeface="Times New Roman" panose="02020603050405020304" pitchFamily="18" charset="0"/>
              </a:rPr>
              <a:t>Строки перебування товарів у митному режимі вільної митної зони на території вільної митної зони</a:t>
            </a:r>
          </a:p>
        </p:txBody>
      </p:sp>
      <p:grpSp>
        <p:nvGrpSpPr>
          <p:cNvPr id="2" name="Группа 1"/>
          <p:cNvGrpSpPr/>
          <p:nvPr/>
        </p:nvGrpSpPr>
        <p:grpSpPr>
          <a:xfrm>
            <a:off x="0" y="1662536"/>
            <a:ext cx="11969087" cy="1351128"/>
            <a:chOff x="0" y="1662536"/>
            <a:chExt cx="11969087" cy="1351128"/>
          </a:xfrm>
        </p:grpSpPr>
        <p:sp>
          <p:nvSpPr>
            <p:cNvPr id="6" name="Блок-схема: решение 5"/>
            <p:cNvSpPr/>
            <p:nvPr/>
          </p:nvSpPr>
          <p:spPr>
            <a:xfrm>
              <a:off x="0" y="1662536"/>
              <a:ext cx="11969087" cy="1351128"/>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13295" y="2003730"/>
              <a:ext cx="7697338" cy="923330"/>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Товари можуть </a:t>
              </a:r>
              <a:r>
                <a:rPr lang="ru-RU" dirty="0" err="1">
                  <a:latin typeface="Times New Roman" panose="02020603050405020304" pitchFamily="18" charset="0"/>
                  <a:cs typeface="Times New Roman" panose="02020603050405020304" pitchFamily="18" charset="0"/>
                </a:rPr>
                <a:t>перебувати</a:t>
              </a:r>
              <a:r>
                <a:rPr lang="ru-RU" dirty="0">
                  <a:latin typeface="Times New Roman" panose="02020603050405020304" pitchFamily="18" charset="0"/>
                  <a:cs typeface="Times New Roman" panose="02020603050405020304" pitchFamily="18" charset="0"/>
                </a:rPr>
                <a:t> в митному режимі вільної митної зони на території вільної митної зони </a:t>
              </a:r>
              <a:r>
                <a:rPr lang="ru-RU" dirty="0" err="1">
                  <a:latin typeface="Times New Roman" panose="02020603050405020304" pitchFamily="18" charset="0"/>
                  <a:cs typeface="Times New Roman" panose="02020603050405020304" pitchFamily="18" charset="0"/>
                </a:rPr>
                <a:t>протягом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усього</a:t>
              </a:r>
              <a:r>
                <a:rPr lang="ru-RU" dirty="0">
                  <a:latin typeface="Times New Roman" panose="02020603050405020304" pitchFamily="18" charset="0"/>
                  <a:cs typeface="Times New Roman" panose="02020603050405020304" pitchFamily="18" charset="0"/>
                </a:rPr>
                <a:t> часу </a:t>
              </a:r>
              <a:r>
                <a:rPr lang="ru-RU" dirty="0" err="1">
                  <a:latin typeface="Times New Roman" panose="02020603050405020304" pitchFamily="18" charset="0"/>
                  <a:cs typeface="Times New Roman" panose="02020603050405020304" pitchFamily="18" charset="0"/>
                </a:rPr>
                <a:t>функціонування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відповідної</a:t>
              </a:r>
              <a:r>
                <a:rPr lang="ru-RU" dirty="0">
                  <a:latin typeface="Times New Roman" panose="02020603050405020304" pitchFamily="18" charset="0"/>
                  <a:cs typeface="Times New Roman" panose="02020603050405020304" pitchFamily="18" charset="0"/>
                </a:rPr>
                <a:t> вільної митної зони.</a:t>
              </a:r>
            </a:p>
          </p:txBody>
        </p:sp>
      </p:grpSp>
      <p:sp>
        <p:nvSpPr>
          <p:cNvPr id="9" name="Прямоугольник с двумя скругленными противолежащими углами 8"/>
          <p:cNvSpPr/>
          <p:nvPr/>
        </p:nvSpPr>
        <p:spPr>
          <a:xfrm>
            <a:off x="573206" y="3539231"/>
            <a:ext cx="11177516" cy="846161"/>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solidFill>
                  <a:schemeClr val="bg1"/>
                </a:solidFill>
                <a:latin typeface="Times New Roman" panose="02020603050405020304" pitchFamily="18" charset="0"/>
                <a:cs typeface="Times New Roman" panose="02020603050405020304" pitchFamily="18" charset="0"/>
              </a:rPr>
              <a:t>Передача права </a:t>
            </a:r>
            <a:r>
              <a:rPr lang="ru-RU" sz="2400" b="1" i="1" dirty="0" err="1">
                <a:solidFill>
                  <a:schemeClr val="bg1"/>
                </a:solidFill>
                <a:latin typeface="Times New Roman" panose="02020603050405020304" pitchFamily="18" charset="0"/>
                <a:cs typeface="Times New Roman" panose="02020603050405020304" pitchFamily="18" charset="0"/>
              </a:rPr>
              <a:t>власності</a:t>
            </a:r>
            <a:r>
              <a:rPr lang="ru-RU" sz="2400" b="1" i="1" dirty="0">
                <a:solidFill>
                  <a:schemeClr val="bg1"/>
                </a:solidFill>
                <a:latin typeface="Times New Roman" panose="02020603050405020304" pitchFamily="18" charset="0"/>
                <a:cs typeface="Times New Roman" panose="02020603050405020304" pitchFamily="18" charset="0"/>
              </a:rPr>
              <a:t> на товари, </a:t>
            </a:r>
            <a:r>
              <a:rPr lang="ru-RU" sz="2400" b="1" i="1" dirty="0" err="1">
                <a:solidFill>
                  <a:schemeClr val="bg1"/>
                </a:solidFill>
                <a:latin typeface="Times New Roman" panose="02020603050405020304" pitchFamily="18" charset="0"/>
                <a:cs typeface="Times New Roman" panose="02020603050405020304" pitchFamily="18" charset="0"/>
              </a:rPr>
              <a:t>поміщені</a:t>
            </a:r>
            <a:r>
              <a:rPr lang="ru-RU" sz="2400" b="1" i="1" dirty="0">
                <a:solidFill>
                  <a:schemeClr val="bg1"/>
                </a:solidFill>
                <a:latin typeface="Times New Roman" panose="02020603050405020304" pitchFamily="18" charset="0"/>
                <a:cs typeface="Times New Roman" panose="02020603050405020304" pitchFamily="18" charset="0"/>
              </a:rPr>
              <a:t> у митний режим вільної митної зони</a:t>
            </a:r>
          </a:p>
        </p:txBody>
      </p:sp>
      <p:grpSp>
        <p:nvGrpSpPr>
          <p:cNvPr id="4" name="Группа 3"/>
          <p:cNvGrpSpPr/>
          <p:nvPr/>
        </p:nvGrpSpPr>
        <p:grpSpPr>
          <a:xfrm>
            <a:off x="0" y="4410454"/>
            <a:ext cx="11969088" cy="2085879"/>
            <a:chOff x="0" y="4410454"/>
            <a:chExt cx="11969088" cy="2085879"/>
          </a:xfrm>
        </p:grpSpPr>
        <p:sp>
          <p:nvSpPr>
            <p:cNvPr id="11" name="Блок-схема: решение 10"/>
            <p:cNvSpPr/>
            <p:nvPr/>
          </p:nvSpPr>
          <p:spPr>
            <a:xfrm>
              <a:off x="0" y="4410454"/>
              <a:ext cx="11969088" cy="2085879"/>
            </a:xfrm>
            <a:prstGeom prst="flowChartDecision">
              <a:avLst/>
            </a:prstGeom>
            <a:solidFill>
              <a:srgbClr val="EB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740089" y="5047436"/>
              <a:ext cx="8516203" cy="923330"/>
            </a:xfrm>
            <a:prstGeom prst="rect">
              <a:avLst/>
            </a:prstGeom>
            <a:noFill/>
          </p:spPr>
          <p:txBody>
            <a:bodyPr wrap="square" rtlCol="0">
              <a:spAutoFit/>
            </a:bodyPr>
            <a:lstStyle/>
            <a:p>
              <a:pPr algn="ctr"/>
              <a:r>
                <a:rPr lang="ru-RU" dirty="0" err="1">
                  <a:latin typeface="Times New Roman" panose="02020603050405020304" pitchFamily="18" charset="0"/>
                  <a:cs typeface="Times New Roman" panose="02020603050405020304" pitchFamily="18" charset="0"/>
                </a:rPr>
                <a:t>Дозволяється</a:t>
              </a:r>
              <a:r>
                <a:rPr lang="ru-RU" dirty="0">
                  <a:latin typeface="Times New Roman" panose="02020603050405020304" pitchFamily="18" charset="0"/>
                  <a:cs typeface="Times New Roman" panose="02020603050405020304" pitchFamily="18" charset="0"/>
                </a:rPr>
                <a:t> передача права </a:t>
              </a:r>
              <a:r>
                <a:rPr lang="ru-RU" dirty="0" err="1">
                  <a:latin typeface="Times New Roman" panose="02020603050405020304" pitchFamily="18" charset="0"/>
                  <a:cs typeface="Times New Roman" panose="02020603050405020304" pitchFamily="18" charset="0"/>
                </a:rPr>
                <a:t>власності</a:t>
              </a:r>
              <a:r>
                <a:rPr lang="ru-RU" dirty="0">
                  <a:latin typeface="Times New Roman" panose="02020603050405020304" pitchFamily="18" charset="0"/>
                  <a:cs typeface="Times New Roman" panose="02020603050405020304" pitchFamily="18" charset="0"/>
                </a:rPr>
                <a:t> на товари, </a:t>
              </a:r>
              <a:r>
                <a:rPr lang="ru-RU" dirty="0" err="1">
                  <a:latin typeface="Times New Roman" panose="02020603050405020304" pitchFamily="18" charset="0"/>
                  <a:cs typeface="Times New Roman" panose="02020603050405020304" pitchFamily="18" charset="0"/>
                </a:rPr>
                <a:t>поміщені</a:t>
              </a:r>
              <a:r>
                <a:rPr lang="ru-RU" dirty="0">
                  <a:latin typeface="Times New Roman" panose="02020603050405020304" pitchFamily="18" charset="0"/>
                  <a:cs typeface="Times New Roman" panose="02020603050405020304" pitchFamily="18" charset="0"/>
                </a:rPr>
                <a:t> у митний режим вільної митної зони. </a:t>
              </a:r>
              <a:r>
                <a:rPr lang="ru-RU" dirty="0" err="1">
                  <a:latin typeface="Times New Roman" panose="02020603050405020304" pitchFamily="18" charset="0"/>
                  <a:cs typeface="Times New Roman" panose="02020603050405020304" pitchFamily="18" charset="0"/>
                </a:rPr>
                <a:t>Інформація</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власника</a:t>
              </a:r>
              <a:r>
                <a:rPr lang="ru-RU" dirty="0">
                  <a:latin typeface="Times New Roman" panose="02020603050405020304" pitchFamily="18" charset="0"/>
                  <a:cs typeface="Times New Roman" panose="02020603050405020304" pitchFamily="18" charset="0"/>
                </a:rPr>
                <a:t> таких товарів </a:t>
              </a:r>
              <a:r>
                <a:rPr lang="ru-RU" dirty="0" err="1">
                  <a:latin typeface="Times New Roman" panose="02020603050405020304" pitchFamily="18" charset="0"/>
                  <a:cs typeface="Times New Roman" panose="02020603050405020304" pitchFamily="18" charset="0"/>
                </a:rPr>
                <a:t>надається</a:t>
              </a:r>
              <a:r>
                <a:rPr lang="ru-RU" dirty="0">
                  <a:latin typeface="Times New Roman" panose="02020603050405020304" pitchFamily="18" charset="0"/>
                  <a:cs typeface="Times New Roman" panose="02020603050405020304" pitchFamily="18" charset="0"/>
                </a:rPr>
                <a:t> органу </a:t>
              </a:r>
              <a:r>
                <a:rPr lang="ru-RU" dirty="0" err="1">
                  <a:latin typeface="Times New Roman" panose="02020603050405020304" pitchFamily="18" charset="0"/>
                  <a:cs typeface="Times New Roman" panose="02020603050405020304" pitchFamily="18" charset="0"/>
                </a:rPr>
                <a:t>доходів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зборів</a:t>
              </a:r>
              <a:r>
                <a:rPr lang="ru-RU" dirty="0">
                  <a:latin typeface="Times New Roman" panose="02020603050405020304" pitchFamily="18" charset="0"/>
                  <a:cs typeface="Times New Roman" panose="02020603050405020304" pitchFamily="18" charset="0"/>
                </a:rPr>
                <a:t> під час </a:t>
              </a:r>
              <a:r>
                <a:rPr lang="ru-RU" dirty="0" err="1">
                  <a:latin typeface="Times New Roman" panose="02020603050405020304" pitchFamily="18" charset="0"/>
                  <a:cs typeface="Times New Roman" panose="02020603050405020304" pitchFamily="18" charset="0"/>
                </a:rPr>
                <a:t>поміщення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зазначених</a:t>
              </a:r>
              <a:r>
                <a:rPr lang="ru-RU" dirty="0">
                  <a:latin typeface="Times New Roman" panose="02020603050405020304" pitchFamily="18" charset="0"/>
                  <a:cs typeface="Times New Roman" panose="02020603050405020304" pitchFamily="18" charset="0"/>
                </a:rPr>
                <a:t> товарів в </a:t>
              </a:r>
              <a:r>
                <a:rPr lang="ru-RU" dirty="0" err="1">
                  <a:latin typeface="Times New Roman" panose="02020603050405020304" pitchFamily="18" charset="0"/>
                  <a:cs typeface="Times New Roman" panose="02020603050405020304" pitchFamily="18" charset="0"/>
                </a:rPr>
                <a:t>інший</a:t>
              </a:r>
              <a:r>
                <a:rPr lang="ru-RU" dirty="0">
                  <a:latin typeface="Times New Roman" panose="02020603050405020304" pitchFamily="18" charset="0"/>
                  <a:cs typeface="Times New Roman" panose="02020603050405020304" pitchFamily="18" charset="0"/>
                </a:rPr>
                <a:t> митний </a:t>
              </a:r>
              <a:r>
                <a:rPr lang="ru-RU" dirty="0" smtClean="0">
                  <a:latin typeface="Times New Roman" panose="02020603050405020304" pitchFamily="18" charset="0"/>
                  <a:cs typeface="Times New Roman" panose="02020603050405020304" pitchFamily="18" charset="0"/>
                </a:rPr>
                <a:t>режим</a:t>
              </a:r>
              <a:endParaRPr lang="ru-RU"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41886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lifedon.com.ua/uploads/posts/2013-08/1377150024_12836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88" y="463385"/>
            <a:ext cx="3747684" cy="24911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telegraf.com.ua/files/2013/01/custo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1246"/>
            <a:ext cx="5950426" cy="2975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745706" y="611833"/>
            <a:ext cx="6127845" cy="4401205"/>
          </a:xfrm>
          <a:prstGeom prst="rect">
            <a:avLst/>
          </a:prstGeom>
          <a:ln>
            <a:noFill/>
          </a:ln>
        </p:spPr>
        <p:txBody>
          <a:bodyPr wrap="square">
            <a:spAutoFit/>
          </a:bodyPr>
          <a:lstStyle/>
          <a:p>
            <a:pPr algn="ctr"/>
            <a:r>
              <a:rPr lang="ru-RU" sz="2800" dirty="0" smtClean="0">
                <a:solidFill>
                  <a:srgbClr val="000000"/>
                </a:solidFill>
                <a:latin typeface="Times New Roman" panose="02020603050405020304" pitchFamily="18" charset="0"/>
                <a:cs typeface="Times New Roman" panose="02020603050405020304" pitchFamily="18" charset="0"/>
              </a:rPr>
              <a:t>Товари</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що</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перебувають</a:t>
            </a:r>
            <a:r>
              <a:rPr lang="ru-RU" sz="2800" dirty="0">
                <a:solidFill>
                  <a:srgbClr val="000000"/>
                </a:solidFill>
                <a:latin typeface="Times New Roman" panose="02020603050405020304" pitchFamily="18" charset="0"/>
                <a:cs typeface="Times New Roman" panose="02020603050405020304" pitchFamily="18" charset="0"/>
              </a:rPr>
              <a:t> на території вільної митної зони у митному режимі вільної митної зони, або товари, </a:t>
            </a:r>
            <a:r>
              <a:rPr lang="ru-RU" sz="2800" dirty="0" err="1">
                <a:solidFill>
                  <a:srgbClr val="000000"/>
                </a:solidFill>
                <a:latin typeface="Times New Roman" panose="02020603050405020304" pitchFamily="18" charset="0"/>
                <a:cs typeface="Times New Roman" panose="02020603050405020304" pitchFamily="18" charset="0"/>
              </a:rPr>
              <a:t>вироблені</a:t>
            </a:r>
            <a:r>
              <a:rPr lang="ru-RU" sz="2800" dirty="0">
                <a:solidFill>
                  <a:srgbClr val="000000"/>
                </a:solidFill>
                <a:latin typeface="Times New Roman" panose="02020603050405020304" pitchFamily="18" charset="0"/>
                <a:cs typeface="Times New Roman" panose="02020603050405020304" pitchFamily="18" charset="0"/>
              </a:rPr>
              <a:t> на території </a:t>
            </a:r>
            <a:r>
              <a:rPr lang="ru-RU" sz="2800" dirty="0" err="1">
                <a:solidFill>
                  <a:srgbClr val="000000"/>
                </a:solidFill>
                <a:latin typeface="Times New Roman" panose="02020603050405020304" pitchFamily="18" charset="0"/>
                <a:cs typeface="Times New Roman" panose="02020603050405020304" pitchFamily="18" charset="0"/>
              </a:rPr>
              <a:t>цієї</a:t>
            </a:r>
            <a:r>
              <a:rPr lang="ru-RU" sz="2800" dirty="0">
                <a:solidFill>
                  <a:srgbClr val="000000"/>
                </a:solidFill>
                <a:latin typeface="Times New Roman" panose="02020603050405020304" pitchFamily="18" charset="0"/>
                <a:cs typeface="Times New Roman" panose="02020603050405020304" pitchFamily="18" charset="0"/>
              </a:rPr>
              <a:t> зони, можуть бути </a:t>
            </a:r>
            <a:r>
              <a:rPr lang="ru-RU" sz="2800" dirty="0" err="1">
                <a:solidFill>
                  <a:srgbClr val="000000"/>
                </a:solidFill>
                <a:latin typeface="Times New Roman" panose="02020603050405020304" pitchFamily="18" charset="0"/>
                <a:cs typeface="Times New Roman" panose="02020603050405020304" pitchFamily="18" charset="0"/>
              </a:rPr>
              <a:t>вивезені</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повністю</a:t>
            </a:r>
            <a:r>
              <a:rPr lang="ru-RU" sz="2800" dirty="0">
                <a:solidFill>
                  <a:srgbClr val="000000"/>
                </a:solidFill>
                <a:latin typeface="Times New Roman" panose="02020603050405020304" pitchFamily="18" charset="0"/>
                <a:cs typeface="Times New Roman" panose="02020603050405020304" pitchFamily="18" charset="0"/>
              </a:rPr>
              <a:t> або </a:t>
            </a:r>
            <a:r>
              <a:rPr lang="ru-RU" sz="2800" dirty="0" err="1">
                <a:solidFill>
                  <a:srgbClr val="000000"/>
                </a:solidFill>
                <a:latin typeface="Times New Roman" panose="02020603050405020304" pitchFamily="18" charset="0"/>
                <a:cs typeface="Times New Roman" panose="02020603050405020304" pitchFamily="18" charset="0"/>
              </a:rPr>
              <a:t>частково</a:t>
            </a:r>
            <a:r>
              <a:rPr lang="ru-RU" sz="2800" dirty="0">
                <a:solidFill>
                  <a:srgbClr val="000000"/>
                </a:solidFill>
                <a:latin typeface="Times New Roman" panose="02020603050405020304" pitchFamily="18" charset="0"/>
                <a:cs typeface="Times New Roman" panose="02020603050405020304" pitchFamily="18" charset="0"/>
              </a:rPr>
              <a:t> на </a:t>
            </a:r>
            <a:r>
              <a:rPr lang="ru-RU" sz="2800" dirty="0" err="1">
                <a:solidFill>
                  <a:srgbClr val="000000"/>
                </a:solidFill>
                <a:latin typeface="Times New Roman" panose="02020603050405020304" pitchFamily="18" charset="0"/>
                <a:cs typeface="Times New Roman" panose="02020603050405020304" pitchFamily="18" charset="0"/>
              </a:rPr>
              <a:t>територію</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іншої</a:t>
            </a:r>
            <a:r>
              <a:rPr lang="ru-RU" sz="2800" dirty="0">
                <a:solidFill>
                  <a:srgbClr val="000000"/>
                </a:solidFill>
                <a:latin typeface="Times New Roman" panose="02020603050405020304" pitchFamily="18" charset="0"/>
                <a:cs typeface="Times New Roman" panose="02020603050405020304" pitchFamily="18" charset="0"/>
              </a:rPr>
              <a:t> вільної митної зони, за </a:t>
            </a:r>
            <a:r>
              <a:rPr lang="ru-RU" sz="2800" dirty="0" err="1">
                <a:solidFill>
                  <a:srgbClr val="000000"/>
                </a:solidFill>
                <a:latin typeface="Times New Roman" panose="02020603050405020304" pitchFamily="18" charset="0"/>
                <a:cs typeface="Times New Roman" panose="02020603050405020304" pitchFamily="18" charset="0"/>
              </a:rPr>
              <a:t>умови</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виконання</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митних</a:t>
            </a:r>
            <a:r>
              <a:rPr lang="ru-RU" sz="2800" dirty="0">
                <a:solidFill>
                  <a:srgbClr val="000000"/>
                </a:solidFill>
                <a:latin typeface="Times New Roman" panose="02020603050405020304" pitchFamily="18" charset="0"/>
                <a:cs typeface="Times New Roman" panose="02020603050405020304" pitchFamily="18" charset="0"/>
              </a:rPr>
              <a:t> формальностей, </a:t>
            </a:r>
            <a:r>
              <a:rPr lang="ru-RU" sz="2800" dirty="0" err="1">
                <a:solidFill>
                  <a:srgbClr val="000000"/>
                </a:solidFill>
                <a:latin typeface="Times New Roman" panose="02020603050405020304" pitchFamily="18" charset="0"/>
                <a:cs typeface="Times New Roman" panose="02020603050405020304" pitchFamily="18" charset="0"/>
              </a:rPr>
              <a:t>передбачених</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цим</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розділом</a:t>
            </a:r>
            <a:r>
              <a:rPr lang="ru-RU" sz="2800" dirty="0">
                <a:solidFill>
                  <a:srgbClr val="000000"/>
                </a:solidFill>
                <a:latin typeface="Times New Roman" panose="02020603050405020304" pitchFamily="18" charset="0"/>
                <a:cs typeface="Times New Roman" panose="02020603050405020304" pitchFamily="18" charset="0"/>
              </a:rPr>
              <a:t> для </a:t>
            </a:r>
            <a:r>
              <a:rPr lang="ru-RU" sz="2800" dirty="0" err="1">
                <a:solidFill>
                  <a:srgbClr val="000000"/>
                </a:solidFill>
                <a:latin typeface="Times New Roman" panose="02020603050405020304" pitchFamily="18" charset="0"/>
                <a:cs typeface="Times New Roman" panose="02020603050405020304" pitchFamily="18" charset="0"/>
              </a:rPr>
              <a:t>митних</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режимів</a:t>
            </a:r>
            <a:r>
              <a:rPr lang="ru-RU" sz="2800" dirty="0">
                <a:solidFill>
                  <a:srgbClr val="000000"/>
                </a:solidFill>
                <a:latin typeface="Times New Roman" panose="02020603050405020304" pitchFamily="18" charset="0"/>
                <a:cs typeface="Times New Roman" panose="02020603050405020304" pitchFamily="18" charset="0"/>
              </a:rPr>
              <a:t> транзиту та вільної митної зони.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330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024" y="2750502"/>
            <a:ext cx="11436824" cy="3785652"/>
          </a:xfrm>
          <a:prstGeom prst="rect">
            <a:avLst/>
          </a:prstGeom>
          <a:solidFill>
            <a:schemeClr val="accent4">
              <a:lumMod val="20000"/>
              <a:lumOff val="80000"/>
            </a:schemeClr>
          </a:solidFill>
          <a:ln>
            <a:solidFill>
              <a:schemeClr val="tx1"/>
            </a:solidFill>
          </a:ln>
        </p:spPr>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1. Іноземні товари,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у митний режим вільної митної зони, </a:t>
            </a:r>
            <a:r>
              <a:rPr lang="ru-RU" sz="2000" dirty="0" err="1">
                <a:solidFill>
                  <a:srgbClr val="000000"/>
                </a:solidFill>
                <a:latin typeface="Times New Roman" panose="02020603050405020304" pitchFamily="18" charset="0"/>
                <a:cs typeface="Times New Roman" panose="02020603050405020304" pitchFamily="18" charset="0"/>
              </a:rPr>
              <a:t>зберігають</a:t>
            </a:r>
            <a:r>
              <a:rPr lang="ru-RU" sz="2000" dirty="0">
                <a:solidFill>
                  <a:srgbClr val="000000"/>
                </a:solidFill>
                <a:latin typeface="Times New Roman" panose="02020603050405020304" pitchFamily="18" charset="0"/>
                <a:cs typeface="Times New Roman" panose="02020603050405020304" pitchFamily="18" charset="0"/>
              </a:rPr>
              <a:t> статус </a:t>
            </a:r>
            <a:r>
              <a:rPr lang="ru-RU" sz="2000" dirty="0" err="1">
                <a:solidFill>
                  <a:srgbClr val="000000"/>
                </a:solidFill>
                <a:latin typeface="Times New Roman" panose="02020603050405020304" pitchFamily="18" charset="0"/>
                <a:cs typeface="Times New Roman" panose="02020603050405020304" pitchFamily="18" charset="0"/>
              </a:rPr>
              <a:t>іноземних</a:t>
            </a:r>
            <a:r>
              <a:rPr lang="ru-RU" sz="2000" dirty="0">
                <a:solidFill>
                  <a:srgbClr val="000000"/>
                </a:solidFill>
                <a:latin typeface="Times New Roman" panose="02020603050405020304" pitchFamily="18" charset="0"/>
                <a:cs typeface="Times New Roman" panose="02020603050405020304" pitchFamily="18" charset="0"/>
              </a:rPr>
              <a:t> товарів.</a:t>
            </a:r>
          </a:p>
          <a:p>
            <a:r>
              <a:rPr lang="ru-RU" sz="2000" dirty="0">
                <a:solidFill>
                  <a:srgbClr val="000000"/>
                </a:solidFill>
                <a:latin typeface="Times New Roman" panose="02020603050405020304" pitchFamily="18" charset="0"/>
                <a:cs typeface="Times New Roman" panose="02020603050405020304" pitchFamily="18" charset="0"/>
              </a:rPr>
              <a:t>2. Товари, </a:t>
            </a:r>
            <a:r>
              <a:rPr lang="ru-RU" sz="2000" dirty="0" err="1">
                <a:solidFill>
                  <a:srgbClr val="000000"/>
                </a:solidFill>
                <a:latin typeface="Times New Roman" panose="02020603050405020304" pitchFamily="18" charset="0"/>
                <a:cs typeface="Times New Roman" panose="02020603050405020304" pitchFamily="18" charset="0"/>
              </a:rPr>
              <a:t>виготовлені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вироблені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одержані</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вільній</a:t>
            </a:r>
            <a:r>
              <a:rPr lang="ru-RU" sz="2000" dirty="0">
                <a:solidFill>
                  <a:srgbClr val="000000"/>
                </a:solidFill>
                <a:latin typeface="Times New Roman" panose="02020603050405020304" pitchFamily="18" charset="0"/>
                <a:cs typeface="Times New Roman" panose="02020603050405020304" pitchFamily="18" charset="0"/>
              </a:rPr>
              <a:t> митній </a:t>
            </a:r>
            <a:r>
              <a:rPr lang="ru-RU" sz="2000" dirty="0" err="1">
                <a:solidFill>
                  <a:srgbClr val="000000"/>
                </a:solidFill>
                <a:latin typeface="Times New Roman" panose="02020603050405020304" pitchFamily="18" charset="0"/>
                <a:cs typeface="Times New Roman" panose="02020603050405020304" pitchFamily="18" charset="0"/>
              </a:rPr>
              <a:t>зоні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мають</a:t>
            </a:r>
            <a:r>
              <a:rPr lang="ru-RU" sz="2000" dirty="0">
                <a:solidFill>
                  <a:srgbClr val="000000"/>
                </a:solidFill>
                <a:latin typeface="Times New Roman" panose="02020603050405020304" pitchFamily="18" charset="0"/>
                <a:cs typeface="Times New Roman" panose="02020603050405020304" pitchFamily="18" charset="0"/>
              </a:rPr>
              <a:t> статус </a:t>
            </a:r>
            <a:r>
              <a:rPr lang="ru-RU" sz="2000" dirty="0" err="1">
                <a:solidFill>
                  <a:srgbClr val="000000"/>
                </a:solidFill>
                <a:latin typeface="Times New Roman" panose="02020603050405020304" pitchFamily="18" charset="0"/>
                <a:cs typeface="Times New Roman" panose="02020603050405020304" pitchFamily="18" charset="0"/>
              </a:rPr>
              <a:t>іноземних</a:t>
            </a:r>
            <a:r>
              <a:rPr lang="ru-RU" sz="2000" dirty="0">
                <a:solidFill>
                  <a:srgbClr val="000000"/>
                </a:solidFill>
                <a:latin typeface="Times New Roman" panose="02020603050405020304" pitchFamily="18" charset="0"/>
                <a:cs typeface="Times New Roman" panose="02020603050405020304" pitchFamily="18" charset="0"/>
              </a:rPr>
              <a:t> товарів та </a:t>
            </a:r>
            <a:r>
              <a:rPr lang="ru-RU" sz="2000" dirty="0" err="1">
                <a:solidFill>
                  <a:srgbClr val="000000"/>
                </a:solidFill>
                <a:latin typeface="Times New Roman" panose="02020603050405020304" pitchFamily="18" charset="0"/>
                <a:cs typeface="Times New Roman" panose="02020603050405020304" pitchFamily="18" charset="0"/>
              </a:rPr>
              <a:t>вважаються</a:t>
            </a:r>
            <a:r>
              <a:rPr lang="ru-RU" sz="2000" dirty="0">
                <a:solidFill>
                  <a:srgbClr val="000000"/>
                </a:solidFill>
                <a:latin typeface="Times New Roman" panose="02020603050405020304" pitchFamily="18" charset="0"/>
                <a:cs typeface="Times New Roman" panose="02020603050405020304" pitchFamily="18" charset="0"/>
              </a:rPr>
              <a:t> такими,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у митний режим вільної митної зони.</a:t>
            </a:r>
          </a:p>
          <a:p>
            <a:r>
              <a:rPr lang="ru-RU" sz="2000" dirty="0">
                <a:solidFill>
                  <a:srgbClr val="000000"/>
                </a:solidFill>
                <a:latin typeface="Times New Roman" panose="02020603050405020304" pitchFamily="18" charset="0"/>
                <a:cs typeface="Times New Roman" panose="02020603050405020304" pitchFamily="18" charset="0"/>
              </a:rPr>
              <a:t>3. Українські товари,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у митний режим вільної митної зони, </a:t>
            </a:r>
            <a:r>
              <a:rPr lang="ru-RU" sz="2000" dirty="0" err="1">
                <a:solidFill>
                  <a:srgbClr val="000000"/>
                </a:solidFill>
                <a:latin typeface="Times New Roman" panose="02020603050405020304" pitchFamily="18" charset="0"/>
                <a:cs typeface="Times New Roman" panose="02020603050405020304" pitchFamily="18" charset="0"/>
              </a:rPr>
              <a:t>отримують</a:t>
            </a:r>
            <a:r>
              <a:rPr lang="ru-RU" sz="2000" dirty="0">
                <a:solidFill>
                  <a:srgbClr val="000000"/>
                </a:solidFill>
                <a:latin typeface="Times New Roman" panose="02020603050405020304" pitchFamily="18" charset="0"/>
                <a:cs typeface="Times New Roman" panose="02020603050405020304" pitchFamily="18" charset="0"/>
              </a:rPr>
              <a:t> статус </a:t>
            </a:r>
            <a:r>
              <a:rPr lang="ru-RU" sz="2000" dirty="0" err="1">
                <a:solidFill>
                  <a:srgbClr val="000000"/>
                </a:solidFill>
                <a:latin typeface="Times New Roman" panose="02020603050405020304" pitchFamily="18" charset="0"/>
                <a:cs typeface="Times New Roman" panose="02020603050405020304" pitchFamily="18" charset="0"/>
              </a:rPr>
              <a:t>іноземних</a:t>
            </a:r>
            <a:r>
              <a:rPr lang="ru-RU" sz="2000" dirty="0">
                <a:solidFill>
                  <a:srgbClr val="000000"/>
                </a:solidFill>
                <a:latin typeface="Times New Roman" panose="02020603050405020304" pitchFamily="18" charset="0"/>
                <a:cs typeface="Times New Roman" panose="02020603050405020304" pitchFamily="18" charset="0"/>
              </a:rPr>
              <a:t> товарів.</a:t>
            </a:r>
          </a:p>
          <a:p>
            <a:r>
              <a:rPr lang="ru-RU" sz="2000" dirty="0">
                <a:solidFill>
                  <a:srgbClr val="000000"/>
                </a:solidFill>
                <a:latin typeface="Times New Roman" panose="02020603050405020304" pitchFamily="18" charset="0"/>
                <a:cs typeface="Times New Roman" panose="02020603050405020304" pitchFamily="18" charset="0"/>
              </a:rPr>
              <a:t>4. Українські товари,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не </a:t>
            </a:r>
            <a:r>
              <a:rPr lang="ru-RU" sz="2000" dirty="0" err="1">
                <a:solidFill>
                  <a:srgbClr val="000000"/>
                </a:solidFill>
                <a:latin typeface="Times New Roman" panose="02020603050405020304" pitchFamily="18" charset="0"/>
                <a:cs typeface="Times New Roman" panose="02020603050405020304" pitchFamily="18" charset="0"/>
              </a:rPr>
              <a:t>використовуються</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виробничих</a:t>
            </a:r>
            <a:r>
              <a:rPr lang="ru-RU" sz="2000" dirty="0">
                <a:solidFill>
                  <a:srgbClr val="000000"/>
                </a:solidFill>
                <a:latin typeface="Times New Roman" panose="02020603050405020304" pitchFamily="18" charset="0"/>
                <a:cs typeface="Times New Roman" panose="02020603050405020304" pitchFamily="18" charset="0"/>
              </a:rPr>
              <a:t> та </a:t>
            </a:r>
            <a:r>
              <a:rPr lang="ru-RU" sz="2000" dirty="0" err="1">
                <a:solidFill>
                  <a:srgbClr val="000000"/>
                </a:solidFill>
                <a:latin typeface="Times New Roman" panose="02020603050405020304" pitchFamily="18" charset="0"/>
                <a:cs typeface="Times New Roman" panose="02020603050405020304" pitchFamily="18" charset="0"/>
              </a:rPr>
              <a:t>інших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господарських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операціях</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необхідні</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забезпечення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функціонування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підприємств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розташованих</a:t>
            </a:r>
            <a:r>
              <a:rPr lang="ru-RU" sz="2000" dirty="0">
                <a:solidFill>
                  <a:srgbClr val="000000"/>
                </a:solidFill>
                <a:latin typeface="Times New Roman" panose="02020603050405020304" pitchFamily="18" charset="0"/>
                <a:cs typeface="Times New Roman" panose="02020603050405020304" pitchFamily="18" charset="0"/>
              </a:rPr>
              <a:t> на території вільної митної зони, а </a:t>
            </a:r>
            <a:r>
              <a:rPr lang="ru-RU" sz="2000" dirty="0" err="1">
                <a:solidFill>
                  <a:srgbClr val="000000"/>
                </a:solidFill>
                <a:latin typeface="Times New Roman" panose="02020603050405020304" pitchFamily="18" charset="0"/>
                <a:cs typeface="Times New Roman" panose="02020603050405020304" pitchFamily="18" charset="0"/>
              </a:rPr>
              <a:t>також</a:t>
            </a:r>
            <a:r>
              <a:rPr lang="ru-RU" sz="2000" dirty="0">
                <a:solidFill>
                  <a:srgbClr val="000000"/>
                </a:solidFill>
                <a:latin typeface="Times New Roman" panose="02020603050405020304" pitchFamily="18" charset="0"/>
                <a:cs typeface="Times New Roman" panose="02020603050405020304" pitchFamily="18" charset="0"/>
              </a:rPr>
              <a:t> українські товари,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використовуються</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виробничих</a:t>
            </a:r>
            <a:r>
              <a:rPr lang="ru-RU" sz="2000" dirty="0">
                <a:solidFill>
                  <a:srgbClr val="000000"/>
                </a:solidFill>
                <a:latin typeface="Times New Roman" panose="02020603050405020304" pitchFamily="18" charset="0"/>
                <a:cs typeface="Times New Roman" panose="02020603050405020304" pitchFamily="18" charset="0"/>
              </a:rPr>
              <a:t> та </a:t>
            </a:r>
            <a:r>
              <a:rPr lang="ru-RU" sz="2000" dirty="0" err="1">
                <a:solidFill>
                  <a:srgbClr val="000000"/>
                </a:solidFill>
                <a:latin typeface="Times New Roman" panose="02020603050405020304" pitchFamily="18" charset="0"/>
                <a:cs typeface="Times New Roman" panose="02020603050405020304" pitchFamily="18" charset="0"/>
              </a:rPr>
              <a:t>інших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господарських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операціях</a:t>
            </a:r>
            <a:r>
              <a:rPr lang="ru-RU" sz="2000" dirty="0">
                <a:solidFill>
                  <a:srgbClr val="000000"/>
                </a:solidFill>
                <a:latin typeface="Times New Roman" panose="02020603050405020304" pitchFamily="18" charset="0"/>
                <a:cs typeface="Times New Roman" panose="02020603050405020304" pitchFamily="18" charset="0"/>
              </a:rPr>
              <a:t> і не </a:t>
            </a:r>
            <a:r>
              <a:rPr lang="ru-RU" sz="2000" dirty="0" err="1">
                <a:solidFill>
                  <a:srgbClr val="000000"/>
                </a:solidFill>
                <a:latin typeface="Times New Roman" panose="02020603050405020304" pitchFamily="18" charset="0"/>
                <a:cs typeface="Times New Roman" panose="02020603050405020304" pitchFamily="18" charset="0"/>
              </a:rPr>
              <a:t>витрачаються</a:t>
            </a:r>
            <a:r>
              <a:rPr lang="ru-RU" sz="2000" dirty="0">
                <a:solidFill>
                  <a:srgbClr val="000000"/>
                </a:solidFill>
                <a:latin typeface="Times New Roman" panose="02020603050405020304" pitchFamily="18" charset="0"/>
                <a:cs typeface="Times New Roman" panose="02020603050405020304" pitchFamily="18" charset="0"/>
              </a:rPr>
              <a:t> при </a:t>
            </a:r>
            <a:r>
              <a:rPr lang="ru-RU" sz="2000" dirty="0" err="1">
                <a:solidFill>
                  <a:srgbClr val="000000"/>
                </a:solidFill>
                <a:latin typeface="Times New Roman" panose="02020603050405020304" pitchFamily="18" charset="0"/>
                <a:cs typeface="Times New Roman" panose="02020603050405020304" pitchFamily="18" charset="0"/>
              </a:rPr>
              <a:t>цьому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допускаються</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такі</a:t>
            </a:r>
            <a:r>
              <a:rPr lang="ru-RU" sz="2000" dirty="0">
                <a:solidFill>
                  <a:srgbClr val="000000"/>
                </a:solidFill>
                <a:latin typeface="Times New Roman" panose="02020603050405020304" pitchFamily="18" charset="0"/>
                <a:cs typeface="Times New Roman" panose="02020603050405020304" pitchFamily="18" charset="0"/>
              </a:rPr>
              <a:t> території (</a:t>
            </a:r>
            <a:r>
              <a:rPr lang="ru-RU" sz="2000" dirty="0" err="1">
                <a:solidFill>
                  <a:srgbClr val="000000"/>
                </a:solidFill>
                <a:latin typeface="Times New Roman" panose="02020603050405020304" pitchFamily="18" charset="0"/>
                <a:cs typeface="Times New Roman" panose="02020603050405020304" pitchFamily="18" charset="0"/>
              </a:rPr>
              <a:t>випускаються</a:t>
            </a:r>
            <a:r>
              <a:rPr lang="ru-RU" sz="2000" dirty="0">
                <a:solidFill>
                  <a:srgbClr val="000000"/>
                </a:solidFill>
                <a:latin typeface="Times New Roman" panose="02020603050405020304" pitchFamily="18" charset="0"/>
                <a:cs typeface="Times New Roman" panose="02020603050405020304" pitchFamily="18" charset="0"/>
              </a:rPr>
              <a:t> з них) з </a:t>
            </a:r>
            <a:r>
              <a:rPr lang="ru-RU" sz="2000" dirty="0" err="1">
                <a:solidFill>
                  <a:srgbClr val="000000"/>
                </a:solidFill>
                <a:latin typeface="Times New Roman" panose="02020603050405020304" pitchFamily="18" charset="0"/>
                <a:cs typeface="Times New Roman" panose="02020603050405020304" pitchFamily="18" charset="0"/>
              </a:rPr>
              <a:t>письмовим</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інформуванням</a:t>
            </a:r>
            <a:r>
              <a:rPr lang="ru-RU" sz="2000" dirty="0">
                <a:solidFill>
                  <a:srgbClr val="000000"/>
                </a:solidFill>
                <a:latin typeface="Times New Roman" panose="02020603050405020304" pitchFamily="18" charset="0"/>
                <a:cs typeface="Times New Roman" panose="02020603050405020304" pitchFamily="18" charset="0"/>
              </a:rPr>
              <a:t> органу </a:t>
            </a:r>
            <a:r>
              <a:rPr lang="ru-RU" sz="2000" dirty="0" err="1">
                <a:solidFill>
                  <a:srgbClr val="000000"/>
                </a:solidFill>
                <a:latin typeface="Times New Roman" panose="02020603050405020304" pitchFamily="18" charset="0"/>
                <a:cs typeface="Times New Roman" panose="02020603050405020304" pitchFamily="18" charset="0"/>
              </a:rPr>
              <a:t>доходів</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зборів</a:t>
            </a:r>
            <a:r>
              <a:rPr lang="ru-RU" sz="2000" dirty="0">
                <a:solidFill>
                  <a:srgbClr val="000000"/>
                </a:solidFill>
                <a:latin typeface="Times New Roman" panose="02020603050405020304" pitchFamily="18" charset="0"/>
                <a:cs typeface="Times New Roman" panose="02020603050405020304" pitchFamily="18" charset="0"/>
              </a:rPr>
              <a:t> без </a:t>
            </a:r>
            <a:r>
              <a:rPr lang="ru-RU" sz="2000" dirty="0" err="1">
                <a:solidFill>
                  <a:srgbClr val="000000"/>
                </a:solidFill>
                <a:latin typeface="Times New Roman" panose="02020603050405020304" pitchFamily="18" charset="0"/>
                <a:cs typeface="Times New Roman" panose="02020603050405020304" pitchFamily="18" charset="0"/>
              </a:rPr>
              <a:t>зміни</a:t>
            </a:r>
            <a:r>
              <a:rPr lang="ru-RU" sz="2000" dirty="0">
                <a:solidFill>
                  <a:srgbClr val="000000"/>
                </a:solidFill>
                <a:latin typeface="Times New Roman" panose="02020603050405020304" pitchFamily="18" charset="0"/>
                <a:cs typeface="Times New Roman" panose="02020603050405020304" pitchFamily="18" charset="0"/>
              </a:rPr>
              <a:t> їх митного статусу та </a:t>
            </a:r>
            <a:r>
              <a:rPr lang="ru-RU" sz="2000" dirty="0" err="1">
                <a:solidFill>
                  <a:srgbClr val="000000"/>
                </a:solidFill>
                <a:latin typeface="Times New Roman" panose="02020603050405020304" pitchFamily="18" charset="0"/>
                <a:cs typeface="Times New Roman" panose="02020603050405020304" pitchFamily="18" charset="0"/>
              </a:rPr>
              <a:t>поміщення</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митні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режими</a:t>
            </a:r>
            <a:r>
              <a:rPr lang="ru-RU" sz="2000" dirty="0">
                <a:solidFill>
                  <a:srgbClr val="000000"/>
                </a:solidFill>
                <a:latin typeface="Times New Roman" panose="02020603050405020304" pitchFamily="18" charset="0"/>
                <a:cs typeface="Times New Roman" panose="02020603050405020304" pitchFamily="18" charset="0"/>
              </a:rPr>
              <a:t>.</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Волна 4"/>
          <p:cNvSpPr/>
          <p:nvPr/>
        </p:nvSpPr>
        <p:spPr>
          <a:xfrm>
            <a:off x="655092" y="418337"/>
            <a:ext cx="10631607" cy="1942726"/>
          </a:xfrm>
          <a:prstGeom prst="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78340" y="807776"/>
            <a:ext cx="9289576" cy="1077218"/>
          </a:xfrm>
          <a:prstGeom prst="rect">
            <a:avLst/>
          </a:prstGeom>
        </p:spPr>
        <p:txBody>
          <a:bodyPr wrap="square">
            <a:spAutoFit/>
          </a:bodyPr>
          <a:lstStyle/>
          <a:p>
            <a:pPr algn="ctr"/>
            <a:r>
              <a:rPr lang="ru-RU" sz="3200" dirty="0">
                <a:ln w="0"/>
                <a:solidFill>
                  <a:schemeClr val="accent1"/>
                </a:solidFill>
                <a:effectLst>
                  <a:outerShdw blurRad="50800" dist="38100" dir="2700000" algn="tl" rotWithShape="0">
                    <a:prstClr val="black">
                      <a:alpha val="40000"/>
                    </a:prstClr>
                  </a:outerShdw>
                </a:effectLst>
                <a:latin typeface="-apple-system"/>
              </a:rPr>
              <a:t>Митний статус товарів, </a:t>
            </a:r>
            <a:r>
              <a:rPr lang="ru-RU" sz="3200" dirty="0" err="1">
                <a:ln w="0"/>
                <a:solidFill>
                  <a:schemeClr val="accent1"/>
                </a:solidFill>
                <a:effectLst>
                  <a:outerShdw blurRad="50800" dist="38100" dir="2700000" algn="tl" rotWithShape="0">
                    <a:prstClr val="black">
                      <a:alpha val="40000"/>
                    </a:prstClr>
                  </a:outerShdw>
                </a:effectLst>
                <a:latin typeface="-apple-system"/>
              </a:rPr>
              <a:t>що</a:t>
            </a:r>
            <a:r>
              <a:rPr lang="ru-RU" sz="3200" dirty="0">
                <a:ln w="0"/>
                <a:solidFill>
                  <a:schemeClr val="accent1"/>
                </a:solidFill>
                <a:effectLst>
                  <a:outerShdw blurRad="50800" dist="38100" dir="2700000" algn="tl" rotWithShape="0">
                    <a:prstClr val="black">
                      <a:alpha val="40000"/>
                    </a:prstClr>
                  </a:outerShdw>
                </a:effectLst>
                <a:latin typeface="-apple-system"/>
              </a:rPr>
              <a:t> </a:t>
            </a:r>
            <a:r>
              <a:rPr lang="ru-RU" sz="3200" dirty="0" err="1">
                <a:ln w="0"/>
                <a:solidFill>
                  <a:schemeClr val="accent1"/>
                </a:solidFill>
                <a:effectLst>
                  <a:outerShdw blurRad="50800" dist="38100" dir="2700000" algn="tl" rotWithShape="0">
                    <a:prstClr val="black">
                      <a:alpha val="40000"/>
                    </a:prstClr>
                  </a:outerShdw>
                </a:effectLst>
                <a:latin typeface="-apple-system"/>
              </a:rPr>
              <a:t>поміщуються</a:t>
            </a:r>
            <a:r>
              <a:rPr lang="ru-RU" sz="3200" dirty="0">
                <a:ln w="0"/>
                <a:solidFill>
                  <a:schemeClr val="accent1"/>
                </a:solidFill>
                <a:effectLst>
                  <a:outerShdw blurRad="50800" dist="38100" dir="2700000" algn="tl" rotWithShape="0">
                    <a:prstClr val="black">
                      <a:alpha val="40000"/>
                    </a:prstClr>
                  </a:outerShdw>
                </a:effectLst>
                <a:latin typeface="-apple-system"/>
              </a:rPr>
              <a:t> в митний режим вільної митної зони</a:t>
            </a:r>
            <a:endParaRPr lang="ru-RU" sz="3200" dirty="0">
              <a:ln w="0"/>
              <a:solidFill>
                <a:schemeClr val="accent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875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109182"/>
            <a:ext cx="12314830" cy="6509983"/>
            <a:chOff x="0" y="109182"/>
            <a:chExt cx="12314830" cy="6509983"/>
          </a:xfrm>
        </p:grpSpPr>
        <p:grpSp>
          <p:nvGrpSpPr>
            <p:cNvPr id="5" name="Группа 4"/>
            <p:cNvGrpSpPr/>
            <p:nvPr/>
          </p:nvGrpSpPr>
          <p:grpSpPr>
            <a:xfrm>
              <a:off x="0" y="109182"/>
              <a:ext cx="12314830" cy="6509983"/>
              <a:chOff x="0" y="109182"/>
              <a:chExt cx="12314830" cy="6509983"/>
            </a:xfrm>
          </p:grpSpPr>
          <p:sp>
            <p:nvSpPr>
              <p:cNvPr id="3" name="Вертикальный свиток 2"/>
              <p:cNvSpPr/>
              <p:nvPr/>
            </p:nvSpPr>
            <p:spPr>
              <a:xfrm>
                <a:off x="0" y="109182"/>
                <a:ext cx="12192000" cy="6509983"/>
              </a:xfrm>
              <a:prstGeom prst="verticalScroll">
                <a:avLst/>
              </a:prstGeom>
              <a:solidFill>
                <a:srgbClr val="F3F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1473958" y="109182"/>
                <a:ext cx="10840872" cy="646331"/>
              </a:xfrm>
              <a:prstGeom prst="rect">
                <a:avLst/>
              </a:prstGeom>
              <a:noFill/>
            </p:spPr>
            <p:txBody>
              <a:bodyPr wrap="square" rtlCol="0">
                <a:spAutoFit/>
              </a:bodyPr>
              <a:lstStyle/>
              <a:p>
                <a:pPr algn="ctr"/>
                <a:r>
                  <a:rPr lang="ru-RU" sz="3600" b="1" i="1" dirty="0" err="1">
                    <a:latin typeface="Times New Roman" panose="02020603050405020304" pitchFamily="18" charset="0"/>
                    <a:cs typeface="Times New Roman" panose="02020603050405020304" pitchFamily="18" charset="0"/>
                  </a:rPr>
                  <a:t>Завершення</a:t>
                </a:r>
                <a:r>
                  <a:rPr lang="ru-RU" sz="3600" b="1" i="1" dirty="0">
                    <a:latin typeface="Times New Roman" panose="02020603050405020304" pitchFamily="18" charset="0"/>
                    <a:cs typeface="Times New Roman" panose="02020603050405020304" pitchFamily="18" charset="0"/>
                  </a:rPr>
                  <a:t> митного режиму вільної митної зони</a:t>
                </a:r>
              </a:p>
            </p:txBody>
          </p:sp>
        </p:grpSp>
        <p:pic>
          <p:nvPicPr>
            <p:cNvPr id="4" name="Рисунок 3"/>
            <p:cNvPicPr>
              <a:picLocks noChangeAspect="1"/>
            </p:cNvPicPr>
            <p:nvPr/>
          </p:nvPicPr>
          <p:blipFill>
            <a:blip r:embed="rId2"/>
            <a:stretch>
              <a:fillRect/>
            </a:stretch>
          </p:blipFill>
          <p:spPr>
            <a:xfrm>
              <a:off x="1010076" y="1197378"/>
              <a:ext cx="10194736" cy="5248401"/>
            </a:xfrm>
            <a:prstGeom prst="rect">
              <a:avLst/>
            </a:prstGeom>
          </p:spPr>
        </p:pic>
      </p:grpSp>
    </p:spTree>
    <p:extLst>
      <p:ext uri="{BB962C8B-B14F-4D97-AF65-F5344CB8AC3E}">
        <p14:creationId xmlns:p14="http://schemas.microsoft.com/office/powerpoint/2010/main" val="1267096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4452" y="272955"/>
            <a:ext cx="184731" cy="369332"/>
          </a:xfrm>
          <a:prstGeom prst="rect">
            <a:avLst/>
          </a:prstGeom>
          <a:noFill/>
        </p:spPr>
        <p:txBody>
          <a:bodyPr wrap="none" rtlCol="0">
            <a:spAutoFit/>
          </a:bodyPr>
          <a:lstStyle/>
          <a:p>
            <a:pPr algn="ctr"/>
            <a:endParaRPr lang="ru-RU" dirty="0">
              <a:latin typeface="Times New Roman" panose="02020603050405020304" pitchFamily="18" charset="0"/>
              <a:cs typeface="Times New Roman" panose="02020603050405020304" pitchFamily="18" charset="0"/>
            </a:endParaRPr>
          </a:p>
        </p:txBody>
      </p:sp>
      <p:sp>
        <p:nvSpPr>
          <p:cNvPr id="6" name="Овал 5"/>
          <p:cNvSpPr/>
          <p:nvPr/>
        </p:nvSpPr>
        <p:spPr>
          <a:xfrm>
            <a:off x="545911" y="457621"/>
            <a:ext cx="11068334" cy="1490641"/>
          </a:xfrm>
          <a:prstGeom prst="ellipse">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i="1" dirty="0" err="1">
                <a:solidFill>
                  <a:schemeClr val="tx1"/>
                </a:solidFill>
                <a:latin typeface="Times New Roman" panose="02020603050405020304" pitchFamily="18" charset="0"/>
                <a:cs typeface="Times New Roman" panose="02020603050405020304" pitchFamily="18" charset="0"/>
              </a:rPr>
              <a:t>Відходи</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залишки</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що</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утворилися</a:t>
            </a:r>
            <a:r>
              <a:rPr lang="ru-RU" sz="3200" i="1" dirty="0">
                <a:solidFill>
                  <a:schemeClr val="tx1"/>
                </a:solidFill>
                <a:latin typeface="Times New Roman" panose="02020603050405020304" pitchFamily="18" charset="0"/>
                <a:cs typeface="Times New Roman" panose="02020603050405020304" pitchFamily="18" charset="0"/>
              </a:rPr>
              <a:t> в </a:t>
            </a:r>
            <a:r>
              <a:rPr lang="ru-RU" sz="3200" i="1" dirty="0" err="1">
                <a:solidFill>
                  <a:schemeClr val="tx1"/>
                </a:solidFill>
                <a:latin typeface="Times New Roman" panose="02020603050405020304" pitchFamily="18" charset="0"/>
                <a:cs typeface="Times New Roman" panose="02020603050405020304" pitchFamily="18" charset="0"/>
              </a:rPr>
              <a:t>результаті</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здійснення</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операцій</a:t>
            </a:r>
            <a:r>
              <a:rPr lang="ru-RU" sz="3200" i="1" dirty="0">
                <a:solidFill>
                  <a:schemeClr val="tx1"/>
                </a:solidFill>
                <a:latin typeface="Times New Roman" panose="02020603050405020304" pitchFamily="18" charset="0"/>
                <a:cs typeface="Times New Roman" panose="02020603050405020304" pitchFamily="18" charset="0"/>
              </a:rPr>
              <a:t> з товарами у </a:t>
            </a:r>
            <a:r>
              <a:rPr lang="ru-RU" sz="3200" i="1" dirty="0" err="1">
                <a:solidFill>
                  <a:schemeClr val="tx1"/>
                </a:solidFill>
                <a:latin typeface="Times New Roman" panose="02020603050405020304" pitchFamily="18" charset="0"/>
                <a:cs typeface="Times New Roman" panose="02020603050405020304" pitchFamily="18" charset="0"/>
              </a:rPr>
              <a:t>вільній</a:t>
            </a:r>
            <a:r>
              <a:rPr lang="ru-RU" sz="3200" i="1" dirty="0">
                <a:solidFill>
                  <a:schemeClr val="tx1"/>
                </a:solidFill>
                <a:latin typeface="Times New Roman" panose="02020603050405020304" pitchFamily="18" charset="0"/>
                <a:cs typeface="Times New Roman" panose="02020603050405020304" pitchFamily="18" charset="0"/>
              </a:rPr>
              <a:t> митній </a:t>
            </a:r>
            <a:r>
              <a:rPr lang="ru-RU" sz="3200" i="1" dirty="0" err="1" smtClean="0">
                <a:solidFill>
                  <a:schemeClr val="tx1"/>
                </a:solidFill>
                <a:latin typeface="Times New Roman" panose="02020603050405020304" pitchFamily="18" charset="0"/>
                <a:cs typeface="Times New Roman" panose="02020603050405020304" pitchFamily="18" charset="0"/>
              </a:rPr>
              <a:t>зоні</a:t>
            </a:r>
            <a:endParaRPr lang="ru-RU" sz="3200" i="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54840" y="2265399"/>
            <a:ext cx="11559655" cy="1194092"/>
          </a:xfrm>
          <a:prstGeom prst="rect">
            <a:avLst/>
          </a:prstGeom>
          <a:solidFill>
            <a:schemeClr val="accent2">
              <a:lumMod val="60000"/>
              <a:lumOff val="4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1. </a:t>
            </a:r>
            <a:r>
              <a:rPr lang="ru-RU" sz="2000" dirty="0" err="1">
                <a:solidFill>
                  <a:schemeClr val="tx1"/>
                </a:solidFill>
                <a:latin typeface="Times New Roman" panose="02020603050405020304" pitchFamily="18" charset="0"/>
                <a:cs typeface="Times New Roman" panose="02020603050405020304" pitchFamily="18" charset="0"/>
              </a:rPr>
              <a:t>Відходи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залишки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що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утворилися</a:t>
            </a:r>
            <a:r>
              <a:rPr lang="ru-RU" sz="2000" dirty="0">
                <a:solidFill>
                  <a:schemeClr val="tx1"/>
                </a:solidFill>
                <a:latin typeface="Times New Roman" panose="02020603050405020304" pitchFamily="18" charset="0"/>
                <a:cs typeface="Times New Roman" panose="02020603050405020304" pitchFamily="18" charset="0"/>
              </a:rPr>
              <a:t> в </a:t>
            </a:r>
            <a:r>
              <a:rPr lang="ru-RU" sz="2000" dirty="0" err="1">
                <a:solidFill>
                  <a:schemeClr val="tx1"/>
                </a:solidFill>
                <a:latin typeface="Times New Roman" panose="02020603050405020304" pitchFamily="18" charset="0"/>
                <a:cs typeface="Times New Roman" panose="02020603050405020304" pitchFamily="18" charset="0"/>
              </a:rPr>
              <a:t>результаті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здійснення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операцій</a:t>
            </a:r>
            <a:r>
              <a:rPr lang="ru-RU" sz="2000" dirty="0">
                <a:solidFill>
                  <a:schemeClr val="tx1"/>
                </a:solidFill>
                <a:latin typeface="Times New Roman" panose="02020603050405020304" pitchFamily="18" charset="0"/>
                <a:cs typeface="Times New Roman" panose="02020603050405020304" pitchFamily="18" charset="0"/>
              </a:rPr>
              <a:t> з </a:t>
            </a:r>
            <a:r>
              <a:rPr lang="ru-RU" sz="2000" dirty="0" err="1">
                <a:solidFill>
                  <a:schemeClr val="tx1"/>
                </a:solidFill>
                <a:latin typeface="Times New Roman" panose="02020603050405020304" pitchFamily="18" charset="0"/>
                <a:cs typeface="Times New Roman" panose="02020603050405020304" pitchFamily="18" charset="0"/>
              </a:rPr>
              <a:t>іноземними</a:t>
            </a:r>
            <a:r>
              <a:rPr lang="ru-RU" sz="2000" dirty="0">
                <a:solidFill>
                  <a:schemeClr val="tx1"/>
                </a:solidFill>
                <a:latin typeface="Times New Roman" panose="02020603050405020304" pitchFamily="18" charset="0"/>
                <a:cs typeface="Times New Roman" panose="02020603050405020304" pitchFamily="18" charset="0"/>
              </a:rPr>
              <a:t> товарами у </a:t>
            </a:r>
            <a:r>
              <a:rPr lang="ru-RU" sz="2000" dirty="0" err="1">
                <a:solidFill>
                  <a:schemeClr val="tx1"/>
                </a:solidFill>
                <a:latin typeface="Times New Roman" panose="02020603050405020304" pitchFamily="18" charset="0"/>
                <a:cs typeface="Times New Roman" panose="02020603050405020304" pitchFamily="18" charset="0"/>
              </a:rPr>
              <a:t>вільній</a:t>
            </a:r>
            <a:r>
              <a:rPr lang="ru-RU" sz="2000" dirty="0">
                <a:solidFill>
                  <a:schemeClr val="tx1"/>
                </a:solidFill>
                <a:latin typeface="Times New Roman" panose="02020603050405020304" pitchFamily="18" charset="0"/>
                <a:cs typeface="Times New Roman" panose="02020603050405020304" pitchFamily="18" charset="0"/>
              </a:rPr>
              <a:t> митній </a:t>
            </a:r>
            <a:r>
              <a:rPr lang="ru-RU" sz="2000" dirty="0" err="1">
                <a:solidFill>
                  <a:schemeClr val="tx1"/>
                </a:solidFill>
                <a:latin typeface="Times New Roman" panose="02020603050405020304" pitchFamily="18" charset="0"/>
                <a:cs typeface="Times New Roman" panose="02020603050405020304" pitchFamily="18" charset="0"/>
              </a:rPr>
              <a:t>зоні</a:t>
            </a:r>
            <a:r>
              <a:rPr lang="ru-RU" sz="2000" dirty="0">
                <a:solidFill>
                  <a:schemeClr val="tx1"/>
                </a:solidFill>
                <a:latin typeface="Times New Roman" panose="02020603050405020304" pitchFamily="18" charset="0"/>
                <a:cs typeface="Times New Roman" panose="02020603050405020304" pitchFamily="18" charset="0"/>
              </a:rPr>
              <a:t> і </a:t>
            </a:r>
            <a:r>
              <a:rPr lang="ru-RU" sz="2000" dirty="0" err="1">
                <a:solidFill>
                  <a:schemeClr val="tx1"/>
                </a:solidFill>
                <a:latin typeface="Times New Roman" panose="02020603050405020304" pitchFamily="18" charset="0"/>
                <a:cs typeface="Times New Roman" panose="02020603050405020304" pitchFamily="18" charset="0"/>
              </a:rPr>
              <a:t>мають</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господарську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цінність</a:t>
            </a:r>
            <a:r>
              <a:rPr lang="ru-RU" sz="2000" dirty="0">
                <a:solidFill>
                  <a:schemeClr val="tx1"/>
                </a:solidFill>
                <a:latin typeface="Times New Roman" panose="02020603050405020304" pitchFamily="18" charset="0"/>
                <a:cs typeface="Times New Roman" panose="02020603050405020304" pitchFamily="18" charset="0"/>
              </a:rPr>
              <a:t> та/або можуть бути </a:t>
            </a:r>
            <a:r>
              <a:rPr lang="ru-RU" sz="2000" dirty="0" err="1">
                <a:solidFill>
                  <a:schemeClr val="tx1"/>
                </a:solidFill>
                <a:latin typeface="Times New Roman" panose="02020603050405020304" pitchFamily="18" charset="0"/>
                <a:cs typeface="Times New Roman" panose="02020603050405020304" pitchFamily="18" charset="0"/>
              </a:rPr>
              <a:t>утилізовані</a:t>
            </a:r>
            <a:r>
              <a:rPr lang="ru-RU" sz="2000" dirty="0">
                <a:solidFill>
                  <a:schemeClr val="tx1"/>
                </a:solidFill>
                <a:latin typeface="Times New Roman" panose="02020603050405020304" pitchFamily="18" charset="0"/>
                <a:cs typeface="Times New Roman" panose="02020603050405020304" pitchFamily="18" charset="0"/>
              </a:rPr>
              <a:t>, у </a:t>
            </a:r>
            <a:r>
              <a:rPr lang="ru-RU" sz="2000" dirty="0" err="1">
                <a:solidFill>
                  <a:schemeClr val="tx1"/>
                </a:solidFill>
                <a:latin typeface="Times New Roman" panose="02020603050405020304" pitchFamily="18" charset="0"/>
                <a:cs typeface="Times New Roman" panose="02020603050405020304" pitchFamily="18" charset="0"/>
              </a:rPr>
              <a:t>разі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вивезення</a:t>
            </a:r>
            <a:r>
              <a:rPr lang="ru-RU" sz="2000" dirty="0">
                <a:solidFill>
                  <a:schemeClr val="tx1"/>
                </a:solidFill>
                <a:latin typeface="Times New Roman" panose="02020603050405020304" pitchFamily="18" charset="0"/>
                <a:cs typeface="Times New Roman" panose="02020603050405020304" pitchFamily="18" charset="0"/>
              </a:rPr>
              <a:t> за </a:t>
            </a:r>
            <a:r>
              <a:rPr lang="ru-RU" sz="2000" dirty="0" err="1">
                <a:solidFill>
                  <a:schemeClr val="tx1"/>
                </a:solidFill>
                <a:latin typeface="Times New Roman" panose="02020603050405020304" pitchFamily="18" charset="0"/>
                <a:cs typeface="Times New Roman" panose="02020603050405020304" pitchFamily="18" charset="0"/>
              </a:rPr>
              <a:t>межі</a:t>
            </a:r>
            <a:r>
              <a:rPr lang="ru-RU" sz="2000" dirty="0">
                <a:solidFill>
                  <a:schemeClr val="tx1"/>
                </a:solidFill>
                <a:latin typeface="Times New Roman" panose="02020603050405020304" pitchFamily="18" charset="0"/>
                <a:cs typeface="Times New Roman" panose="02020603050405020304" pitchFamily="18" charset="0"/>
              </a:rPr>
              <a:t> вільної митної зони </a:t>
            </a:r>
            <a:r>
              <a:rPr lang="ru-RU" sz="2000" dirty="0" err="1">
                <a:solidFill>
                  <a:schemeClr val="tx1"/>
                </a:solidFill>
                <a:latin typeface="Times New Roman" panose="02020603050405020304" pitchFamily="18" charset="0"/>
                <a:cs typeface="Times New Roman" panose="02020603050405020304" pitchFamily="18" charset="0"/>
              </a:rPr>
              <a:t>підлягають</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поміщенню</a:t>
            </a:r>
            <a:r>
              <a:rPr lang="ru-RU" sz="2000" dirty="0">
                <a:solidFill>
                  <a:schemeClr val="tx1"/>
                </a:solidFill>
                <a:latin typeface="Times New Roman" panose="02020603050405020304" pitchFamily="18" charset="0"/>
                <a:cs typeface="Times New Roman" panose="02020603050405020304" pitchFamily="18" charset="0"/>
              </a:rPr>
              <a:t> в </a:t>
            </a:r>
            <a:r>
              <a:rPr lang="ru-RU" sz="2000" dirty="0" err="1">
                <a:solidFill>
                  <a:schemeClr val="tx1"/>
                </a:solidFill>
                <a:latin typeface="Times New Roman" panose="02020603050405020304" pitchFamily="18" charset="0"/>
                <a:cs typeface="Times New Roman" panose="02020603050405020304" pitchFamily="18" charset="0"/>
              </a:rPr>
              <a:t>цьому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стані</a:t>
            </a:r>
            <a:r>
              <a:rPr lang="ru-RU" sz="2000" dirty="0">
                <a:solidFill>
                  <a:schemeClr val="tx1"/>
                </a:solidFill>
                <a:latin typeface="Times New Roman" panose="02020603050405020304" pitchFamily="18" charset="0"/>
                <a:cs typeface="Times New Roman" panose="02020603050405020304" pitchFamily="18" charset="0"/>
              </a:rPr>
              <a:t> у </a:t>
            </a:r>
            <a:r>
              <a:rPr lang="ru-RU" sz="2000" dirty="0" err="1">
                <a:solidFill>
                  <a:schemeClr val="tx1"/>
                </a:solidFill>
                <a:latin typeface="Times New Roman" panose="02020603050405020304" pitchFamily="18" charset="0"/>
                <a:cs typeface="Times New Roman" panose="02020603050405020304" pitchFamily="18" charset="0"/>
              </a:rPr>
              <a:t>відповідний</a:t>
            </a:r>
            <a:r>
              <a:rPr lang="ru-RU" sz="2000" dirty="0">
                <a:solidFill>
                  <a:schemeClr val="tx1"/>
                </a:solidFill>
                <a:latin typeface="Times New Roman" panose="02020603050405020304" pitchFamily="18" charset="0"/>
                <a:cs typeface="Times New Roman" panose="02020603050405020304" pitchFamily="18" charset="0"/>
              </a:rPr>
              <a:t> митний режим.</a:t>
            </a:r>
          </a:p>
        </p:txBody>
      </p:sp>
      <p:sp>
        <p:nvSpPr>
          <p:cNvPr id="8" name="Прямоугольник 7"/>
          <p:cNvSpPr/>
          <p:nvPr/>
        </p:nvSpPr>
        <p:spPr>
          <a:xfrm>
            <a:off x="354840" y="3752711"/>
            <a:ext cx="11559655" cy="1705971"/>
          </a:xfrm>
          <a:prstGeom prst="rec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2. За </a:t>
            </a:r>
            <a:r>
              <a:rPr lang="ru-RU" sz="2000" dirty="0" err="1">
                <a:solidFill>
                  <a:schemeClr val="tx1"/>
                </a:solidFill>
                <a:latin typeface="Times New Roman" panose="02020603050405020304" pitchFamily="18" charset="0"/>
                <a:cs typeface="Times New Roman" panose="02020603050405020304" pitchFamily="18" charset="0"/>
              </a:rPr>
              <a:t>бажанням</a:t>
            </a:r>
            <a:r>
              <a:rPr lang="ru-RU" sz="2000" dirty="0">
                <a:solidFill>
                  <a:schemeClr val="tx1"/>
                </a:solidFill>
                <a:latin typeface="Times New Roman" panose="02020603050405020304" pitchFamily="18" charset="0"/>
                <a:cs typeface="Times New Roman" panose="02020603050405020304" pitchFamily="18" charset="0"/>
              </a:rPr>
              <a:t> декларанта </a:t>
            </a:r>
            <a:r>
              <a:rPr lang="ru-RU" sz="2000" dirty="0" err="1">
                <a:solidFill>
                  <a:schemeClr val="tx1"/>
                </a:solidFill>
                <a:latin typeface="Times New Roman" panose="02020603050405020304" pitchFamily="18" charset="0"/>
                <a:cs typeface="Times New Roman" panose="02020603050405020304" pitchFamily="18" charset="0"/>
              </a:rPr>
              <a:t>відходи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залишки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зазначені</a:t>
            </a:r>
            <a:r>
              <a:rPr lang="ru-RU" sz="2000" dirty="0">
                <a:solidFill>
                  <a:schemeClr val="tx1"/>
                </a:solidFill>
                <a:latin typeface="Times New Roman" panose="02020603050405020304" pitchFamily="18" charset="0"/>
                <a:cs typeface="Times New Roman" panose="02020603050405020304" pitchFamily="18" charset="0"/>
              </a:rPr>
              <a:t> в </a:t>
            </a:r>
            <a:r>
              <a:rPr lang="ru-RU" sz="2000" dirty="0" err="1">
                <a:solidFill>
                  <a:schemeClr val="tx1"/>
                </a:solidFill>
                <a:latin typeface="Times New Roman" panose="02020603050405020304" pitchFamily="18" charset="0"/>
                <a:cs typeface="Times New Roman" panose="02020603050405020304" pitchFamily="18" charset="0"/>
              </a:rPr>
              <a:t>частині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першій</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цієї</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статті</a:t>
            </a:r>
            <a:r>
              <a:rPr lang="ru-RU" sz="2000" dirty="0">
                <a:solidFill>
                  <a:schemeClr val="tx1"/>
                </a:solidFill>
                <a:latin typeface="Times New Roman" panose="02020603050405020304" pitchFamily="18" charset="0"/>
                <a:cs typeface="Times New Roman" panose="02020603050405020304" pitchFamily="18" charset="0"/>
              </a:rPr>
              <a:t>, можуть </a:t>
            </a:r>
            <a:r>
              <a:rPr lang="ru-RU" sz="2000" dirty="0" err="1">
                <a:solidFill>
                  <a:schemeClr val="tx1"/>
                </a:solidFill>
                <a:latin typeface="Times New Roman" panose="02020603050405020304" pitchFamily="18" charset="0"/>
                <a:cs typeface="Times New Roman" panose="02020603050405020304" pitchFamily="18" charset="0"/>
              </a:rPr>
              <a:t>декларуватися</a:t>
            </a:r>
            <a:r>
              <a:rPr lang="ru-RU" sz="2000" dirty="0">
                <a:solidFill>
                  <a:schemeClr val="tx1"/>
                </a:solidFill>
                <a:latin typeface="Times New Roman" panose="02020603050405020304" pitchFamily="18" charset="0"/>
                <a:cs typeface="Times New Roman" panose="02020603050405020304" pitchFamily="18" charset="0"/>
              </a:rPr>
              <a:t> за одним </a:t>
            </a:r>
            <a:r>
              <a:rPr lang="ru-RU" sz="2000" dirty="0" err="1">
                <a:solidFill>
                  <a:schemeClr val="tx1"/>
                </a:solidFill>
                <a:latin typeface="Times New Roman" panose="02020603050405020304" pitchFamily="18" charset="0"/>
                <a:cs typeface="Times New Roman" panose="02020603050405020304" pitchFamily="18" charset="0"/>
              </a:rPr>
              <a:t>класифікаційним</a:t>
            </a:r>
            <a:r>
              <a:rPr lang="ru-RU" sz="2000" dirty="0">
                <a:solidFill>
                  <a:schemeClr val="tx1"/>
                </a:solidFill>
                <a:latin typeface="Times New Roman" panose="02020603050405020304" pitchFamily="18" charset="0"/>
                <a:cs typeface="Times New Roman" panose="02020603050405020304" pitchFamily="18" charset="0"/>
              </a:rPr>
              <a:t> кодом </a:t>
            </a:r>
            <a:r>
              <a:rPr lang="ru-RU" sz="2000" dirty="0" err="1">
                <a:solidFill>
                  <a:schemeClr val="tx1"/>
                </a:solidFill>
                <a:latin typeface="Times New Roman" panose="02020603050405020304" pitchFamily="18" charset="0"/>
                <a:cs typeface="Times New Roman" panose="02020603050405020304" pitchFamily="18" charset="0"/>
              </a:rPr>
              <a:t>згідно</a:t>
            </a:r>
            <a:r>
              <a:rPr lang="ru-RU" sz="2000" dirty="0">
                <a:solidFill>
                  <a:schemeClr val="tx1"/>
                </a:solidFill>
                <a:latin typeface="Times New Roman" panose="02020603050405020304" pitchFamily="18" charset="0"/>
                <a:cs typeface="Times New Roman" panose="02020603050405020304" pitchFamily="18" charset="0"/>
              </a:rPr>
              <a:t> з УКТ ЗЕД за </a:t>
            </a:r>
            <a:r>
              <a:rPr lang="ru-RU" sz="2000" dirty="0" err="1">
                <a:solidFill>
                  <a:schemeClr val="tx1"/>
                </a:solidFill>
                <a:latin typeface="Times New Roman" panose="02020603050405020304" pitchFamily="18" charset="0"/>
                <a:cs typeface="Times New Roman" panose="02020603050405020304" pitchFamily="18" charset="0"/>
              </a:rPr>
              <a:t>умови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що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цьому</a:t>
            </a:r>
            <a:r>
              <a:rPr lang="ru-RU" sz="2000" dirty="0">
                <a:solidFill>
                  <a:schemeClr val="tx1"/>
                </a:solidFill>
                <a:latin typeface="Times New Roman" panose="02020603050405020304" pitchFamily="18" charset="0"/>
                <a:cs typeface="Times New Roman" panose="02020603050405020304" pitchFamily="18" charset="0"/>
              </a:rPr>
              <a:t> коду </a:t>
            </a:r>
            <a:r>
              <a:rPr lang="ru-RU" sz="2000" dirty="0" err="1">
                <a:solidFill>
                  <a:schemeClr val="tx1"/>
                </a:solidFill>
                <a:latin typeface="Times New Roman" panose="02020603050405020304" pitchFamily="18" charset="0"/>
                <a:cs typeface="Times New Roman" panose="02020603050405020304" pitchFamily="18" charset="0"/>
              </a:rPr>
              <a:t>відповідає</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найбільша</a:t>
            </a:r>
            <a:r>
              <a:rPr lang="ru-RU" sz="2000" dirty="0">
                <a:solidFill>
                  <a:schemeClr val="tx1"/>
                </a:solidFill>
                <a:latin typeface="Times New Roman" panose="02020603050405020304" pitchFamily="18" charset="0"/>
                <a:cs typeface="Times New Roman" panose="02020603050405020304" pitchFamily="18" charset="0"/>
              </a:rPr>
              <a:t> ставка мита. </a:t>
            </a:r>
            <a:r>
              <a:rPr lang="ru-RU" sz="2000" dirty="0" err="1">
                <a:solidFill>
                  <a:schemeClr val="tx1"/>
                </a:solidFill>
                <a:latin typeface="Times New Roman" panose="02020603050405020304" pitchFamily="18" charset="0"/>
                <a:cs typeface="Times New Roman" panose="02020603050405020304" pitchFamily="18" charset="0"/>
              </a:rPr>
              <a:t>Якщо</a:t>
            </a:r>
            <a:r>
              <a:rPr lang="ru-RU" sz="2000" dirty="0">
                <a:solidFill>
                  <a:schemeClr val="tx1"/>
                </a:solidFill>
                <a:latin typeface="Times New Roman" panose="02020603050405020304" pitchFamily="18" charset="0"/>
                <a:cs typeface="Times New Roman" panose="02020603050405020304" pitchFamily="18" charset="0"/>
              </a:rPr>
              <a:t> до окремих товарів, які </a:t>
            </a:r>
            <a:r>
              <a:rPr lang="ru-RU" sz="2000" dirty="0" err="1">
                <a:solidFill>
                  <a:schemeClr val="tx1"/>
                </a:solidFill>
                <a:latin typeface="Times New Roman" panose="02020603050405020304" pitchFamily="18" charset="0"/>
                <a:cs typeface="Times New Roman" panose="02020603050405020304" pitchFamily="18" charset="0"/>
              </a:rPr>
              <a:t>входять</a:t>
            </a:r>
            <a:r>
              <a:rPr lang="ru-RU" sz="2000" dirty="0">
                <a:solidFill>
                  <a:schemeClr val="tx1"/>
                </a:solidFill>
                <a:latin typeface="Times New Roman" panose="02020603050405020304" pitchFamily="18" charset="0"/>
                <a:cs typeface="Times New Roman" panose="02020603050405020304" pitchFamily="18" charset="0"/>
              </a:rPr>
              <a:t> до </a:t>
            </a:r>
            <a:r>
              <a:rPr lang="ru-RU" sz="2000" dirty="0" err="1">
                <a:solidFill>
                  <a:schemeClr val="tx1"/>
                </a:solidFill>
                <a:latin typeface="Times New Roman" panose="02020603050405020304" pitchFamily="18" charset="0"/>
                <a:cs typeface="Times New Roman" panose="02020603050405020304" pitchFamily="18" charset="0"/>
              </a:rPr>
              <a:t>зазначеної</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партії</a:t>
            </a:r>
            <a:r>
              <a:rPr lang="ru-RU" sz="2000" dirty="0">
                <a:solidFill>
                  <a:schemeClr val="tx1"/>
                </a:solidFill>
                <a:latin typeface="Times New Roman" panose="02020603050405020304" pitchFamily="18" charset="0"/>
                <a:cs typeface="Times New Roman" panose="02020603050405020304" pitchFamily="18" charset="0"/>
              </a:rPr>
              <a:t>, застосовуються </a:t>
            </a:r>
            <a:r>
              <a:rPr lang="ru-RU" sz="2000" dirty="0" err="1">
                <a:solidFill>
                  <a:schemeClr val="tx1"/>
                </a:solidFill>
                <a:latin typeface="Times New Roman" panose="02020603050405020304" pitchFamily="18" charset="0"/>
                <a:cs typeface="Times New Roman" panose="02020603050405020304" pitchFamily="18" charset="0"/>
              </a:rPr>
              <a:t>передбачені</a:t>
            </a:r>
            <a:r>
              <a:rPr lang="ru-RU" sz="2000" dirty="0">
                <a:solidFill>
                  <a:schemeClr val="tx1"/>
                </a:solidFill>
                <a:latin typeface="Times New Roman" panose="02020603050405020304" pitchFamily="18" charset="0"/>
                <a:cs typeface="Times New Roman" panose="02020603050405020304" pitchFamily="18" charset="0"/>
              </a:rPr>
              <a:t> законом заходи нетарифного регулювання зовнішньоекономічної діяльності, </a:t>
            </a:r>
            <a:r>
              <a:rPr lang="ru-RU" sz="2000" dirty="0" err="1">
                <a:solidFill>
                  <a:schemeClr val="tx1"/>
                </a:solidFill>
                <a:latin typeface="Times New Roman" panose="02020603050405020304" pitchFamily="18" charset="0"/>
                <a:cs typeface="Times New Roman" panose="02020603050405020304" pitchFamily="18" charset="0"/>
              </a:rPr>
              <a:t>такий</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спосіб</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декларування</a:t>
            </a:r>
            <a:r>
              <a:rPr lang="ru-RU" sz="2000" dirty="0">
                <a:solidFill>
                  <a:schemeClr val="tx1"/>
                </a:solidFill>
                <a:latin typeface="Times New Roman" panose="02020603050405020304" pitchFamily="18" charset="0"/>
                <a:cs typeface="Times New Roman" panose="02020603050405020304" pitchFamily="18" charset="0"/>
              </a:rPr>
              <a:t> не </a:t>
            </a:r>
            <a:r>
              <a:rPr lang="ru-RU" sz="2000" dirty="0" err="1">
                <a:solidFill>
                  <a:schemeClr val="tx1"/>
                </a:solidFill>
                <a:latin typeface="Times New Roman" panose="02020603050405020304" pitchFamily="18" charset="0"/>
                <a:cs typeface="Times New Roman" panose="02020603050405020304" pitchFamily="18" charset="0"/>
              </a:rPr>
              <a:t>звільняє</a:t>
            </a:r>
            <a:r>
              <a:rPr lang="ru-RU" sz="2000" dirty="0">
                <a:solidFill>
                  <a:schemeClr val="tx1"/>
                </a:solidFill>
                <a:latin typeface="Times New Roman" panose="02020603050405020304" pitchFamily="18" charset="0"/>
                <a:cs typeface="Times New Roman" panose="02020603050405020304" pitchFamily="18" charset="0"/>
              </a:rPr>
              <a:t> декларанта від </a:t>
            </a:r>
            <a:r>
              <a:rPr lang="ru-RU" sz="2000" dirty="0" err="1">
                <a:solidFill>
                  <a:schemeClr val="tx1"/>
                </a:solidFill>
                <a:latin typeface="Times New Roman" panose="02020603050405020304" pitchFamily="18" charset="0"/>
                <a:cs typeface="Times New Roman" panose="02020603050405020304" pitchFamily="18" charset="0"/>
              </a:rPr>
              <a:t>додержання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зазначених</a:t>
            </a:r>
            <a:r>
              <a:rPr lang="ru-RU" sz="2000" dirty="0">
                <a:solidFill>
                  <a:schemeClr val="tx1"/>
                </a:solidFill>
                <a:latin typeface="Times New Roman" panose="02020603050405020304" pitchFamily="18" charset="0"/>
                <a:cs typeface="Times New Roman" panose="02020603050405020304" pitchFamily="18" charset="0"/>
              </a:rPr>
              <a:t> заходів </a:t>
            </a:r>
            <a:r>
              <a:rPr lang="ru-RU" sz="2000" dirty="0" err="1">
                <a:solidFill>
                  <a:schemeClr val="tx1"/>
                </a:solidFill>
                <a:latin typeface="Times New Roman" panose="02020603050405020304" pitchFamily="18" charset="0"/>
                <a:cs typeface="Times New Roman" panose="02020603050405020304" pitchFamily="18" charset="0"/>
              </a:rPr>
              <a:t>щодо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цих</a:t>
            </a:r>
            <a:r>
              <a:rPr lang="ru-RU" sz="2000" dirty="0">
                <a:solidFill>
                  <a:schemeClr val="tx1"/>
                </a:solidFill>
                <a:latin typeface="Times New Roman" panose="02020603050405020304" pitchFamily="18" charset="0"/>
                <a:cs typeface="Times New Roman" panose="02020603050405020304" pitchFamily="18" charset="0"/>
              </a:rPr>
              <a:t> товарів</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54840" y="5663823"/>
            <a:ext cx="11559655" cy="1029230"/>
          </a:xfrm>
          <a:prstGeom prst="rec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3. </a:t>
            </a:r>
            <a:r>
              <a:rPr lang="ru-RU" sz="2000" dirty="0" err="1">
                <a:solidFill>
                  <a:schemeClr val="tx1"/>
                </a:solidFill>
                <a:latin typeface="Times New Roman" panose="02020603050405020304" pitchFamily="18" charset="0"/>
                <a:cs typeface="Times New Roman" panose="02020603050405020304" pitchFamily="18" charset="0"/>
              </a:rPr>
              <a:t>Інші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відходи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ніж</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зазначені</a:t>
            </a:r>
            <a:r>
              <a:rPr lang="ru-RU" sz="2000" dirty="0">
                <a:solidFill>
                  <a:schemeClr val="tx1"/>
                </a:solidFill>
                <a:latin typeface="Times New Roman" panose="02020603050405020304" pitchFamily="18" charset="0"/>
                <a:cs typeface="Times New Roman" panose="02020603050405020304" pitchFamily="18" charset="0"/>
              </a:rPr>
              <a:t> у </a:t>
            </a:r>
            <a:r>
              <a:rPr lang="ru-RU" sz="2000" dirty="0" err="1">
                <a:solidFill>
                  <a:schemeClr val="tx1"/>
                </a:solidFill>
                <a:latin typeface="Times New Roman" panose="02020603050405020304" pitchFamily="18" charset="0"/>
                <a:cs typeface="Times New Roman" panose="02020603050405020304" pitchFamily="18" charset="0"/>
              </a:rPr>
              <a:t>частині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першій</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цієї</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статті</a:t>
            </a:r>
            <a:r>
              <a:rPr lang="ru-RU" sz="2000" dirty="0">
                <a:solidFill>
                  <a:schemeClr val="tx1"/>
                </a:solidFill>
                <a:latin typeface="Times New Roman" panose="02020603050405020304" pitchFamily="18" charset="0"/>
                <a:cs typeface="Times New Roman" panose="02020603050405020304" pitchFamily="18" charset="0"/>
              </a:rPr>
              <a:t>, з </a:t>
            </a:r>
            <a:r>
              <a:rPr lang="ru-RU" sz="2000" dirty="0" err="1">
                <a:solidFill>
                  <a:schemeClr val="tx1"/>
                </a:solidFill>
                <a:latin typeface="Times New Roman" panose="02020603050405020304" pitchFamily="18" charset="0"/>
                <a:cs typeface="Times New Roman" panose="02020603050405020304" pitchFamily="18" charset="0"/>
              </a:rPr>
              <a:t>дозволу</a:t>
            </a:r>
            <a:r>
              <a:rPr lang="ru-RU" sz="2000" dirty="0">
                <a:solidFill>
                  <a:schemeClr val="tx1"/>
                </a:solidFill>
                <a:latin typeface="Times New Roman" panose="02020603050405020304" pitchFamily="18" charset="0"/>
                <a:cs typeface="Times New Roman" panose="02020603050405020304" pitchFamily="18" charset="0"/>
              </a:rPr>
              <a:t> органу </a:t>
            </a:r>
            <a:r>
              <a:rPr lang="ru-RU" sz="2000" dirty="0" err="1">
                <a:solidFill>
                  <a:schemeClr val="tx1"/>
                </a:solidFill>
                <a:latin typeface="Times New Roman" panose="02020603050405020304" pitchFamily="18" charset="0"/>
                <a:cs typeface="Times New Roman" panose="02020603050405020304" pitchFamily="18" charset="0"/>
              </a:rPr>
              <a:t>доходів</a:t>
            </a:r>
            <a:r>
              <a:rPr lang="ru-RU" sz="2000" dirty="0">
                <a:solidFill>
                  <a:schemeClr val="tx1"/>
                </a:solidFill>
                <a:latin typeface="Times New Roman" panose="02020603050405020304" pitchFamily="18" charset="0"/>
                <a:cs typeface="Times New Roman" panose="02020603050405020304" pitchFamily="18" charset="0"/>
              </a:rPr>
              <a:t> і </a:t>
            </a:r>
            <a:r>
              <a:rPr lang="ru-RU" sz="2000" dirty="0" err="1">
                <a:solidFill>
                  <a:schemeClr val="tx1"/>
                </a:solidFill>
                <a:latin typeface="Times New Roman" panose="02020603050405020304" pitchFamily="18" charset="0"/>
                <a:cs typeface="Times New Roman" panose="02020603050405020304" pitchFamily="18" charset="0"/>
              </a:rPr>
              <a:t>зборів</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підлягають</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видаленню</a:t>
            </a:r>
            <a:r>
              <a:rPr lang="ru-RU" sz="2000" dirty="0">
                <a:solidFill>
                  <a:schemeClr val="tx1"/>
                </a:solidFill>
                <a:latin typeface="Times New Roman" panose="02020603050405020304" pitchFamily="18" charset="0"/>
                <a:cs typeface="Times New Roman" panose="02020603050405020304" pitchFamily="18" charset="0"/>
              </a:rPr>
              <a:t> відповідно до </a:t>
            </a:r>
            <a:r>
              <a:rPr lang="ru-RU" sz="2000" dirty="0" err="1">
                <a:solidFill>
                  <a:schemeClr val="tx1"/>
                </a:solidFill>
                <a:latin typeface="Times New Roman" panose="02020603050405020304" pitchFamily="18" charset="0"/>
                <a:cs typeface="Times New Roman" panose="02020603050405020304" pitchFamily="18" charset="0"/>
              </a:rPr>
              <a:t>законодавства</a:t>
            </a:r>
            <a:r>
              <a:rPr lang="ru-RU" sz="2000" dirty="0">
                <a:solidFill>
                  <a:schemeClr val="tx1"/>
                </a:solidFill>
                <a:latin typeface="Times New Roman" panose="02020603050405020304" pitchFamily="18" charset="0"/>
                <a:cs typeface="Times New Roman" panose="02020603050405020304" pitchFamily="18" charset="0"/>
              </a:rPr>
              <a:t> України</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2" name="Стрелка вниз 1"/>
          <p:cNvSpPr/>
          <p:nvPr/>
        </p:nvSpPr>
        <p:spPr>
          <a:xfrm>
            <a:off x="5718412" y="1948262"/>
            <a:ext cx="232012" cy="317137"/>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5718412" y="3452783"/>
            <a:ext cx="232012" cy="296549"/>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5718412" y="5462190"/>
            <a:ext cx="232012" cy="20163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247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zpto.ues.by/media/k2/items/cache/5dd4b7e13497b1cdfc3b17b4ca3927aa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6997" y="109182"/>
            <a:ext cx="2614919" cy="2614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8449" y="3419944"/>
            <a:ext cx="11364036" cy="3046988"/>
          </a:xfrm>
          <a:prstGeom prst="rect">
            <a:avLst/>
          </a:prstGeom>
        </p:spPr>
        <p:txBody>
          <a:bodyPr wrap="square">
            <a:spAutoFit/>
          </a:bodyPr>
          <a:lstStyle/>
          <a:p>
            <a:pPr algn="just"/>
            <a:r>
              <a:rPr lang="ru-RU" sz="2400" dirty="0">
                <a:solidFill>
                  <a:srgbClr val="333333"/>
                </a:solidFill>
                <a:latin typeface="Times New Roman" panose="02020603050405020304" pitchFamily="18" charset="0"/>
                <a:cs typeface="Times New Roman" panose="02020603050405020304" pitchFamily="18" charset="0"/>
              </a:rPr>
              <a:t>1. </a:t>
            </a:r>
            <a:r>
              <a:rPr lang="ru-RU" sz="2400" dirty="0" err="1">
                <a:solidFill>
                  <a:srgbClr val="333333"/>
                </a:solidFill>
                <a:latin typeface="Times New Roman" panose="02020603050405020304" pitchFamily="18" charset="0"/>
                <a:cs typeface="Times New Roman" panose="02020603050405020304" pitchFamily="18" charset="0"/>
              </a:rPr>
              <a:t>Протягом</a:t>
            </a:r>
            <a:r>
              <a:rPr lang="ru-RU" sz="2400" dirty="0">
                <a:solidFill>
                  <a:srgbClr val="333333"/>
                </a:solidFill>
                <a:latin typeface="Times New Roman" panose="02020603050405020304" pitchFamily="18" charset="0"/>
                <a:cs typeface="Times New Roman" panose="02020603050405020304" pitchFamily="18" charset="0"/>
              </a:rPr>
              <a:t> 90 </a:t>
            </a:r>
            <a:r>
              <a:rPr lang="ru-RU" sz="2400" dirty="0" err="1">
                <a:solidFill>
                  <a:srgbClr val="333333"/>
                </a:solidFill>
                <a:latin typeface="Times New Roman" panose="02020603050405020304" pitchFamily="18" charset="0"/>
                <a:cs typeface="Times New Roman" panose="02020603050405020304" pitchFamily="18" charset="0"/>
              </a:rPr>
              <a:t>днів</a:t>
            </a:r>
            <a:r>
              <a:rPr lang="ru-RU" sz="2400" dirty="0">
                <a:solidFill>
                  <a:srgbClr val="333333"/>
                </a:solidFill>
                <a:latin typeface="Times New Roman" panose="02020603050405020304" pitchFamily="18" charset="0"/>
                <a:cs typeface="Times New Roman" panose="02020603050405020304" pitchFamily="18" charset="0"/>
              </a:rPr>
              <a:t> від </a:t>
            </a:r>
            <a:r>
              <a:rPr lang="ru-RU" sz="2400" dirty="0" err="1">
                <a:solidFill>
                  <a:srgbClr val="333333"/>
                </a:solidFill>
                <a:latin typeface="Times New Roman" panose="02020603050405020304" pitchFamily="18" charset="0"/>
                <a:cs typeface="Times New Roman" panose="02020603050405020304" pitchFamily="18" charset="0"/>
              </a:rPr>
              <a:t>дати</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скасування</a:t>
            </a:r>
            <a:r>
              <a:rPr lang="ru-RU" sz="2400" dirty="0">
                <a:solidFill>
                  <a:srgbClr val="333333"/>
                </a:solidFill>
                <a:latin typeface="Times New Roman" panose="02020603050405020304" pitchFamily="18" charset="0"/>
                <a:cs typeface="Times New Roman" panose="02020603050405020304" pitchFamily="18" charset="0"/>
              </a:rPr>
              <a:t> митного режиму вільної митної зони на території вільної митної зони </a:t>
            </a:r>
            <a:r>
              <a:rPr lang="ru-RU" sz="2400" dirty="0" err="1">
                <a:solidFill>
                  <a:srgbClr val="333333"/>
                </a:solidFill>
                <a:latin typeface="Times New Roman" panose="02020603050405020304" pitchFamily="18" charset="0"/>
                <a:cs typeface="Times New Roman" panose="02020603050405020304" pitchFamily="18" charset="0"/>
              </a:rPr>
              <a:t>промислового</a:t>
            </a:r>
            <a:r>
              <a:rPr lang="ru-RU" sz="2400" dirty="0">
                <a:solidFill>
                  <a:srgbClr val="333333"/>
                </a:solidFill>
                <a:latin typeface="Times New Roman" panose="02020603050405020304" pitchFamily="18" charset="0"/>
                <a:cs typeface="Times New Roman" panose="02020603050405020304" pitchFamily="18" charset="0"/>
              </a:rPr>
              <a:t> типу </a:t>
            </a:r>
            <a:r>
              <a:rPr lang="ru-RU" sz="2400" dirty="0" err="1">
                <a:solidFill>
                  <a:srgbClr val="333333"/>
                </a:solidFill>
                <a:latin typeface="Times New Roman" panose="02020603050405020304" pitchFamily="18" charset="0"/>
                <a:cs typeface="Times New Roman" panose="02020603050405020304" pitchFamily="18" charset="0"/>
              </a:rPr>
              <a:t>поміщені</a:t>
            </a:r>
            <a:r>
              <a:rPr lang="ru-RU" sz="2400" dirty="0">
                <a:solidFill>
                  <a:srgbClr val="333333"/>
                </a:solidFill>
                <a:latin typeface="Times New Roman" panose="02020603050405020304" pitchFamily="18" charset="0"/>
                <a:cs typeface="Times New Roman" panose="02020603050405020304" pitchFamily="18" charset="0"/>
              </a:rPr>
              <a:t> в митний режим вільної митної зони товари, </a:t>
            </a:r>
            <a:r>
              <a:rPr lang="ru-RU" sz="2400" dirty="0" err="1">
                <a:solidFill>
                  <a:srgbClr val="333333"/>
                </a:solidFill>
                <a:latin typeface="Times New Roman" panose="02020603050405020304" pitchFamily="18" charset="0"/>
                <a:cs typeface="Times New Roman" panose="02020603050405020304" pitchFamily="18" charset="0"/>
              </a:rPr>
              <a:t>що</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знаходяться</a:t>
            </a:r>
            <a:r>
              <a:rPr lang="ru-RU" sz="2400" dirty="0">
                <a:solidFill>
                  <a:srgbClr val="333333"/>
                </a:solidFill>
                <a:latin typeface="Times New Roman" panose="02020603050405020304" pitchFamily="18" charset="0"/>
                <a:cs typeface="Times New Roman" panose="02020603050405020304" pitchFamily="18" charset="0"/>
              </a:rPr>
              <a:t> на території </a:t>
            </a:r>
            <a:r>
              <a:rPr lang="ru-RU" sz="2400" dirty="0" err="1">
                <a:solidFill>
                  <a:srgbClr val="333333"/>
                </a:solidFill>
                <a:latin typeface="Times New Roman" panose="02020603050405020304" pitchFamily="18" charset="0"/>
                <a:cs typeface="Times New Roman" panose="02020603050405020304" pitchFamily="18" charset="0"/>
              </a:rPr>
              <a:t>цієї</a:t>
            </a:r>
            <a:r>
              <a:rPr lang="ru-RU" sz="2400" dirty="0">
                <a:solidFill>
                  <a:srgbClr val="333333"/>
                </a:solidFill>
                <a:latin typeface="Times New Roman" panose="02020603050405020304" pitchFamily="18" charset="0"/>
                <a:cs typeface="Times New Roman" panose="02020603050405020304" pitchFamily="18" charset="0"/>
              </a:rPr>
              <a:t> зони, </a:t>
            </a:r>
            <a:r>
              <a:rPr lang="ru-RU" sz="2400" dirty="0" err="1">
                <a:solidFill>
                  <a:srgbClr val="333333"/>
                </a:solidFill>
                <a:latin typeface="Times New Roman" panose="02020603050405020304" pitchFamily="18" charset="0"/>
                <a:cs typeface="Times New Roman" panose="02020603050405020304" pitchFamily="18" charset="0"/>
              </a:rPr>
              <a:t>повинні</a:t>
            </a:r>
            <a:r>
              <a:rPr lang="ru-RU" sz="2400" dirty="0">
                <a:solidFill>
                  <a:srgbClr val="333333"/>
                </a:solidFill>
                <a:latin typeface="Times New Roman" panose="02020603050405020304" pitchFamily="18" charset="0"/>
                <a:cs typeface="Times New Roman" panose="02020603050405020304" pitchFamily="18" charset="0"/>
              </a:rPr>
              <a:t> бути </a:t>
            </a:r>
            <a:r>
              <a:rPr lang="ru-RU" sz="2400" dirty="0" err="1">
                <a:solidFill>
                  <a:srgbClr val="333333"/>
                </a:solidFill>
                <a:latin typeface="Times New Roman" panose="02020603050405020304" pitchFamily="18" charset="0"/>
                <a:cs typeface="Times New Roman" panose="02020603050405020304" pitchFamily="18" charset="0"/>
              </a:rPr>
              <a:t>переміщені</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власником</a:t>
            </a:r>
            <a:r>
              <a:rPr lang="ru-RU" sz="2400" dirty="0">
                <a:solidFill>
                  <a:srgbClr val="333333"/>
                </a:solidFill>
                <a:latin typeface="Times New Roman" panose="02020603050405020304" pitchFamily="18" charset="0"/>
                <a:cs typeface="Times New Roman" panose="02020603050405020304" pitchFamily="18" charset="0"/>
              </a:rPr>
              <a:t> або </a:t>
            </a:r>
            <a:r>
              <a:rPr lang="ru-RU" sz="2400" dirty="0" err="1">
                <a:solidFill>
                  <a:srgbClr val="333333"/>
                </a:solidFill>
                <a:latin typeface="Times New Roman" panose="02020603050405020304" pitchFamily="18" charset="0"/>
                <a:cs typeface="Times New Roman" panose="02020603050405020304" pitchFamily="18" charset="0"/>
              </a:rPr>
              <a:t>уповноваженою</a:t>
            </a:r>
            <a:r>
              <a:rPr lang="ru-RU" sz="2400" dirty="0">
                <a:solidFill>
                  <a:srgbClr val="333333"/>
                </a:solidFill>
                <a:latin typeface="Times New Roman" panose="02020603050405020304" pitchFamily="18" charset="0"/>
                <a:cs typeface="Times New Roman" panose="02020603050405020304" pitchFamily="18" charset="0"/>
              </a:rPr>
              <a:t> ним особою на </a:t>
            </a:r>
            <a:r>
              <a:rPr lang="ru-RU" sz="2400" dirty="0" err="1">
                <a:solidFill>
                  <a:srgbClr val="333333"/>
                </a:solidFill>
                <a:latin typeface="Times New Roman" panose="02020603050405020304" pitchFamily="18" charset="0"/>
                <a:cs typeface="Times New Roman" panose="02020603050405020304" pitchFamily="18" charset="0"/>
              </a:rPr>
              <a:t>територію</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іншої</a:t>
            </a:r>
            <a:r>
              <a:rPr lang="ru-RU" sz="2400" dirty="0">
                <a:solidFill>
                  <a:srgbClr val="333333"/>
                </a:solidFill>
                <a:latin typeface="Times New Roman" panose="02020603050405020304" pitchFamily="18" charset="0"/>
                <a:cs typeface="Times New Roman" panose="02020603050405020304" pitchFamily="18" charset="0"/>
              </a:rPr>
              <a:t> вільної митної зони, </a:t>
            </a:r>
            <a:r>
              <a:rPr lang="ru-RU" sz="2400" dirty="0" err="1">
                <a:solidFill>
                  <a:srgbClr val="333333"/>
                </a:solidFill>
                <a:latin typeface="Times New Roman" panose="02020603050405020304" pitchFamily="18" charset="0"/>
                <a:cs typeface="Times New Roman" panose="02020603050405020304" pitchFamily="18" charset="0"/>
              </a:rPr>
              <a:t>реекспортовані</a:t>
            </a:r>
            <a:r>
              <a:rPr lang="ru-RU" sz="2400" dirty="0">
                <a:solidFill>
                  <a:srgbClr val="333333"/>
                </a:solidFill>
                <a:latin typeface="Times New Roman" panose="02020603050405020304" pitchFamily="18" charset="0"/>
                <a:cs typeface="Times New Roman" panose="02020603050405020304" pitchFamily="18" charset="0"/>
              </a:rPr>
              <a:t> чи </a:t>
            </a:r>
            <a:r>
              <a:rPr lang="ru-RU" sz="2400" dirty="0" err="1">
                <a:solidFill>
                  <a:srgbClr val="333333"/>
                </a:solidFill>
                <a:latin typeface="Times New Roman" panose="02020603050405020304" pitchFamily="18" charset="0"/>
                <a:cs typeface="Times New Roman" panose="02020603050405020304" pitchFamily="18" charset="0"/>
              </a:rPr>
              <a:t>задекларовані</a:t>
            </a:r>
            <a:r>
              <a:rPr lang="ru-RU" sz="2400" dirty="0">
                <a:solidFill>
                  <a:srgbClr val="333333"/>
                </a:solidFill>
                <a:latin typeface="Times New Roman" panose="02020603050405020304" pitchFamily="18" charset="0"/>
                <a:cs typeface="Times New Roman" panose="02020603050405020304" pitchFamily="18" charset="0"/>
              </a:rPr>
              <a:t> до </a:t>
            </a:r>
            <a:r>
              <a:rPr lang="ru-RU" sz="2400" dirty="0" err="1">
                <a:solidFill>
                  <a:srgbClr val="333333"/>
                </a:solidFill>
                <a:latin typeface="Times New Roman" panose="02020603050405020304" pitchFamily="18" charset="0"/>
                <a:cs typeface="Times New Roman" panose="02020603050405020304" pitchFamily="18" charset="0"/>
              </a:rPr>
              <a:t>іншого</a:t>
            </a:r>
            <a:r>
              <a:rPr lang="ru-RU" sz="2400" dirty="0">
                <a:solidFill>
                  <a:srgbClr val="333333"/>
                </a:solidFill>
                <a:latin typeface="Times New Roman" panose="02020603050405020304" pitchFamily="18" charset="0"/>
                <a:cs typeface="Times New Roman" panose="02020603050405020304" pitchFamily="18" charset="0"/>
              </a:rPr>
              <a:t> митного режиму.</a:t>
            </a:r>
          </a:p>
          <a:p>
            <a:pPr algn="just"/>
            <a:endParaRPr lang="ru-RU" sz="2400" dirty="0" smtClean="0">
              <a:solidFill>
                <a:srgbClr val="333333"/>
              </a:solidFill>
              <a:latin typeface="Times New Roman" panose="02020603050405020304" pitchFamily="18" charset="0"/>
              <a:cs typeface="Times New Roman" panose="02020603050405020304" pitchFamily="18" charset="0"/>
            </a:endParaRPr>
          </a:p>
          <a:p>
            <a:pPr algn="just"/>
            <a:r>
              <a:rPr lang="ru-RU" sz="2400" dirty="0" smtClean="0">
                <a:solidFill>
                  <a:srgbClr val="333333"/>
                </a:solidFill>
                <a:latin typeface="Times New Roman" panose="02020603050405020304" pitchFamily="18" charset="0"/>
                <a:cs typeface="Times New Roman" panose="02020603050405020304" pitchFamily="18" charset="0"/>
              </a:rPr>
              <a:t>2</a:t>
            </a:r>
            <a:r>
              <a:rPr lang="ru-RU" sz="2400" dirty="0">
                <a:solidFill>
                  <a:srgbClr val="333333"/>
                </a:solidFill>
                <a:latin typeface="Times New Roman" panose="02020603050405020304" pitchFamily="18" charset="0"/>
                <a:cs typeface="Times New Roman" panose="02020603050405020304" pitchFamily="18" charset="0"/>
              </a:rPr>
              <a:t>. Законами України можуть </a:t>
            </a:r>
            <a:r>
              <a:rPr lang="ru-RU" sz="2400" dirty="0" err="1">
                <a:solidFill>
                  <a:srgbClr val="333333"/>
                </a:solidFill>
                <a:latin typeface="Times New Roman" panose="02020603050405020304" pitchFamily="18" charset="0"/>
                <a:cs typeface="Times New Roman" panose="02020603050405020304" pitchFamily="18" charset="0"/>
              </a:rPr>
              <a:t>визначатися</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більш</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тривалі</a:t>
            </a:r>
            <a:r>
              <a:rPr lang="ru-RU" sz="2400" dirty="0">
                <a:solidFill>
                  <a:srgbClr val="333333"/>
                </a:solidFill>
                <a:latin typeface="Times New Roman" panose="02020603050405020304" pitchFamily="18" charset="0"/>
                <a:cs typeface="Times New Roman" panose="02020603050405020304" pitchFamily="18" charset="0"/>
              </a:rPr>
              <a:t> строки </a:t>
            </a:r>
            <a:r>
              <a:rPr lang="ru-RU" sz="2400" dirty="0" err="1">
                <a:solidFill>
                  <a:srgbClr val="333333"/>
                </a:solidFill>
                <a:latin typeface="Times New Roman" panose="02020603050405020304" pitchFamily="18" charset="0"/>
                <a:cs typeface="Times New Roman" panose="02020603050405020304" pitchFamily="18" charset="0"/>
              </a:rPr>
              <a:t>розпорядження</a:t>
            </a:r>
            <a:r>
              <a:rPr lang="ru-RU" sz="2400" dirty="0">
                <a:solidFill>
                  <a:srgbClr val="333333"/>
                </a:solidFill>
                <a:latin typeface="Times New Roman" panose="02020603050405020304" pitchFamily="18" charset="0"/>
                <a:cs typeface="Times New Roman" panose="02020603050405020304" pitchFamily="18" charset="0"/>
              </a:rPr>
              <a:t> товарами, </a:t>
            </a:r>
            <a:r>
              <a:rPr lang="ru-RU" sz="2400" dirty="0" err="1">
                <a:solidFill>
                  <a:srgbClr val="333333"/>
                </a:solidFill>
                <a:latin typeface="Times New Roman" panose="02020603050405020304" pitchFamily="18" charset="0"/>
                <a:cs typeface="Times New Roman" panose="02020603050405020304" pitchFamily="18" charset="0"/>
              </a:rPr>
              <a:t>зазначеними</a:t>
            </a:r>
            <a:r>
              <a:rPr lang="ru-RU" sz="2400" dirty="0">
                <a:solidFill>
                  <a:srgbClr val="333333"/>
                </a:solidFill>
                <a:latin typeface="Times New Roman" panose="02020603050405020304" pitchFamily="18" charset="0"/>
                <a:cs typeface="Times New Roman" panose="02020603050405020304" pitchFamily="18" charset="0"/>
              </a:rPr>
              <a:t> у </a:t>
            </a:r>
            <a:r>
              <a:rPr lang="ru-RU" sz="2400" dirty="0" err="1">
                <a:solidFill>
                  <a:srgbClr val="333333"/>
                </a:solidFill>
                <a:latin typeface="Times New Roman" panose="02020603050405020304" pitchFamily="18" charset="0"/>
                <a:cs typeface="Times New Roman" panose="02020603050405020304" pitchFamily="18" charset="0"/>
              </a:rPr>
              <a:t>частині</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першій</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цієї</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статті</a:t>
            </a:r>
            <a:r>
              <a:rPr lang="ru-RU" sz="2400" dirty="0">
                <a:solidFill>
                  <a:srgbClr val="333333"/>
                </a:solidFill>
                <a:latin typeface="Times New Roman" panose="02020603050405020304" pitchFamily="18" charset="0"/>
                <a:cs typeface="Times New Roman" panose="02020603050405020304" pitchFamily="18" charset="0"/>
              </a:rPr>
              <a:t>.</a:t>
            </a:r>
            <a:endParaRPr lang="ru-RU"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4" name="Облако 3"/>
          <p:cNvSpPr/>
          <p:nvPr/>
        </p:nvSpPr>
        <p:spPr>
          <a:xfrm rot="21293580">
            <a:off x="668740" y="559558"/>
            <a:ext cx="8215953" cy="2593075"/>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solidFill>
                  <a:srgbClr val="FF0000"/>
                </a:solidFill>
                <a:latin typeface="Times New Roman" panose="02020603050405020304" pitchFamily="18" charset="0"/>
                <a:cs typeface="Times New Roman" panose="02020603050405020304" pitchFamily="18" charset="0"/>
              </a:rPr>
              <a:t>Розпорядження</a:t>
            </a:r>
            <a:r>
              <a:rPr lang="ru-RU" sz="2400" b="1" dirty="0">
                <a:solidFill>
                  <a:srgbClr val="FF0000"/>
                </a:solidFill>
                <a:latin typeface="Times New Roman" panose="02020603050405020304" pitchFamily="18" charset="0"/>
                <a:cs typeface="Times New Roman" panose="02020603050405020304" pitchFamily="18" charset="0"/>
              </a:rPr>
              <a:t> товарами, </a:t>
            </a:r>
            <a:r>
              <a:rPr lang="ru-RU" sz="2400" b="1" dirty="0" err="1">
                <a:solidFill>
                  <a:srgbClr val="FF0000"/>
                </a:solidFill>
                <a:latin typeface="Times New Roman" panose="02020603050405020304" pitchFamily="18" charset="0"/>
                <a:cs typeface="Times New Roman" panose="02020603050405020304" pitchFamily="18" charset="0"/>
              </a:rPr>
              <a:t>що</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знаходяться</a:t>
            </a:r>
            <a:r>
              <a:rPr lang="ru-RU" sz="2400" b="1" dirty="0">
                <a:solidFill>
                  <a:srgbClr val="FF0000"/>
                </a:solidFill>
                <a:latin typeface="Times New Roman" panose="02020603050405020304" pitchFamily="18" charset="0"/>
                <a:cs typeface="Times New Roman" panose="02020603050405020304" pitchFamily="18" charset="0"/>
              </a:rPr>
              <a:t> на території вільної митної зони </a:t>
            </a:r>
            <a:r>
              <a:rPr lang="ru-RU" sz="2400" b="1" dirty="0" err="1">
                <a:solidFill>
                  <a:srgbClr val="FF0000"/>
                </a:solidFill>
                <a:latin typeface="Times New Roman" panose="02020603050405020304" pitchFamily="18" charset="0"/>
                <a:cs typeface="Times New Roman" panose="02020603050405020304" pitchFamily="18" charset="0"/>
              </a:rPr>
              <a:t>промислового</a:t>
            </a:r>
            <a:r>
              <a:rPr lang="ru-RU" sz="2400" b="1" dirty="0">
                <a:solidFill>
                  <a:srgbClr val="FF0000"/>
                </a:solidFill>
                <a:latin typeface="Times New Roman" panose="02020603050405020304" pitchFamily="18" charset="0"/>
                <a:cs typeface="Times New Roman" panose="02020603050405020304" pitchFamily="18" charset="0"/>
              </a:rPr>
              <a:t> типу, в </a:t>
            </a:r>
            <a:r>
              <a:rPr lang="ru-RU" sz="2400" b="1" dirty="0" err="1">
                <a:solidFill>
                  <a:srgbClr val="FF0000"/>
                </a:solidFill>
                <a:latin typeface="Times New Roman" panose="02020603050405020304" pitchFamily="18" charset="0"/>
                <a:cs typeface="Times New Roman" panose="02020603050405020304" pitchFamily="18" charset="0"/>
              </a:rPr>
              <a:t>разі</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скасування</a:t>
            </a:r>
            <a:r>
              <a:rPr lang="ru-RU" sz="2400" b="1" dirty="0">
                <a:solidFill>
                  <a:srgbClr val="FF0000"/>
                </a:solidFill>
                <a:latin typeface="Times New Roman" panose="02020603050405020304" pitchFamily="18" charset="0"/>
                <a:cs typeface="Times New Roman" panose="02020603050405020304" pitchFamily="18" charset="0"/>
              </a:rPr>
              <a:t> на </a:t>
            </a:r>
            <a:r>
              <a:rPr lang="ru-RU" sz="2400" b="1" dirty="0" err="1">
                <a:solidFill>
                  <a:srgbClr val="FF0000"/>
                </a:solidFill>
                <a:latin typeface="Times New Roman" panose="02020603050405020304" pitchFamily="18" charset="0"/>
                <a:cs typeface="Times New Roman" panose="02020603050405020304" pitchFamily="18" charset="0"/>
              </a:rPr>
              <a:t>її</a:t>
            </a:r>
            <a:r>
              <a:rPr lang="ru-RU" sz="2400" b="1" dirty="0">
                <a:solidFill>
                  <a:srgbClr val="FF0000"/>
                </a:solidFill>
                <a:latin typeface="Times New Roman" panose="02020603050405020304" pitchFamily="18" charset="0"/>
                <a:cs typeface="Times New Roman" panose="02020603050405020304" pitchFamily="18" charset="0"/>
              </a:rPr>
              <a:t> території митного режиму вільної митної зони</a:t>
            </a:r>
          </a:p>
        </p:txBody>
      </p:sp>
    </p:spTree>
    <p:extLst>
      <p:ext uri="{BB962C8B-B14F-4D97-AF65-F5344CB8AC3E}">
        <p14:creationId xmlns:p14="http://schemas.microsoft.com/office/powerpoint/2010/main" val="1641138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150125" y="3753135"/>
            <a:ext cx="12041875" cy="2770496"/>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solidFill>
                  <a:schemeClr val="tx1"/>
                </a:solidFill>
                <a:latin typeface="Times New Roman" panose="02020603050405020304" pitchFamily="18" charset="0"/>
                <a:cs typeface="Times New Roman" panose="02020603050405020304" pitchFamily="18" charset="0"/>
              </a:rPr>
              <a:t>Безмитна</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торгівля</a:t>
            </a:r>
            <a:r>
              <a:rPr lang="ru-RU" sz="2800" b="1"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це митний режим, відповідно до якого товари, не </a:t>
            </a:r>
            <a:r>
              <a:rPr lang="ru-RU" sz="2000" dirty="0" err="1">
                <a:solidFill>
                  <a:schemeClr val="tx1"/>
                </a:solidFill>
                <a:latin typeface="Times New Roman" panose="02020603050405020304" pitchFamily="18" charset="0"/>
                <a:cs typeface="Times New Roman" panose="02020603050405020304" pitchFamily="18" charset="0"/>
              </a:rPr>
              <a:t>призначені</a:t>
            </a:r>
            <a:r>
              <a:rPr lang="ru-RU" sz="2000" dirty="0">
                <a:solidFill>
                  <a:schemeClr val="tx1"/>
                </a:solidFill>
                <a:latin typeface="Times New Roman" panose="02020603050405020304" pitchFamily="18" charset="0"/>
                <a:cs typeface="Times New Roman" panose="02020603050405020304" pitchFamily="18" charset="0"/>
              </a:rPr>
              <a:t> для вільного обігу на митній території України, </a:t>
            </a:r>
            <a:r>
              <a:rPr lang="ru-RU" sz="2000" dirty="0" err="1">
                <a:solidFill>
                  <a:schemeClr val="tx1"/>
                </a:solidFill>
                <a:latin typeface="Times New Roman" panose="02020603050405020304" pitchFamily="18" charset="0"/>
                <a:cs typeface="Times New Roman" panose="02020603050405020304" pitchFamily="18" charset="0"/>
              </a:rPr>
              <a:t>знаходяться</a:t>
            </a:r>
            <a:r>
              <a:rPr lang="ru-RU" sz="2000" dirty="0">
                <a:solidFill>
                  <a:schemeClr val="tx1"/>
                </a:solidFill>
                <a:latin typeface="Times New Roman" panose="02020603050405020304" pitchFamily="18" charset="0"/>
                <a:cs typeface="Times New Roman" panose="02020603050405020304" pitchFamily="18" charset="0"/>
              </a:rPr>
              <a:t> та </a:t>
            </a:r>
            <a:r>
              <a:rPr lang="ru-RU" sz="2000" dirty="0" err="1">
                <a:solidFill>
                  <a:schemeClr val="tx1"/>
                </a:solidFill>
                <a:latin typeface="Times New Roman" panose="02020603050405020304" pitchFamily="18" charset="0"/>
                <a:cs typeface="Times New Roman" panose="02020603050405020304" pitchFamily="18" charset="0"/>
              </a:rPr>
              <a:t>реалізуються</a:t>
            </a:r>
            <a:r>
              <a:rPr lang="ru-RU" sz="2000" dirty="0">
                <a:solidFill>
                  <a:schemeClr val="tx1"/>
                </a:solidFill>
                <a:latin typeface="Times New Roman" panose="02020603050405020304" pitchFamily="18" charset="0"/>
                <a:cs typeface="Times New Roman" panose="02020603050405020304" pitchFamily="18" charset="0"/>
              </a:rPr>
              <a:t> для </a:t>
            </a:r>
            <a:r>
              <a:rPr lang="ru-RU" sz="2000" dirty="0" err="1">
                <a:solidFill>
                  <a:schemeClr val="tx1"/>
                </a:solidFill>
                <a:latin typeface="Times New Roman" panose="02020603050405020304" pitchFamily="18" charset="0"/>
                <a:cs typeface="Times New Roman" panose="02020603050405020304" pitchFamily="18" charset="0"/>
              </a:rPr>
              <a:t>вивезення</a:t>
            </a:r>
            <a:r>
              <a:rPr lang="ru-RU" sz="2000" dirty="0">
                <a:solidFill>
                  <a:schemeClr val="tx1"/>
                </a:solidFill>
                <a:latin typeface="Times New Roman" panose="02020603050405020304" pitchFamily="18" charset="0"/>
                <a:cs typeface="Times New Roman" panose="02020603050405020304" pitchFamily="18" charset="0"/>
              </a:rPr>
              <a:t> за </a:t>
            </a:r>
            <a:r>
              <a:rPr lang="ru-RU" sz="2000" dirty="0" err="1">
                <a:solidFill>
                  <a:schemeClr val="tx1"/>
                </a:solidFill>
                <a:latin typeface="Times New Roman" panose="02020603050405020304" pitchFamily="18" charset="0"/>
                <a:cs typeface="Times New Roman" panose="02020603050405020304" pitchFamily="18" charset="0"/>
              </a:rPr>
              <a:t>межі</a:t>
            </a:r>
            <a:r>
              <a:rPr lang="ru-RU" sz="2000" dirty="0">
                <a:solidFill>
                  <a:schemeClr val="tx1"/>
                </a:solidFill>
                <a:latin typeface="Times New Roman" panose="02020603050405020304" pitchFamily="18" charset="0"/>
                <a:cs typeface="Times New Roman" panose="02020603050405020304" pitchFamily="18" charset="0"/>
              </a:rPr>
              <a:t> митної території України під митним контролем у пунктах пропуску (пунктах контролю) через </a:t>
            </a:r>
            <a:r>
              <a:rPr lang="ru-RU" sz="2000" dirty="0" err="1">
                <a:solidFill>
                  <a:schemeClr val="tx1"/>
                </a:solidFill>
                <a:latin typeface="Times New Roman" panose="02020603050405020304" pitchFamily="18" charset="0"/>
                <a:cs typeface="Times New Roman" panose="02020603050405020304" pitchFamily="18" charset="0"/>
              </a:rPr>
              <a:t>державний</a:t>
            </a:r>
            <a:r>
              <a:rPr lang="ru-RU" sz="2000" dirty="0">
                <a:solidFill>
                  <a:schemeClr val="tx1"/>
                </a:solidFill>
                <a:latin typeface="Times New Roman" panose="02020603050405020304" pitchFamily="18" charset="0"/>
                <a:cs typeface="Times New Roman" panose="02020603050405020304" pitchFamily="18" charset="0"/>
              </a:rPr>
              <a:t> кордон України, </a:t>
            </a:r>
            <a:r>
              <a:rPr lang="ru-RU" sz="2000" dirty="0" err="1">
                <a:solidFill>
                  <a:schemeClr val="tx1"/>
                </a:solidFill>
                <a:latin typeface="Times New Roman" panose="02020603050405020304" pitchFamily="18" charset="0"/>
                <a:cs typeface="Times New Roman" panose="02020603050405020304" pitchFamily="18" charset="0"/>
              </a:rPr>
              <a:t>відкритих</a:t>
            </a:r>
            <a:r>
              <a:rPr lang="ru-RU" sz="2000" dirty="0">
                <a:solidFill>
                  <a:schemeClr val="tx1"/>
                </a:solidFill>
                <a:latin typeface="Times New Roman" panose="02020603050405020304" pitchFamily="18" charset="0"/>
                <a:cs typeface="Times New Roman" panose="02020603050405020304" pitchFamily="18" charset="0"/>
              </a:rPr>
              <a:t> для </a:t>
            </a:r>
            <a:r>
              <a:rPr lang="ru-RU" sz="2000" dirty="0" err="1">
                <a:solidFill>
                  <a:schemeClr val="tx1"/>
                </a:solidFill>
                <a:latin typeface="Times New Roman" panose="02020603050405020304" pitchFamily="18" charset="0"/>
                <a:cs typeface="Times New Roman" panose="02020603050405020304" pitchFamily="18" charset="0"/>
              </a:rPr>
              <a:t>міжнародного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сполучення</a:t>
            </a:r>
            <a:r>
              <a:rPr lang="ru-RU" sz="2000" dirty="0">
                <a:solidFill>
                  <a:schemeClr val="tx1"/>
                </a:solidFill>
                <a:latin typeface="Times New Roman" panose="02020603050405020304" pitchFamily="18" charset="0"/>
                <a:cs typeface="Times New Roman" panose="02020603050405020304" pitchFamily="18" charset="0"/>
              </a:rPr>
              <a:t>, та на </a:t>
            </a:r>
            <a:r>
              <a:rPr lang="ru-RU" sz="2000" dirty="0" err="1">
                <a:solidFill>
                  <a:schemeClr val="tx1"/>
                </a:solidFill>
                <a:latin typeface="Times New Roman" panose="02020603050405020304" pitchFamily="18" charset="0"/>
                <a:cs typeface="Times New Roman" panose="02020603050405020304" pitchFamily="18" charset="0"/>
              </a:rPr>
              <a:t>повітряних</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водних</a:t>
            </a:r>
            <a:r>
              <a:rPr lang="ru-RU" sz="2000" dirty="0">
                <a:solidFill>
                  <a:schemeClr val="tx1"/>
                </a:solidFill>
                <a:latin typeface="Times New Roman" panose="02020603050405020304" pitchFamily="18" charset="0"/>
                <a:cs typeface="Times New Roman" panose="02020603050405020304" pitchFamily="18" charset="0"/>
              </a:rPr>
              <a:t> або </a:t>
            </a:r>
            <a:r>
              <a:rPr lang="ru-RU" sz="2000" dirty="0" err="1">
                <a:solidFill>
                  <a:schemeClr val="tx1"/>
                </a:solidFill>
                <a:latin typeface="Times New Roman" panose="02020603050405020304" pitchFamily="18" charset="0"/>
                <a:cs typeface="Times New Roman" panose="02020603050405020304" pitchFamily="18" charset="0"/>
              </a:rPr>
              <a:t>залізничних</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транспортних</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засобах</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комерційного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призначення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що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виконують</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міжнародні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рейси</a:t>
            </a:r>
            <a:r>
              <a:rPr lang="ru-RU" sz="2000" dirty="0">
                <a:solidFill>
                  <a:schemeClr val="tx1"/>
                </a:solidFill>
                <a:latin typeface="Times New Roman" panose="02020603050405020304" pitchFamily="18" charset="0"/>
                <a:cs typeface="Times New Roman" panose="02020603050405020304" pitchFamily="18" charset="0"/>
              </a:rPr>
              <a:t>, з умовним звільненням від оподаткування митними платежами, </a:t>
            </a:r>
            <a:r>
              <a:rPr lang="ru-RU" sz="2000" dirty="0" err="1">
                <a:solidFill>
                  <a:schemeClr val="tx1"/>
                </a:solidFill>
                <a:latin typeface="Times New Roman" panose="02020603050405020304" pitchFamily="18" charset="0"/>
                <a:cs typeface="Times New Roman" panose="02020603050405020304" pitchFamily="18" charset="0"/>
              </a:rPr>
              <a:t>установленими</a:t>
            </a:r>
            <a:r>
              <a:rPr lang="ru-RU" sz="2000" dirty="0">
                <a:solidFill>
                  <a:schemeClr val="tx1"/>
                </a:solidFill>
                <a:latin typeface="Times New Roman" panose="02020603050405020304" pitchFamily="18" charset="0"/>
                <a:cs typeface="Times New Roman" panose="02020603050405020304" pitchFamily="18" charset="0"/>
              </a:rPr>
              <a:t> на </a:t>
            </a:r>
            <a:r>
              <a:rPr lang="ru-RU" sz="2000" dirty="0" err="1">
                <a:solidFill>
                  <a:schemeClr val="tx1"/>
                </a:solidFill>
                <a:latin typeface="Times New Roman" panose="02020603050405020304" pitchFamily="18" charset="0"/>
                <a:cs typeface="Times New Roman" panose="02020603050405020304" pitchFamily="18" charset="0"/>
              </a:rPr>
              <a:t>імпорт</a:t>
            </a:r>
            <a:r>
              <a:rPr lang="ru-RU" sz="2000" dirty="0">
                <a:solidFill>
                  <a:schemeClr val="tx1"/>
                </a:solidFill>
                <a:latin typeface="Times New Roman" panose="02020603050405020304" pitchFamily="18" charset="0"/>
                <a:cs typeface="Times New Roman" panose="02020603050405020304" pitchFamily="18" charset="0"/>
              </a:rPr>
              <a:t> та </a:t>
            </a:r>
            <a:r>
              <a:rPr lang="ru-RU" sz="2000" dirty="0" err="1">
                <a:solidFill>
                  <a:schemeClr val="tx1"/>
                </a:solidFill>
                <a:latin typeface="Times New Roman" panose="02020603050405020304" pitchFamily="18" charset="0"/>
                <a:cs typeface="Times New Roman" panose="02020603050405020304" pitchFamily="18" charset="0"/>
              </a:rPr>
              <a:t>експорт</a:t>
            </a:r>
            <a:r>
              <a:rPr lang="ru-RU" sz="2000" dirty="0">
                <a:solidFill>
                  <a:schemeClr val="tx1"/>
                </a:solidFill>
                <a:latin typeface="Times New Roman" panose="02020603050405020304" pitchFamily="18" charset="0"/>
                <a:cs typeface="Times New Roman" panose="02020603050405020304" pitchFamily="18" charset="0"/>
              </a:rPr>
              <a:t> таких товарів, та без застосування до них заходів нетарифного регулювання зовнішньоекономічної діяльності</a:t>
            </a:r>
          </a:p>
        </p:txBody>
      </p:sp>
      <p:pic>
        <p:nvPicPr>
          <p:cNvPr id="12290" name="Picture 2" descr="http://ogo.ua/images/articles/1567/big/13807243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416" y="1200031"/>
            <a:ext cx="381000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ttps://seminars.dtkt.ua/files/%D0%A0%D0%A0%D0%9E,%20%D0%BA%D0%B0%D1%81%D0%B0/625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25" y="724014"/>
            <a:ext cx="4828435" cy="30291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6"/>
          <p:cNvSpPr txBox="1">
            <a:spLocks/>
          </p:cNvSpPr>
          <p:nvPr/>
        </p:nvSpPr>
        <p:spPr>
          <a:xfrm>
            <a:off x="9253182" y="6523631"/>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187611" y="102900"/>
            <a:ext cx="5848011" cy="523220"/>
          </a:xfrm>
          <a:prstGeom prst="rect">
            <a:avLst/>
          </a:prstGeom>
        </p:spPr>
        <p:txBody>
          <a:bodyPr wrap="none">
            <a:spAutoFit/>
          </a:bodyPr>
          <a:lstStyle/>
          <a:p>
            <a:r>
              <a:rPr lang="ru-RU" sz="2800" b="1" u="sng" dirty="0">
                <a:solidFill>
                  <a:srgbClr val="333333"/>
                </a:solidFill>
                <a:latin typeface="Times New Roman" panose="02020603050405020304" pitchFamily="18" charset="0"/>
                <a:cs typeface="Times New Roman" panose="02020603050405020304" pitchFamily="18" charset="0"/>
                <a:hlinkClick r:id="rId4"/>
              </a:rPr>
              <a:t> </a:t>
            </a:r>
            <a:r>
              <a:rPr lang="ru-RU" sz="2800" b="1" u="sng" dirty="0" smtClean="0">
                <a:solidFill>
                  <a:srgbClr val="333333"/>
                </a:solidFill>
                <a:latin typeface="Times New Roman" panose="02020603050405020304" pitchFamily="18" charset="0"/>
                <a:cs typeface="Times New Roman" panose="02020603050405020304" pitchFamily="18" charset="0"/>
                <a:hlinkClick r:id="rId4"/>
              </a:rPr>
              <a:t>Ми</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hlinkClick r:id="rId4"/>
              </a:rPr>
              <a:t>тний</a:t>
            </a:r>
            <a:r>
              <a:rPr lang="ru-RU" sz="2800" b="1" u="sng" dirty="0" smtClean="0">
                <a:solidFill>
                  <a:srgbClr val="333333"/>
                </a:solidFill>
                <a:latin typeface="Times New Roman" panose="02020603050405020304" pitchFamily="18" charset="0"/>
                <a:cs typeface="Times New Roman" panose="02020603050405020304" pitchFamily="18" charset="0"/>
                <a:hlinkClick r:id="rId4"/>
              </a:rPr>
              <a:t> </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hlinkClick r:id="rId4"/>
              </a:rPr>
              <a:t>режим </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rPr>
              <a:t>безмитної </a:t>
            </a:r>
            <a:r>
              <a:rPr lang="ru-RU" sz="2800" b="1" u="sng" dirty="0" err="1" smtClean="0">
                <a:solidFill>
                  <a:schemeClr val="accent1">
                    <a:lumMod val="75000"/>
                  </a:schemeClr>
                </a:solidFill>
                <a:latin typeface="Times New Roman" panose="02020603050405020304" pitchFamily="18" charset="0"/>
                <a:cs typeface="Times New Roman" panose="02020603050405020304" pitchFamily="18" charset="0"/>
              </a:rPr>
              <a:t>торгівлі</a:t>
            </a:r>
            <a:endParaRPr lang="ru-RU" sz="2800" b="1" i="0"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7" name="Заголовок 6"/>
          <p:cNvSpPr txBox="1">
            <a:spLocks/>
          </p:cNvSpPr>
          <p:nvPr/>
        </p:nvSpPr>
        <p:spPr>
          <a:xfrm>
            <a:off x="-302873" y="6555294"/>
            <a:ext cx="3672408" cy="221600"/>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150000"/>
              </a:lnSpc>
            </a:pPr>
            <a:r>
              <a:rPr lang="uk-UA" sz="1000" b="1" dirty="0">
                <a:solidFill>
                  <a:srgbClr val="002060"/>
                </a:solidFill>
                <a:latin typeface="Times New Roman" panose="02020603050405020304" pitchFamily="18" charset="0"/>
                <a:cs typeface="Times New Roman" panose="02020603050405020304" pitchFamily="18" charset="0"/>
              </a:rPr>
              <a:t>НДЦ ІПР НАН УКРАЇНИ</a:t>
            </a:r>
            <a:endParaRPr lang="ru-RU" sz="1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441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22874" y="2648414"/>
            <a:ext cx="6418874" cy="3418564"/>
            <a:chOff x="482282" y="2342218"/>
            <a:chExt cx="6418874" cy="3418564"/>
          </a:xfrm>
        </p:grpSpPr>
        <p:sp>
          <p:nvSpPr>
            <p:cNvPr id="3" name="Пятно 2 2"/>
            <p:cNvSpPr/>
            <p:nvPr/>
          </p:nvSpPr>
          <p:spPr>
            <a:xfrm rot="277655">
              <a:off x="482282" y="2342218"/>
              <a:ext cx="6418874" cy="341856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rot="21325877">
              <a:off x="1659160" y="3465442"/>
              <a:ext cx="3644409" cy="1569660"/>
            </a:xfrm>
            <a:prstGeom prst="rect">
              <a:avLst/>
            </a:prstGeom>
            <a:noFill/>
          </p:spPr>
          <p:txBody>
            <a:bodyPr wrap="square" rtlCol="0">
              <a:spAutoFit/>
            </a:bodyPr>
            <a:lstStyle/>
            <a:p>
              <a:pPr algn="ctr"/>
              <a:r>
                <a:rPr lang="ru-RU" sz="2400" b="1" dirty="0" err="1">
                  <a:solidFill>
                    <a:schemeClr val="bg1"/>
                  </a:solidFill>
                  <a:latin typeface="Times New Roman" panose="02020603050405020304" pitchFamily="18" charset="0"/>
                  <a:cs typeface="Times New Roman" panose="02020603050405020304" pitchFamily="18" charset="0"/>
                </a:rPr>
                <a:t>Поміщення</a:t>
              </a:r>
              <a:r>
                <a:rPr lang="ru-RU" sz="2400" b="1" dirty="0">
                  <a:solidFill>
                    <a:schemeClr val="bg1"/>
                  </a:solidFill>
                  <a:latin typeface="Times New Roman" panose="02020603050405020304" pitchFamily="18" charset="0"/>
                  <a:cs typeface="Times New Roman" panose="02020603050405020304" pitchFamily="18" charset="0"/>
                </a:rPr>
                <a:t> товарів у митний режим безмитної </a:t>
              </a:r>
              <a:r>
                <a:rPr lang="ru-RU" sz="2400" b="1" dirty="0" err="1">
                  <a:solidFill>
                    <a:schemeClr val="bg1"/>
                  </a:solidFill>
                  <a:latin typeface="Times New Roman" panose="02020603050405020304" pitchFamily="18" charset="0"/>
                  <a:cs typeface="Times New Roman" panose="02020603050405020304" pitchFamily="18" charset="0"/>
                </a:rPr>
                <a:t>торгівлі</a:t>
              </a:r>
              <a:endParaRPr lang="ru-RU" sz="2400" b="1" dirty="0">
                <a:solidFill>
                  <a:schemeClr val="bg1"/>
                </a:solidFill>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p:txBody>
        </p:sp>
      </p:grpSp>
      <p:sp>
        <p:nvSpPr>
          <p:cNvPr id="6" name="Прямоугольник 5"/>
          <p:cNvSpPr/>
          <p:nvPr/>
        </p:nvSpPr>
        <p:spPr>
          <a:xfrm>
            <a:off x="161437" y="63091"/>
            <a:ext cx="5898169" cy="2862322"/>
          </a:xfrm>
          <a:prstGeom prst="rect">
            <a:avLst/>
          </a:prstGeom>
        </p:spPr>
        <p:txBody>
          <a:bodyPr wrap="square">
            <a:spAutoFit/>
          </a:bodyPr>
          <a:lstStyle/>
          <a:p>
            <a:pPr marL="342900" indent="-342900">
              <a:buAutoNum type="arabicPeriod"/>
            </a:pPr>
            <a:r>
              <a:rPr lang="ru-RU" dirty="0" smtClean="0">
                <a:solidFill>
                  <a:srgbClr val="000000"/>
                </a:solidFill>
                <a:latin typeface="Times New Roman" panose="02020603050405020304" pitchFamily="18" charset="0"/>
                <a:cs typeface="Times New Roman" panose="02020603050405020304" pitchFamily="18" charset="0"/>
              </a:rPr>
              <a:t>У </a:t>
            </a:r>
            <a:r>
              <a:rPr lang="ru-RU" dirty="0">
                <a:solidFill>
                  <a:srgbClr val="000000"/>
                </a:solidFill>
                <a:latin typeface="Times New Roman" panose="02020603050405020304" pitchFamily="18" charset="0"/>
                <a:cs typeface="Times New Roman" panose="02020603050405020304" pitchFamily="18" charset="0"/>
              </a:rPr>
              <a:t>митний режим безмитної </a:t>
            </a:r>
            <a:r>
              <a:rPr lang="ru-RU" dirty="0" err="1">
                <a:solidFill>
                  <a:srgbClr val="000000"/>
                </a:solidFill>
                <a:latin typeface="Times New Roman" panose="02020603050405020304" pitchFamily="18" charset="0"/>
                <a:cs typeface="Times New Roman" panose="02020603050405020304" pitchFamily="18" charset="0"/>
              </a:rPr>
              <a:t>торгівлі</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поміщуються</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іноземні </a:t>
            </a:r>
            <a:r>
              <a:rPr lang="ru-RU" dirty="0">
                <a:solidFill>
                  <a:srgbClr val="000000"/>
                </a:solidFill>
                <a:latin typeface="Times New Roman" panose="02020603050405020304" pitchFamily="18" charset="0"/>
                <a:cs typeface="Times New Roman" panose="02020603050405020304" pitchFamily="18" charset="0"/>
              </a:rPr>
              <a:t>та українські товари, які </a:t>
            </a:r>
            <a:r>
              <a:rPr lang="ru-RU" dirty="0" err="1">
                <a:solidFill>
                  <a:srgbClr val="000000"/>
                </a:solidFill>
                <a:latin typeface="Times New Roman" panose="02020603050405020304" pitchFamily="18" charset="0"/>
                <a:cs typeface="Times New Roman" panose="02020603050405020304" pitchFamily="18" charset="0"/>
              </a:rPr>
              <a:t>ввозяться</a:t>
            </a:r>
            <a:r>
              <a:rPr lang="ru-RU" dirty="0">
                <a:solidFill>
                  <a:srgbClr val="000000"/>
                </a:solidFill>
                <a:latin typeface="Times New Roman" panose="02020603050405020304" pitchFamily="18" charset="0"/>
                <a:cs typeface="Times New Roman" panose="02020603050405020304" pitchFamily="18" charset="0"/>
              </a:rPr>
              <a:t> з-за меж митної території України або </a:t>
            </a:r>
            <a:r>
              <a:rPr lang="ru-RU" dirty="0" err="1">
                <a:solidFill>
                  <a:srgbClr val="000000"/>
                </a:solidFill>
                <a:latin typeface="Times New Roman" panose="02020603050405020304" pitchFamily="18" charset="0"/>
                <a:cs typeface="Times New Roman" panose="02020603050405020304" pitchFamily="18" charset="0"/>
              </a:rPr>
              <a:t>вивозяться</a:t>
            </a:r>
            <a:r>
              <a:rPr lang="ru-RU" dirty="0">
                <a:solidFill>
                  <a:srgbClr val="000000"/>
                </a:solidFill>
                <a:latin typeface="Times New Roman" panose="02020603050405020304" pitchFamily="18" charset="0"/>
                <a:cs typeface="Times New Roman" panose="02020603050405020304" pitchFamily="18" charset="0"/>
              </a:rPr>
              <a:t> з митної території України</a:t>
            </a:r>
            <a:r>
              <a:rPr lang="ru-RU" dirty="0" smtClean="0">
                <a:solidFill>
                  <a:srgbClr val="000000"/>
                </a:solidFill>
                <a:latin typeface="Times New Roman" panose="02020603050405020304" pitchFamily="18" charset="0"/>
                <a:cs typeface="Times New Roman" panose="02020603050405020304" pitchFamily="18" charset="0"/>
              </a:rPr>
              <a:t>.</a:t>
            </a:r>
          </a:p>
          <a:p>
            <a:pPr marL="342900" indent="-342900">
              <a:buAutoNum type="arabicPeriod"/>
            </a:pPr>
            <a:endParaRPr lang="ru-RU" dirty="0">
              <a:solidFill>
                <a:srgbClr val="000000"/>
              </a:solidFill>
              <a:latin typeface="Times New Roman" panose="02020603050405020304" pitchFamily="18" charset="0"/>
              <a:cs typeface="Times New Roman" panose="02020603050405020304" pitchFamily="18" charset="0"/>
            </a:endParaRPr>
          </a:p>
          <a:p>
            <a:r>
              <a:rPr lang="ru-RU" dirty="0">
                <a:solidFill>
                  <a:srgbClr val="000000"/>
                </a:solidFill>
                <a:latin typeface="Times New Roman" panose="02020603050405020304" pitchFamily="18" charset="0"/>
                <a:cs typeface="Times New Roman" panose="02020603050405020304" pitchFamily="18" charset="0"/>
              </a:rPr>
              <a:t>2. У митний режим безмитної </a:t>
            </a:r>
            <a:r>
              <a:rPr lang="ru-RU" dirty="0" err="1">
                <a:solidFill>
                  <a:srgbClr val="000000"/>
                </a:solidFill>
                <a:latin typeface="Times New Roman" panose="02020603050405020304" pitchFamily="18" charset="0"/>
                <a:cs typeface="Times New Roman" panose="02020603050405020304" pitchFamily="18" charset="0"/>
              </a:rPr>
              <a:t>торгівлі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поміщуються</a:t>
            </a:r>
            <a:r>
              <a:rPr lang="ru-RU" dirty="0">
                <a:solidFill>
                  <a:srgbClr val="000000"/>
                </a:solidFill>
                <a:latin typeface="Times New Roman" panose="02020603050405020304" pitchFamily="18" charset="0"/>
                <a:cs typeface="Times New Roman" panose="02020603050405020304" pitchFamily="18" charset="0"/>
              </a:rPr>
              <a:t> будь-які товари, </a:t>
            </a:r>
            <a:r>
              <a:rPr lang="ru-RU" dirty="0" err="1">
                <a:solidFill>
                  <a:srgbClr val="000000"/>
                </a:solidFill>
                <a:latin typeface="Times New Roman" panose="02020603050405020304" pitchFamily="18" charset="0"/>
                <a:cs typeface="Times New Roman" panose="02020603050405020304" pitchFamily="18" charset="0"/>
              </a:rPr>
              <a:t>крім</a:t>
            </a:r>
            <a:r>
              <a:rPr lang="ru-RU" dirty="0">
                <a:solidFill>
                  <a:srgbClr val="000000"/>
                </a:solidFill>
                <a:latin typeface="Times New Roman" panose="02020603050405020304" pitchFamily="18" charset="0"/>
                <a:cs typeface="Times New Roman" panose="02020603050405020304" pitchFamily="18" charset="0"/>
              </a:rPr>
              <a:t> товарів, </a:t>
            </a:r>
            <a:r>
              <a:rPr lang="ru-RU" dirty="0" err="1">
                <a:solidFill>
                  <a:srgbClr val="000000"/>
                </a:solidFill>
                <a:latin typeface="Times New Roman" panose="02020603050405020304" pitchFamily="18" charset="0"/>
                <a:cs typeface="Times New Roman" panose="02020603050405020304" pitchFamily="18" charset="0"/>
              </a:rPr>
              <a:t>заборонених</a:t>
            </a:r>
            <a:r>
              <a:rPr lang="ru-RU" dirty="0">
                <a:solidFill>
                  <a:srgbClr val="000000"/>
                </a:solidFill>
                <a:latin typeface="Times New Roman" panose="02020603050405020304" pitchFamily="18" charset="0"/>
                <a:cs typeface="Times New Roman" panose="02020603050405020304" pitchFamily="18" charset="0"/>
              </a:rPr>
              <a:t> до ввезення в </a:t>
            </a:r>
            <a:r>
              <a:rPr lang="ru-RU" dirty="0" err="1">
                <a:solidFill>
                  <a:srgbClr val="000000"/>
                </a:solidFill>
                <a:latin typeface="Times New Roman" panose="02020603050405020304" pitchFamily="18" charset="0"/>
                <a:cs typeface="Times New Roman" panose="02020603050405020304" pitchFamily="18" charset="0"/>
              </a:rPr>
              <a:t>Україну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вивезення</a:t>
            </a:r>
            <a:r>
              <a:rPr lang="ru-RU" dirty="0">
                <a:solidFill>
                  <a:srgbClr val="000000"/>
                </a:solidFill>
                <a:latin typeface="Times New Roman" panose="02020603050405020304" pitchFamily="18" charset="0"/>
                <a:cs typeface="Times New Roman" panose="02020603050405020304" pitchFamily="18" charset="0"/>
              </a:rPr>
              <a:t> з України і транзиту через </a:t>
            </a:r>
            <a:r>
              <a:rPr lang="ru-RU" dirty="0" err="1">
                <a:solidFill>
                  <a:srgbClr val="000000"/>
                </a:solidFill>
                <a:latin typeface="Times New Roman" panose="02020603050405020304" pitchFamily="18" charset="0"/>
                <a:cs typeface="Times New Roman" panose="02020603050405020304" pitchFamily="18" charset="0"/>
              </a:rPr>
              <a:t>територію</a:t>
            </a:r>
            <a:r>
              <a:rPr lang="ru-RU" dirty="0">
                <a:solidFill>
                  <a:srgbClr val="000000"/>
                </a:solidFill>
                <a:latin typeface="Times New Roman" panose="02020603050405020304" pitchFamily="18" charset="0"/>
                <a:cs typeface="Times New Roman" panose="02020603050405020304" pitchFamily="18" charset="0"/>
              </a:rPr>
              <a:t> України, товарів, </a:t>
            </a:r>
            <a:r>
              <a:rPr lang="ru-RU" dirty="0" err="1">
                <a:solidFill>
                  <a:srgbClr val="000000"/>
                </a:solidFill>
                <a:latin typeface="Times New Roman" panose="02020603050405020304" pitchFamily="18" charset="0"/>
                <a:cs typeface="Times New Roman" panose="02020603050405020304" pitchFamily="18" charset="0"/>
              </a:rPr>
              <a:t>що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надходять</a:t>
            </a:r>
            <a:r>
              <a:rPr lang="ru-RU" dirty="0">
                <a:solidFill>
                  <a:srgbClr val="000000"/>
                </a:solidFill>
                <a:latin typeface="Times New Roman" panose="02020603050405020304" pitchFamily="18" charset="0"/>
                <a:cs typeface="Times New Roman" panose="02020603050405020304" pitchFamily="18" charset="0"/>
              </a:rPr>
              <a:t> в </a:t>
            </a:r>
            <a:r>
              <a:rPr lang="ru-RU" dirty="0" err="1">
                <a:solidFill>
                  <a:srgbClr val="000000"/>
                </a:solidFill>
                <a:latin typeface="Times New Roman" panose="02020603050405020304" pitchFamily="18" charset="0"/>
                <a:cs typeface="Times New Roman" panose="02020603050405020304" pitchFamily="18" charset="0"/>
              </a:rPr>
              <a:t>Україну</a:t>
            </a:r>
            <a:r>
              <a:rPr lang="ru-RU" dirty="0">
                <a:solidFill>
                  <a:srgbClr val="000000"/>
                </a:solidFill>
                <a:latin typeface="Times New Roman" panose="02020603050405020304" pitchFamily="18" charset="0"/>
                <a:cs typeface="Times New Roman" panose="02020603050405020304" pitchFamily="18" charset="0"/>
              </a:rPr>
              <a:t> як </a:t>
            </a:r>
            <a:r>
              <a:rPr lang="ru-RU" dirty="0" err="1">
                <a:solidFill>
                  <a:srgbClr val="000000"/>
                </a:solidFill>
                <a:latin typeface="Times New Roman" panose="02020603050405020304" pitchFamily="18" charset="0"/>
                <a:cs typeface="Times New Roman" panose="02020603050405020304" pitchFamily="18" charset="0"/>
              </a:rPr>
              <a:t>гуманітарна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допомога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живих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тварин</a:t>
            </a:r>
            <a:r>
              <a:rPr lang="ru-RU" dirty="0">
                <a:solidFill>
                  <a:srgbClr val="000000"/>
                </a:solidFill>
                <a:latin typeface="Times New Roman" panose="02020603050405020304" pitchFamily="18" charset="0"/>
                <a:cs typeface="Times New Roman" panose="02020603050405020304" pitchFamily="18" charset="0"/>
              </a:rPr>
              <a:t>.</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096000" y="323163"/>
            <a:ext cx="6096000" cy="2031325"/>
          </a:xfrm>
          <a:prstGeom prst="rect">
            <a:avLst/>
          </a:prstGeom>
        </p:spPr>
        <p:txBody>
          <a:bodyPr>
            <a:spAutoFit/>
          </a:bodyPr>
          <a:lstStyle/>
          <a:p>
            <a:r>
              <a:rPr lang="ru-RU" dirty="0">
                <a:solidFill>
                  <a:srgbClr val="000000"/>
                </a:solidFill>
                <a:latin typeface="Times New Roman" panose="02020603050405020304" pitchFamily="18" charset="0"/>
                <a:cs typeface="Times New Roman" panose="02020603050405020304" pitchFamily="18" charset="0"/>
              </a:rPr>
              <a:t>3. Іноземні товари </a:t>
            </a:r>
            <a:r>
              <a:rPr lang="ru-RU" dirty="0" err="1">
                <a:solidFill>
                  <a:srgbClr val="000000"/>
                </a:solidFill>
                <a:latin typeface="Times New Roman" panose="02020603050405020304" pitchFamily="18" charset="0"/>
                <a:cs typeface="Times New Roman" panose="02020603050405020304" pitchFamily="18" charset="0"/>
              </a:rPr>
              <a:t>поміщуються</a:t>
            </a:r>
            <a:r>
              <a:rPr lang="ru-RU" dirty="0">
                <a:solidFill>
                  <a:srgbClr val="000000"/>
                </a:solidFill>
                <a:latin typeface="Times New Roman" panose="02020603050405020304" pitchFamily="18" charset="0"/>
                <a:cs typeface="Times New Roman" panose="02020603050405020304" pitchFamily="18" charset="0"/>
              </a:rPr>
              <a:t> у митний режим безмитної </a:t>
            </a:r>
            <a:r>
              <a:rPr lang="ru-RU" dirty="0" err="1">
                <a:solidFill>
                  <a:srgbClr val="000000"/>
                </a:solidFill>
                <a:latin typeface="Times New Roman" panose="02020603050405020304" pitchFamily="18" charset="0"/>
                <a:cs typeface="Times New Roman" panose="02020603050405020304" pitchFamily="18" charset="0"/>
              </a:rPr>
              <a:t>торгівлі</a:t>
            </a:r>
            <a:r>
              <a:rPr lang="ru-RU" dirty="0">
                <a:solidFill>
                  <a:srgbClr val="000000"/>
                </a:solidFill>
                <a:latin typeface="Times New Roman" panose="02020603050405020304" pitchFamily="18" charset="0"/>
                <a:cs typeface="Times New Roman" panose="02020603050405020304" pitchFamily="18" charset="0"/>
              </a:rPr>
              <a:t> з умовним звільненням від оподаткування митними платежами</a:t>
            </a:r>
            <a:r>
              <a:rPr lang="ru-RU" dirty="0" smtClean="0">
                <a:solidFill>
                  <a:srgbClr val="000000"/>
                </a:solidFill>
                <a:latin typeface="Times New Roman" panose="02020603050405020304" pitchFamily="18" charset="0"/>
                <a:cs typeface="Times New Roman" panose="02020603050405020304" pitchFamily="18" charset="0"/>
              </a:rPr>
              <a:t>.</a:t>
            </a:r>
          </a:p>
          <a:p>
            <a:endParaRPr lang="ru-RU" dirty="0">
              <a:solidFill>
                <a:srgbClr val="000000"/>
              </a:solidFill>
              <a:latin typeface="Times New Roman" panose="02020603050405020304" pitchFamily="18" charset="0"/>
              <a:cs typeface="Times New Roman" panose="02020603050405020304" pitchFamily="18" charset="0"/>
            </a:endParaRPr>
          </a:p>
          <a:p>
            <a:r>
              <a:rPr lang="ru-RU" dirty="0">
                <a:solidFill>
                  <a:srgbClr val="000000"/>
                </a:solidFill>
                <a:latin typeface="Times New Roman" panose="02020603050405020304" pitchFamily="18" charset="0"/>
                <a:cs typeface="Times New Roman" panose="02020603050405020304" pitchFamily="18" charset="0"/>
              </a:rPr>
              <a:t>4. </a:t>
            </a:r>
            <a:r>
              <a:rPr lang="ru-RU" dirty="0" err="1">
                <a:solidFill>
                  <a:srgbClr val="000000"/>
                </a:solidFill>
                <a:latin typeface="Times New Roman" panose="02020603050405020304" pitchFamily="18" charset="0"/>
                <a:cs typeface="Times New Roman" panose="02020603050405020304" pitchFamily="18" charset="0"/>
              </a:rPr>
              <a:t>Поміщення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українських</a:t>
            </a:r>
            <a:r>
              <a:rPr lang="ru-RU" dirty="0">
                <a:solidFill>
                  <a:srgbClr val="000000"/>
                </a:solidFill>
                <a:latin typeface="Times New Roman" panose="02020603050405020304" pitchFamily="18" charset="0"/>
                <a:cs typeface="Times New Roman" panose="02020603050405020304" pitchFamily="18" charset="0"/>
              </a:rPr>
              <a:t> товарів у митний режим безмитної </a:t>
            </a:r>
            <a:r>
              <a:rPr lang="ru-RU" dirty="0" err="1">
                <a:solidFill>
                  <a:srgbClr val="000000"/>
                </a:solidFill>
                <a:latin typeface="Times New Roman" panose="02020603050405020304" pitchFamily="18" charset="0"/>
                <a:cs typeface="Times New Roman" panose="02020603050405020304" pitchFamily="18" charset="0"/>
              </a:rPr>
              <a:t>торгівлі</a:t>
            </a:r>
            <a:r>
              <a:rPr lang="ru-RU" dirty="0">
                <a:solidFill>
                  <a:srgbClr val="000000"/>
                </a:solidFill>
                <a:latin typeface="Times New Roman" panose="02020603050405020304" pitchFamily="18" charset="0"/>
                <a:cs typeface="Times New Roman" panose="02020603050405020304" pitchFamily="18" charset="0"/>
              </a:rPr>
              <a:t> для </a:t>
            </a:r>
            <a:r>
              <a:rPr lang="ru-RU" dirty="0" err="1">
                <a:solidFill>
                  <a:srgbClr val="000000"/>
                </a:solidFill>
                <a:latin typeface="Times New Roman" panose="02020603050405020304" pitchFamily="18" charset="0"/>
                <a:cs typeface="Times New Roman" panose="02020603050405020304" pitchFamily="18" charset="0"/>
              </a:rPr>
              <a:t>цілей</a:t>
            </a:r>
            <a:r>
              <a:rPr lang="ru-RU" dirty="0">
                <a:solidFill>
                  <a:srgbClr val="000000"/>
                </a:solidFill>
                <a:latin typeface="Times New Roman" panose="02020603050405020304" pitchFamily="18" charset="0"/>
                <a:cs typeface="Times New Roman" panose="02020603050405020304" pitchFamily="18" charset="0"/>
              </a:rPr>
              <a:t> оподаткування </a:t>
            </a:r>
            <a:r>
              <a:rPr lang="ru-RU" dirty="0" err="1">
                <a:solidFill>
                  <a:srgbClr val="000000"/>
                </a:solidFill>
                <a:latin typeface="Times New Roman" panose="02020603050405020304" pitchFamily="18" charset="0"/>
                <a:cs typeface="Times New Roman" panose="02020603050405020304" pitchFamily="18" charset="0"/>
              </a:rPr>
              <a:t>вважається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експортом</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цих</a:t>
            </a:r>
            <a:r>
              <a:rPr lang="ru-RU" dirty="0">
                <a:solidFill>
                  <a:srgbClr val="000000"/>
                </a:solidFill>
                <a:latin typeface="Times New Roman" panose="02020603050405020304" pitchFamily="18" charset="0"/>
                <a:cs typeface="Times New Roman" panose="02020603050405020304" pitchFamily="18" charset="0"/>
              </a:rPr>
              <a:t> товарів.</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059606" y="2898629"/>
            <a:ext cx="6096000" cy="1200329"/>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5. Для </a:t>
            </a:r>
            <a:r>
              <a:rPr lang="ru-RU" dirty="0" err="1">
                <a:solidFill>
                  <a:srgbClr val="000000"/>
                </a:solidFill>
                <a:latin typeface="Times New Roman" panose="02020603050405020304" pitchFamily="18" charset="0"/>
                <a:cs typeface="Times New Roman" panose="02020603050405020304" pitchFamily="18" charset="0"/>
              </a:rPr>
              <a:t>поміщення</a:t>
            </a:r>
            <a:r>
              <a:rPr lang="ru-RU" dirty="0">
                <a:solidFill>
                  <a:srgbClr val="000000"/>
                </a:solidFill>
                <a:latin typeface="Times New Roman" panose="02020603050405020304" pitchFamily="18" charset="0"/>
                <a:cs typeface="Times New Roman" panose="02020603050405020304" pitchFamily="18" charset="0"/>
              </a:rPr>
              <a:t> товарів у митний режим безмитної </a:t>
            </a:r>
            <a:r>
              <a:rPr lang="ru-RU" dirty="0" err="1">
                <a:solidFill>
                  <a:srgbClr val="000000"/>
                </a:solidFill>
                <a:latin typeface="Times New Roman" panose="02020603050405020304" pitchFamily="18" charset="0"/>
                <a:cs typeface="Times New Roman" panose="02020603050405020304" pitchFamily="18" charset="0"/>
              </a:rPr>
              <a:t>торгівлі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забезпечення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виконання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обов’язку</a:t>
            </a:r>
            <a:r>
              <a:rPr lang="ru-RU" dirty="0">
                <a:solidFill>
                  <a:srgbClr val="000000"/>
                </a:solidFill>
                <a:latin typeface="Times New Roman" panose="02020603050405020304" pitchFamily="18" charset="0"/>
                <a:cs typeface="Times New Roman" panose="02020603050405020304" pitchFamily="18" charset="0"/>
              </a:rPr>
              <a:t> із </a:t>
            </a:r>
            <a:r>
              <a:rPr lang="ru-RU" dirty="0" err="1">
                <a:solidFill>
                  <a:srgbClr val="000000"/>
                </a:solidFill>
                <a:latin typeface="Times New Roman" panose="02020603050405020304" pitchFamily="18" charset="0"/>
                <a:cs typeface="Times New Roman" panose="02020603050405020304" pitchFamily="18" charset="0"/>
              </a:rPr>
              <a:t>сплати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митних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платежів</a:t>
            </a:r>
            <a:r>
              <a:rPr lang="ru-RU" dirty="0">
                <a:solidFill>
                  <a:srgbClr val="000000"/>
                </a:solidFill>
                <a:latin typeface="Times New Roman" panose="02020603050405020304" pitchFamily="18" charset="0"/>
                <a:cs typeface="Times New Roman" panose="02020603050405020304" pitchFamily="18" charset="0"/>
              </a:rPr>
              <a:t> відповідно до </a:t>
            </a:r>
            <a:r>
              <a:rPr lang="ru-RU" dirty="0" err="1">
                <a:solidFill>
                  <a:srgbClr val="000000"/>
                </a:solidFill>
                <a:latin typeface="Times New Roman" panose="02020603050405020304" pitchFamily="18" charset="0"/>
                <a:cs typeface="Times New Roman" panose="02020603050405020304" pitchFamily="18" charset="0"/>
              </a:rPr>
              <a:t>розділу</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X </a:t>
            </a:r>
            <a:r>
              <a:rPr lang="ru-RU" dirty="0" err="1">
                <a:solidFill>
                  <a:srgbClr val="000000"/>
                </a:solidFill>
                <a:latin typeface="Times New Roman" panose="02020603050405020304" pitchFamily="18" charset="0"/>
                <a:cs typeface="Times New Roman" panose="02020603050405020304" pitchFamily="18" charset="0"/>
              </a:rPr>
              <a:t>цього</a:t>
            </a:r>
            <a:r>
              <a:rPr lang="ru-RU" dirty="0">
                <a:solidFill>
                  <a:srgbClr val="000000"/>
                </a:solidFill>
                <a:latin typeface="Times New Roman" panose="02020603050405020304" pitchFamily="18" charset="0"/>
                <a:cs typeface="Times New Roman" panose="02020603050405020304" pitchFamily="18" charset="0"/>
              </a:rPr>
              <a:t> Кодексу не </a:t>
            </a:r>
            <a:r>
              <a:rPr lang="ru-RU" dirty="0" err="1">
                <a:solidFill>
                  <a:srgbClr val="000000"/>
                </a:solidFill>
                <a:latin typeface="Times New Roman" panose="02020603050405020304" pitchFamily="18" charset="0"/>
                <a:cs typeface="Times New Roman" panose="02020603050405020304" pitchFamily="18" charset="0"/>
              </a:rPr>
              <a:t>вимагається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Забезпечення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виконання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обов’язку</a:t>
            </a:r>
            <a:r>
              <a:rPr lang="ru-RU" dirty="0">
                <a:solidFill>
                  <a:srgbClr val="000000"/>
                </a:solidFill>
                <a:latin typeface="Times New Roman" panose="02020603050405020304" pitchFamily="18" charset="0"/>
                <a:cs typeface="Times New Roman" panose="02020603050405020304" pitchFamily="18" charset="0"/>
              </a:rPr>
              <a:t> із </a:t>
            </a:r>
            <a:r>
              <a:rPr lang="ru-RU" dirty="0" err="1" smtClean="0">
                <a:solidFill>
                  <a:srgbClr val="000000"/>
                </a:solidFill>
                <a:latin typeface="Times New Roman" panose="02020603050405020304" pitchFamily="18" charset="0"/>
                <a:cs typeface="Times New Roman" panose="02020603050405020304" pitchFamily="18" charset="0"/>
              </a:rPr>
              <a:t>сплати</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744509" y="5725858"/>
            <a:ext cx="8247797" cy="923330"/>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6. </a:t>
            </a:r>
            <a:r>
              <a:rPr lang="ru-RU" dirty="0" err="1">
                <a:solidFill>
                  <a:srgbClr val="000000"/>
                </a:solidFill>
                <a:latin typeface="Times New Roman" panose="02020603050405020304" pitchFamily="18" charset="0"/>
                <a:cs typeface="Times New Roman" panose="02020603050405020304" pitchFamily="18" charset="0"/>
              </a:rPr>
              <a:t>Поміщення</a:t>
            </a:r>
            <a:r>
              <a:rPr lang="ru-RU" dirty="0">
                <a:solidFill>
                  <a:srgbClr val="000000"/>
                </a:solidFill>
                <a:latin typeface="Times New Roman" panose="02020603050405020304" pitchFamily="18" charset="0"/>
                <a:cs typeface="Times New Roman" panose="02020603050405020304" pitchFamily="18" charset="0"/>
              </a:rPr>
              <a:t> товарів у митний режим безмитної </a:t>
            </a:r>
            <a:r>
              <a:rPr lang="ru-RU" dirty="0" err="1">
                <a:solidFill>
                  <a:srgbClr val="000000"/>
                </a:solidFill>
                <a:latin typeface="Times New Roman" panose="02020603050405020304" pitchFamily="18" charset="0"/>
                <a:cs typeface="Times New Roman" panose="02020603050405020304" pitchFamily="18" charset="0"/>
              </a:rPr>
              <a:t>торгівлі</a:t>
            </a:r>
            <a:r>
              <a:rPr lang="ru-RU" dirty="0">
                <a:solidFill>
                  <a:srgbClr val="000000"/>
                </a:solidFill>
                <a:latin typeface="Times New Roman" panose="02020603050405020304" pitchFamily="18" charset="0"/>
                <a:cs typeface="Times New Roman" panose="02020603050405020304" pitchFamily="18" charset="0"/>
              </a:rPr>
              <a:t>, а </a:t>
            </a:r>
            <a:r>
              <a:rPr lang="ru-RU" dirty="0" err="1">
                <a:solidFill>
                  <a:srgbClr val="000000"/>
                </a:solidFill>
                <a:latin typeface="Times New Roman" panose="02020603050405020304" pitchFamily="18" charset="0"/>
                <a:cs typeface="Times New Roman" panose="02020603050405020304" pitchFamily="18" charset="0"/>
              </a:rPr>
              <a:t>також</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зміна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цього</a:t>
            </a:r>
            <a:r>
              <a:rPr lang="ru-RU" dirty="0">
                <a:solidFill>
                  <a:srgbClr val="000000"/>
                </a:solidFill>
                <a:latin typeface="Times New Roman" panose="02020603050405020304" pitchFamily="18" charset="0"/>
                <a:cs typeface="Times New Roman" panose="02020603050405020304" pitchFamily="18" charset="0"/>
              </a:rPr>
              <a:t> митного режиму </a:t>
            </a:r>
            <a:r>
              <a:rPr lang="ru-RU" dirty="0" err="1">
                <a:solidFill>
                  <a:srgbClr val="000000"/>
                </a:solidFill>
                <a:latin typeface="Times New Roman" panose="02020603050405020304" pitchFamily="18" charset="0"/>
                <a:cs typeface="Times New Roman" panose="02020603050405020304" pitchFamily="18" charset="0"/>
              </a:rPr>
              <a:t>здійснюється</a:t>
            </a:r>
            <a:r>
              <a:rPr lang="ru-RU" dirty="0">
                <a:solidFill>
                  <a:srgbClr val="000000"/>
                </a:solidFill>
                <a:latin typeface="Times New Roman" panose="02020603050405020304" pitchFamily="18" charset="0"/>
                <a:cs typeface="Times New Roman" panose="02020603050405020304" pitchFamily="18" charset="0"/>
              </a:rPr>
              <a:t> органом </a:t>
            </a:r>
            <a:r>
              <a:rPr lang="ru-RU" dirty="0" err="1">
                <a:solidFill>
                  <a:srgbClr val="000000"/>
                </a:solidFill>
                <a:latin typeface="Times New Roman" panose="02020603050405020304" pitchFamily="18" charset="0"/>
                <a:cs typeface="Times New Roman" panose="02020603050405020304" pitchFamily="18" charset="0"/>
              </a:rPr>
              <a:t>доходів</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зборів</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зоні</a:t>
            </a:r>
            <a:r>
              <a:rPr lang="ru-RU" dirty="0">
                <a:solidFill>
                  <a:srgbClr val="000000"/>
                </a:solidFill>
                <a:latin typeface="Times New Roman" panose="02020603050405020304" pitchFamily="18" charset="0"/>
                <a:cs typeface="Times New Roman" panose="02020603050405020304" pitchFamily="18" charset="0"/>
              </a:rPr>
              <a:t> діяльності якого </a:t>
            </a:r>
            <a:r>
              <a:rPr lang="ru-RU" dirty="0" err="1">
                <a:solidFill>
                  <a:srgbClr val="000000"/>
                </a:solidFill>
                <a:latin typeface="Times New Roman" panose="02020603050405020304" pitchFamily="18" charset="0"/>
                <a:cs typeface="Times New Roman" panose="02020603050405020304" pitchFamily="18" charset="0"/>
              </a:rPr>
              <a:t>розташований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відповідний</a:t>
            </a:r>
            <a:r>
              <a:rPr lang="ru-RU" dirty="0">
                <a:solidFill>
                  <a:srgbClr val="000000"/>
                </a:solidFill>
                <a:latin typeface="Times New Roman" panose="02020603050405020304" pitchFamily="18" charset="0"/>
                <a:cs typeface="Times New Roman" panose="02020603050405020304" pitchFamily="18" charset="0"/>
              </a:rPr>
              <a:t> магазин безмитної </a:t>
            </a:r>
            <a:r>
              <a:rPr lang="ru-RU" dirty="0" err="1">
                <a:solidFill>
                  <a:srgbClr val="000000"/>
                </a:solidFill>
                <a:latin typeface="Times New Roman" panose="02020603050405020304" pitchFamily="18" charset="0"/>
                <a:cs typeface="Times New Roman" panose="02020603050405020304" pitchFamily="18" charset="0"/>
              </a:rPr>
              <a:t>торгівлі</a:t>
            </a:r>
            <a:r>
              <a:rPr lang="ru-RU" dirty="0">
                <a:solidFill>
                  <a:srgbClr val="00000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313590" y="4013694"/>
            <a:ext cx="6794434" cy="1200329"/>
          </a:xfrm>
          <a:prstGeom prst="rect">
            <a:avLst/>
          </a:prstGeom>
        </p:spPr>
        <p:txBody>
          <a:bodyPr wrap="square">
            <a:spAutoFit/>
          </a:bodyPr>
          <a:lstStyle/>
          <a:p>
            <a:r>
              <a:rPr lang="ru-RU" dirty="0" err="1">
                <a:solidFill>
                  <a:srgbClr val="000000"/>
                </a:solidFill>
                <a:latin typeface="Times New Roman" panose="02020603050405020304" pitchFamily="18" charset="0"/>
                <a:cs typeface="Times New Roman" panose="02020603050405020304" pitchFamily="18" charset="0"/>
              </a:rPr>
              <a:t>митних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платежів</a:t>
            </a:r>
            <a:r>
              <a:rPr lang="ru-RU" dirty="0">
                <a:solidFill>
                  <a:srgbClr val="000000"/>
                </a:solidFill>
                <a:latin typeface="Times New Roman" panose="02020603050405020304" pitchFamily="18" charset="0"/>
                <a:cs typeface="Times New Roman" panose="02020603050405020304" pitchFamily="18" charset="0"/>
              </a:rPr>
              <a:t> при переміщенні </a:t>
            </a:r>
            <a:r>
              <a:rPr lang="ru-RU" dirty="0" err="1">
                <a:solidFill>
                  <a:srgbClr val="000000"/>
                </a:solidFill>
                <a:latin typeface="Times New Roman" panose="02020603050405020304" pitchFamily="18" charset="0"/>
                <a:cs typeface="Times New Roman" panose="02020603050405020304" pitchFamily="18" charset="0"/>
              </a:rPr>
              <a:t>іноземних</a:t>
            </a:r>
            <a:r>
              <a:rPr lang="ru-RU" dirty="0">
                <a:solidFill>
                  <a:srgbClr val="000000"/>
                </a:solidFill>
                <a:latin typeface="Times New Roman" panose="02020603050405020304" pitchFamily="18" charset="0"/>
                <a:cs typeface="Times New Roman" panose="02020603050405020304" pitchFamily="18" charset="0"/>
              </a:rPr>
              <a:t> товарів </a:t>
            </a:r>
            <a:r>
              <a:rPr lang="ru-RU" dirty="0" err="1">
                <a:solidFill>
                  <a:srgbClr val="000000"/>
                </a:solidFill>
                <a:latin typeface="Times New Roman" panose="02020603050405020304" pitchFamily="18" charset="0"/>
                <a:cs typeface="Times New Roman" panose="02020603050405020304" pitchFamily="18" charset="0"/>
              </a:rPr>
              <a:t>між</a:t>
            </a:r>
            <a:r>
              <a:rPr lang="ru-RU" dirty="0">
                <a:solidFill>
                  <a:srgbClr val="000000"/>
                </a:solidFill>
                <a:latin typeface="Times New Roman" panose="02020603050405020304" pitchFamily="18" charset="0"/>
                <a:cs typeface="Times New Roman" panose="02020603050405020304" pitchFamily="18" charset="0"/>
              </a:rPr>
              <a:t> органами </a:t>
            </a:r>
            <a:r>
              <a:rPr lang="ru-RU" dirty="0" err="1">
                <a:solidFill>
                  <a:srgbClr val="000000"/>
                </a:solidFill>
                <a:latin typeface="Times New Roman" panose="02020603050405020304" pitchFamily="18" charset="0"/>
                <a:cs typeface="Times New Roman" panose="02020603050405020304" pitchFamily="18" charset="0"/>
              </a:rPr>
              <a:t>доходів</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зборів</a:t>
            </a:r>
            <a:r>
              <a:rPr lang="ru-RU" dirty="0">
                <a:solidFill>
                  <a:srgbClr val="000000"/>
                </a:solidFill>
                <a:latin typeface="Times New Roman" panose="02020603050405020304" pitchFamily="18" charset="0"/>
                <a:cs typeface="Times New Roman" panose="02020603050405020304" pitchFamily="18" charset="0"/>
              </a:rPr>
              <a:t> або </a:t>
            </a:r>
            <a:r>
              <a:rPr lang="ru-RU" dirty="0" err="1">
                <a:solidFill>
                  <a:srgbClr val="000000"/>
                </a:solidFill>
                <a:latin typeface="Times New Roman" panose="02020603050405020304" pitchFamily="18" charset="0"/>
                <a:cs typeface="Times New Roman" panose="02020603050405020304" pitchFamily="18" charset="0"/>
              </a:rPr>
              <a:t>між</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різними</a:t>
            </a:r>
            <a:r>
              <a:rPr lang="ru-RU" dirty="0">
                <a:solidFill>
                  <a:srgbClr val="000000"/>
                </a:solidFill>
                <a:latin typeface="Times New Roman" panose="02020603050405020304" pitchFamily="18" charset="0"/>
                <a:cs typeface="Times New Roman" panose="02020603050405020304" pitchFamily="18" charset="0"/>
              </a:rPr>
              <a:t> пунктами пропуску в межах зони діяльності одного органу </a:t>
            </a:r>
            <a:r>
              <a:rPr lang="ru-RU" dirty="0" err="1">
                <a:solidFill>
                  <a:srgbClr val="000000"/>
                </a:solidFill>
                <a:latin typeface="Times New Roman" panose="02020603050405020304" pitchFamily="18" charset="0"/>
                <a:cs typeface="Times New Roman" panose="02020603050405020304" pitchFamily="18" charset="0"/>
              </a:rPr>
              <a:t>доходів</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зборів</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зв’язку</a:t>
            </a:r>
            <a:r>
              <a:rPr lang="ru-RU" dirty="0">
                <a:solidFill>
                  <a:srgbClr val="000000"/>
                </a:solidFill>
                <a:latin typeface="Times New Roman" panose="02020603050405020304" pitchFamily="18" charset="0"/>
                <a:cs typeface="Times New Roman" panose="02020603050405020304" pitchFamily="18" charset="0"/>
              </a:rPr>
              <a:t> з </a:t>
            </a:r>
            <a:r>
              <a:rPr lang="ru-RU" dirty="0" err="1">
                <a:solidFill>
                  <a:srgbClr val="000000"/>
                </a:solidFill>
                <a:latin typeface="Times New Roman" panose="02020603050405020304" pitchFamily="18" charset="0"/>
                <a:cs typeface="Times New Roman" panose="02020603050405020304" pitchFamily="18" charset="0"/>
              </a:rPr>
              <a:t>необхідністю</a:t>
            </a:r>
            <a:r>
              <a:rPr lang="ru-RU" dirty="0">
                <a:solidFill>
                  <a:srgbClr val="000000"/>
                </a:solidFill>
                <a:latin typeface="Times New Roman" panose="02020603050405020304" pitchFamily="18" charset="0"/>
                <a:cs typeface="Times New Roman" panose="02020603050405020304" pitchFamily="18" charset="0"/>
              </a:rPr>
              <a:t> їх ввезення у </a:t>
            </a:r>
            <a:r>
              <a:rPr lang="ru-RU" dirty="0" err="1">
                <a:solidFill>
                  <a:srgbClr val="000000"/>
                </a:solidFill>
                <a:latin typeface="Times New Roman" panose="02020603050405020304" pitchFamily="18" charset="0"/>
                <a:cs typeface="Times New Roman" panose="02020603050405020304" pitchFamily="18" charset="0"/>
              </a:rPr>
              <a:t>приміщення</a:t>
            </a:r>
            <a:r>
              <a:rPr lang="ru-RU" dirty="0">
                <a:solidFill>
                  <a:srgbClr val="000000"/>
                </a:solidFill>
                <a:latin typeface="Times New Roman" panose="02020603050405020304" pitchFamily="18" charset="0"/>
                <a:cs typeface="Times New Roman" panose="02020603050405020304" pitchFamily="18" charset="0"/>
              </a:rPr>
              <a:t> магазину безмитної </a:t>
            </a:r>
            <a:r>
              <a:rPr lang="ru-RU" dirty="0" err="1">
                <a:solidFill>
                  <a:srgbClr val="000000"/>
                </a:solidFill>
                <a:latin typeface="Times New Roman" panose="02020603050405020304" pitchFamily="18" charset="0"/>
                <a:cs typeface="Times New Roman" panose="02020603050405020304" pitchFamily="18" charset="0"/>
              </a:rPr>
              <a:t>торгівлі</a:t>
            </a:r>
            <a:r>
              <a:rPr lang="ru-RU" dirty="0">
                <a:solidFill>
                  <a:srgbClr val="000000"/>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829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59307" y="286603"/>
            <a:ext cx="11750723" cy="2346727"/>
            <a:chOff x="259307" y="286603"/>
            <a:chExt cx="11750723" cy="2346727"/>
          </a:xfrm>
        </p:grpSpPr>
        <p:sp>
          <p:nvSpPr>
            <p:cNvPr id="2" name="Прямоугольник 1"/>
            <p:cNvSpPr/>
            <p:nvPr/>
          </p:nvSpPr>
          <p:spPr>
            <a:xfrm>
              <a:off x="259307" y="286603"/>
              <a:ext cx="11750723" cy="750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800" b="1" i="1" dirty="0" err="1" smtClean="0">
                  <a:latin typeface="Times New Roman" panose="02020603050405020304" pitchFamily="18" charset="0"/>
                  <a:cs typeface="Times New Roman" panose="02020603050405020304" pitchFamily="18" charset="0"/>
                </a:rPr>
                <a:t>Умови</a:t>
              </a:r>
              <a:r>
                <a:rPr lang="ru-RU" sz="2800" b="1" i="1" dirty="0" smtClean="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перебування товарів у митному режимі безмитної </a:t>
              </a:r>
              <a:r>
                <a:rPr lang="ru-RU" sz="2800" b="1" i="1" dirty="0" err="1">
                  <a:latin typeface="Times New Roman" panose="02020603050405020304" pitchFamily="18" charset="0"/>
                  <a:cs typeface="Times New Roman" panose="02020603050405020304" pitchFamily="18" charset="0"/>
                </a:rPr>
                <a:t>торгівлі</a:t>
              </a:r>
              <a:endParaRPr lang="ru-RU" sz="2800" b="1"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6769" y="1309891"/>
              <a:ext cx="11295797" cy="1323439"/>
            </a:xfrm>
            <a:prstGeom prst="rect">
              <a:avLst/>
            </a:prstGeom>
            <a:solidFill>
              <a:schemeClr val="accent1">
                <a:lumMod val="20000"/>
                <a:lumOff val="80000"/>
              </a:schemeClr>
            </a:solidFill>
            <a:ln>
              <a:solidFill>
                <a:schemeClr val="tx1"/>
              </a:solidFill>
            </a:ln>
          </p:spPr>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1. Товари можуть </a:t>
              </a:r>
              <a:r>
                <a:rPr lang="ru-RU" sz="2000" dirty="0" err="1">
                  <a:solidFill>
                    <a:srgbClr val="000000"/>
                  </a:solidFill>
                  <a:latin typeface="Times New Roman" panose="02020603050405020304" pitchFamily="18" charset="0"/>
                  <a:cs typeface="Times New Roman" panose="02020603050405020304" pitchFamily="18" charset="0"/>
                </a:rPr>
                <a:t>перебувати</a:t>
              </a:r>
              <a:r>
                <a:rPr lang="ru-RU" sz="2000" dirty="0">
                  <a:solidFill>
                    <a:srgbClr val="000000"/>
                  </a:solidFill>
                  <a:latin typeface="Times New Roman" panose="02020603050405020304" pitchFamily="18" charset="0"/>
                  <a:cs typeface="Times New Roman" panose="02020603050405020304" pitchFamily="18" charset="0"/>
                </a:rPr>
                <a:t> в митному режимі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протягом</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всього</a:t>
              </a:r>
              <a:r>
                <a:rPr lang="ru-RU" sz="2000" dirty="0">
                  <a:solidFill>
                    <a:srgbClr val="000000"/>
                  </a:solidFill>
                  <a:latin typeface="Times New Roman" panose="02020603050405020304" pitchFamily="18" charset="0"/>
                  <a:cs typeface="Times New Roman" panose="02020603050405020304" pitchFamily="18" charset="0"/>
                </a:rPr>
                <a:t> строку їх </a:t>
              </a:r>
              <a:r>
                <a:rPr lang="ru-RU" sz="2000" dirty="0" err="1">
                  <a:solidFill>
                    <a:srgbClr val="000000"/>
                  </a:solidFill>
                  <a:latin typeface="Times New Roman" panose="02020603050405020304" pitchFamily="18" charset="0"/>
                  <a:cs typeface="Times New Roman" panose="02020603050405020304" pitchFamily="18" charset="0"/>
                </a:rPr>
                <a:t>придатності</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споживання</a:t>
              </a:r>
              <a:r>
                <a:rPr lang="ru-RU" sz="2000" dirty="0">
                  <a:solidFill>
                    <a:srgbClr val="000000"/>
                  </a:solidFill>
                  <a:latin typeface="Times New Roman" panose="02020603050405020304" pitchFamily="18" charset="0"/>
                  <a:cs typeface="Times New Roman" panose="02020603050405020304" pitchFamily="18" charset="0"/>
                </a:rPr>
                <a:t> та/або </a:t>
              </a:r>
              <a:r>
                <a:rPr lang="ru-RU" sz="2000" dirty="0" err="1">
                  <a:solidFill>
                    <a:srgbClr val="000000"/>
                  </a:solidFill>
                  <a:latin typeface="Times New Roman" panose="02020603050405020304" pitchFamily="18" charset="0"/>
                  <a:cs typeface="Times New Roman" panose="02020603050405020304" pitchFamily="18" charset="0"/>
                </a:rPr>
                <a:t>використання</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2. Товари,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в митний режим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протягом</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всього</a:t>
              </a:r>
              <a:r>
                <a:rPr lang="ru-RU" sz="2000" dirty="0">
                  <a:solidFill>
                    <a:srgbClr val="000000"/>
                  </a:solidFill>
                  <a:latin typeface="Times New Roman" panose="02020603050405020304" pitchFamily="18" charset="0"/>
                  <a:cs typeface="Times New Roman" panose="02020603050405020304" pitchFamily="18" charset="0"/>
                </a:rPr>
                <a:t> строку перебування у </a:t>
              </a:r>
              <a:r>
                <a:rPr lang="ru-RU" sz="2000" dirty="0" err="1">
                  <a:solidFill>
                    <a:srgbClr val="000000"/>
                  </a:solidFill>
                  <a:latin typeface="Times New Roman" panose="02020603050405020304" pitchFamily="18" charset="0"/>
                  <a:cs typeface="Times New Roman" panose="02020603050405020304" pitchFamily="18" charset="0"/>
                </a:rPr>
                <a:t>цьому</a:t>
              </a:r>
              <a:r>
                <a:rPr lang="ru-RU" sz="2000" dirty="0">
                  <a:solidFill>
                    <a:srgbClr val="000000"/>
                  </a:solidFill>
                  <a:latin typeface="Times New Roman" panose="02020603050405020304" pitchFamily="18" charset="0"/>
                  <a:cs typeface="Times New Roman" panose="02020603050405020304" pitchFamily="18" charset="0"/>
                </a:rPr>
                <a:t> режимі </a:t>
              </a:r>
              <a:r>
                <a:rPr lang="ru-RU" sz="2000" dirty="0" err="1">
                  <a:solidFill>
                    <a:srgbClr val="000000"/>
                  </a:solidFill>
                  <a:latin typeface="Times New Roman" panose="02020603050405020304" pitchFamily="18" charset="0"/>
                  <a:cs typeface="Times New Roman" panose="02020603050405020304" pitchFamily="18" charset="0"/>
                </a:rPr>
                <a:t>знаходяться</a:t>
              </a:r>
              <a:r>
                <a:rPr lang="ru-RU" sz="2000" dirty="0">
                  <a:solidFill>
                    <a:srgbClr val="000000"/>
                  </a:solidFill>
                  <a:latin typeface="Times New Roman" panose="02020603050405020304" pitchFamily="18" charset="0"/>
                  <a:cs typeface="Times New Roman" panose="02020603050405020304" pitchFamily="18" charset="0"/>
                </a:rPr>
                <a:t> під митним контролем.</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6005012" y="1050450"/>
              <a:ext cx="259307" cy="272661"/>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dirty="0">
                <a:latin typeface="Times New Roman" panose="02020603050405020304" pitchFamily="18" charset="0"/>
                <a:cs typeface="Times New Roman" panose="02020603050405020304" pitchFamily="18" charset="0"/>
              </a:endParaRPr>
            </a:p>
          </p:txBody>
        </p:sp>
      </p:grpSp>
      <p:grpSp>
        <p:nvGrpSpPr>
          <p:cNvPr id="9" name="Группа 8"/>
          <p:cNvGrpSpPr/>
          <p:nvPr/>
        </p:nvGrpSpPr>
        <p:grpSpPr>
          <a:xfrm>
            <a:off x="259307" y="4270487"/>
            <a:ext cx="11750723" cy="2103931"/>
            <a:chOff x="259307" y="2782881"/>
            <a:chExt cx="11750723" cy="2103931"/>
          </a:xfrm>
        </p:grpSpPr>
        <p:sp>
          <p:nvSpPr>
            <p:cNvPr id="4" name="Прямоугольник 3"/>
            <p:cNvSpPr/>
            <p:nvPr/>
          </p:nvSpPr>
          <p:spPr>
            <a:xfrm>
              <a:off x="259307" y="2782881"/>
              <a:ext cx="11750723" cy="818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800" b="1" i="1" dirty="0" err="1">
                  <a:latin typeface="Times New Roman" panose="02020603050405020304" pitchFamily="18" charset="0"/>
                  <a:cs typeface="Times New Roman" panose="02020603050405020304" pitchFamily="18" charset="0"/>
                </a:rPr>
                <a:t>Переміщення</a:t>
              </a:r>
              <a:r>
                <a:rPr lang="ru-RU" sz="2800" b="1" i="1" dirty="0">
                  <a:latin typeface="Times New Roman" panose="02020603050405020304" pitchFamily="18" charset="0"/>
                  <a:cs typeface="Times New Roman" panose="02020603050405020304" pitchFamily="18" charset="0"/>
                </a:rPr>
                <a:t> товарів </a:t>
              </a:r>
              <a:r>
                <a:rPr lang="ru-RU" sz="2800" b="1" i="1" dirty="0" err="1">
                  <a:latin typeface="Times New Roman" panose="02020603050405020304" pitchFamily="18" charset="0"/>
                  <a:cs typeface="Times New Roman" panose="02020603050405020304" pitchFamily="18" charset="0"/>
                </a:rPr>
                <a:t>між</a:t>
              </a:r>
              <a:r>
                <a:rPr lang="ru-RU" sz="2800" b="1" i="1" dirty="0">
                  <a:latin typeface="Times New Roman" panose="02020603050405020304" pitchFamily="18" charset="0"/>
                  <a:cs typeface="Times New Roman" panose="02020603050405020304" pitchFamily="18" charset="0"/>
                </a:rPr>
                <a:t> магазинами безмитної </a:t>
              </a:r>
              <a:r>
                <a:rPr lang="ru-RU" sz="2800" b="1" i="1" dirty="0" err="1">
                  <a:latin typeface="Times New Roman" panose="02020603050405020304" pitchFamily="18" charset="0"/>
                  <a:cs typeface="Times New Roman" panose="02020603050405020304" pitchFamily="18" charset="0"/>
                </a:rPr>
                <a:t>торгівлі</a:t>
              </a:r>
              <a:endParaRPr lang="ru-RU" sz="2800" b="1" i="1"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486768" y="3614967"/>
              <a:ext cx="11295797" cy="1271845"/>
              <a:chOff x="486768" y="3614967"/>
              <a:chExt cx="11295797" cy="1271845"/>
            </a:xfrm>
          </p:grpSpPr>
          <p:sp>
            <p:nvSpPr>
              <p:cNvPr id="5" name="Прямоугольник 4"/>
              <p:cNvSpPr/>
              <p:nvPr/>
            </p:nvSpPr>
            <p:spPr>
              <a:xfrm>
                <a:off x="486768" y="3871149"/>
                <a:ext cx="11295797" cy="1015663"/>
              </a:xfrm>
              <a:prstGeom prst="rect">
                <a:avLst/>
              </a:prstGeom>
              <a:solidFill>
                <a:schemeClr val="accent1">
                  <a:lumMod val="20000"/>
                  <a:lumOff val="80000"/>
                </a:schemeClr>
              </a:solidFill>
              <a:ln>
                <a:solidFill>
                  <a:schemeClr val="tx1"/>
                </a:solidFill>
              </a:ln>
            </p:spPr>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1. Товари,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у митний режим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можуть бути </a:t>
                </a:r>
                <a:r>
                  <a:rPr lang="ru-RU" sz="2000" dirty="0" err="1">
                    <a:solidFill>
                      <a:srgbClr val="000000"/>
                    </a:solidFill>
                    <a:latin typeface="Times New Roman" panose="02020603050405020304" pitchFamily="18" charset="0"/>
                    <a:cs typeface="Times New Roman" panose="02020603050405020304" pitchFamily="18" charset="0"/>
                  </a:rPr>
                  <a:t>вивезені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повністю</a:t>
                </a:r>
                <a:r>
                  <a:rPr lang="ru-RU" sz="2000" dirty="0">
                    <a:solidFill>
                      <a:srgbClr val="000000"/>
                    </a:solidFill>
                    <a:latin typeface="Times New Roman" panose="02020603050405020304" pitchFamily="18" charset="0"/>
                    <a:cs typeface="Times New Roman" panose="02020603050405020304" pitchFamily="18" charset="0"/>
                  </a:rPr>
                  <a:t> або </a:t>
                </a:r>
                <a:r>
                  <a:rPr lang="ru-RU" sz="2000" dirty="0" err="1">
                    <a:solidFill>
                      <a:srgbClr val="000000"/>
                    </a:solidFill>
                    <a:latin typeface="Times New Roman" panose="02020603050405020304" pitchFamily="18" charset="0"/>
                    <a:cs typeface="Times New Roman" panose="02020603050405020304" pitchFamily="18" charset="0"/>
                  </a:rPr>
                  <a:t>частково</a:t>
                </a:r>
                <a:r>
                  <a:rPr lang="ru-RU" sz="2000" dirty="0">
                    <a:solidFill>
                      <a:srgbClr val="000000"/>
                    </a:solidFill>
                    <a:latin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cs typeface="Times New Roman" panose="02020603050405020304" pitchFamily="18" charset="0"/>
                  </a:rPr>
                  <a:t>інший</a:t>
                </a:r>
                <a:r>
                  <a:rPr lang="ru-RU" sz="2000" dirty="0">
                    <a:solidFill>
                      <a:srgbClr val="000000"/>
                    </a:solidFill>
                    <a:latin typeface="Times New Roman" panose="02020603050405020304" pitchFamily="18" charset="0"/>
                    <a:cs typeface="Times New Roman" panose="02020603050405020304" pitchFamily="18" charset="0"/>
                  </a:rPr>
                  <a:t> магазин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за </a:t>
                </a:r>
                <a:r>
                  <a:rPr lang="ru-RU" sz="2000" dirty="0" err="1">
                    <a:solidFill>
                      <a:srgbClr val="000000"/>
                    </a:solidFill>
                    <a:latin typeface="Times New Roman" panose="02020603050405020304" pitchFamily="18" charset="0"/>
                    <a:cs typeface="Times New Roman" panose="02020603050405020304" pitchFamily="18" charset="0"/>
                  </a:rPr>
                  <a:t>умови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виконання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митних</a:t>
                </a:r>
                <a:r>
                  <a:rPr lang="ru-RU" sz="2000" dirty="0">
                    <a:solidFill>
                      <a:srgbClr val="000000"/>
                    </a:solidFill>
                    <a:latin typeface="Times New Roman" panose="02020603050405020304" pitchFamily="18" charset="0"/>
                    <a:cs typeface="Times New Roman" panose="02020603050405020304" pitchFamily="18" charset="0"/>
                  </a:rPr>
                  <a:t> формальностей, </a:t>
                </a:r>
                <a:r>
                  <a:rPr lang="ru-RU" sz="2000" dirty="0" err="1">
                    <a:solidFill>
                      <a:srgbClr val="000000"/>
                    </a:solidFill>
                    <a:latin typeface="Times New Roman" panose="02020603050405020304" pitchFamily="18" charset="0"/>
                    <a:cs typeface="Times New Roman" panose="02020603050405020304" pitchFamily="18" charset="0"/>
                  </a:rPr>
                  <a:t>передбачених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цим</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розділом</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митних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режимів</a:t>
                </a:r>
                <a:r>
                  <a:rPr lang="ru-RU" sz="2000" dirty="0">
                    <a:solidFill>
                      <a:srgbClr val="000000"/>
                    </a:solidFill>
                    <a:latin typeface="Times New Roman" panose="02020603050405020304" pitchFamily="18" charset="0"/>
                    <a:cs typeface="Times New Roman" panose="02020603050405020304" pitchFamily="18" charset="0"/>
                  </a:rPr>
                  <a:t> транзиту та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6005011" y="3614967"/>
                <a:ext cx="259307" cy="272661"/>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dirty="0">
                  <a:latin typeface="Times New Roman" panose="02020603050405020304" pitchFamily="18" charset="0"/>
                  <a:cs typeface="Times New Roman" panose="02020603050405020304" pitchFamily="18" charset="0"/>
                </a:endParaRPr>
              </a:p>
            </p:txBody>
          </p:sp>
        </p:grpSp>
      </p:grpSp>
      <p:pic>
        <p:nvPicPr>
          <p:cNvPr id="1026" name="Picture 2" descr="http://ideasforbusiness.ru/wp-content/uploads/2016/10/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092" y="2814365"/>
            <a:ext cx="4503761" cy="1321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eblogfa.com/wp-content/uploads/2014/01/online-shopping-sell-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520" y="2814365"/>
            <a:ext cx="4128481" cy="1321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8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rot="21020518">
            <a:off x="-91198" y="414811"/>
            <a:ext cx="8098096" cy="34694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rgbClr val="000000"/>
              </a:solidFill>
              <a:latin typeface="Times New Roman" panose="02020603050405020304" pitchFamily="18" charset="0"/>
              <a:cs typeface="Times New Roman" panose="02020603050405020304" pitchFamily="18" charset="0"/>
            </a:endParaRPr>
          </a:p>
          <a:p>
            <a:pPr algn="ctr"/>
            <a:r>
              <a:rPr lang="ru-RU" sz="2000" b="1" dirty="0" smtClean="0">
                <a:solidFill>
                  <a:srgbClr val="002060"/>
                </a:solidFill>
                <a:latin typeface="Times New Roman" panose="02020603050405020304" pitchFamily="18" charset="0"/>
                <a:cs typeface="Times New Roman" panose="02020603050405020304" pitchFamily="18" charset="0"/>
              </a:rPr>
              <a:t>Митниця </a:t>
            </a:r>
            <a:r>
              <a:rPr lang="ru-RU" sz="2000" b="1" dirty="0">
                <a:solidFill>
                  <a:srgbClr val="002060"/>
                </a:solidFill>
                <a:latin typeface="Times New Roman" panose="02020603050405020304" pitchFamily="18" charset="0"/>
                <a:cs typeface="Times New Roman" panose="02020603050405020304" pitchFamily="18" charset="0"/>
              </a:rPr>
              <a:t>на протязі тривалого часу була і є ознакою суверенності, державності та незалежності країни, потужним джерелом формування видаткової частини бюджету країни, засобом стримування попадання в країну шкідливих для життя та здоров'я людини чи небажаних товарів, які не сприяють розвитку економіки.</a:t>
            </a:r>
          </a:p>
        </p:txBody>
      </p:sp>
      <p:sp>
        <p:nvSpPr>
          <p:cNvPr id="5" name="Облако 4"/>
          <p:cNvSpPr/>
          <p:nvPr/>
        </p:nvSpPr>
        <p:spPr>
          <a:xfrm rot="21286116">
            <a:off x="3957851" y="2920621"/>
            <a:ext cx="8234150" cy="3819233"/>
          </a:xfrm>
          <a:prstGeom prst="cloud">
            <a:avLst/>
          </a:prstGeom>
          <a:solidFill>
            <a:srgbClr val="EBF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2060"/>
                </a:solidFill>
                <a:latin typeface="Times New Roman" panose="02020603050405020304" pitchFamily="18" charset="0"/>
                <a:cs typeface="Times New Roman" panose="02020603050405020304" pitchFamily="18" charset="0"/>
              </a:rPr>
              <a:t>Регулятивна мета митної справи та митного регулювання досягається шляхом встановлення ставок і мита, які застосовуються до товарів при їх переміщенні через кордон, визначення заборон та обмежень на ввезення та вивіз товарів, ліцензування та квотування експорту та імпорту, видача дозволів на ввезення та вивіз окремих товарів.</a:t>
            </a:r>
          </a:p>
        </p:txBody>
      </p:sp>
      <p:pic>
        <p:nvPicPr>
          <p:cNvPr id="4098" name="Picture 2" descr="http://img.inforico.com.ua/a/kiyivskiy-mitno-brokerskiy-centr--2aa2-1343118660022850-1-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0603" y="254619"/>
            <a:ext cx="2284200" cy="2298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http://mediaindustry.com.ua/wp-content/uploads/2012/05/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85367">
            <a:off x="245169" y="3751712"/>
            <a:ext cx="2086461" cy="2944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06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590844" y="211014"/>
            <a:ext cx="11057206" cy="2601961"/>
            <a:chOff x="590844" y="211014"/>
            <a:chExt cx="11057206" cy="2601961"/>
          </a:xfrm>
        </p:grpSpPr>
        <p:sp>
          <p:nvSpPr>
            <p:cNvPr id="3" name="Волна 2"/>
            <p:cNvSpPr/>
            <p:nvPr/>
          </p:nvSpPr>
          <p:spPr>
            <a:xfrm>
              <a:off x="590844" y="211014"/>
              <a:ext cx="11057206" cy="2293035"/>
            </a:xfrm>
            <a:prstGeom prst="wave">
              <a:avLst>
                <a:gd name="adj1" fmla="val 12500"/>
                <a:gd name="adj2" fmla="val -38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29995" y="689317"/>
              <a:ext cx="10578904" cy="2123658"/>
            </a:xfrm>
            <a:prstGeom prst="rect">
              <a:avLst/>
            </a:prstGeom>
            <a:noFill/>
          </p:spPr>
          <p:txBody>
            <a:bodyPr wrap="square" rtlCol="0">
              <a:spAutoFit/>
            </a:bodyPr>
            <a:lstStyle/>
            <a:p>
              <a:pPr algn="ctr"/>
              <a:r>
                <a:rPr lang="ru-RU" sz="2200" b="1" dirty="0" err="1">
                  <a:latin typeface="Times New Roman" panose="02020603050405020304" pitchFamily="18" charset="0"/>
                  <a:cs typeface="Times New Roman" panose="02020603050405020304" pitchFamily="18" charset="0"/>
                </a:rPr>
                <a:t>Особливості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здійснення</a:t>
              </a:r>
              <a:r>
                <a:rPr lang="ru-RU" sz="2200" b="1" dirty="0">
                  <a:latin typeface="Times New Roman" panose="02020603050405020304" pitchFamily="18" charset="0"/>
                  <a:cs typeface="Times New Roman" panose="02020603050405020304" pitchFamily="18" charset="0"/>
                </a:rPr>
                <a:t> митного контролю товарів, </a:t>
              </a:r>
              <a:r>
                <a:rPr lang="ru-RU" sz="2200" b="1" dirty="0" err="1">
                  <a:latin typeface="Times New Roman" panose="02020603050405020304" pitchFamily="18" charset="0"/>
                  <a:cs typeface="Times New Roman" panose="02020603050405020304" pitchFamily="18" charset="0"/>
                </a:rPr>
                <a:t>що</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постачаються</a:t>
              </a:r>
              <a:r>
                <a:rPr lang="ru-RU" sz="2200" b="1" dirty="0">
                  <a:latin typeface="Times New Roman" panose="02020603050405020304" pitchFamily="18" charset="0"/>
                  <a:cs typeface="Times New Roman" panose="02020603050405020304" pitchFamily="18" charset="0"/>
                </a:rPr>
                <a:t> магазинами безмитної </a:t>
              </a:r>
              <a:r>
                <a:rPr lang="ru-RU" sz="2200" b="1" dirty="0" err="1">
                  <a:latin typeface="Times New Roman" panose="02020603050405020304" pitchFamily="18" charset="0"/>
                  <a:cs typeface="Times New Roman" panose="02020603050405020304" pitchFamily="18" charset="0"/>
                </a:rPr>
                <a:t>торгівлі</a:t>
              </a:r>
              <a:r>
                <a:rPr lang="ru-RU" sz="2200" b="1" dirty="0">
                  <a:latin typeface="Times New Roman" panose="02020603050405020304" pitchFamily="18" charset="0"/>
                  <a:cs typeface="Times New Roman" panose="02020603050405020304" pitchFamily="18" charset="0"/>
                </a:rPr>
                <a:t> на </a:t>
              </a:r>
              <a:r>
                <a:rPr lang="ru-RU" sz="2200" b="1" dirty="0" err="1">
                  <a:latin typeface="Times New Roman" panose="02020603050405020304" pitchFamily="18" charset="0"/>
                  <a:cs typeface="Times New Roman" panose="02020603050405020304" pitchFamily="18" charset="0"/>
                </a:rPr>
                <a:t>повітряні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водні</a:t>
              </a:r>
              <a:r>
                <a:rPr lang="ru-RU" sz="2200" b="1" dirty="0">
                  <a:latin typeface="Times New Roman" panose="02020603050405020304" pitchFamily="18" charset="0"/>
                  <a:cs typeface="Times New Roman" panose="02020603050405020304" pitchFamily="18" charset="0"/>
                </a:rPr>
                <a:t> або </a:t>
              </a:r>
              <a:r>
                <a:rPr lang="ru-RU" sz="2200" b="1" dirty="0" err="1">
                  <a:latin typeface="Times New Roman" panose="02020603050405020304" pitchFamily="18" charset="0"/>
                  <a:cs typeface="Times New Roman" panose="02020603050405020304" pitchFamily="18" charset="0"/>
                </a:rPr>
                <a:t>залізничні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транспортні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засоби</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комерційного</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призначення</a:t>
              </a:r>
              <a:r>
                <a:rPr lang="ru-RU" sz="2200" b="1" dirty="0">
                  <a:latin typeface="Times New Roman" panose="02020603050405020304" pitchFamily="18" charset="0"/>
                  <a:cs typeface="Times New Roman" panose="02020603050405020304" pitchFamily="18" charset="0"/>
                </a:rPr>
                <a:t>, які </a:t>
              </a:r>
              <a:r>
                <a:rPr lang="ru-RU" sz="2200" b="1" dirty="0" err="1">
                  <a:latin typeface="Times New Roman" panose="02020603050405020304" pitchFamily="18" charset="0"/>
                  <a:cs typeface="Times New Roman" panose="02020603050405020304" pitchFamily="18" charset="0"/>
                </a:rPr>
                <a:t>виконують</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міжнародні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рейси</a:t>
              </a:r>
              <a:r>
                <a:rPr lang="ru-RU" sz="2200" b="1" dirty="0">
                  <a:latin typeface="Times New Roman" panose="02020603050405020304" pitchFamily="18" charset="0"/>
                  <a:cs typeface="Times New Roman" panose="02020603050405020304" pitchFamily="18" charset="0"/>
                </a:rPr>
                <a:t>, для </a:t>
              </a:r>
              <a:r>
                <a:rPr lang="ru-RU" sz="2200" b="1" dirty="0" err="1">
                  <a:latin typeface="Times New Roman" panose="02020603050405020304" pitchFamily="18" charset="0"/>
                  <a:cs typeface="Times New Roman" panose="02020603050405020304" pitchFamily="18" charset="0"/>
                </a:rPr>
                <a:t>реалізації</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пасажирам</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цих</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рейсів</a:t>
              </a:r>
              <a:endParaRPr lang="ru-RU" sz="2200" b="1" dirty="0">
                <a:latin typeface="Times New Roman" panose="02020603050405020304" pitchFamily="18" charset="0"/>
                <a:cs typeface="Times New Roman" panose="02020603050405020304" pitchFamily="18" charset="0"/>
              </a:endParaRPr>
            </a:p>
            <a:p>
              <a:pPr algn="ctr"/>
              <a:endParaRPr lang="ru-RU" sz="2200" b="1" dirty="0">
                <a:latin typeface="Times New Roman" panose="02020603050405020304" pitchFamily="18" charset="0"/>
                <a:cs typeface="Times New Roman" panose="02020603050405020304" pitchFamily="18" charset="0"/>
              </a:endParaRPr>
            </a:p>
            <a:p>
              <a:pPr algn="ctr"/>
              <a:endParaRPr lang="ru-RU" sz="2200" b="1" dirty="0">
                <a:latin typeface="Times New Roman" panose="02020603050405020304" pitchFamily="18" charset="0"/>
                <a:cs typeface="Times New Roman" panose="02020603050405020304" pitchFamily="18" charset="0"/>
              </a:endParaRPr>
            </a:p>
          </p:txBody>
        </p:sp>
      </p:grpSp>
      <p:pic>
        <p:nvPicPr>
          <p:cNvPr id="6" name="Рисунок 5"/>
          <p:cNvPicPr>
            <a:picLocks noChangeAspect="1"/>
          </p:cNvPicPr>
          <p:nvPr/>
        </p:nvPicPr>
        <p:blipFill>
          <a:blip r:embed="rId2"/>
          <a:stretch>
            <a:fillRect/>
          </a:stretch>
        </p:blipFill>
        <p:spPr>
          <a:xfrm>
            <a:off x="189034" y="2510800"/>
            <a:ext cx="11895114" cy="4347199"/>
          </a:xfrm>
          <a:prstGeom prst="rect">
            <a:avLst/>
          </a:prstGeom>
        </p:spPr>
      </p:pic>
    </p:spTree>
    <p:extLst>
      <p:ext uri="{BB962C8B-B14F-4D97-AF65-F5344CB8AC3E}">
        <p14:creationId xmlns:p14="http://schemas.microsoft.com/office/powerpoint/2010/main" val="4102036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36500"/>
            <a:ext cx="11999742" cy="6545654"/>
          </a:xfrm>
          <a:prstGeom prst="rect">
            <a:avLst/>
          </a:prstGeom>
        </p:spPr>
      </p:pic>
    </p:spTree>
    <p:extLst>
      <p:ext uri="{BB962C8B-B14F-4D97-AF65-F5344CB8AC3E}">
        <p14:creationId xmlns:p14="http://schemas.microsoft.com/office/powerpoint/2010/main" val="953933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9391" y="137086"/>
            <a:ext cx="11918486" cy="6615406"/>
          </a:xfrm>
          <a:prstGeom prst="rect">
            <a:avLst/>
          </a:prstGeom>
        </p:spPr>
      </p:pic>
    </p:spTree>
    <p:extLst>
      <p:ext uri="{BB962C8B-B14F-4D97-AF65-F5344CB8AC3E}">
        <p14:creationId xmlns:p14="http://schemas.microsoft.com/office/powerpoint/2010/main" val="121021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0484" y="131288"/>
            <a:ext cx="11930489" cy="6600283"/>
          </a:xfrm>
          <a:prstGeom prst="rect">
            <a:avLst/>
          </a:prstGeom>
        </p:spPr>
      </p:pic>
    </p:spTree>
    <p:extLst>
      <p:ext uri="{BB962C8B-B14F-4D97-AF65-F5344CB8AC3E}">
        <p14:creationId xmlns:p14="http://schemas.microsoft.com/office/powerpoint/2010/main" val="2812278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2600" y="304800"/>
            <a:ext cx="11317514"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800" b="1" i="1" dirty="0">
                <a:latin typeface="Times New Roman" panose="02020603050405020304" pitchFamily="18" charset="0"/>
                <a:cs typeface="Times New Roman" panose="02020603050405020304" pitchFamily="18" charset="0"/>
              </a:rPr>
              <a:t>Митний статус товарів, </a:t>
            </a:r>
            <a:r>
              <a:rPr lang="ru-RU" sz="2800" b="1" i="1" dirty="0" err="1">
                <a:latin typeface="Times New Roman" panose="02020603050405020304" pitchFamily="18" charset="0"/>
                <a:cs typeface="Times New Roman" panose="02020603050405020304" pitchFamily="18" charset="0"/>
              </a:rPr>
              <a:t>що</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поміщуються</a:t>
            </a:r>
            <a:r>
              <a:rPr lang="ru-RU" sz="2800" b="1" i="1" dirty="0">
                <a:latin typeface="Times New Roman" panose="02020603050405020304" pitchFamily="18" charset="0"/>
                <a:cs typeface="Times New Roman" panose="02020603050405020304" pitchFamily="18" charset="0"/>
              </a:rPr>
              <a:t> у митний режим безмитної </a:t>
            </a:r>
            <a:r>
              <a:rPr lang="ru-RU" sz="2800" b="1" i="1" dirty="0" err="1">
                <a:latin typeface="Times New Roman" panose="02020603050405020304" pitchFamily="18" charset="0"/>
                <a:cs typeface="Times New Roman" panose="02020603050405020304" pitchFamily="18" charset="0"/>
              </a:rPr>
              <a:t>торгівлі</a:t>
            </a:r>
            <a:endParaRPr lang="ru-RU" sz="2800" b="1"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78514" y="2280367"/>
            <a:ext cx="10325686" cy="3785652"/>
          </a:xfrm>
          <a:prstGeom prst="rect">
            <a:avLst/>
          </a:prstGeom>
          <a:solidFill>
            <a:schemeClr val="accent1">
              <a:lumMod val="20000"/>
              <a:lumOff val="80000"/>
            </a:schemeClr>
          </a:solidFill>
          <a:ln>
            <a:solidFill>
              <a:schemeClr val="tx1"/>
            </a:solidFill>
          </a:ln>
        </p:spPr>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1. Іноземні товари,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у митний режим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зберігають</a:t>
            </a:r>
            <a:r>
              <a:rPr lang="ru-RU" sz="2000" dirty="0">
                <a:solidFill>
                  <a:srgbClr val="000000"/>
                </a:solidFill>
                <a:latin typeface="Times New Roman" panose="02020603050405020304" pitchFamily="18" charset="0"/>
                <a:cs typeface="Times New Roman" panose="02020603050405020304" pitchFamily="18" charset="0"/>
              </a:rPr>
              <a:t> статус </a:t>
            </a:r>
            <a:r>
              <a:rPr lang="ru-RU" sz="2000" dirty="0" err="1">
                <a:solidFill>
                  <a:srgbClr val="000000"/>
                </a:solidFill>
                <a:latin typeface="Times New Roman" panose="02020603050405020304" pitchFamily="18" charset="0"/>
                <a:cs typeface="Times New Roman" panose="02020603050405020304" pitchFamily="18" charset="0"/>
              </a:rPr>
              <a:t>іноземних</a:t>
            </a:r>
            <a:r>
              <a:rPr lang="ru-RU" sz="2000" dirty="0">
                <a:solidFill>
                  <a:srgbClr val="000000"/>
                </a:solidFill>
                <a:latin typeface="Times New Roman" panose="02020603050405020304" pitchFamily="18" charset="0"/>
                <a:cs typeface="Times New Roman" panose="02020603050405020304" pitchFamily="18" charset="0"/>
              </a:rPr>
              <a:t> товарів.</a:t>
            </a:r>
          </a:p>
          <a:p>
            <a:r>
              <a:rPr lang="ru-RU" sz="2000" dirty="0">
                <a:solidFill>
                  <a:srgbClr val="000000"/>
                </a:solidFill>
                <a:latin typeface="Times New Roman" panose="02020603050405020304" pitchFamily="18" charset="0"/>
                <a:cs typeface="Times New Roman" panose="02020603050405020304" pitchFamily="18" charset="0"/>
              </a:rPr>
              <a:t>2. Українські товари,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у митний режим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отримують</a:t>
            </a:r>
            <a:r>
              <a:rPr lang="ru-RU" sz="2000" dirty="0">
                <a:solidFill>
                  <a:srgbClr val="000000"/>
                </a:solidFill>
                <a:latin typeface="Times New Roman" panose="02020603050405020304" pitchFamily="18" charset="0"/>
                <a:cs typeface="Times New Roman" panose="02020603050405020304" pitchFamily="18" charset="0"/>
              </a:rPr>
              <a:t> статус </a:t>
            </a:r>
            <a:r>
              <a:rPr lang="ru-RU" sz="2000" dirty="0" err="1">
                <a:solidFill>
                  <a:srgbClr val="000000"/>
                </a:solidFill>
                <a:latin typeface="Times New Roman" panose="02020603050405020304" pitchFamily="18" charset="0"/>
                <a:cs typeface="Times New Roman" panose="02020603050405020304" pitchFamily="18" charset="0"/>
              </a:rPr>
              <a:t>іноземних</a:t>
            </a:r>
            <a:r>
              <a:rPr lang="ru-RU" sz="2000" dirty="0">
                <a:solidFill>
                  <a:srgbClr val="000000"/>
                </a:solidFill>
                <a:latin typeface="Times New Roman" panose="02020603050405020304" pitchFamily="18" charset="0"/>
                <a:cs typeface="Times New Roman" panose="02020603050405020304" pitchFamily="18" charset="0"/>
              </a:rPr>
              <a:t> товарів.</a:t>
            </a:r>
          </a:p>
          <a:p>
            <a:r>
              <a:rPr lang="ru-RU" sz="2000" dirty="0">
                <a:solidFill>
                  <a:srgbClr val="000000"/>
                </a:solidFill>
                <a:latin typeface="Times New Roman" panose="02020603050405020304" pitchFamily="18" charset="0"/>
                <a:cs typeface="Times New Roman" panose="02020603050405020304" pitchFamily="18" charset="0"/>
              </a:rPr>
              <a:t>3. Українські товари,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не </a:t>
            </a:r>
            <a:r>
              <a:rPr lang="ru-RU" sz="2000" dirty="0" err="1">
                <a:solidFill>
                  <a:srgbClr val="000000"/>
                </a:solidFill>
                <a:latin typeface="Times New Roman" panose="02020603050405020304" pitchFamily="18" charset="0"/>
                <a:cs typeface="Times New Roman" panose="02020603050405020304" pitchFamily="18" charset="0"/>
              </a:rPr>
              <a:t>призначені</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реалізації</a:t>
            </a:r>
            <a:r>
              <a:rPr lang="ru-RU" sz="2000" dirty="0">
                <a:solidFill>
                  <a:srgbClr val="000000"/>
                </a:solidFill>
                <a:latin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cs typeface="Times New Roman" panose="02020603050405020304" pitchFamily="18" charset="0"/>
              </a:rPr>
              <a:t>магазині</a:t>
            </a:r>
            <a:r>
              <a:rPr lang="ru-RU" sz="2000" dirty="0">
                <a:solidFill>
                  <a:srgbClr val="000000"/>
                </a:solidFill>
                <a:latin typeface="Times New Roman" panose="02020603050405020304" pitchFamily="18" charset="0"/>
                <a:cs typeface="Times New Roman" panose="02020603050405020304" pitchFamily="18" charset="0"/>
              </a:rPr>
              <a:t>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та </a:t>
            </a:r>
            <a:r>
              <a:rPr lang="ru-RU" sz="2000" dirty="0" err="1">
                <a:solidFill>
                  <a:srgbClr val="000000"/>
                </a:solidFill>
                <a:latin typeface="Times New Roman" panose="02020603050405020304" pitchFamily="18" charset="0"/>
                <a:cs typeface="Times New Roman" panose="02020603050405020304" pitchFamily="18" charset="0"/>
              </a:rPr>
              <a:t>необхідні</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забезпечення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його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функціонування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допускаються</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приміщення</a:t>
            </a:r>
            <a:r>
              <a:rPr lang="ru-RU" sz="2000" dirty="0">
                <a:solidFill>
                  <a:srgbClr val="000000"/>
                </a:solidFill>
                <a:latin typeface="Times New Roman" panose="02020603050405020304" pitchFamily="18" charset="0"/>
                <a:cs typeface="Times New Roman" panose="02020603050405020304" pitchFamily="18" charset="0"/>
              </a:rPr>
              <a:t> такого магазину (</a:t>
            </a:r>
            <a:r>
              <a:rPr lang="ru-RU" sz="2000" dirty="0" err="1">
                <a:solidFill>
                  <a:srgbClr val="000000"/>
                </a:solidFill>
                <a:latin typeface="Times New Roman" panose="02020603050405020304" pitchFamily="18" charset="0"/>
                <a:cs typeface="Times New Roman" panose="02020603050405020304" pitchFamily="18" charset="0"/>
              </a:rPr>
              <a:t>випускаються</a:t>
            </a:r>
            <a:r>
              <a:rPr lang="ru-RU" sz="2000" dirty="0">
                <a:solidFill>
                  <a:srgbClr val="000000"/>
                </a:solidFill>
                <a:latin typeface="Times New Roman" panose="02020603050405020304" pitchFamily="18" charset="0"/>
                <a:cs typeface="Times New Roman" panose="02020603050405020304" pitchFamily="18" charset="0"/>
              </a:rPr>
              <a:t> з </a:t>
            </a:r>
            <a:r>
              <a:rPr lang="ru-RU" sz="2000" dirty="0" err="1">
                <a:solidFill>
                  <a:srgbClr val="000000"/>
                </a:solidFill>
                <a:latin typeface="Times New Roman" panose="02020603050405020304" pitchFamily="18" charset="0"/>
                <a:cs typeface="Times New Roman" panose="02020603050405020304" pitchFamily="18" charset="0"/>
              </a:rPr>
              <a:t>нього</a:t>
            </a:r>
            <a:r>
              <a:rPr lang="ru-RU" sz="2000" dirty="0">
                <a:solidFill>
                  <a:srgbClr val="000000"/>
                </a:solidFill>
                <a:latin typeface="Times New Roman" panose="02020603050405020304" pitchFamily="18" charset="0"/>
                <a:cs typeface="Times New Roman" panose="02020603050405020304" pitchFamily="18" charset="0"/>
              </a:rPr>
              <a:t>) з </a:t>
            </a:r>
            <a:r>
              <a:rPr lang="ru-RU" sz="2000" dirty="0" err="1">
                <a:solidFill>
                  <a:srgbClr val="000000"/>
                </a:solidFill>
                <a:latin typeface="Times New Roman" panose="02020603050405020304" pitchFamily="18" charset="0"/>
                <a:cs typeface="Times New Roman" panose="02020603050405020304" pitchFamily="18" charset="0"/>
              </a:rPr>
              <a:t>письмовим</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інформуванням</a:t>
            </a:r>
            <a:r>
              <a:rPr lang="ru-RU" sz="2000" dirty="0">
                <a:solidFill>
                  <a:srgbClr val="000000"/>
                </a:solidFill>
                <a:latin typeface="Times New Roman" panose="02020603050405020304" pitchFamily="18" charset="0"/>
                <a:cs typeface="Times New Roman" panose="02020603050405020304" pitchFamily="18" charset="0"/>
              </a:rPr>
              <a:t> органу </a:t>
            </a:r>
            <a:r>
              <a:rPr lang="ru-RU" sz="2000" dirty="0" err="1">
                <a:solidFill>
                  <a:srgbClr val="000000"/>
                </a:solidFill>
                <a:latin typeface="Times New Roman" panose="02020603050405020304" pitchFamily="18" charset="0"/>
                <a:cs typeface="Times New Roman" panose="02020603050405020304" pitchFamily="18" charset="0"/>
              </a:rPr>
              <a:t>доходів</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зборів</a:t>
            </a:r>
            <a:r>
              <a:rPr lang="ru-RU" sz="2000" dirty="0">
                <a:solidFill>
                  <a:srgbClr val="000000"/>
                </a:solidFill>
                <a:latin typeface="Times New Roman" panose="02020603050405020304" pitchFamily="18" charset="0"/>
                <a:cs typeface="Times New Roman" panose="02020603050405020304" pitchFamily="18" charset="0"/>
              </a:rPr>
              <a:t> без </a:t>
            </a:r>
            <a:r>
              <a:rPr lang="ru-RU" sz="2000" dirty="0" err="1">
                <a:solidFill>
                  <a:srgbClr val="000000"/>
                </a:solidFill>
                <a:latin typeface="Times New Roman" panose="02020603050405020304" pitchFamily="18" charset="0"/>
                <a:cs typeface="Times New Roman" panose="02020603050405020304" pitchFamily="18" charset="0"/>
              </a:rPr>
              <a:t>зміни</a:t>
            </a:r>
            <a:r>
              <a:rPr lang="ru-RU" sz="2000" dirty="0">
                <a:solidFill>
                  <a:srgbClr val="000000"/>
                </a:solidFill>
                <a:latin typeface="Times New Roman" panose="02020603050405020304" pitchFamily="18" charset="0"/>
                <a:cs typeface="Times New Roman" panose="02020603050405020304" pitchFamily="18" charset="0"/>
              </a:rPr>
              <a:t> їх митного статусу та </a:t>
            </a:r>
            <a:r>
              <a:rPr lang="ru-RU" sz="2000" dirty="0" err="1">
                <a:solidFill>
                  <a:srgbClr val="000000"/>
                </a:solidFill>
                <a:latin typeface="Times New Roman" panose="02020603050405020304" pitchFamily="18" charset="0"/>
                <a:cs typeface="Times New Roman" panose="02020603050405020304" pitchFamily="18" charset="0"/>
              </a:rPr>
              <a:t>поміщення</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митні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режими</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4. Українські та іноземні товари, які </a:t>
            </a:r>
            <a:r>
              <a:rPr lang="ru-RU" sz="2000" dirty="0" err="1">
                <a:solidFill>
                  <a:srgbClr val="000000"/>
                </a:solidFill>
                <a:latin typeface="Times New Roman" panose="02020603050405020304" pitchFamily="18" charset="0"/>
                <a:cs typeface="Times New Roman" panose="02020603050405020304" pitchFamily="18" charset="0"/>
              </a:rPr>
              <a:t>використовуються</a:t>
            </a:r>
            <a:r>
              <a:rPr lang="ru-RU" sz="2000" dirty="0">
                <a:solidFill>
                  <a:srgbClr val="000000"/>
                </a:solidFill>
                <a:latin typeface="Times New Roman" panose="02020603050405020304" pitchFamily="18" charset="0"/>
                <a:cs typeface="Times New Roman" panose="02020603050405020304" pitchFamily="18" charset="0"/>
              </a:rPr>
              <a:t> магазином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cs typeface="Times New Roman" panose="02020603050405020304" pitchFamily="18" charset="0"/>
              </a:rPr>
              <a:t>рекламних</a:t>
            </a:r>
            <a:r>
              <a:rPr lang="ru-RU" sz="2000" dirty="0">
                <a:solidFill>
                  <a:srgbClr val="000000"/>
                </a:solidFill>
                <a:latin typeface="Times New Roman" panose="02020603050405020304" pitchFamily="18" charset="0"/>
                <a:cs typeface="Times New Roman" panose="02020603050405020304" pitchFamily="18" charset="0"/>
              </a:rPr>
              <a:t> та/або </a:t>
            </a:r>
            <a:r>
              <a:rPr lang="ru-RU" sz="2000" dirty="0" err="1">
                <a:solidFill>
                  <a:srgbClr val="000000"/>
                </a:solidFill>
                <a:latin typeface="Times New Roman" panose="02020603050405020304" pitchFamily="18" charset="0"/>
                <a:cs typeface="Times New Roman" panose="02020603050405020304" pitchFamily="18" charset="0"/>
              </a:rPr>
              <a:t>презентаційних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цілях</a:t>
            </a:r>
            <a:r>
              <a:rPr lang="ru-RU" sz="2000" dirty="0">
                <a:solidFill>
                  <a:srgbClr val="000000"/>
                </a:solidFill>
                <a:latin typeface="Times New Roman" panose="02020603050405020304" pitchFamily="18" charset="0"/>
                <a:cs typeface="Times New Roman" panose="02020603050405020304" pitchFamily="18" charset="0"/>
              </a:rPr>
              <a:t> і не </a:t>
            </a:r>
            <a:r>
              <a:rPr lang="ru-RU" sz="2000" dirty="0" err="1">
                <a:solidFill>
                  <a:srgbClr val="000000"/>
                </a:solidFill>
                <a:latin typeface="Times New Roman" panose="02020603050405020304" pitchFamily="18" charset="0"/>
                <a:cs typeface="Times New Roman" panose="02020603050405020304" pitchFamily="18" charset="0"/>
              </a:rPr>
              <a:t>призначені</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реалізації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зазначеним</a:t>
            </a:r>
            <a:r>
              <a:rPr lang="ru-RU" sz="2000" dirty="0">
                <a:solidFill>
                  <a:srgbClr val="000000"/>
                </a:solidFill>
                <a:latin typeface="Times New Roman" panose="02020603050405020304" pitchFamily="18" charset="0"/>
                <a:cs typeface="Times New Roman" panose="02020603050405020304" pitchFamily="18" charset="0"/>
              </a:rPr>
              <a:t> магазином, </a:t>
            </a:r>
            <a:r>
              <a:rPr lang="ru-RU" sz="2000" dirty="0" err="1">
                <a:solidFill>
                  <a:srgbClr val="000000"/>
                </a:solidFill>
                <a:latin typeface="Times New Roman" panose="02020603050405020304" pitchFamily="18" charset="0"/>
                <a:cs typeface="Times New Roman" panose="02020603050405020304" pitchFamily="18" charset="0"/>
              </a:rPr>
              <a:t>розміщуються</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магазині</a:t>
            </a:r>
            <a:r>
              <a:rPr lang="ru-RU" sz="2000" dirty="0">
                <a:solidFill>
                  <a:srgbClr val="000000"/>
                </a:solidFill>
                <a:latin typeface="Times New Roman" panose="02020603050405020304" pitchFamily="18" charset="0"/>
                <a:cs typeface="Times New Roman" panose="02020603050405020304" pitchFamily="18" charset="0"/>
              </a:rPr>
              <a:t> безмитної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у тому ж порядку та на тих же </a:t>
            </a:r>
            <a:r>
              <a:rPr lang="ru-RU" sz="2000" dirty="0" err="1">
                <a:solidFill>
                  <a:srgbClr val="000000"/>
                </a:solidFill>
                <a:latin typeface="Times New Roman" panose="02020603050405020304" pitchFamily="18" charset="0"/>
                <a:cs typeface="Times New Roman" panose="02020603050405020304" pitchFamily="18" charset="0"/>
              </a:rPr>
              <a:t>умовах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й товари, </a:t>
            </a:r>
            <a:r>
              <a:rPr lang="ru-RU" sz="2000" dirty="0" err="1">
                <a:solidFill>
                  <a:srgbClr val="000000"/>
                </a:solidFill>
                <a:latin typeface="Times New Roman" panose="02020603050405020304" pitchFamily="18" charset="0"/>
                <a:cs typeface="Times New Roman" panose="02020603050405020304" pitchFamily="18" charset="0"/>
              </a:rPr>
              <a:t>призначені</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реалізації</a:t>
            </a:r>
            <a:r>
              <a:rPr lang="ru-RU" sz="2000" dirty="0">
                <a:solidFill>
                  <a:srgbClr val="000000"/>
                </a:solidFill>
                <a:latin typeface="Times New Roman" panose="02020603050405020304" pitchFamily="18" charset="0"/>
                <a:cs typeface="Times New Roman" panose="02020603050405020304" pitchFamily="18" charset="0"/>
              </a:rPr>
              <a:t>.</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5730783" y="1424468"/>
            <a:ext cx="815159" cy="855899"/>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521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225186"/>
            <a:ext cx="12192000" cy="6509983"/>
            <a:chOff x="0" y="211539"/>
            <a:chExt cx="12192000" cy="6509983"/>
          </a:xfrm>
        </p:grpSpPr>
        <p:sp>
          <p:nvSpPr>
            <p:cNvPr id="3" name="Вертикальный свиток 2"/>
            <p:cNvSpPr/>
            <p:nvPr/>
          </p:nvSpPr>
          <p:spPr>
            <a:xfrm>
              <a:off x="0" y="211539"/>
              <a:ext cx="12192000" cy="6509983"/>
            </a:xfrm>
            <a:prstGeom prst="verticalScroll">
              <a:avLst/>
            </a:prstGeom>
            <a:solidFill>
              <a:srgbClr val="F3F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778759" y="211539"/>
              <a:ext cx="10413241" cy="646331"/>
            </a:xfrm>
            <a:prstGeom prst="rect">
              <a:avLst/>
            </a:prstGeom>
            <a:noFill/>
          </p:spPr>
          <p:txBody>
            <a:bodyPr wrap="square" rtlCol="0">
              <a:spAutoFit/>
            </a:bodyPr>
            <a:lstStyle/>
            <a:p>
              <a:r>
                <a:rPr lang="ru-RU" sz="3600" b="1" i="1" dirty="0" err="1">
                  <a:latin typeface="Times New Roman" panose="02020603050405020304" pitchFamily="18" charset="0"/>
                  <a:cs typeface="Times New Roman" panose="02020603050405020304" pitchFamily="18" charset="0"/>
                </a:rPr>
                <a:t>Завершення</a:t>
              </a:r>
              <a:r>
                <a:rPr lang="ru-RU" sz="3600" b="1" i="1" dirty="0">
                  <a:latin typeface="Times New Roman" panose="02020603050405020304" pitchFamily="18" charset="0"/>
                  <a:cs typeface="Times New Roman" panose="02020603050405020304" pitchFamily="18" charset="0"/>
                </a:rPr>
                <a:t> митного режиму безмитної </a:t>
              </a:r>
              <a:r>
                <a:rPr lang="ru-RU" sz="3600" b="1" i="1" dirty="0" err="1">
                  <a:latin typeface="Times New Roman" panose="02020603050405020304" pitchFamily="18" charset="0"/>
                  <a:cs typeface="Times New Roman" panose="02020603050405020304" pitchFamily="18" charset="0"/>
                </a:rPr>
                <a:t>торгівлі</a:t>
              </a:r>
              <a:endParaRPr lang="ru-RU" sz="3600" b="1" i="1" dirty="0">
                <a:latin typeface="Times New Roman" panose="02020603050405020304" pitchFamily="18" charset="0"/>
                <a:cs typeface="Times New Roman" panose="02020603050405020304" pitchFamily="18" charset="0"/>
              </a:endParaRPr>
            </a:p>
          </p:txBody>
        </p:sp>
      </p:grpSp>
      <p:pic>
        <p:nvPicPr>
          <p:cNvPr id="1026" name="Picture 2" descr="https://www.fredlaw.com/_asset/wyjx11/Munny_Tie_Prese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753" y="3816937"/>
            <a:ext cx="1975247" cy="29406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51973" y="1152274"/>
            <a:ext cx="9826388" cy="5324535"/>
          </a:xfrm>
          <a:prstGeom prst="rect">
            <a:avLst/>
          </a:prstGeom>
        </p:spPr>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1. </a:t>
            </a:r>
            <a:r>
              <a:rPr lang="ru-RU" sz="2000" dirty="0" err="1">
                <a:solidFill>
                  <a:srgbClr val="000000"/>
                </a:solidFill>
                <a:latin typeface="Times New Roman" panose="02020603050405020304" pitchFamily="18" charset="0"/>
                <a:cs typeface="Times New Roman" panose="02020603050405020304" pitchFamily="18" charset="0"/>
              </a:rPr>
              <a:t>Митний</a:t>
            </a:r>
            <a:r>
              <a:rPr lang="ru-RU" sz="2000" dirty="0">
                <a:solidFill>
                  <a:srgbClr val="000000"/>
                </a:solidFill>
                <a:latin typeface="Times New Roman" panose="02020603050405020304" pitchFamily="18" charset="0"/>
                <a:cs typeface="Times New Roman" panose="02020603050405020304" pitchFamily="18" charset="0"/>
              </a:rPr>
              <a:t> режим </a:t>
            </a:r>
            <a:r>
              <a:rPr lang="ru-RU" sz="2000" dirty="0" err="1">
                <a:solidFill>
                  <a:srgbClr val="000000"/>
                </a:solidFill>
                <a:latin typeface="Times New Roman" panose="02020603050405020304" pitchFamily="18" charset="0"/>
                <a:cs typeface="Times New Roman" panose="02020603050405020304" pitchFamily="18" charset="0"/>
              </a:rPr>
              <a:t>безмитної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завершується</a:t>
            </a:r>
            <a:r>
              <a:rPr lang="ru-RU" sz="2000" dirty="0">
                <a:solidFill>
                  <a:srgbClr val="000000"/>
                </a:solidFill>
                <a:latin typeface="Times New Roman" panose="02020603050405020304" pitchFamily="18" charset="0"/>
                <a:cs typeface="Times New Roman" panose="02020603050405020304" pitchFamily="18" charset="0"/>
              </a:rPr>
              <a:t> шляхом </a:t>
            </a:r>
            <a:r>
              <a:rPr lang="ru-RU" sz="2000" dirty="0" err="1">
                <a:solidFill>
                  <a:srgbClr val="000000"/>
                </a:solidFill>
                <a:latin typeface="Times New Roman" panose="02020603050405020304" pitchFamily="18" charset="0"/>
                <a:cs typeface="Times New Roman" panose="02020603050405020304" pitchFamily="18" charset="0"/>
              </a:rPr>
              <a:t>реекспорту</a:t>
            </a:r>
            <a:r>
              <a:rPr lang="ru-RU" sz="2000" dirty="0">
                <a:solidFill>
                  <a:srgbClr val="000000"/>
                </a:solidFill>
                <a:latin typeface="Times New Roman" panose="02020603050405020304" pitchFamily="18" charset="0"/>
                <a:cs typeface="Times New Roman" panose="02020603050405020304" pitchFamily="18" charset="0"/>
              </a:rPr>
              <a:t> товарів, </a:t>
            </a:r>
            <a:r>
              <a:rPr lang="ru-RU" sz="2000" dirty="0" err="1">
                <a:solidFill>
                  <a:srgbClr val="000000"/>
                </a:solidFill>
                <a:latin typeface="Times New Roman" panose="02020603050405020304" pitchFamily="18" charset="0"/>
                <a:cs typeface="Times New Roman" panose="02020603050405020304" pitchFamily="18" charset="0"/>
              </a:rPr>
              <a:t>поміщених</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цей</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митний</a:t>
            </a:r>
            <a:r>
              <a:rPr lang="ru-RU" sz="2000" dirty="0">
                <a:solidFill>
                  <a:srgbClr val="000000"/>
                </a:solidFill>
                <a:latin typeface="Times New Roman" panose="02020603050405020304" pitchFamily="18" charset="0"/>
                <a:cs typeface="Times New Roman" panose="02020603050405020304" pitchFamily="18" charset="0"/>
              </a:rPr>
              <a:t> режим, </a:t>
            </a:r>
            <a:r>
              <a:rPr lang="ru-RU" sz="2000" dirty="0" err="1">
                <a:solidFill>
                  <a:srgbClr val="000000"/>
                </a:solidFill>
                <a:latin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поміщення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їх</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інший</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митний</a:t>
            </a:r>
            <a:r>
              <a:rPr lang="ru-RU" sz="2000" dirty="0">
                <a:solidFill>
                  <a:srgbClr val="000000"/>
                </a:solidFill>
                <a:latin typeface="Times New Roman" panose="02020603050405020304" pitchFamily="18" charset="0"/>
                <a:cs typeface="Times New Roman" panose="02020603050405020304" pitchFamily="18" charset="0"/>
              </a:rPr>
              <a:t> режим,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допускається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цим</a:t>
            </a:r>
            <a:r>
              <a:rPr lang="ru-RU" sz="2000" dirty="0">
                <a:solidFill>
                  <a:srgbClr val="000000"/>
                </a:solidFill>
                <a:latin typeface="Times New Roman" panose="02020603050405020304" pitchFamily="18" charset="0"/>
                <a:cs typeface="Times New Roman" panose="02020603050405020304" pitchFamily="18" charset="0"/>
              </a:rPr>
              <a:t> Кодексом, а </a:t>
            </a:r>
            <a:r>
              <a:rPr lang="ru-RU" sz="2000" dirty="0" err="1">
                <a:solidFill>
                  <a:srgbClr val="000000"/>
                </a:solidFill>
                <a:latin typeface="Times New Roman" panose="02020603050405020304" pitchFamily="18" charset="0"/>
                <a:cs typeface="Times New Roman" panose="02020603050405020304" pitchFamily="18" charset="0"/>
              </a:rPr>
              <a:t>також</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випадках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передбачених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частиною</a:t>
            </a:r>
            <a:r>
              <a:rPr lang="ru-RU" sz="2000" dirty="0">
                <a:solidFill>
                  <a:srgbClr val="000000"/>
                </a:solidFill>
                <a:latin typeface="Times New Roman" panose="02020603050405020304" pitchFamily="18" charset="0"/>
                <a:cs typeface="Times New Roman" panose="02020603050405020304" pitchFamily="18" charset="0"/>
              </a:rPr>
              <a:t> четвертою </a:t>
            </a:r>
            <a:r>
              <a:rPr lang="ru-RU" sz="2000" dirty="0" err="1">
                <a:solidFill>
                  <a:srgbClr val="000000"/>
                </a:solidFill>
                <a:latin typeface="Times New Roman" panose="02020603050405020304" pitchFamily="18" charset="0"/>
                <a:cs typeface="Times New Roman" panose="02020603050405020304" pitchFamily="18" charset="0"/>
              </a:rPr>
              <a:t>цієї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статті</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2. У </a:t>
            </a:r>
            <a:r>
              <a:rPr lang="ru-RU" sz="2000" dirty="0" err="1">
                <a:solidFill>
                  <a:srgbClr val="000000"/>
                </a:solidFill>
                <a:latin typeface="Times New Roman" panose="02020603050405020304" pitchFamily="18" charset="0"/>
                <a:cs typeface="Times New Roman" panose="02020603050405020304" pitchFamily="18" charset="0"/>
              </a:rPr>
              <a:t>разі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псування</a:t>
            </a:r>
            <a:r>
              <a:rPr lang="ru-RU" sz="2000" dirty="0">
                <a:solidFill>
                  <a:srgbClr val="000000"/>
                </a:solidFill>
                <a:latin typeface="Times New Roman" panose="02020603050405020304" pitchFamily="18" charset="0"/>
                <a:cs typeface="Times New Roman" panose="02020603050405020304" pitchFamily="18" charset="0"/>
              </a:rPr>
              <a:t> товарів, </a:t>
            </a:r>
            <a:r>
              <a:rPr lang="ru-RU" sz="2000" dirty="0" err="1">
                <a:solidFill>
                  <a:srgbClr val="000000"/>
                </a:solidFill>
                <a:latin typeface="Times New Roman" panose="02020603050405020304" pitchFamily="18" charset="0"/>
                <a:cs typeface="Times New Roman" panose="02020603050405020304" pitchFamily="18" charset="0"/>
              </a:rPr>
              <a:t>поміщених</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митний</a:t>
            </a:r>
            <a:r>
              <a:rPr lang="ru-RU" sz="2000" dirty="0">
                <a:solidFill>
                  <a:srgbClr val="000000"/>
                </a:solidFill>
                <a:latin typeface="Times New Roman" panose="02020603050405020304" pitchFamily="18" charset="0"/>
                <a:cs typeface="Times New Roman" panose="02020603050405020304" pitchFamily="18" charset="0"/>
              </a:rPr>
              <a:t> режим </a:t>
            </a:r>
            <a:r>
              <a:rPr lang="ru-RU" sz="2000" dirty="0" err="1">
                <a:solidFill>
                  <a:srgbClr val="000000"/>
                </a:solidFill>
                <a:latin typeface="Times New Roman" panose="02020603050405020304" pitchFamily="18" charset="0"/>
                <a:cs typeface="Times New Roman" panose="02020603050405020304" pitchFamily="18" charset="0"/>
              </a:rPr>
              <a:t>безмитної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ці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підлягають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поміщенню</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митний</a:t>
            </a:r>
            <a:r>
              <a:rPr lang="ru-RU" sz="2000" dirty="0">
                <a:solidFill>
                  <a:srgbClr val="000000"/>
                </a:solidFill>
                <a:latin typeface="Times New Roman" panose="02020603050405020304" pitchFamily="18" charset="0"/>
                <a:cs typeface="Times New Roman" panose="02020603050405020304" pitchFamily="18" charset="0"/>
              </a:rPr>
              <a:t> режим </a:t>
            </a:r>
            <a:r>
              <a:rPr lang="ru-RU" sz="2000" dirty="0" err="1">
                <a:solidFill>
                  <a:srgbClr val="000000"/>
                </a:solidFill>
                <a:latin typeface="Times New Roman" panose="02020603050405020304" pitchFamily="18" charset="0"/>
                <a:cs typeface="Times New Roman" panose="02020603050405020304" pitchFamily="18" charset="0"/>
              </a:rPr>
              <a:t>знищення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руйнування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утримувачем</a:t>
            </a:r>
            <a:r>
              <a:rPr lang="ru-RU" sz="2000" dirty="0">
                <a:solidFill>
                  <a:srgbClr val="000000"/>
                </a:solidFill>
                <a:latin typeface="Times New Roman" panose="02020603050405020304" pitchFamily="18" charset="0"/>
                <a:cs typeface="Times New Roman" panose="02020603050405020304" pitchFamily="18" charset="0"/>
              </a:rPr>
              <a:t> магазину </a:t>
            </a:r>
            <a:r>
              <a:rPr lang="ru-RU" sz="2000" dirty="0" err="1">
                <a:solidFill>
                  <a:srgbClr val="000000"/>
                </a:solidFill>
                <a:latin typeface="Times New Roman" panose="02020603050405020304" pitchFamily="18" charset="0"/>
                <a:cs typeface="Times New Roman" panose="02020603050405020304" pitchFamily="18" charset="0"/>
              </a:rPr>
              <a:t>безмитної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3. </a:t>
            </a:r>
            <a:r>
              <a:rPr lang="ru-RU" sz="2000" dirty="0" err="1">
                <a:solidFill>
                  <a:srgbClr val="000000"/>
                </a:solidFill>
                <a:latin typeface="Times New Roman" panose="02020603050405020304" pitchFamily="18" charset="0"/>
                <a:cs typeface="Times New Roman" panose="02020603050405020304" pitchFamily="18" charset="0"/>
              </a:rPr>
              <a:t>Якщо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встановлені</a:t>
            </a:r>
            <a:r>
              <a:rPr lang="ru-RU" sz="2000" dirty="0">
                <a:solidFill>
                  <a:srgbClr val="000000"/>
                </a:solidFill>
                <a:latin typeface="Times New Roman" panose="02020603050405020304" pitchFamily="18" charset="0"/>
                <a:cs typeface="Times New Roman" panose="02020603050405020304" pitchFamily="18" charset="0"/>
              </a:rPr>
              <a:t> законом заборони </a:t>
            </a:r>
            <a:r>
              <a:rPr lang="ru-RU" sz="2000" dirty="0" err="1">
                <a:solidFill>
                  <a:srgbClr val="000000"/>
                </a:solidFill>
                <a:latin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обмеження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щодо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імпорту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відповідних</a:t>
            </a:r>
            <a:r>
              <a:rPr lang="ru-RU" sz="2000" dirty="0">
                <a:solidFill>
                  <a:srgbClr val="000000"/>
                </a:solidFill>
                <a:latin typeface="Times New Roman" panose="02020603050405020304" pitchFamily="18" charset="0"/>
                <a:cs typeface="Times New Roman" panose="02020603050405020304" pitchFamily="18" charset="0"/>
              </a:rPr>
              <a:t> товарів, </a:t>
            </a:r>
            <a:r>
              <a:rPr lang="ru-RU" sz="2000" dirty="0" err="1">
                <a:solidFill>
                  <a:srgbClr val="000000"/>
                </a:solidFill>
                <a:latin typeface="Times New Roman" panose="02020603050405020304" pitchFamily="18" charset="0"/>
                <a:cs typeface="Times New Roman" panose="02020603050405020304" pitchFamily="18" charset="0"/>
              </a:rPr>
              <a:t>які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діяли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під</a:t>
            </a:r>
            <a:r>
              <a:rPr lang="ru-RU" sz="2000" dirty="0">
                <a:solidFill>
                  <a:srgbClr val="000000"/>
                </a:solidFill>
                <a:latin typeface="Times New Roman" panose="02020603050405020304" pitchFamily="18" charset="0"/>
                <a:cs typeface="Times New Roman" panose="02020603050405020304" pitchFamily="18" charset="0"/>
              </a:rPr>
              <a:t> час </a:t>
            </a:r>
            <a:r>
              <a:rPr lang="ru-RU" sz="2000" dirty="0" err="1">
                <a:solidFill>
                  <a:srgbClr val="000000"/>
                </a:solidFill>
                <a:latin typeface="Times New Roman" panose="02020603050405020304" pitchFamily="18" charset="0"/>
                <a:cs typeface="Times New Roman" panose="02020603050405020304" pitchFamily="18" charset="0"/>
              </a:rPr>
              <a:t>перебування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цих</a:t>
            </a:r>
            <a:r>
              <a:rPr lang="ru-RU" sz="2000" dirty="0">
                <a:solidFill>
                  <a:srgbClr val="000000"/>
                </a:solidFill>
                <a:latin typeface="Times New Roman" panose="02020603050405020304" pitchFamily="18" charset="0"/>
                <a:cs typeface="Times New Roman" panose="02020603050405020304" pitchFamily="18" charset="0"/>
              </a:rPr>
              <a:t> товарів у </a:t>
            </a:r>
            <a:r>
              <a:rPr lang="ru-RU" sz="2000" dirty="0" err="1">
                <a:solidFill>
                  <a:srgbClr val="000000"/>
                </a:solidFill>
                <a:latin typeface="Times New Roman" panose="02020603050405020304" pitchFamily="18" charset="0"/>
                <a:cs typeface="Times New Roman" panose="02020603050405020304" pitchFamily="18" charset="0"/>
              </a:rPr>
              <a:t>режимі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безмитної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скасовано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дозволяється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завершення</a:t>
            </a:r>
            <a:r>
              <a:rPr lang="ru-RU" sz="2000" dirty="0">
                <a:solidFill>
                  <a:srgbClr val="000000"/>
                </a:solidFill>
                <a:latin typeface="Times New Roman" panose="02020603050405020304" pitchFamily="18" charset="0"/>
                <a:cs typeface="Times New Roman" panose="02020603050405020304" pitchFamily="18" charset="0"/>
              </a:rPr>
              <a:t> режиму </a:t>
            </a:r>
            <a:r>
              <a:rPr lang="ru-RU" sz="2000" dirty="0" err="1">
                <a:solidFill>
                  <a:srgbClr val="000000"/>
                </a:solidFill>
                <a:latin typeface="Times New Roman" panose="02020603050405020304" pitchFamily="18" charset="0"/>
                <a:cs typeface="Times New Roman" panose="02020603050405020304" pitchFamily="18" charset="0"/>
              </a:rPr>
              <a:t>безмитної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шляхом </a:t>
            </a:r>
            <a:r>
              <a:rPr lang="ru-RU" sz="2000" dirty="0" err="1">
                <a:solidFill>
                  <a:srgbClr val="000000"/>
                </a:solidFill>
                <a:latin typeface="Times New Roman" panose="02020603050405020304" pitchFamily="18" charset="0"/>
                <a:cs typeface="Times New Roman" panose="02020603050405020304" pitchFamily="18" charset="0"/>
              </a:rPr>
              <a:t>випуску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зазначених</a:t>
            </a:r>
            <a:r>
              <a:rPr lang="ru-RU" sz="2000" dirty="0">
                <a:solidFill>
                  <a:srgbClr val="000000"/>
                </a:solidFill>
                <a:latin typeface="Times New Roman" panose="02020603050405020304" pitchFamily="18" charset="0"/>
                <a:cs typeface="Times New Roman" panose="02020603050405020304" pitchFamily="18" charset="0"/>
              </a:rPr>
              <a:t> товарів для вільного обігу на митній території України.</a:t>
            </a:r>
          </a:p>
          <a:p>
            <a:r>
              <a:rPr lang="ru-RU" sz="2000" dirty="0">
                <a:solidFill>
                  <a:srgbClr val="000000"/>
                </a:solidFill>
                <a:latin typeface="Times New Roman" panose="02020603050405020304" pitchFamily="18" charset="0"/>
                <a:cs typeface="Times New Roman" panose="02020603050405020304" pitchFamily="18" charset="0"/>
              </a:rPr>
              <a:t>4. </a:t>
            </a:r>
            <a:r>
              <a:rPr lang="ru-RU" sz="2000" dirty="0" err="1">
                <a:solidFill>
                  <a:srgbClr val="000000"/>
                </a:solidFill>
                <a:latin typeface="Times New Roman" panose="02020603050405020304" pitchFamily="18" charset="0"/>
                <a:cs typeface="Times New Roman" panose="02020603050405020304" pitchFamily="18" charset="0"/>
              </a:rPr>
              <a:t>Митний</a:t>
            </a:r>
            <a:r>
              <a:rPr lang="ru-RU" sz="2000" dirty="0">
                <a:solidFill>
                  <a:srgbClr val="000000"/>
                </a:solidFill>
                <a:latin typeface="Times New Roman" panose="02020603050405020304" pitchFamily="18" charset="0"/>
                <a:cs typeface="Times New Roman" panose="02020603050405020304" pitchFamily="18" charset="0"/>
              </a:rPr>
              <a:t> режим </a:t>
            </a:r>
            <a:r>
              <a:rPr lang="ru-RU" sz="2000" dirty="0" err="1">
                <a:solidFill>
                  <a:srgbClr val="000000"/>
                </a:solidFill>
                <a:latin typeface="Times New Roman" panose="02020603050405020304" pitchFamily="18" charset="0"/>
                <a:cs typeface="Times New Roman" panose="02020603050405020304" pitchFamily="18" charset="0"/>
              </a:rPr>
              <a:t>безмитної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торгівлі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припиняється</a:t>
            </a:r>
            <a:r>
              <a:rPr lang="ru-RU" sz="2000" dirty="0">
                <a:solidFill>
                  <a:srgbClr val="000000"/>
                </a:solidFill>
                <a:latin typeface="Times New Roman" panose="02020603050405020304" pitchFamily="18" charset="0"/>
                <a:cs typeface="Times New Roman" panose="02020603050405020304" pitchFamily="18" charset="0"/>
              </a:rPr>
              <a:t> органом </a:t>
            </a:r>
            <a:r>
              <a:rPr lang="ru-RU" sz="2000" dirty="0" err="1">
                <a:solidFill>
                  <a:srgbClr val="000000"/>
                </a:solidFill>
                <a:latin typeface="Times New Roman" panose="02020603050405020304" pitchFamily="18" charset="0"/>
                <a:cs typeface="Times New Roman" panose="02020603050405020304" pitchFamily="18" charset="0"/>
              </a:rPr>
              <a:t>доходів</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зборів</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разі</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1) </a:t>
            </a:r>
            <a:r>
              <a:rPr lang="ru-RU" sz="2000" dirty="0" err="1">
                <a:solidFill>
                  <a:srgbClr val="000000"/>
                </a:solidFill>
                <a:latin typeface="Times New Roman" panose="02020603050405020304" pitchFamily="18" charset="0"/>
                <a:cs typeface="Times New Roman" panose="02020603050405020304" pitchFamily="18" charset="0"/>
              </a:rPr>
              <a:t>конфіскації</a:t>
            </a:r>
            <a:r>
              <a:rPr lang="ru-RU" sz="2000" dirty="0">
                <a:solidFill>
                  <a:srgbClr val="000000"/>
                </a:solidFill>
                <a:latin typeface="Times New Roman" panose="02020603050405020304" pitchFamily="18" charset="0"/>
                <a:cs typeface="Times New Roman" panose="02020603050405020304" pitchFamily="18" charset="0"/>
              </a:rPr>
              <a:t> товарів;</a:t>
            </a:r>
          </a:p>
          <a:p>
            <a:r>
              <a:rPr lang="ru-RU" sz="2000" dirty="0">
                <a:solidFill>
                  <a:srgbClr val="000000"/>
                </a:solidFill>
                <a:latin typeface="Times New Roman" panose="02020603050405020304" pitchFamily="18" charset="0"/>
                <a:cs typeface="Times New Roman" panose="02020603050405020304" pitchFamily="18" charset="0"/>
              </a:rPr>
              <a:t>2) </a:t>
            </a:r>
            <a:r>
              <a:rPr lang="ru-RU" sz="2000" dirty="0" err="1">
                <a:solidFill>
                  <a:srgbClr val="000000"/>
                </a:solidFill>
                <a:latin typeface="Times New Roman" panose="02020603050405020304" pitchFamily="18" charset="0"/>
                <a:cs typeface="Times New Roman" panose="02020603050405020304" pitchFamily="18" charset="0"/>
              </a:rPr>
              <a:t>повної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втрати</a:t>
            </a:r>
            <a:r>
              <a:rPr lang="ru-RU" sz="2000" dirty="0">
                <a:solidFill>
                  <a:srgbClr val="000000"/>
                </a:solidFill>
                <a:latin typeface="Times New Roman" panose="02020603050405020304" pitchFamily="18" charset="0"/>
                <a:cs typeface="Times New Roman" panose="02020603050405020304" pitchFamily="18" charset="0"/>
              </a:rPr>
              <a:t> товарів </a:t>
            </a:r>
            <a:r>
              <a:rPr lang="ru-RU" sz="2000" dirty="0" err="1">
                <a:solidFill>
                  <a:srgbClr val="000000"/>
                </a:solidFill>
                <a:latin typeface="Times New Roman" panose="02020603050405020304" pitchFamily="18" charset="0"/>
                <a:cs typeface="Times New Roman" panose="02020603050405020304" pitchFamily="18" charset="0"/>
              </a:rPr>
              <a:t>унаслідок</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аварії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дії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обставин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непереборної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сили</a:t>
            </a:r>
            <a:r>
              <a:rPr lang="ru-RU" sz="2000" dirty="0">
                <a:solidFill>
                  <a:srgbClr val="000000"/>
                </a:solidFill>
                <a:latin typeface="Times New Roman" panose="02020603050405020304" pitchFamily="18" charset="0"/>
                <a:cs typeface="Times New Roman" panose="02020603050405020304" pitchFamily="18" charset="0"/>
              </a:rPr>
              <a:t>, за </a:t>
            </a:r>
            <a:r>
              <a:rPr lang="ru-RU" sz="2000" dirty="0" err="1">
                <a:solidFill>
                  <a:srgbClr val="000000"/>
                </a:solidFill>
                <a:latin typeface="Times New Roman" panose="02020603050405020304" pitchFamily="18" charset="0"/>
                <a:cs typeface="Times New Roman" panose="02020603050405020304" pitchFamily="18" charset="0"/>
              </a:rPr>
              <a:t>умови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підтвердження</a:t>
            </a:r>
            <a:r>
              <a:rPr lang="ru-RU" sz="2000" dirty="0">
                <a:solidFill>
                  <a:srgbClr val="000000"/>
                </a:solidFill>
                <a:latin typeface="Times New Roman" panose="02020603050405020304" pitchFamily="18" charset="0"/>
                <a:cs typeface="Times New Roman" panose="02020603050405020304" pitchFamily="18" charset="0"/>
              </a:rPr>
              <a:t> факту </a:t>
            </a:r>
            <a:r>
              <a:rPr lang="ru-RU" sz="2000" dirty="0" err="1">
                <a:solidFill>
                  <a:srgbClr val="000000"/>
                </a:solidFill>
                <a:latin typeface="Times New Roman" panose="02020603050405020304" pitchFamily="18" charset="0"/>
                <a:cs typeface="Times New Roman" panose="02020603050405020304" pitchFamily="18" charset="0"/>
              </a:rPr>
              <a:t>аварії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дії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обставин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непереборної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сили</a:t>
            </a:r>
            <a:r>
              <a:rPr lang="ru-RU" sz="2000" dirty="0">
                <a:solidFill>
                  <a:srgbClr val="000000"/>
                </a:solidFill>
                <a:latin typeface="Times New Roman" panose="02020603050405020304" pitchFamily="18" charset="0"/>
                <a:cs typeface="Times New Roman" panose="02020603050405020304" pitchFamily="18" charset="0"/>
              </a:rPr>
              <a:t> у порядку, </a:t>
            </a:r>
            <a:r>
              <a:rPr lang="ru-RU" sz="2000" dirty="0" err="1">
                <a:solidFill>
                  <a:srgbClr val="000000"/>
                </a:solidFill>
                <a:latin typeface="Times New Roman" panose="02020603050405020304" pitchFamily="18" charset="0"/>
                <a:cs typeface="Times New Roman" panose="02020603050405020304" pitchFamily="18" charset="0"/>
              </a:rPr>
              <a:t>встановленому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центральним</a:t>
            </a:r>
            <a:r>
              <a:rPr lang="ru-RU" sz="2000" dirty="0">
                <a:solidFill>
                  <a:srgbClr val="000000"/>
                </a:solidFill>
                <a:latin typeface="Times New Roman" panose="02020603050405020304" pitchFamily="18" charset="0"/>
                <a:cs typeface="Times New Roman" panose="02020603050405020304" pitchFamily="18" charset="0"/>
              </a:rPr>
              <a:t> органом </a:t>
            </a:r>
            <a:r>
              <a:rPr lang="ru-RU" sz="2000" dirty="0" err="1">
                <a:solidFill>
                  <a:srgbClr val="000000"/>
                </a:solidFill>
                <a:latin typeface="Times New Roman" panose="02020603050405020304" pitchFamily="18" charset="0"/>
                <a:cs typeface="Times New Roman" panose="02020603050405020304" pitchFamily="18" charset="0"/>
              </a:rPr>
              <a:t>виконавчої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влади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забезпечує</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формування</a:t>
            </a:r>
            <a:r>
              <a:rPr lang="ru-RU" sz="2000" dirty="0">
                <a:solidFill>
                  <a:srgbClr val="000000"/>
                </a:solidFill>
                <a:latin typeface="Times New Roman" panose="02020603050405020304" pitchFamily="18" charset="0"/>
                <a:cs typeface="Times New Roman" panose="02020603050405020304" pitchFamily="18" charset="0"/>
              </a:rPr>
              <a:t> та </a:t>
            </a:r>
            <a:r>
              <a:rPr lang="ru-RU" sz="2000" dirty="0" err="1">
                <a:solidFill>
                  <a:srgbClr val="000000"/>
                </a:solidFill>
                <a:latin typeface="Times New Roman" panose="02020603050405020304" pitchFamily="18" charset="0"/>
                <a:cs typeface="Times New Roman" panose="02020603050405020304" pitchFamily="18" charset="0"/>
              </a:rPr>
              <a:t>реалізує</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державну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податкову</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митну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політику</a:t>
            </a:r>
            <a:r>
              <a:rPr lang="ru-RU" sz="2000" dirty="0">
                <a:solidFill>
                  <a:srgbClr val="000000"/>
                </a:solidFill>
                <a:latin typeface="Times New Roman" panose="02020603050405020304" pitchFamily="18" charset="0"/>
                <a:cs typeface="Times New Roman" panose="02020603050405020304" pitchFamily="18" charset="0"/>
              </a:rPr>
              <a:t>.</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324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259308" y="4203510"/>
            <a:ext cx="12041875" cy="2169994"/>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latin typeface="Times New Roman" panose="02020603050405020304" pitchFamily="18" charset="0"/>
                <a:cs typeface="Times New Roman" panose="02020603050405020304" pitchFamily="18" charset="0"/>
              </a:rPr>
              <a:t> </a:t>
            </a:r>
            <a:r>
              <a:rPr lang="ru-RU" sz="3200" b="1" dirty="0">
                <a:solidFill>
                  <a:schemeClr val="bg2">
                    <a:lumMod val="10000"/>
                  </a:schemeClr>
                </a:solidFill>
                <a:latin typeface="Times New Roman" panose="02020603050405020304" pitchFamily="18" charset="0"/>
                <a:cs typeface="Times New Roman" panose="02020603050405020304" pitchFamily="18" charset="0"/>
              </a:rPr>
              <a:t>Переробка на митній території - </a:t>
            </a:r>
            <a:r>
              <a:rPr lang="ru-RU" sz="2800" dirty="0">
                <a:solidFill>
                  <a:schemeClr val="bg2">
                    <a:lumMod val="10000"/>
                  </a:schemeClr>
                </a:solidFill>
                <a:latin typeface="Times New Roman" panose="02020603050405020304" pitchFamily="18" charset="0"/>
                <a:cs typeface="Times New Roman" panose="02020603050405020304" pitchFamily="18" charset="0"/>
              </a:rPr>
              <a:t>це митний режим, відповідно до якого іноземні товари </a:t>
            </a:r>
            <a:r>
              <a:rPr lang="ru-RU" sz="2800" dirty="0" err="1">
                <a:solidFill>
                  <a:schemeClr val="bg2">
                    <a:lumMod val="10000"/>
                  </a:schemeClr>
                </a:solidFill>
                <a:latin typeface="Times New Roman" panose="02020603050405020304" pitchFamily="18" charset="0"/>
                <a:cs typeface="Times New Roman" panose="02020603050405020304" pitchFamily="18" charset="0"/>
              </a:rPr>
              <a:t>піддаються</a:t>
            </a:r>
            <a:r>
              <a:rPr lang="ru-RU" sz="2800" dirty="0">
                <a:solidFill>
                  <a:schemeClr val="bg2">
                    <a:lumMod val="10000"/>
                  </a:schemeClr>
                </a:solidFill>
                <a:latin typeface="Times New Roman" panose="02020603050405020304" pitchFamily="18" charset="0"/>
                <a:cs typeface="Times New Roman" panose="02020603050405020304" pitchFamily="18" charset="0"/>
              </a:rPr>
              <a:t> у </a:t>
            </a:r>
            <a:r>
              <a:rPr lang="ru-RU" sz="2800" dirty="0" err="1">
                <a:solidFill>
                  <a:schemeClr val="bg2">
                    <a:lumMod val="10000"/>
                  </a:schemeClr>
                </a:solidFill>
                <a:latin typeface="Times New Roman" panose="02020603050405020304" pitchFamily="18" charset="0"/>
                <a:cs typeface="Times New Roman" panose="02020603050405020304" pitchFamily="18" charset="0"/>
              </a:rPr>
              <a:t>встановленому</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законодавством</a:t>
            </a:r>
            <a:r>
              <a:rPr lang="ru-RU" sz="2800" dirty="0">
                <a:solidFill>
                  <a:schemeClr val="bg2">
                    <a:lumMod val="10000"/>
                  </a:schemeClr>
                </a:solidFill>
                <a:latin typeface="Times New Roman" panose="02020603050405020304" pitchFamily="18" charset="0"/>
                <a:cs typeface="Times New Roman" panose="02020603050405020304" pitchFamily="18" charset="0"/>
              </a:rPr>
              <a:t> порядку </a:t>
            </a:r>
            <a:r>
              <a:rPr lang="ru-RU" sz="2800" dirty="0" err="1">
                <a:solidFill>
                  <a:schemeClr val="bg2">
                    <a:lumMod val="10000"/>
                  </a:schemeClr>
                </a:solidFill>
                <a:latin typeface="Times New Roman" panose="02020603050405020304" pitchFamily="18" charset="0"/>
                <a:cs typeface="Times New Roman" panose="02020603050405020304" pitchFamily="18" charset="0"/>
              </a:rPr>
              <a:t>переробці</a:t>
            </a:r>
            <a:r>
              <a:rPr lang="ru-RU" sz="2800" dirty="0">
                <a:solidFill>
                  <a:schemeClr val="bg2">
                    <a:lumMod val="10000"/>
                  </a:schemeClr>
                </a:solidFill>
                <a:latin typeface="Times New Roman" panose="02020603050405020304" pitchFamily="18" charset="0"/>
                <a:cs typeface="Times New Roman" panose="02020603050405020304" pitchFamily="18" charset="0"/>
              </a:rPr>
              <a:t> без застосування до них заходів нетарифного регулювання зовнішньоекономічної діяльності, за </a:t>
            </a:r>
            <a:r>
              <a:rPr lang="ru-RU" sz="2800" dirty="0" err="1">
                <a:solidFill>
                  <a:schemeClr val="bg2">
                    <a:lumMod val="10000"/>
                  </a:schemeClr>
                </a:solidFill>
                <a:latin typeface="Times New Roman" panose="02020603050405020304" pitchFamily="18" charset="0"/>
                <a:cs typeface="Times New Roman" panose="02020603050405020304" pitchFamily="18" charset="0"/>
              </a:rPr>
              <a:t>умови</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подальшого</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реекспорту</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продуктів</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переробки</a:t>
            </a:r>
            <a:r>
              <a:rPr lang="ru-RU" sz="2800" dirty="0">
                <a:solidFill>
                  <a:schemeClr val="bg2">
                    <a:lumMod val="10000"/>
                  </a:schemeClr>
                </a:solidFill>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2546166" y="0"/>
            <a:ext cx="7943265" cy="523220"/>
          </a:xfrm>
          <a:prstGeom prst="rect">
            <a:avLst/>
          </a:prstGeom>
        </p:spPr>
        <p:txBody>
          <a:bodyPr wrap="none">
            <a:spAutoFit/>
          </a:bodyPr>
          <a:lstStyle/>
          <a:p>
            <a:r>
              <a:rPr lang="ru-RU" sz="2800" b="1" u="sng" dirty="0">
                <a:solidFill>
                  <a:srgbClr val="333333"/>
                </a:solidFill>
                <a:latin typeface="Times New Roman" panose="02020603050405020304" pitchFamily="18" charset="0"/>
                <a:cs typeface="Times New Roman" panose="02020603050405020304" pitchFamily="18" charset="0"/>
                <a:hlinkClick r:id="rId2"/>
              </a:rPr>
              <a:t> </a:t>
            </a:r>
            <a:r>
              <a:rPr lang="ru-RU" sz="2800" b="1" u="sng" dirty="0" smtClean="0">
                <a:solidFill>
                  <a:srgbClr val="333333"/>
                </a:solidFill>
                <a:latin typeface="Times New Roman" panose="02020603050405020304" pitchFamily="18" charset="0"/>
                <a:cs typeface="Times New Roman" panose="02020603050405020304" pitchFamily="18" charset="0"/>
                <a:hlinkClick r:id="rId2"/>
              </a:rPr>
              <a:t>Ми</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hlinkClick r:id="rId2"/>
              </a:rPr>
              <a:t>тний</a:t>
            </a:r>
            <a:r>
              <a:rPr lang="ru-RU" sz="2800" b="1" u="sng" dirty="0" smtClean="0">
                <a:solidFill>
                  <a:srgbClr val="333333"/>
                </a:solidFill>
                <a:latin typeface="Times New Roman" panose="02020603050405020304" pitchFamily="18" charset="0"/>
                <a:cs typeface="Times New Roman" panose="02020603050405020304" pitchFamily="18" charset="0"/>
                <a:hlinkClick r:id="rId2"/>
              </a:rPr>
              <a:t> </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hlinkClick r:id="rId2"/>
              </a:rPr>
              <a:t>режим </a:t>
            </a:r>
            <a:r>
              <a:rPr lang="ru-RU" sz="2800" b="1" u="sng" dirty="0" err="1" smtClean="0">
                <a:solidFill>
                  <a:schemeClr val="accent1">
                    <a:lumMod val="75000"/>
                  </a:schemeClr>
                </a:solidFill>
                <a:latin typeface="Times New Roman" panose="02020603050405020304" pitchFamily="18" charset="0"/>
                <a:cs typeface="Times New Roman" panose="02020603050405020304" pitchFamily="18" charset="0"/>
              </a:rPr>
              <a:t>переробки</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rPr>
              <a:t> на митній території </a:t>
            </a:r>
            <a:endParaRPr lang="ru-RU" sz="2800" b="1" i="0"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4" name="Заголовок 6"/>
          <p:cNvSpPr txBox="1">
            <a:spLocks/>
          </p:cNvSpPr>
          <p:nvPr/>
        </p:nvSpPr>
        <p:spPr>
          <a:xfrm>
            <a:off x="9253182" y="6509983"/>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https://finobzor.ru/uploads/posts/2016-09/org_csho6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49026" flipH="1" flipV="1">
            <a:off x="8127204" y="1137232"/>
            <a:ext cx="3811420" cy="2545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politeconomics.org/images/stories/food/econom/vedkreditnuesredst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17897">
            <a:off x="522266" y="1028384"/>
            <a:ext cx="3485091" cy="2555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s://vodesse.info/wp-content/uploads/2017/07/9cfa0a4f267d54308b5b683e72183780_X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0633">
            <a:off x="4883572" y="1854679"/>
            <a:ext cx="2560343" cy="21245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Заголовок 6"/>
          <p:cNvSpPr txBox="1">
            <a:spLocks/>
          </p:cNvSpPr>
          <p:nvPr/>
        </p:nvSpPr>
        <p:spPr>
          <a:xfrm>
            <a:off x="-302873" y="6555294"/>
            <a:ext cx="3672408" cy="221600"/>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150000"/>
              </a:lnSpc>
            </a:pPr>
            <a:r>
              <a:rPr lang="uk-UA" sz="1000" b="1" dirty="0">
                <a:solidFill>
                  <a:srgbClr val="002060"/>
                </a:solidFill>
                <a:latin typeface="Times New Roman" panose="02020603050405020304" pitchFamily="18" charset="0"/>
                <a:cs typeface="Times New Roman" panose="02020603050405020304" pitchFamily="18" charset="0"/>
              </a:rPr>
              <a:t>НДЦ ІПР НАН УКРАЇНИ</a:t>
            </a:r>
            <a:endParaRPr lang="ru-RU" sz="1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140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uslugio.com/img/8a/f4/8af42b9ac2325acfc120ced37fbc41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84200"/>
            <a:ext cx="3434079" cy="2146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31639" y="128857"/>
            <a:ext cx="7213600" cy="2246769"/>
          </a:xfrm>
          <a:prstGeom prst="rect">
            <a:avLst/>
          </a:prstGeom>
        </p:spPr>
        <p:txBody>
          <a:bodyPr wrap="square">
            <a:spAutoFit/>
          </a:bodyPr>
          <a:lstStyle/>
          <a:p>
            <a:pPr algn="ct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Гарантування</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дотримання</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умов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перебування</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товарів у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митному</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режимі</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переробки</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на митній території та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обмеження</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щодо</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поміщення</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окремих</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товарів у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цей</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2800" b="1" u="sng" dirty="0" err="1">
                <a:solidFill>
                  <a:schemeClr val="accent1">
                    <a:lumMod val="75000"/>
                  </a:schemeClr>
                </a:solidFill>
                <a:latin typeface="Times New Roman" panose="02020603050405020304" pitchFamily="18" charset="0"/>
                <a:cs typeface="Times New Roman" panose="02020603050405020304" pitchFamily="18" charset="0"/>
              </a:rPr>
              <a:t>митний</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 режим</a:t>
            </a:r>
            <a:endParaRPr lang="ru-RU" sz="2800" b="1" u="sng"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00" y="2654300"/>
            <a:ext cx="12077700" cy="4078039"/>
          </a:xfrm>
          <a:prstGeom prst="rect">
            <a:avLst/>
          </a:prstGeom>
          <a:solidFill>
            <a:schemeClr val="accent4">
              <a:lumMod val="20000"/>
              <a:lumOff val="80000"/>
            </a:schemeClr>
          </a:solidFill>
          <a:ln>
            <a:solidFill>
              <a:schemeClr val="tx1"/>
            </a:solidFill>
          </a:ln>
        </p:spPr>
        <p:txBody>
          <a:bodyPr wrap="square">
            <a:spAutoFit/>
          </a:bodyPr>
          <a:lstStyle/>
          <a:p>
            <a:r>
              <a:rPr lang="ru-RU" sz="1700" b="1" dirty="0" smtClean="0">
                <a:solidFill>
                  <a:srgbClr val="000000"/>
                </a:solidFill>
                <a:latin typeface="Times New Roman" panose="02020603050405020304" pitchFamily="18" charset="0"/>
                <a:cs typeface="Times New Roman" panose="02020603050405020304" pitchFamily="18" charset="0"/>
              </a:rPr>
              <a:t>1. </a:t>
            </a:r>
            <a:r>
              <a:rPr lang="ru-RU" sz="1700" b="1" i="1" dirty="0" err="1" smtClean="0">
                <a:solidFill>
                  <a:srgbClr val="000000"/>
                </a:solidFill>
                <a:latin typeface="Times New Roman" panose="02020603050405020304" pitchFamily="18" charset="0"/>
                <a:cs typeface="Times New Roman" panose="02020603050405020304" pitchFamily="18" charset="0"/>
              </a:rPr>
              <a:t>Поміщення</a:t>
            </a:r>
            <a:r>
              <a:rPr lang="ru-RU" sz="1700" b="1" i="1" dirty="0" smtClean="0">
                <a:solidFill>
                  <a:srgbClr val="000000"/>
                </a:solidFill>
                <a:latin typeface="Times New Roman" panose="02020603050405020304" pitchFamily="18" charset="0"/>
                <a:cs typeface="Times New Roman" panose="02020603050405020304" pitchFamily="18" charset="0"/>
              </a:rPr>
              <a:t> </a:t>
            </a:r>
            <a:r>
              <a:rPr lang="ru-RU" sz="1700" b="1" i="1" dirty="0">
                <a:solidFill>
                  <a:srgbClr val="000000"/>
                </a:solidFill>
                <a:latin typeface="Times New Roman" panose="02020603050405020304" pitchFamily="18" charset="0"/>
                <a:cs typeface="Times New Roman" panose="02020603050405020304" pitchFamily="18" charset="0"/>
              </a:rPr>
              <a:t>товарів </a:t>
            </a:r>
            <a:r>
              <a:rPr lang="ru-RU" sz="1700" b="1" i="1" dirty="0" err="1" smtClean="0">
                <a:solidFill>
                  <a:srgbClr val="000000"/>
                </a:solidFill>
                <a:latin typeface="Times New Roman" panose="02020603050405020304" pitchFamily="18" charset="0"/>
                <a:cs typeface="Times New Roman" panose="02020603050405020304" pitchFamily="18" charset="0"/>
              </a:rPr>
              <a:t>здійснюється</a:t>
            </a:r>
            <a:r>
              <a:rPr lang="ru-RU" sz="1700" b="1" i="1" dirty="0" smtClean="0">
                <a:solidFill>
                  <a:srgbClr val="000000"/>
                </a:solidFill>
                <a:latin typeface="Times New Roman" panose="02020603050405020304" pitchFamily="18" charset="0"/>
                <a:cs typeface="Times New Roman" panose="02020603050405020304" pitchFamily="18" charset="0"/>
              </a:rPr>
              <a:t> </a:t>
            </a:r>
            <a:r>
              <a:rPr lang="ru-RU" sz="1700" b="1" i="1" dirty="0">
                <a:solidFill>
                  <a:srgbClr val="000000"/>
                </a:solidFill>
                <a:latin typeface="Times New Roman" panose="02020603050405020304" pitchFamily="18" charset="0"/>
                <a:cs typeface="Times New Roman" panose="02020603050405020304" pitchFamily="18" charset="0"/>
              </a:rPr>
              <a:t>з </a:t>
            </a:r>
            <a:r>
              <a:rPr lang="ru-RU" sz="1700" b="1" i="1" dirty="0" err="1">
                <a:solidFill>
                  <a:srgbClr val="000000"/>
                </a:solidFill>
                <a:latin typeface="Times New Roman" panose="02020603050405020304" pitchFamily="18" charset="0"/>
                <a:cs typeface="Times New Roman" panose="02020603050405020304" pitchFamily="18" charset="0"/>
              </a:rPr>
              <a:t>умовним</a:t>
            </a:r>
            <a:r>
              <a:rPr lang="ru-RU" sz="1700" b="1" i="1" dirty="0">
                <a:solidFill>
                  <a:srgbClr val="000000"/>
                </a:solidFill>
                <a:latin typeface="Times New Roman" panose="02020603050405020304" pitchFamily="18" charset="0"/>
                <a:cs typeface="Times New Roman" panose="02020603050405020304" pitchFamily="18" charset="0"/>
              </a:rPr>
              <a:t> </a:t>
            </a:r>
            <a:r>
              <a:rPr lang="ru-RU" sz="1700" b="1" i="1" dirty="0" err="1">
                <a:solidFill>
                  <a:srgbClr val="000000"/>
                </a:solidFill>
                <a:latin typeface="Times New Roman" panose="02020603050405020304" pitchFamily="18" charset="0"/>
                <a:cs typeface="Times New Roman" panose="02020603050405020304" pitchFamily="18" charset="0"/>
              </a:rPr>
              <a:t>повним</a:t>
            </a:r>
            <a:r>
              <a:rPr lang="ru-RU" sz="1700" b="1" i="1" dirty="0">
                <a:solidFill>
                  <a:srgbClr val="000000"/>
                </a:solidFill>
                <a:latin typeface="Times New Roman" panose="02020603050405020304" pitchFamily="18" charset="0"/>
                <a:cs typeface="Times New Roman" panose="02020603050405020304" pitchFamily="18" charset="0"/>
              </a:rPr>
              <a:t> </a:t>
            </a:r>
            <a:r>
              <a:rPr lang="ru-RU" sz="1700" b="1" i="1" dirty="0" err="1">
                <a:solidFill>
                  <a:srgbClr val="000000"/>
                </a:solidFill>
                <a:latin typeface="Times New Roman" panose="02020603050405020304" pitchFamily="18" charset="0"/>
                <a:cs typeface="Times New Roman" panose="02020603050405020304" pitchFamily="18" charset="0"/>
              </a:rPr>
              <a:t>звільненням</a:t>
            </a:r>
            <a:r>
              <a:rPr lang="ru-RU" sz="1700" b="1" i="1" dirty="0">
                <a:solidFill>
                  <a:srgbClr val="000000"/>
                </a:solidFill>
                <a:latin typeface="Times New Roman" panose="02020603050405020304" pitchFamily="18" charset="0"/>
                <a:cs typeface="Times New Roman" panose="02020603050405020304" pitchFamily="18" charset="0"/>
              </a:rPr>
              <a:t> </a:t>
            </a:r>
            <a:r>
              <a:rPr lang="ru-RU" sz="1700" b="1" i="1" dirty="0" err="1">
                <a:solidFill>
                  <a:srgbClr val="000000"/>
                </a:solidFill>
                <a:latin typeface="Times New Roman" panose="02020603050405020304" pitchFamily="18" charset="0"/>
                <a:cs typeface="Times New Roman" panose="02020603050405020304" pitchFamily="18" charset="0"/>
              </a:rPr>
              <a:t>від</a:t>
            </a:r>
            <a:r>
              <a:rPr lang="ru-RU" sz="1700" b="1" i="1" dirty="0">
                <a:solidFill>
                  <a:srgbClr val="000000"/>
                </a:solidFill>
                <a:latin typeface="Times New Roman" panose="02020603050405020304" pitchFamily="18" charset="0"/>
                <a:cs typeface="Times New Roman" panose="02020603050405020304" pitchFamily="18" charset="0"/>
              </a:rPr>
              <a:t> </a:t>
            </a:r>
            <a:r>
              <a:rPr lang="ru-RU" sz="1700" b="1" i="1" dirty="0" err="1">
                <a:solidFill>
                  <a:srgbClr val="000000"/>
                </a:solidFill>
                <a:latin typeface="Times New Roman" panose="02020603050405020304" pitchFamily="18" charset="0"/>
                <a:cs typeface="Times New Roman" panose="02020603050405020304" pitchFamily="18" charset="0"/>
              </a:rPr>
              <a:t>оподаткування</a:t>
            </a:r>
            <a:r>
              <a:rPr lang="ru-RU" sz="1700" b="1" i="1" dirty="0">
                <a:solidFill>
                  <a:srgbClr val="000000"/>
                </a:solidFill>
                <a:latin typeface="Times New Roman" panose="02020603050405020304" pitchFamily="18" charset="0"/>
                <a:cs typeface="Times New Roman" panose="02020603050405020304" pitchFamily="18" charset="0"/>
              </a:rPr>
              <a:t> </a:t>
            </a:r>
            <a:r>
              <a:rPr lang="ru-RU" sz="1700" b="1" i="1" dirty="0" err="1">
                <a:solidFill>
                  <a:srgbClr val="000000"/>
                </a:solidFill>
                <a:latin typeface="Times New Roman" panose="02020603050405020304" pitchFamily="18" charset="0"/>
                <a:cs typeface="Times New Roman" panose="02020603050405020304" pitchFamily="18" charset="0"/>
              </a:rPr>
              <a:t>митними</a:t>
            </a:r>
            <a:r>
              <a:rPr lang="ru-RU" sz="1700" b="1" i="1" dirty="0">
                <a:solidFill>
                  <a:srgbClr val="000000"/>
                </a:solidFill>
                <a:latin typeface="Times New Roman" panose="02020603050405020304" pitchFamily="18" charset="0"/>
                <a:cs typeface="Times New Roman" panose="02020603050405020304" pitchFamily="18" charset="0"/>
              </a:rPr>
              <a:t> платежами</a:t>
            </a:r>
            <a:r>
              <a:rPr lang="ru-RU" sz="1700" dirty="0">
                <a:solidFill>
                  <a:srgbClr val="000000"/>
                </a:solidFill>
                <a:latin typeface="Times New Roman" panose="02020603050405020304" pitchFamily="18" charset="0"/>
                <a:cs typeface="Times New Roman" panose="02020603050405020304" pitchFamily="18" charset="0"/>
              </a:rPr>
              <a:t>. Заходи </a:t>
            </a:r>
            <a:r>
              <a:rPr lang="ru-RU" sz="1700" dirty="0" err="1">
                <a:solidFill>
                  <a:srgbClr val="000000"/>
                </a:solidFill>
                <a:latin typeface="Times New Roman" panose="02020603050405020304" pitchFamily="18" charset="0"/>
                <a:cs typeface="Times New Roman" panose="02020603050405020304" pitchFamily="18" charset="0"/>
              </a:rPr>
              <a:t>гарантування</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додержання</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митного</a:t>
            </a:r>
            <a:r>
              <a:rPr lang="ru-RU" sz="1700" dirty="0">
                <a:solidFill>
                  <a:srgbClr val="000000"/>
                </a:solidFill>
                <a:latin typeface="Times New Roman" panose="02020603050405020304" pitchFamily="18" charset="0"/>
                <a:cs typeface="Times New Roman" panose="02020603050405020304" pitchFamily="18" charset="0"/>
              </a:rPr>
              <a:t> режиму </a:t>
            </a:r>
            <a:r>
              <a:rPr lang="ru-RU" sz="1700" dirty="0" err="1">
                <a:solidFill>
                  <a:srgbClr val="000000"/>
                </a:solidFill>
                <a:latin typeface="Times New Roman" panose="02020603050405020304" pitchFamily="18" charset="0"/>
                <a:cs typeface="Times New Roman" panose="02020603050405020304" pitchFamily="18" charset="0"/>
              </a:rPr>
              <a:t>переробки</a:t>
            </a:r>
            <a:r>
              <a:rPr lang="ru-RU" sz="1700" dirty="0">
                <a:solidFill>
                  <a:srgbClr val="000000"/>
                </a:solidFill>
                <a:latin typeface="Times New Roman" panose="02020603050405020304" pitchFamily="18" charset="0"/>
                <a:cs typeface="Times New Roman" panose="02020603050405020304" pitchFamily="18" charset="0"/>
              </a:rPr>
              <a:t> на митній території </a:t>
            </a:r>
            <a:r>
              <a:rPr lang="ru-RU" sz="1700" dirty="0" err="1">
                <a:solidFill>
                  <a:srgbClr val="000000"/>
                </a:solidFill>
                <a:latin typeface="Times New Roman" panose="02020603050405020304" pitchFamily="18" charset="0"/>
                <a:cs typeface="Times New Roman" panose="02020603050405020304" pitchFamily="18" charset="0"/>
              </a:rPr>
              <a:t>застосовуються</a:t>
            </a:r>
            <a:r>
              <a:rPr lang="ru-RU" sz="1700" dirty="0">
                <a:solidFill>
                  <a:srgbClr val="000000"/>
                </a:solidFill>
                <a:latin typeface="Times New Roman" panose="02020603050405020304" pitchFamily="18" charset="0"/>
                <a:cs typeface="Times New Roman" panose="02020603050405020304" pitchFamily="18" charset="0"/>
              </a:rPr>
              <a:t> до товарів, </a:t>
            </a:r>
            <a:r>
              <a:rPr lang="ru-RU" sz="1700" dirty="0" err="1">
                <a:solidFill>
                  <a:srgbClr val="000000"/>
                </a:solidFill>
                <a:latin typeface="Times New Roman" panose="02020603050405020304" pitchFamily="18" charset="0"/>
                <a:cs typeface="Times New Roman" panose="02020603050405020304" pitchFamily="18" charset="0"/>
              </a:rPr>
              <a:t>визначених</a:t>
            </a:r>
            <a:r>
              <a:rPr lang="ru-RU" sz="1700" dirty="0">
                <a:solidFill>
                  <a:srgbClr val="000000"/>
                </a:solidFill>
                <a:latin typeface="Times New Roman" panose="02020603050405020304" pitchFamily="18" charset="0"/>
                <a:cs typeface="Times New Roman" panose="02020603050405020304" pitchFamily="18" charset="0"/>
              </a:rPr>
              <a:t> </a:t>
            </a:r>
            <a:r>
              <a:rPr lang="ru-RU" sz="1700" b="1" i="1" dirty="0" err="1">
                <a:solidFill>
                  <a:srgbClr val="000000"/>
                </a:solidFill>
                <a:latin typeface="Times New Roman" panose="02020603050405020304" pitchFamily="18" charset="0"/>
                <a:cs typeface="Times New Roman" panose="02020603050405020304" pitchFamily="18" charset="0"/>
              </a:rPr>
              <a:t>Кабінетом</a:t>
            </a:r>
            <a:r>
              <a:rPr lang="ru-RU" sz="1700" b="1" i="1" dirty="0">
                <a:solidFill>
                  <a:srgbClr val="000000"/>
                </a:solidFill>
                <a:latin typeface="Times New Roman" panose="02020603050405020304" pitchFamily="18" charset="0"/>
                <a:cs typeface="Times New Roman" panose="02020603050405020304" pitchFamily="18" charset="0"/>
              </a:rPr>
              <a:t> </a:t>
            </a:r>
            <a:r>
              <a:rPr lang="ru-RU" sz="1700" b="1" i="1" dirty="0" err="1">
                <a:solidFill>
                  <a:srgbClr val="000000"/>
                </a:solidFill>
                <a:latin typeface="Times New Roman" panose="02020603050405020304" pitchFamily="18" charset="0"/>
                <a:cs typeface="Times New Roman" panose="02020603050405020304" pitchFamily="18" charset="0"/>
              </a:rPr>
              <a:t>Міністрів</a:t>
            </a:r>
            <a:r>
              <a:rPr lang="ru-RU" sz="1700" b="1" i="1" dirty="0">
                <a:solidFill>
                  <a:srgbClr val="000000"/>
                </a:solidFill>
                <a:latin typeface="Times New Roman" panose="02020603050405020304" pitchFamily="18" charset="0"/>
                <a:cs typeface="Times New Roman" panose="02020603050405020304" pitchFamily="18" charset="0"/>
              </a:rPr>
              <a:t> України</a:t>
            </a:r>
            <a:r>
              <a:rPr lang="ru-RU" sz="1700" i="1" dirty="0">
                <a:solidFill>
                  <a:srgbClr val="000000"/>
                </a:solidFill>
                <a:latin typeface="Times New Roman" panose="02020603050405020304" pitchFamily="18" charset="0"/>
                <a:cs typeface="Times New Roman" panose="02020603050405020304" pitchFamily="18" charset="0"/>
              </a:rPr>
              <a:t> </a:t>
            </a:r>
            <a:r>
              <a:rPr lang="ru-RU" sz="1700" i="1" dirty="0" smtClean="0">
                <a:solidFill>
                  <a:srgbClr val="000000"/>
                </a:solidFill>
                <a:latin typeface="Times New Roman" panose="02020603050405020304" pitchFamily="18" charset="0"/>
                <a:cs typeface="Times New Roman" panose="02020603050405020304" pitchFamily="18" charset="0"/>
              </a:rPr>
              <a:t>.</a:t>
            </a:r>
          </a:p>
          <a:p>
            <a:r>
              <a:rPr lang="ru-RU" sz="1600" dirty="0" smtClean="0">
                <a:solidFill>
                  <a:srgbClr val="000000"/>
                </a:solidFill>
                <a:latin typeface="Times New Roman" panose="02020603050405020304" pitchFamily="18" charset="0"/>
                <a:cs typeface="Times New Roman" panose="02020603050405020304" pitchFamily="18" charset="0"/>
              </a:rPr>
              <a:t>2</a:t>
            </a:r>
            <a:r>
              <a:rPr lang="ru-RU" sz="1600" dirty="0">
                <a:solidFill>
                  <a:srgbClr val="000000"/>
                </a:solidFill>
                <a:latin typeface="Times New Roman" panose="02020603050405020304" pitchFamily="18" charset="0"/>
                <a:cs typeface="Times New Roman" panose="02020603050405020304" pitchFamily="18" charset="0"/>
              </a:rPr>
              <a:t>. У </a:t>
            </a:r>
            <a:r>
              <a:rPr lang="ru-RU" sz="1600" dirty="0" err="1">
                <a:solidFill>
                  <a:srgbClr val="000000"/>
                </a:solidFill>
                <a:latin typeface="Times New Roman" panose="02020603050405020304" pitchFamily="18" charset="0"/>
                <a:cs typeface="Times New Roman" panose="02020603050405020304" pitchFamily="18" charset="0"/>
              </a:rPr>
              <a:t>процесі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іноземних</a:t>
            </a:r>
            <a:r>
              <a:rPr lang="ru-RU" sz="1600" dirty="0">
                <a:solidFill>
                  <a:srgbClr val="000000"/>
                </a:solidFill>
                <a:latin typeface="Times New Roman" panose="02020603050405020304" pitchFamily="18" charset="0"/>
                <a:cs typeface="Times New Roman" panose="02020603050405020304" pitchFamily="18" charset="0"/>
              </a:rPr>
              <a:t> товарів </a:t>
            </a:r>
            <a:r>
              <a:rPr lang="ru-RU" sz="1600" b="1" i="1" dirty="0">
                <a:solidFill>
                  <a:srgbClr val="000000"/>
                </a:solidFill>
                <a:latin typeface="Times New Roman" panose="02020603050405020304" pitchFamily="18" charset="0"/>
                <a:cs typeface="Times New Roman" panose="02020603050405020304" pitchFamily="18" charset="0"/>
              </a:rPr>
              <a:t>не </a:t>
            </a:r>
            <a:r>
              <a:rPr lang="ru-RU" sz="1600" b="1" i="1" dirty="0" err="1">
                <a:solidFill>
                  <a:srgbClr val="000000"/>
                </a:solidFill>
                <a:latin typeface="Times New Roman" panose="02020603050405020304" pitchFamily="18" charset="0"/>
                <a:cs typeface="Times New Roman" panose="02020603050405020304" pitchFamily="18" charset="0"/>
              </a:rPr>
              <a:t>допускається</a:t>
            </a:r>
            <a:r>
              <a:rPr lang="ru-RU" sz="1600" b="1" i="1" dirty="0">
                <a:solidFill>
                  <a:srgbClr val="000000"/>
                </a:solidFill>
                <a:latin typeface="Times New Roman" panose="02020603050405020304" pitchFamily="18" charset="0"/>
                <a:cs typeface="Times New Roman" panose="02020603050405020304" pitchFamily="18" charset="0"/>
              </a:rPr>
              <a:t> </a:t>
            </a:r>
            <a:r>
              <a:rPr lang="ru-RU" sz="1600" b="1" i="1" dirty="0" err="1">
                <a:solidFill>
                  <a:srgbClr val="000000"/>
                </a:solidFill>
                <a:latin typeface="Times New Roman" panose="02020603050405020304" pitchFamily="18" charset="0"/>
                <a:cs typeface="Times New Roman" panose="02020603050405020304" pitchFamily="18" charset="0"/>
              </a:rPr>
              <a:t>використання</a:t>
            </a:r>
            <a:r>
              <a:rPr lang="ru-RU" sz="1600" b="1" i="1" dirty="0">
                <a:solidFill>
                  <a:srgbClr val="000000"/>
                </a:solidFill>
                <a:latin typeface="Times New Roman" panose="02020603050405020304" pitchFamily="18" charset="0"/>
                <a:cs typeface="Times New Roman" panose="02020603050405020304" pitchFamily="18" charset="0"/>
              </a:rPr>
              <a:t> </a:t>
            </a:r>
            <a:r>
              <a:rPr lang="ru-RU" sz="1600" b="1" i="1" dirty="0" err="1">
                <a:solidFill>
                  <a:srgbClr val="000000"/>
                </a:solidFill>
                <a:latin typeface="Times New Roman" panose="02020603050405020304" pitchFamily="18" charset="0"/>
                <a:cs typeface="Times New Roman" panose="02020603050405020304" pitchFamily="18" charset="0"/>
              </a:rPr>
              <a:t>українських</a:t>
            </a:r>
            <a:r>
              <a:rPr lang="ru-RU" sz="1600" b="1" i="1" dirty="0">
                <a:solidFill>
                  <a:srgbClr val="000000"/>
                </a:solidFill>
                <a:latin typeface="Times New Roman" panose="02020603050405020304" pitchFamily="18" charset="0"/>
                <a:cs typeface="Times New Roman" panose="02020603050405020304" pitchFamily="18" charset="0"/>
              </a:rPr>
              <a:t> товарів </a:t>
            </a:r>
            <a:r>
              <a:rPr lang="ru-RU" sz="1600" dirty="0">
                <a:solidFill>
                  <a:srgbClr val="000000"/>
                </a:solidFill>
                <a:latin typeface="Times New Roman" panose="02020603050405020304" pitchFamily="18" charset="0"/>
                <a:cs typeface="Times New Roman" panose="02020603050405020304" pitchFamily="18" charset="0"/>
              </a:rPr>
              <a:t>(</a:t>
            </a:r>
            <a:r>
              <a:rPr lang="ru-RU" sz="1600" dirty="0" err="1">
                <a:solidFill>
                  <a:srgbClr val="000000"/>
                </a:solidFill>
                <a:latin typeface="Times New Roman" panose="02020603050405020304" pitchFamily="18" charset="0"/>
                <a:cs typeface="Times New Roman" panose="02020603050405020304" pitchFamily="18" charset="0"/>
              </a:rPr>
              <a:t>крім</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палива</a:t>
            </a:r>
            <a:r>
              <a:rPr lang="ru-RU" sz="1600" dirty="0">
                <a:solidFill>
                  <a:srgbClr val="000000"/>
                </a:solidFill>
                <a:latin typeface="Times New Roman" panose="02020603050405020304" pitchFamily="18" charset="0"/>
                <a:cs typeface="Times New Roman" panose="02020603050405020304" pitchFamily="18" charset="0"/>
              </a:rPr>
              <a:t> та </a:t>
            </a:r>
            <a:r>
              <a:rPr lang="ru-RU" sz="1600" dirty="0" err="1">
                <a:solidFill>
                  <a:srgbClr val="000000"/>
                </a:solidFill>
                <a:latin typeface="Times New Roman" panose="02020603050405020304" pitchFamily="18" charset="0"/>
                <a:cs typeface="Times New Roman" panose="02020603050405020304" pitchFamily="18" charset="0"/>
              </a:rPr>
              <a:t>енергії</a:t>
            </a:r>
            <a:r>
              <a:rPr lang="ru-RU" sz="1600" dirty="0">
                <a:solidFill>
                  <a:srgbClr val="000000"/>
                </a:solidFill>
                <a:latin typeface="Times New Roman" panose="02020603050405020304" pitchFamily="18" charset="0"/>
                <a:cs typeface="Times New Roman" panose="02020603050405020304" pitchFamily="18" charset="0"/>
              </a:rPr>
              <a:t>), на </a:t>
            </a:r>
            <a:r>
              <a:rPr lang="ru-RU" sz="1600" dirty="0" err="1">
                <a:solidFill>
                  <a:srgbClr val="000000"/>
                </a:solidFill>
                <a:latin typeface="Times New Roman" panose="02020603050405020304" pitchFamily="18" charset="0"/>
                <a:cs typeface="Times New Roman" panose="02020603050405020304" pitchFamily="18" charset="0"/>
              </a:rPr>
              <a:t>які</a:t>
            </a:r>
            <a:r>
              <a:rPr lang="ru-RU" sz="1600" dirty="0">
                <a:solidFill>
                  <a:srgbClr val="000000"/>
                </a:solidFill>
                <a:latin typeface="Times New Roman" panose="02020603050405020304" pitchFamily="18" charset="0"/>
                <a:cs typeface="Times New Roman" panose="02020603050405020304" pitchFamily="18" charset="0"/>
              </a:rPr>
              <a:t> законом </a:t>
            </a:r>
            <a:r>
              <a:rPr lang="ru-RU" sz="1600" dirty="0" err="1">
                <a:solidFill>
                  <a:srgbClr val="000000"/>
                </a:solidFill>
                <a:latin typeface="Times New Roman" panose="02020603050405020304" pitchFamily="18" charset="0"/>
                <a:cs typeface="Times New Roman" panose="02020603050405020304" pitchFamily="18" charset="0"/>
              </a:rPr>
              <a:t>встановлено</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вивізне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мито</a:t>
            </a:r>
            <a:r>
              <a:rPr lang="ru-RU" sz="1600" dirty="0">
                <a:solidFill>
                  <a:srgbClr val="000000"/>
                </a:solidFill>
                <a:latin typeface="Times New Roman" panose="02020603050405020304" pitchFamily="18" charset="0"/>
                <a:cs typeface="Times New Roman" panose="02020603050405020304" pitchFamily="18" charset="0"/>
              </a:rPr>
              <a:t>.</a:t>
            </a:r>
          </a:p>
          <a:p>
            <a:r>
              <a:rPr lang="ru-RU" sz="1600" dirty="0">
                <a:solidFill>
                  <a:srgbClr val="000000"/>
                </a:solidFill>
                <a:latin typeface="Times New Roman" panose="02020603050405020304" pitchFamily="18" charset="0"/>
                <a:cs typeface="Times New Roman" panose="02020603050405020304" pitchFamily="18" charset="0"/>
              </a:rPr>
              <a:t>3. </a:t>
            </a:r>
            <a:r>
              <a:rPr lang="ru-RU" sz="1600" dirty="0" err="1">
                <a:solidFill>
                  <a:srgbClr val="000000"/>
                </a:solidFill>
                <a:latin typeface="Times New Roman" panose="02020603050405020304" pitchFamily="18" charset="0"/>
                <a:cs typeface="Times New Roman" panose="02020603050405020304" pitchFamily="18" charset="0"/>
              </a:rPr>
              <a:t>Обмеження</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або</a:t>
            </a:r>
            <a:r>
              <a:rPr lang="ru-RU" sz="1600" dirty="0">
                <a:solidFill>
                  <a:srgbClr val="000000"/>
                </a:solidFill>
                <a:latin typeface="Times New Roman" panose="02020603050405020304" pitchFamily="18" charset="0"/>
                <a:cs typeface="Times New Roman" panose="02020603050405020304" pitchFamily="18" charset="0"/>
              </a:rPr>
              <a:t> заборони </a:t>
            </a:r>
            <a:r>
              <a:rPr lang="ru-RU" sz="1600" dirty="0" err="1">
                <a:solidFill>
                  <a:srgbClr val="000000"/>
                </a:solidFill>
                <a:latin typeface="Times New Roman" panose="02020603050405020304" pitchFamily="18" charset="0"/>
                <a:cs typeface="Times New Roman" panose="02020603050405020304" pitchFamily="18" charset="0"/>
              </a:rPr>
              <a:t>щодо</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ввезення</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окремих</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видів</a:t>
            </a:r>
            <a:r>
              <a:rPr lang="ru-RU" sz="1600" dirty="0">
                <a:solidFill>
                  <a:srgbClr val="000000"/>
                </a:solidFill>
                <a:latin typeface="Times New Roman" panose="02020603050405020304" pitchFamily="18" charset="0"/>
                <a:cs typeface="Times New Roman" panose="02020603050405020304" pitchFamily="18" charset="0"/>
              </a:rPr>
              <a:t> товарів на </a:t>
            </a:r>
            <a:r>
              <a:rPr lang="ru-RU" sz="1600" dirty="0" err="1">
                <a:solidFill>
                  <a:srgbClr val="000000"/>
                </a:solidFill>
                <a:latin typeface="Times New Roman" panose="02020603050405020304" pitchFamily="18" charset="0"/>
                <a:cs typeface="Times New Roman" panose="02020603050405020304" pitchFamily="18" charset="0"/>
              </a:rPr>
              <a:t>митну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територію</a:t>
            </a:r>
            <a:r>
              <a:rPr lang="ru-RU" sz="1600" dirty="0">
                <a:solidFill>
                  <a:srgbClr val="000000"/>
                </a:solidFill>
                <a:latin typeface="Times New Roman" panose="02020603050405020304" pitchFamily="18" charset="0"/>
                <a:cs typeface="Times New Roman" panose="02020603050405020304" pitchFamily="18" charset="0"/>
              </a:rPr>
              <a:t> України з метою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встановлюються</a:t>
            </a:r>
            <a:r>
              <a:rPr lang="ru-RU" sz="1600" dirty="0">
                <a:solidFill>
                  <a:srgbClr val="000000"/>
                </a:solidFill>
                <a:latin typeface="Times New Roman" panose="02020603050405020304" pitchFamily="18" charset="0"/>
                <a:cs typeface="Times New Roman" panose="02020603050405020304" pitchFamily="18" charset="0"/>
              </a:rPr>
              <a:t> законом. За </a:t>
            </a:r>
            <a:r>
              <a:rPr lang="ru-RU" sz="1600" dirty="0" err="1">
                <a:solidFill>
                  <a:srgbClr val="000000"/>
                </a:solidFill>
                <a:latin typeface="Times New Roman" panose="02020603050405020304" pitchFamily="18" charset="0"/>
                <a:cs typeface="Times New Roman" panose="02020603050405020304" pitchFamily="18" charset="0"/>
              </a:rPr>
              <a:t>обґрунтованої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необхідності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Кабінет</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Міністрів</a:t>
            </a:r>
            <a:r>
              <a:rPr lang="ru-RU" sz="1600" dirty="0">
                <a:solidFill>
                  <a:srgbClr val="000000"/>
                </a:solidFill>
                <a:latin typeface="Times New Roman" panose="02020603050405020304" pitchFamily="18" charset="0"/>
                <a:cs typeface="Times New Roman" panose="02020603050405020304" pitchFamily="18" charset="0"/>
              </a:rPr>
              <a:t> України </a:t>
            </a:r>
            <a:r>
              <a:rPr lang="ru-RU" sz="1600" dirty="0" err="1">
                <a:solidFill>
                  <a:srgbClr val="000000"/>
                </a:solidFill>
                <a:latin typeface="Times New Roman" panose="02020603050405020304" pitchFamily="18" charset="0"/>
                <a:cs typeface="Times New Roman" panose="02020603050405020304" pitchFamily="18" charset="0"/>
              </a:rPr>
              <a:t>має</a:t>
            </a:r>
            <a:r>
              <a:rPr lang="ru-RU" sz="1600" dirty="0">
                <a:solidFill>
                  <a:srgbClr val="000000"/>
                </a:solidFill>
                <a:latin typeface="Times New Roman" panose="02020603050405020304" pitchFamily="18" charset="0"/>
                <a:cs typeface="Times New Roman" panose="02020603050405020304" pitchFamily="18" charset="0"/>
              </a:rPr>
              <a:t> право </a:t>
            </a:r>
            <a:r>
              <a:rPr lang="ru-RU" sz="1600" dirty="0" err="1">
                <a:solidFill>
                  <a:srgbClr val="000000"/>
                </a:solidFill>
                <a:latin typeface="Times New Roman" panose="02020603050405020304" pitchFamily="18" charset="0"/>
                <a:cs typeface="Times New Roman" panose="02020603050405020304" pitchFamily="18" charset="0"/>
              </a:rPr>
              <a:t>визначати</a:t>
            </a:r>
            <a:r>
              <a:rPr lang="ru-RU" sz="1600" dirty="0">
                <a:solidFill>
                  <a:srgbClr val="000000"/>
                </a:solidFill>
                <a:latin typeface="Times New Roman" panose="02020603050405020304" pitchFamily="18" charset="0"/>
                <a:cs typeface="Times New Roman" panose="02020603050405020304" pitchFamily="18" charset="0"/>
              </a:rPr>
              <a:t>:</a:t>
            </a:r>
          </a:p>
          <a:p>
            <a:pPr algn="just"/>
            <a:r>
              <a:rPr lang="ru-RU" sz="1600" dirty="0">
                <a:solidFill>
                  <a:srgbClr val="000000"/>
                </a:solidFill>
                <a:latin typeface="Times New Roman" panose="02020603050405020304" pitchFamily="18" charset="0"/>
                <a:cs typeface="Times New Roman" panose="02020603050405020304" pitchFamily="18" charset="0"/>
              </a:rPr>
              <a:t>1) </a:t>
            </a:r>
            <a:r>
              <a:rPr lang="ru-RU" sz="1600" dirty="0" err="1">
                <a:solidFill>
                  <a:srgbClr val="000000"/>
                </a:solidFill>
                <a:latin typeface="Times New Roman" panose="02020603050405020304" pitchFamily="18" charset="0"/>
                <a:cs typeface="Times New Roman" panose="02020603050405020304" pitchFamily="18" charset="0"/>
              </a:rPr>
              <a:t>товари</a:t>
            </a:r>
            <a:r>
              <a:rPr lang="ru-RU" sz="1600" dirty="0">
                <a:solidFill>
                  <a:srgbClr val="000000"/>
                </a:solidFill>
                <a:latin typeface="Times New Roman" panose="02020603050405020304" pitchFamily="18" charset="0"/>
                <a:cs typeface="Times New Roman" panose="02020603050405020304" pitchFamily="18" charset="0"/>
              </a:rPr>
              <a:t>, при </a:t>
            </a:r>
            <a:r>
              <a:rPr lang="ru-RU" sz="1600" dirty="0" err="1">
                <a:solidFill>
                  <a:srgbClr val="000000"/>
                </a:solidFill>
                <a:latin typeface="Times New Roman" panose="02020603050405020304" pitchFamily="18" charset="0"/>
                <a:cs typeface="Times New Roman" panose="02020603050405020304" pitchFamily="18" charset="0"/>
              </a:rPr>
              <a:t>поміщенні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яких</a:t>
            </a:r>
            <a:r>
              <a:rPr lang="ru-RU" sz="1600" dirty="0">
                <a:solidFill>
                  <a:srgbClr val="000000"/>
                </a:solidFill>
                <a:latin typeface="Times New Roman" panose="02020603050405020304" pitchFamily="18" charset="0"/>
                <a:cs typeface="Times New Roman" panose="02020603050405020304" pitchFamily="18" charset="0"/>
              </a:rPr>
              <a:t> у </a:t>
            </a:r>
            <a:r>
              <a:rPr lang="ru-RU" sz="1600" dirty="0" err="1">
                <a:solidFill>
                  <a:srgbClr val="000000"/>
                </a:solidFill>
                <a:latin typeface="Times New Roman" panose="02020603050405020304" pitchFamily="18" charset="0"/>
                <a:cs typeface="Times New Roman" panose="02020603050405020304" pitchFamily="18" charset="0"/>
              </a:rPr>
              <a:t>митний</a:t>
            </a:r>
            <a:r>
              <a:rPr lang="ru-RU" sz="1600" dirty="0">
                <a:solidFill>
                  <a:srgbClr val="000000"/>
                </a:solidFill>
                <a:latin typeface="Times New Roman" panose="02020603050405020304" pitchFamily="18" charset="0"/>
                <a:cs typeface="Times New Roman" panose="02020603050405020304" pitchFamily="18" charset="0"/>
              </a:rPr>
              <a:t> режим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на митній території </a:t>
            </a:r>
            <a:r>
              <a:rPr lang="ru-RU" sz="1600" dirty="0" err="1">
                <a:solidFill>
                  <a:srgbClr val="000000"/>
                </a:solidFill>
                <a:latin typeface="Times New Roman" panose="02020603050405020304" pitchFamily="18" charset="0"/>
                <a:cs typeface="Times New Roman" panose="02020603050405020304" pitchFamily="18" charset="0"/>
              </a:rPr>
              <a:t>застосовуються</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фінансові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гарантії</a:t>
            </a:r>
            <a:r>
              <a:rPr lang="ru-RU" sz="1600" dirty="0" smtClean="0">
                <a:solidFill>
                  <a:srgbClr val="000000"/>
                </a:solidFill>
                <a:latin typeface="Times New Roman" panose="02020603050405020304" pitchFamily="18" charset="0"/>
                <a:cs typeface="Times New Roman" panose="02020603050405020304" pitchFamily="18" charset="0"/>
              </a:rPr>
              <a:t>;</a:t>
            </a:r>
            <a:endParaRPr lang="ru-RU" sz="1600"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2) </a:t>
            </a:r>
            <a:r>
              <a:rPr lang="ru-RU" sz="1600" dirty="0" err="1">
                <a:solidFill>
                  <a:srgbClr val="000000"/>
                </a:solidFill>
                <a:latin typeface="Times New Roman" panose="02020603050405020304" pitchFamily="18" charset="0"/>
                <a:cs typeface="Times New Roman" panose="02020603050405020304" pitchFamily="18" charset="0"/>
              </a:rPr>
              <a:t>продукти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та/</a:t>
            </a:r>
            <a:r>
              <a:rPr lang="ru-RU" sz="1600" dirty="0" err="1">
                <a:solidFill>
                  <a:srgbClr val="000000"/>
                </a:solidFill>
                <a:latin typeface="Times New Roman" panose="02020603050405020304" pitchFamily="18" charset="0"/>
                <a:cs typeface="Times New Roman" panose="02020603050405020304" pitchFamily="18" charset="0"/>
              </a:rPr>
              <a:t>або</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товари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продукти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яких</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підлягають</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обов’язковому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реекспорту</a:t>
            </a:r>
            <a:r>
              <a:rPr lang="ru-RU" sz="1600" dirty="0">
                <a:solidFill>
                  <a:srgbClr val="000000"/>
                </a:solidFill>
                <a:latin typeface="Times New Roman" panose="02020603050405020304" pitchFamily="18" charset="0"/>
                <a:cs typeface="Times New Roman" panose="02020603050405020304" pitchFamily="18" charset="0"/>
              </a:rPr>
              <a:t> за </a:t>
            </a:r>
            <a:r>
              <a:rPr lang="ru-RU" sz="1600" dirty="0" err="1">
                <a:solidFill>
                  <a:srgbClr val="000000"/>
                </a:solidFill>
                <a:latin typeface="Times New Roman" panose="02020603050405020304" pitchFamily="18" charset="0"/>
                <a:cs typeface="Times New Roman" panose="02020603050405020304" pitchFamily="18" charset="0"/>
              </a:rPr>
              <a:t>межі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митної</a:t>
            </a:r>
            <a:r>
              <a:rPr lang="ru-RU" sz="1600" dirty="0">
                <a:solidFill>
                  <a:srgbClr val="000000"/>
                </a:solidFill>
                <a:latin typeface="Times New Roman" panose="02020603050405020304" pitchFamily="18" charset="0"/>
                <a:cs typeface="Times New Roman" panose="02020603050405020304" pitchFamily="18" charset="0"/>
              </a:rPr>
              <a:t> території України;</a:t>
            </a:r>
          </a:p>
          <a:p>
            <a:pPr algn="just"/>
            <a:r>
              <a:rPr lang="ru-RU" sz="1600" dirty="0">
                <a:solidFill>
                  <a:srgbClr val="000000"/>
                </a:solidFill>
                <a:latin typeface="Times New Roman" panose="02020603050405020304" pitchFamily="18" charset="0"/>
                <a:cs typeface="Times New Roman" panose="02020603050405020304" pitchFamily="18" charset="0"/>
              </a:rPr>
              <a:t>3) </a:t>
            </a:r>
            <a:r>
              <a:rPr lang="ru-RU" sz="1600" dirty="0" err="1">
                <a:solidFill>
                  <a:srgbClr val="000000"/>
                </a:solidFill>
                <a:latin typeface="Times New Roman" panose="02020603050405020304" pitchFamily="18" charset="0"/>
                <a:cs typeface="Times New Roman" panose="02020603050405020304" pitchFamily="18" charset="0"/>
              </a:rPr>
              <a:t>мінімальне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співвідношення</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вартості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іноземних</a:t>
            </a:r>
            <a:r>
              <a:rPr lang="ru-RU" sz="1600" dirty="0">
                <a:solidFill>
                  <a:srgbClr val="000000"/>
                </a:solidFill>
                <a:latin typeface="Times New Roman" panose="02020603050405020304" pitchFamily="18" charset="0"/>
                <a:cs typeface="Times New Roman" panose="02020603050405020304" pitchFamily="18" charset="0"/>
              </a:rPr>
              <a:t> та </a:t>
            </a:r>
            <a:r>
              <a:rPr lang="ru-RU" sz="1600" dirty="0" err="1">
                <a:solidFill>
                  <a:srgbClr val="000000"/>
                </a:solidFill>
                <a:latin typeface="Times New Roman" panose="02020603050405020304" pitchFamily="18" charset="0"/>
                <a:cs typeface="Times New Roman" panose="02020603050405020304" pitchFamily="18" charset="0"/>
              </a:rPr>
              <a:t>українських</a:t>
            </a:r>
            <a:r>
              <a:rPr lang="ru-RU" sz="1600" dirty="0">
                <a:solidFill>
                  <a:srgbClr val="000000"/>
                </a:solidFill>
                <a:latin typeface="Times New Roman" panose="02020603050405020304" pitchFamily="18" charset="0"/>
                <a:cs typeface="Times New Roman" panose="02020603050405020304" pitchFamily="18" charset="0"/>
              </a:rPr>
              <a:t> товарів для </a:t>
            </a:r>
            <a:r>
              <a:rPr lang="ru-RU" sz="1600" dirty="0" err="1">
                <a:solidFill>
                  <a:srgbClr val="000000"/>
                </a:solidFill>
                <a:latin typeface="Times New Roman" panose="02020603050405020304" pitchFamily="18" charset="0"/>
                <a:cs typeface="Times New Roman" panose="02020603050405020304" pitchFamily="18" charset="0"/>
              </a:rPr>
              <a:t>окремих</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категорій</a:t>
            </a:r>
            <a:r>
              <a:rPr lang="ru-RU" sz="1600" dirty="0">
                <a:solidFill>
                  <a:srgbClr val="000000"/>
                </a:solidFill>
                <a:latin typeface="Times New Roman" panose="02020603050405020304" pitchFamily="18" charset="0"/>
                <a:cs typeface="Times New Roman" panose="02020603050405020304" pitchFamily="18" charset="0"/>
              </a:rPr>
              <a:t> товарів, </a:t>
            </a:r>
            <a:r>
              <a:rPr lang="ru-RU" sz="1600" dirty="0" err="1">
                <a:solidFill>
                  <a:srgbClr val="000000"/>
                </a:solidFill>
                <a:latin typeface="Times New Roman" panose="02020603050405020304" pitchFamily="18" charset="0"/>
                <a:cs typeface="Times New Roman" panose="02020603050405020304" pitchFamily="18" charset="0"/>
              </a:rPr>
              <a:t>що</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піддаються</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операціям</a:t>
            </a:r>
            <a:r>
              <a:rPr lang="ru-RU" sz="1600" dirty="0">
                <a:solidFill>
                  <a:srgbClr val="000000"/>
                </a:solidFill>
                <a:latin typeface="Times New Roman" panose="02020603050405020304" pitchFamily="18" charset="0"/>
                <a:cs typeface="Times New Roman" panose="02020603050405020304" pitchFamily="18" charset="0"/>
              </a:rPr>
              <a:t> з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a:t>
            </a:r>
          </a:p>
          <a:p>
            <a:pPr algn="just"/>
            <a:r>
              <a:rPr lang="ru-RU" sz="1600" dirty="0">
                <a:solidFill>
                  <a:srgbClr val="000000"/>
                </a:solidFill>
                <a:latin typeface="Times New Roman" panose="02020603050405020304" pitchFamily="18" charset="0"/>
                <a:cs typeface="Times New Roman" panose="02020603050405020304" pitchFamily="18" charset="0"/>
              </a:rPr>
              <a:t>4) </a:t>
            </a:r>
            <a:r>
              <a:rPr lang="ru-RU" sz="1600" dirty="0" err="1">
                <a:solidFill>
                  <a:srgbClr val="000000"/>
                </a:solidFill>
                <a:latin typeface="Times New Roman" panose="02020603050405020304" pitchFamily="18" charset="0"/>
                <a:cs typeface="Times New Roman" panose="02020603050405020304" pitchFamily="18" charset="0"/>
              </a:rPr>
              <a:t>перелік</a:t>
            </a:r>
            <a:r>
              <a:rPr lang="ru-RU" sz="1600" dirty="0">
                <a:solidFill>
                  <a:srgbClr val="000000"/>
                </a:solidFill>
                <a:latin typeface="Times New Roman" panose="02020603050405020304" pitchFamily="18" charset="0"/>
                <a:cs typeface="Times New Roman" panose="02020603050405020304" pitchFamily="18" charset="0"/>
              </a:rPr>
              <a:t> товарів, </a:t>
            </a:r>
            <a:r>
              <a:rPr lang="ru-RU" sz="1600" dirty="0" err="1">
                <a:solidFill>
                  <a:srgbClr val="000000"/>
                </a:solidFill>
                <a:latin typeface="Times New Roman" panose="02020603050405020304" pitchFamily="18" charset="0"/>
                <a:cs typeface="Times New Roman" panose="02020603050405020304" pitchFamily="18" charset="0"/>
              </a:rPr>
              <a:t>які</a:t>
            </a:r>
            <a:r>
              <a:rPr lang="ru-RU" sz="1600" dirty="0">
                <a:solidFill>
                  <a:srgbClr val="000000"/>
                </a:solidFill>
                <a:latin typeface="Times New Roman" panose="02020603050405020304" pitchFamily="18" charset="0"/>
                <a:cs typeface="Times New Roman" panose="02020603050405020304" pitchFamily="18" charset="0"/>
              </a:rPr>
              <a:t> не </a:t>
            </a:r>
            <a:r>
              <a:rPr lang="ru-RU" sz="1600" dirty="0" err="1">
                <a:solidFill>
                  <a:srgbClr val="000000"/>
                </a:solidFill>
                <a:latin typeface="Times New Roman" panose="02020603050405020304" pitchFamily="18" charset="0"/>
                <a:cs typeface="Times New Roman" panose="02020603050405020304" pitchFamily="18" charset="0"/>
              </a:rPr>
              <a:t>можуть</a:t>
            </a:r>
            <a:r>
              <a:rPr lang="ru-RU" sz="1600" dirty="0">
                <a:solidFill>
                  <a:srgbClr val="000000"/>
                </a:solidFill>
                <a:latin typeface="Times New Roman" panose="02020603050405020304" pitchFamily="18" charset="0"/>
                <a:cs typeface="Times New Roman" panose="02020603050405020304" pitchFamily="18" charset="0"/>
              </a:rPr>
              <a:t> бути </a:t>
            </a:r>
            <a:r>
              <a:rPr lang="ru-RU" sz="1600" dirty="0" err="1">
                <a:solidFill>
                  <a:srgbClr val="000000"/>
                </a:solidFill>
                <a:latin typeface="Times New Roman" panose="02020603050405020304" pitchFamily="18" charset="0"/>
                <a:cs typeface="Times New Roman" panose="02020603050405020304" pitchFamily="18" charset="0"/>
              </a:rPr>
              <a:t>допущені</a:t>
            </a:r>
            <a:r>
              <a:rPr lang="ru-RU" sz="1600" dirty="0">
                <a:solidFill>
                  <a:srgbClr val="000000"/>
                </a:solidFill>
                <a:latin typeface="Times New Roman" panose="02020603050405020304" pitchFamily="18" charset="0"/>
                <a:cs typeface="Times New Roman" panose="02020603050405020304" pitchFamily="18" charset="0"/>
              </a:rPr>
              <a:t> до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для вільного обігу на митній території України;</a:t>
            </a:r>
          </a:p>
          <a:p>
            <a:pPr algn="just"/>
            <a:r>
              <a:rPr lang="ru-RU" sz="1600" dirty="0">
                <a:solidFill>
                  <a:srgbClr val="000000"/>
                </a:solidFill>
                <a:latin typeface="Times New Roman" panose="02020603050405020304" pitchFamily="18" charset="0"/>
                <a:cs typeface="Times New Roman" panose="02020603050405020304" pitchFamily="18" charset="0"/>
              </a:rPr>
              <a:t>5) </a:t>
            </a:r>
            <a:r>
              <a:rPr lang="ru-RU" sz="1600" dirty="0" err="1">
                <a:solidFill>
                  <a:srgbClr val="000000"/>
                </a:solidFill>
                <a:latin typeface="Times New Roman" panose="02020603050405020304" pitchFamily="18" charset="0"/>
                <a:cs typeface="Times New Roman" panose="02020603050405020304" pitchFamily="18" charset="0"/>
              </a:rPr>
              <a:t>товари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поміщення</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яких</a:t>
            </a:r>
            <a:r>
              <a:rPr lang="ru-RU" sz="1600" dirty="0">
                <a:solidFill>
                  <a:srgbClr val="000000"/>
                </a:solidFill>
                <a:latin typeface="Times New Roman" panose="02020603050405020304" pitchFamily="18" charset="0"/>
                <a:cs typeface="Times New Roman" panose="02020603050405020304" pitchFamily="18" charset="0"/>
              </a:rPr>
              <a:t> у </a:t>
            </a:r>
            <a:r>
              <a:rPr lang="ru-RU" sz="1600" dirty="0" err="1">
                <a:solidFill>
                  <a:srgbClr val="000000"/>
                </a:solidFill>
                <a:latin typeface="Times New Roman" panose="02020603050405020304" pitchFamily="18" charset="0"/>
                <a:cs typeface="Times New Roman" panose="02020603050405020304" pitchFamily="18" charset="0"/>
              </a:rPr>
              <a:t>митний</a:t>
            </a:r>
            <a:r>
              <a:rPr lang="ru-RU" sz="1600" dirty="0">
                <a:solidFill>
                  <a:srgbClr val="000000"/>
                </a:solidFill>
                <a:latin typeface="Times New Roman" panose="02020603050405020304" pitchFamily="18" charset="0"/>
                <a:cs typeface="Times New Roman" panose="02020603050405020304" pitchFamily="18" charset="0"/>
              </a:rPr>
              <a:t> режим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на митній території </a:t>
            </a:r>
            <a:r>
              <a:rPr lang="ru-RU" sz="1600" dirty="0" err="1">
                <a:solidFill>
                  <a:srgbClr val="000000"/>
                </a:solidFill>
                <a:latin typeface="Times New Roman" panose="02020603050405020304" pitchFamily="18" charset="0"/>
                <a:cs typeface="Times New Roman" panose="02020603050405020304" pitchFamily="18" charset="0"/>
              </a:rPr>
              <a:t>забороняється</a:t>
            </a:r>
            <a:r>
              <a:rPr lang="ru-RU" sz="1600" dirty="0">
                <a:solidFill>
                  <a:srgbClr val="000000"/>
                </a:solidFill>
                <a:latin typeface="Times New Roman" panose="02020603050405020304" pitchFamily="18" charset="0"/>
                <a:cs typeface="Times New Roman" panose="02020603050405020304" pitchFamily="18" charset="0"/>
              </a:rPr>
              <a:t>.</a:t>
            </a:r>
          </a:p>
          <a:p>
            <a:r>
              <a:rPr lang="ru-RU" sz="1600" dirty="0">
                <a:solidFill>
                  <a:srgbClr val="000000"/>
                </a:solidFill>
                <a:latin typeface="Times New Roman" panose="02020603050405020304" pitchFamily="18" charset="0"/>
                <a:cs typeface="Times New Roman" panose="02020603050405020304" pitchFamily="18" charset="0"/>
              </a:rPr>
              <a:t>4. У </a:t>
            </a:r>
            <a:r>
              <a:rPr lang="ru-RU" sz="1600" dirty="0" err="1">
                <a:solidFill>
                  <a:srgbClr val="000000"/>
                </a:solidFill>
                <a:latin typeface="Times New Roman" panose="02020603050405020304" pitchFamily="18" charset="0"/>
                <a:cs typeface="Times New Roman" panose="02020603050405020304" pitchFamily="18" charset="0"/>
              </a:rPr>
              <a:t>разі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встановлення</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відповідно</a:t>
            </a:r>
            <a:r>
              <a:rPr lang="ru-RU" sz="1600" dirty="0">
                <a:solidFill>
                  <a:srgbClr val="000000"/>
                </a:solidFill>
                <a:latin typeface="Times New Roman" panose="02020603050405020304" pitchFamily="18" charset="0"/>
                <a:cs typeface="Times New Roman" panose="02020603050405020304" pitchFamily="18" charset="0"/>
              </a:rPr>
              <a:t> до </a:t>
            </a:r>
            <a:r>
              <a:rPr lang="ru-RU" sz="1600" dirty="0" err="1">
                <a:solidFill>
                  <a:srgbClr val="000000"/>
                </a:solidFill>
                <a:latin typeface="Times New Roman" panose="02020603050405020304" pitchFamily="18" charset="0"/>
                <a:cs typeface="Times New Roman" panose="02020603050405020304" pitchFamily="18" charset="0"/>
              </a:rPr>
              <a:t>частини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третьої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цієї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статті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заборон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чи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обмежень</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щодо</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відповідних</a:t>
            </a:r>
            <a:r>
              <a:rPr lang="ru-RU" sz="1600" dirty="0">
                <a:solidFill>
                  <a:srgbClr val="000000"/>
                </a:solidFill>
                <a:latin typeface="Times New Roman" panose="02020603050405020304" pitchFamily="18" charset="0"/>
                <a:cs typeface="Times New Roman" panose="02020603050405020304" pitchFamily="18" charset="0"/>
              </a:rPr>
              <a:t> товарів на митній території України </a:t>
            </a:r>
            <a:r>
              <a:rPr lang="ru-RU" sz="1600" dirty="0" err="1">
                <a:solidFill>
                  <a:srgbClr val="000000"/>
                </a:solidFill>
                <a:latin typeface="Times New Roman" panose="02020603050405020304" pitchFamily="18" charset="0"/>
                <a:cs typeface="Times New Roman" panose="02020603050405020304" pitchFamily="18" charset="0"/>
              </a:rPr>
              <a:t>переробка</a:t>
            </a:r>
            <a:r>
              <a:rPr lang="ru-RU" sz="1600" dirty="0">
                <a:solidFill>
                  <a:srgbClr val="000000"/>
                </a:solidFill>
                <a:latin typeface="Times New Roman" panose="02020603050405020304" pitchFamily="18" charset="0"/>
                <a:cs typeface="Times New Roman" panose="02020603050405020304" pitchFamily="18" charset="0"/>
              </a:rPr>
              <a:t> таких товарів, </a:t>
            </a:r>
            <a:r>
              <a:rPr lang="ru-RU" sz="1600" dirty="0" err="1">
                <a:solidFill>
                  <a:srgbClr val="000000"/>
                </a:solidFill>
                <a:latin typeface="Times New Roman" panose="02020603050405020304" pitchFamily="18" charset="0"/>
                <a:cs typeface="Times New Roman" panose="02020603050405020304" pitchFamily="18" charset="0"/>
              </a:rPr>
              <a:t>поміщених</a:t>
            </a:r>
            <a:r>
              <a:rPr lang="ru-RU" sz="1600" dirty="0">
                <a:solidFill>
                  <a:srgbClr val="000000"/>
                </a:solidFill>
                <a:latin typeface="Times New Roman" panose="02020603050405020304" pitchFamily="18" charset="0"/>
                <a:cs typeface="Times New Roman" panose="02020603050405020304" pitchFamily="18" charset="0"/>
              </a:rPr>
              <a:t> у </a:t>
            </a:r>
            <a:r>
              <a:rPr lang="ru-RU" sz="1600" dirty="0" err="1">
                <a:solidFill>
                  <a:srgbClr val="000000"/>
                </a:solidFill>
                <a:latin typeface="Times New Roman" panose="02020603050405020304" pitchFamily="18" charset="0"/>
                <a:cs typeface="Times New Roman" panose="02020603050405020304" pitchFamily="18" charset="0"/>
              </a:rPr>
              <a:t>митний</a:t>
            </a:r>
            <a:r>
              <a:rPr lang="ru-RU" sz="1600" dirty="0">
                <a:solidFill>
                  <a:srgbClr val="000000"/>
                </a:solidFill>
                <a:latin typeface="Times New Roman" panose="02020603050405020304" pitchFamily="18" charset="0"/>
                <a:cs typeface="Times New Roman" panose="02020603050405020304" pitchFamily="18" charset="0"/>
              </a:rPr>
              <a:t> режим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на митній території, </a:t>
            </a:r>
            <a:r>
              <a:rPr lang="ru-RU" sz="1600" b="1" i="1" dirty="0" err="1">
                <a:solidFill>
                  <a:srgbClr val="000000"/>
                </a:solidFill>
                <a:latin typeface="Times New Roman" panose="02020603050405020304" pitchFamily="18" charset="0"/>
                <a:cs typeface="Times New Roman" panose="02020603050405020304" pitchFamily="18" charset="0"/>
              </a:rPr>
              <a:t>завершується</a:t>
            </a:r>
            <a:r>
              <a:rPr lang="ru-RU" sz="1600" b="1" i="1" dirty="0">
                <a:solidFill>
                  <a:srgbClr val="000000"/>
                </a:solidFill>
                <a:latin typeface="Times New Roman" panose="02020603050405020304" pitchFamily="18" charset="0"/>
                <a:cs typeface="Times New Roman" panose="02020603050405020304" pitchFamily="18" charset="0"/>
              </a:rPr>
              <a:t> на </a:t>
            </a:r>
            <a:r>
              <a:rPr lang="ru-RU" sz="1600" b="1" i="1" dirty="0" err="1">
                <a:solidFill>
                  <a:srgbClr val="000000"/>
                </a:solidFill>
                <a:latin typeface="Times New Roman" panose="02020603050405020304" pitchFamily="18" charset="0"/>
                <a:cs typeface="Times New Roman" panose="02020603050405020304" pitchFamily="18" charset="0"/>
              </a:rPr>
              <a:t>умовах</a:t>
            </a:r>
            <a:r>
              <a:rPr lang="ru-RU" sz="1600" b="1" i="1" dirty="0">
                <a:solidFill>
                  <a:srgbClr val="000000"/>
                </a:solidFill>
                <a:latin typeface="Times New Roman" panose="02020603050405020304" pitchFamily="18" charset="0"/>
                <a:cs typeface="Times New Roman" panose="02020603050405020304" pitchFamily="18" charset="0"/>
              </a:rPr>
              <a:t>, </a:t>
            </a:r>
            <a:r>
              <a:rPr lang="ru-RU" sz="1600" b="1" i="1" dirty="0" err="1">
                <a:solidFill>
                  <a:srgbClr val="000000"/>
                </a:solidFill>
                <a:latin typeface="Times New Roman" panose="02020603050405020304" pitchFamily="18" charset="0"/>
                <a:cs typeface="Times New Roman" panose="02020603050405020304" pitchFamily="18" charset="0"/>
              </a:rPr>
              <a:t>що</a:t>
            </a:r>
            <a:r>
              <a:rPr lang="ru-RU" sz="1600" b="1" i="1" dirty="0">
                <a:solidFill>
                  <a:srgbClr val="000000"/>
                </a:solidFill>
                <a:latin typeface="Times New Roman" panose="02020603050405020304" pitchFamily="18" charset="0"/>
                <a:cs typeface="Times New Roman" panose="02020603050405020304" pitchFamily="18" charset="0"/>
              </a:rPr>
              <a:t> </a:t>
            </a:r>
            <a:r>
              <a:rPr lang="ru-RU" sz="1600" b="1" i="1" dirty="0" err="1">
                <a:solidFill>
                  <a:srgbClr val="000000"/>
                </a:solidFill>
                <a:latin typeface="Times New Roman" panose="02020603050405020304" pitchFamily="18" charset="0"/>
                <a:cs typeface="Times New Roman" panose="02020603050405020304" pitchFamily="18" charset="0"/>
              </a:rPr>
              <a:t>діяли</a:t>
            </a:r>
            <a:r>
              <a:rPr lang="ru-RU" sz="1600" b="1" i="1" dirty="0">
                <a:solidFill>
                  <a:srgbClr val="000000"/>
                </a:solidFill>
                <a:latin typeface="Times New Roman" panose="02020603050405020304" pitchFamily="18" charset="0"/>
                <a:cs typeface="Times New Roman" panose="02020603050405020304" pitchFamily="18" charset="0"/>
              </a:rPr>
              <a:t> на момент </a:t>
            </a:r>
            <a:r>
              <a:rPr lang="ru-RU" sz="1600" b="1" i="1" dirty="0" err="1">
                <a:solidFill>
                  <a:srgbClr val="000000"/>
                </a:solidFill>
                <a:latin typeface="Times New Roman" panose="02020603050405020304" pitchFamily="18" charset="0"/>
                <a:cs typeface="Times New Roman" panose="02020603050405020304" pitchFamily="18" charset="0"/>
              </a:rPr>
              <a:t>поміщення</a:t>
            </a:r>
            <a:r>
              <a:rPr lang="ru-RU" sz="1600" b="1" i="1" dirty="0">
                <a:solidFill>
                  <a:srgbClr val="000000"/>
                </a:solidFill>
                <a:latin typeface="Times New Roman" panose="02020603050405020304" pitchFamily="18" charset="0"/>
                <a:cs typeface="Times New Roman" panose="02020603050405020304" pitchFamily="18" charset="0"/>
              </a:rPr>
              <a:t> </a:t>
            </a:r>
            <a:r>
              <a:rPr lang="ru-RU" sz="1600" b="1" i="1" dirty="0" err="1">
                <a:solidFill>
                  <a:srgbClr val="000000"/>
                </a:solidFill>
                <a:latin typeface="Times New Roman" panose="02020603050405020304" pitchFamily="18" charset="0"/>
                <a:cs typeface="Times New Roman" panose="02020603050405020304" pitchFamily="18" charset="0"/>
              </a:rPr>
              <a:t>цих</a:t>
            </a:r>
            <a:r>
              <a:rPr lang="ru-RU" sz="1600" b="1" i="1" dirty="0">
                <a:solidFill>
                  <a:srgbClr val="000000"/>
                </a:solidFill>
                <a:latin typeface="Times New Roman" panose="02020603050405020304" pitchFamily="18" charset="0"/>
                <a:cs typeface="Times New Roman" panose="02020603050405020304" pitchFamily="18" charset="0"/>
              </a:rPr>
              <a:t> товарів у </a:t>
            </a:r>
            <a:r>
              <a:rPr lang="ru-RU" sz="1600" b="1" i="1" dirty="0" err="1">
                <a:solidFill>
                  <a:srgbClr val="000000"/>
                </a:solidFill>
                <a:latin typeface="Times New Roman" panose="02020603050405020304" pitchFamily="18" charset="0"/>
                <a:cs typeface="Times New Roman" panose="02020603050405020304" pitchFamily="18" charset="0"/>
              </a:rPr>
              <a:t>зазначений</a:t>
            </a:r>
            <a:r>
              <a:rPr lang="ru-RU" sz="1600" b="1" i="1" dirty="0">
                <a:solidFill>
                  <a:srgbClr val="000000"/>
                </a:solidFill>
                <a:latin typeface="Times New Roman" panose="02020603050405020304" pitchFamily="18" charset="0"/>
                <a:cs typeface="Times New Roman" panose="02020603050405020304" pitchFamily="18" charset="0"/>
              </a:rPr>
              <a:t> </a:t>
            </a:r>
            <a:r>
              <a:rPr lang="ru-RU" sz="1600" b="1" i="1" dirty="0" err="1">
                <a:solidFill>
                  <a:srgbClr val="000000"/>
                </a:solidFill>
                <a:latin typeface="Times New Roman" panose="02020603050405020304" pitchFamily="18" charset="0"/>
                <a:cs typeface="Times New Roman" panose="02020603050405020304" pitchFamily="18" charset="0"/>
              </a:rPr>
              <a:t>митний</a:t>
            </a:r>
            <a:r>
              <a:rPr lang="ru-RU" sz="1600" b="1" i="1" dirty="0">
                <a:solidFill>
                  <a:srgbClr val="000000"/>
                </a:solidFill>
                <a:latin typeface="Times New Roman" panose="02020603050405020304" pitchFamily="18" charset="0"/>
                <a:cs typeface="Times New Roman" panose="02020603050405020304" pitchFamily="18" charset="0"/>
              </a:rPr>
              <a:t> режим</a:t>
            </a:r>
            <a:r>
              <a:rPr lang="ru-RU" sz="1600" dirty="0">
                <a:solidFill>
                  <a:srgbClr val="000000"/>
                </a:solidFill>
                <a:latin typeface="Times New Roman" panose="02020603050405020304" pitchFamily="18" charset="0"/>
                <a:cs typeface="Times New Roman" panose="02020603050405020304" pitchFamily="18" charset="0"/>
              </a:rPr>
              <a:t>.</a:t>
            </a:r>
            <a:endParaRPr lang="ru-RU" sz="1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424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rot="21238067">
            <a:off x="370431" y="158095"/>
            <a:ext cx="3130454" cy="2308324"/>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ru-RU" dirty="0">
                <a:solidFill>
                  <a:schemeClr val="accent1">
                    <a:lumMod val="75000"/>
                  </a:schemeClr>
                </a:solidFill>
                <a:latin typeface="Times New Roman" panose="02020603050405020304" pitchFamily="18" charset="0"/>
                <a:cs typeface="Times New Roman" panose="02020603050405020304" pitchFamily="18" charset="0"/>
              </a:rPr>
              <a:t>1. </a:t>
            </a:r>
            <a:r>
              <a:rPr lang="ru-RU" dirty="0" err="1">
                <a:solidFill>
                  <a:schemeClr val="accent1">
                    <a:lumMod val="75000"/>
                  </a:schemeClr>
                </a:solidFill>
                <a:latin typeface="Times New Roman" panose="02020603050405020304" pitchFamily="18" charset="0"/>
                <a:cs typeface="Times New Roman" panose="02020603050405020304" pitchFamily="18" charset="0"/>
              </a:rPr>
              <a:t>Поміщення</a:t>
            </a:r>
            <a:r>
              <a:rPr lang="ru-RU" dirty="0">
                <a:solidFill>
                  <a:schemeClr val="accent1">
                    <a:lumMod val="75000"/>
                  </a:schemeClr>
                </a:solidFill>
                <a:latin typeface="Times New Roman" panose="02020603050405020304" pitchFamily="18" charset="0"/>
                <a:cs typeface="Times New Roman" panose="02020603050405020304" pitchFamily="18" charset="0"/>
              </a:rPr>
              <a:t> товарів у </a:t>
            </a:r>
            <a:r>
              <a:rPr lang="ru-RU" dirty="0" err="1">
                <a:solidFill>
                  <a:schemeClr val="accent1">
                    <a:lumMod val="75000"/>
                  </a:schemeClr>
                </a:solidFill>
                <a:latin typeface="Times New Roman" panose="02020603050405020304" pitchFamily="18" charset="0"/>
                <a:cs typeface="Times New Roman" panose="02020603050405020304" pitchFamily="18" charset="0"/>
              </a:rPr>
              <a:t>митний</a:t>
            </a:r>
            <a:r>
              <a:rPr lang="ru-RU" dirty="0">
                <a:solidFill>
                  <a:schemeClr val="accent1">
                    <a:lumMod val="75000"/>
                  </a:schemeClr>
                </a:solidFill>
                <a:latin typeface="Times New Roman" panose="02020603050405020304" pitchFamily="18" charset="0"/>
                <a:cs typeface="Times New Roman" panose="02020603050405020304" pitchFamily="18" charset="0"/>
              </a:rPr>
              <a:t> режим </a:t>
            </a:r>
            <a:r>
              <a:rPr lang="ru-RU" dirty="0" err="1">
                <a:solidFill>
                  <a:schemeClr val="accent1">
                    <a:lumMod val="75000"/>
                  </a:schemeClr>
                </a:solidFill>
                <a:latin typeface="Times New Roman" panose="02020603050405020304" pitchFamily="18" charset="0"/>
                <a:cs typeface="Times New Roman" panose="02020603050405020304" pitchFamily="18" charset="0"/>
              </a:rPr>
              <a:t>переробки</a:t>
            </a:r>
            <a:r>
              <a:rPr lang="ru-RU" dirty="0">
                <a:solidFill>
                  <a:schemeClr val="accent1">
                    <a:lumMod val="75000"/>
                  </a:schemeClr>
                </a:solidFill>
                <a:latin typeface="Times New Roman" panose="02020603050405020304" pitchFamily="18" charset="0"/>
                <a:cs typeface="Times New Roman" panose="02020603050405020304" pitchFamily="18" charset="0"/>
              </a:rPr>
              <a:t> на митній території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допускається</a:t>
            </a:r>
            <a:r>
              <a:rPr lang="ru-RU" b="1" u="sng" dirty="0">
                <a:solidFill>
                  <a:schemeClr val="accent1">
                    <a:lumMod val="75000"/>
                  </a:schemeClr>
                </a:solidFill>
                <a:latin typeface="Times New Roman" panose="02020603050405020304" pitchFamily="18" charset="0"/>
                <a:cs typeface="Times New Roman" panose="02020603050405020304" pitchFamily="18" charset="0"/>
              </a:rPr>
              <a:t> з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письмового</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дозволу</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dirty="0">
                <a:solidFill>
                  <a:schemeClr val="accent1">
                    <a:lumMod val="75000"/>
                  </a:schemeClr>
                </a:solidFill>
                <a:latin typeface="Times New Roman" panose="02020603050405020304" pitchFamily="18" charset="0"/>
                <a:cs typeface="Times New Roman" panose="02020603050405020304" pitchFamily="18" charset="0"/>
              </a:rPr>
              <a:t>органу </a:t>
            </a:r>
            <a:r>
              <a:rPr lang="ru-RU" dirty="0" err="1">
                <a:solidFill>
                  <a:schemeClr val="accent1">
                    <a:lumMod val="75000"/>
                  </a:schemeClr>
                </a:solidFill>
                <a:latin typeface="Times New Roman" panose="02020603050405020304" pitchFamily="18" charset="0"/>
                <a:cs typeface="Times New Roman" panose="02020603050405020304" pitchFamily="18" charset="0"/>
              </a:rPr>
              <a:t>доходів</a:t>
            </a:r>
            <a:r>
              <a:rPr lang="ru-RU" dirty="0">
                <a:solidFill>
                  <a:schemeClr val="accent1">
                    <a:lumMod val="75000"/>
                  </a:schemeClr>
                </a:solidFill>
                <a:latin typeface="Times New Roman" panose="02020603050405020304" pitchFamily="18" charset="0"/>
                <a:cs typeface="Times New Roman" panose="02020603050405020304" pitchFamily="18" charset="0"/>
              </a:rPr>
              <a:t> і </a:t>
            </a:r>
            <a:r>
              <a:rPr lang="ru-RU" dirty="0" err="1">
                <a:solidFill>
                  <a:schemeClr val="accent1">
                    <a:lumMod val="75000"/>
                  </a:schemeClr>
                </a:solidFill>
                <a:latin typeface="Times New Roman" panose="02020603050405020304" pitchFamily="18" charset="0"/>
                <a:cs typeface="Times New Roman" panose="02020603050405020304" pitchFamily="18" charset="0"/>
              </a:rPr>
              <a:t>зборів</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a:solidFill>
                  <a:schemeClr val="accent1">
                    <a:lumMod val="75000"/>
                  </a:schemeClr>
                </a:solidFill>
                <a:latin typeface="Times New Roman" panose="02020603050405020304" pitchFamily="18" charset="0"/>
                <a:cs typeface="Times New Roman" panose="02020603050405020304" pitchFamily="18" charset="0"/>
              </a:rPr>
              <a:t>за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заявою</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власника</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цих</a:t>
            </a:r>
            <a:r>
              <a:rPr lang="ru-RU" b="1" u="sng" dirty="0">
                <a:solidFill>
                  <a:schemeClr val="accent1">
                    <a:lumMod val="75000"/>
                  </a:schemeClr>
                </a:solidFill>
                <a:latin typeface="Times New Roman" panose="02020603050405020304" pitchFamily="18" charset="0"/>
                <a:cs typeface="Times New Roman" panose="02020603050405020304" pitchFamily="18" charset="0"/>
              </a:rPr>
              <a:t> товарів </a:t>
            </a:r>
            <a:r>
              <a:rPr lang="ru-RU" dirty="0" err="1">
                <a:solidFill>
                  <a:schemeClr val="accent1">
                    <a:lumMod val="75000"/>
                  </a:schemeClr>
                </a:solidFill>
                <a:latin typeface="Times New Roman" panose="02020603050405020304" pitchFamily="18" charset="0"/>
                <a:cs typeface="Times New Roman" panose="02020603050405020304" pitchFamily="18" charset="0"/>
              </a:rPr>
              <a:t>або</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уповноваженої</a:t>
            </a:r>
            <a:r>
              <a:rPr lang="ru-RU" b="1" u="sng" dirty="0">
                <a:solidFill>
                  <a:schemeClr val="accent1">
                    <a:lumMod val="75000"/>
                  </a:schemeClr>
                </a:solidFill>
                <a:latin typeface="Times New Roman" panose="02020603050405020304" pitchFamily="18" charset="0"/>
                <a:cs typeface="Times New Roman" panose="02020603050405020304" pitchFamily="18" charset="0"/>
              </a:rPr>
              <a:t> ним особи</a:t>
            </a:r>
            <a:r>
              <a:rPr lang="ru-RU"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12" name="Прямоугольник 11"/>
          <p:cNvSpPr/>
          <p:nvPr/>
        </p:nvSpPr>
        <p:spPr>
          <a:xfrm rot="360846">
            <a:off x="197726" y="2809378"/>
            <a:ext cx="6108636" cy="3539430"/>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ru-RU" sz="1600" b="1" dirty="0">
                <a:solidFill>
                  <a:schemeClr val="accent1">
                    <a:lumMod val="75000"/>
                  </a:schemeClr>
                </a:solidFill>
                <a:latin typeface="Times New Roman" panose="02020603050405020304" pitchFamily="18" charset="0"/>
                <a:cs typeface="Times New Roman" panose="02020603050405020304" pitchFamily="18" charset="0"/>
              </a:rPr>
              <a:t>2. </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Разом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із</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заявою</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власник</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товарів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або</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уповноважена</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ним особа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подає</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органу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доходів</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і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зборів</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такі</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600" b="1" u="sng" dirty="0" err="1">
                <a:solidFill>
                  <a:schemeClr val="accent1">
                    <a:lumMod val="75000"/>
                  </a:schemeClr>
                </a:solidFill>
                <a:latin typeface="Times New Roman" panose="02020603050405020304" pitchFamily="18" charset="0"/>
                <a:cs typeface="Times New Roman" panose="02020603050405020304" pitchFamily="18" charset="0"/>
              </a:rPr>
              <a:t>документи</a:t>
            </a:r>
            <a:r>
              <a:rPr lang="ru-RU" sz="1600" b="1" u="sng" dirty="0">
                <a:solidFill>
                  <a:schemeClr val="accent1">
                    <a:lumMod val="75000"/>
                  </a:schemeClr>
                </a:solidFill>
                <a:latin typeface="Times New Roman" panose="02020603050405020304" pitchFamily="18" charset="0"/>
                <a:cs typeface="Times New Roman" panose="02020603050405020304" pitchFamily="18" charset="0"/>
              </a:rPr>
              <a:t>:</a:t>
            </a:r>
          </a:p>
          <a:p>
            <a:r>
              <a:rPr lang="ru-RU" sz="1600" dirty="0">
                <a:solidFill>
                  <a:schemeClr val="accent1">
                    <a:lumMod val="75000"/>
                  </a:schemeClr>
                </a:solidFill>
                <a:latin typeface="Times New Roman" panose="02020603050405020304" pitchFamily="18" charset="0"/>
                <a:cs typeface="Times New Roman" panose="02020603050405020304" pitchFamily="18" charset="0"/>
              </a:rPr>
              <a:t>1)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зовнішньоекономічні</a:t>
            </a:r>
            <a:r>
              <a:rPr lang="ru-RU" sz="1600" dirty="0">
                <a:solidFill>
                  <a:schemeClr val="accent1">
                    <a:lumMod val="75000"/>
                  </a:schemeClr>
                </a:solidFill>
                <a:latin typeface="Times New Roman" panose="02020603050405020304" pitchFamily="18" charset="0"/>
                <a:cs typeface="Times New Roman" panose="02020603050405020304" pitchFamily="18" charset="0"/>
              </a:rPr>
              <a:t> договори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або</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документи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що</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їх</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замінюють</a:t>
            </a:r>
            <a:r>
              <a:rPr lang="ru-RU" sz="1600" dirty="0">
                <a:solidFill>
                  <a:schemeClr val="accent1">
                    <a:lumMod val="75000"/>
                  </a:schemeClr>
                </a:solidFill>
                <a:latin typeface="Times New Roman" panose="02020603050405020304" pitchFamily="18" charset="0"/>
                <a:cs typeface="Times New Roman" panose="02020603050405020304" pitchFamily="18" charset="0"/>
              </a:rPr>
              <a:t>;</a:t>
            </a:r>
          </a:p>
          <a:p>
            <a:r>
              <a:rPr lang="ru-RU" sz="1600" dirty="0">
                <a:solidFill>
                  <a:schemeClr val="accent1">
                    <a:lumMod val="75000"/>
                  </a:schemeClr>
                </a:solidFill>
                <a:latin typeface="Times New Roman" panose="02020603050405020304" pitchFamily="18" charset="0"/>
                <a:cs typeface="Times New Roman" panose="02020603050405020304" pitchFamily="18" charset="0"/>
              </a:rPr>
              <a:t>2)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технологічні</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схеми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крім</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випадків</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ввезення</a:t>
            </a:r>
            <a:r>
              <a:rPr lang="ru-RU" sz="1600" dirty="0">
                <a:solidFill>
                  <a:schemeClr val="accent1">
                    <a:lumMod val="75000"/>
                  </a:schemeClr>
                </a:solidFill>
                <a:latin typeface="Times New Roman" panose="02020603050405020304" pitchFamily="18" charset="0"/>
                <a:cs typeface="Times New Roman" panose="02020603050405020304" pitchFamily="18" charset="0"/>
              </a:rPr>
              <a:t> товарів з метою ремонту, у тому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числі</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модернізації</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відновлення</a:t>
            </a:r>
            <a:r>
              <a:rPr lang="ru-RU" sz="1600" dirty="0">
                <a:solidFill>
                  <a:schemeClr val="accent1">
                    <a:lumMod val="75000"/>
                  </a:schemeClr>
                </a:solidFill>
                <a:latin typeface="Times New Roman" panose="02020603050405020304" pitchFamily="18" charset="0"/>
                <a:cs typeface="Times New Roman" panose="02020603050405020304" pitchFamily="18" charset="0"/>
              </a:rPr>
              <a:t> та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регулювання</a:t>
            </a:r>
            <a:r>
              <a:rPr lang="ru-RU" sz="1600" dirty="0">
                <a:solidFill>
                  <a:schemeClr val="accent1">
                    <a:lumMod val="75000"/>
                  </a:schemeClr>
                </a:solidFill>
                <a:latin typeface="Times New Roman" panose="02020603050405020304" pitchFamily="18" charset="0"/>
                <a:cs typeface="Times New Roman" panose="02020603050405020304" pitchFamily="18" charset="0"/>
              </a:rPr>
              <a:t>;</a:t>
            </a:r>
          </a:p>
          <a:p>
            <a:r>
              <a:rPr lang="ru-RU" sz="1600" dirty="0">
                <a:solidFill>
                  <a:schemeClr val="accent1">
                    <a:lumMod val="75000"/>
                  </a:schemeClr>
                </a:solidFill>
                <a:latin typeface="Times New Roman" panose="02020603050405020304" pitchFamily="18" charset="0"/>
                <a:cs typeface="Times New Roman" panose="02020603050405020304" pitchFamily="18" charset="0"/>
              </a:rPr>
              <a:t>3) договори на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переробку</a:t>
            </a:r>
            <a:r>
              <a:rPr lang="ru-RU" sz="1600" dirty="0">
                <a:solidFill>
                  <a:schemeClr val="accent1">
                    <a:lumMod val="75000"/>
                  </a:schemeClr>
                </a:solidFill>
                <a:latin typeface="Times New Roman" panose="02020603050405020304" pitchFamily="18" charset="0"/>
                <a:cs typeface="Times New Roman" panose="02020603050405020304" pitchFamily="18" charset="0"/>
              </a:rPr>
              <a:t> товарів з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іншими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підприємствами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якщо</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окремі</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операції</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або</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повний</a:t>
            </a:r>
            <a:r>
              <a:rPr lang="ru-RU" sz="1600" dirty="0">
                <a:solidFill>
                  <a:schemeClr val="accent1">
                    <a:lumMod val="75000"/>
                  </a:schemeClr>
                </a:solidFill>
                <a:latin typeface="Times New Roman" panose="02020603050405020304" pitchFamily="18" charset="0"/>
                <a:cs typeface="Times New Roman" panose="02020603050405020304" pitchFamily="18" charset="0"/>
              </a:rPr>
              <a:t> цикл) з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75000"/>
                  </a:schemeClr>
                </a:solidFill>
                <a:latin typeface="Times New Roman" panose="02020603050405020304" pitchFamily="18" charset="0"/>
                <a:cs typeface="Times New Roman" panose="02020603050405020304" pitchFamily="18" charset="0"/>
              </a:rPr>
              <a:t> товарів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здійснюватимуться</a:t>
            </a:r>
            <a:r>
              <a:rPr lang="ru-RU" sz="1600" dirty="0">
                <a:solidFill>
                  <a:schemeClr val="accent1">
                    <a:lumMod val="75000"/>
                  </a:schemeClr>
                </a:solidFill>
                <a:latin typeface="Times New Roman" panose="02020603050405020304" pitchFamily="18" charset="0"/>
                <a:cs typeface="Times New Roman" panose="02020603050405020304" pitchFamily="18" charset="0"/>
              </a:rPr>
              <a:t> такими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іншими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підприємствами</a:t>
            </a:r>
            <a:r>
              <a:rPr lang="ru-RU" sz="1600" dirty="0">
                <a:solidFill>
                  <a:schemeClr val="accent1">
                    <a:lumMod val="75000"/>
                  </a:schemeClr>
                </a:solidFill>
                <a:latin typeface="Times New Roman" panose="02020603050405020304" pitchFamily="18" charset="0"/>
                <a:cs typeface="Times New Roman" panose="02020603050405020304" pitchFamily="18" charset="0"/>
              </a:rPr>
              <a:t>;</a:t>
            </a:r>
          </a:p>
          <a:p>
            <a:r>
              <a:rPr lang="ru-RU" sz="1600" dirty="0">
                <a:solidFill>
                  <a:schemeClr val="accent1">
                    <a:lumMod val="75000"/>
                  </a:schemeClr>
                </a:solidFill>
                <a:latin typeface="Times New Roman" panose="02020603050405020304" pitchFamily="18" charset="0"/>
                <a:cs typeface="Times New Roman" panose="02020603050405020304" pitchFamily="18" charset="0"/>
              </a:rPr>
              <a:t>4)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інші</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документи</a:t>
            </a:r>
            <a:r>
              <a:rPr lang="ru-RU" sz="1600" dirty="0">
                <a:solidFill>
                  <a:schemeClr val="accent1">
                    <a:lumMod val="75000"/>
                  </a:schemeClr>
                </a:solidFill>
                <a:latin typeface="Times New Roman" panose="02020603050405020304" pitchFamily="18" charset="0"/>
                <a:cs typeface="Times New Roman" panose="02020603050405020304" pitchFamily="18" charset="0"/>
              </a:rPr>
              <a:t> за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бажанням</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власника</a:t>
            </a:r>
            <a:r>
              <a:rPr lang="ru-RU" sz="1600" dirty="0">
                <a:solidFill>
                  <a:schemeClr val="accent1">
                    <a:lumMod val="75000"/>
                  </a:schemeClr>
                </a:solidFill>
                <a:latin typeface="Times New Roman" panose="02020603050405020304" pitchFamily="18" charset="0"/>
                <a:cs typeface="Times New Roman" panose="02020603050405020304" pitchFamily="18" charset="0"/>
              </a:rPr>
              <a:t> товарів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або</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уповноваженої</a:t>
            </a:r>
            <a:r>
              <a:rPr lang="ru-RU" sz="1600" dirty="0">
                <a:solidFill>
                  <a:schemeClr val="accent1">
                    <a:lumMod val="75000"/>
                  </a:schemeClr>
                </a:solidFill>
                <a:latin typeface="Times New Roman" panose="02020603050405020304" pitchFamily="18" charset="0"/>
                <a:cs typeface="Times New Roman" panose="02020603050405020304" pitchFamily="18" charset="0"/>
              </a:rPr>
              <a:t> ним особи -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висновки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державних</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органів</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експертних</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установ</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організацій</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державні</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стандарти</a:t>
            </a:r>
            <a:r>
              <a:rPr lang="ru-RU" sz="1600" dirty="0">
                <a:solidFill>
                  <a:schemeClr val="accent1">
                    <a:lumMod val="75000"/>
                  </a:schemeClr>
                </a:solidFill>
                <a:latin typeface="Times New Roman" panose="02020603050405020304" pitchFamily="18" charset="0"/>
                <a:cs typeface="Times New Roman" panose="02020603050405020304" pitchFamily="18" charset="0"/>
              </a:rPr>
              <a:t> й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стандарти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підприємства</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технічні</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умови</a:t>
            </a:r>
            <a:r>
              <a:rPr lang="ru-RU" sz="1600" dirty="0">
                <a:solidFill>
                  <a:schemeClr val="accent1">
                    <a:lumMod val="75000"/>
                  </a:schemeClr>
                </a:solidFill>
                <a:latin typeface="Times New Roman" panose="02020603050405020304" pitchFamily="18" charset="0"/>
                <a:cs typeface="Times New Roman" panose="02020603050405020304" pitchFamily="18" charset="0"/>
              </a:rPr>
              <a:t>, описи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чи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креслення</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зразків</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відповідно</a:t>
            </a:r>
            <a:r>
              <a:rPr lang="ru-RU" sz="1600" dirty="0">
                <a:solidFill>
                  <a:schemeClr val="accent1">
                    <a:lumMod val="75000"/>
                  </a:schemeClr>
                </a:solidFill>
                <a:latin typeface="Times New Roman" panose="02020603050405020304" pitchFamily="18" charset="0"/>
                <a:cs typeface="Times New Roman" panose="02020603050405020304" pitchFamily="18" charset="0"/>
              </a:rPr>
              <a:t> до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яких</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здійснюватиметься</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переробка</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тощо</a:t>
            </a:r>
            <a:r>
              <a:rPr lang="ru-RU" sz="1600" dirty="0">
                <a:solidFill>
                  <a:schemeClr val="accent1">
                    <a:lumMod val="75000"/>
                  </a:schemeClr>
                </a:solidFill>
                <a:latin typeface="Times New Roman" panose="02020603050405020304" pitchFamily="18" charset="0"/>
                <a:cs typeface="Times New Roman" panose="02020603050405020304" pitchFamily="18" charset="0"/>
              </a:rPr>
              <a:t>.</a:t>
            </a:r>
          </a:p>
        </p:txBody>
      </p:sp>
      <p:grpSp>
        <p:nvGrpSpPr>
          <p:cNvPr id="13" name="Группа 12"/>
          <p:cNvGrpSpPr/>
          <p:nvPr/>
        </p:nvGrpSpPr>
        <p:grpSpPr>
          <a:xfrm rot="20846635">
            <a:off x="3369563" y="372457"/>
            <a:ext cx="4584700" cy="1879599"/>
            <a:chOff x="0" y="908816"/>
            <a:chExt cx="6070600" cy="2514600"/>
          </a:xfrm>
        </p:grpSpPr>
        <p:sp>
          <p:nvSpPr>
            <p:cNvPr id="14" name="Облако 13"/>
            <p:cNvSpPr/>
            <p:nvPr/>
          </p:nvSpPr>
          <p:spPr>
            <a:xfrm>
              <a:off x="0" y="908816"/>
              <a:ext cx="6070600" cy="2514600"/>
            </a:xfrm>
            <a:prstGeom prst="cloud">
              <a:avLst/>
            </a:prstGeom>
            <a:solidFill>
              <a:srgbClr val="FFFF00"/>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rot="230023">
              <a:off x="1148172" y="1310842"/>
              <a:ext cx="4064809" cy="1935250"/>
            </a:xfrm>
            <a:prstGeom prst="rect">
              <a:avLst/>
            </a:prstGeom>
            <a:noFill/>
          </p:spPr>
          <p:txBody>
            <a:bodyPr wrap="square" rtlCol="0">
              <a:spAutoFit/>
            </a:bodyPr>
            <a:lstStyle/>
            <a:p>
              <a:pPr algn="ctr"/>
              <a:r>
                <a:rPr lang="ru-RU" sz="2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Дозвіл</a:t>
              </a:r>
              <a:r>
                <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a:t>
              </a:r>
              <a:r>
                <a:rPr lang="ru-RU" sz="2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переробку</a:t>
              </a:r>
              <a:r>
                <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товарів на митній території України</a:t>
              </a:r>
            </a:p>
            <a:p>
              <a:pPr algn="ctr"/>
              <a:endPar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8" name="Прямоугольник 17"/>
          <p:cNvSpPr/>
          <p:nvPr/>
        </p:nvSpPr>
        <p:spPr>
          <a:xfrm rot="613989">
            <a:off x="7879792" y="355388"/>
            <a:ext cx="4018671" cy="1754326"/>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ru-RU" dirty="0">
                <a:solidFill>
                  <a:schemeClr val="accent1">
                    <a:lumMod val="75000"/>
                  </a:schemeClr>
                </a:solidFill>
                <a:latin typeface="Times New Roman" panose="02020603050405020304" pitchFamily="18" charset="0"/>
                <a:cs typeface="Times New Roman" panose="02020603050405020304" pitchFamily="18" charset="0"/>
              </a:rPr>
              <a:t>3. </a:t>
            </a:r>
            <a:r>
              <a:rPr lang="ru-RU" dirty="0" err="1">
                <a:solidFill>
                  <a:schemeClr val="accent1">
                    <a:lumMod val="75000"/>
                  </a:schemeClr>
                </a:solidFill>
                <a:latin typeface="Times New Roman" panose="02020603050405020304" pitchFamily="18" charset="0"/>
                <a:cs typeface="Times New Roman" panose="02020603050405020304" pitchFamily="18" charset="0"/>
              </a:rPr>
              <a:t>Дозвіл</a:t>
            </a:r>
            <a:r>
              <a:rPr lang="ru-RU" dirty="0">
                <a:solidFill>
                  <a:schemeClr val="accent1">
                    <a:lumMod val="75000"/>
                  </a:schemeClr>
                </a:solidFill>
                <a:latin typeface="Times New Roman" panose="02020603050405020304" pitchFamily="18" charset="0"/>
                <a:cs typeface="Times New Roman" panose="02020603050405020304" pitchFamily="18" charset="0"/>
              </a:rPr>
              <a:t> на </a:t>
            </a:r>
            <a:r>
              <a:rPr lang="ru-RU" dirty="0" err="1">
                <a:solidFill>
                  <a:schemeClr val="accent1">
                    <a:lumMod val="75000"/>
                  </a:schemeClr>
                </a:solidFill>
                <a:latin typeface="Times New Roman" panose="02020603050405020304" pitchFamily="18" charset="0"/>
                <a:cs typeface="Times New Roman" panose="02020603050405020304" pitchFamily="18" charset="0"/>
              </a:rPr>
              <a:t>переробку</a:t>
            </a:r>
            <a:r>
              <a:rPr lang="ru-RU" dirty="0">
                <a:solidFill>
                  <a:schemeClr val="accent1">
                    <a:lumMod val="75000"/>
                  </a:schemeClr>
                </a:solidFill>
                <a:latin typeface="Times New Roman" panose="02020603050405020304" pitchFamily="18" charset="0"/>
                <a:cs typeface="Times New Roman" panose="02020603050405020304" pitchFamily="18" charset="0"/>
              </a:rPr>
              <a:t> товарів на митній території України </a:t>
            </a:r>
            <a:r>
              <a:rPr lang="ru-RU" dirty="0" err="1">
                <a:solidFill>
                  <a:schemeClr val="accent1">
                    <a:lumMod val="75000"/>
                  </a:schemeClr>
                </a:solidFill>
                <a:latin typeface="Times New Roman" panose="02020603050405020304" pitchFamily="18" charset="0"/>
                <a:cs typeface="Times New Roman" panose="02020603050405020304" pitchFamily="18" charset="0"/>
              </a:rPr>
              <a:t>видається</a:t>
            </a:r>
            <a:r>
              <a:rPr lang="ru-RU" dirty="0">
                <a:solidFill>
                  <a:schemeClr val="accent1">
                    <a:lumMod val="75000"/>
                  </a:schemeClr>
                </a:solidFill>
                <a:latin typeface="Times New Roman" panose="02020603050405020304" pitchFamily="18" charset="0"/>
                <a:cs typeface="Times New Roman" panose="02020603050405020304" pitchFamily="18" charset="0"/>
              </a:rPr>
              <a:t> органом </a:t>
            </a:r>
            <a:r>
              <a:rPr lang="ru-RU" dirty="0" err="1">
                <a:solidFill>
                  <a:schemeClr val="accent1">
                    <a:lumMod val="75000"/>
                  </a:schemeClr>
                </a:solidFill>
                <a:latin typeface="Times New Roman" panose="02020603050405020304" pitchFamily="18" charset="0"/>
                <a:cs typeface="Times New Roman" panose="02020603050405020304" pitchFamily="18" charset="0"/>
              </a:rPr>
              <a:t>доходів</a:t>
            </a:r>
            <a:r>
              <a:rPr lang="ru-RU" dirty="0">
                <a:solidFill>
                  <a:schemeClr val="accent1">
                    <a:lumMod val="75000"/>
                  </a:schemeClr>
                </a:solidFill>
                <a:latin typeface="Times New Roman" panose="02020603050405020304" pitchFamily="18" charset="0"/>
                <a:cs typeface="Times New Roman" panose="02020603050405020304" pitchFamily="18" charset="0"/>
              </a:rPr>
              <a:t> і </a:t>
            </a:r>
            <a:r>
              <a:rPr lang="ru-RU" dirty="0" err="1">
                <a:solidFill>
                  <a:schemeClr val="accent1">
                    <a:lumMod val="75000"/>
                  </a:schemeClr>
                </a:solidFill>
                <a:latin typeface="Times New Roman" panose="02020603050405020304" pitchFamily="18" charset="0"/>
                <a:cs typeface="Times New Roman" panose="02020603050405020304" pitchFamily="18" charset="0"/>
              </a:rPr>
              <a:t>зборів</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підприємству</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безоплатно</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протягом</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п’яти</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робочих</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днів</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від</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дати</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реєстрації</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відповідної</a:t>
            </a:r>
            <a:r>
              <a:rPr lang="ru-RU" b="1" u="sng" dirty="0">
                <a:solidFill>
                  <a:schemeClr val="accent1">
                    <a:lumMod val="75000"/>
                  </a:schemeClr>
                </a:solidFill>
                <a:latin typeface="Times New Roman" panose="02020603050405020304" pitchFamily="18" charset="0"/>
                <a:cs typeface="Times New Roman" panose="02020603050405020304" pitchFamily="18" charset="0"/>
              </a:rPr>
              <a:t> заяви.</a:t>
            </a:r>
          </a:p>
        </p:txBody>
      </p:sp>
      <p:sp>
        <p:nvSpPr>
          <p:cNvPr id="19" name="Прямоугольник 18"/>
          <p:cNvSpPr/>
          <p:nvPr/>
        </p:nvSpPr>
        <p:spPr>
          <a:xfrm>
            <a:off x="6359916" y="2125001"/>
            <a:ext cx="4998719" cy="2308324"/>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ru-RU" dirty="0">
                <a:solidFill>
                  <a:schemeClr val="accent1">
                    <a:lumMod val="75000"/>
                  </a:schemeClr>
                </a:solidFill>
                <a:latin typeface="Times New Roman" panose="02020603050405020304" pitchFamily="18" charset="0"/>
                <a:cs typeface="Times New Roman" panose="02020603050405020304" pitchFamily="18" charset="0"/>
              </a:rPr>
              <a:t>4. </a:t>
            </a:r>
            <a:r>
              <a:rPr lang="ru-RU" dirty="0" err="1">
                <a:solidFill>
                  <a:schemeClr val="accent1">
                    <a:lumMod val="75000"/>
                  </a:schemeClr>
                </a:solidFill>
                <a:latin typeface="Times New Roman" panose="02020603050405020304" pitchFamily="18" charset="0"/>
                <a:cs typeface="Times New Roman" panose="02020603050405020304" pitchFamily="18" charset="0"/>
              </a:rPr>
              <a:t>Якщо</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зовнішньоекономічний</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договір</a:t>
            </a:r>
            <a:r>
              <a:rPr lang="ru-RU" dirty="0">
                <a:solidFill>
                  <a:schemeClr val="accent1">
                    <a:lumMod val="75000"/>
                  </a:schemeClr>
                </a:solidFill>
                <a:latin typeface="Times New Roman" panose="02020603050405020304" pitchFamily="18" charset="0"/>
                <a:cs typeface="Times New Roman" panose="02020603050405020304" pitchFamily="18" charset="0"/>
              </a:rPr>
              <a:t>, на </a:t>
            </a:r>
            <a:r>
              <a:rPr lang="ru-RU" dirty="0" err="1">
                <a:solidFill>
                  <a:schemeClr val="accent1">
                    <a:lumMod val="75000"/>
                  </a:schemeClr>
                </a:solidFill>
                <a:latin typeface="Times New Roman" panose="02020603050405020304" pitchFamily="18" charset="0"/>
                <a:cs typeface="Times New Roman" panose="02020603050405020304" pitchFamily="18" charset="0"/>
              </a:rPr>
              <a:t>підставі</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якого</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здійснюватиметься</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переробка</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передбачає</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ввезення</a:t>
            </a:r>
            <a:r>
              <a:rPr lang="ru-RU" dirty="0">
                <a:solidFill>
                  <a:schemeClr val="accent1">
                    <a:lumMod val="75000"/>
                  </a:schemeClr>
                </a:solidFill>
                <a:latin typeface="Times New Roman" panose="02020603050405020304" pitchFamily="18" charset="0"/>
                <a:cs typeface="Times New Roman" panose="02020603050405020304" pitchFamily="18" charset="0"/>
              </a:rPr>
              <a:t> товарів з метою </a:t>
            </a:r>
            <a:r>
              <a:rPr lang="ru-RU" dirty="0" err="1">
                <a:solidFill>
                  <a:schemeClr val="accent1">
                    <a:lumMod val="75000"/>
                  </a:schemeClr>
                </a:solidFill>
                <a:latin typeface="Times New Roman" panose="02020603050405020304" pitchFamily="18" charset="0"/>
                <a:cs typeface="Times New Roman" panose="02020603050405020304" pitchFamily="18" charset="0"/>
              </a:rPr>
              <a:t>переробки</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окремими</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партіями</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протягом</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певного</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періоду</a:t>
            </a:r>
            <a:r>
              <a:rPr lang="ru-RU" dirty="0">
                <a:solidFill>
                  <a:schemeClr val="accent1">
                    <a:lumMod val="75000"/>
                  </a:schemeClr>
                </a:solidFill>
                <a:latin typeface="Times New Roman" panose="02020603050405020304" pitchFamily="18" charset="0"/>
                <a:cs typeface="Times New Roman" panose="02020603050405020304" pitchFamily="18" charset="0"/>
              </a:rPr>
              <a:t> часу на </a:t>
            </a:r>
            <a:r>
              <a:rPr lang="ru-RU" dirty="0" err="1">
                <a:solidFill>
                  <a:schemeClr val="accent1">
                    <a:lumMod val="75000"/>
                  </a:schemeClr>
                </a:solidFill>
                <a:latin typeface="Times New Roman" panose="02020603050405020304" pitchFamily="18" charset="0"/>
                <a:cs typeface="Times New Roman" panose="02020603050405020304" pitchFamily="18" charset="0"/>
              </a:rPr>
              <a:t>однакових</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умовах</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дозвіл</a:t>
            </a:r>
            <a:r>
              <a:rPr lang="ru-RU" b="1" u="sng" dirty="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видається</a:t>
            </a:r>
            <a:r>
              <a:rPr lang="ru-RU" b="1" u="sng" dirty="0">
                <a:solidFill>
                  <a:schemeClr val="accent1">
                    <a:lumMod val="75000"/>
                  </a:schemeClr>
                </a:solidFill>
                <a:latin typeface="Times New Roman" panose="02020603050405020304" pitchFamily="18" charset="0"/>
                <a:cs typeface="Times New Roman" panose="02020603050405020304" pitchFamily="18" charset="0"/>
              </a:rPr>
              <a:t> на </a:t>
            </a:r>
            <a:r>
              <a:rPr lang="ru-RU" b="1" u="sng" dirty="0" err="1">
                <a:solidFill>
                  <a:schemeClr val="accent1">
                    <a:lumMod val="75000"/>
                  </a:schemeClr>
                </a:solidFill>
                <a:latin typeface="Times New Roman" panose="02020603050405020304" pitchFamily="18" charset="0"/>
                <a:cs typeface="Times New Roman" panose="02020603050405020304" pitchFamily="18" charset="0"/>
              </a:rPr>
              <a:t>обсяг</a:t>
            </a:r>
            <a:r>
              <a:rPr lang="ru-RU" b="1" u="sng" dirty="0">
                <a:solidFill>
                  <a:schemeClr val="accent1">
                    <a:lumMod val="75000"/>
                  </a:schemeClr>
                </a:solidFill>
                <a:latin typeface="Times New Roman" panose="02020603050405020304" pitchFamily="18" charset="0"/>
                <a:cs typeface="Times New Roman" panose="02020603050405020304" pitchFamily="18" charset="0"/>
              </a:rPr>
              <a:t> товарів і строк</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визначені</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зовнішньо-економічним</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a:solidFill>
                  <a:schemeClr val="accent1">
                    <a:lumMod val="75000"/>
                  </a:schemeClr>
                </a:solidFill>
                <a:latin typeface="Times New Roman" panose="02020603050405020304" pitchFamily="18" charset="0"/>
                <a:cs typeface="Times New Roman" panose="02020603050405020304" pitchFamily="18" charset="0"/>
              </a:rPr>
              <a:t>договором, але не </a:t>
            </a:r>
            <a:r>
              <a:rPr lang="ru-RU" dirty="0" err="1">
                <a:solidFill>
                  <a:schemeClr val="accent1">
                    <a:lumMod val="75000"/>
                  </a:schemeClr>
                </a:solidFill>
                <a:latin typeface="Times New Roman" panose="02020603050405020304" pitchFamily="18" charset="0"/>
                <a:cs typeface="Times New Roman" panose="02020603050405020304" pitchFamily="18" charset="0"/>
              </a:rPr>
              <a:t>більше</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err="1">
                <a:solidFill>
                  <a:schemeClr val="accent1">
                    <a:lumMod val="75000"/>
                  </a:schemeClr>
                </a:solidFill>
                <a:latin typeface="Times New Roman" panose="02020603050405020304" pitchFamily="18" charset="0"/>
                <a:cs typeface="Times New Roman" panose="02020603050405020304" pitchFamily="18" charset="0"/>
              </a:rPr>
              <a:t>ніж</a:t>
            </a:r>
            <a:r>
              <a:rPr lang="ru-RU" dirty="0">
                <a:solidFill>
                  <a:schemeClr val="accent1">
                    <a:lumMod val="75000"/>
                  </a:schemeClr>
                </a:solidFill>
                <a:latin typeface="Times New Roman" panose="02020603050405020304" pitchFamily="18" charset="0"/>
                <a:cs typeface="Times New Roman" panose="02020603050405020304" pitchFamily="18" charset="0"/>
              </a:rPr>
              <a:t> на один </a:t>
            </a:r>
            <a:r>
              <a:rPr lang="ru-RU" dirty="0" err="1">
                <a:solidFill>
                  <a:schemeClr val="accent1">
                    <a:lumMod val="75000"/>
                  </a:schemeClr>
                </a:solidFill>
                <a:latin typeface="Times New Roman" panose="02020603050405020304" pitchFamily="18" charset="0"/>
                <a:cs typeface="Times New Roman" panose="02020603050405020304" pitchFamily="18" charset="0"/>
              </a:rPr>
              <a:t>рік</a:t>
            </a:r>
            <a:r>
              <a:rPr lang="ru-RU"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20" name="Прямоугольник 19"/>
          <p:cNvSpPr/>
          <p:nvPr/>
        </p:nvSpPr>
        <p:spPr>
          <a:xfrm>
            <a:off x="6329607" y="4591604"/>
            <a:ext cx="5692726" cy="2185214"/>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ru-RU" sz="1700" dirty="0" smtClean="0">
                <a:solidFill>
                  <a:schemeClr val="accent1">
                    <a:lumMod val="75000"/>
                  </a:schemeClr>
                </a:solidFill>
                <a:latin typeface="Times New Roman" panose="02020603050405020304" pitchFamily="18" charset="0"/>
                <a:cs typeface="Times New Roman" panose="02020603050405020304" pitchFamily="18" charset="0"/>
              </a:rPr>
              <a:t>5.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Дозвіл</a:t>
            </a:r>
            <a:r>
              <a:rPr lang="ru-RU" sz="1700" dirty="0">
                <a:solidFill>
                  <a:schemeClr val="accent1">
                    <a:lumMod val="75000"/>
                  </a:schemeClr>
                </a:solidFill>
                <a:latin typeface="Times New Roman" panose="02020603050405020304" pitchFamily="18" charset="0"/>
                <a:cs typeface="Times New Roman" panose="02020603050405020304" pitchFamily="18" charset="0"/>
              </a:rPr>
              <a:t> на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переробку</a:t>
            </a:r>
            <a:r>
              <a:rPr lang="ru-RU" sz="1700" dirty="0">
                <a:solidFill>
                  <a:schemeClr val="accent1">
                    <a:lumMod val="75000"/>
                  </a:schemeClr>
                </a:solidFill>
                <a:latin typeface="Times New Roman" panose="02020603050405020304" pitchFamily="18" charset="0"/>
                <a:cs typeface="Times New Roman" panose="02020603050405020304" pitchFamily="18" charset="0"/>
              </a:rPr>
              <a:t> товарів на митній території України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може</a:t>
            </a:r>
            <a:r>
              <a:rPr lang="ru-RU" sz="1700" dirty="0">
                <a:solidFill>
                  <a:schemeClr val="accent1">
                    <a:lumMod val="75000"/>
                  </a:schemeClr>
                </a:solidFill>
                <a:latin typeface="Times New Roman" panose="02020603050405020304" pitchFamily="18" charset="0"/>
                <a:cs typeface="Times New Roman" panose="02020603050405020304" pitchFamily="18" charset="0"/>
              </a:rPr>
              <a:t> бути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змінено</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або</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відкликано</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a:solidFill>
                  <a:schemeClr val="accent1">
                    <a:lumMod val="75000"/>
                  </a:schemeClr>
                </a:solidFill>
                <a:latin typeface="Times New Roman" panose="02020603050405020304" pitchFamily="18" charset="0"/>
                <a:cs typeface="Times New Roman" panose="02020603050405020304" pitchFamily="18" charset="0"/>
              </a:rPr>
              <a:t>органом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доходів</a:t>
            </a:r>
            <a:r>
              <a:rPr lang="ru-RU" sz="1700" dirty="0">
                <a:solidFill>
                  <a:schemeClr val="accent1">
                    <a:lumMod val="75000"/>
                  </a:schemeClr>
                </a:solidFill>
                <a:latin typeface="Times New Roman" panose="02020603050405020304" pitchFamily="18" charset="0"/>
                <a:cs typeface="Times New Roman" panose="02020603050405020304" pitchFamily="18" charset="0"/>
              </a:rPr>
              <a:t> і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зборів</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якщо</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його</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видано на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підставі</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недостовірних</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даних</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що</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мали</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істотне</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значення</a:t>
            </a:r>
            <a:r>
              <a:rPr lang="ru-RU" sz="1700" dirty="0">
                <a:solidFill>
                  <a:schemeClr val="accent1">
                    <a:lumMod val="75000"/>
                  </a:schemeClr>
                </a:solidFill>
                <a:latin typeface="Times New Roman" panose="02020603050405020304" pitchFamily="18" charset="0"/>
                <a:cs typeface="Times New Roman" panose="02020603050405020304" pitchFamily="18" charset="0"/>
              </a:rPr>
              <a:t> для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прийняття</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рішення</a:t>
            </a:r>
            <a:r>
              <a:rPr lang="ru-RU" sz="1700" dirty="0">
                <a:solidFill>
                  <a:schemeClr val="accent1">
                    <a:lumMod val="75000"/>
                  </a:schemeClr>
                </a:solidFill>
                <a:latin typeface="Times New Roman" panose="02020603050405020304" pitchFamily="18" charset="0"/>
                <a:cs typeface="Times New Roman" panose="02020603050405020304" pitchFamily="18" charset="0"/>
              </a:rPr>
              <a:t> про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його</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видачу</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або</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якщо</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підприємство</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якому</a:t>
            </a:r>
            <a:r>
              <a:rPr lang="ru-RU" sz="1700" dirty="0">
                <a:solidFill>
                  <a:schemeClr val="accent1">
                    <a:lumMod val="75000"/>
                  </a:schemeClr>
                </a:solidFill>
                <a:latin typeface="Times New Roman" panose="02020603050405020304" pitchFamily="18" charset="0"/>
                <a:cs typeface="Times New Roman" panose="02020603050405020304" pitchFamily="18" charset="0"/>
              </a:rPr>
              <a:t> видано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такий</a:t>
            </a:r>
            <a:r>
              <a:rPr lang="ru-RU" sz="1700" dirty="0">
                <a:solidFill>
                  <a:schemeClr val="accent1">
                    <a:lumMod val="75000"/>
                  </a:schemeClr>
                </a:solidFill>
                <a:latin typeface="Times New Roman" panose="02020603050405020304" pitchFamily="18" charset="0"/>
                <a:cs typeface="Times New Roman" panose="02020603050405020304" pitchFamily="18" charset="0"/>
              </a:rPr>
              <a:t> </a:t>
            </a:r>
            <a:r>
              <a:rPr lang="ru-RU" sz="1700" dirty="0" err="1">
                <a:solidFill>
                  <a:schemeClr val="accent1">
                    <a:lumMod val="75000"/>
                  </a:schemeClr>
                </a:solidFill>
                <a:latin typeface="Times New Roman" panose="02020603050405020304" pitchFamily="18" charset="0"/>
                <a:cs typeface="Times New Roman" panose="02020603050405020304" pitchFamily="18" charset="0"/>
              </a:rPr>
              <a:t>дозвіл</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не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дотримується</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положень</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цього</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Кодексу та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інших</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актів</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законодавства</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України з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питань</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державної</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митної</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 </a:t>
            </a:r>
            <a:r>
              <a:rPr lang="ru-RU" sz="1700" b="1" u="sng" dirty="0" err="1">
                <a:solidFill>
                  <a:schemeClr val="accent1">
                    <a:lumMod val="75000"/>
                  </a:schemeClr>
                </a:solidFill>
                <a:latin typeface="Times New Roman" panose="02020603050405020304" pitchFamily="18" charset="0"/>
                <a:cs typeface="Times New Roman" panose="02020603050405020304" pitchFamily="18" charset="0"/>
              </a:rPr>
              <a:t>справи</a:t>
            </a:r>
            <a:r>
              <a:rPr lang="ru-RU" sz="1700" b="1" u="sng" dirty="0">
                <a:solidFill>
                  <a:schemeClr val="accent1">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1814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1345594">
            <a:off x="220253" y="2547835"/>
            <a:ext cx="6141491" cy="3659410"/>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8</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Рішення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про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відмову</a:t>
            </a:r>
            <a:r>
              <a:rPr lang="ru-RU" sz="1600" dirty="0">
                <a:solidFill>
                  <a:schemeClr val="accent1">
                    <a:lumMod val="50000"/>
                  </a:schemeClr>
                </a:solidFill>
                <a:latin typeface="Times New Roman" panose="02020603050405020304" pitchFamily="18" charset="0"/>
                <a:cs typeface="Times New Roman" panose="02020603050405020304" pitchFamily="18" charset="0"/>
              </a:rPr>
              <a:t>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видачі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дозволу</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переробку</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на митній території України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приймається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якщо</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1)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відомостей</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зазначених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поданих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заявником</a:t>
            </a:r>
            <a:r>
              <a:rPr lang="ru-RU" sz="1600" dirty="0">
                <a:solidFill>
                  <a:schemeClr val="accent1">
                    <a:lumMod val="50000"/>
                  </a:schemeClr>
                </a:solidFill>
                <a:latin typeface="Times New Roman" panose="02020603050405020304" pitchFamily="18" charset="0"/>
                <a:cs typeface="Times New Roman" panose="02020603050405020304" pitchFamily="18" charset="0"/>
              </a:rPr>
              <a:t> документах,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недостатньо</a:t>
            </a:r>
            <a:r>
              <a:rPr lang="ru-RU" sz="1600" dirty="0">
                <a:solidFill>
                  <a:schemeClr val="accent1">
                    <a:lumMod val="50000"/>
                  </a:schemeClr>
                </a:solidFill>
                <a:latin typeface="Times New Roman" panose="02020603050405020304" pitchFamily="18" charset="0"/>
                <a:cs typeface="Times New Roman" panose="02020603050405020304" pitchFamily="18" charset="0"/>
              </a:rPr>
              <a:t> для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визначення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обов’язкового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обсягу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виходу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продуктів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утворюються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результаті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2) орган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доходів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і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зборів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виявив</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невідповідності</a:t>
            </a:r>
            <a:r>
              <a:rPr lang="ru-RU" sz="1600" dirty="0">
                <a:solidFill>
                  <a:schemeClr val="accent1">
                    <a:lumMod val="50000"/>
                  </a:schemeClr>
                </a:solidFill>
                <a:latin typeface="Times New Roman" panose="02020603050405020304" pitchFamily="18" charset="0"/>
                <a:cs typeface="Times New Roman" panose="02020603050405020304" pitchFamily="18" charset="0"/>
              </a:rPr>
              <a:t>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відомостях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містяться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поданих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заявником</a:t>
            </a:r>
            <a:r>
              <a:rPr lang="ru-RU" sz="1600" dirty="0">
                <a:solidFill>
                  <a:schemeClr val="accent1">
                    <a:lumMod val="50000"/>
                  </a:schemeClr>
                </a:solidFill>
                <a:latin typeface="Times New Roman" panose="02020603050405020304" pitchFamily="18" charset="0"/>
                <a:cs typeface="Times New Roman" panose="02020603050405020304" pitchFamily="18" charset="0"/>
              </a:rPr>
              <a:t> документах,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або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недостовірність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цих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відомостей</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3) органом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доходів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і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зборів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встановлено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відсутність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належного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технологічного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обладнання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приміщень</a:t>
            </a:r>
            <a:r>
              <a:rPr lang="ru-RU" sz="1600" dirty="0">
                <a:solidFill>
                  <a:schemeClr val="accent1">
                    <a:lumMod val="50000"/>
                  </a:schemeClr>
                </a:solidFill>
                <a:latin typeface="Times New Roman" panose="02020603050405020304" pitchFamily="18" charset="0"/>
                <a:cs typeface="Times New Roman" panose="02020603050405020304" pitchFamily="18" charset="0"/>
              </a:rPr>
              <a:t>, умов для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обліку</a:t>
            </a:r>
            <a:r>
              <a:rPr lang="ru-RU" sz="1600" dirty="0">
                <a:solidFill>
                  <a:schemeClr val="accent1">
                    <a:lumMod val="50000"/>
                  </a:schemeClr>
                </a:solidFill>
                <a:latin typeface="Times New Roman" panose="02020603050405020304" pitchFamily="18" charset="0"/>
                <a:cs typeface="Times New Roman" panose="02020603050405020304" pitchFamily="18" charset="0"/>
              </a:rPr>
              <a:t> і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зберігання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ввозяться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з метою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4)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підприємством</a:t>
            </a:r>
            <a:r>
              <a:rPr lang="ru-RU" sz="1600" dirty="0">
                <a:solidFill>
                  <a:schemeClr val="accent1">
                    <a:lumMod val="50000"/>
                  </a:schemeClr>
                </a:solidFill>
                <a:latin typeface="Times New Roman" panose="02020603050405020304" pitchFamily="18" charset="0"/>
                <a:cs typeface="Times New Roman" panose="02020603050405020304" pitchFamily="18" charset="0"/>
              </a:rPr>
              <a:t> не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дотримано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встановлених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законодавством</a:t>
            </a:r>
            <a:r>
              <a:rPr lang="ru-RU" sz="1600" dirty="0">
                <a:solidFill>
                  <a:schemeClr val="accent1">
                    <a:lumMod val="50000"/>
                  </a:schemeClr>
                </a:solidFill>
                <a:latin typeface="Times New Roman" panose="02020603050405020304" pitchFamily="18" charset="0"/>
                <a:cs typeface="Times New Roman" panose="02020603050405020304" pitchFamily="18" charset="0"/>
              </a:rPr>
              <a:t> України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заборон</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чи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обмежень</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щодо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на митній території України.</a:t>
            </a:r>
            <a:endParaRPr lang="ru-RU" sz="1600" b="0"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rot="21136800">
            <a:off x="374928" y="523995"/>
            <a:ext cx="3025254" cy="132343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600" dirty="0">
                <a:solidFill>
                  <a:schemeClr val="accent1">
                    <a:lumMod val="50000"/>
                  </a:schemeClr>
                </a:solidFill>
                <a:latin typeface="Times New Roman" panose="02020603050405020304" pitchFamily="18" charset="0"/>
                <a:cs typeface="Times New Roman" panose="02020603050405020304" pitchFamily="18" charset="0"/>
              </a:rPr>
              <a:t>6.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дозволі</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переробку</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на митній території України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зазначається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перелік</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операцій</a:t>
            </a:r>
            <a:r>
              <a:rPr lang="ru-RU" sz="1600" dirty="0">
                <a:solidFill>
                  <a:schemeClr val="accent1">
                    <a:lumMod val="50000"/>
                  </a:schemeClr>
                </a:solidFill>
                <a:latin typeface="Times New Roman" panose="02020603050405020304" pitchFamily="18" charset="0"/>
                <a:cs typeface="Times New Roman" panose="02020603050405020304" pitchFamily="18" charset="0"/>
              </a:rPr>
              <a:t> 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та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спосіб</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їх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здійснення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4" name="Прямоугольник 3"/>
          <p:cNvSpPr/>
          <p:nvPr/>
        </p:nvSpPr>
        <p:spPr>
          <a:xfrm rot="381228">
            <a:off x="4387368" y="407443"/>
            <a:ext cx="6505819" cy="1815882"/>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600" dirty="0">
                <a:solidFill>
                  <a:schemeClr val="accent1">
                    <a:lumMod val="50000"/>
                  </a:schemeClr>
                </a:solidFill>
                <a:latin typeface="Times New Roman" panose="02020603050405020304" pitchFamily="18" charset="0"/>
                <a:cs typeface="Times New Roman" panose="02020603050405020304" pitchFamily="18" charset="0"/>
              </a:rPr>
              <a:t>7.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видачі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дозволу</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переробку</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на митній території України не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може</a:t>
            </a:r>
            <a:r>
              <a:rPr lang="ru-RU" sz="1600" dirty="0">
                <a:solidFill>
                  <a:schemeClr val="accent1">
                    <a:lumMod val="50000"/>
                  </a:schemeClr>
                </a:solidFill>
                <a:latin typeface="Times New Roman" panose="02020603050405020304" pitchFamily="18" charset="0"/>
                <a:cs typeface="Times New Roman" panose="02020603050405020304" pitchFamily="18" charset="0"/>
              </a:rPr>
              <a:t> бути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відмовлено</a:t>
            </a:r>
            <a:r>
              <a:rPr lang="ru-RU" sz="1600" dirty="0">
                <a:solidFill>
                  <a:schemeClr val="accent1">
                    <a:lumMod val="50000"/>
                  </a:schemeClr>
                </a:solidFill>
                <a:latin typeface="Times New Roman" panose="02020603050405020304" pitchFamily="18" charset="0"/>
                <a:cs typeface="Times New Roman" panose="02020603050405020304" pitchFamily="18" charset="0"/>
              </a:rPr>
              <a:t> 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огляду</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1)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країну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походження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країну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відправлення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або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країну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призначення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цих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2)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наявність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митній території України товарів,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ідентичних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за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описом</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якістю</a:t>
            </a:r>
            <a:r>
              <a:rPr lang="ru-RU" sz="1600" dirty="0">
                <a:solidFill>
                  <a:schemeClr val="accent1">
                    <a:lumMod val="50000"/>
                  </a:schemeClr>
                </a:solidFill>
                <a:latin typeface="Times New Roman" panose="02020603050405020304" pitchFamily="18" charset="0"/>
                <a:cs typeface="Times New Roman" panose="02020603050405020304" pitchFamily="18" charset="0"/>
              </a:rPr>
              <a:t> та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технічними</a:t>
            </a:r>
            <a:r>
              <a:rPr lang="ru-RU" sz="1600" dirty="0">
                <a:solidFill>
                  <a:schemeClr val="accent1">
                    <a:lumMod val="50000"/>
                  </a:schemeClr>
                </a:solidFill>
                <a:latin typeface="Times New Roman" panose="02020603050405020304" pitchFamily="18" charset="0"/>
                <a:cs typeface="Times New Roman" panose="02020603050405020304" pitchFamily="18" charset="0"/>
              </a:rPr>
              <a:t> характеристиками товарам,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ввозяться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для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rot="399603">
            <a:off x="6648734" y="4622994"/>
            <a:ext cx="5186149" cy="1815882"/>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11</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Вимоги</a:t>
            </a:r>
            <a:r>
              <a:rPr lang="ru-RU" sz="1600" dirty="0">
                <a:solidFill>
                  <a:schemeClr val="accent1">
                    <a:lumMod val="50000"/>
                  </a:schemeClr>
                </a:solidFill>
                <a:latin typeface="Times New Roman" panose="02020603050405020304" pitchFamily="18" charset="0"/>
                <a:cs typeface="Times New Roman" panose="02020603050405020304" pitchFamily="18" charset="0"/>
              </a:rPr>
              <a:t> до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ідентифікації</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окремих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ввозяться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митну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територію</a:t>
            </a:r>
            <a:r>
              <a:rPr lang="ru-RU" sz="1600" dirty="0">
                <a:solidFill>
                  <a:schemeClr val="accent1">
                    <a:lumMod val="50000"/>
                  </a:schemeClr>
                </a:solidFill>
                <a:latin typeface="Times New Roman" panose="02020603050405020304" pitchFamily="18" charset="0"/>
                <a:cs typeface="Times New Roman" panose="02020603050405020304" pitchFamily="18" charset="0"/>
              </a:rPr>
              <a:t> України з метою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можуть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встановлюватися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центральним</a:t>
            </a:r>
            <a:r>
              <a:rPr lang="ru-RU" sz="1600" dirty="0">
                <a:solidFill>
                  <a:schemeClr val="accent1">
                    <a:lumMod val="50000"/>
                  </a:schemeClr>
                </a:solidFill>
                <a:latin typeface="Times New Roman" panose="02020603050405020304" pitchFamily="18" charset="0"/>
                <a:cs typeface="Times New Roman" panose="02020603050405020304" pitchFamily="18" charset="0"/>
              </a:rPr>
              <a:t> органом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виконавчої</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влади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забезпечує</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формування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та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реалізує</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державну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податкову</a:t>
            </a:r>
            <a:r>
              <a:rPr lang="ru-RU" sz="1600" dirty="0">
                <a:solidFill>
                  <a:schemeClr val="accent1">
                    <a:lumMod val="50000"/>
                  </a:schemeClr>
                </a:solidFill>
                <a:latin typeface="Times New Roman" panose="02020603050405020304" pitchFamily="18" charset="0"/>
                <a:cs typeface="Times New Roman" panose="02020603050405020304" pitchFamily="18" charset="0"/>
              </a:rPr>
              <a:t> і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митну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політику</a:t>
            </a:r>
            <a:r>
              <a:rPr lang="ru-RU" sz="1600" dirty="0">
                <a:solidFill>
                  <a:schemeClr val="accent1">
                    <a:lumMod val="50000"/>
                  </a:schemeClr>
                </a:solidFill>
                <a:latin typeface="Times New Roman" panose="02020603050405020304" pitchFamily="18" charset="0"/>
                <a:cs typeface="Times New Roman" panose="02020603050405020304" pitchFamily="18" charset="0"/>
              </a:rPr>
              <a:t>, 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урахуванням</a:t>
            </a:r>
            <a:r>
              <a:rPr lang="ru-RU" sz="1600" dirty="0">
                <a:solidFill>
                  <a:schemeClr val="accent1">
                    <a:lumMod val="50000"/>
                  </a:schemeClr>
                </a:solidFill>
                <a:latin typeface="Times New Roman" panose="02020603050405020304" pitchFamily="18" charset="0"/>
                <a:cs typeface="Times New Roman" panose="02020603050405020304" pitchFamily="18" charset="0"/>
              </a:rPr>
              <a:t> характеру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операцій</a:t>
            </a:r>
            <a:r>
              <a:rPr lang="ru-RU" sz="1600" dirty="0">
                <a:solidFill>
                  <a:schemeClr val="accent1">
                    <a:lumMod val="50000"/>
                  </a:schemeClr>
                </a:solidFill>
                <a:latin typeface="Times New Roman" panose="02020603050405020304" pitchFamily="18" charset="0"/>
                <a:cs typeface="Times New Roman" panose="02020603050405020304" pitchFamily="18" charset="0"/>
              </a:rPr>
              <a:t> 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та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особливостей</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технологічного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процесу</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endParaRPr lang="ru-RU" sz="1600" b="0"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rot="21257684">
            <a:off x="6901218" y="2746071"/>
            <a:ext cx="5056495" cy="132343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600" dirty="0">
                <a:solidFill>
                  <a:schemeClr val="accent1">
                    <a:lumMod val="50000"/>
                  </a:schemeClr>
                </a:solidFill>
                <a:latin typeface="Times New Roman" panose="02020603050405020304" pitchFamily="18" charset="0"/>
                <a:cs typeface="Times New Roman" panose="02020603050405020304" pitchFamily="18" charset="0"/>
              </a:rPr>
              <a:t>10. За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письмовою</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заявою</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власника</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або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уповноваженої</a:t>
            </a:r>
            <a:r>
              <a:rPr lang="ru-RU" sz="1600" dirty="0">
                <a:solidFill>
                  <a:schemeClr val="accent1">
                    <a:lumMod val="50000"/>
                  </a:schemeClr>
                </a:solidFill>
                <a:latin typeface="Times New Roman" panose="02020603050405020304" pitchFamily="18" charset="0"/>
                <a:cs typeface="Times New Roman" panose="02020603050405020304" pitchFamily="18" charset="0"/>
              </a:rPr>
              <a:t> ним особи органом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доходів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і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зборів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може</a:t>
            </a:r>
            <a:r>
              <a:rPr lang="ru-RU" sz="1600" dirty="0">
                <a:solidFill>
                  <a:schemeClr val="accent1">
                    <a:lumMod val="50000"/>
                  </a:schemeClr>
                </a:solidFill>
                <a:latin typeface="Times New Roman" panose="02020603050405020304" pitchFamily="18" charset="0"/>
                <a:cs typeface="Times New Roman" panose="02020603050405020304" pitchFamily="18" charset="0"/>
              </a:rPr>
              <a:t> бути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винесено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попереднє</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рішення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щодо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можливості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поміщення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митний</a:t>
            </a:r>
            <a:r>
              <a:rPr lang="ru-RU" sz="1600" dirty="0">
                <a:solidFill>
                  <a:schemeClr val="accent1">
                    <a:lumMod val="50000"/>
                  </a:schemeClr>
                </a:solidFill>
                <a:latin typeface="Times New Roman" panose="02020603050405020304" pitchFamily="18" charset="0"/>
                <a:cs typeface="Times New Roman" panose="02020603050405020304" pitchFamily="18" charset="0"/>
              </a:rPr>
              <a:t> режим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на митній території.</a:t>
            </a:r>
          </a:p>
        </p:txBody>
      </p:sp>
    </p:spTree>
    <p:extLst>
      <p:ext uri="{BB962C8B-B14F-4D97-AF65-F5344CB8AC3E}">
        <p14:creationId xmlns:p14="http://schemas.microsoft.com/office/powerpoint/2010/main" val="1573418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rot="236652">
            <a:off x="7656561" y="4044375"/>
            <a:ext cx="4466955" cy="2145061"/>
          </a:xfrm>
          <a:prstGeom prst="rect">
            <a:avLst/>
          </a:prstGeom>
          <a:ln>
            <a:noFill/>
          </a:ln>
          <a:effectLst>
            <a:softEdge rad="112500"/>
          </a:effectLst>
        </p:spPr>
      </p:pic>
      <p:pic>
        <p:nvPicPr>
          <p:cNvPr id="3076" name="Picture 4" descr="http://genplanua.com/wp-content/uploads/2017/11/mutnusya-304-1024x6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21872">
            <a:off x="204404" y="4093549"/>
            <a:ext cx="3181291" cy="2121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3862018" y="3571818"/>
            <a:ext cx="3549129" cy="2768707"/>
          </a:xfrm>
          <a:prstGeom prst="rect">
            <a:avLst/>
          </a:prstGeom>
        </p:spPr>
      </p:pic>
      <p:sp>
        <p:nvSpPr>
          <p:cNvPr id="5" name="Пятиугольник 4"/>
          <p:cNvSpPr/>
          <p:nvPr/>
        </p:nvSpPr>
        <p:spPr>
          <a:xfrm>
            <a:off x="327546" y="736979"/>
            <a:ext cx="11864454" cy="2402007"/>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Митний склад </a:t>
            </a:r>
            <a:r>
              <a:rPr lang="ru-RU" sz="2800" dirty="0">
                <a:solidFill>
                  <a:srgbClr val="002060"/>
                </a:solidFill>
                <a:latin typeface="Times New Roman" panose="02020603050405020304" pitchFamily="18" charset="0"/>
                <a:cs typeface="Times New Roman" panose="02020603050405020304" pitchFamily="18" charset="0"/>
              </a:rPr>
              <a:t>-</a:t>
            </a:r>
            <a:r>
              <a:rPr lang="ru-RU" sz="2800" b="1" dirty="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це митний режим, відповідно до якого іноземні або українські товари зберігаються під митним контролем із умовним повним звільненням від оподаткування митними платежами та без застосування заходів нетарифного регулювання зовнішньоекономічної діяльності.</a:t>
            </a:r>
            <a:endParaRPr lang="ru-RU" sz="2800" dirty="0">
              <a:solidFill>
                <a:srgbClr val="002060"/>
              </a:solidFill>
            </a:endParaRPr>
          </a:p>
        </p:txBody>
      </p:sp>
      <p:sp>
        <p:nvSpPr>
          <p:cNvPr id="6" name="Заголовок 6"/>
          <p:cNvSpPr txBox="1">
            <a:spLocks/>
          </p:cNvSpPr>
          <p:nvPr/>
        </p:nvSpPr>
        <p:spPr>
          <a:xfrm>
            <a:off x="9253182" y="6509983"/>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369535" y="98220"/>
            <a:ext cx="5571269" cy="523220"/>
          </a:xfrm>
          <a:prstGeom prst="rect">
            <a:avLst/>
          </a:prstGeom>
        </p:spPr>
        <p:txBody>
          <a:bodyPr wrap="none">
            <a:spAutoFit/>
          </a:bodyPr>
          <a:lstStyle/>
          <a:p>
            <a:r>
              <a:rPr lang="ru-RU" sz="2800" b="1" u="sng" dirty="0">
                <a:solidFill>
                  <a:srgbClr val="333333"/>
                </a:solidFill>
                <a:latin typeface="Times New Roman" panose="02020603050405020304" pitchFamily="18" charset="0"/>
                <a:cs typeface="Times New Roman" panose="02020603050405020304" pitchFamily="18" charset="0"/>
                <a:hlinkClick r:id="rId5"/>
              </a:rPr>
              <a:t> </a:t>
            </a:r>
            <a:r>
              <a:rPr lang="ru-RU" sz="2800" b="1" u="sng" dirty="0" smtClean="0">
                <a:solidFill>
                  <a:srgbClr val="333333"/>
                </a:solidFill>
                <a:latin typeface="Times New Roman" panose="02020603050405020304" pitchFamily="18" charset="0"/>
                <a:cs typeface="Times New Roman" panose="02020603050405020304" pitchFamily="18" charset="0"/>
                <a:hlinkClick r:id="rId5"/>
              </a:rPr>
              <a:t>Митний режим митного складу</a:t>
            </a:r>
            <a:endParaRPr lang="ru-RU" sz="2800" b="1" i="0" dirty="0">
              <a:solidFill>
                <a:srgbClr val="444444"/>
              </a:solidFill>
              <a:effectLst/>
              <a:latin typeface="Times New Roman" panose="02020603050405020304" pitchFamily="18" charset="0"/>
              <a:cs typeface="Times New Roman" panose="02020603050405020304" pitchFamily="18" charset="0"/>
            </a:endParaRPr>
          </a:p>
        </p:txBody>
      </p:sp>
      <p:sp>
        <p:nvSpPr>
          <p:cNvPr id="8" name="Заголовок 6"/>
          <p:cNvSpPr txBox="1">
            <a:spLocks/>
          </p:cNvSpPr>
          <p:nvPr/>
        </p:nvSpPr>
        <p:spPr>
          <a:xfrm>
            <a:off x="-302873" y="6555294"/>
            <a:ext cx="3672408" cy="221600"/>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150000"/>
              </a:lnSpc>
            </a:pPr>
            <a:r>
              <a:rPr lang="uk-UA" sz="1000" b="1" dirty="0">
                <a:solidFill>
                  <a:srgbClr val="002060"/>
                </a:solidFill>
                <a:latin typeface="Times New Roman" panose="02020603050405020304" pitchFamily="18" charset="0"/>
                <a:cs typeface="Times New Roman" panose="02020603050405020304" pitchFamily="18" charset="0"/>
              </a:rPr>
              <a:t>НДЦ ІПР НАН УКРАЇНИ</a:t>
            </a:r>
            <a:endParaRPr lang="ru-RU" sz="1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497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215" y="402527"/>
            <a:ext cx="5170227" cy="4524315"/>
          </a:xfrm>
          <a:prstGeom prst="rect">
            <a:avLst/>
          </a:prstGeom>
          <a:solidFill>
            <a:schemeClr val="accent5">
              <a:lumMod val="20000"/>
              <a:lumOff val="80000"/>
            </a:schemeClr>
          </a:solidFill>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600" dirty="0">
                <a:solidFill>
                  <a:schemeClr val="accent1">
                    <a:lumMod val="50000"/>
                  </a:schemeClr>
                </a:solidFill>
                <a:latin typeface="Times New Roman" panose="02020603050405020304" pitchFamily="18" charset="0"/>
                <a:cs typeface="Times New Roman" panose="02020603050405020304" pitchFamily="18" charset="0"/>
              </a:rPr>
              <a:t>12.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Якщо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органи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доходів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і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зборів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не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можуть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забезпечити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ідентифікацію</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ввозяться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митну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територію</a:t>
            </a:r>
            <a:r>
              <a:rPr lang="ru-RU" sz="1600" dirty="0">
                <a:solidFill>
                  <a:schemeClr val="accent1">
                    <a:lumMod val="50000"/>
                  </a:schemeClr>
                </a:solidFill>
                <a:latin typeface="Times New Roman" panose="02020603050405020304" pitchFamily="18" charset="0"/>
                <a:cs typeface="Times New Roman" panose="02020603050405020304" pitchFamily="18" charset="0"/>
              </a:rPr>
              <a:t> України з метою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відповідно</a:t>
            </a:r>
            <a:r>
              <a:rPr lang="ru-RU" sz="1600" dirty="0">
                <a:solidFill>
                  <a:schemeClr val="accent1">
                    <a:lumMod val="50000"/>
                  </a:schemeClr>
                </a:solidFill>
                <a:latin typeface="Times New Roman" panose="02020603050405020304" pitchFamily="18" charset="0"/>
                <a:cs typeface="Times New Roman" panose="02020603050405020304" pitchFamily="18" charset="0"/>
              </a:rPr>
              <a:t> до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статті</a:t>
            </a:r>
            <a:r>
              <a:rPr lang="ru-RU" sz="1600" dirty="0">
                <a:solidFill>
                  <a:schemeClr val="accent1">
                    <a:lumMod val="50000"/>
                  </a:schemeClr>
                </a:solidFill>
                <a:latin typeface="Times New Roman" panose="02020603050405020304" pitchFamily="18" charset="0"/>
                <a:cs typeface="Times New Roman" panose="02020603050405020304" pitchFamily="18" charset="0"/>
              </a:rPr>
              <a:t> 326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цього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Кодексу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можуть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бути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застосовані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інші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способи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забезпечення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ідентифікації</a:t>
            </a:r>
            <a:r>
              <a:rPr lang="ru-RU" sz="1600" dirty="0">
                <a:solidFill>
                  <a:schemeClr val="accent1">
                    <a:lumMod val="50000"/>
                  </a:schemeClr>
                </a:solidFill>
                <a:latin typeface="Times New Roman" panose="02020603050405020304" pitchFamily="18" charset="0"/>
                <a:cs typeface="Times New Roman" panose="02020603050405020304" pitchFamily="18" charset="0"/>
              </a:rPr>
              <a:t> 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урахуванням</a:t>
            </a:r>
            <a:r>
              <a:rPr lang="ru-RU" sz="1600" dirty="0">
                <a:solidFill>
                  <a:schemeClr val="accent1">
                    <a:lumMod val="50000"/>
                  </a:schemeClr>
                </a:solidFill>
                <a:latin typeface="Times New Roman" panose="02020603050405020304" pitchFamily="18" charset="0"/>
                <a:cs typeface="Times New Roman" panose="02020603050405020304" pitchFamily="18" charset="0"/>
              </a:rPr>
              <a:t> характеру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операцій</a:t>
            </a:r>
            <a:r>
              <a:rPr lang="ru-RU" sz="1600" dirty="0">
                <a:solidFill>
                  <a:schemeClr val="accent1">
                    <a:lumMod val="50000"/>
                  </a:schemeClr>
                </a:solidFill>
                <a:latin typeface="Times New Roman" panose="02020603050405020304" pitchFamily="18" charset="0"/>
                <a:cs typeface="Times New Roman" panose="02020603050405020304" pitchFamily="18" charset="0"/>
              </a:rPr>
              <a:t> 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та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особливостей</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технологічного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процесу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наприклад</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такі</a:t>
            </a:r>
            <a:r>
              <a:rPr lang="ru-RU" sz="1600" dirty="0">
                <a:solidFill>
                  <a:schemeClr val="accent1">
                    <a:lumMod val="50000"/>
                  </a:schemeClr>
                </a:solidFill>
                <a:latin typeface="Times New Roman" panose="02020603050405020304" pitchFamily="18" charset="0"/>
                <a:cs typeface="Times New Roman" panose="02020603050405020304" pitchFamily="18" charset="0"/>
              </a:rPr>
              <a:t> як:</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1)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посилання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опис</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спеціального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виробничого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маркування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або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номерів</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2)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пломби</a:t>
            </a:r>
            <a:r>
              <a:rPr lang="ru-RU" sz="1600" dirty="0">
                <a:solidFill>
                  <a:schemeClr val="accent1">
                    <a:lumMod val="50000"/>
                  </a:schemeClr>
                </a:solidFill>
                <a:latin typeface="Times New Roman" panose="02020603050405020304" pitchFamily="18" charset="0"/>
                <a:cs typeface="Times New Roman" panose="02020603050405020304" pitchFamily="18" charset="0"/>
              </a:rPr>
              <a:t>, печатки,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штампи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або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інше</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індивідуальне</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маркування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3)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зразки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ілюстрації</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чи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технічний</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опис</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4)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проби</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5)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документальне</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підтвердження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яке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стосується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передбачених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операцій</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такі</a:t>
            </a:r>
            <a:r>
              <a:rPr lang="ru-RU" sz="1600" dirty="0">
                <a:solidFill>
                  <a:schemeClr val="accent1">
                    <a:lumMod val="50000"/>
                  </a:schemeClr>
                </a:solidFill>
                <a:latin typeface="Times New Roman" panose="02020603050405020304" pitchFamily="18" charset="0"/>
                <a:cs typeface="Times New Roman" panose="02020603050405020304" pitchFamily="18" charset="0"/>
              </a:rPr>
              <a:t> як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контракти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рахунки-проформи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комерційна</a:t>
            </a:r>
            <a:r>
              <a:rPr lang="ru-RU" sz="1600" dirty="0">
                <a:solidFill>
                  <a:schemeClr val="accent1">
                    <a:lumMod val="50000"/>
                  </a:schemeClr>
                </a:solidFill>
                <a:latin typeface="Times New Roman" panose="02020603050405020304" pitchFamily="18" charset="0"/>
                <a:cs typeface="Times New Roman" panose="02020603050405020304" pitchFamily="18" charset="0"/>
              </a:rPr>
              <a:t> переписка),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які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свідчать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про те,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продукти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вироблені</a:t>
            </a:r>
            <a:r>
              <a:rPr lang="ru-RU" sz="1600" dirty="0">
                <a:solidFill>
                  <a:schemeClr val="accent1">
                    <a:lumMod val="50000"/>
                  </a:schemeClr>
                </a:solidFill>
                <a:latin typeface="Times New Roman" panose="02020603050405020304" pitchFamily="18" charset="0"/>
                <a:cs typeface="Times New Roman" panose="02020603050405020304" pitchFamily="18" charset="0"/>
              </a:rPr>
              <a:t> з товарів,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які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ввозяться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для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endParaRPr lang="ru-RU" sz="1600" b="0"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030036" y="2986039"/>
            <a:ext cx="5056497" cy="3633126"/>
          </a:xfrm>
          <a:prstGeom prst="rect">
            <a:avLst/>
          </a:prstGeom>
          <a:solidFill>
            <a:schemeClr val="accent5">
              <a:lumMod val="20000"/>
              <a:lumOff val="80000"/>
            </a:schemeClr>
          </a:solidFill>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600" dirty="0">
                <a:solidFill>
                  <a:schemeClr val="accent1">
                    <a:lumMod val="50000"/>
                  </a:schemeClr>
                </a:solidFill>
                <a:latin typeface="Times New Roman" panose="02020603050405020304" pitchFamily="18" charset="0"/>
                <a:cs typeface="Times New Roman" panose="02020603050405020304" pitchFamily="18" charset="0"/>
              </a:rPr>
              <a:t>13.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Можливість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встановлення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наявності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ввезених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у продуктах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не є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обов’язковою</a:t>
            </a:r>
            <a:r>
              <a:rPr lang="ru-RU" sz="1600" dirty="0">
                <a:solidFill>
                  <a:schemeClr val="accent1">
                    <a:lumMod val="50000"/>
                  </a:schemeClr>
                </a:solidFill>
                <a:latin typeface="Times New Roman" panose="02020603050405020304" pitchFamily="18" charset="0"/>
                <a:cs typeface="Times New Roman" panose="02020603050405020304" pitchFamily="18" charset="0"/>
              </a:rPr>
              <a:t> для допуску товарів для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митній території України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випадках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якщо</a:t>
            </a:r>
            <a:r>
              <a:rPr lang="ru-RU" sz="1600" dirty="0">
                <a:solidFill>
                  <a:schemeClr val="accent1">
                    <a:lumMod val="50000"/>
                  </a:schemeClr>
                </a:solidFill>
                <a:latin typeface="Times New Roman" panose="02020603050405020304" pitchFamily="18" charset="0"/>
                <a:cs typeface="Times New Roman" panose="02020603050405020304" pitchFamily="18" charset="0"/>
              </a:rPr>
              <a:t>:</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1)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такі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товари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можуть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бути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ідентифіковані</a:t>
            </a:r>
            <a:r>
              <a:rPr lang="ru-RU" sz="1600" dirty="0">
                <a:solidFill>
                  <a:schemeClr val="accent1">
                    <a:lumMod val="50000"/>
                  </a:schemeClr>
                </a:solidFill>
                <a:latin typeface="Times New Roman" panose="02020603050405020304" pitchFamily="18" charset="0"/>
                <a:cs typeface="Times New Roman" panose="02020603050405020304" pitchFamily="18" charset="0"/>
              </a:rPr>
              <a:t> шляхом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представлення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докладних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даних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про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витрачені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ресурси</a:t>
            </a:r>
            <a:r>
              <a:rPr lang="ru-RU" sz="1600" dirty="0">
                <a:solidFill>
                  <a:schemeClr val="accent1">
                    <a:lumMod val="50000"/>
                  </a:schemeClr>
                </a:solidFill>
                <a:latin typeface="Times New Roman" panose="02020603050405020304" pitchFamily="18" charset="0"/>
                <a:cs typeface="Times New Roman" panose="02020603050405020304" pitchFamily="18" charset="0"/>
              </a:rPr>
              <a:t> та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технології</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виробництва</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продуктів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чи</a:t>
            </a:r>
            <a:r>
              <a:rPr lang="ru-RU" sz="1600" dirty="0">
                <a:solidFill>
                  <a:schemeClr val="accent1">
                    <a:lumMod val="50000"/>
                  </a:schemeClr>
                </a:solidFill>
                <a:latin typeface="Times New Roman" panose="02020603050405020304" pitchFamily="18" charset="0"/>
                <a:cs typeface="Times New Roman" panose="02020603050405020304" pitchFamily="18" charset="0"/>
              </a:rPr>
              <a:t> шляхом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здійснення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митного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контролю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a:t>
            </a:r>
            <a:r>
              <a:rPr lang="ru-RU" sz="1600" dirty="0">
                <a:solidFill>
                  <a:schemeClr val="accent1">
                    <a:lumMod val="50000"/>
                  </a:schemeClr>
                </a:solidFill>
                <a:latin typeface="Times New Roman" panose="02020603050405020304" pitchFamily="18" charset="0"/>
                <a:cs typeface="Times New Roman" panose="02020603050405020304" pitchFamily="18" charset="0"/>
              </a:rPr>
              <a:t> час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проведення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операцій</a:t>
            </a:r>
            <a:r>
              <a:rPr lang="ru-RU" sz="1600" dirty="0">
                <a:solidFill>
                  <a:schemeClr val="accent1">
                    <a:lumMod val="50000"/>
                  </a:schemeClr>
                </a:solidFill>
                <a:latin typeface="Times New Roman" panose="02020603050405020304" pitchFamily="18" charset="0"/>
                <a:cs typeface="Times New Roman" panose="02020603050405020304" pitchFamily="18" charset="0"/>
              </a:rPr>
              <a:t> 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або</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p>
            <a:r>
              <a:rPr lang="ru-RU" sz="1600" dirty="0">
                <a:solidFill>
                  <a:schemeClr val="accent1">
                    <a:lumMod val="50000"/>
                  </a:schemeClr>
                </a:solidFill>
                <a:latin typeface="Times New Roman" panose="02020603050405020304" pitchFamily="18" charset="0"/>
                <a:cs typeface="Times New Roman" panose="02020603050405020304" pitchFamily="18" charset="0"/>
              </a:rPr>
              <a:t>2)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митний</a:t>
            </a:r>
            <a:r>
              <a:rPr lang="ru-RU" sz="1600" dirty="0">
                <a:solidFill>
                  <a:schemeClr val="accent1">
                    <a:lumMod val="50000"/>
                  </a:schemeClr>
                </a:solidFill>
                <a:latin typeface="Times New Roman" panose="02020603050405020304" pitchFamily="18" charset="0"/>
                <a:cs typeface="Times New Roman" panose="02020603050405020304" pitchFamily="18" charset="0"/>
              </a:rPr>
              <a:t> режим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митній території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завершується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реекспортом</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продуктів</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товарів,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ідентичних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за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описом</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якістю</a:t>
            </a:r>
            <a:r>
              <a:rPr lang="ru-RU" sz="1600" dirty="0">
                <a:solidFill>
                  <a:schemeClr val="accent1">
                    <a:lumMod val="50000"/>
                  </a:schemeClr>
                </a:solidFill>
                <a:latin typeface="Times New Roman" panose="02020603050405020304" pitchFamily="18" charset="0"/>
                <a:cs typeface="Times New Roman" panose="02020603050405020304" pitchFamily="18" charset="0"/>
              </a:rPr>
              <a:t> та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технічними</a:t>
            </a:r>
            <a:r>
              <a:rPr lang="ru-RU" sz="1600" dirty="0">
                <a:solidFill>
                  <a:schemeClr val="accent1">
                    <a:lumMod val="50000"/>
                  </a:schemeClr>
                </a:solidFill>
                <a:latin typeface="Times New Roman" panose="02020603050405020304" pitchFamily="18" charset="0"/>
                <a:cs typeface="Times New Roman" panose="02020603050405020304" pitchFamily="18" charset="0"/>
              </a:rPr>
              <a:t> характеристиками товарам,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допущеним</a:t>
            </a:r>
            <a:r>
              <a:rPr lang="ru-RU" sz="1600" dirty="0">
                <a:solidFill>
                  <a:schemeClr val="accent1">
                    <a:lumMod val="50000"/>
                  </a:schemeClr>
                </a:solidFill>
                <a:latin typeface="Times New Roman" panose="02020603050405020304" pitchFamily="18" charset="0"/>
                <a:cs typeface="Times New Roman" panose="02020603050405020304" pitchFamily="18" charset="0"/>
              </a:rPr>
              <a:t> для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митній території України.</a:t>
            </a:r>
            <a:endParaRPr lang="ru-RU" sz="1600" b="0"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pic>
        <p:nvPicPr>
          <p:cNvPr id="4098" name="Picture 2" descr="https://lawyers.ua/wp-content/uploads/2017/01/13252797114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7868">
            <a:off x="7353870" y="502349"/>
            <a:ext cx="4342260" cy="2183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storage.vse.rv.ua/93bd237aca/225217_html_4a86f640-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39" y="5381827"/>
            <a:ext cx="3480178" cy="1237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40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5172501" y="68240"/>
            <a:ext cx="7237864" cy="6755643"/>
            <a:chOff x="5172501" y="68240"/>
            <a:chExt cx="7237864" cy="6755643"/>
          </a:xfrm>
        </p:grpSpPr>
        <p:sp>
          <p:nvSpPr>
            <p:cNvPr id="12" name="Вертикальный свиток 11"/>
            <p:cNvSpPr/>
            <p:nvPr/>
          </p:nvSpPr>
          <p:spPr>
            <a:xfrm>
              <a:off x="5172501" y="68240"/>
              <a:ext cx="7010048" cy="6755643"/>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403942" y="68240"/>
              <a:ext cx="6006423" cy="1107996"/>
            </a:xfrm>
            <a:prstGeom prst="rect">
              <a:avLst/>
            </a:prstGeom>
            <a:noFill/>
          </p:spPr>
          <p:txBody>
            <a:bodyPr wrap="square" rtlCol="0">
              <a:spAutoFit/>
            </a:bodyPr>
            <a:lstStyle/>
            <a:p>
              <a:pPr algn="ctr"/>
              <a:r>
                <a:rPr lang="ru-RU" sz="2400" b="1" i="1" dirty="0">
                  <a:solidFill>
                    <a:srgbClr val="FF0000"/>
                  </a:solidFill>
                  <a:latin typeface="Times New Roman" panose="02020603050405020304" pitchFamily="18" charset="0"/>
                  <a:cs typeface="Times New Roman" panose="02020603050405020304" pitchFamily="18" charset="0"/>
                </a:rPr>
                <a:t>Строки </a:t>
              </a:r>
              <a:r>
                <a:rPr lang="ru-RU" sz="2400" b="1" i="1" dirty="0" err="1">
                  <a:solidFill>
                    <a:srgbClr val="FF0000"/>
                  </a:solidFill>
                  <a:latin typeface="Times New Roman" panose="02020603050405020304" pitchFamily="18" charset="0"/>
                  <a:cs typeface="Times New Roman" panose="02020603050405020304" pitchFamily="18" charset="0"/>
                </a:rPr>
                <a:t>переробки</a:t>
              </a:r>
              <a:r>
                <a:rPr lang="ru-RU" sz="2400" b="1" i="1" dirty="0">
                  <a:solidFill>
                    <a:srgbClr val="FF0000"/>
                  </a:solidFill>
                  <a:latin typeface="Times New Roman" panose="02020603050405020304" pitchFamily="18" charset="0"/>
                  <a:cs typeface="Times New Roman" panose="02020603050405020304" pitchFamily="18" charset="0"/>
                </a:rPr>
                <a:t> товарів на митній території України</a:t>
              </a:r>
            </a:p>
            <a:p>
              <a:pPr algn="ctr"/>
              <a:endParaRPr lang="ru-RU" sz="16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407448" y="883795"/>
              <a:ext cx="4906546" cy="5940088"/>
            </a:xfrm>
            <a:prstGeom prst="rect">
              <a:avLst/>
            </a:prstGeom>
          </p:spPr>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1. Строк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товарів на митній території України </a:t>
              </a:r>
              <a:r>
                <a:rPr lang="ru-RU" sz="2000" dirty="0" err="1">
                  <a:solidFill>
                    <a:srgbClr val="000000"/>
                  </a:solidFill>
                  <a:latin typeface="Times New Roman" panose="02020603050405020304" pitchFamily="18" charset="0"/>
                  <a:cs typeface="Times New Roman" panose="02020603050405020304" pitchFamily="18" charset="0"/>
                </a:rPr>
                <a:t>встановлюється</a:t>
              </a:r>
              <a:r>
                <a:rPr lang="ru-RU" sz="2000" dirty="0">
                  <a:solidFill>
                    <a:srgbClr val="000000"/>
                  </a:solidFill>
                  <a:latin typeface="Times New Roman" panose="02020603050405020304" pitchFamily="18" charset="0"/>
                  <a:cs typeface="Times New Roman" panose="02020603050405020304" pitchFamily="18" charset="0"/>
                </a:rPr>
                <a:t> органом </a:t>
              </a:r>
              <a:r>
                <a:rPr lang="ru-RU" sz="2000" dirty="0" err="1">
                  <a:solidFill>
                    <a:srgbClr val="000000"/>
                  </a:solidFill>
                  <a:latin typeface="Times New Roman" panose="02020603050405020304" pitchFamily="18" charset="0"/>
                  <a:cs typeface="Times New Roman" panose="02020603050405020304" pitchFamily="18" charset="0"/>
                </a:rPr>
                <a:t>доходів</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зборів</a:t>
              </a:r>
              <a:r>
                <a:rPr lang="ru-RU" sz="2000" dirty="0">
                  <a:solidFill>
                    <a:srgbClr val="000000"/>
                  </a:solidFill>
                  <a:latin typeface="Times New Roman" panose="02020603050405020304" pitchFamily="18" charset="0"/>
                  <a:cs typeface="Times New Roman" panose="02020603050405020304" pitchFamily="18" charset="0"/>
                </a:rPr>
                <a:t> у кожному </a:t>
              </a:r>
              <a:r>
                <a:rPr lang="ru-RU" sz="2000" dirty="0" err="1">
                  <a:solidFill>
                    <a:srgbClr val="000000"/>
                  </a:solidFill>
                  <a:latin typeface="Times New Roman" panose="02020603050405020304" pitchFamily="18" charset="0"/>
                  <a:cs typeface="Times New Roman" panose="02020603050405020304" pitchFamily="18" charset="0"/>
                </a:rPr>
                <a:t>випадку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під</a:t>
              </a:r>
              <a:r>
                <a:rPr lang="ru-RU" sz="2000" dirty="0">
                  <a:solidFill>
                    <a:srgbClr val="000000"/>
                  </a:solidFill>
                  <a:latin typeface="Times New Roman" panose="02020603050405020304" pitchFamily="18" charset="0"/>
                  <a:cs typeface="Times New Roman" panose="02020603050405020304" pitchFamily="18" charset="0"/>
                </a:rPr>
                <a:t> час </a:t>
              </a:r>
              <a:r>
                <a:rPr lang="ru-RU" sz="2000" dirty="0" err="1">
                  <a:solidFill>
                    <a:srgbClr val="000000"/>
                  </a:solidFill>
                  <a:latin typeface="Times New Roman" panose="02020603050405020304" pitchFamily="18" charset="0"/>
                  <a:cs typeface="Times New Roman" panose="02020603050405020304" pitchFamily="18" charset="0"/>
                </a:rPr>
                <a:t>видачі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дозволу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підприємству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виходячи</a:t>
              </a:r>
              <a:r>
                <a:rPr lang="ru-RU" sz="2000" dirty="0">
                  <a:solidFill>
                    <a:srgbClr val="000000"/>
                  </a:solidFill>
                  <a:latin typeface="Times New Roman" panose="02020603050405020304" pitchFamily="18" charset="0"/>
                  <a:cs typeface="Times New Roman" panose="02020603050405020304" pitchFamily="18" charset="0"/>
                </a:rPr>
                <a:t> з </a:t>
              </a:r>
              <a:r>
                <a:rPr lang="ru-RU" sz="2000" dirty="0" err="1">
                  <a:solidFill>
                    <a:srgbClr val="000000"/>
                  </a:solidFill>
                  <a:latin typeface="Times New Roman" panose="02020603050405020304" pitchFamily="18" charset="0"/>
                  <a:cs typeface="Times New Roman" panose="02020603050405020304" pitchFamily="18" charset="0"/>
                </a:rPr>
                <a:t>тривалості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процесу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товарів та </a:t>
              </a:r>
              <a:r>
                <a:rPr lang="ru-RU" sz="2000" dirty="0" err="1">
                  <a:solidFill>
                    <a:srgbClr val="000000"/>
                  </a:solidFill>
                  <a:latin typeface="Times New Roman" panose="02020603050405020304" pitchFamily="18" charset="0"/>
                  <a:cs typeface="Times New Roman" panose="02020603050405020304" pitchFamily="18" charset="0"/>
                </a:rPr>
                <a:t>розпорядження</a:t>
              </a:r>
              <a:r>
                <a:rPr lang="ru-RU" sz="2000" dirty="0">
                  <a:solidFill>
                    <a:srgbClr val="000000"/>
                  </a:solidFill>
                  <a:latin typeface="Times New Roman" panose="02020603050405020304" pitchFamily="18" charset="0"/>
                  <a:cs typeface="Times New Roman" panose="02020603050405020304" pitchFamily="18" charset="0"/>
                </a:rPr>
                <a:t> продуктами </a:t>
              </a:r>
              <a:r>
                <a:rPr lang="ru-RU" sz="2000" dirty="0" err="1">
                  <a:solidFill>
                    <a:srgbClr val="000000"/>
                  </a:solidFill>
                  <a:latin typeface="Times New Roman" panose="02020603050405020304" pitchFamily="18" charset="0"/>
                  <a:cs typeface="Times New Roman" panose="02020603050405020304" pitchFamily="18" charset="0"/>
                </a:rPr>
                <a:t>їх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Зазначений</a:t>
              </a:r>
              <a:r>
                <a:rPr lang="ru-RU" sz="2000" b="1" dirty="0">
                  <a:solidFill>
                    <a:srgbClr val="000000"/>
                  </a:solidFill>
                  <a:latin typeface="Times New Roman" panose="02020603050405020304" pitchFamily="18" charset="0"/>
                  <a:cs typeface="Times New Roman" panose="02020603050405020304" pitchFamily="18" charset="0"/>
                </a:rPr>
                <a:t> строк </a:t>
              </a:r>
              <a:r>
                <a:rPr lang="ru-RU" sz="2000" b="1" dirty="0" err="1">
                  <a:solidFill>
                    <a:srgbClr val="000000"/>
                  </a:solidFill>
                  <a:latin typeface="Times New Roman" panose="02020603050405020304" pitchFamily="18" charset="0"/>
                  <a:cs typeface="Times New Roman" panose="02020603050405020304" pitchFamily="18" charset="0"/>
                </a:rPr>
                <a:t>обчислюється</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починаючи</a:t>
              </a:r>
              <a:r>
                <a:rPr lang="ru-RU" sz="2000" b="1" dirty="0">
                  <a:solidFill>
                    <a:srgbClr val="000000"/>
                  </a:solidFill>
                  <a:latin typeface="Times New Roman" panose="02020603050405020304" pitchFamily="18" charset="0"/>
                  <a:cs typeface="Times New Roman" panose="02020603050405020304" pitchFamily="18" charset="0"/>
                </a:rPr>
                <a:t> з дня </a:t>
              </a:r>
              <a:r>
                <a:rPr lang="ru-RU" sz="2000" b="1" dirty="0" err="1">
                  <a:solidFill>
                    <a:srgbClr val="000000"/>
                  </a:solidFill>
                  <a:latin typeface="Times New Roman" panose="02020603050405020304" pitchFamily="18" charset="0"/>
                  <a:cs typeface="Times New Roman" panose="02020603050405020304" pitchFamily="18" charset="0"/>
                </a:rPr>
                <a:t>завершення</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митного</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оформлення</a:t>
              </a:r>
              <a:r>
                <a:rPr lang="ru-RU" sz="2000" b="1" dirty="0">
                  <a:solidFill>
                    <a:srgbClr val="000000"/>
                  </a:solidFill>
                  <a:latin typeface="Times New Roman" panose="02020603050405020304" pitchFamily="18" charset="0"/>
                  <a:cs typeface="Times New Roman" panose="02020603050405020304" pitchFamily="18" charset="0"/>
                </a:rPr>
                <a:t> органом </a:t>
              </a:r>
              <a:r>
                <a:rPr lang="ru-RU" sz="2000" b="1" dirty="0" err="1">
                  <a:solidFill>
                    <a:srgbClr val="000000"/>
                  </a:solidFill>
                  <a:latin typeface="Times New Roman" panose="02020603050405020304" pitchFamily="18" charset="0"/>
                  <a:cs typeface="Times New Roman" panose="02020603050405020304" pitchFamily="18" charset="0"/>
                </a:rPr>
                <a:t>доходів</a:t>
              </a:r>
              <a:r>
                <a:rPr lang="ru-RU" sz="2000" b="1" dirty="0">
                  <a:solidFill>
                    <a:srgbClr val="000000"/>
                  </a:solidFill>
                  <a:latin typeface="Times New Roman" panose="02020603050405020304" pitchFamily="18" charset="0"/>
                  <a:cs typeface="Times New Roman" panose="02020603050405020304" pitchFamily="18" charset="0"/>
                </a:rPr>
                <a:t> і </a:t>
              </a:r>
              <a:r>
                <a:rPr lang="ru-RU" sz="2000" b="1" dirty="0" err="1">
                  <a:solidFill>
                    <a:srgbClr val="000000"/>
                  </a:solidFill>
                  <a:latin typeface="Times New Roman" panose="02020603050405020304" pitchFamily="18" charset="0"/>
                  <a:cs typeface="Times New Roman" panose="02020603050405020304" pitchFamily="18" charset="0"/>
                </a:rPr>
                <a:t>зборів</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іноземних</a:t>
              </a:r>
              <a:r>
                <a:rPr lang="ru-RU" sz="2000" b="1" dirty="0">
                  <a:solidFill>
                    <a:srgbClr val="000000"/>
                  </a:solidFill>
                  <a:latin typeface="Times New Roman" panose="02020603050405020304" pitchFamily="18" charset="0"/>
                  <a:cs typeface="Times New Roman" panose="02020603050405020304" pitchFamily="18" charset="0"/>
                </a:rPr>
                <a:t> товарів для </a:t>
              </a:r>
              <a:r>
                <a:rPr lang="ru-RU" sz="2000" b="1" dirty="0" err="1">
                  <a:solidFill>
                    <a:srgbClr val="000000"/>
                  </a:solidFill>
                  <a:latin typeface="Times New Roman" panose="02020603050405020304" pitchFamily="18" charset="0"/>
                  <a:cs typeface="Times New Roman" panose="02020603050405020304" pitchFamily="18" charset="0"/>
                </a:rPr>
                <a:t>переробки</a:t>
              </a:r>
              <a:r>
                <a:rPr lang="ru-RU" sz="2000" b="1" dirty="0">
                  <a:solidFill>
                    <a:srgbClr val="000000"/>
                  </a:solidFill>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За </a:t>
              </a:r>
              <a:r>
                <a:rPr lang="ru-RU" sz="2000" dirty="0" err="1">
                  <a:solidFill>
                    <a:srgbClr val="000000"/>
                  </a:solidFill>
                  <a:latin typeface="Times New Roman" panose="02020603050405020304" pitchFamily="18" charset="0"/>
                  <a:cs typeface="Times New Roman" panose="02020603050405020304" pitchFamily="18" charset="0"/>
                </a:rPr>
                <a:t>заявою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підприємства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якому</a:t>
              </a:r>
              <a:r>
                <a:rPr lang="ru-RU" sz="2000" dirty="0">
                  <a:solidFill>
                    <a:srgbClr val="000000"/>
                  </a:solidFill>
                  <a:latin typeface="Times New Roman" panose="02020603050405020304" pitchFamily="18" charset="0"/>
                  <a:cs typeface="Times New Roman" panose="02020603050405020304" pitchFamily="18" charset="0"/>
                </a:rPr>
                <a:t> видано </a:t>
              </a:r>
              <a:r>
                <a:rPr lang="ru-RU" sz="2000" dirty="0" err="1">
                  <a:solidFill>
                    <a:srgbClr val="000000"/>
                  </a:solidFill>
                  <a:latin typeface="Times New Roman" panose="02020603050405020304" pitchFamily="18" charset="0"/>
                  <a:cs typeface="Times New Roman" panose="02020603050405020304" pitchFamily="18" charset="0"/>
                </a:rPr>
                <a:t>дозвіл</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переробку</a:t>
              </a:r>
              <a:r>
                <a:rPr lang="ru-RU" sz="2000" dirty="0">
                  <a:solidFill>
                    <a:srgbClr val="000000"/>
                  </a:solidFill>
                  <a:latin typeface="Times New Roman" panose="02020603050405020304" pitchFamily="18" charset="0"/>
                  <a:cs typeface="Times New Roman" panose="02020603050405020304" pitchFamily="18" charset="0"/>
                </a:rPr>
                <a:t> товарів, з причин, </a:t>
              </a:r>
              <a:r>
                <a:rPr lang="ru-RU" sz="2000" dirty="0" err="1">
                  <a:solidFill>
                    <a:srgbClr val="000000"/>
                  </a:solidFill>
                  <a:latin typeface="Times New Roman" panose="02020603050405020304" pitchFamily="18" charset="0"/>
                  <a:cs typeface="Times New Roman" panose="02020603050405020304" pitchFamily="18" charset="0"/>
                </a:rPr>
                <a:t>підтверджених</a:t>
              </a:r>
              <a:r>
                <a:rPr lang="ru-RU" sz="2000" dirty="0">
                  <a:solidFill>
                    <a:srgbClr val="000000"/>
                  </a:solidFill>
                  <a:latin typeface="Times New Roman" panose="02020603050405020304" pitchFamily="18" charset="0"/>
                  <a:cs typeface="Times New Roman" panose="02020603050405020304" pitchFamily="18" charset="0"/>
                </a:rPr>
                <a:t> документально, строк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товарів на митній території України </a:t>
              </a:r>
              <a:r>
                <a:rPr lang="ru-RU" sz="2000" dirty="0" err="1">
                  <a:solidFill>
                    <a:srgbClr val="000000"/>
                  </a:solidFill>
                  <a:latin typeface="Times New Roman" panose="02020603050405020304" pitchFamily="18" charset="0"/>
                  <a:cs typeface="Times New Roman" panose="02020603050405020304" pitchFamily="18" charset="0"/>
                </a:rPr>
                <a:t>продовжується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зазначеним</a:t>
              </a:r>
              <a:r>
                <a:rPr lang="ru-RU" sz="2000" dirty="0">
                  <a:solidFill>
                    <a:srgbClr val="000000"/>
                  </a:solidFill>
                  <a:latin typeface="Times New Roman" panose="02020603050405020304" pitchFamily="18" charset="0"/>
                  <a:cs typeface="Times New Roman" panose="02020603050405020304" pitchFamily="18" charset="0"/>
                </a:rPr>
                <a:t> органом, але </a:t>
              </a:r>
              <a:r>
                <a:rPr lang="ru-RU" sz="2000" b="1" dirty="0" err="1">
                  <a:solidFill>
                    <a:srgbClr val="000000"/>
                  </a:solidFill>
                  <a:latin typeface="Times New Roman" panose="02020603050405020304" pitchFamily="18" charset="0"/>
                  <a:cs typeface="Times New Roman" panose="02020603050405020304" pitchFamily="18" charset="0"/>
                </a:rPr>
                <a:t>загальний</a:t>
              </a:r>
              <a:r>
                <a:rPr lang="ru-RU" sz="2000" b="1" dirty="0">
                  <a:solidFill>
                    <a:srgbClr val="000000"/>
                  </a:solidFill>
                  <a:latin typeface="Times New Roman" panose="02020603050405020304" pitchFamily="18" charset="0"/>
                  <a:cs typeface="Times New Roman" panose="02020603050405020304" pitchFamily="18" charset="0"/>
                </a:rPr>
                <a:t> строк </a:t>
              </a:r>
              <a:r>
                <a:rPr lang="ru-RU" sz="2000" b="1" dirty="0" err="1">
                  <a:solidFill>
                    <a:srgbClr val="000000"/>
                  </a:solidFill>
                  <a:latin typeface="Times New Roman" panose="02020603050405020304" pitchFamily="18" charset="0"/>
                  <a:cs typeface="Times New Roman" panose="02020603050405020304" pitchFamily="18" charset="0"/>
                </a:rPr>
                <a:t>переробки</a:t>
              </a:r>
              <a:r>
                <a:rPr lang="ru-RU" sz="2000" b="1" dirty="0">
                  <a:solidFill>
                    <a:srgbClr val="000000"/>
                  </a:solidFill>
                  <a:latin typeface="Times New Roman" panose="02020603050405020304" pitchFamily="18" charset="0"/>
                  <a:cs typeface="Times New Roman" panose="02020603050405020304" pitchFamily="18" charset="0"/>
                </a:rPr>
                <a:t> не </a:t>
              </a:r>
              <a:r>
                <a:rPr lang="ru-RU" sz="2000" b="1" dirty="0" err="1">
                  <a:solidFill>
                    <a:srgbClr val="000000"/>
                  </a:solidFill>
                  <a:latin typeface="Times New Roman" panose="02020603050405020304" pitchFamily="18" charset="0"/>
                  <a:cs typeface="Times New Roman" panose="02020603050405020304" pitchFamily="18" charset="0"/>
                </a:rPr>
                <a:t>може</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перевищувати</a:t>
              </a:r>
              <a:r>
                <a:rPr lang="ru-RU" sz="2000" b="1" dirty="0">
                  <a:solidFill>
                    <a:srgbClr val="000000"/>
                  </a:solidFill>
                  <a:latin typeface="Times New Roman" panose="02020603050405020304" pitchFamily="18" charset="0"/>
                  <a:cs typeface="Times New Roman" panose="02020603050405020304" pitchFamily="18" charset="0"/>
                </a:rPr>
                <a:t> 365 </a:t>
              </a:r>
              <a:r>
                <a:rPr lang="ru-RU" sz="2000" b="1" dirty="0" err="1">
                  <a:solidFill>
                    <a:srgbClr val="000000"/>
                  </a:solidFill>
                  <a:latin typeface="Times New Roman" panose="02020603050405020304" pitchFamily="18" charset="0"/>
                  <a:cs typeface="Times New Roman" panose="02020603050405020304" pitchFamily="18" charset="0"/>
                </a:rPr>
                <a:t>днів</a:t>
              </a:r>
              <a:r>
                <a:rPr lang="ru-RU" sz="2000" b="1" dirty="0">
                  <a:solidFill>
                    <a:srgbClr val="000000"/>
                  </a:solidFill>
                  <a:latin typeface="Times New Roman" panose="02020603050405020304" pitchFamily="18" charset="0"/>
                  <a:cs typeface="Times New Roman" panose="02020603050405020304" pitchFamily="18" charset="0"/>
                </a:rPr>
                <a:t>.</a:t>
              </a:r>
            </a:p>
            <a:p>
              <a:pPr algn="ctr"/>
              <a:r>
                <a:rPr lang="ru-RU" sz="2000" dirty="0">
                  <a:solidFill>
                    <a:srgbClr val="000000"/>
                  </a:solidFill>
                  <a:latin typeface="Times New Roman" panose="02020603050405020304" pitchFamily="18" charset="0"/>
                  <a:cs typeface="Times New Roman" panose="02020603050405020304" pitchFamily="18" charset="0"/>
                </a:rPr>
                <a:t>2. Законами України </a:t>
              </a:r>
              <a:r>
                <a:rPr lang="ru-RU" sz="2000" dirty="0" err="1">
                  <a:solidFill>
                    <a:srgbClr val="000000"/>
                  </a:solidFill>
                  <a:latin typeface="Times New Roman" panose="02020603050405020304" pitchFamily="18" charset="0"/>
                  <a:cs typeface="Times New Roman" panose="02020603050405020304" pitchFamily="18" charset="0"/>
                </a:rPr>
                <a:t>може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визначатися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більший</a:t>
              </a:r>
              <a:r>
                <a:rPr lang="ru-RU" sz="2000" dirty="0">
                  <a:solidFill>
                    <a:srgbClr val="000000"/>
                  </a:solidFill>
                  <a:latin typeface="Times New Roman" panose="02020603050405020304" pitchFamily="18" charset="0"/>
                  <a:cs typeface="Times New Roman" panose="02020603050405020304" pitchFamily="18" charset="0"/>
                </a:rPr>
                <a:t> строк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товарів.</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grpSp>
      <p:grpSp>
        <p:nvGrpSpPr>
          <p:cNvPr id="15" name="Группа 14"/>
          <p:cNvGrpSpPr/>
          <p:nvPr/>
        </p:nvGrpSpPr>
        <p:grpSpPr>
          <a:xfrm>
            <a:off x="0" y="-54870"/>
            <a:ext cx="6189083" cy="6878753"/>
            <a:chOff x="0" y="-54870"/>
            <a:chExt cx="6209731" cy="6878753"/>
          </a:xfrm>
        </p:grpSpPr>
        <p:sp>
          <p:nvSpPr>
            <p:cNvPr id="16" name="Вертикальный свиток 15"/>
            <p:cNvSpPr/>
            <p:nvPr/>
          </p:nvSpPr>
          <p:spPr>
            <a:xfrm>
              <a:off x="0" y="68240"/>
              <a:ext cx="6209731" cy="6755643"/>
            </a:xfrm>
            <a:prstGeom prst="vertic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1. </a:t>
              </a:r>
              <a:r>
                <a:rPr lang="ru-RU" b="1" dirty="0" err="1">
                  <a:solidFill>
                    <a:schemeClr val="tx1"/>
                  </a:solidFill>
                  <a:latin typeface="Times New Roman" panose="02020603050405020304" pitchFamily="18" charset="0"/>
                  <a:cs typeface="Times New Roman" panose="02020603050405020304" pitchFamily="18" charset="0"/>
                </a:rPr>
                <a:t>Кількість</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операцій</a:t>
              </a:r>
              <a:r>
                <a:rPr lang="ru-RU" b="1" dirty="0">
                  <a:solidFill>
                    <a:schemeClr val="tx1"/>
                  </a:solidFill>
                  <a:latin typeface="Times New Roman" panose="02020603050405020304" pitchFamily="18" charset="0"/>
                  <a:cs typeface="Times New Roman" panose="02020603050405020304" pitchFamily="18" charset="0"/>
                </a:rPr>
                <a:t> з </a:t>
              </a:r>
              <a:r>
                <a:rPr lang="ru-RU" b="1" dirty="0" err="1">
                  <a:solidFill>
                    <a:schemeClr val="tx1"/>
                  </a:solidFill>
                  <a:latin typeface="Times New Roman" panose="02020603050405020304" pitchFamily="18" charset="0"/>
                  <a:cs typeface="Times New Roman" panose="02020603050405020304" pitchFamily="18" charset="0"/>
                </a:rPr>
                <a:t>переробки</a:t>
              </a:r>
              <a:r>
                <a:rPr lang="ru-RU" b="1" dirty="0">
                  <a:solidFill>
                    <a:schemeClr val="tx1"/>
                  </a:solidFill>
                  <a:latin typeface="Times New Roman" panose="02020603050405020304" pitchFamily="18" charset="0"/>
                  <a:cs typeface="Times New Roman" panose="02020603050405020304" pitchFamily="18" charset="0"/>
                </a:rPr>
                <a:t> товарів у </a:t>
              </a:r>
              <a:r>
                <a:rPr lang="ru-RU" b="1" dirty="0" err="1">
                  <a:solidFill>
                    <a:schemeClr val="tx1"/>
                  </a:solidFill>
                  <a:latin typeface="Times New Roman" panose="02020603050405020304" pitchFamily="18" charset="0"/>
                  <a:cs typeface="Times New Roman" panose="02020603050405020304" pitchFamily="18" charset="0"/>
                </a:rPr>
                <a:t>митному</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режимі</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переробки</a:t>
              </a:r>
              <a:r>
                <a:rPr lang="ru-RU" b="1" dirty="0">
                  <a:solidFill>
                    <a:schemeClr val="tx1"/>
                  </a:solidFill>
                  <a:latin typeface="Times New Roman" panose="02020603050405020304" pitchFamily="18" charset="0"/>
                  <a:cs typeface="Times New Roman" panose="02020603050405020304" pitchFamily="18" charset="0"/>
                </a:rPr>
                <a:t> на митній території не </a:t>
              </a:r>
              <a:r>
                <a:rPr lang="ru-RU" b="1" dirty="0" err="1">
                  <a:solidFill>
                    <a:schemeClr val="tx1"/>
                  </a:solidFill>
                  <a:latin typeface="Times New Roman" panose="02020603050405020304" pitchFamily="18" charset="0"/>
                  <a:cs typeface="Times New Roman" panose="02020603050405020304" pitchFamily="18" charset="0"/>
                </a:rPr>
                <a:t>обмежується</a:t>
              </a:r>
              <a:r>
                <a:rPr lang="ru-RU" b="1" dirty="0">
                  <a:solidFill>
                    <a:schemeClr val="tx1"/>
                  </a:solidFill>
                  <a:latin typeface="Times New Roman" panose="02020603050405020304" pitchFamily="18" charset="0"/>
                  <a:cs typeface="Times New Roman" panose="02020603050405020304" pitchFamily="18" charset="0"/>
                </a:rPr>
                <a:t>.</a:t>
              </a:r>
            </a:p>
            <a:p>
              <a:pPr algn="ctr"/>
              <a:r>
                <a:rPr lang="ru-RU" b="1" dirty="0">
                  <a:solidFill>
                    <a:schemeClr val="tx1"/>
                  </a:solidFill>
                  <a:latin typeface="Times New Roman" panose="02020603050405020304" pitchFamily="18" charset="0"/>
                  <a:cs typeface="Times New Roman" panose="02020603050405020304" pitchFamily="18" charset="0"/>
                </a:rPr>
                <a:t>2. </a:t>
              </a:r>
              <a:r>
                <a:rPr lang="ru-RU" b="1" dirty="0" err="1">
                  <a:solidFill>
                    <a:schemeClr val="tx1"/>
                  </a:solidFill>
                  <a:latin typeface="Times New Roman" panose="02020603050405020304" pitchFamily="18" charset="0"/>
                  <a:cs typeface="Times New Roman" panose="02020603050405020304" pitchFamily="18" charset="0"/>
                </a:rPr>
                <a:t>Операції</a:t>
              </a:r>
              <a:r>
                <a:rPr lang="ru-RU" b="1" dirty="0">
                  <a:solidFill>
                    <a:schemeClr val="tx1"/>
                  </a:solidFill>
                  <a:latin typeface="Times New Roman" panose="02020603050405020304" pitchFamily="18" charset="0"/>
                  <a:cs typeface="Times New Roman" panose="02020603050405020304" pitchFamily="18" charset="0"/>
                </a:rPr>
                <a:t> з </a:t>
              </a:r>
              <a:r>
                <a:rPr lang="ru-RU" b="1" dirty="0" err="1">
                  <a:solidFill>
                    <a:schemeClr val="tx1"/>
                  </a:solidFill>
                  <a:latin typeface="Times New Roman" panose="02020603050405020304" pitchFamily="18" charset="0"/>
                  <a:cs typeface="Times New Roman" panose="02020603050405020304" pitchFamily="18" charset="0"/>
                </a:rPr>
                <a:t>переробки</a:t>
              </a:r>
              <a:r>
                <a:rPr lang="ru-RU" b="1" dirty="0">
                  <a:solidFill>
                    <a:schemeClr val="tx1"/>
                  </a:solidFill>
                  <a:latin typeface="Times New Roman" panose="02020603050405020304" pitchFamily="18" charset="0"/>
                  <a:cs typeface="Times New Roman" panose="02020603050405020304" pitchFamily="18" charset="0"/>
                </a:rPr>
                <a:t> товарів </a:t>
              </a:r>
              <a:r>
                <a:rPr lang="ru-RU" b="1" dirty="0" err="1">
                  <a:solidFill>
                    <a:schemeClr val="tx1"/>
                  </a:solidFill>
                  <a:latin typeface="Times New Roman" panose="02020603050405020304" pitchFamily="18" charset="0"/>
                  <a:cs typeface="Times New Roman" panose="02020603050405020304" pitchFamily="18" charset="0"/>
                </a:rPr>
                <a:t>можуть</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включати</a:t>
              </a:r>
              <a:r>
                <a:rPr lang="ru-RU" b="1" dirty="0">
                  <a:solidFill>
                    <a:schemeClr val="tx1"/>
                  </a:solidFill>
                  <a:latin typeface="Times New Roman" panose="02020603050405020304" pitchFamily="18" charset="0"/>
                  <a:cs typeface="Times New Roman" panose="02020603050405020304" pitchFamily="18" charset="0"/>
                </a:rPr>
                <a:t>:</a:t>
              </a:r>
            </a:p>
            <a:p>
              <a:pPr algn="ctr"/>
              <a:r>
                <a:rPr lang="ru-RU" dirty="0">
                  <a:solidFill>
                    <a:schemeClr val="tx1"/>
                  </a:solidFill>
                  <a:latin typeface="Times New Roman" panose="02020603050405020304" pitchFamily="18" charset="0"/>
                  <a:cs typeface="Times New Roman" panose="02020603050405020304" pitchFamily="18" charset="0"/>
                </a:rPr>
                <a:t>1) </a:t>
              </a:r>
              <a:r>
                <a:rPr lang="ru-RU" dirty="0" err="1">
                  <a:solidFill>
                    <a:schemeClr val="tx1"/>
                  </a:solidFill>
                  <a:latin typeface="Times New Roman" panose="02020603050405020304" pitchFamily="18" charset="0"/>
                  <a:cs typeface="Times New Roman" panose="02020603050405020304" pitchFamily="18" charset="0"/>
                </a:rPr>
                <a:t>власне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переробку</a:t>
              </a:r>
              <a:r>
                <a:rPr lang="ru-RU" dirty="0">
                  <a:solidFill>
                    <a:schemeClr val="tx1"/>
                  </a:solidFill>
                  <a:latin typeface="Times New Roman" panose="02020603050405020304" pitchFamily="18" charset="0"/>
                  <a:cs typeface="Times New Roman" panose="02020603050405020304" pitchFamily="18" charset="0"/>
                </a:rPr>
                <a:t> товарів, у тому </a:t>
              </a:r>
              <a:r>
                <a:rPr lang="ru-RU" dirty="0" err="1">
                  <a:solidFill>
                    <a:schemeClr val="tx1"/>
                  </a:solidFill>
                  <a:latin typeface="Times New Roman" panose="02020603050405020304" pitchFamily="18" charset="0"/>
                  <a:cs typeface="Times New Roman" panose="02020603050405020304" pitchFamily="18" charset="0"/>
                </a:rPr>
                <a:t>числі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обробку</a:t>
              </a:r>
              <a:r>
                <a:rPr lang="ru-RU" dirty="0">
                  <a:solidFill>
                    <a:schemeClr val="tx1"/>
                  </a:solidFill>
                  <a:latin typeface="Times New Roman" panose="02020603050405020304" pitchFamily="18" charset="0"/>
                  <a:cs typeface="Times New Roman" panose="02020603050405020304" pitchFamily="18" charset="0"/>
                </a:rPr>
                <a:t>, монтаж, демонтаж, </a:t>
              </a:r>
              <a:r>
                <a:rPr lang="ru-RU" dirty="0" err="1">
                  <a:solidFill>
                    <a:schemeClr val="tx1"/>
                  </a:solidFill>
                  <a:latin typeface="Times New Roman" panose="02020603050405020304" pitchFamily="18" charset="0"/>
                  <a:cs typeface="Times New Roman" panose="02020603050405020304" pitchFamily="18" charset="0"/>
                </a:rPr>
                <a:t>використання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окремих</a:t>
              </a:r>
              <a:r>
                <a:rPr lang="ru-RU" dirty="0">
                  <a:solidFill>
                    <a:schemeClr val="tx1"/>
                  </a:solidFill>
                  <a:latin typeface="Times New Roman" panose="02020603050405020304" pitchFamily="18" charset="0"/>
                  <a:cs typeface="Times New Roman" panose="02020603050405020304" pitchFamily="18" charset="0"/>
                </a:rPr>
                <a:t> товарів, </a:t>
              </a:r>
              <a:r>
                <a:rPr lang="ru-RU" dirty="0" err="1">
                  <a:solidFill>
                    <a:schemeClr val="tx1"/>
                  </a:solidFill>
                  <a:latin typeface="Times New Roman" panose="02020603050405020304" pitchFamily="18" charset="0"/>
                  <a:cs typeface="Times New Roman" panose="02020603050405020304" pitchFamily="18" charset="0"/>
                </a:rPr>
                <a:t>які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сприяють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полегшують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процес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виготовлення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продуктів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переробки</a:t>
              </a: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pPr algn="ctr"/>
              <a:r>
                <a:rPr lang="ru-RU" dirty="0">
                  <a:solidFill>
                    <a:schemeClr val="tx1"/>
                  </a:solidFill>
                  <a:latin typeface="Times New Roman" panose="02020603050405020304" pitchFamily="18" charset="0"/>
                  <a:cs typeface="Times New Roman" panose="02020603050405020304" pitchFamily="18" charset="0"/>
                </a:rPr>
                <a:t>2) ремонт товарів, у тому </a:t>
              </a:r>
              <a:r>
                <a:rPr lang="ru-RU" dirty="0" err="1" smtClean="0">
                  <a:solidFill>
                    <a:schemeClr val="tx1"/>
                  </a:solidFill>
                  <a:latin typeface="Times New Roman" panose="02020603050405020304" pitchFamily="18" charset="0"/>
                  <a:cs typeface="Times New Roman" panose="02020603050405020304" pitchFamily="18" charset="0"/>
                </a:rPr>
                <a:t>числі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модернізацію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відновлення</a:t>
              </a:r>
              <a:r>
                <a:rPr lang="ru-RU" dirty="0">
                  <a:solidFill>
                    <a:schemeClr val="tx1"/>
                  </a:solidFill>
                  <a:latin typeface="Times New Roman" panose="02020603050405020304" pitchFamily="18" charset="0"/>
                  <a:cs typeface="Times New Roman" panose="02020603050405020304" pitchFamily="18" charset="0"/>
                </a:rPr>
                <a:t> та </a:t>
              </a:r>
              <a:r>
                <a:rPr lang="ru-RU" dirty="0" err="1">
                  <a:solidFill>
                    <a:schemeClr val="tx1"/>
                  </a:solidFill>
                  <a:latin typeface="Times New Roman" panose="02020603050405020304" pitchFamily="18" charset="0"/>
                  <a:cs typeface="Times New Roman" panose="02020603050405020304" pitchFamily="18" charset="0"/>
                </a:rPr>
                <a:t>регулювання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калібрування</a:t>
              </a:r>
              <a:r>
                <a:rPr lang="ru-RU" dirty="0">
                  <a:solidFill>
                    <a:schemeClr val="tx1"/>
                  </a:solidFill>
                  <a:latin typeface="Times New Roman" panose="02020603050405020304" pitchFamily="18" charset="0"/>
                  <a:cs typeface="Times New Roman" panose="02020603050405020304" pitchFamily="18" charset="0"/>
                </a:rPr>
                <a:t>.</a:t>
              </a:r>
            </a:p>
            <a:p>
              <a:pPr algn="ctr"/>
              <a:r>
                <a:rPr lang="ru-RU" b="1" dirty="0">
                  <a:solidFill>
                    <a:schemeClr val="tx1"/>
                  </a:solidFill>
                  <a:latin typeface="Times New Roman" panose="02020603050405020304" pitchFamily="18" charset="0"/>
                  <a:cs typeface="Times New Roman" panose="02020603050405020304" pitchFamily="18" charset="0"/>
                </a:rPr>
                <a:t>3. </a:t>
              </a:r>
              <a:r>
                <a:rPr lang="ru-RU" b="1" dirty="0" err="1">
                  <a:solidFill>
                    <a:schemeClr val="tx1"/>
                  </a:solidFill>
                  <a:latin typeface="Times New Roman" panose="02020603050405020304" pitchFamily="18" charset="0"/>
                  <a:cs typeface="Times New Roman" panose="02020603050405020304" pitchFamily="18" charset="0"/>
                </a:rPr>
                <a:t>Окремі</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операції</a:t>
              </a:r>
              <a:r>
                <a:rPr lang="ru-RU" b="1" dirty="0">
                  <a:solidFill>
                    <a:schemeClr val="tx1"/>
                  </a:solidFill>
                  <a:latin typeface="Times New Roman" panose="02020603050405020304" pitchFamily="18" charset="0"/>
                  <a:cs typeface="Times New Roman" panose="02020603050405020304" pitchFamily="18" charset="0"/>
                </a:rPr>
                <a:t> з </a:t>
              </a:r>
              <a:r>
                <a:rPr lang="ru-RU" b="1" dirty="0" err="1">
                  <a:solidFill>
                    <a:schemeClr val="tx1"/>
                  </a:solidFill>
                  <a:latin typeface="Times New Roman" panose="02020603050405020304" pitchFamily="18" charset="0"/>
                  <a:cs typeface="Times New Roman" panose="02020603050405020304" pitchFamily="18" charset="0"/>
                </a:rPr>
                <a:t>переробки</a:t>
              </a:r>
              <a:r>
                <a:rPr lang="ru-RU" b="1" dirty="0">
                  <a:solidFill>
                    <a:schemeClr val="tx1"/>
                  </a:solidFill>
                  <a:latin typeface="Times New Roman" panose="02020603050405020304" pitchFamily="18" charset="0"/>
                  <a:cs typeface="Times New Roman" panose="02020603050405020304" pitchFamily="18" charset="0"/>
                </a:rPr>
                <a:t> товарів </a:t>
              </a:r>
              <a:r>
                <a:rPr lang="ru-RU" b="1" dirty="0" err="1">
                  <a:solidFill>
                    <a:schemeClr val="tx1"/>
                  </a:solidFill>
                  <a:latin typeface="Times New Roman" panose="02020603050405020304" pitchFamily="18" charset="0"/>
                  <a:cs typeface="Times New Roman" panose="02020603050405020304" pitchFamily="18" charset="0"/>
                </a:rPr>
                <a:t>або</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повний</a:t>
              </a:r>
              <a:r>
                <a:rPr lang="ru-RU" b="1" dirty="0">
                  <a:solidFill>
                    <a:schemeClr val="tx1"/>
                  </a:solidFill>
                  <a:latin typeface="Times New Roman" panose="02020603050405020304" pitchFamily="18" charset="0"/>
                  <a:cs typeface="Times New Roman" panose="02020603050405020304" pitchFamily="18" charset="0"/>
                </a:rPr>
                <a:t> цикл </a:t>
              </a:r>
              <a:r>
                <a:rPr lang="ru-RU" b="1" dirty="0" err="1">
                  <a:solidFill>
                    <a:schemeClr val="tx1"/>
                  </a:solidFill>
                  <a:latin typeface="Times New Roman" panose="02020603050405020304" pitchFamily="18" charset="0"/>
                  <a:cs typeface="Times New Roman" panose="02020603050405020304" pitchFamily="18" charset="0"/>
                </a:rPr>
                <a:t>переробки</a:t>
              </a:r>
              <a:r>
                <a:rPr lang="ru-RU" b="1" dirty="0">
                  <a:solidFill>
                    <a:schemeClr val="tx1"/>
                  </a:solidFill>
                  <a:latin typeface="Times New Roman" panose="02020603050405020304" pitchFamily="18" charset="0"/>
                  <a:cs typeface="Times New Roman" panose="02020603050405020304" pitchFamily="18" charset="0"/>
                </a:rPr>
                <a:t> за </a:t>
              </a:r>
              <a:r>
                <a:rPr lang="ru-RU" b="1" dirty="0" err="1">
                  <a:solidFill>
                    <a:schemeClr val="tx1"/>
                  </a:solidFill>
                  <a:latin typeface="Times New Roman" panose="02020603050405020304" pitchFamily="18" charset="0"/>
                  <a:cs typeface="Times New Roman" panose="02020603050405020304" pitchFamily="18" charset="0"/>
                </a:rPr>
                <a:t>дорученням</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підприємства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якому</a:t>
              </a:r>
              <a:r>
                <a:rPr lang="ru-RU" b="1" dirty="0">
                  <a:solidFill>
                    <a:schemeClr val="tx1"/>
                  </a:solidFill>
                  <a:latin typeface="Times New Roman" panose="02020603050405020304" pitchFamily="18" charset="0"/>
                  <a:cs typeface="Times New Roman" panose="02020603050405020304" pitchFamily="18" charset="0"/>
                </a:rPr>
                <a:t> видано </a:t>
              </a:r>
              <a:r>
                <a:rPr lang="ru-RU" b="1" dirty="0" err="1">
                  <a:solidFill>
                    <a:schemeClr val="tx1"/>
                  </a:solidFill>
                  <a:latin typeface="Times New Roman" panose="02020603050405020304" pitchFamily="18" charset="0"/>
                  <a:cs typeface="Times New Roman" panose="02020603050405020304" pitchFamily="18" charset="0"/>
                </a:rPr>
                <a:t>дозвіл</a:t>
              </a:r>
              <a:r>
                <a:rPr lang="ru-RU" b="1" dirty="0">
                  <a:solidFill>
                    <a:schemeClr val="tx1"/>
                  </a:solidFill>
                  <a:latin typeface="Times New Roman" panose="02020603050405020304" pitchFamily="18" charset="0"/>
                  <a:cs typeface="Times New Roman" panose="02020603050405020304" pitchFamily="18" charset="0"/>
                </a:rPr>
                <a:t> на </a:t>
              </a:r>
              <a:r>
                <a:rPr lang="ru-RU" b="1" dirty="0" err="1">
                  <a:solidFill>
                    <a:schemeClr val="tx1"/>
                  </a:solidFill>
                  <a:latin typeface="Times New Roman" panose="02020603050405020304" pitchFamily="18" charset="0"/>
                  <a:cs typeface="Times New Roman" panose="02020603050405020304" pitchFamily="18" charset="0"/>
                </a:rPr>
                <a:t>переробку</a:t>
              </a:r>
              <a:r>
                <a:rPr lang="ru-RU" b="1" dirty="0">
                  <a:solidFill>
                    <a:schemeClr val="tx1"/>
                  </a:solidFill>
                  <a:latin typeface="Times New Roman" panose="02020603050405020304" pitchFamily="18" charset="0"/>
                  <a:cs typeface="Times New Roman" panose="02020603050405020304" pitchFamily="18" charset="0"/>
                </a:rPr>
                <a:t> товарів на митній території України, та з </a:t>
              </a:r>
              <a:r>
                <a:rPr lang="ru-RU" b="1" dirty="0" err="1">
                  <a:solidFill>
                    <a:schemeClr val="tx1"/>
                  </a:solidFill>
                  <a:latin typeface="Times New Roman" panose="02020603050405020304" pitchFamily="18" charset="0"/>
                  <a:cs typeface="Times New Roman" panose="02020603050405020304" pitchFamily="18" charset="0"/>
                </a:rPr>
                <a:t>дозволу</a:t>
              </a:r>
              <a:r>
                <a:rPr lang="ru-RU" b="1" dirty="0">
                  <a:solidFill>
                    <a:schemeClr val="tx1"/>
                  </a:solidFill>
                  <a:latin typeface="Times New Roman" panose="02020603050405020304" pitchFamily="18" charset="0"/>
                  <a:cs typeface="Times New Roman" panose="02020603050405020304" pitchFamily="18" charset="0"/>
                </a:rPr>
                <a:t> органу </a:t>
              </a:r>
              <a:r>
                <a:rPr lang="ru-RU" b="1" dirty="0" err="1">
                  <a:solidFill>
                    <a:schemeClr val="tx1"/>
                  </a:solidFill>
                  <a:latin typeface="Times New Roman" panose="02020603050405020304" pitchFamily="18" charset="0"/>
                  <a:cs typeface="Times New Roman" panose="02020603050405020304" pitchFamily="18" charset="0"/>
                </a:rPr>
                <a:t>доходів</a:t>
              </a:r>
              <a:r>
                <a:rPr lang="ru-RU" b="1" dirty="0">
                  <a:solidFill>
                    <a:schemeClr val="tx1"/>
                  </a:solidFill>
                  <a:latin typeface="Times New Roman" panose="02020603050405020304" pitchFamily="18" charset="0"/>
                  <a:cs typeface="Times New Roman" panose="02020603050405020304" pitchFamily="18" charset="0"/>
                </a:rPr>
                <a:t> і </a:t>
              </a:r>
              <a:r>
                <a:rPr lang="ru-RU" b="1" dirty="0" err="1">
                  <a:solidFill>
                    <a:schemeClr val="tx1"/>
                  </a:solidFill>
                  <a:latin typeface="Times New Roman" panose="02020603050405020304" pitchFamily="18" charset="0"/>
                  <a:cs typeface="Times New Roman" panose="02020603050405020304" pitchFamily="18" charset="0"/>
                </a:rPr>
                <a:t>зборів</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можуть</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здійснюватися</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іншими</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підприємствами</a:t>
              </a:r>
              <a:r>
                <a:rPr lang="ru-RU" b="1" dirty="0">
                  <a:solidFill>
                    <a:schemeClr val="tx1"/>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1308608" y="-54870"/>
              <a:ext cx="4749421" cy="1231106"/>
            </a:xfrm>
            <a:prstGeom prst="rect">
              <a:avLst/>
            </a:prstGeom>
            <a:noFill/>
          </p:spPr>
          <p:txBody>
            <a:bodyPr wrap="square" rtlCol="0">
              <a:spAutoFit/>
            </a:bodyPr>
            <a:lstStyle/>
            <a:p>
              <a:pPr algn="ctr"/>
              <a:r>
                <a:rPr lang="ru-RU" sz="2800" b="1" i="1" dirty="0" err="1">
                  <a:solidFill>
                    <a:srgbClr val="FF0000"/>
                  </a:solidFill>
                  <a:latin typeface="Times New Roman" panose="02020603050405020304" pitchFamily="18" charset="0"/>
                  <a:cs typeface="Times New Roman" panose="02020603050405020304" pitchFamily="18" charset="0"/>
                </a:rPr>
                <a:t>Операції</a:t>
              </a:r>
              <a:r>
                <a:rPr lang="ru-RU" sz="2800" b="1" i="1" dirty="0">
                  <a:solidFill>
                    <a:srgbClr val="FF0000"/>
                  </a:solidFill>
                  <a:latin typeface="Times New Roman" panose="02020603050405020304" pitchFamily="18" charset="0"/>
                  <a:cs typeface="Times New Roman" panose="02020603050405020304" pitchFamily="18" charset="0"/>
                </a:rPr>
                <a:t> з </a:t>
              </a:r>
              <a:r>
                <a:rPr lang="ru-RU" sz="2800" b="1" i="1" dirty="0" err="1">
                  <a:solidFill>
                    <a:srgbClr val="FF0000"/>
                  </a:solidFill>
                  <a:latin typeface="Times New Roman" panose="02020603050405020304" pitchFamily="18" charset="0"/>
                  <a:cs typeface="Times New Roman" panose="02020603050405020304" pitchFamily="18" charset="0"/>
                </a:rPr>
                <a:t>переробки</a:t>
              </a:r>
              <a:r>
                <a:rPr lang="ru-RU" sz="2800" b="1" i="1" dirty="0">
                  <a:solidFill>
                    <a:srgbClr val="FF0000"/>
                  </a:solidFill>
                  <a:latin typeface="Times New Roman" panose="02020603050405020304" pitchFamily="18" charset="0"/>
                  <a:cs typeface="Times New Roman" panose="02020603050405020304" pitchFamily="18" charset="0"/>
                </a:rPr>
                <a:t> товарів</a:t>
              </a:r>
            </a:p>
            <a:p>
              <a:pPr algn="ctr"/>
              <a:endParaRPr lang="ru-RU" dirty="0">
                <a:latin typeface="Times New Roman" panose="02020603050405020304" pitchFamily="18" charset="0"/>
                <a:cs typeface="Times New Roman" panose="02020603050405020304" pitchFamily="18" charset="0"/>
              </a:endParaRPr>
            </a:p>
          </p:txBody>
        </p:sp>
      </p:grpSp>
      <p:pic>
        <p:nvPicPr>
          <p:cNvPr id="18" name="Picture 2" descr="http://dmitrypakhomov.ru/wp-content/uploads/2017/12/wnimanie-901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66000">
            <a:off x="5239618" y="3117287"/>
            <a:ext cx="1296159" cy="1473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71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514975" y="1504064"/>
            <a:ext cx="10573600" cy="5053634"/>
            <a:chOff x="652214" y="492413"/>
            <a:chExt cx="9430603" cy="5104263"/>
          </a:xfrm>
        </p:grpSpPr>
        <p:sp>
          <p:nvSpPr>
            <p:cNvPr id="2" name="Рамка 1"/>
            <p:cNvSpPr/>
            <p:nvPr/>
          </p:nvSpPr>
          <p:spPr>
            <a:xfrm>
              <a:off x="652214" y="492413"/>
              <a:ext cx="9430603" cy="5104263"/>
            </a:xfrm>
            <a:prstGeom prst="fra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61477" y="1403016"/>
              <a:ext cx="7812077" cy="2704482"/>
            </a:xfrm>
            <a:prstGeom prst="rect">
              <a:avLst/>
            </a:prstGeom>
            <a:solidFill>
              <a:schemeClr val="accent1">
                <a:lumMod val="20000"/>
                <a:lumOff val="80000"/>
              </a:schemeClr>
            </a:solidFill>
            <a:ln>
              <a:solidFill>
                <a:schemeClr val="tx1"/>
              </a:solidFill>
            </a:ln>
          </p:spPr>
          <p:txBody>
            <a:bodyPr wrap="square" anchor="ctr">
              <a:spAutoFit/>
            </a:bodyPr>
            <a:lstStyle/>
            <a:p>
              <a:pPr algn="ctr"/>
              <a:r>
                <a:rPr lang="ru-RU" sz="2400" dirty="0">
                  <a:solidFill>
                    <a:srgbClr val="000000"/>
                  </a:solidFill>
                  <a:latin typeface="Times New Roman" panose="02020603050405020304" pitchFamily="18" charset="0"/>
                  <a:cs typeface="Times New Roman" panose="02020603050405020304" pitchFamily="18" charset="0"/>
                </a:rPr>
                <a:t>1. </a:t>
              </a:r>
              <a:r>
                <a:rPr lang="ru-RU" sz="2400" dirty="0" err="1">
                  <a:solidFill>
                    <a:srgbClr val="000000"/>
                  </a:solidFill>
                  <a:latin typeface="Times New Roman" panose="02020603050405020304" pitchFamily="18" charset="0"/>
                  <a:cs typeface="Times New Roman" panose="02020603050405020304" pitchFamily="18" charset="0"/>
                </a:rPr>
                <a:t>Товари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поміщені</a:t>
              </a:r>
              <a:r>
                <a:rPr lang="ru-RU" sz="2400" dirty="0">
                  <a:solidFill>
                    <a:srgbClr val="000000"/>
                  </a:solidFill>
                  <a:latin typeface="Times New Roman" panose="02020603050405020304" pitchFamily="18" charset="0"/>
                  <a:cs typeface="Times New Roman" panose="02020603050405020304" pitchFamily="18" charset="0"/>
                </a:rPr>
                <a:t> в </a:t>
              </a:r>
              <a:r>
                <a:rPr lang="ru-RU" sz="2400" dirty="0" err="1">
                  <a:solidFill>
                    <a:srgbClr val="000000"/>
                  </a:solidFill>
                  <a:latin typeface="Times New Roman" panose="02020603050405020304" pitchFamily="18" charset="0"/>
                  <a:cs typeface="Times New Roman" panose="02020603050405020304" pitchFamily="18" charset="0"/>
                </a:rPr>
                <a:t>митний</a:t>
              </a:r>
              <a:r>
                <a:rPr lang="ru-RU" sz="2400" dirty="0">
                  <a:solidFill>
                    <a:srgbClr val="000000"/>
                  </a:solidFill>
                  <a:latin typeface="Times New Roman" panose="02020603050405020304" pitchFamily="18" charset="0"/>
                  <a:cs typeface="Times New Roman" panose="02020603050405020304" pitchFamily="18" charset="0"/>
                </a:rPr>
                <a:t> режим </a:t>
              </a:r>
              <a:r>
                <a:rPr lang="ru-RU" sz="2400" dirty="0" err="1">
                  <a:solidFill>
                    <a:srgbClr val="000000"/>
                  </a:solidFill>
                  <a:latin typeface="Times New Roman" panose="02020603050405020304" pitchFamily="18" charset="0"/>
                  <a:cs typeface="Times New Roman" panose="02020603050405020304" pitchFamily="18" charset="0"/>
                </a:rPr>
                <a:t>переробки</a:t>
              </a:r>
              <a:r>
                <a:rPr lang="ru-RU" sz="2400" dirty="0">
                  <a:solidFill>
                    <a:srgbClr val="000000"/>
                  </a:solidFill>
                  <a:latin typeface="Times New Roman" panose="02020603050405020304" pitchFamily="18" charset="0"/>
                  <a:cs typeface="Times New Roman" panose="02020603050405020304" pitchFamily="18" charset="0"/>
                </a:rPr>
                <a:t> на митній території, а </a:t>
              </a:r>
              <a:r>
                <a:rPr lang="ru-RU" sz="2400" dirty="0" err="1">
                  <a:solidFill>
                    <a:srgbClr val="000000"/>
                  </a:solidFill>
                  <a:latin typeface="Times New Roman" panose="02020603050405020304" pitchFamily="18" charset="0"/>
                  <a:cs typeface="Times New Roman" panose="02020603050405020304" pitchFamily="18" charset="0"/>
                </a:rPr>
                <a:t>також</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продукти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їх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переробки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протягом</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всього</a:t>
              </a:r>
              <a:r>
                <a:rPr lang="ru-RU" sz="2400" dirty="0">
                  <a:solidFill>
                    <a:srgbClr val="000000"/>
                  </a:solidFill>
                  <a:latin typeface="Times New Roman" panose="02020603050405020304" pitchFamily="18" charset="0"/>
                  <a:cs typeface="Times New Roman" panose="02020603050405020304" pitchFamily="18" charset="0"/>
                </a:rPr>
                <a:t> строку </a:t>
              </a:r>
              <a:r>
                <a:rPr lang="ru-RU" sz="2400" dirty="0" err="1">
                  <a:solidFill>
                    <a:srgbClr val="000000"/>
                  </a:solidFill>
                  <a:latin typeface="Times New Roman" panose="02020603050405020304" pitchFamily="18" charset="0"/>
                  <a:cs typeface="Times New Roman" panose="02020603050405020304" pitchFamily="18" charset="0"/>
                </a:rPr>
                <a:t>перебування</a:t>
              </a:r>
              <a:r>
                <a:rPr lang="ru-RU" sz="2400" dirty="0">
                  <a:solidFill>
                    <a:srgbClr val="000000"/>
                  </a:solidFill>
                  <a:latin typeface="Times New Roman" panose="02020603050405020304" pitchFamily="18" charset="0"/>
                  <a:cs typeface="Times New Roman" panose="02020603050405020304" pitchFamily="18" charset="0"/>
                </a:rPr>
                <a:t> в </a:t>
              </a:r>
              <a:r>
                <a:rPr lang="ru-RU" sz="2400" dirty="0" err="1">
                  <a:solidFill>
                    <a:srgbClr val="000000"/>
                  </a:solidFill>
                  <a:latin typeface="Times New Roman" panose="02020603050405020304" pitchFamily="18" charset="0"/>
                  <a:cs typeface="Times New Roman" panose="02020603050405020304" pitchFamily="18" charset="0"/>
                </a:rPr>
                <a:t>цьому</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режимі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знаходяться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під</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митним</a:t>
              </a:r>
              <a:r>
                <a:rPr lang="ru-RU" sz="2400" dirty="0">
                  <a:solidFill>
                    <a:srgbClr val="000000"/>
                  </a:solidFill>
                  <a:latin typeface="Times New Roman" panose="02020603050405020304" pitchFamily="18" charset="0"/>
                  <a:cs typeface="Times New Roman" panose="02020603050405020304" pitchFamily="18" charset="0"/>
                </a:rPr>
                <a:t> контролем.</a:t>
              </a:r>
            </a:p>
            <a:p>
              <a:pPr algn="ctr"/>
              <a:r>
                <a:rPr lang="ru-RU" sz="2400" dirty="0">
                  <a:solidFill>
                    <a:srgbClr val="000000"/>
                  </a:solidFill>
                  <a:latin typeface="Times New Roman" panose="02020603050405020304" pitchFamily="18" charset="0"/>
                  <a:cs typeface="Times New Roman" panose="02020603050405020304" pitchFamily="18" charset="0"/>
                </a:rPr>
                <a:t>2. </a:t>
              </a:r>
              <a:r>
                <a:rPr lang="ru-RU" sz="2400" dirty="0" err="1">
                  <a:solidFill>
                    <a:srgbClr val="000000"/>
                  </a:solidFill>
                  <a:latin typeface="Times New Roman" panose="02020603050405020304" pitchFamily="18" charset="0"/>
                  <a:cs typeface="Times New Roman" panose="02020603050405020304" pitchFamily="18" charset="0"/>
                </a:rPr>
                <a:t>Органи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доходів</a:t>
              </a:r>
              <a:r>
                <a:rPr lang="ru-RU" sz="2400" dirty="0">
                  <a:solidFill>
                    <a:srgbClr val="000000"/>
                  </a:solidFill>
                  <a:latin typeface="Times New Roman" panose="02020603050405020304" pitchFamily="18" charset="0"/>
                  <a:cs typeface="Times New Roman" panose="02020603050405020304" pitchFamily="18" charset="0"/>
                </a:rPr>
                <a:t> і </a:t>
              </a:r>
              <a:r>
                <a:rPr lang="ru-RU" sz="2400" dirty="0" err="1">
                  <a:solidFill>
                    <a:srgbClr val="000000"/>
                  </a:solidFill>
                  <a:latin typeface="Times New Roman" panose="02020603050405020304" pitchFamily="18" charset="0"/>
                  <a:cs typeface="Times New Roman" panose="02020603050405020304" pitchFamily="18" charset="0"/>
                </a:rPr>
                <a:t>зборів</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можуть</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проводити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перевірку</a:t>
              </a:r>
              <a:r>
                <a:rPr lang="ru-RU" sz="2400" dirty="0">
                  <a:solidFill>
                    <a:srgbClr val="000000"/>
                  </a:solidFill>
                  <a:latin typeface="Times New Roman" panose="02020603050405020304" pitchFamily="18" charset="0"/>
                  <a:cs typeface="Times New Roman" panose="02020603050405020304" pitchFamily="18" charset="0"/>
                </a:rPr>
                <a:t> товарів, </a:t>
              </a:r>
              <a:r>
                <a:rPr lang="ru-RU" sz="2400" dirty="0" err="1">
                  <a:solidFill>
                    <a:srgbClr val="000000"/>
                  </a:solidFill>
                  <a:latin typeface="Times New Roman" panose="02020603050405020304" pitchFamily="18" charset="0"/>
                  <a:cs typeface="Times New Roman" panose="02020603050405020304" pitchFamily="18" charset="0"/>
                </a:rPr>
                <a:t>ввезених</a:t>
              </a:r>
              <a:r>
                <a:rPr lang="ru-RU" sz="2400" dirty="0">
                  <a:solidFill>
                    <a:srgbClr val="000000"/>
                  </a:solidFill>
                  <a:latin typeface="Times New Roman" panose="02020603050405020304" pitchFamily="18" charset="0"/>
                  <a:cs typeface="Times New Roman" panose="02020603050405020304" pitchFamily="18" charset="0"/>
                </a:rPr>
                <a:t> для </a:t>
              </a:r>
              <a:r>
                <a:rPr lang="ru-RU" sz="2400" dirty="0" err="1">
                  <a:solidFill>
                    <a:srgbClr val="000000"/>
                  </a:solidFill>
                  <a:latin typeface="Times New Roman" panose="02020603050405020304" pitchFamily="18" charset="0"/>
                  <a:cs typeface="Times New Roman" panose="02020603050405020304" pitchFamily="18" charset="0"/>
                </a:rPr>
                <a:t>переробки</a:t>
              </a:r>
              <a:r>
                <a:rPr lang="ru-RU" sz="2400" dirty="0">
                  <a:solidFill>
                    <a:srgbClr val="000000"/>
                  </a:solidFill>
                  <a:latin typeface="Times New Roman" panose="02020603050405020304" pitchFamily="18" charset="0"/>
                  <a:cs typeface="Times New Roman" panose="02020603050405020304" pitchFamily="18" charset="0"/>
                </a:rPr>
                <a:t> на митній території України, а </a:t>
              </a:r>
              <a:r>
                <a:rPr lang="ru-RU" sz="2400" dirty="0" err="1">
                  <a:solidFill>
                    <a:srgbClr val="000000"/>
                  </a:solidFill>
                  <a:latin typeface="Times New Roman" panose="02020603050405020304" pitchFamily="18" charset="0"/>
                  <a:cs typeface="Times New Roman" panose="02020603050405020304" pitchFamily="18" charset="0"/>
                </a:rPr>
                <a:t>також</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продуктів</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їх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переробки</a:t>
              </a:r>
              <a:r>
                <a:rPr lang="ru-RU" sz="2400" dirty="0">
                  <a:solidFill>
                    <a:srgbClr val="000000"/>
                  </a:solidFill>
                  <a:latin typeface="Times New Roman" panose="02020603050405020304" pitchFamily="18" charset="0"/>
                  <a:cs typeface="Times New Roman" panose="02020603050405020304" pitchFamily="18" charset="0"/>
                </a:rPr>
                <a:t> у будь-</a:t>
              </a:r>
              <a:r>
                <a:rPr lang="ru-RU" sz="2400" dirty="0" err="1">
                  <a:solidFill>
                    <a:srgbClr val="000000"/>
                  </a:solidFill>
                  <a:latin typeface="Times New Roman" panose="02020603050405020304" pitchFamily="18" charset="0"/>
                  <a:cs typeface="Times New Roman" panose="02020603050405020304" pitchFamily="18" charset="0"/>
                </a:rPr>
                <a:t>якої</a:t>
              </a:r>
              <a:r>
                <a:rPr lang="ru-RU" sz="2400" dirty="0">
                  <a:solidFill>
                    <a:srgbClr val="000000"/>
                  </a:solidFill>
                  <a:latin typeface="Times New Roman" panose="02020603050405020304" pitchFamily="18" charset="0"/>
                  <a:cs typeface="Times New Roman" panose="02020603050405020304" pitchFamily="18" charset="0"/>
                </a:rPr>
                <a:t> особи, яка </a:t>
              </a:r>
              <a:r>
                <a:rPr lang="ru-RU" sz="2400" dirty="0" err="1">
                  <a:solidFill>
                    <a:srgbClr val="000000"/>
                  </a:solidFill>
                  <a:latin typeface="Times New Roman" panose="02020603050405020304" pitchFamily="18" charset="0"/>
                  <a:cs typeface="Times New Roman" panose="02020603050405020304" pitchFamily="18" charset="0"/>
                </a:rPr>
                <a:t>здійснює</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операції</a:t>
              </a:r>
              <a:r>
                <a:rPr lang="ru-RU" sz="2400" dirty="0">
                  <a:solidFill>
                    <a:srgbClr val="000000"/>
                  </a:solidFill>
                  <a:latin typeface="Times New Roman" panose="02020603050405020304" pitchFamily="18" charset="0"/>
                  <a:cs typeface="Times New Roman" panose="02020603050405020304" pitchFamily="18" charset="0"/>
                </a:rPr>
                <a:t> з </a:t>
              </a:r>
              <a:r>
                <a:rPr lang="ru-RU" sz="2400" dirty="0" err="1" smtClean="0">
                  <a:solidFill>
                    <a:srgbClr val="000000"/>
                  </a:solidFill>
                  <a:latin typeface="Times New Roman" panose="02020603050405020304" pitchFamily="18" charset="0"/>
                  <a:cs typeface="Times New Roman" panose="02020603050405020304" pitchFamily="18" charset="0"/>
                </a:rPr>
                <a:t>переробки</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cs typeface="Times New Roman" panose="02020603050405020304" pitchFamily="18" charset="0"/>
                </a:rPr>
                <a:t>таких товарів.</a:t>
              </a:r>
              <a:endParaRPr lang="ru-RU" sz="2400" b="0" i="0" dirty="0">
                <a:solidFill>
                  <a:srgbClr val="000000"/>
                </a:solidFill>
                <a:effectLst/>
                <a:latin typeface="Times New Roman" panose="02020603050405020304" pitchFamily="18" charset="0"/>
                <a:cs typeface="Times New Roman" panose="02020603050405020304" pitchFamily="18" charset="0"/>
              </a:endParaRPr>
            </a:p>
          </p:txBody>
        </p:sp>
      </p:grpSp>
      <p:sp>
        <p:nvSpPr>
          <p:cNvPr id="5" name="Прямоугольник 4"/>
          <p:cNvSpPr/>
          <p:nvPr/>
        </p:nvSpPr>
        <p:spPr>
          <a:xfrm>
            <a:off x="725600" y="163776"/>
            <a:ext cx="11466398" cy="1231106"/>
          </a:xfrm>
          <a:prstGeom prst="rect">
            <a:avLst/>
          </a:prstGeom>
        </p:spPr>
        <p:txBody>
          <a:bodyPr wrap="square">
            <a:spAutoFit/>
          </a:bodyPr>
          <a:lstStyle/>
          <a:p>
            <a:pPr algn="ctr"/>
            <a:r>
              <a:rPr lang="ru-RU" sz="3700" b="1"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Перевірка</a:t>
            </a:r>
            <a:r>
              <a:rPr lang="ru-RU" sz="3700" b="1"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органами </a:t>
            </a:r>
            <a:r>
              <a:rPr lang="ru-RU" sz="3700" b="1"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доходів</a:t>
            </a:r>
            <a:r>
              <a:rPr lang="ru-RU" sz="3700" b="1"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і </a:t>
            </a:r>
            <a:r>
              <a:rPr lang="ru-RU" sz="3700" b="1"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зборів</a:t>
            </a:r>
            <a:r>
              <a:rPr lang="ru-RU" sz="3700" b="1"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3700" b="1"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дотримання</a:t>
            </a:r>
            <a:r>
              <a:rPr lang="ru-RU" sz="3700" b="1"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3700" b="1"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митного</a:t>
            </a:r>
            <a:r>
              <a:rPr lang="ru-RU" sz="3700" b="1"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режиму </a:t>
            </a:r>
            <a:r>
              <a:rPr lang="ru-RU" sz="3700" b="1"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переробки</a:t>
            </a:r>
            <a:r>
              <a:rPr lang="ru-RU" sz="3700" b="1"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на митній території</a:t>
            </a:r>
          </a:p>
        </p:txBody>
      </p:sp>
      <p:pic>
        <p:nvPicPr>
          <p:cNvPr id="1026" name="Picture 2" descr="http://podrobnosti.ua/media/upload/news/2012/06/01/852x478/839752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317" y="4723646"/>
            <a:ext cx="3669555" cy="2058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27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82" y="2004454"/>
            <a:ext cx="11636992" cy="4708981"/>
          </a:xfrm>
          <a:prstGeom prst="rect">
            <a:avLst/>
          </a:prstGeom>
        </p:spPr>
        <p:txBody>
          <a:bodyPr wrap="square">
            <a:spAutoFit/>
          </a:bodyPr>
          <a:lstStyle/>
          <a:p>
            <a:pPr marL="457200" indent="-457200" algn="ctr">
              <a:buAutoNum type="arabicPeriod"/>
            </a:pPr>
            <a:r>
              <a:rPr lang="ru-RU" sz="24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a:t>
            </a:r>
            <a:r>
              <a:rPr lang="ru-RU"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час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реекспорту</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продуктів</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переробки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вони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підлягають</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декларуванню</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органам</a:t>
            </a:r>
          </a:p>
          <a:p>
            <a:pPr algn="ctr"/>
            <a:r>
              <a:rPr lang="ru-RU" sz="24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доходів</a:t>
            </a:r>
            <a:r>
              <a:rPr lang="ru-RU"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зборів</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поданням</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переліку</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українських</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товарів,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витрачених</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час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здійснення</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операцій</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переробки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іноземних</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товарів,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із</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зазначенням</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їх</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кількості</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вартості</a:t>
            </a:r>
            <a:r>
              <a:rPr lang="ru-RU"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endParaRPr lang="ru-RU" sz="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Декларант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має</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право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заявити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українські</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товари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крім</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палива</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енергії</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що</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повністю</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використані</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час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переробки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іноземних</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товарів, у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митний</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режим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експорту</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Митне</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оформлення</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такому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випадку</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здійснюється</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 порядку,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встановленому</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цим</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Кодексом та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іншими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законами України для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митного</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оформлення</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експорту</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українських</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товарів</a:t>
            </a:r>
            <a:r>
              <a:rPr lang="ru-RU"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endParaRPr lang="ru-RU" sz="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Продукти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переробки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можуть</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реекспортуватися</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однією</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кількома</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партіями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Допускається</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вивезення</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продуктів</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переробки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межі</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митної</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території України не через той орган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доходів</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і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зборів</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через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який</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товари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ввозилися</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цю</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територію</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переробки</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40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413982" y="63352"/>
            <a:ext cx="11636992" cy="2113127"/>
            <a:chOff x="641446" y="232012"/>
            <a:chExt cx="10945504" cy="2113127"/>
          </a:xfrm>
        </p:grpSpPr>
        <p:sp>
          <p:nvSpPr>
            <p:cNvPr id="3" name="Пятно 2 2"/>
            <p:cNvSpPr/>
            <p:nvPr/>
          </p:nvSpPr>
          <p:spPr>
            <a:xfrm rot="166202">
              <a:off x="641446" y="232012"/>
              <a:ext cx="10945504" cy="2033516"/>
            </a:xfrm>
            <a:prstGeom prst="irregularSeal2">
              <a:avLst/>
            </a:prstGeom>
            <a:solidFill>
              <a:srgbClr val="E9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800" dirty="0"/>
            </a:p>
          </p:txBody>
        </p:sp>
        <p:sp>
          <p:nvSpPr>
            <p:cNvPr id="4" name="TextBox 3"/>
            <p:cNvSpPr txBox="1"/>
            <p:nvPr/>
          </p:nvSpPr>
          <p:spPr>
            <a:xfrm>
              <a:off x="2811438" y="775479"/>
              <a:ext cx="5827595" cy="1569660"/>
            </a:xfrm>
            <a:prstGeom prst="rect">
              <a:avLst/>
            </a:prstGeom>
            <a:noFill/>
          </p:spPr>
          <p:txBody>
            <a:bodyPr wrap="square" rtlCol="0">
              <a:spAutoFit/>
            </a:bodyPr>
            <a:lstStyle/>
            <a:p>
              <a:pPr algn="ctr"/>
              <a:r>
                <a:rPr lang="ru-RU" sz="3200" b="1" i="1" dirty="0">
                  <a:solidFill>
                    <a:srgbClr val="00B050"/>
                  </a:solidFill>
                  <a:latin typeface="Times New Roman" panose="02020603050405020304" pitchFamily="18" charset="0"/>
                  <a:cs typeface="Times New Roman" panose="02020603050405020304" pitchFamily="18" charset="0"/>
                </a:rPr>
                <a:t>Порядок </a:t>
              </a:r>
              <a:r>
                <a:rPr lang="ru-RU" sz="3200" b="1" i="1" dirty="0" err="1">
                  <a:solidFill>
                    <a:srgbClr val="00B050"/>
                  </a:solidFill>
                  <a:latin typeface="Times New Roman" panose="02020603050405020304" pitchFamily="18" charset="0"/>
                  <a:cs typeface="Times New Roman" panose="02020603050405020304" pitchFamily="18" charset="0"/>
                </a:rPr>
                <a:t>митного</a:t>
              </a:r>
              <a:r>
                <a:rPr lang="ru-RU" sz="3200" b="1" i="1" dirty="0">
                  <a:solidFill>
                    <a:srgbClr val="00B050"/>
                  </a:solidFill>
                  <a:latin typeface="Times New Roman" panose="02020603050405020304" pitchFamily="18" charset="0"/>
                  <a:cs typeface="Times New Roman" panose="02020603050405020304" pitchFamily="18" charset="0"/>
                </a:rPr>
                <a:t> </a:t>
              </a:r>
              <a:r>
                <a:rPr lang="ru-RU" sz="3200" b="1" i="1" dirty="0" err="1">
                  <a:solidFill>
                    <a:srgbClr val="00B050"/>
                  </a:solidFill>
                  <a:latin typeface="Times New Roman" panose="02020603050405020304" pitchFamily="18" charset="0"/>
                  <a:cs typeface="Times New Roman" panose="02020603050405020304" pitchFamily="18" charset="0"/>
                </a:rPr>
                <a:t>оформлення</a:t>
              </a:r>
              <a:r>
                <a:rPr lang="ru-RU" sz="3200" b="1" i="1" dirty="0">
                  <a:solidFill>
                    <a:srgbClr val="00B050"/>
                  </a:solidFill>
                  <a:latin typeface="Times New Roman" panose="02020603050405020304" pitchFamily="18" charset="0"/>
                  <a:cs typeface="Times New Roman" panose="02020603050405020304" pitchFamily="18" charset="0"/>
                </a:rPr>
                <a:t> </a:t>
              </a:r>
              <a:r>
                <a:rPr lang="ru-RU" sz="3200" b="1" i="1" dirty="0" err="1">
                  <a:solidFill>
                    <a:srgbClr val="00B050"/>
                  </a:solidFill>
                  <a:latin typeface="Times New Roman" panose="02020603050405020304" pitchFamily="18" charset="0"/>
                  <a:cs typeface="Times New Roman" panose="02020603050405020304" pitchFamily="18" charset="0"/>
                </a:rPr>
                <a:t>продуктів</a:t>
              </a:r>
              <a:r>
                <a:rPr lang="ru-RU" sz="3200" b="1" i="1" dirty="0">
                  <a:solidFill>
                    <a:srgbClr val="00B050"/>
                  </a:solidFill>
                  <a:latin typeface="Times New Roman" panose="02020603050405020304" pitchFamily="18" charset="0"/>
                  <a:cs typeface="Times New Roman" panose="02020603050405020304" pitchFamily="18" charset="0"/>
                </a:rPr>
                <a:t> </a:t>
              </a:r>
              <a:r>
                <a:rPr lang="ru-RU" sz="3200" b="1" i="1" dirty="0" err="1">
                  <a:solidFill>
                    <a:srgbClr val="00B050"/>
                  </a:solidFill>
                  <a:latin typeface="Times New Roman" panose="02020603050405020304" pitchFamily="18" charset="0"/>
                  <a:cs typeface="Times New Roman" panose="02020603050405020304" pitchFamily="18" charset="0"/>
                </a:rPr>
                <a:t>переробки</a:t>
              </a:r>
              <a:endParaRPr lang="ru-RU" sz="3200" b="1" i="1" dirty="0">
                <a:solidFill>
                  <a:srgbClr val="00B050"/>
                </a:solidFill>
                <a:latin typeface="Times New Roman" panose="02020603050405020304" pitchFamily="18" charset="0"/>
                <a:cs typeface="Times New Roman" panose="02020603050405020304" pitchFamily="18" charset="0"/>
              </a:endParaRPr>
            </a:p>
            <a:p>
              <a:pPr algn="ctr"/>
              <a:endParaRPr lang="ru-RU" sz="3200" b="1"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6695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436728" y="559558"/>
            <a:ext cx="11327642" cy="6298442"/>
          </a:xfrm>
          <a:prstGeom prst="horizontalScroll">
            <a:avLst/>
          </a:prstGeom>
          <a:solidFill>
            <a:srgbClr val="E9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i="1" dirty="0">
                <a:solidFill>
                  <a:schemeClr val="accent1">
                    <a:lumMod val="50000"/>
                  </a:schemeClr>
                </a:solidFill>
                <a:latin typeface="Times New Roman" panose="02020603050405020304" pitchFamily="18" charset="0"/>
                <a:cs typeface="Times New Roman" panose="02020603050405020304" pitchFamily="18" charset="0"/>
              </a:rPr>
              <a:t>1.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Якщо</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умовами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іноземних</a:t>
            </a:r>
            <a:r>
              <a:rPr lang="ru-RU" sz="2400" i="1" dirty="0">
                <a:solidFill>
                  <a:schemeClr val="accent1">
                    <a:lumMod val="50000"/>
                  </a:schemeClr>
                </a:solidFill>
                <a:latin typeface="Times New Roman" panose="02020603050405020304" pitchFamily="18" charset="0"/>
                <a:cs typeface="Times New Roman" panose="02020603050405020304" pitchFamily="18" charset="0"/>
              </a:rPr>
              <a:t> товарів на митній території України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передбачено</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проведення</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розрахунків</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частиною</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продуктів</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їх</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такі</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продукти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підлягають</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митному</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оформленню</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відповідно</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до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митного</a:t>
            </a:r>
            <a:r>
              <a:rPr lang="ru-RU" sz="2400" i="1" dirty="0">
                <a:solidFill>
                  <a:schemeClr val="accent1">
                    <a:lumMod val="50000"/>
                  </a:schemeClr>
                </a:solidFill>
                <a:latin typeface="Times New Roman" panose="02020603050405020304" pitchFamily="18" charset="0"/>
                <a:cs typeface="Times New Roman" panose="02020603050405020304" pitchFamily="18" charset="0"/>
              </a:rPr>
              <a:t> режиму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імпорту</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з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оподаткуванням</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митними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платежами та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застосуванням</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заходів</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нетарифного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регулювання</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зовнішньоекономічної</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діяльності</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передбачених</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законом.</a:t>
            </a:r>
          </a:p>
          <a:p>
            <a:pPr algn="just"/>
            <a:r>
              <a:rPr lang="ru-RU" sz="2400" i="1" dirty="0">
                <a:solidFill>
                  <a:schemeClr val="accent1">
                    <a:lumMod val="50000"/>
                  </a:schemeClr>
                </a:solidFill>
                <a:latin typeface="Times New Roman" panose="02020603050405020304" pitchFamily="18" charset="0"/>
                <a:cs typeface="Times New Roman" panose="02020603050405020304" pitchFamily="18" charset="0"/>
              </a:rPr>
              <a:t>2.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Реалізація</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на митній території України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продуктів</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власником</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яких</a:t>
            </a:r>
            <a:r>
              <a:rPr lang="ru-RU" sz="2400" i="1" dirty="0">
                <a:solidFill>
                  <a:schemeClr val="accent1">
                    <a:lumMod val="50000"/>
                  </a:schemeClr>
                </a:solidFill>
                <a:latin typeface="Times New Roman" panose="02020603050405020304" pitchFamily="18" charset="0"/>
                <a:cs typeface="Times New Roman" panose="02020603050405020304" pitchFamily="18" charset="0"/>
              </a:rPr>
              <a:t> є нерезидент,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здійснюється</a:t>
            </a:r>
            <a:r>
              <a:rPr lang="ru-RU" sz="2400" i="1" dirty="0">
                <a:solidFill>
                  <a:schemeClr val="accent1">
                    <a:lumMod val="50000"/>
                  </a:schemeClr>
                </a:solidFill>
                <a:latin typeface="Times New Roman" panose="02020603050405020304" pitchFamily="18" charset="0"/>
                <a:cs typeface="Times New Roman" panose="02020603050405020304" pitchFamily="18" charset="0"/>
              </a:rPr>
              <a:t> через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зареєстроване</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в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Україні</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його</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представництво</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на яке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покладається</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обов’язок</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з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декларування</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цих</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продуктів</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для вільного обігу.</a:t>
            </a:r>
          </a:p>
          <a:p>
            <a:pPr algn="just"/>
            <a:r>
              <a:rPr lang="ru-RU" sz="2400" i="1" dirty="0">
                <a:solidFill>
                  <a:schemeClr val="accent1">
                    <a:lumMod val="50000"/>
                  </a:schemeClr>
                </a:solidFill>
                <a:latin typeface="Times New Roman" panose="02020603050405020304" pitchFamily="18" charset="0"/>
                <a:cs typeface="Times New Roman" panose="02020603050405020304" pitchFamily="18" charset="0"/>
              </a:rPr>
              <a:t>3.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Продукти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також</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можуть</a:t>
            </a:r>
            <a:r>
              <a:rPr lang="ru-RU" sz="2400" i="1" dirty="0">
                <a:solidFill>
                  <a:schemeClr val="accent1">
                    <a:lumMod val="50000"/>
                  </a:schemeClr>
                </a:solidFill>
                <a:latin typeface="Times New Roman" panose="02020603050405020304" pitchFamily="18" charset="0"/>
                <a:cs typeface="Times New Roman" panose="02020603050405020304" pitchFamily="18" charset="0"/>
              </a:rPr>
              <a:t> бути </a:t>
            </a:r>
            <a:r>
              <a:rPr lang="ru-RU" sz="2400" i="1" dirty="0" err="1" smtClean="0">
                <a:solidFill>
                  <a:schemeClr val="accent1">
                    <a:lumMod val="50000"/>
                  </a:schemeClr>
                </a:solidFill>
                <a:latin typeface="Times New Roman" panose="02020603050405020304" pitchFamily="18" charset="0"/>
                <a:cs typeface="Times New Roman" panose="02020603050405020304" pitchFamily="18" charset="0"/>
              </a:rPr>
              <a:t>реалізовані</a:t>
            </a:r>
            <a:r>
              <a:rPr lang="ru-RU" sz="24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smtClean="0">
                <a:solidFill>
                  <a:schemeClr val="accent1">
                    <a:lumMod val="50000"/>
                  </a:schemeClr>
                </a:solidFill>
                <a:latin typeface="Times New Roman" panose="02020603050405020304" pitchFamily="18" charset="0"/>
                <a:cs typeface="Times New Roman" panose="02020603050405020304" pitchFamily="18" charset="0"/>
              </a:rPr>
              <a:t>під</a:t>
            </a:r>
            <a:r>
              <a:rPr lang="ru-RU" sz="2400" i="1" dirty="0" smtClean="0">
                <a:solidFill>
                  <a:schemeClr val="accent1">
                    <a:lumMod val="50000"/>
                  </a:schemeClr>
                </a:solidFill>
                <a:latin typeface="Times New Roman" panose="02020603050405020304" pitchFamily="18" charset="0"/>
                <a:cs typeface="Times New Roman" panose="02020603050405020304" pitchFamily="18" charset="0"/>
              </a:rPr>
              <a:t>-</a:t>
            </a:r>
          </a:p>
          <a:p>
            <a:pPr algn="just"/>
            <a:r>
              <a:rPr lang="ru-RU" sz="2400" i="1" dirty="0" err="1" smtClean="0">
                <a:solidFill>
                  <a:schemeClr val="accent1">
                    <a:lumMod val="50000"/>
                  </a:schemeClr>
                </a:solidFill>
                <a:latin typeface="Times New Roman" panose="02020603050405020304" pitchFamily="18" charset="0"/>
                <a:cs typeface="Times New Roman" panose="02020603050405020304" pitchFamily="18" charset="0"/>
              </a:rPr>
              <a:t>приємству</a:t>
            </a:r>
            <a:r>
              <a:rPr lang="ru-RU" sz="2400" i="1" dirty="0">
                <a:solidFill>
                  <a:schemeClr val="accent1">
                    <a:lumMod val="50000"/>
                  </a:schemeClr>
                </a:solidFill>
                <a:latin typeface="Times New Roman" panose="02020603050405020304" pitchFamily="18" charset="0"/>
                <a:cs typeface="Times New Roman" panose="02020603050405020304" pitchFamily="18" charset="0"/>
              </a:rPr>
              <a:t>, яке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їх</a:t>
            </a:r>
            <a:r>
              <a:rPr lang="ru-RU" sz="2400"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i="1" dirty="0" err="1">
                <a:solidFill>
                  <a:schemeClr val="accent1">
                    <a:lumMod val="50000"/>
                  </a:schemeClr>
                </a:solidFill>
                <a:latin typeface="Times New Roman" panose="02020603050405020304" pitchFamily="18" charset="0"/>
                <a:cs typeface="Times New Roman" panose="02020603050405020304" pitchFamily="18" charset="0"/>
              </a:rPr>
              <a:t>виготовило</a:t>
            </a:r>
            <a:r>
              <a:rPr lang="ru-RU" sz="2400" i="1" dirty="0">
                <a:solidFill>
                  <a:schemeClr val="accent1">
                    <a:lumMod val="50000"/>
                  </a:schemeClr>
                </a:solidFill>
                <a:latin typeface="Times New Roman" panose="02020603050405020304" pitchFamily="18" charset="0"/>
                <a:cs typeface="Times New Roman" panose="02020603050405020304" pitchFamily="18" charset="0"/>
              </a:rPr>
              <a:t>.</a:t>
            </a:r>
          </a:p>
          <a:p>
            <a:pPr algn="just"/>
            <a:endParaRPr lang="ru-RU" sz="2400"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2" descr="http://dmitrypakhomov.ru/wp-content/uploads/2017/12/wnimanie-901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66000">
            <a:off x="9388445" y="4624957"/>
            <a:ext cx="2389722" cy="2200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43802" y="13648"/>
            <a:ext cx="10713493" cy="1200329"/>
          </a:xfrm>
          <a:prstGeom prst="rect">
            <a:avLst/>
          </a:prstGeom>
        </p:spPr>
        <p:txBody>
          <a:bodyPr wrap="square">
            <a:spAutoFit/>
          </a:bodyPr>
          <a:lstStyle/>
          <a:p>
            <a:pPr algn="ctr"/>
            <a:r>
              <a:rPr lang="ru-RU" sz="3600" b="1" dirty="0" err="1">
                <a:solidFill>
                  <a:srgbClr val="000000"/>
                </a:solidFill>
                <a:latin typeface="Times New Roman" panose="02020603050405020304" pitchFamily="18" charset="0"/>
                <a:cs typeface="Times New Roman" panose="02020603050405020304" pitchFamily="18" charset="0"/>
              </a:rPr>
              <a:t>Умови</a:t>
            </a:r>
            <a:r>
              <a:rPr lang="ru-RU" sz="3600" b="1" dirty="0">
                <a:solidFill>
                  <a:srgbClr val="000000"/>
                </a:solidFill>
                <a:latin typeface="Times New Roman" panose="02020603050405020304" pitchFamily="18" charset="0"/>
                <a:cs typeface="Times New Roman" panose="02020603050405020304" pitchFamily="18" charset="0"/>
              </a:rPr>
              <a:t> </a:t>
            </a:r>
            <a:r>
              <a:rPr lang="ru-RU" sz="3600" b="1" dirty="0" err="1">
                <a:solidFill>
                  <a:srgbClr val="000000"/>
                </a:solidFill>
                <a:latin typeface="Times New Roman" panose="02020603050405020304" pitchFamily="18" charset="0"/>
                <a:cs typeface="Times New Roman" panose="02020603050405020304" pitchFamily="18" charset="0"/>
              </a:rPr>
              <a:t>реалізації</a:t>
            </a:r>
            <a:r>
              <a:rPr lang="ru-RU" sz="3600" b="1" dirty="0">
                <a:solidFill>
                  <a:srgbClr val="000000"/>
                </a:solidFill>
                <a:latin typeface="Times New Roman" panose="02020603050405020304" pitchFamily="18" charset="0"/>
                <a:cs typeface="Times New Roman" panose="02020603050405020304" pitchFamily="18" charset="0"/>
              </a:rPr>
              <a:t> </a:t>
            </a:r>
            <a:r>
              <a:rPr lang="ru-RU" sz="3600" b="1" dirty="0" err="1">
                <a:solidFill>
                  <a:srgbClr val="000000"/>
                </a:solidFill>
                <a:latin typeface="Times New Roman" panose="02020603050405020304" pitchFamily="18" charset="0"/>
                <a:cs typeface="Times New Roman" panose="02020603050405020304" pitchFamily="18" charset="0"/>
              </a:rPr>
              <a:t>продуктів</a:t>
            </a:r>
            <a:r>
              <a:rPr lang="ru-RU" sz="3600" b="1" dirty="0">
                <a:solidFill>
                  <a:srgbClr val="000000"/>
                </a:solidFill>
                <a:latin typeface="Times New Roman" panose="02020603050405020304" pitchFamily="18" charset="0"/>
                <a:cs typeface="Times New Roman" panose="02020603050405020304" pitchFamily="18" charset="0"/>
              </a:rPr>
              <a:t> </a:t>
            </a:r>
            <a:r>
              <a:rPr lang="ru-RU" sz="3600" b="1" dirty="0" err="1">
                <a:solidFill>
                  <a:srgbClr val="000000"/>
                </a:solidFill>
                <a:latin typeface="Times New Roman" panose="02020603050405020304" pitchFamily="18" charset="0"/>
                <a:cs typeface="Times New Roman" panose="02020603050405020304" pitchFamily="18" charset="0"/>
              </a:rPr>
              <a:t>переробки</a:t>
            </a:r>
            <a:r>
              <a:rPr lang="ru-RU" sz="3600" b="1" dirty="0">
                <a:solidFill>
                  <a:srgbClr val="000000"/>
                </a:solidFill>
                <a:latin typeface="Times New Roman" panose="02020603050405020304" pitchFamily="18" charset="0"/>
                <a:cs typeface="Times New Roman" panose="02020603050405020304" pitchFamily="18" charset="0"/>
              </a:rPr>
              <a:t> на митній території України</a:t>
            </a:r>
            <a:endParaRPr lang="ru-RU" sz="36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349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5909481" y="76607"/>
            <a:ext cx="6673756" cy="6830509"/>
            <a:chOff x="5882185" y="68240"/>
            <a:chExt cx="6675371" cy="6830509"/>
          </a:xfrm>
        </p:grpSpPr>
        <p:grpSp>
          <p:nvGrpSpPr>
            <p:cNvPr id="2" name="Группа 1"/>
            <p:cNvGrpSpPr/>
            <p:nvPr/>
          </p:nvGrpSpPr>
          <p:grpSpPr>
            <a:xfrm>
              <a:off x="5882185" y="68240"/>
              <a:ext cx="6675371" cy="6755643"/>
              <a:chOff x="630504" y="68240"/>
              <a:chExt cx="5930592" cy="6755643"/>
            </a:xfrm>
          </p:grpSpPr>
          <p:sp>
            <p:nvSpPr>
              <p:cNvPr id="3" name="Вертикальный свиток 2"/>
              <p:cNvSpPr/>
              <p:nvPr/>
            </p:nvSpPr>
            <p:spPr>
              <a:xfrm>
                <a:off x="630504" y="68240"/>
                <a:ext cx="5597427" cy="6755643"/>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24816" y="203656"/>
                <a:ext cx="5336280" cy="738664"/>
              </a:xfrm>
              <a:prstGeom prst="rect">
                <a:avLst/>
              </a:prstGeom>
              <a:noFill/>
            </p:spPr>
            <p:txBody>
              <a:bodyPr wrap="square" rtlCol="0">
                <a:spAutoFit/>
              </a:bodyPr>
              <a:lstStyle/>
              <a:p>
                <a:pPr algn="ctr"/>
                <a:r>
                  <a:rPr lang="ru-RU" sz="2400" b="1" i="1" dirty="0" err="1" smtClean="0">
                    <a:solidFill>
                      <a:srgbClr val="FF0000"/>
                    </a:solidFill>
                    <a:latin typeface="Times New Roman" panose="02020603050405020304" pitchFamily="18" charset="0"/>
                    <a:cs typeface="Times New Roman" panose="02020603050405020304" pitchFamily="18" charset="0"/>
                  </a:rPr>
                  <a:t>Еквівалентна</a:t>
                </a:r>
                <a:r>
                  <a:rPr lang="ru-RU" sz="2400" b="1" i="1" dirty="0" smtClean="0">
                    <a:solidFill>
                      <a:srgbClr val="FF0000"/>
                    </a:solidFill>
                    <a:latin typeface="Times New Roman" panose="02020603050405020304" pitchFamily="18" charset="0"/>
                    <a:cs typeface="Times New Roman" panose="02020603050405020304" pitchFamily="18" charset="0"/>
                  </a:rPr>
                  <a:t> </a:t>
                </a:r>
                <a:r>
                  <a:rPr lang="ru-RU" sz="2400" b="1" i="1" dirty="0" err="1">
                    <a:solidFill>
                      <a:srgbClr val="FF0000"/>
                    </a:solidFill>
                    <a:latin typeface="Times New Roman" panose="02020603050405020304" pitchFamily="18" charset="0"/>
                    <a:cs typeface="Times New Roman" panose="02020603050405020304" pitchFamily="18" charset="0"/>
                  </a:rPr>
                  <a:t>компенсація</a:t>
                </a:r>
                <a:endParaRPr lang="ru-RU" sz="2400" b="1" i="1" dirty="0">
                  <a:solidFill>
                    <a:srgbClr val="FF0000"/>
                  </a:solidFill>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6926136" y="958661"/>
              <a:ext cx="4368165" cy="5940088"/>
            </a:xfrm>
            <a:prstGeom prst="rect">
              <a:avLst/>
            </a:prstGeom>
            <a:noFill/>
          </p:spPr>
          <p:txBody>
            <a:bodyPr wrap="square" rtlCol="0">
              <a:spAutoFit/>
            </a:bodyPr>
            <a:lstStyle/>
            <a:p>
              <a:pPr algn="ctr"/>
              <a:r>
                <a:rPr lang="ru-RU" sz="1900" dirty="0">
                  <a:solidFill>
                    <a:srgbClr val="002060"/>
                  </a:solidFill>
                  <a:latin typeface="Times New Roman" panose="02020603050405020304" pitchFamily="18" charset="0"/>
                  <a:cs typeface="Times New Roman" panose="02020603050405020304" pitchFamily="18" charset="0"/>
                </a:rPr>
                <a:t>1. </a:t>
              </a:r>
              <a:r>
                <a:rPr lang="ru-RU" sz="1900" dirty="0" err="1">
                  <a:solidFill>
                    <a:srgbClr val="002060"/>
                  </a:solidFill>
                  <a:latin typeface="Times New Roman" panose="02020603050405020304" pitchFamily="18" charset="0"/>
                  <a:cs typeface="Times New Roman" panose="02020603050405020304" pitchFamily="18" charset="0"/>
                </a:rPr>
                <a:t>Продукти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отримані</a:t>
              </a:r>
              <a:r>
                <a:rPr lang="ru-RU" sz="1900" dirty="0">
                  <a:solidFill>
                    <a:srgbClr val="002060"/>
                  </a:solidFill>
                  <a:latin typeface="Times New Roman" panose="02020603050405020304" pitchFamily="18" charset="0"/>
                  <a:cs typeface="Times New Roman" panose="02020603050405020304" pitchFamily="18" charset="0"/>
                </a:rPr>
                <a:t> в </a:t>
              </a:r>
              <a:r>
                <a:rPr lang="ru-RU" sz="1900" dirty="0" err="1">
                  <a:solidFill>
                    <a:srgbClr val="002060"/>
                  </a:solidFill>
                  <a:latin typeface="Times New Roman" panose="02020603050405020304" pitchFamily="18" charset="0"/>
                  <a:cs typeface="Times New Roman" panose="02020603050405020304" pitchFamily="18" charset="0"/>
                </a:rPr>
                <a:t>результаті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еквівалентних</a:t>
              </a:r>
              <a:r>
                <a:rPr lang="ru-RU" sz="1900" dirty="0">
                  <a:solidFill>
                    <a:srgbClr val="002060"/>
                  </a:solidFill>
                  <a:latin typeface="Times New Roman" panose="02020603050405020304" pitchFamily="18" charset="0"/>
                  <a:cs typeface="Times New Roman" panose="02020603050405020304" pitchFamily="18" charset="0"/>
                </a:rPr>
                <a:t> товарів, для </a:t>
              </a:r>
              <a:r>
                <a:rPr lang="ru-RU" sz="1900" dirty="0" err="1">
                  <a:solidFill>
                    <a:srgbClr val="002060"/>
                  </a:solidFill>
                  <a:latin typeface="Times New Roman" panose="02020603050405020304" pitchFamily="18" charset="0"/>
                  <a:cs typeface="Times New Roman" panose="02020603050405020304" pitchFamily="18" charset="0"/>
                </a:rPr>
                <a:t>цілей</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застосування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цієї</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глави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вважаються</a:t>
              </a:r>
              <a:r>
                <a:rPr lang="ru-RU" sz="1900" dirty="0">
                  <a:solidFill>
                    <a:srgbClr val="002060"/>
                  </a:solidFill>
                  <a:latin typeface="Times New Roman" panose="02020603050405020304" pitchFamily="18" charset="0"/>
                  <a:cs typeface="Times New Roman" panose="02020603050405020304" pitchFamily="18" charset="0"/>
                </a:rPr>
                <a:t> продуктами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іноземних</a:t>
              </a:r>
              <a:r>
                <a:rPr lang="ru-RU" sz="1900" dirty="0">
                  <a:solidFill>
                    <a:srgbClr val="002060"/>
                  </a:solidFill>
                  <a:latin typeface="Times New Roman" panose="02020603050405020304" pitchFamily="18" charset="0"/>
                  <a:cs typeface="Times New Roman" panose="02020603050405020304" pitchFamily="18" charset="0"/>
                </a:rPr>
                <a:t> товарів.</a:t>
              </a:r>
            </a:p>
            <a:p>
              <a:pPr algn="ctr"/>
              <a:r>
                <a:rPr lang="ru-RU" sz="1900" dirty="0">
                  <a:solidFill>
                    <a:srgbClr val="002060"/>
                  </a:solidFill>
                  <a:latin typeface="Times New Roman" panose="02020603050405020304" pitchFamily="18" charset="0"/>
                  <a:cs typeface="Times New Roman" panose="02020603050405020304" pitchFamily="18" charset="0"/>
                </a:rPr>
                <a:t>2. </a:t>
              </a:r>
              <a:r>
                <a:rPr lang="ru-RU" sz="1900" dirty="0" err="1">
                  <a:solidFill>
                    <a:srgbClr val="002060"/>
                  </a:solidFill>
                  <a:latin typeface="Times New Roman" panose="02020603050405020304" pitchFamily="18" charset="0"/>
                  <a:cs typeface="Times New Roman" panose="02020603050405020304" pitchFamily="18" charset="0"/>
                </a:rPr>
                <a:t>Під</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еквівалентними</a:t>
              </a:r>
              <a:r>
                <a:rPr lang="ru-RU" sz="1900" dirty="0">
                  <a:solidFill>
                    <a:srgbClr val="002060"/>
                  </a:solidFill>
                  <a:latin typeface="Times New Roman" panose="02020603050405020304" pitchFamily="18" charset="0"/>
                  <a:cs typeface="Times New Roman" panose="02020603050405020304" pitchFamily="18" charset="0"/>
                </a:rPr>
                <a:t> товарами </a:t>
              </a:r>
              <a:r>
                <a:rPr lang="ru-RU" sz="1900" dirty="0" err="1">
                  <a:solidFill>
                    <a:srgbClr val="002060"/>
                  </a:solidFill>
                  <a:latin typeface="Times New Roman" panose="02020603050405020304" pitchFamily="18" charset="0"/>
                  <a:cs typeface="Times New Roman" panose="02020603050405020304" pitchFamily="18" charset="0"/>
                </a:rPr>
                <a:t>розуміються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українські</a:t>
              </a:r>
              <a:r>
                <a:rPr lang="ru-RU" sz="1900" dirty="0">
                  <a:solidFill>
                    <a:srgbClr val="002060"/>
                  </a:solidFill>
                  <a:latin typeface="Times New Roman" panose="02020603050405020304" pitchFamily="18" charset="0"/>
                  <a:cs typeface="Times New Roman" panose="02020603050405020304" pitchFamily="18" charset="0"/>
                </a:rPr>
                <a:t> та </a:t>
              </a:r>
              <a:r>
                <a:rPr lang="ru-RU" sz="1900" dirty="0" err="1">
                  <a:solidFill>
                    <a:srgbClr val="002060"/>
                  </a:solidFill>
                  <a:latin typeface="Times New Roman" panose="02020603050405020304" pitchFamily="18" charset="0"/>
                  <a:cs typeface="Times New Roman" panose="02020603050405020304" pitchFamily="18" charset="0"/>
                </a:rPr>
                <a:t>іноземні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товари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які</a:t>
              </a:r>
              <a:r>
                <a:rPr lang="ru-RU" sz="1900" dirty="0">
                  <a:solidFill>
                    <a:srgbClr val="002060"/>
                  </a:solidFill>
                  <a:latin typeface="Times New Roman" panose="02020603050405020304" pitchFamily="18" charset="0"/>
                  <a:cs typeface="Times New Roman" panose="02020603050405020304" pitchFamily="18" charset="0"/>
                </a:rPr>
                <a:t> є </a:t>
              </a:r>
              <a:r>
                <a:rPr lang="ru-RU" sz="1900" dirty="0" err="1">
                  <a:solidFill>
                    <a:srgbClr val="002060"/>
                  </a:solidFill>
                  <a:latin typeface="Times New Roman" panose="02020603050405020304" pitchFamily="18" charset="0"/>
                  <a:cs typeface="Times New Roman" panose="02020603050405020304" pitchFamily="18" charset="0"/>
                </a:rPr>
                <a:t>ідентичними</a:t>
              </a:r>
              <a:r>
                <a:rPr lang="ru-RU" sz="1900" dirty="0">
                  <a:solidFill>
                    <a:srgbClr val="002060"/>
                  </a:solidFill>
                  <a:latin typeface="Times New Roman" panose="02020603050405020304" pitchFamily="18" charset="0"/>
                  <a:cs typeface="Times New Roman" panose="02020603050405020304" pitchFamily="18" charset="0"/>
                </a:rPr>
                <a:t> за </a:t>
              </a:r>
              <a:r>
                <a:rPr lang="ru-RU" sz="1900" dirty="0" err="1">
                  <a:solidFill>
                    <a:srgbClr val="002060"/>
                  </a:solidFill>
                  <a:latin typeface="Times New Roman" panose="02020603050405020304" pitchFamily="18" charset="0"/>
                  <a:cs typeface="Times New Roman" panose="02020603050405020304" pitchFamily="18" charset="0"/>
                </a:rPr>
                <a:t>описовими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кількісними</a:t>
              </a:r>
              <a:r>
                <a:rPr lang="ru-RU" sz="1900" dirty="0">
                  <a:solidFill>
                    <a:srgbClr val="002060"/>
                  </a:solidFill>
                  <a:latin typeface="Times New Roman" panose="02020603050405020304" pitchFamily="18" charset="0"/>
                  <a:cs typeface="Times New Roman" panose="02020603050405020304" pitchFamily="18" charset="0"/>
                </a:rPr>
                <a:t> і </a:t>
              </a:r>
              <a:r>
                <a:rPr lang="ru-RU" sz="1900" dirty="0" err="1">
                  <a:solidFill>
                    <a:srgbClr val="002060"/>
                  </a:solidFill>
                  <a:latin typeface="Times New Roman" panose="02020603050405020304" pitchFamily="18" charset="0"/>
                  <a:cs typeface="Times New Roman" panose="02020603050405020304" pitchFamily="18" charset="0"/>
                </a:rPr>
                <a:t>технічними</a:t>
              </a:r>
              <a:r>
                <a:rPr lang="ru-RU" sz="1900" dirty="0">
                  <a:solidFill>
                    <a:srgbClr val="002060"/>
                  </a:solidFill>
                  <a:latin typeface="Times New Roman" panose="02020603050405020304" pitchFamily="18" charset="0"/>
                  <a:cs typeface="Times New Roman" panose="02020603050405020304" pitchFamily="18" charset="0"/>
                </a:rPr>
                <a:t> характеристиками </a:t>
              </a:r>
              <a:r>
                <a:rPr lang="ru-RU" sz="1900" dirty="0" err="1">
                  <a:solidFill>
                    <a:srgbClr val="002060"/>
                  </a:solidFill>
                  <a:latin typeface="Times New Roman" panose="02020603050405020304" pitchFamily="18" charset="0"/>
                  <a:cs typeface="Times New Roman" panose="02020603050405020304" pitchFamily="18" charset="0"/>
                </a:rPr>
                <a:t>іноземним</a:t>
              </a:r>
              <a:r>
                <a:rPr lang="ru-RU" sz="1900" dirty="0">
                  <a:solidFill>
                    <a:srgbClr val="002060"/>
                  </a:solidFill>
                  <a:latin typeface="Times New Roman" panose="02020603050405020304" pitchFamily="18" charset="0"/>
                  <a:cs typeface="Times New Roman" panose="02020603050405020304" pitchFamily="18" charset="0"/>
                </a:rPr>
                <a:t> товарам, </a:t>
              </a:r>
              <a:r>
                <a:rPr lang="ru-RU" sz="1900" dirty="0" err="1">
                  <a:solidFill>
                    <a:srgbClr val="002060"/>
                  </a:solidFill>
                  <a:latin typeface="Times New Roman" panose="02020603050405020304" pitchFamily="18" charset="0"/>
                  <a:cs typeface="Times New Roman" panose="02020603050405020304" pitchFamily="18" charset="0"/>
                </a:rPr>
                <a:t>які</a:t>
              </a:r>
              <a:r>
                <a:rPr lang="ru-RU" sz="1900" dirty="0">
                  <a:solidFill>
                    <a:srgbClr val="002060"/>
                  </a:solidFill>
                  <a:latin typeface="Times New Roman" panose="02020603050405020304" pitchFamily="18" charset="0"/>
                  <a:cs typeface="Times New Roman" panose="02020603050405020304" pitchFamily="18" charset="0"/>
                </a:rPr>
                <a:t> вони </a:t>
              </a:r>
              <a:r>
                <a:rPr lang="ru-RU" sz="1900" dirty="0" err="1">
                  <a:solidFill>
                    <a:srgbClr val="002060"/>
                  </a:solidFill>
                  <a:latin typeface="Times New Roman" panose="02020603050405020304" pitchFamily="18" charset="0"/>
                  <a:cs typeface="Times New Roman" panose="02020603050405020304" pitchFamily="18" charset="0"/>
                </a:rPr>
                <a:t>замінюють</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ввезеним</a:t>
              </a:r>
              <a:r>
                <a:rPr lang="ru-RU" sz="1900" dirty="0">
                  <a:solidFill>
                    <a:srgbClr val="002060"/>
                  </a:solidFill>
                  <a:latin typeface="Times New Roman" panose="02020603050405020304" pitchFamily="18" charset="0"/>
                  <a:cs typeface="Times New Roman" panose="02020603050405020304" pitchFamily="18" charset="0"/>
                </a:rPr>
                <a:t> для </a:t>
              </a:r>
              <a:r>
                <a:rPr lang="ru-RU" sz="1900" dirty="0" err="1">
                  <a:solidFill>
                    <a:srgbClr val="002060"/>
                  </a:solidFill>
                  <a:latin typeface="Times New Roman" panose="02020603050405020304" pitchFamily="18" charset="0"/>
                  <a:cs typeface="Times New Roman" panose="02020603050405020304" pitchFamily="18" charset="0"/>
                </a:rPr>
                <a:t>операцій</a:t>
              </a:r>
              <a:r>
                <a:rPr lang="ru-RU" sz="1900" dirty="0">
                  <a:solidFill>
                    <a:srgbClr val="002060"/>
                  </a:solidFill>
                  <a:latin typeface="Times New Roman" panose="02020603050405020304" pitchFamily="18" charset="0"/>
                  <a:cs typeface="Times New Roman" panose="02020603050405020304" pitchFamily="18" charset="0"/>
                </a:rPr>
                <a:t> з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на митній території України.</a:t>
              </a:r>
            </a:p>
            <a:p>
              <a:pPr algn="ctr"/>
              <a:r>
                <a:rPr lang="ru-RU" sz="1900" dirty="0">
                  <a:solidFill>
                    <a:srgbClr val="002060"/>
                  </a:solidFill>
                  <a:latin typeface="Times New Roman" panose="02020603050405020304" pitchFamily="18" charset="0"/>
                  <a:cs typeface="Times New Roman" panose="02020603050405020304" pitchFamily="18" charset="0"/>
                </a:rPr>
                <a:t>3. </a:t>
              </a:r>
              <a:r>
                <a:rPr lang="ru-RU" sz="1900" dirty="0" err="1">
                  <a:solidFill>
                    <a:srgbClr val="002060"/>
                  </a:solidFill>
                  <a:latin typeface="Times New Roman" panose="02020603050405020304" pitchFamily="18" charset="0"/>
                  <a:cs typeface="Times New Roman" panose="02020603050405020304" pitchFamily="18" charset="0"/>
                </a:rPr>
                <a:t>Дозволяється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здійснення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реекспорту</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продуктів</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одержаних</a:t>
              </a:r>
              <a:r>
                <a:rPr lang="ru-RU" sz="1900" dirty="0">
                  <a:solidFill>
                    <a:srgbClr val="002060"/>
                  </a:solidFill>
                  <a:latin typeface="Times New Roman" panose="02020603050405020304" pitchFamily="18" charset="0"/>
                  <a:cs typeface="Times New Roman" panose="02020603050405020304" pitchFamily="18" charset="0"/>
                </a:rPr>
                <a:t> з </a:t>
              </a:r>
              <a:r>
                <a:rPr lang="ru-RU" sz="1900" dirty="0" err="1">
                  <a:solidFill>
                    <a:srgbClr val="002060"/>
                  </a:solidFill>
                  <a:latin typeface="Times New Roman" panose="02020603050405020304" pitchFamily="18" charset="0"/>
                  <a:cs typeface="Times New Roman" panose="02020603050405020304" pitchFamily="18" charset="0"/>
                </a:rPr>
                <a:t>використанням</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еквівалентних</a:t>
              </a:r>
              <a:r>
                <a:rPr lang="ru-RU" sz="1900" dirty="0">
                  <a:solidFill>
                    <a:srgbClr val="002060"/>
                  </a:solidFill>
                  <a:latin typeface="Times New Roman" panose="02020603050405020304" pitchFamily="18" charset="0"/>
                  <a:cs typeface="Times New Roman" panose="02020603050405020304" pitchFamily="18" charset="0"/>
                </a:rPr>
                <a:t> товарів, до </a:t>
              </a:r>
              <a:r>
                <a:rPr lang="ru-RU" sz="1900" dirty="0" err="1">
                  <a:solidFill>
                    <a:srgbClr val="002060"/>
                  </a:solidFill>
                  <a:latin typeface="Times New Roman" panose="02020603050405020304" pitchFamily="18" charset="0"/>
                  <a:cs typeface="Times New Roman" panose="02020603050405020304" pitchFamily="18" charset="0"/>
                </a:rPr>
                <a:t>ввезення</a:t>
              </a:r>
              <a:r>
                <a:rPr lang="ru-RU" sz="1900" dirty="0">
                  <a:solidFill>
                    <a:srgbClr val="002060"/>
                  </a:solidFill>
                  <a:latin typeface="Times New Roman" panose="02020603050405020304" pitchFamily="18" charset="0"/>
                  <a:cs typeface="Times New Roman" panose="02020603050405020304" pitchFamily="18" charset="0"/>
                </a:rPr>
                <a:t> товарів для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на митній території України </a:t>
              </a:r>
              <a:r>
                <a:rPr lang="ru-RU" sz="1900" dirty="0" err="1">
                  <a:solidFill>
                    <a:srgbClr val="002060"/>
                  </a:solidFill>
                  <a:latin typeface="Times New Roman" panose="02020603050405020304" pitchFamily="18" charset="0"/>
                  <a:cs typeface="Times New Roman" panose="02020603050405020304" pitchFamily="18" charset="0"/>
                </a:rPr>
                <a:t>або</a:t>
              </a:r>
              <a:r>
                <a:rPr lang="ru-RU" sz="1900" dirty="0">
                  <a:solidFill>
                    <a:srgbClr val="002060"/>
                  </a:solidFill>
                  <a:latin typeface="Times New Roman" panose="02020603050405020304" pitchFamily="18" charset="0"/>
                  <a:cs typeface="Times New Roman" panose="02020603050405020304" pitchFamily="18" charset="0"/>
                </a:rPr>
                <a:t> до </a:t>
              </a:r>
              <a:r>
                <a:rPr lang="ru-RU" sz="1900" dirty="0" err="1">
                  <a:solidFill>
                    <a:srgbClr val="002060"/>
                  </a:solidFill>
                  <a:latin typeface="Times New Roman" panose="02020603050405020304" pitchFamily="18" charset="0"/>
                  <a:cs typeface="Times New Roman" panose="02020603050405020304" pitchFamily="18" charset="0"/>
                </a:rPr>
                <a:t>завершення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операцій</a:t>
              </a:r>
              <a:r>
                <a:rPr lang="ru-RU" sz="1900" dirty="0">
                  <a:solidFill>
                    <a:srgbClr val="002060"/>
                  </a:solidFill>
                  <a:latin typeface="Times New Roman" panose="02020603050405020304" pitchFamily="18" charset="0"/>
                  <a:cs typeface="Times New Roman" panose="02020603050405020304" pitchFamily="18" charset="0"/>
                </a:rPr>
                <a:t> з </a:t>
              </a:r>
              <a:r>
                <a:rPr lang="ru-RU" sz="1900" dirty="0" err="1">
                  <a:solidFill>
                    <a:srgbClr val="002060"/>
                  </a:solidFill>
                  <a:latin typeface="Times New Roman" panose="02020603050405020304" pitchFamily="18" charset="0"/>
                  <a:cs typeface="Times New Roman" panose="02020603050405020304" pitchFamily="18" charset="0"/>
                </a:rPr>
                <a:t>їх</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a:t>
              </a:r>
            </a:p>
            <a:p>
              <a:pPr algn="ctr"/>
              <a:endParaRPr lang="ru-RU" sz="1900" dirty="0">
                <a:solidFill>
                  <a:srgbClr val="002060"/>
                </a:solidFill>
                <a:latin typeface="Times New Roman" panose="02020603050405020304" pitchFamily="18" charset="0"/>
                <a:cs typeface="Times New Roman" panose="02020603050405020304" pitchFamily="18" charset="0"/>
              </a:endParaRPr>
            </a:p>
          </p:txBody>
        </p:sp>
      </p:grpSp>
      <p:grpSp>
        <p:nvGrpSpPr>
          <p:cNvPr id="21" name="Группа 20"/>
          <p:cNvGrpSpPr/>
          <p:nvPr/>
        </p:nvGrpSpPr>
        <p:grpSpPr>
          <a:xfrm>
            <a:off x="0" y="40943"/>
            <a:ext cx="6837528" cy="6770948"/>
            <a:chOff x="313899" y="151719"/>
            <a:chExt cx="6782938" cy="6791415"/>
          </a:xfrm>
        </p:grpSpPr>
        <p:sp>
          <p:nvSpPr>
            <p:cNvPr id="12" name="Вертикальный свиток 11"/>
            <p:cNvSpPr/>
            <p:nvPr/>
          </p:nvSpPr>
          <p:spPr>
            <a:xfrm>
              <a:off x="313899" y="187491"/>
              <a:ext cx="6782938" cy="6755643"/>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00" dirty="0" smtClean="0">
                <a:solidFill>
                  <a:srgbClr val="002060"/>
                </a:solidFill>
                <a:latin typeface="Times New Roman" panose="02020603050405020304" pitchFamily="18" charset="0"/>
                <a:cs typeface="Times New Roman" panose="02020603050405020304" pitchFamily="18" charset="0"/>
              </a:endParaRPr>
            </a:p>
            <a:p>
              <a:pPr algn="ctr"/>
              <a:r>
                <a:rPr lang="ru-RU" sz="1900" dirty="0" smtClean="0">
                  <a:solidFill>
                    <a:srgbClr val="002060"/>
                  </a:solidFill>
                  <a:latin typeface="Times New Roman" panose="02020603050405020304" pitchFamily="18" charset="0"/>
                  <a:cs typeface="Times New Roman" panose="02020603050405020304" pitchFamily="18" charset="0"/>
                </a:rPr>
                <a:t>1</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Дозволяється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ввезення</a:t>
              </a:r>
              <a:r>
                <a:rPr lang="ru-RU" sz="1900" dirty="0">
                  <a:solidFill>
                    <a:srgbClr val="002060"/>
                  </a:solidFill>
                  <a:latin typeface="Times New Roman" panose="02020603050405020304" pitchFamily="18" charset="0"/>
                  <a:cs typeface="Times New Roman" panose="02020603050405020304" pitchFamily="18" charset="0"/>
                </a:rPr>
                <a:t> товарів для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на митній території України з метою </a:t>
              </a:r>
              <a:r>
                <a:rPr lang="ru-RU" sz="1900" dirty="0" err="1">
                  <a:solidFill>
                    <a:srgbClr val="002060"/>
                  </a:solidFill>
                  <a:latin typeface="Times New Roman" panose="02020603050405020304" pitchFamily="18" charset="0"/>
                  <a:cs typeface="Times New Roman" panose="02020603050405020304" pitchFamily="18" charset="0"/>
                </a:rPr>
                <a:t>подальшого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митного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оформлення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продуктів</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для вільного обігу на </a:t>
              </a:r>
              <a:r>
                <a:rPr lang="ru-RU" sz="1900" dirty="0" err="1">
                  <a:solidFill>
                    <a:srgbClr val="002060"/>
                  </a:solidFill>
                  <a:latin typeface="Times New Roman" panose="02020603050405020304" pitchFamily="18" charset="0"/>
                  <a:cs typeface="Times New Roman" panose="02020603050405020304" pitchFamily="18" charset="0"/>
                </a:rPr>
                <a:t>цій</a:t>
              </a:r>
              <a:r>
                <a:rPr lang="ru-RU" sz="1900" dirty="0">
                  <a:solidFill>
                    <a:srgbClr val="002060"/>
                  </a:solidFill>
                  <a:latin typeface="Times New Roman" panose="02020603050405020304" pitchFamily="18" charset="0"/>
                  <a:cs typeface="Times New Roman" panose="02020603050405020304" pitchFamily="18" charset="0"/>
                </a:rPr>
                <a:t> території.</a:t>
              </a:r>
            </a:p>
            <a:p>
              <a:pPr algn="ctr"/>
              <a:r>
                <a:rPr lang="ru-RU" sz="1900" dirty="0">
                  <a:solidFill>
                    <a:srgbClr val="002060"/>
                  </a:solidFill>
                  <a:latin typeface="Times New Roman" panose="02020603050405020304" pitchFamily="18" charset="0"/>
                  <a:cs typeface="Times New Roman" panose="02020603050405020304" pitchFamily="18" charset="0"/>
                </a:rPr>
                <a:t>2. </a:t>
              </a:r>
              <a:r>
                <a:rPr lang="ru-RU" sz="1900" dirty="0" err="1">
                  <a:solidFill>
                    <a:srgbClr val="002060"/>
                  </a:solidFill>
                  <a:latin typeface="Times New Roman" panose="02020603050405020304" pitchFamily="18" charset="0"/>
                  <a:cs typeface="Times New Roman" panose="02020603050405020304" pitchFamily="18" charset="0"/>
                </a:rPr>
                <a:t>Товари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можуть</a:t>
              </a:r>
              <a:r>
                <a:rPr lang="ru-RU" sz="1900" dirty="0">
                  <a:solidFill>
                    <a:srgbClr val="002060"/>
                  </a:solidFill>
                  <a:latin typeface="Times New Roman" panose="02020603050405020304" pitchFamily="18" charset="0"/>
                  <a:cs typeface="Times New Roman" panose="02020603050405020304" pitchFamily="18" charset="0"/>
                </a:rPr>
                <a:t> бути </a:t>
              </a:r>
              <a:r>
                <a:rPr lang="ru-RU" sz="1900" dirty="0" err="1">
                  <a:solidFill>
                    <a:srgbClr val="002060"/>
                  </a:solidFill>
                  <a:latin typeface="Times New Roman" panose="02020603050405020304" pitchFamily="18" charset="0"/>
                  <a:cs typeface="Times New Roman" panose="02020603050405020304" pitchFamily="18" charset="0"/>
                </a:rPr>
                <a:t>допущені</a:t>
              </a:r>
              <a:r>
                <a:rPr lang="ru-RU" sz="1900" dirty="0">
                  <a:solidFill>
                    <a:srgbClr val="002060"/>
                  </a:solidFill>
                  <a:latin typeface="Times New Roman" panose="02020603050405020304" pitchFamily="18" charset="0"/>
                  <a:cs typeface="Times New Roman" panose="02020603050405020304" pitchFamily="18" charset="0"/>
                </a:rPr>
                <a:t> до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для вільного обігу на митній території України за </a:t>
              </a:r>
              <a:r>
                <a:rPr lang="ru-RU" sz="1900" dirty="0" err="1">
                  <a:solidFill>
                    <a:srgbClr val="002060"/>
                  </a:solidFill>
                  <a:latin typeface="Times New Roman" panose="02020603050405020304" pitchFamily="18" charset="0"/>
                  <a:cs typeface="Times New Roman" panose="02020603050405020304" pitchFamily="18" charset="0"/>
                </a:rPr>
                <a:t>умови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що</a:t>
              </a:r>
              <a:r>
                <a:rPr lang="ru-RU" sz="1900" dirty="0">
                  <a:solidFill>
                    <a:srgbClr val="002060"/>
                  </a:solidFill>
                  <a:latin typeface="Times New Roman" panose="02020603050405020304" pitchFamily="18" charset="0"/>
                  <a:cs typeface="Times New Roman" panose="02020603050405020304" pitchFamily="18" charset="0"/>
                </a:rPr>
                <a:t>:</a:t>
              </a:r>
            </a:p>
            <a:p>
              <a:pPr algn="ctr"/>
              <a:r>
                <a:rPr lang="ru-RU" sz="1900" dirty="0">
                  <a:solidFill>
                    <a:srgbClr val="002060"/>
                  </a:solidFill>
                  <a:latin typeface="Times New Roman" panose="02020603050405020304" pitchFamily="18" charset="0"/>
                  <a:cs typeface="Times New Roman" panose="02020603050405020304" pitchFamily="18" charset="0"/>
                </a:rPr>
                <a:t>1) орган </a:t>
              </a:r>
              <a:r>
                <a:rPr lang="ru-RU" sz="1900" dirty="0" err="1">
                  <a:solidFill>
                    <a:srgbClr val="002060"/>
                  </a:solidFill>
                  <a:latin typeface="Times New Roman" panose="02020603050405020304" pitchFamily="18" charset="0"/>
                  <a:cs typeface="Times New Roman" panose="02020603050405020304" pitchFamily="18" charset="0"/>
                </a:rPr>
                <a:t>доходів</a:t>
              </a:r>
              <a:r>
                <a:rPr lang="ru-RU" sz="1900" dirty="0">
                  <a:solidFill>
                    <a:srgbClr val="002060"/>
                  </a:solidFill>
                  <a:latin typeface="Times New Roman" panose="02020603050405020304" pitchFamily="18" charset="0"/>
                  <a:cs typeface="Times New Roman" panose="02020603050405020304" pitchFamily="18" charset="0"/>
                </a:rPr>
                <a:t> і </a:t>
              </a:r>
              <a:r>
                <a:rPr lang="ru-RU" sz="1900" dirty="0" err="1">
                  <a:solidFill>
                    <a:srgbClr val="002060"/>
                  </a:solidFill>
                  <a:latin typeface="Times New Roman" panose="02020603050405020304" pitchFamily="18" charset="0"/>
                  <a:cs typeface="Times New Roman" panose="02020603050405020304" pitchFamily="18" charset="0"/>
                </a:rPr>
                <a:t>зборів</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може</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впевнитися</a:t>
              </a:r>
              <a:r>
                <a:rPr lang="ru-RU" sz="1900" dirty="0">
                  <a:solidFill>
                    <a:srgbClr val="002060"/>
                  </a:solidFill>
                  <a:latin typeface="Times New Roman" panose="02020603050405020304" pitchFamily="18" charset="0"/>
                  <a:cs typeface="Times New Roman" panose="02020603050405020304" pitchFamily="18" charset="0"/>
                </a:rPr>
                <a:t> в тому, </a:t>
              </a:r>
              <a:r>
                <a:rPr lang="ru-RU" sz="1900" dirty="0" err="1">
                  <a:solidFill>
                    <a:srgbClr val="002060"/>
                  </a:solidFill>
                  <a:latin typeface="Times New Roman" panose="02020603050405020304" pitchFamily="18" charset="0"/>
                  <a:cs typeface="Times New Roman" panose="02020603050405020304" pitchFamily="18" charset="0"/>
                </a:rPr>
                <a:t>що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продукти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були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отримані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саме</a:t>
              </a:r>
              <a:r>
                <a:rPr lang="ru-RU" sz="1900" dirty="0">
                  <a:solidFill>
                    <a:srgbClr val="002060"/>
                  </a:solidFill>
                  <a:latin typeface="Times New Roman" panose="02020603050405020304" pitchFamily="18" charset="0"/>
                  <a:cs typeface="Times New Roman" panose="02020603050405020304" pitchFamily="18" charset="0"/>
                </a:rPr>
                <a:t> з </a:t>
              </a:r>
              <a:r>
                <a:rPr lang="ru-RU" sz="1900" dirty="0" err="1">
                  <a:solidFill>
                    <a:srgbClr val="002060"/>
                  </a:solidFill>
                  <a:latin typeface="Times New Roman" panose="02020603050405020304" pitchFamily="18" charset="0"/>
                  <a:cs typeface="Times New Roman" panose="02020603050405020304" pitchFamily="18" charset="0"/>
                </a:rPr>
                <a:t>цих</a:t>
              </a:r>
              <a:r>
                <a:rPr lang="ru-RU" sz="1900" dirty="0">
                  <a:solidFill>
                    <a:srgbClr val="002060"/>
                  </a:solidFill>
                  <a:latin typeface="Times New Roman" panose="02020603050405020304" pitchFamily="18" charset="0"/>
                  <a:cs typeface="Times New Roman" panose="02020603050405020304" pitchFamily="18" charset="0"/>
                </a:rPr>
                <a:t> товарів; та</a:t>
              </a:r>
            </a:p>
            <a:p>
              <a:pPr algn="ctr"/>
              <a:r>
                <a:rPr lang="ru-RU" sz="1900" dirty="0">
                  <a:solidFill>
                    <a:srgbClr val="002060"/>
                  </a:solidFill>
                  <a:latin typeface="Times New Roman" panose="02020603050405020304" pitchFamily="18" charset="0"/>
                  <a:cs typeface="Times New Roman" panose="02020603050405020304" pitchFamily="18" charset="0"/>
                </a:rPr>
                <a:t>2) </a:t>
              </a:r>
              <a:r>
                <a:rPr lang="ru-RU" sz="1900" dirty="0" err="1">
                  <a:solidFill>
                    <a:srgbClr val="002060"/>
                  </a:solidFill>
                  <a:latin typeface="Times New Roman" panose="02020603050405020304" pitchFamily="18" charset="0"/>
                  <a:cs typeface="Times New Roman" panose="02020603050405020304" pitchFamily="18" charset="0"/>
                </a:rPr>
                <a:t>товари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після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не </a:t>
              </a:r>
              <a:r>
                <a:rPr lang="ru-RU" sz="1900" dirty="0" err="1">
                  <a:solidFill>
                    <a:srgbClr val="002060"/>
                  </a:solidFill>
                  <a:latin typeface="Times New Roman" panose="02020603050405020304" pitchFamily="18" charset="0"/>
                  <a:cs typeface="Times New Roman" panose="02020603050405020304" pitchFamily="18" charset="0"/>
                </a:rPr>
                <a:t>можуть</a:t>
              </a:r>
              <a:r>
                <a:rPr lang="ru-RU" sz="1900" dirty="0">
                  <a:solidFill>
                    <a:srgbClr val="002060"/>
                  </a:solidFill>
                  <a:latin typeface="Times New Roman" panose="02020603050405020304" pitchFamily="18" charset="0"/>
                  <a:cs typeface="Times New Roman" panose="02020603050405020304" pitchFamily="18" charset="0"/>
                </a:rPr>
                <a:t> бути </a:t>
              </a:r>
              <a:r>
                <a:rPr lang="ru-RU" sz="1900" dirty="0" err="1">
                  <a:solidFill>
                    <a:srgbClr val="002060"/>
                  </a:solidFill>
                  <a:latin typeface="Times New Roman" panose="02020603050405020304" pitchFamily="18" charset="0"/>
                  <a:cs typeface="Times New Roman" panose="02020603050405020304" pitchFamily="18" charset="0"/>
                </a:rPr>
                <a:t>економічно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вигідно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відновлені</a:t>
              </a:r>
              <a:r>
                <a:rPr lang="ru-RU" sz="1900" dirty="0">
                  <a:solidFill>
                    <a:srgbClr val="002060"/>
                  </a:solidFill>
                  <a:latin typeface="Times New Roman" panose="02020603050405020304" pitchFamily="18" charset="0"/>
                  <a:cs typeface="Times New Roman" panose="02020603050405020304" pitchFamily="18" charset="0"/>
                </a:rPr>
                <a:t> у </a:t>
              </a:r>
              <a:r>
                <a:rPr lang="ru-RU" sz="1900" dirty="0" err="1">
                  <a:solidFill>
                    <a:srgbClr val="002060"/>
                  </a:solidFill>
                  <a:latin typeface="Times New Roman" panose="02020603050405020304" pitchFamily="18" charset="0"/>
                  <a:cs typeface="Times New Roman" panose="02020603050405020304" pitchFamily="18" charset="0"/>
                </a:rPr>
                <a:t>первинному</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стані</a:t>
              </a:r>
              <a:r>
                <a:rPr lang="ru-RU" sz="1900" dirty="0">
                  <a:solidFill>
                    <a:srgbClr val="002060"/>
                  </a:solidFill>
                  <a:latin typeface="Times New Roman" panose="02020603050405020304" pitchFamily="18" charset="0"/>
                  <a:cs typeface="Times New Roman" panose="02020603050405020304" pitchFamily="18" charset="0"/>
                </a:rPr>
                <a:t>.</a:t>
              </a:r>
            </a:p>
            <a:p>
              <a:pPr algn="ctr"/>
              <a:r>
                <a:rPr lang="ru-RU" sz="1900" dirty="0">
                  <a:solidFill>
                    <a:srgbClr val="002060"/>
                  </a:solidFill>
                  <a:latin typeface="Times New Roman" panose="02020603050405020304" pitchFamily="18" charset="0"/>
                  <a:cs typeface="Times New Roman" panose="02020603050405020304" pitchFamily="18" charset="0"/>
                </a:rPr>
                <a:t>3. Переробка товарів для вільного обігу на митній території України </a:t>
              </a:r>
              <a:r>
                <a:rPr lang="ru-RU" sz="1900" dirty="0" err="1">
                  <a:solidFill>
                    <a:srgbClr val="002060"/>
                  </a:solidFill>
                  <a:latin typeface="Times New Roman" panose="02020603050405020304" pitchFamily="18" charset="0"/>
                  <a:cs typeface="Times New Roman" panose="02020603050405020304" pitchFamily="18" charset="0"/>
                </a:rPr>
                <a:t>завершується</a:t>
              </a:r>
              <a:r>
                <a:rPr lang="ru-RU" sz="1900" dirty="0">
                  <a:solidFill>
                    <a:srgbClr val="002060"/>
                  </a:solidFill>
                  <a:latin typeface="Times New Roman" panose="02020603050405020304" pitchFamily="18" charset="0"/>
                  <a:cs typeface="Times New Roman" panose="02020603050405020304" pitchFamily="18" charset="0"/>
                </a:rPr>
                <a:t> шляхом </a:t>
              </a:r>
              <a:r>
                <a:rPr lang="ru-RU" sz="1900" dirty="0" err="1">
                  <a:solidFill>
                    <a:srgbClr val="002060"/>
                  </a:solidFill>
                  <a:latin typeface="Times New Roman" panose="02020603050405020304" pitchFamily="18" charset="0"/>
                  <a:cs typeface="Times New Roman" panose="02020603050405020304" pitchFamily="18" charset="0"/>
                </a:rPr>
                <a:t>поміщення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продуктів</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їх</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у </a:t>
              </a:r>
              <a:r>
                <a:rPr lang="ru-RU" sz="1900" dirty="0" err="1">
                  <a:solidFill>
                    <a:srgbClr val="002060"/>
                  </a:solidFill>
                  <a:latin typeface="Times New Roman" panose="02020603050405020304" pitchFamily="18" charset="0"/>
                  <a:cs typeface="Times New Roman" panose="02020603050405020304" pitchFamily="18" charset="0"/>
                </a:rPr>
                <a:t>митний</a:t>
              </a:r>
              <a:r>
                <a:rPr lang="ru-RU" sz="1900" dirty="0">
                  <a:solidFill>
                    <a:srgbClr val="002060"/>
                  </a:solidFill>
                  <a:latin typeface="Times New Roman" panose="02020603050405020304" pitchFamily="18" charset="0"/>
                  <a:cs typeface="Times New Roman" panose="02020603050405020304" pitchFamily="18" charset="0"/>
                </a:rPr>
                <a:t> режим </a:t>
              </a:r>
              <a:r>
                <a:rPr lang="ru-RU" sz="1900" dirty="0" err="1">
                  <a:solidFill>
                    <a:srgbClr val="002060"/>
                  </a:solidFill>
                  <a:latin typeface="Times New Roman" panose="02020603050405020304" pitchFamily="18" charset="0"/>
                  <a:cs typeface="Times New Roman" panose="02020603050405020304" pitchFamily="18" charset="0"/>
                </a:rPr>
                <a:t>імпорту</a:t>
              </a:r>
              <a:r>
                <a:rPr lang="ru-RU" sz="1900" dirty="0">
                  <a:solidFill>
                    <a:srgbClr val="002060"/>
                  </a:solidFill>
                  <a:latin typeface="Times New Roman" panose="02020603050405020304" pitchFamily="18" charset="0"/>
                  <a:cs typeface="Times New Roman" panose="02020603050405020304" pitchFamily="18" charset="0"/>
                </a:rPr>
                <a:t>. За </a:t>
              </a:r>
              <a:r>
                <a:rPr lang="ru-RU" sz="1900" dirty="0" err="1">
                  <a:solidFill>
                    <a:srgbClr val="002060"/>
                  </a:solidFill>
                  <a:latin typeface="Times New Roman" panose="02020603050405020304" pitchFamily="18" charset="0"/>
                  <a:cs typeface="Times New Roman" panose="02020603050405020304" pitchFamily="18" charset="0"/>
                </a:rPr>
                <a:t>рішенням</a:t>
              </a:r>
              <a:r>
                <a:rPr lang="ru-RU" sz="1900" dirty="0">
                  <a:solidFill>
                    <a:srgbClr val="002060"/>
                  </a:solidFill>
                  <a:latin typeface="Times New Roman" panose="02020603050405020304" pitchFamily="18" charset="0"/>
                  <a:cs typeface="Times New Roman" panose="02020603050405020304" pitchFamily="18" charset="0"/>
                </a:rPr>
                <a:t> декларанта </a:t>
              </a:r>
              <a:r>
                <a:rPr lang="ru-RU" sz="1900" dirty="0" err="1">
                  <a:solidFill>
                    <a:srgbClr val="002060"/>
                  </a:solidFill>
                  <a:latin typeface="Times New Roman" panose="02020603050405020304" pitchFamily="18" charset="0"/>
                  <a:cs typeface="Times New Roman" panose="02020603050405020304" pitchFamily="18" charset="0"/>
                </a:rPr>
                <a:t>або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уповноваженої</a:t>
              </a:r>
              <a:r>
                <a:rPr lang="ru-RU" sz="1900" dirty="0">
                  <a:solidFill>
                    <a:srgbClr val="002060"/>
                  </a:solidFill>
                  <a:latin typeface="Times New Roman" panose="02020603050405020304" pitchFamily="18" charset="0"/>
                  <a:cs typeface="Times New Roman" panose="02020603050405020304" pitchFamily="18" charset="0"/>
                </a:rPr>
                <a:t> ним особи </a:t>
              </a:r>
              <a:r>
                <a:rPr lang="ru-RU" sz="1900" dirty="0" err="1">
                  <a:solidFill>
                    <a:srgbClr val="002060"/>
                  </a:solidFill>
                  <a:latin typeface="Times New Roman" panose="02020603050405020304" pitchFamily="18" charset="0"/>
                  <a:cs typeface="Times New Roman" panose="02020603050405020304" pitchFamily="18" charset="0"/>
                </a:rPr>
                <a:t>допускається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поміщення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зазначених</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продуктів</a:t>
              </a:r>
              <a:r>
                <a:rPr lang="ru-RU" sz="1900" dirty="0">
                  <a:solidFill>
                    <a:srgbClr val="002060"/>
                  </a:solidFill>
                  <a:latin typeface="Times New Roman" panose="02020603050405020304" pitchFamily="18" charset="0"/>
                  <a:cs typeface="Times New Roman" panose="02020603050405020304" pitchFamily="18" charset="0"/>
                </a:rPr>
                <a:t> в </a:t>
              </a:r>
              <a:r>
                <a:rPr lang="ru-RU" sz="1900" dirty="0" err="1">
                  <a:solidFill>
                    <a:srgbClr val="002060"/>
                  </a:solidFill>
                  <a:latin typeface="Times New Roman" panose="02020603050405020304" pitchFamily="18" charset="0"/>
                  <a:cs typeface="Times New Roman" panose="02020603050405020304" pitchFamily="18" charset="0"/>
                </a:rPr>
                <a:t>інші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митні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режими</a:t>
              </a:r>
              <a:r>
                <a:rPr lang="ru-RU" sz="1900" dirty="0">
                  <a:solidFill>
                    <a:srgbClr val="002060"/>
                  </a:solidFill>
                  <a:latin typeface="Times New Roman" panose="02020603050405020304" pitchFamily="18" charset="0"/>
                  <a:cs typeface="Times New Roman" panose="02020603050405020304" pitchFamily="18" charset="0"/>
                </a:rPr>
                <a:t>.</a:t>
              </a:r>
            </a:p>
          </p:txBody>
        </p:sp>
        <p:sp>
          <p:nvSpPr>
            <p:cNvPr id="14" name="Прямоугольник 13"/>
            <p:cNvSpPr/>
            <p:nvPr/>
          </p:nvSpPr>
          <p:spPr>
            <a:xfrm>
              <a:off x="1950773" y="151719"/>
              <a:ext cx="5002406" cy="830997"/>
            </a:xfrm>
            <a:prstGeom prst="rect">
              <a:avLst/>
            </a:prstGeom>
          </p:spPr>
          <p:txBody>
            <a:bodyPr wrap="square">
              <a:spAutoFit/>
            </a:bodyPr>
            <a:lstStyle/>
            <a:p>
              <a:pPr algn="ctr"/>
              <a:r>
                <a:rPr lang="ru-RU" sz="2400" b="1" i="1" dirty="0">
                  <a:solidFill>
                    <a:srgbClr val="FF0000"/>
                  </a:solidFill>
                  <a:latin typeface="Times New Roman" panose="02020603050405020304" pitchFamily="18" charset="0"/>
                  <a:cs typeface="Times New Roman" panose="02020603050405020304" pitchFamily="18" charset="0"/>
                </a:rPr>
                <a:t>Переробка товарів для вільного обігу на митній території України</a:t>
              </a:r>
            </a:p>
          </p:txBody>
        </p:sp>
      </p:grpSp>
    </p:spTree>
    <p:extLst>
      <p:ext uri="{BB962C8B-B14F-4D97-AF65-F5344CB8AC3E}">
        <p14:creationId xmlns:p14="http://schemas.microsoft.com/office/powerpoint/2010/main" val="3336155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0" y="0"/>
            <a:ext cx="12314830" cy="6735310"/>
            <a:chOff x="0" y="0"/>
            <a:chExt cx="12314830" cy="6735310"/>
          </a:xfrm>
        </p:grpSpPr>
        <p:grpSp>
          <p:nvGrpSpPr>
            <p:cNvPr id="3" name="Группа 2"/>
            <p:cNvGrpSpPr/>
            <p:nvPr/>
          </p:nvGrpSpPr>
          <p:grpSpPr>
            <a:xfrm>
              <a:off x="0" y="0"/>
              <a:ext cx="12314830" cy="6632815"/>
              <a:chOff x="0" y="-13650"/>
              <a:chExt cx="12314830" cy="6632815"/>
            </a:xfrm>
          </p:grpSpPr>
          <p:sp>
            <p:nvSpPr>
              <p:cNvPr id="5" name="Вертикальный свиток 4"/>
              <p:cNvSpPr/>
              <p:nvPr/>
            </p:nvSpPr>
            <p:spPr>
              <a:xfrm>
                <a:off x="0" y="109182"/>
                <a:ext cx="12192000" cy="6509983"/>
              </a:xfrm>
              <a:prstGeom prst="verticalScroll">
                <a:avLst/>
              </a:prstGeom>
              <a:solidFill>
                <a:srgbClr val="F3F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1068221" y="-13650"/>
                <a:ext cx="11246609" cy="1631216"/>
              </a:xfrm>
              <a:prstGeom prst="rect">
                <a:avLst/>
              </a:prstGeom>
              <a:noFill/>
            </p:spPr>
            <p:txBody>
              <a:bodyPr wrap="square" rtlCol="0">
                <a:spAutoFit/>
              </a:bodyPr>
              <a:lstStyle/>
              <a:p>
                <a:pPr algn="ctr"/>
                <a:r>
                  <a:rPr lang="ru-RU" sz="3200" b="1" i="1" dirty="0" err="1">
                    <a:latin typeface="Times New Roman" panose="02020603050405020304" pitchFamily="18" charset="0"/>
                    <a:cs typeface="Times New Roman" panose="02020603050405020304" pitchFamily="18" charset="0"/>
                  </a:rPr>
                  <a:t>Завершення</a:t>
                </a:r>
                <a:r>
                  <a:rPr lang="ru-RU" sz="3200" b="1" i="1" dirty="0">
                    <a:latin typeface="Times New Roman" panose="02020603050405020304" pitchFamily="18" charset="0"/>
                    <a:cs typeface="Times New Roman" panose="02020603050405020304" pitchFamily="18" charset="0"/>
                  </a:rPr>
                  <a:t> митного режиму </a:t>
                </a:r>
                <a:r>
                  <a:rPr lang="ru-RU" sz="3200" b="1" i="1" dirty="0" err="1">
                    <a:latin typeface="Times New Roman" panose="02020603050405020304" pitchFamily="18" charset="0"/>
                    <a:cs typeface="Times New Roman" panose="02020603050405020304" pitchFamily="18" charset="0"/>
                  </a:rPr>
                  <a:t>переробки</a:t>
                </a:r>
                <a:r>
                  <a:rPr lang="ru-RU" sz="3200" b="1" i="1" dirty="0">
                    <a:latin typeface="Times New Roman" panose="02020603050405020304" pitchFamily="18" charset="0"/>
                    <a:cs typeface="Times New Roman" panose="02020603050405020304" pitchFamily="18" charset="0"/>
                  </a:rPr>
                  <a:t> на митній території</a:t>
                </a:r>
              </a:p>
              <a:p>
                <a:pPr algn="ctr"/>
                <a:endParaRPr lang="ru-RU" sz="3600" b="1" i="1" dirty="0">
                  <a:latin typeface="Times New Roman" panose="02020603050405020304" pitchFamily="18" charset="0"/>
                  <a:cs typeface="Times New Roman" panose="02020603050405020304" pitchFamily="18" charset="0"/>
                </a:endParaRPr>
              </a:p>
            </p:txBody>
          </p:sp>
        </p:grpSp>
        <p:pic>
          <p:nvPicPr>
            <p:cNvPr id="4" name="Рисунок 3"/>
            <p:cNvPicPr>
              <a:picLocks noChangeAspect="1"/>
            </p:cNvPicPr>
            <p:nvPr/>
          </p:nvPicPr>
          <p:blipFill>
            <a:blip r:embed="rId2"/>
            <a:stretch>
              <a:fillRect/>
            </a:stretch>
          </p:blipFill>
          <p:spPr>
            <a:xfrm>
              <a:off x="4474251" y="4537085"/>
              <a:ext cx="3939400" cy="1781532"/>
            </a:xfrm>
            <a:prstGeom prst="rect">
              <a:avLst/>
            </a:prstGeom>
            <a:ln>
              <a:noFill/>
            </a:ln>
            <a:effectLst>
              <a:softEdge rad="112500"/>
            </a:effectLst>
          </p:spPr>
        </p:pic>
        <p:pic>
          <p:nvPicPr>
            <p:cNvPr id="11" name="Рисунок 10"/>
            <p:cNvPicPr>
              <a:picLocks noChangeAspect="1"/>
            </p:cNvPicPr>
            <p:nvPr/>
          </p:nvPicPr>
          <p:blipFill>
            <a:blip r:embed="rId3"/>
            <a:stretch>
              <a:fillRect/>
            </a:stretch>
          </p:blipFill>
          <p:spPr>
            <a:xfrm>
              <a:off x="1068221" y="1205153"/>
              <a:ext cx="10125493" cy="3271313"/>
            </a:xfrm>
            <a:prstGeom prst="rect">
              <a:avLst/>
            </a:prstGeom>
          </p:spPr>
        </p:pic>
        <p:pic>
          <p:nvPicPr>
            <p:cNvPr id="12" name="Picture 4" descr="http://900igr.net/up/datai/104406/0043-0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85315" flipH="1">
              <a:off x="9322764" y="4220820"/>
              <a:ext cx="2780570" cy="2414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http://zpto.ues.by/media/k2/items/cache/5dd4b7e13497b1cdfc3b17b4ca3927aa_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64679">
              <a:off x="1351333" y="4120391"/>
              <a:ext cx="2142192" cy="2614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9108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57660" y="-65483"/>
            <a:ext cx="10807840" cy="1754326"/>
          </a:xfrm>
          <a:prstGeom prst="rect">
            <a:avLst/>
          </a:prstGeom>
        </p:spPr>
        <p:txBody>
          <a:bodyPr wrap="square">
            <a:spAutoFit/>
          </a:bodyPr>
          <a:lstStyle/>
          <a:p>
            <a:pPr algn="ctr"/>
            <a:r>
              <a:rPr lang="ru-RU" sz="3600" b="1" i="1" dirty="0" err="1">
                <a:solidFill>
                  <a:srgbClr val="FF0000"/>
                </a:solidFill>
                <a:latin typeface="Times New Roman" panose="02020603050405020304" pitchFamily="18" charset="0"/>
                <a:cs typeface="Times New Roman" panose="02020603050405020304" pitchFamily="18" charset="0"/>
              </a:rPr>
              <a:t>Розпорядження</a:t>
            </a:r>
            <a:r>
              <a:rPr lang="ru-RU" sz="3600" b="1" i="1" dirty="0">
                <a:solidFill>
                  <a:srgbClr val="FF0000"/>
                </a:solidFill>
                <a:latin typeface="Times New Roman" panose="02020603050405020304" pitchFamily="18" charset="0"/>
                <a:cs typeface="Times New Roman" panose="02020603050405020304" pitchFamily="18" charset="0"/>
              </a:rPr>
              <a:t> товарами, </a:t>
            </a:r>
            <a:r>
              <a:rPr lang="ru-RU" sz="3600" b="1" i="1" dirty="0" err="1">
                <a:solidFill>
                  <a:srgbClr val="FF0000"/>
                </a:solidFill>
                <a:latin typeface="Times New Roman" panose="02020603050405020304" pitchFamily="18" charset="0"/>
                <a:cs typeface="Times New Roman" panose="02020603050405020304" pitchFamily="18" charset="0"/>
              </a:rPr>
              <a:t>що</a:t>
            </a:r>
            <a:r>
              <a:rPr lang="ru-RU" sz="3600" b="1" i="1" dirty="0">
                <a:solidFill>
                  <a:srgbClr val="FF0000"/>
                </a:solidFill>
                <a:latin typeface="Times New Roman" panose="02020603050405020304" pitchFamily="18" charset="0"/>
                <a:cs typeface="Times New Roman" panose="02020603050405020304" pitchFamily="18" charset="0"/>
              </a:rPr>
              <a:t> </a:t>
            </a:r>
            <a:r>
              <a:rPr lang="ru-RU" sz="3600" b="1" i="1" dirty="0" err="1">
                <a:solidFill>
                  <a:srgbClr val="FF0000"/>
                </a:solidFill>
                <a:latin typeface="Times New Roman" panose="02020603050405020304" pitchFamily="18" charset="0"/>
                <a:cs typeface="Times New Roman" panose="02020603050405020304" pitchFamily="18" charset="0"/>
              </a:rPr>
              <a:t>поміщені</a:t>
            </a:r>
            <a:r>
              <a:rPr lang="ru-RU" sz="3600" b="1" i="1" dirty="0">
                <a:solidFill>
                  <a:srgbClr val="FF0000"/>
                </a:solidFill>
                <a:latin typeface="Times New Roman" panose="02020603050405020304" pitchFamily="18" charset="0"/>
                <a:cs typeface="Times New Roman" panose="02020603050405020304" pitchFamily="18" charset="0"/>
              </a:rPr>
              <a:t> у </a:t>
            </a:r>
            <a:r>
              <a:rPr lang="ru-RU" sz="3600" b="1" i="1" dirty="0" err="1">
                <a:solidFill>
                  <a:srgbClr val="FF0000"/>
                </a:solidFill>
                <a:latin typeface="Times New Roman" panose="02020603050405020304" pitchFamily="18" charset="0"/>
                <a:cs typeface="Times New Roman" panose="02020603050405020304" pitchFamily="18" charset="0"/>
              </a:rPr>
              <a:t>митний</a:t>
            </a:r>
            <a:r>
              <a:rPr lang="ru-RU" sz="3600" b="1" i="1" dirty="0">
                <a:solidFill>
                  <a:srgbClr val="FF0000"/>
                </a:solidFill>
                <a:latin typeface="Times New Roman" panose="02020603050405020304" pitchFamily="18" charset="0"/>
                <a:cs typeface="Times New Roman" panose="02020603050405020304" pitchFamily="18" charset="0"/>
              </a:rPr>
              <a:t> </a:t>
            </a:r>
            <a:endParaRPr lang="ru-RU" sz="3600" b="1" i="1" dirty="0" smtClean="0">
              <a:solidFill>
                <a:srgbClr val="FF0000"/>
              </a:solidFill>
              <a:latin typeface="Times New Roman" panose="02020603050405020304" pitchFamily="18" charset="0"/>
              <a:cs typeface="Times New Roman" panose="02020603050405020304" pitchFamily="18" charset="0"/>
            </a:endParaRPr>
          </a:p>
          <a:p>
            <a:pPr algn="ctr"/>
            <a:r>
              <a:rPr lang="ru-RU" sz="3600" b="1" i="1" dirty="0">
                <a:solidFill>
                  <a:srgbClr val="FF0000"/>
                </a:solidFill>
                <a:latin typeface="Times New Roman" panose="02020603050405020304" pitchFamily="18" charset="0"/>
                <a:cs typeface="Times New Roman" panose="02020603050405020304" pitchFamily="18" charset="0"/>
              </a:rPr>
              <a:t> </a:t>
            </a:r>
            <a:r>
              <a:rPr lang="ru-RU" sz="3600" b="1" i="1" dirty="0" smtClean="0">
                <a:solidFill>
                  <a:srgbClr val="FF0000"/>
                </a:solidFill>
                <a:latin typeface="Times New Roman" panose="02020603050405020304" pitchFamily="18" charset="0"/>
                <a:cs typeface="Times New Roman" panose="02020603050405020304" pitchFamily="18" charset="0"/>
              </a:rPr>
              <a:t>       режим </a:t>
            </a:r>
            <a:r>
              <a:rPr lang="ru-RU" sz="3600" b="1" i="1" dirty="0" err="1">
                <a:solidFill>
                  <a:srgbClr val="FF0000"/>
                </a:solidFill>
                <a:latin typeface="Times New Roman" panose="02020603050405020304" pitchFamily="18" charset="0"/>
                <a:cs typeface="Times New Roman" panose="02020603050405020304" pitchFamily="18" charset="0"/>
              </a:rPr>
              <a:t>переробки</a:t>
            </a:r>
            <a:r>
              <a:rPr lang="ru-RU" sz="3600" b="1" i="1" dirty="0">
                <a:solidFill>
                  <a:srgbClr val="FF0000"/>
                </a:solidFill>
                <a:latin typeface="Times New Roman" panose="02020603050405020304" pitchFamily="18" charset="0"/>
                <a:cs typeface="Times New Roman" panose="02020603050405020304" pitchFamily="18" charset="0"/>
              </a:rPr>
              <a:t> на митній території, у </a:t>
            </a:r>
            <a:r>
              <a:rPr lang="ru-RU" sz="3600" b="1" i="1" dirty="0" err="1">
                <a:solidFill>
                  <a:srgbClr val="FF0000"/>
                </a:solidFill>
                <a:latin typeface="Times New Roman" panose="02020603050405020304" pitchFamily="18" charset="0"/>
                <a:cs typeface="Times New Roman" panose="02020603050405020304" pitchFamily="18" charset="0"/>
              </a:rPr>
              <a:t>разі</a:t>
            </a:r>
            <a:r>
              <a:rPr lang="ru-RU" sz="3600" b="1" i="1" dirty="0">
                <a:solidFill>
                  <a:srgbClr val="FF0000"/>
                </a:solidFill>
                <a:latin typeface="Times New Roman" panose="02020603050405020304" pitchFamily="18" charset="0"/>
                <a:cs typeface="Times New Roman" panose="02020603050405020304" pitchFamily="18" charset="0"/>
              </a:rPr>
              <a:t> </a:t>
            </a:r>
            <a:endParaRPr lang="ru-RU" sz="3600" b="1" i="1" dirty="0" smtClean="0">
              <a:solidFill>
                <a:srgbClr val="FF0000"/>
              </a:solidFill>
              <a:latin typeface="Times New Roman" panose="02020603050405020304" pitchFamily="18" charset="0"/>
              <a:cs typeface="Times New Roman" panose="02020603050405020304" pitchFamily="18" charset="0"/>
            </a:endParaRPr>
          </a:p>
          <a:p>
            <a:pPr algn="ctr"/>
            <a:r>
              <a:rPr lang="ru-RU" sz="3600" b="1" i="1" dirty="0">
                <a:solidFill>
                  <a:srgbClr val="FF0000"/>
                </a:solidFill>
                <a:latin typeface="Times New Roman" panose="02020603050405020304" pitchFamily="18" charset="0"/>
                <a:cs typeface="Times New Roman" panose="02020603050405020304" pitchFamily="18" charset="0"/>
              </a:rPr>
              <a:t> </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відкликання</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a:solidFill>
                  <a:srgbClr val="FF0000"/>
                </a:solidFill>
                <a:latin typeface="Times New Roman" panose="02020603050405020304" pitchFamily="18" charset="0"/>
                <a:cs typeface="Times New Roman" panose="02020603050405020304" pitchFamily="18" charset="0"/>
              </a:rPr>
              <a:t>дозволу</a:t>
            </a:r>
            <a:r>
              <a:rPr lang="ru-RU" sz="3600" b="1" i="1" dirty="0">
                <a:solidFill>
                  <a:srgbClr val="FF0000"/>
                </a:solidFill>
                <a:latin typeface="Times New Roman" panose="02020603050405020304" pitchFamily="18" charset="0"/>
                <a:cs typeface="Times New Roman" panose="02020603050405020304" pitchFamily="18" charset="0"/>
              </a:rPr>
              <a:t> на </a:t>
            </a:r>
            <a:r>
              <a:rPr lang="ru-RU" sz="3600" b="1" i="1" dirty="0" err="1">
                <a:solidFill>
                  <a:srgbClr val="FF0000"/>
                </a:solidFill>
                <a:latin typeface="Times New Roman" panose="02020603050405020304" pitchFamily="18" charset="0"/>
                <a:cs typeface="Times New Roman" panose="02020603050405020304" pitchFamily="18" charset="0"/>
              </a:rPr>
              <a:t>переробку</a:t>
            </a:r>
            <a:endParaRPr lang="ru-RU" sz="3600" b="1" i="1" dirty="0">
              <a:solidFill>
                <a:srgbClr val="FF0000"/>
              </a:solidFill>
              <a:effectLst/>
              <a:latin typeface="Times New Roman" panose="02020603050405020304" pitchFamily="18" charset="0"/>
              <a:cs typeface="Times New Roman" panose="02020603050405020304" pitchFamily="18" charset="0"/>
            </a:endParaRPr>
          </a:p>
        </p:txBody>
      </p:sp>
      <p:grpSp>
        <p:nvGrpSpPr>
          <p:cNvPr id="11" name="Группа 10"/>
          <p:cNvGrpSpPr/>
          <p:nvPr/>
        </p:nvGrpSpPr>
        <p:grpSpPr>
          <a:xfrm rot="224915">
            <a:off x="-156490" y="1277349"/>
            <a:ext cx="10206632" cy="5281509"/>
            <a:chOff x="157386" y="190105"/>
            <a:chExt cx="10206632" cy="5281509"/>
          </a:xfrm>
        </p:grpSpPr>
        <p:sp>
          <p:nvSpPr>
            <p:cNvPr id="5" name="Облако 4"/>
            <p:cNvSpPr/>
            <p:nvPr/>
          </p:nvSpPr>
          <p:spPr>
            <a:xfrm rot="666365">
              <a:off x="157386" y="190105"/>
              <a:ext cx="10206632" cy="5281509"/>
            </a:xfrm>
            <a:prstGeom prst="cloud">
              <a:avLst/>
            </a:prstGeom>
            <a:solidFill>
              <a:srgbClr val="FAF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rot="570660">
              <a:off x="1387587" y="780158"/>
              <a:ext cx="7520057" cy="4185761"/>
            </a:xfrm>
            <a:prstGeom prst="rect">
              <a:avLst/>
            </a:prstGeom>
            <a:noFill/>
          </p:spPr>
          <p:txBody>
            <a:bodyPr wrap="square" rtlCol="0">
              <a:spAutoFit/>
            </a:bodyPr>
            <a:lstStyle/>
            <a:p>
              <a:pPr algn="ctr"/>
              <a:r>
                <a:rPr lang="ru-RU" sz="1900" dirty="0">
                  <a:solidFill>
                    <a:srgbClr val="002060"/>
                  </a:solidFill>
                  <a:latin typeface="Times New Roman" panose="02020603050405020304" pitchFamily="18" charset="0"/>
                  <a:cs typeface="Times New Roman" panose="02020603050405020304" pitchFamily="18" charset="0"/>
                </a:rPr>
                <a:t>1. </a:t>
              </a:r>
              <a:r>
                <a:rPr lang="ru-RU" sz="1900" dirty="0" err="1">
                  <a:solidFill>
                    <a:srgbClr val="002060"/>
                  </a:solidFill>
                  <a:latin typeface="Times New Roman" panose="02020603050405020304" pitchFamily="18" charset="0"/>
                  <a:cs typeface="Times New Roman" panose="02020603050405020304" pitchFamily="18" charset="0"/>
                </a:rPr>
                <a:t>Протягом</a:t>
              </a:r>
              <a:r>
                <a:rPr lang="ru-RU" sz="1900" dirty="0">
                  <a:solidFill>
                    <a:srgbClr val="002060"/>
                  </a:solidFill>
                  <a:latin typeface="Times New Roman" panose="02020603050405020304" pitchFamily="18" charset="0"/>
                  <a:cs typeface="Times New Roman" panose="02020603050405020304" pitchFamily="18" charset="0"/>
                </a:rPr>
                <a:t> 20 </a:t>
              </a:r>
              <a:r>
                <a:rPr lang="ru-RU" sz="1900" dirty="0" err="1">
                  <a:solidFill>
                    <a:srgbClr val="002060"/>
                  </a:solidFill>
                  <a:latin typeface="Times New Roman" panose="02020603050405020304" pitchFamily="18" charset="0"/>
                  <a:cs typeface="Times New Roman" panose="02020603050405020304" pitchFamily="18" charset="0"/>
                </a:rPr>
                <a:t>днів</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від</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дати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відкликання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дозволу</a:t>
              </a:r>
              <a:r>
                <a:rPr lang="ru-RU" sz="1900" dirty="0">
                  <a:solidFill>
                    <a:srgbClr val="002060"/>
                  </a:solidFill>
                  <a:latin typeface="Times New Roman" panose="02020603050405020304" pitchFamily="18" charset="0"/>
                  <a:cs typeface="Times New Roman" panose="02020603050405020304" pitchFamily="18" charset="0"/>
                </a:rPr>
                <a:t> на </a:t>
              </a:r>
              <a:r>
                <a:rPr lang="ru-RU" sz="1900" dirty="0" err="1">
                  <a:solidFill>
                    <a:srgbClr val="002060"/>
                  </a:solidFill>
                  <a:latin typeface="Times New Roman" panose="02020603050405020304" pitchFamily="18" charset="0"/>
                  <a:cs typeface="Times New Roman" panose="02020603050405020304" pitchFamily="18" charset="0"/>
                </a:rPr>
                <a:t>переробку</a:t>
              </a:r>
              <a:r>
                <a:rPr lang="ru-RU" sz="1900" dirty="0">
                  <a:solidFill>
                    <a:srgbClr val="002060"/>
                  </a:solidFill>
                  <a:latin typeface="Times New Roman" panose="02020603050405020304" pitchFamily="18" charset="0"/>
                  <a:cs typeface="Times New Roman" panose="02020603050405020304" pitchFamily="18" charset="0"/>
                </a:rPr>
                <a:t> товарів на митній території України </a:t>
              </a:r>
              <a:r>
                <a:rPr lang="ru-RU" sz="1900" dirty="0" err="1">
                  <a:solidFill>
                    <a:srgbClr val="002060"/>
                  </a:solidFill>
                  <a:latin typeface="Times New Roman" panose="02020603050405020304" pitchFamily="18" charset="0"/>
                  <a:cs typeface="Times New Roman" panose="02020603050405020304" pitchFamily="18" charset="0"/>
                </a:rPr>
                <a:t>підприємство</a:t>
              </a:r>
              <a:r>
                <a:rPr lang="ru-RU" sz="1900" dirty="0">
                  <a:solidFill>
                    <a:srgbClr val="002060"/>
                  </a:solidFill>
                  <a:latin typeface="Times New Roman" panose="02020603050405020304" pitchFamily="18" charset="0"/>
                  <a:cs typeface="Times New Roman" panose="02020603050405020304" pitchFamily="18" charset="0"/>
                </a:rPr>
                <a:t> повинно </a:t>
              </a:r>
              <a:r>
                <a:rPr lang="ru-RU" sz="1900" dirty="0" err="1">
                  <a:solidFill>
                    <a:srgbClr val="002060"/>
                  </a:solidFill>
                  <a:latin typeface="Times New Roman" panose="02020603050405020304" pitchFamily="18" charset="0"/>
                  <a:cs typeface="Times New Roman" panose="02020603050405020304" pitchFamily="18" charset="0"/>
                </a:rPr>
                <a:t>завершити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розпочаті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операції</a:t>
              </a:r>
              <a:r>
                <a:rPr lang="ru-RU" sz="1900" dirty="0">
                  <a:solidFill>
                    <a:srgbClr val="002060"/>
                  </a:solidFill>
                  <a:latin typeface="Times New Roman" panose="02020603050405020304" pitchFamily="18" charset="0"/>
                  <a:cs typeface="Times New Roman" panose="02020603050405020304" pitchFamily="18" charset="0"/>
                </a:rPr>
                <a:t> з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а </a:t>
              </a:r>
              <a:r>
                <a:rPr lang="ru-RU" sz="1900" dirty="0" err="1">
                  <a:solidFill>
                    <a:srgbClr val="002060"/>
                  </a:solidFill>
                  <a:latin typeface="Times New Roman" panose="02020603050405020304" pitchFamily="18" charset="0"/>
                  <a:cs typeface="Times New Roman" panose="02020603050405020304" pitchFamily="18" charset="0"/>
                </a:rPr>
                <a:t>товари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поміщені</a:t>
              </a:r>
              <a:r>
                <a:rPr lang="ru-RU" sz="1900" dirty="0">
                  <a:solidFill>
                    <a:srgbClr val="002060"/>
                  </a:solidFill>
                  <a:latin typeface="Times New Roman" panose="02020603050405020304" pitchFamily="18" charset="0"/>
                  <a:cs typeface="Times New Roman" panose="02020603050405020304" pitchFamily="18" charset="0"/>
                </a:rPr>
                <a:t> в </a:t>
              </a:r>
              <a:r>
                <a:rPr lang="ru-RU" sz="1900" dirty="0" err="1">
                  <a:solidFill>
                    <a:srgbClr val="002060"/>
                  </a:solidFill>
                  <a:latin typeface="Times New Roman" panose="02020603050405020304" pitchFamily="18" charset="0"/>
                  <a:cs typeface="Times New Roman" panose="02020603050405020304" pitchFamily="18" charset="0"/>
                </a:rPr>
                <a:t>митний</a:t>
              </a:r>
              <a:r>
                <a:rPr lang="ru-RU" sz="1900" dirty="0">
                  <a:solidFill>
                    <a:srgbClr val="002060"/>
                  </a:solidFill>
                  <a:latin typeface="Times New Roman" panose="02020603050405020304" pitchFamily="18" charset="0"/>
                  <a:cs typeface="Times New Roman" panose="02020603050405020304" pitchFamily="18" charset="0"/>
                </a:rPr>
                <a:t> режим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на митній території, у строк до 30 </a:t>
              </a:r>
              <a:r>
                <a:rPr lang="ru-RU" sz="1900" dirty="0" err="1">
                  <a:solidFill>
                    <a:srgbClr val="002060"/>
                  </a:solidFill>
                  <a:latin typeface="Times New Roman" panose="02020603050405020304" pitchFamily="18" charset="0"/>
                  <a:cs typeface="Times New Roman" panose="02020603050405020304" pitchFamily="18" charset="0"/>
                </a:rPr>
                <a:t>днів</a:t>
              </a:r>
              <a:r>
                <a:rPr lang="ru-RU" sz="1900" dirty="0">
                  <a:solidFill>
                    <a:srgbClr val="002060"/>
                  </a:solidFill>
                  <a:latin typeface="Times New Roman" panose="02020603050405020304" pitchFamily="18" charset="0"/>
                  <a:cs typeface="Times New Roman" panose="02020603050405020304" pitchFamily="18" charset="0"/>
                </a:rPr>
                <a:t> з </a:t>
              </a:r>
              <a:r>
                <a:rPr lang="ru-RU" sz="1900" dirty="0" err="1">
                  <a:solidFill>
                    <a:srgbClr val="002060"/>
                  </a:solidFill>
                  <a:latin typeface="Times New Roman" panose="02020603050405020304" pitchFamily="18" charset="0"/>
                  <a:cs typeface="Times New Roman" panose="02020603050405020304" pitchFamily="18" charset="0"/>
                </a:rPr>
                <a:t>дати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відкликання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дозволу</a:t>
              </a:r>
              <a:r>
                <a:rPr lang="ru-RU" sz="1900" dirty="0">
                  <a:solidFill>
                    <a:srgbClr val="002060"/>
                  </a:solidFill>
                  <a:latin typeface="Times New Roman" panose="02020603050405020304" pitchFamily="18" charset="0"/>
                  <a:cs typeface="Times New Roman" panose="02020603050405020304" pitchFamily="18" charset="0"/>
                </a:rPr>
                <a:t> на </a:t>
              </a:r>
              <a:r>
                <a:rPr lang="ru-RU" sz="1900" dirty="0" err="1">
                  <a:solidFill>
                    <a:srgbClr val="002060"/>
                  </a:solidFill>
                  <a:latin typeface="Times New Roman" panose="02020603050405020304" pitchFamily="18" charset="0"/>
                  <a:cs typeface="Times New Roman" panose="02020603050405020304" pitchFamily="18" charset="0"/>
                </a:rPr>
                <a:t>переробку</a:t>
              </a:r>
              <a:r>
                <a:rPr lang="ru-RU" sz="1900" dirty="0">
                  <a:solidFill>
                    <a:srgbClr val="002060"/>
                  </a:solidFill>
                  <a:latin typeface="Times New Roman" panose="02020603050405020304" pitchFamily="18" charset="0"/>
                  <a:cs typeface="Times New Roman" panose="02020603050405020304" pitchFamily="18" charset="0"/>
                </a:rPr>
                <a:t> товарів </a:t>
              </a:r>
              <a:r>
                <a:rPr lang="ru-RU" sz="1900" dirty="0" err="1">
                  <a:solidFill>
                    <a:srgbClr val="002060"/>
                  </a:solidFill>
                  <a:latin typeface="Times New Roman" panose="02020603050405020304" pitchFamily="18" charset="0"/>
                  <a:cs typeface="Times New Roman" panose="02020603050405020304" pitchFamily="18" charset="0"/>
                </a:rPr>
                <a:t>повинні</a:t>
              </a:r>
              <a:r>
                <a:rPr lang="ru-RU" sz="1900" dirty="0">
                  <a:solidFill>
                    <a:srgbClr val="002060"/>
                  </a:solidFill>
                  <a:latin typeface="Times New Roman" panose="02020603050405020304" pitchFamily="18" charset="0"/>
                  <a:cs typeface="Times New Roman" panose="02020603050405020304" pitchFamily="18" charset="0"/>
                </a:rPr>
                <a:t> бути </a:t>
              </a:r>
              <a:r>
                <a:rPr lang="ru-RU" sz="1900" dirty="0" err="1">
                  <a:solidFill>
                    <a:srgbClr val="002060"/>
                  </a:solidFill>
                  <a:latin typeface="Times New Roman" panose="02020603050405020304" pitchFamily="18" charset="0"/>
                  <a:cs typeface="Times New Roman" panose="02020603050405020304" pitchFamily="18" charset="0"/>
                </a:rPr>
                <a:t>вивезені</a:t>
              </a:r>
              <a:r>
                <a:rPr lang="ru-RU" sz="1900" dirty="0">
                  <a:solidFill>
                    <a:srgbClr val="002060"/>
                  </a:solidFill>
                  <a:latin typeface="Times New Roman" panose="02020603050405020304" pitchFamily="18" charset="0"/>
                  <a:cs typeface="Times New Roman" panose="02020603050405020304" pitchFamily="18" charset="0"/>
                </a:rPr>
                <a:t> за </a:t>
              </a:r>
              <a:r>
                <a:rPr lang="ru-RU" sz="1900" dirty="0" err="1">
                  <a:solidFill>
                    <a:srgbClr val="002060"/>
                  </a:solidFill>
                  <a:latin typeface="Times New Roman" panose="02020603050405020304" pitchFamily="18" charset="0"/>
                  <a:cs typeface="Times New Roman" panose="02020603050405020304" pitchFamily="18" charset="0"/>
                </a:rPr>
                <a:t>межі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митної</a:t>
              </a:r>
              <a:r>
                <a:rPr lang="ru-RU" sz="1900" dirty="0">
                  <a:solidFill>
                    <a:srgbClr val="002060"/>
                  </a:solidFill>
                  <a:latin typeface="Times New Roman" panose="02020603050405020304" pitchFamily="18" charset="0"/>
                  <a:cs typeface="Times New Roman" panose="02020603050405020304" pitchFamily="18" charset="0"/>
                </a:rPr>
                <a:t> території України </a:t>
              </a:r>
              <a:r>
                <a:rPr lang="ru-RU" sz="1900" dirty="0" err="1">
                  <a:solidFill>
                    <a:srgbClr val="002060"/>
                  </a:solidFill>
                  <a:latin typeface="Times New Roman" panose="02020603050405020304" pitchFamily="18" charset="0"/>
                  <a:cs typeface="Times New Roman" panose="02020603050405020304" pitchFamily="18" charset="0"/>
                </a:rPr>
                <a:t>або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заявлені</a:t>
              </a:r>
              <a:r>
                <a:rPr lang="ru-RU" sz="1900" dirty="0">
                  <a:solidFill>
                    <a:srgbClr val="002060"/>
                  </a:solidFill>
                  <a:latin typeface="Times New Roman" panose="02020603050405020304" pitchFamily="18" charset="0"/>
                  <a:cs typeface="Times New Roman" panose="02020603050405020304" pitchFamily="18" charset="0"/>
                </a:rPr>
                <a:t> в </a:t>
              </a:r>
              <a:r>
                <a:rPr lang="ru-RU" sz="1900" dirty="0" err="1">
                  <a:solidFill>
                    <a:srgbClr val="002060"/>
                  </a:solidFill>
                  <a:latin typeface="Times New Roman" panose="02020603050405020304" pitchFamily="18" charset="0"/>
                  <a:cs typeface="Times New Roman" panose="02020603050405020304" pitchFamily="18" charset="0"/>
                </a:rPr>
                <a:t>інший</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митний</a:t>
              </a:r>
              <a:r>
                <a:rPr lang="ru-RU" sz="1900" dirty="0">
                  <a:solidFill>
                    <a:srgbClr val="002060"/>
                  </a:solidFill>
                  <a:latin typeface="Times New Roman" panose="02020603050405020304" pitchFamily="18" charset="0"/>
                  <a:cs typeface="Times New Roman" panose="02020603050405020304" pitchFamily="18" charset="0"/>
                </a:rPr>
                <a:t> режим. </a:t>
              </a:r>
              <a:r>
                <a:rPr lang="ru-RU" sz="1900" dirty="0" err="1">
                  <a:solidFill>
                    <a:srgbClr val="002060"/>
                  </a:solidFill>
                  <a:latin typeface="Times New Roman" panose="02020603050405020304" pitchFamily="18" charset="0"/>
                  <a:cs typeface="Times New Roman" panose="02020603050405020304" pitchFamily="18" charset="0"/>
                </a:rPr>
                <a:t>Якщо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завершення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розпочатих</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операцій</a:t>
              </a:r>
              <a:r>
                <a:rPr lang="ru-RU" sz="1900" dirty="0">
                  <a:solidFill>
                    <a:srgbClr val="002060"/>
                  </a:solidFill>
                  <a:latin typeface="Times New Roman" panose="02020603050405020304" pitchFamily="18" charset="0"/>
                  <a:cs typeface="Times New Roman" panose="02020603050405020304" pitchFamily="18" charset="0"/>
                </a:rPr>
                <a:t> з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протягом</a:t>
              </a:r>
              <a:r>
                <a:rPr lang="ru-RU" sz="1900" dirty="0">
                  <a:solidFill>
                    <a:srgbClr val="002060"/>
                  </a:solidFill>
                  <a:latin typeface="Times New Roman" panose="02020603050405020304" pitchFamily="18" charset="0"/>
                  <a:cs typeface="Times New Roman" panose="02020603050405020304" pitchFamily="18" charset="0"/>
                </a:rPr>
                <a:t> 20 </a:t>
              </a:r>
              <a:r>
                <a:rPr lang="ru-RU" sz="1900" dirty="0" err="1">
                  <a:solidFill>
                    <a:srgbClr val="002060"/>
                  </a:solidFill>
                  <a:latin typeface="Times New Roman" panose="02020603050405020304" pitchFamily="18" charset="0"/>
                  <a:cs typeface="Times New Roman" panose="02020603050405020304" pitchFamily="18" charset="0"/>
                </a:rPr>
                <a:t>днів</a:t>
              </a:r>
              <a:r>
                <a:rPr lang="ru-RU" sz="1900" dirty="0">
                  <a:solidFill>
                    <a:srgbClr val="002060"/>
                  </a:solidFill>
                  <a:latin typeface="Times New Roman" panose="02020603050405020304" pitchFamily="18" charset="0"/>
                  <a:cs typeface="Times New Roman" panose="02020603050405020304" pitchFamily="18" charset="0"/>
                </a:rPr>
                <a:t> є </a:t>
              </a:r>
              <a:r>
                <a:rPr lang="ru-RU" sz="1900" dirty="0" err="1">
                  <a:solidFill>
                    <a:srgbClr val="002060"/>
                  </a:solidFill>
                  <a:latin typeface="Times New Roman" panose="02020603050405020304" pitchFamily="18" charset="0"/>
                  <a:cs typeface="Times New Roman" panose="02020603050405020304" pitchFamily="18" charset="0"/>
                </a:rPr>
                <a:t>неможливим</a:t>
              </a:r>
              <a:r>
                <a:rPr lang="ru-RU" sz="1900" dirty="0">
                  <a:solidFill>
                    <a:srgbClr val="002060"/>
                  </a:solidFill>
                  <a:latin typeface="Times New Roman" panose="02020603050405020304" pitchFamily="18" charset="0"/>
                  <a:cs typeface="Times New Roman" panose="02020603050405020304" pitchFamily="18" charset="0"/>
                </a:rPr>
                <a:t> без </a:t>
              </a:r>
              <a:r>
                <a:rPr lang="ru-RU" sz="1900" dirty="0" err="1">
                  <a:solidFill>
                    <a:srgbClr val="002060"/>
                  </a:solidFill>
                  <a:latin typeface="Times New Roman" panose="02020603050405020304" pitchFamily="18" charset="0"/>
                  <a:cs typeface="Times New Roman" panose="02020603050405020304" pitchFamily="18" charset="0"/>
                </a:rPr>
                <a:t>спричинення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безповоротної</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шкоди</a:t>
              </a:r>
              <a:r>
                <a:rPr lang="ru-RU" sz="1900" dirty="0">
                  <a:solidFill>
                    <a:srgbClr val="002060"/>
                  </a:solidFill>
                  <a:latin typeface="Times New Roman" panose="02020603050405020304" pitchFamily="18" charset="0"/>
                  <a:cs typeface="Times New Roman" panose="02020603050405020304" pitchFamily="18" charset="0"/>
                </a:rPr>
                <a:t> товарам </a:t>
              </a:r>
              <a:r>
                <a:rPr lang="ru-RU" sz="1900" dirty="0" err="1">
                  <a:solidFill>
                    <a:srgbClr val="002060"/>
                  </a:solidFill>
                  <a:latin typeface="Times New Roman" panose="02020603050405020304" pitchFamily="18" charset="0"/>
                  <a:cs typeface="Times New Roman" panose="02020603050405020304" pitchFamily="18" charset="0"/>
                </a:rPr>
                <a:t>або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технологічному</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обладнанню</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переробка</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зазначених</a:t>
              </a:r>
              <a:r>
                <a:rPr lang="ru-RU" sz="1900" dirty="0">
                  <a:solidFill>
                    <a:srgbClr val="002060"/>
                  </a:solidFill>
                  <a:latin typeface="Times New Roman" panose="02020603050405020304" pitchFamily="18" charset="0"/>
                  <a:cs typeface="Times New Roman" panose="02020603050405020304" pitchFamily="18" charset="0"/>
                </a:rPr>
                <a:t> товарів </a:t>
              </a:r>
              <a:r>
                <a:rPr lang="ru-RU" sz="1900" dirty="0" err="1">
                  <a:solidFill>
                    <a:srgbClr val="002060"/>
                  </a:solidFill>
                  <a:latin typeface="Times New Roman" panose="02020603050405020304" pitchFamily="18" charset="0"/>
                  <a:cs typeface="Times New Roman" panose="02020603050405020304" pitchFamily="18" charset="0"/>
                </a:rPr>
                <a:t>завершується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відповідно</a:t>
              </a:r>
              <a:r>
                <a:rPr lang="ru-RU" sz="1900" dirty="0">
                  <a:solidFill>
                    <a:srgbClr val="002060"/>
                  </a:solidFill>
                  <a:latin typeface="Times New Roman" panose="02020603050405020304" pitchFamily="18" charset="0"/>
                  <a:cs typeface="Times New Roman" panose="02020603050405020304" pitchFamily="18" charset="0"/>
                </a:rPr>
                <a:t> до </a:t>
              </a:r>
              <a:r>
                <a:rPr lang="ru-RU" sz="1900" dirty="0" err="1">
                  <a:solidFill>
                    <a:srgbClr val="002060"/>
                  </a:solidFill>
                  <a:latin typeface="Times New Roman" panose="02020603050405020304" pitchFamily="18" charset="0"/>
                  <a:cs typeface="Times New Roman" panose="02020603050405020304" pitchFamily="18" charset="0"/>
                </a:rPr>
                <a:t>технологічної</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схеми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У такому </a:t>
              </a:r>
              <a:r>
                <a:rPr lang="ru-RU" sz="1900" dirty="0" err="1">
                  <a:solidFill>
                    <a:srgbClr val="002060"/>
                  </a:solidFill>
                  <a:latin typeface="Times New Roman" panose="02020603050405020304" pitchFamily="18" charset="0"/>
                  <a:cs typeface="Times New Roman" panose="02020603050405020304" pitchFamily="18" charset="0"/>
                </a:rPr>
                <a:t>разі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товари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протягом</a:t>
              </a:r>
              <a:r>
                <a:rPr lang="ru-RU" sz="1900" dirty="0">
                  <a:solidFill>
                    <a:srgbClr val="002060"/>
                  </a:solidFill>
                  <a:latin typeface="Times New Roman" panose="02020603050405020304" pitchFamily="18" charset="0"/>
                  <a:cs typeface="Times New Roman" panose="02020603050405020304" pitchFamily="18" charset="0"/>
                </a:rPr>
                <a:t> 10 </a:t>
              </a:r>
              <a:r>
                <a:rPr lang="ru-RU" sz="1900" dirty="0" err="1">
                  <a:solidFill>
                    <a:srgbClr val="002060"/>
                  </a:solidFill>
                  <a:latin typeface="Times New Roman" panose="02020603050405020304" pitchFamily="18" charset="0"/>
                  <a:cs typeface="Times New Roman" panose="02020603050405020304" pitchFamily="18" charset="0"/>
                </a:rPr>
                <a:t>днів</a:t>
              </a:r>
              <a:r>
                <a:rPr lang="ru-RU" sz="1900" dirty="0">
                  <a:solidFill>
                    <a:srgbClr val="002060"/>
                  </a:solidFill>
                  <a:latin typeface="Times New Roman" panose="02020603050405020304" pitchFamily="18" charset="0"/>
                  <a:cs typeface="Times New Roman" panose="02020603050405020304" pitchFamily="18" charset="0"/>
                </a:rPr>
                <a:t> з </a:t>
              </a:r>
              <a:r>
                <a:rPr lang="ru-RU" sz="1900" dirty="0" err="1">
                  <a:solidFill>
                    <a:srgbClr val="002060"/>
                  </a:solidFill>
                  <a:latin typeface="Times New Roman" panose="02020603050405020304" pitchFamily="18" charset="0"/>
                  <a:cs typeface="Times New Roman" panose="02020603050405020304" pitchFamily="18" charset="0"/>
                </a:rPr>
                <a:t>дати</a:t>
              </a:r>
              <a:r>
                <a:rPr lang="ru-RU" sz="1900" dirty="0">
                  <a:solidFill>
                    <a:srgbClr val="002060"/>
                  </a:solidFill>
                  <a:latin typeface="Times New Roman" panose="02020603050405020304" pitchFamily="18" charset="0"/>
                  <a:cs typeface="Times New Roman" panose="02020603050405020304" pitchFamily="18" charset="0"/>
                </a:rPr>
                <a:t> фактичного </a:t>
              </a:r>
              <a:r>
                <a:rPr lang="ru-RU" sz="1900" dirty="0" err="1">
                  <a:solidFill>
                    <a:srgbClr val="002060"/>
                  </a:solidFill>
                  <a:latin typeface="Times New Roman" panose="02020603050405020304" pitchFamily="18" charset="0"/>
                  <a:cs typeface="Times New Roman" panose="02020603050405020304" pitchFamily="18" charset="0"/>
                </a:rPr>
                <a:t>завершення</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їх</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переробки</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підлягають</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вивезенню</a:t>
              </a:r>
              <a:r>
                <a:rPr lang="ru-RU" sz="1900" dirty="0">
                  <a:solidFill>
                    <a:srgbClr val="002060"/>
                  </a:solidFill>
                  <a:latin typeface="Times New Roman" panose="02020603050405020304" pitchFamily="18" charset="0"/>
                  <a:cs typeface="Times New Roman" panose="02020603050405020304" pitchFamily="18" charset="0"/>
                </a:rPr>
                <a:t> за </a:t>
              </a:r>
              <a:r>
                <a:rPr lang="ru-RU" sz="1900" dirty="0" err="1">
                  <a:solidFill>
                    <a:srgbClr val="002060"/>
                  </a:solidFill>
                  <a:latin typeface="Times New Roman" panose="02020603050405020304" pitchFamily="18" charset="0"/>
                  <a:cs typeface="Times New Roman" panose="02020603050405020304" pitchFamily="18" charset="0"/>
                </a:rPr>
                <a:t>межі</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митної</a:t>
              </a:r>
              <a:r>
                <a:rPr lang="ru-RU" sz="1900" dirty="0">
                  <a:solidFill>
                    <a:srgbClr val="002060"/>
                  </a:solidFill>
                  <a:latin typeface="Times New Roman" panose="02020603050405020304" pitchFamily="18" charset="0"/>
                  <a:cs typeface="Times New Roman" panose="02020603050405020304" pitchFamily="18" charset="0"/>
                </a:rPr>
                <a:t> території України </a:t>
              </a:r>
              <a:r>
                <a:rPr lang="ru-RU" sz="1900" dirty="0" err="1">
                  <a:solidFill>
                    <a:srgbClr val="002060"/>
                  </a:solidFill>
                  <a:latin typeface="Times New Roman" panose="02020603050405020304" pitchFamily="18" charset="0"/>
                  <a:cs typeface="Times New Roman" panose="02020603050405020304" pitchFamily="18" charset="0"/>
                </a:rPr>
                <a:t>або</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поміщенню</a:t>
              </a:r>
              <a:r>
                <a:rPr lang="ru-RU" sz="1900" dirty="0">
                  <a:solidFill>
                    <a:srgbClr val="002060"/>
                  </a:solidFill>
                  <a:latin typeface="Times New Roman" panose="02020603050405020304" pitchFamily="18" charset="0"/>
                  <a:cs typeface="Times New Roman" panose="02020603050405020304" pitchFamily="18" charset="0"/>
                </a:rPr>
                <a:t> в </a:t>
              </a:r>
              <a:r>
                <a:rPr lang="ru-RU" sz="1900" dirty="0" err="1">
                  <a:solidFill>
                    <a:srgbClr val="002060"/>
                  </a:solidFill>
                  <a:latin typeface="Times New Roman" panose="02020603050405020304" pitchFamily="18" charset="0"/>
                  <a:cs typeface="Times New Roman" panose="02020603050405020304" pitchFamily="18" charset="0"/>
                </a:rPr>
                <a:t>інший</a:t>
              </a:r>
              <a:r>
                <a:rPr lang="ru-RU" sz="1900" dirty="0">
                  <a:solidFill>
                    <a:srgbClr val="002060"/>
                  </a:solidFill>
                  <a:latin typeface="Times New Roman" panose="02020603050405020304" pitchFamily="18" charset="0"/>
                  <a:cs typeface="Times New Roman" panose="02020603050405020304" pitchFamily="18" charset="0"/>
                </a:rPr>
                <a:t> </a:t>
              </a:r>
              <a:r>
                <a:rPr lang="ru-RU" sz="1900" dirty="0" err="1">
                  <a:solidFill>
                    <a:srgbClr val="002060"/>
                  </a:solidFill>
                  <a:latin typeface="Times New Roman" panose="02020603050405020304" pitchFamily="18" charset="0"/>
                  <a:cs typeface="Times New Roman" panose="02020603050405020304" pitchFamily="18" charset="0"/>
                </a:rPr>
                <a:t>митний</a:t>
              </a:r>
              <a:r>
                <a:rPr lang="ru-RU" sz="1900" dirty="0">
                  <a:solidFill>
                    <a:srgbClr val="002060"/>
                  </a:solidFill>
                  <a:latin typeface="Times New Roman" panose="02020603050405020304" pitchFamily="18" charset="0"/>
                  <a:cs typeface="Times New Roman" panose="02020603050405020304" pitchFamily="18" charset="0"/>
                </a:rPr>
                <a:t> режим.</a:t>
              </a:r>
            </a:p>
            <a:p>
              <a:pPr algn="ctr"/>
              <a:endParaRPr lang="ru-RU" sz="1900" dirty="0">
                <a:latin typeface="Times New Roman" panose="02020603050405020304" pitchFamily="18" charset="0"/>
                <a:cs typeface="Times New Roman" panose="02020603050405020304" pitchFamily="18" charset="0"/>
              </a:endParaRPr>
            </a:p>
          </p:txBody>
        </p:sp>
      </p:grpSp>
      <p:grpSp>
        <p:nvGrpSpPr>
          <p:cNvPr id="10" name="Группа 9"/>
          <p:cNvGrpSpPr/>
          <p:nvPr/>
        </p:nvGrpSpPr>
        <p:grpSpPr>
          <a:xfrm>
            <a:off x="8231744" y="2928302"/>
            <a:ext cx="3960256" cy="3611168"/>
            <a:chOff x="6960310" y="3022277"/>
            <a:chExt cx="4733862" cy="3859959"/>
          </a:xfrm>
        </p:grpSpPr>
        <p:sp>
          <p:nvSpPr>
            <p:cNvPr id="8" name="Облако 7"/>
            <p:cNvSpPr/>
            <p:nvPr/>
          </p:nvSpPr>
          <p:spPr>
            <a:xfrm>
              <a:off x="6960310" y="3022277"/>
              <a:ext cx="4733862" cy="3859959"/>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rot="21205578">
              <a:off x="7206986" y="3233897"/>
              <a:ext cx="4318170" cy="2862133"/>
            </a:xfrm>
            <a:prstGeom prst="rect">
              <a:avLst/>
            </a:prstGeom>
            <a:noFill/>
          </p:spPr>
          <p:txBody>
            <a:bodyPr wrap="square" rtlCol="0">
              <a:spAutoFit/>
            </a:bodyPr>
            <a:lstStyle/>
            <a:p>
              <a:pPr algn="ctr"/>
              <a:endParaRPr lang="ru-RU" sz="2400" dirty="0">
                <a:solidFill>
                  <a:srgbClr val="002060"/>
                </a:solidFill>
                <a:latin typeface="Times New Roman" panose="02020603050405020304" pitchFamily="18" charset="0"/>
                <a:cs typeface="Times New Roman" panose="02020603050405020304" pitchFamily="18" charset="0"/>
              </a:endParaRPr>
            </a:p>
            <a:p>
              <a:pPr algn="ctr"/>
              <a:r>
                <a:rPr lang="ru-RU" sz="2400" dirty="0">
                  <a:solidFill>
                    <a:srgbClr val="002060"/>
                  </a:solidFill>
                  <a:latin typeface="Times New Roman" panose="02020603050405020304" pitchFamily="18" charset="0"/>
                  <a:cs typeface="Times New Roman" panose="02020603050405020304" pitchFamily="18" charset="0"/>
                </a:rPr>
                <a:t>2. У </a:t>
              </a:r>
              <a:r>
                <a:rPr lang="ru-RU" sz="2400" dirty="0" err="1">
                  <a:solidFill>
                    <a:srgbClr val="002060"/>
                  </a:solidFill>
                  <a:latin typeface="Times New Roman" panose="02020603050405020304" pitchFamily="18" charset="0"/>
                  <a:cs typeface="Times New Roman" panose="02020603050405020304" pitchFamily="18" charset="0"/>
                </a:rPr>
                <a:t>разі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невиконання</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підприємством</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вимог</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зобов’язання</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забезпечені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фінансовою</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гарантією</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підлягають</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виконанню</a:t>
              </a:r>
              <a:r>
                <a:rPr lang="ru-RU" sz="2400" dirty="0">
                  <a:solidFill>
                    <a:srgbClr val="002060"/>
                  </a:solidFill>
                  <a:latin typeface="Times New Roman" panose="02020603050405020304" pitchFamily="18" charset="0"/>
                  <a:cs typeface="Times New Roman" panose="02020603050405020304" pitchFamily="18" charset="0"/>
                </a:rPr>
                <a:t>.</a:t>
              </a:r>
            </a:p>
            <a:p>
              <a:pPr algn="ctr"/>
              <a:endParaRPr lang="ru-RU"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08012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150125" y="1389860"/>
            <a:ext cx="12041875" cy="3234519"/>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b="1" dirty="0">
                <a:solidFill>
                  <a:schemeClr val="bg2">
                    <a:lumMod val="10000"/>
                  </a:schemeClr>
                </a:solidFill>
                <a:latin typeface="Times New Roman" panose="02020603050405020304" pitchFamily="18" charset="0"/>
                <a:cs typeface="Times New Roman" panose="02020603050405020304" pitchFamily="18" charset="0"/>
              </a:rPr>
              <a:t>Переробка за межами митної території - </a:t>
            </a:r>
            <a:r>
              <a:rPr lang="ru-RU" sz="2800" dirty="0">
                <a:solidFill>
                  <a:schemeClr val="bg2">
                    <a:lumMod val="10000"/>
                  </a:schemeClr>
                </a:solidFill>
                <a:latin typeface="Times New Roman" panose="02020603050405020304" pitchFamily="18" charset="0"/>
                <a:cs typeface="Times New Roman" panose="02020603050405020304" pitchFamily="18" charset="0"/>
              </a:rPr>
              <a:t>це митний режим, відповідно до якого українські товари </a:t>
            </a:r>
            <a:r>
              <a:rPr lang="ru-RU" sz="2800" dirty="0" err="1">
                <a:solidFill>
                  <a:schemeClr val="bg2">
                    <a:lumMod val="10000"/>
                  </a:schemeClr>
                </a:solidFill>
                <a:latin typeface="Times New Roman" panose="02020603050405020304" pitchFamily="18" charset="0"/>
                <a:cs typeface="Times New Roman" panose="02020603050405020304" pitchFamily="18" charset="0"/>
              </a:rPr>
              <a:t>піддаються</a:t>
            </a:r>
            <a:r>
              <a:rPr lang="ru-RU" sz="2800" dirty="0">
                <a:solidFill>
                  <a:schemeClr val="bg2">
                    <a:lumMod val="10000"/>
                  </a:schemeClr>
                </a:solidFill>
                <a:latin typeface="Times New Roman" panose="02020603050405020304" pitchFamily="18" charset="0"/>
                <a:cs typeface="Times New Roman" panose="02020603050405020304" pitchFamily="18" charset="0"/>
              </a:rPr>
              <a:t> у </a:t>
            </a:r>
            <a:r>
              <a:rPr lang="ru-RU" sz="2800" dirty="0" err="1">
                <a:solidFill>
                  <a:schemeClr val="bg2">
                    <a:lumMod val="10000"/>
                  </a:schemeClr>
                </a:solidFill>
                <a:latin typeface="Times New Roman" panose="02020603050405020304" pitchFamily="18" charset="0"/>
                <a:cs typeface="Times New Roman" panose="02020603050405020304" pitchFamily="18" charset="0"/>
              </a:rPr>
              <a:t>встановленому</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законодавством</a:t>
            </a:r>
            <a:r>
              <a:rPr lang="ru-RU" sz="2800" dirty="0">
                <a:solidFill>
                  <a:schemeClr val="bg2">
                    <a:lumMod val="10000"/>
                  </a:schemeClr>
                </a:solidFill>
                <a:latin typeface="Times New Roman" panose="02020603050405020304" pitchFamily="18" charset="0"/>
                <a:cs typeface="Times New Roman" panose="02020603050405020304" pitchFamily="18" charset="0"/>
              </a:rPr>
              <a:t> порядку </a:t>
            </a:r>
            <a:r>
              <a:rPr lang="ru-RU" sz="2800" dirty="0" err="1">
                <a:solidFill>
                  <a:schemeClr val="bg2">
                    <a:lumMod val="10000"/>
                  </a:schemeClr>
                </a:solidFill>
                <a:latin typeface="Times New Roman" panose="02020603050405020304" pitchFamily="18" charset="0"/>
                <a:cs typeface="Times New Roman" panose="02020603050405020304" pitchFamily="18" charset="0"/>
              </a:rPr>
              <a:t>переробці</a:t>
            </a:r>
            <a:r>
              <a:rPr lang="ru-RU" sz="2800" dirty="0">
                <a:solidFill>
                  <a:schemeClr val="bg2">
                    <a:lumMod val="10000"/>
                  </a:schemeClr>
                </a:solidFill>
                <a:latin typeface="Times New Roman" panose="02020603050405020304" pitchFamily="18" charset="0"/>
                <a:cs typeface="Times New Roman" panose="02020603050405020304" pitchFamily="18" charset="0"/>
              </a:rPr>
              <a:t> за межами митної території України без застосування заходів нетарифного регулювання зовнішньоекономічної діяльності, за </a:t>
            </a:r>
            <a:r>
              <a:rPr lang="ru-RU" sz="2800" dirty="0" err="1">
                <a:solidFill>
                  <a:schemeClr val="bg2">
                    <a:lumMod val="10000"/>
                  </a:schemeClr>
                </a:solidFill>
                <a:latin typeface="Times New Roman" panose="02020603050405020304" pitchFamily="18" charset="0"/>
                <a:cs typeface="Times New Roman" panose="02020603050405020304" pitchFamily="18" charset="0"/>
              </a:rPr>
              <a:t>умови</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повернення</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цих</a:t>
            </a:r>
            <a:r>
              <a:rPr lang="ru-RU" sz="2800" dirty="0">
                <a:solidFill>
                  <a:schemeClr val="bg2">
                    <a:lumMod val="10000"/>
                  </a:schemeClr>
                </a:solidFill>
                <a:latin typeface="Times New Roman" panose="02020603050405020304" pitchFamily="18" charset="0"/>
                <a:cs typeface="Times New Roman" panose="02020603050405020304" pitchFamily="18" charset="0"/>
              </a:rPr>
              <a:t> товарів або </a:t>
            </a:r>
            <a:r>
              <a:rPr lang="ru-RU" sz="2800" dirty="0" err="1">
                <a:solidFill>
                  <a:schemeClr val="bg2">
                    <a:lumMod val="10000"/>
                  </a:schemeClr>
                </a:solidFill>
                <a:latin typeface="Times New Roman" panose="02020603050405020304" pitchFamily="18" charset="0"/>
                <a:cs typeface="Times New Roman" panose="02020603050405020304" pitchFamily="18" charset="0"/>
              </a:rPr>
              <a:t>продуктів</a:t>
            </a:r>
            <a:r>
              <a:rPr lang="ru-RU" sz="2800" dirty="0">
                <a:solidFill>
                  <a:schemeClr val="bg2">
                    <a:lumMod val="10000"/>
                  </a:schemeClr>
                </a:solidFill>
                <a:latin typeface="Times New Roman" panose="02020603050405020304" pitchFamily="18" charset="0"/>
                <a:cs typeface="Times New Roman" panose="02020603050405020304" pitchFamily="18" charset="0"/>
              </a:rPr>
              <a:t> їх </a:t>
            </a:r>
            <a:r>
              <a:rPr lang="ru-RU" sz="2800" dirty="0" err="1">
                <a:solidFill>
                  <a:schemeClr val="bg2">
                    <a:lumMod val="10000"/>
                  </a:schemeClr>
                </a:solidFill>
                <a:latin typeface="Times New Roman" panose="02020603050405020304" pitchFamily="18" charset="0"/>
                <a:cs typeface="Times New Roman" panose="02020603050405020304" pitchFamily="18" charset="0"/>
              </a:rPr>
              <a:t>переробки</a:t>
            </a:r>
            <a:r>
              <a:rPr lang="ru-RU" sz="2800" dirty="0">
                <a:solidFill>
                  <a:schemeClr val="bg2">
                    <a:lumMod val="10000"/>
                  </a:schemeClr>
                </a:solidFill>
                <a:latin typeface="Times New Roman" panose="02020603050405020304" pitchFamily="18" charset="0"/>
                <a:cs typeface="Times New Roman" panose="02020603050405020304" pitchFamily="18" charset="0"/>
              </a:rPr>
              <a:t> на </a:t>
            </a:r>
            <a:r>
              <a:rPr lang="ru-RU" sz="2800" dirty="0" err="1">
                <a:solidFill>
                  <a:schemeClr val="bg2">
                    <a:lumMod val="10000"/>
                  </a:schemeClr>
                </a:solidFill>
                <a:latin typeface="Times New Roman" panose="02020603050405020304" pitchFamily="18" charset="0"/>
                <a:cs typeface="Times New Roman" panose="02020603050405020304" pitchFamily="18" charset="0"/>
              </a:rPr>
              <a:t>митну</a:t>
            </a:r>
            <a:r>
              <a:rPr lang="ru-RU" sz="2800" dirty="0">
                <a:solidFill>
                  <a:schemeClr val="bg2">
                    <a:lumMod val="10000"/>
                  </a:schemeClr>
                </a:solidFill>
                <a:latin typeface="Times New Roman" panose="02020603050405020304" pitchFamily="18" charset="0"/>
                <a:cs typeface="Times New Roman" panose="02020603050405020304" pitchFamily="18" charset="0"/>
              </a:rPr>
              <a:t> </a:t>
            </a:r>
            <a:r>
              <a:rPr lang="ru-RU" sz="2800" dirty="0" err="1">
                <a:solidFill>
                  <a:schemeClr val="bg2">
                    <a:lumMod val="10000"/>
                  </a:schemeClr>
                </a:solidFill>
                <a:latin typeface="Times New Roman" panose="02020603050405020304" pitchFamily="18" charset="0"/>
                <a:cs typeface="Times New Roman" panose="02020603050405020304" pitchFamily="18" charset="0"/>
              </a:rPr>
              <a:t>територію</a:t>
            </a:r>
            <a:r>
              <a:rPr lang="ru-RU" sz="2800" dirty="0">
                <a:solidFill>
                  <a:schemeClr val="bg2">
                    <a:lumMod val="10000"/>
                  </a:schemeClr>
                </a:solidFill>
                <a:latin typeface="Times New Roman" panose="02020603050405020304" pitchFamily="18" charset="0"/>
                <a:cs typeface="Times New Roman" panose="02020603050405020304" pitchFamily="18" charset="0"/>
              </a:rPr>
              <a:t> України у митному режимі імпорту.</a:t>
            </a:r>
          </a:p>
        </p:txBody>
      </p:sp>
      <p:sp>
        <p:nvSpPr>
          <p:cNvPr id="3" name="Прямоугольник 2"/>
          <p:cNvSpPr/>
          <p:nvPr/>
        </p:nvSpPr>
        <p:spPr>
          <a:xfrm>
            <a:off x="2509812" y="0"/>
            <a:ext cx="7568162" cy="523220"/>
          </a:xfrm>
          <a:prstGeom prst="rect">
            <a:avLst/>
          </a:prstGeom>
        </p:spPr>
        <p:txBody>
          <a:bodyPr wrap="none">
            <a:spAutoFit/>
          </a:bodyPr>
          <a:lstStyle/>
          <a:p>
            <a:r>
              <a:rPr lang="ru-RU" sz="2800" b="1" u="sng" dirty="0">
                <a:solidFill>
                  <a:srgbClr val="333333"/>
                </a:solidFill>
                <a:latin typeface="Times New Roman" panose="02020603050405020304" pitchFamily="18" charset="0"/>
                <a:cs typeface="Times New Roman" panose="02020603050405020304" pitchFamily="18" charset="0"/>
                <a:hlinkClick r:id="rId2"/>
              </a:rPr>
              <a:t> </a:t>
            </a:r>
            <a:r>
              <a:rPr lang="ru-RU" sz="2800" b="1" u="sng" dirty="0" smtClean="0">
                <a:solidFill>
                  <a:srgbClr val="333333"/>
                </a:solidFill>
                <a:latin typeface="Times New Roman" panose="02020603050405020304" pitchFamily="18" charset="0"/>
                <a:cs typeface="Times New Roman" panose="02020603050405020304" pitchFamily="18" charset="0"/>
                <a:hlinkClick r:id="rId2"/>
              </a:rPr>
              <a:t>Ми</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hlinkClick r:id="rId2"/>
              </a:rPr>
              <a:t>тний</a:t>
            </a:r>
            <a:r>
              <a:rPr lang="ru-RU" sz="2800" b="1" u="sng" dirty="0" smtClean="0">
                <a:solidFill>
                  <a:srgbClr val="333333"/>
                </a:solidFill>
                <a:latin typeface="Times New Roman" panose="02020603050405020304" pitchFamily="18" charset="0"/>
                <a:cs typeface="Times New Roman" panose="02020603050405020304" pitchFamily="18" charset="0"/>
                <a:hlinkClick r:id="rId2"/>
              </a:rPr>
              <a:t> </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hlinkClick r:id="rId2"/>
              </a:rPr>
              <a:t>режим </a:t>
            </a:r>
            <a:r>
              <a:rPr lang="ru-RU" sz="2800" b="1" u="sng" dirty="0">
                <a:solidFill>
                  <a:schemeClr val="accent1">
                    <a:lumMod val="75000"/>
                  </a:schemeClr>
                </a:solidFill>
                <a:latin typeface="Times New Roman" panose="02020603050405020304" pitchFamily="18" charset="0"/>
                <a:cs typeface="Times New Roman" panose="02020603050405020304" pitchFamily="18" charset="0"/>
              </a:rPr>
              <a:t>за межами митної території</a:t>
            </a:r>
          </a:p>
        </p:txBody>
      </p:sp>
      <p:sp>
        <p:nvSpPr>
          <p:cNvPr id="4" name="Заголовок 6"/>
          <p:cNvSpPr txBox="1">
            <a:spLocks/>
          </p:cNvSpPr>
          <p:nvPr/>
        </p:nvSpPr>
        <p:spPr>
          <a:xfrm>
            <a:off x="9253182" y="6509983"/>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http://soc-in.com/data/media/images/Tamozhni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220" y="4624379"/>
            <a:ext cx="4677683" cy="2197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6"/>
          <p:cNvSpPr txBox="1">
            <a:spLocks/>
          </p:cNvSpPr>
          <p:nvPr/>
        </p:nvSpPr>
        <p:spPr>
          <a:xfrm>
            <a:off x="-302873" y="6555294"/>
            <a:ext cx="3672408" cy="221600"/>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150000"/>
              </a:lnSpc>
            </a:pPr>
            <a:r>
              <a:rPr lang="uk-UA" sz="1000" b="1" dirty="0">
                <a:solidFill>
                  <a:srgbClr val="002060"/>
                </a:solidFill>
                <a:latin typeface="Times New Roman" panose="02020603050405020304" pitchFamily="18" charset="0"/>
                <a:cs typeface="Times New Roman" panose="02020603050405020304" pitchFamily="18" charset="0"/>
              </a:rPr>
              <a:t>НДЦ ІПР НАН УКРАЇНИ</a:t>
            </a:r>
            <a:endParaRPr lang="ru-RU" sz="1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336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128680" y="2239927"/>
            <a:ext cx="6059609" cy="2151930"/>
            <a:chOff x="1964248" y="2223222"/>
            <a:chExt cx="7192370" cy="2147255"/>
          </a:xfrm>
        </p:grpSpPr>
        <p:sp>
          <p:nvSpPr>
            <p:cNvPr id="2" name="Рамка 1"/>
            <p:cNvSpPr/>
            <p:nvPr/>
          </p:nvSpPr>
          <p:spPr>
            <a:xfrm>
              <a:off x="1964248" y="2223222"/>
              <a:ext cx="7192370" cy="2147255"/>
            </a:xfrm>
            <a:prstGeom prst="frame">
              <a:avLst/>
            </a:prstGeom>
            <a:solidFill>
              <a:srgbClr val="90DEE8"/>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145817" y="2494065"/>
              <a:ext cx="6836392" cy="1557627"/>
            </a:xfrm>
            <a:prstGeom prst="rect">
              <a:avLst/>
            </a:prstGeom>
          </p:spPr>
          <p:txBody>
            <a:bodyPr wrap="square" anchor="ctr">
              <a:spAutoFit/>
            </a:bodyPr>
            <a:lstStyle/>
            <a:p>
              <a:pPr algn="ctr"/>
              <a:r>
                <a:rPr lang="ru-RU" sz="2000" b="1" i="1" dirty="0" err="1">
                  <a:solidFill>
                    <a:srgbClr val="000000"/>
                  </a:solidFill>
                  <a:latin typeface="Times New Roman" panose="02020603050405020304" pitchFamily="18" charset="0"/>
                  <a:cs typeface="Times New Roman" panose="02020603050405020304" pitchFamily="18" charset="0"/>
                </a:rPr>
                <a:t>Гарантування</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дотримання</a:t>
              </a:r>
              <a:r>
                <a:rPr lang="ru-RU" sz="2000" b="1" i="1" dirty="0">
                  <a:solidFill>
                    <a:srgbClr val="000000"/>
                  </a:solidFill>
                  <a:latin typeface="Times New Roman" panose="02020603050405020304" pitchFamily="18" charset="0"/>
                  <a:cs typeface="Times New Roman" panose="02020603050405020304" pitchFamily="18" charset="0"/>
                </a:rPr>
                <a:t> умов </a:t>
              </a:r>
              <a:r>
                <a:rPr lang="ru-RU" sz="2000" b="1" i="1" dirty="0" err="1">
                  <a:solidFill>
                    <a:srgbClr val="000000"/>
                  </a:solidFill>
                  <a:latin typeface="Times New Roman" panose="02020603050405020304" pitchFamily="18" charset="0"/>
                  <a:cs typeface="Times New Roman" panose="02020603050405020304" pitchFamily="18" charset="0"/>
                </a:rPr>
                <a:t>перебування</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товарів</a:t>
              </a:r>
              <a:r>
                <a:rPr lang="ru-RU" sz="2000" b="1" i="1" dirty="0">
                  <a:solidFill>
                    <a:srgbClr val="000000"/>
                  </a:solidFill>
                  <a:latin typeface="Times New Roman" panose="02020603050405020304" pitchFamily="18" charset="0"/>
                  <a:cs typeface="Times New Roman" panose="02020603050405020304" pitchFamily="18" charset="0"/>
                </a:rPr>
                <a:t> у </a:t>
              </a:r>
              <a:r>
                <a:rPr lang="ru-RU" sz="2000" b="1" i="1" dirty="0" err="1">
                  <a:solidFill>
                    <a:srgbClr val="000000"/>
                  </a:solidFill>
                  <a:latin typeface="Times New Roman" panose="02020603050405020304" pitchFamily="18" charset="0"/>
                  <a:cs typeface="Times New Roman" panose="02020603050405020304" pitchFamily="18" charset="0"/>
                </a:rPr>
                <a:t>митному</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режимі</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переробки</a:t>
              </a:r>
              <a:r>
                <a:rPr lang="ru-RU" sz="2000" b="1" i="1" dirty="0">
                  <a:solidFill>
                    <a:srgbClr val="000000"/>
                  </a:solidFill>
                  <a:latin typeface="Times New Roman" panose="02020603050405020304" pitchFamily="18" charset="0"/>
                  <a:cs typeface="Times New Roman" panose="02020603050405020304" pitchFamily="18" charset="0"/>
                </a:rPr>
                <a:t> за межами </a:t>
              </a:r>
              <a:r>
                <a:rPr lang="ru-RU" sz="2000" b="1" i="1" dirty="0" err="1">
                  <a:solidFill>
                    <a:srgbClr val="000000"/>
                  </a:solidFill>
                  <a:latin typeface="Times New Roman" panose="02020603050405020304" pitchFamily="18" charset="0"/>
                  <a:cs typeface="Times New Roman" panose="02020603050405020304" pitchFamily="18" charset="0"/>
                </a:rPr>
                <a:t>митної</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території</a:t>
              </a:r>
              <a:r>
                <a:rPr lang="ru-RU" sz="2000" b="1" i="1" dirty="0">
                  <a:solidFill>
                    <a:srgbClr val="000000"/>
                  </a:solidFill>
                  <a:latin typeface="Times New Roman" panose="02020603050405020304" pitchFamily="18" charset="0"/>
                  <a:cs typeface="Times New Roman" panose="02020603050405020304" pitchFamily="18" charset="0"/>
                </a:rPr>
                <a:t> та </a:t>
              </a:r>
              <a:r>
                <a:rPr lang="ru-RU" sz="2000" b="1" i="1" dirty="0" err="1">
                  <a:solidFill>
                    <a:srgbClr val="000000"/>
                  </a:solidFill>
                  <a:latin typeface="Times New Roman" panose="02020603050405020304" pitchFamily="18" charset="0"/>
                  <a:cs typeface="Times New Roman" panose="02020603050405020304" pitchFamily="18" charset="0"/>
                </a:rPr>
                <a:t>обмеження</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щодо</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поміщення</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окремих</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товарів</a:t>
              </a:r>
              <a:r>
                <a:rPr lang="ru-RU" sz="2000" b="1" i="1" dirty="0">
                  <a:solidFill>
                    <a:srgbClr val="000000"/>
                  </a:solidFill>
                  <a:latin typeface="Times New Roman" panose="02020603050405020304" pitchFamily="18" charset="0"/>
                  <a:cs typeface="Times New Roman" panose="02020603050405020304" pitchFamily="18" charset="0"/>
                </a:rPr>
                <a:t> у </a:t>
              </a:r>
              <a:r>
                <a:rPr lang="ru-RU" sz="2000" b="1" i="1" dirty="0" err="1">
                  <a:solidFill>
                    <a:srgbClr val="000000"/>
                  </a:solidFill>
                  <a:latin typeface="Times New Roman" panose="02020603050405020304" pitchFamily="18" charset="0"/>
                  <a:cs typeface="Times New Roman" panose="02020603050405020304" pitchFamily="18" charset="0"/>
                </a:rPr>
                <a:t>цей</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митний</a:t>
              </a:r>
              <a:r>
                <a:rPr lang="ru-RU" sz="2000" b="1" i="1" dirty="0">
                  <a:solidFill>
                    <a:srgbClr val="000000"/>
                  </a:solidFill>
                  <a:latin typeface="Times New Roman" panose="02020603050405020304" pitchFamily="18" charset="0"/>
                  <a:cs typeface="Times New Roman" panose="02020603050405020304" pitchFamily="18" charset="0"/>
                </a:rPr>
                <a:t> режим</a:t>
              </a:r>
              <a:endParaRPr lang="ru-RU" sz="2000" b="1" i="1" dirty="0">
                <a:solidFill>
                  <a:srgbClr val="000000"/>
                </a:solidFill>
                <a:effectLst/>
                <a:latin typeface="Times New Roman" panose="02020603050405020304" pitchFamily="18" charset="0"/>
                <a:cs typeface="Times New Roman" panose="02020603050405020304" pitchFamily="18" charset="0"/>
              </a:endParaRPr>
            </a:p>
          </p:txBody>
        </p:sp>
      </p:grpSp>
      <p:sp>
        <p:nvSpPr>
          <p:cNvPr id="5" name="Прямоугольник 4"/>
          <p:cNvSpPr/>
          <p:nvPr/>
        </p:nvSpPr>
        <p:spPr>
          <a:xfrm>
            <a:off x="324699" y="123196"/>
            <a:ext cx="2830313" cy="1923604"/>
          </a:xfrm>
          <a:prstGeom prst="rect">
            <a:avLst/>
          </a:prstGeom>
          <a:solidFill>
            <a:srgbClr val="FAFCBC"/>
          </a:solidFill>
          <a:ln>
            <a:solidFill>
              <a:schemeClr val="tx1"/>
            </a:solidFill>
          </a:ln>
        </p:spPr>
        <p:txBody>
          <a:bodyPr wrap="square">
            <a:spAutoFit/>
          </a:bodyPr>
          <a:lstStyle/>
          <a:p>
            <a:pPr algn="ctr"/>
            <a:r>
              <a:rPr lang="ru-RU" sz="1700" dirty="0">
                <a:solidFill>
                  <a:srgbClr val="000000"/>
                </a:solidFill>
                <a:latin typeface="Times New Roman" panose="02020603050405020304" pitchFamily="18" charset="0"/>
                <a:cs typeface="Times New Roman" panose="02020603050405020304" pitchFamily="18" charset="0"/>
              </a:rPr>
              <a:t>1. </a:t>
            </a:r>
            <a:r>
              <a:rPr lang="ru-RU" sz="1700" dirty="0" err="1">
                <a:solidFill>
                  <a:srgbClr val="000000"/>
                </a:solidFill>
                <a:latin typeface="Times New Roman" panose="02020603050405020304" pitchFamily="18" charset="0"/>
                <a:cs typeface="Times New Roman" panose="02020603050405020304" pitchFamily="18" charset="0"/>
              </a:rPr>
              <a:t>Товари</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поміщені</a:t>
            </a:r>
            <a:r>
              <a:rPr lang="ru-RU" sz="1700" dirty="0">
                <a:solidFill>
                  <a:srgbClr val="000000"/>
                </a:solidFill>
                <a:latin typeface="Times New Roman" panose="02020603050405020304" pitchFamily="18" charset="0"/>
                <a:cs typeface="Times New Roman" panose="02020603050405020304" pitchFamily="18" charset="0"/>
              </a:rPr>
              <a:t> в </a:t>
            </a:r>
            <a:r>
              <a:rPr lang="ru-RU" sz="1700" dirty="0" err="1">
                <a:solidFill>
                  <a:srgbClr val="000000"/>
                </a:solidFill>
                <a:latin typeface="Times New Roman" panose="02020603050405020304" pitchFamily="18" charset="0"/>
                <a:cs typeface="Times New Roman" panose="02020603050405020304" pitchFamily="18" charset="0"/>
              </a:rPr>
              <a:t>митний</a:t>
            </a:r>
            <a:r>
              <a:rPr lang="ru-RU" sz="1700" dirty="0">
                <a:solidFill>
                  <a:srgbClr val="000000"/>
                </a:solidFill>
                <a:latin typeface="Times New Roman" panose="02020603050405020304" pitchFamily="18" charset="0"/>
                <a:cs typeface="Times New Roman" panose="02020603050405020304" pitchFamily="18" charset="0"/>
              </a:rPr>
              <a:t> режим </a:t>
            </a:r>
            <a:r>
              <a:rPr lang="ru-RU" sz="1700" dirty="0" err="1">
                <a:solidFill>
                  <a:srgbClr val="000000"/>
                </a:solidFill>
                <a:latin typeface="Times New Roman" panose="02020603050405020304" pitchFamily="18" charset="0"/>
                <a:cs typeface="Times New Roman" panose="02020603050405020304" pitchFamily="18" charset="0"/>
              </a:rPr>
              <a:t>переробки</a:t>
            </a:r>
            <a:r>
              <a:rPr lang="ru-RU" sz="1700" dirty="0">
                <a:solidFill>
                  <a:srgbClr val="000000"/>
                </a:solidFill>
                <a:latin typeface="Times New Roman" panose="02020603050405020304" pitchFamily="18" charset="0"/>
                <a:cs typeface="Times New Roman" panose="02020603050405020304" pitchFamily="18" charset="0"/>
              </a:rPr>
              <a:t> за межами </a:t>
            </a:r>
            <a:r>
              <a:rPr lang="ru-RU" sz="1700" dirty="0" err="1">
                <a:solidFill>
                  <a:srgbClr val="000000"/>
                </a:solidFill>
                <a:latin typeface="Times New Roman" panose="02020603050405020304" pitchFamily="18" charset="0"/>
                <a:cs typeface="Times New Roman" panose="02020603050405020304" pitchFamily="18" charset="0"/>
              </a:rPr>
              <a:t>митної</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території</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протягом</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всього</a:t>
            </a:r>
            <a:r>
              <a:rPr lang="ru-RU" sz="1700" dirty="0">
                <a:solidFill>
                  <a:srgbClr val="000000"/>
                </a:solidFill>
                <a:latin typeface="Times New Roman" panose="02020603050405020304" pitchFamily="18" charset="0"/>
                <a:cs typeface="Times New Roman" panose="02020603050405020304" pitchFamily="18" charset="0"/>
              </a:rPr>
              <a:t> строку </a:t>
            </a:r>
            <a:r>
              <a:rPr lang="ru-RU" sz="1700" dirty="0" err="1">
                <a:solidFill>
                  <a:srgbClr val="000000"/>
                </a:solidFill>
                <a:latin typeface="Times New Roman" panose="02020603050405020304" pitchFamily="18" charset="0"/>
                <a:cs typeface="Times New Roman" panose="02020603050405020304" pitchFamily="18" charset="0"/>
              </a:rPr>
              <a:t>перебування</a:t>
            </a:r>
            <a:r>
              <a:rPr lang="ru-RU" sz="1700" dirty="0">
                <a:solidFill>
                  <a:srgbClr val="000000"/>
                </a:solidFill>
                <a:latin typeface="Times New Roman" panose="02020603050405020304" pitchFamily="18" charset="0"/>
                <a:cs typeface="Times New Roman" panose="02020603050405020304" pitchFamily="18" charset="0"/>
              </a:rPr>
              <a:t> у </a:t>
            </a:r>
            <a:r>
              <a:rPr lang="ru-RU" sz="1700" dirty="0" err="1">
                <a:solidFill>
                  <a:srgbClr val="000000"/>
                </a:solidFill>
                <a:latin typeface="Times New Roman" panose="02020603050405020304" pitchFamily="18" charset="0"/>
                <a:cs typeface="Times New Roman" panose="02020603050405020304" pitchFamily="18" charset="0"/>
              </a:rPr>
              <a:t>цьому</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режимі</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перебувають</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під</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митним</a:t>
            </a:r>
            <a:r>
              <a:rPr lang="ru-RU" sz="1700" dirty="0">
                <a:solidFill>
                  <a:srgbClr val="000000"/>
                </a:solidFill>
                <a:latin typeface="Times New Roman" panose="02020603050405020304" pitchFamily="18" charset="0"/>
                <a:cs typeface="Times New Roman" panose="02020603050405020304" pitchFamily="18" charset="0"/>
              </a:rPr>
              <a:t> контролем.</a:t>
            </a:r>
            <a:endParaRPr lang="ru-RU" sz="17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3812" y="2130564"/>
            <a:ext cx="2902423" cy="1661993"/>
          </a:xfrm>
          <a:prstGeom prst="rect">
            <a:avLst/>
          </a:prstGeom>
          <a:solidFill>
            <a:srgbClr val="FAFCBC"/>
          </a:solidFill>
          <a:ln>
            <a:solidFill>
              <a:schemeClr val="tx1"/>
            </a:solidFill>
          </a:ln>
        </p:spPr>
        <p:txBody>
          <a:bodyPr wrap="square">
            <a:spAutoFit/>
          </a:bodyPr>
          <a:lstStyle/>
          <a:p>
            <a:pPr algn="ctr"/>
            <a:r>
              <a:rPr lang="ru-RU" sz="1700" dirty="0">
                <a:solidFill>
                  <a:srgbClr val="000000"/>
                </a:solidFill>
                <a:latin typeface="Times New Roman" panose="02020603050405020304" pitchFamily="18" charset="0"/>
                <a:cs typeface="Times New Roman" panose="02020603050405020304" pitchFamily="18" charset="0"/>
              </a:rPr>
              <a:t>2. </a:t>
            </a:r>
            <a:r>
              <a:rPr lang="ru-RU" sz="1700" dirty="0" err="1">
                <a:solidFill>
                  <a:srgbClr val="000000"/>
                </a:solidFill>
                <a:latin typeface="Times New Roman" panose="02020603050405020304" pitchFamily="18" charset="0"/>
                <a:cs typeface="Times New Roman" panose="02020603050405020304" pitchFamily="18" charset="0"/>
              </a:rPr>
              <a:t>Поміщення</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товарів</a:t>
            </a:r>
            <a:r>
              <a:rPr lang="ru-RU" sz="1700" dirty="0">
                <a:solidFill>
                  <a:srgbClr val="000000"/>
                </a:solidFill>
                <a:latin typeface="Times New Roman" panose="02020603050405020304" pitchFamily="18" charset="0"/>
                <a:cs typeface="Times New Roman" panose="02020603050405020304" pitchFamily="18" charset="0"/>
              </a:rPr>
              <a:t> у </a:t>
            </a:r>
            <a:r>
              <a:rPr lang="ru-RU" sz="1700" dirty="0" err="1">
                <a:solidFill>
                  <a:srgbClr val="000000"/>
                </a:solidFill>
                <a:latin typeface="Times New Roman" panose="02020603050405020304" pitchFamily="18" charset="0"/>
                <a:cs typeface="Times New Roman" panose="02020603050405020304" pitchFamily="18" charset="0"/>
              </a:rPr>
              <a:t>митний</a:t>
            </a:r>
            <a:r>
              <a:rPr lang="ru-RU" sz="1700" dirty="0">
                <a:solidFill>
                  <a:srgbClr val="000000"/>
                </a:solidFill>
                <a:latin typeface="Times New Roman" panose="02020603050405020304" pitchFamily="18" charset="0"/>
                <a:cs typeface="Times New Roman" panose="02020603050405020304" pitchFamily="18" charset="0"/>
              </a:rPr>
              <a:t> режим </a:t>
            </a:r>
            <a:r>
              <a:rPr lang="ru-RU" sz="1700" dirty="0" err="1">
                <a:solidFill>
                  <a:srgbClr val="000000"/>
                </a:solidFill>
                <a:latin typeface="Times New Roman" panose="02020603050405020304" pitchFamily="18" charset="0"/>
                <a:cs typeface="Times New Roman" panose="02020603050405020304" pitchFamily="18" charset="0"/>
              </a:rPr>
              <a:t>переробки</a:t>
            </a:r>
            <a:r>
              <a:rPr lang="ru-RU" sz="1700" dirty="0">
                <a:solidFill>
                  <a:srgbClr val="000000"/>
                </a:solidFill>
                <a:latin typeface="Times New Roman" panose="02020603050405020304" pitchFamily="18" charset="0"/>
                <a:cs typeface="Times New Roman" panose="02020603050405020304" pitchFamily="18" charset="0"/>
              </a:rPr>
              <a:t> за межами </a:t>
            </a:r>
            <a:r>
              <a:rPr lang="ru-RU" sz="1700" dirty="0" err="1">
                <a:solidFill>
                  <a:srgbClr val="000000"/>
                </a:solidFill>
                <a:latin typeface="Times New Roman" panose="02020603050405020304" pitchFamily="18" charset="0"/>
                <a:cs typeface="Times New Roman" panose="02020603050405020304" pitchFamily="18" charset="0"/>
              </a:rPr>
              <a:t>митної</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території</a:t>
            </a:r>
            <a:r>
              <a:rPr lang="ru-RU" sz="1700" dirty="0">
                <a:solidFill>
                  <a:srgbClr val="000000"/>
                </a:solidFill>
                <a:latin typeface="Times New Roman" panose="02020603050405020304" pitchFamily="18" charset="0"/>
                <a:cs typeface="Times New Roman" panose="02020603050405020304" pitchFamily="18" charset="0"/>
              </a:rPr>
              <a:t> в </a:t>
            </a:r>
            <a:r>
              <a:rPr lang="ru-RU" sz="1700" dirty="0" err="1">
                <a:solidFill>
                  <a:srgbClr val="000000"/>
                </a:solidFill>
                <a:latin typeface="Times New Roman" panose="02020603050405020304" pitchFamily="18" charset="0"/>
                <a:cs typeface="Times New Roman" panose="02020603050405020304" pitchFamily="18" charset="0"/>
              </a:rPr>
              <a:t>установлених</a:t>
            </a:r>
            <a:r>
              <a:rPr lang="ru-RU" sz="1700" dirty="0">
                <a:solidFill>
                  <a:srgbClr val="000000"/>
                </a:solidFill>
                <a:latin typeface="Times New Roman" panose="02020603050405020304" pitchFamily="18" charset="0"/>
                <a:cs typeface="Times New Roman" panose="02020603050405020304" pitchFamily="18" charset="0"/>
              </a:rPr>
              <a:t> законом </a:t>
            </a:r>
            <a:r>
              <a:rPr lang="ru-RU" sz="1700" dirty="0" err="1">
                <a:solidFill>
                  <a:srgbClr val="000000"/>
                </a:solidFill>
                <a:latin typeface="Times New Roman" panose="02020603050405020304" pitchFamily="18" charset="0"/>
                <a:cs typeface="Times New Roman" panose="02020603050405020304" pitchFamily="18" charset="0"/>
              </a:rPr>
              <a:t>випадках</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здійснюється</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зі</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сплатою</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вивізного</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мита</a:t>
            </a:r>
            <a:r>
              <a:rPr lang="ru-RU" sz="1700" dirty="0">
                <a:solidFill>
                  <a:srgbClr val="000000"/>
                </a:solidFill>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466531" y="232706"/>
            <a:ext cx="4606119" cy="1923604"/>
          </a:xfrm>
          <a:prstGeom prst="rect">
            <a:avLst/>
          </a:prstGeom>
          <a:solidFill>
            <a:srgbClr val="FAFCBC"/>
          </a:solidFill>
          <a:ln>
            <a:solidFill>
              <a:schemeClr val="tx1"/>
            </a:solidFill>
          </a:ln>
        </p:spPr>
        <p:txBody>
          <a:bodyPr wrap="square">
            <a:spAutoFit/>
          </a:bodyPr>
          <a:lstStyle/>
          <a:p>
            <a:pPr algn="ctr"/>
            <a:r>
              <a:rPr lang="ru-RU" sz="1700" dirty="0">
                <a:solidFill>
                  <a:srgbClr val="000000"/>
                </a:solidFill>
                <a:latin typeface="Times New Roman" panose="02020603050405020304" pitchFamily="18" charset="0"/>
                <a:cs typeface="Times New Roman" panose="02020603050405020304" pitchFamily="18" charset="0"/>
              </a:rPr>
              <a:t>7. </a:t>
            </a:r>
            <a:r>
              <a:rPr lang="ru-RU" sz="1700" dirty="0" err="1">
                <a:solidFill>
                  <a:srgbClr val="000000"/>
                </a:solidFill>
                <a:latin typeface="Times New Roman" panose="02020603050405020304" pitchFamily="18" charset="0"/>
                <a:cs typeface="Times New Roman" panose="02020603050405020304" pitchFamily="18" charset="0"/>
              </a:rPr>
              <a:t>Якщо</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умовами</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переробки</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товарів</a:t>
            </a:r>
            <a:r>
              <a:rPr lang="ru-RU" sz="1700" dirty="0">
                <a:solidFill>
                  <a:srgbClr val="000000"/>
                </a:solidFill>
                <a:latin typeface="Times New Roman" panose="02020603050405020304" pitchFamily="18" charset="0"/>
                <a:cs typeface="Times New Roman" panose="02020603050405020304" pitchFamily="18" charset="0"/>
              </a:rPr>
              <a:t> за межами </a:t>
            </a:r>
            <a:r>
              <a:rPr lang="ru-RU" sz="1700" dirty="0" err="1">
                <a:solidFill>
                  <a:srgbClr val="000000"/>
                </a:solidFill>
                <a:latin typeface="Times New Roman" panose="02020603050405020304" pitchFamily="18" charset="0"/>
                <a:cs typeface="Times New Roman" panose="02020603050405020304" pitchFamily="18" charset="0"/>
              </a:rPr>
              <a:t>митної</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території</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України</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передбачено</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проведення</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розрахунків</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частиною</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товарів</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призначених</a:t>
            </a:r>
            <a:r>
              <a:rPr lang="ru-RU" sz="1700" dirty="0">
                <a:solidFill>
                  <a:srgbClr val="000000"/>
                </a:solidFill>
                <a:latin typeface="Times New Roman" panose="02020603050405020304" pitchFamily="18" charset="0"/>
                <a:cs typeface="Times New Roman" panose="02020603050405020304" pitchFamily="18" charset="0"/>
              </a:rPr>
              <a:t> для </a:t>
            </a:r>
            <a:r>
              <a:rPr lang="ru-RU" sz="1700" dirty="0" err="1">
                <a:solidFill>
                  <a:srgbClr val="000000"/>
                </a:solidFill>
                <a:latin typeface="Times New Roman" panose="02020603050405020304" pitchFamily="18" charset="0"/>
                <a:cs typeface="Times New Roman" panose="02020603050405020304" pitchFamily="18" charset="0"/>
              </a:rPr>
              <a:t>переробки</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така</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частина</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товарів</a:t>
            </a:r>
            <a:r>
              <a:rPr lang="ru-RU" sz="1700" dirty="0">
                <a:solidFill>
                  <a:srgbClr val="000000"/>
                </a:solidFill>
                <a:latin typeface="Times New Roman" panose="02020603050405020304" pitchFamily="18" charset="0"/>
                <a:cs typeface="Times New Roman" panose="02020603050405020304" pitchFamily="18" charset="0"/>
              </a:rPr>
              <a:t> при </a:t>
            </a:r>
            <a:r>
              <a:rPr lang="ru-RU" sz="1700" dirty="0" err="1">
                <a:solidFill>
                  <a:srgbClr val="000000"/>
                </a:solidFill>
                <a:latin typeface="Times New Roman" panose="02020603050405020304" pitchFamily="18" charset="0"/>
                <a:cs typeface="Times New Roman" panose="02020603050405020304" pitchFamily="18" charset="0"/>
              </a:rPr>
              <a:t>вивезенні</a:t>
            </a:r>
            <a:r>
              <a:rPr lang="ru-RU" sz="1700" dirty="0">
                <a:solidFill>
                  <a:srgbClr val="000000"/>
                </a:solidFill>
                <a:latin typeface="Times New Roman" panose="02020603050405020304" pitchFamily="18" charset="0"/>
                <a:cs typeface="Times New Roman" panose="02020603050405020304" pitchFamily="18" charset="0"/>
              </a:rPr>
              <a:t> за </a:t>
            </a:r>
            <a:r>
              <a:rPr lang="ru-RU" sz="1700" dirty="0" err="1">
                <a:solidFill>
                  <a:srgbClr val="000000"/>
                </a:solidFill>
                <a:latin typeface="Times New Roman" panose="02020603050405020304" pitchFamily="18" charset="0"/>
                <a:cs typeface="Times New Roman" panose="02020603050405020304" pitchFamily="18" charset="0"/>
              </a:rPr>
              <a:t>межі</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митної</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території</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України</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декларується</a:t>
            </a:r>
            <a:r>
              <a:rPr lang="ru-RU" sz="1700" dirty="0">
                <a:solidFill>
                  <a:srgbClr val="000000"/>
                </a:solidFill>
                <a:latin typeface="Times New Roman" panose="02020603050405020304" pitchFamily="18" charset="0"/>
                <a:cs typeface="Times New Roman" panose="02020603050405020304" pitchFamily="18" charset="0"/>
              </a:rPr>
              <a:t> у </a:t>
            </a:r>
            <a:r>
              <a:rPr lang="ru-RU" sz="1700" dirty="0" err="1">
                <a:solidFill>
                  <a:srgbClr val="000000"/>
                </a:solidFill>
                <a:latin typeface="Times New Roman" panose="02020603050405020304" pitchFamily="18" charset="0"/>
                <a:cs typeface="Times New Roman" panose="02020603050405020304" pitchFamily="18" charset="0"/>
              </a:rPr>
              <a:t>митному</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режимі</a:t>
            </a:r>
            <a:r>
              <a:rPr lang="ru-RU" sz="1700" dirty="0">
                <a:solidFill>
                  <a:srgbClr val="000000"/>
                </a:solidFill>
                <a:latin typeface="Times New Roman" panose="02020603050405020304" pitchFamily="18" charset="0"/>
                <a:cs typeface="Times New Roman" panose="02020603050405020304" pitchFamily="18" charset="0"/>
              </a:rPr>
              <a:t> </a:t>
            </a:r>
            <a:r>
              <a:rPr lang="ru-RU" sz="1700" dirty="0" err="1">
                <a:solidFill>
                  <a:srgbClr val="000000"/>
                </a:solidFill>
                <a:latin typeface="Times New Roman" panose="02020603050405020304" pitchFamily="18" charset="0"/>
                <a:cs typeface="Times New Roman" panose="02020603050405020304" pitchFamily="18" charset="0"/>
              </a:rPr>
              <a:t>експорту</a:t>
            </a:r>
            <a:r>
              <a:rPr lang="ru-RU" sz="1700" dirty="0">
                <a:solidFill>
                  <a:srgbClr val="000000"/>
                </a:solidFill>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3621222" y="4600982"/>
            <a:ext cx="5513857" cy="2169825"/>
          </a:xfrm>
          <a:prstGeom prst="rect">
            <a:avLst/>
          </a:prstGeom>
          <a:solidFill>
            <a:srgbClr val="FAFCBC"/>
          </a:solidFill>
          <a:ln>
            <a:solidFill>
              <a:schemeClr val="tx1"/>
            </a:solidFill>
          </a:ln>
        </p:spPr>
        <p:txBody>
          <a:bodyPr wrap="square">
            <a:spAutoFit/>
          </a:bodyPr>
          <a:lstStyle/>
          <a:p>
            <a:pPr algn="ctr"/>
            <a:r>
              <a:rPr lang="ru-RU" sz="1500" dirty="0">
                <a:solidFill>
                  <a:srgbClr val="000000"/>
                </a:solidFill>
                <a:latin typeface="Times New Roman" panose="02020603050405020304" pitchFamily="18" charset="0"/>
                <a:cs typeface="Times New Roman" panose="02020603050405020304" pitchFamily="18" charset="0"/>
              </a:rPr>
              <a:t>4. За </a:t>
            </a:r>
            <a:r>
              <a:rPr lang="ru-RU" sz="1500" dirty="0" err="1">
                <a:solidFill>
                  <a:srgbClr val="000000"/>
                </a:solidFill>
                <a:latin typeface="Times New Roman" panose="02020603050405020304" pitchFamily="18" charset="0"/>
                <a:cs typeface="Times New Roman" panose="02020603050405020304" pitchFamily="18" charset="0"/>
              </a:rPr>
              <a:t>обґрунтованої</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необхідності</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Кабінет</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Міністрів</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України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має</a:t>
            </a:r>
            <a:r>
              <a:rPr lang="ru-RU" sz="1500" dirty="0">
                <a:solidFill>
                  <a:srgbClr val="000000"/>
                </a:solidFill>
                <a:latin typeface="Times New Roman" panose="02020603050405020304" pitchFamily="18" charset="0"/>
                <a:cs typeface="Times New Roman" panose="02020603050405020304" pitchFamily="18" charset="0"/>
              </a:rPr>
              <a:t> право </a:t>
            </a:r>
            <a:r>
              <a:rPr lang="ru-RU" sz="1500" dirty="0" err="1">
                <a:solidFill>
                  <a:srgbClr val="000000"/>
                </a:solidFill>
                <a:latin typeface="Times New Roman" panose="02020603050405020304" pitchFamily="18" charset="0"/>
                <a:cs typeface="Times New Roman" panose="02020603050405020304" pitchFamily="18" charset="0"/>
              </a:rPr>
              <a:t>визначати</a:t>
            </a:r>
            <a:r>
              <a:rPr lang="ru-RU" sz="1500" dirty="0">
                <a:solidFill>
                  <a:srgbClr val="000000"/>
                </a:solidFill>
                <a:latin typeface="Times New Roman" panose="02020603050405020304" pitchFamily="18" charset="0"/>
                <a:cs typeface="Times New Roman" panose="02020603050405020304" pitchFamily="18" charset="0"/>
              </a:rPr>
              <a:t>:</a:t>
            </a:r>
          </a:p>
          <a:p>
            <a:pPr algn="ctr"/>
            <a:r>
              <a:rPr lang="ru-RU" sz="1500" dirty="0">
                <a:solidFill>
                  <a:srgbClr val="000000"/>
                </a:solidFill>
                <a:latin typeface="Times New Roman" panose="02020603050405020304" pitchFamily="18" charset="0"/>
                <a:cs typeface="Times New Roman" panose="02020603050405020304" pitchFamily="18" charset="0"/>
              </a:rPr>
              <a:t>1) </a:t>
            </a:r>
            <a:r>
              <a:rPr lang="ru-RU" sz="1500" dirty="0" err="1">
                <a:solidFill>
                  <a:srgbClr val="000000"/>
                </a:solidFill>
                <a:latin typeface="Times New Roman" panose="02020603050405020304" pitchFamily="18" charset="0"/>
                <a:cs typeface="Times New Roman" panose="02020603050405020304" pitchFamily="18" charset="0"/>
              </a:rPr>
              <a:t>продукти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переробки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залишки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переробки</a:t>
            </a:r>
            <a:r>
              <a:rPr lang="ru-RU" sz="1500" dirty="0">
                <a:solidFill>
                  <a:srgbClr val="000000"/>
                </a:solidFill>
                <a:latin typeface="Times New Roman" panose="02020603050405020304" pitchFamily="18" charset="0"/>
                <a:cs typeface="Times New Roman" panose="02020603050405020304" pitchFamily="18" charset="0"/>
              </a:rPr>
              <a:t>, а </a:t>
            </a:r>
            <a:r>
              <a:rPr lang="ru-RU" sz="1500" dirty="0" err="1">
                <a:solidFill>
                  <a:srgbClr val="000000"/>
                </a:solidFill>
                <a:latin typeface="Times New Roman" panose="02020603050405020304" pitchFamily="18" charset="0"/>
                <a:cs typeface="Times New Roman" panose="02020603050405020304" pitchFamily="18" charset="0"/>
              </a:rPr>
              <a:t>також</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товари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продукти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переробки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чи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залишки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переробки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яких</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підлягають</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обов’язковому</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поверненню</a:t>
            </a:r>
            <a:r>
              <a:rPr lang="ru-RU" sz="1500" dirty="0">
                <a:solidFill>
                  <a:srgbClr val="000000"/>
                </a:solidFill>
                <a:latin typeface="Times New Roman" panose="02020603050405020304" pitchFamily="18" charset="0"/>
                <a:cs typeface="Times New Roman" panose="02020603050405020304" pitchFamily="18" charset="0"/>
              </a:rPr>
              <a:t> на </a:t>
            </a:r>
            <a:r>
              <a:rPr lang="ru-RU" sz="1500" dirty="0" err="1">
                <a:solidFill>
                  <a:srgbClr val="000000"/>
                </a:solidFill>
                <a:latin typeface="Times New Roman" panose="02020603050405020304" pitchFamily="18" charset="0"/>
                <a:cs typeface="Times New Roman" panose="02020603050405020304" pitchFamily="18" charset="0"/>
              </a:rPr>
              <a:t>митну</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територію</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України</a:t>
            </a:r>
            <a:r>
              <a:rPr lang="ru-RU" sz="1500" dirty="0">
                <a:solidFill>
                  <a:srgbClr val="000000"/>
                </a:solidFill>
                <a:latin typeface="Times New Roman" panose="02020603050405020304" pitchFamily="18" charset="0"/>
                <a:cs typeface="Times New Roman" panose="02020603050405020304" pitchFamily="18" charset="0"/>
              </a:rPr>
              <a:t> і </a:t>
            </a:r>
            <a:r>
              <a:rPr lang="ru-RU" sz="1500" dirty="0" err="1">
                <a:solidFill>
                  <a:srgbClr val="000000"/>
                </a:solidFill>
                <a:latin typeface="Times New Roman" panose="02020603050405020304" pitchFamily="18" charset="0"/>
                <a:cs typeface="Times New Roman" panose="02020603050405020304" pitchFamily="18" charset="0"/>
              </a:rPr>
              <a:t>випуску</a:t>
            </a:r>
            <a:r>
              <a:rPr lang="ru-RU" sz="1500" dirty="0">
                <a:solidFill>
                  <a:srgbClr val="000000"/>
                </a:solidFill>
                <a:latin typeface="Times New Roman" panose="02020603050405020304" pitchFamily="18" charset="0"/>
                <a:cs typeface="Times New Roman" panose="02020603050405020304" pitchFamily="18" charset="0"/>
              </a:rPr>
              <a:t> у </a:t>
            </a:r>
            <a:r>
              <a:rPr lang="ru-RU" sz="1500" dirty="0" err="1">
                <a:solidFill>
                  <a:srgbClr val="000000"/>
                </a:solidFill>
                <a:latin typeface="Times New Roman" panose="02020603050405020304" pitchFamily="18" charset="0"/>
                <a:cs typeface="Times New Roman" panose="02020603050405020304" pitchFamily="18" charset="0"/>
              </a:rPr>
              <a:t>вільний</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обіг</a:t>
            </a:r>
            <a:r>
              <a:rPr lang="ru-RU" sz="1500" dirty="0">
                <a:solidFill>
                  <a:srgbClr val="000000"/>
                </a:solidFill>
                <a:latin typeface="Times New Roman" panose="02020603050405020304" pitchFamily="18" charset="0"/>
                <a:cs typeface="Times New Roman" panose="02020603050405020304" pitchFamily="18" charset="0"/>
              </a:rPr>
              <a:t>;</a:t>
            </a:r>
          </a:p>
          <a:p>
            <a:pPr algn="ctr"/>
            <a:r>
              <a:rPr lang="ru-RU" sz="1500" dirty="0">
                <a:solidFill>
                  <a:srgbClr val="000000"/>
                </a:solidFill>
                <a:latin typeface="Times New Roman" panose="02020603050405020304" pitchFamily="18" charset="0"/>
                <a:cs typeface="Times New Roman" panose="02020603050405020304" pitchFamily="18" charset="0"/>
              </a:rPr>
              <a:t>2) </a:t>
            </a:r>
            <a:r>
              <a:rPr lang="ru-RU" sz="1500" dirty="0" err="1">
                <a:solidFill>
                  <a:srgbClr val="000000"/>
                </a:solidFill>
                <a:latin typeface="Times New Roman" panose="02020603050405020304" pitchFamily="18" charset="0"/>
                <a:cs typeface="Times New Roman" panose="02020603050405020304" pitchFamily="18" charset="0"/>
              </a:rPr>
              <a:t>мінімальне</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співвідношення</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вартості</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українських</a:t>
            </a:r>
            <a:r>
              <a:rPr lang="ru-RU" sz="1500" dirty="0">
                <a:solidFill>
                  <a:srgbClr val="000000"/>
                </a:solidFill>
                <a:latin typeface="Times New Roman" panose="02020603050405020304" pitchFamily="18" charset="0"/>
                <a:cs typeface="Times New Roman" panose="02020603050405020304" pitchFamily="18" charset="0"/>
              </a:rPr>
              <a:t> та </a:t>
            </a:r>
            <a:r>
              <a:rPr lang="ru-RU" sz="1500" dirty="0" err="1">
                <a:solidFill>
                  <a:srgbClr val="000000"/>
                </a:solidFill>
                <a:latin typeface="Times New Roman" panose="02020603050405020304" pitchFamily="18" charset="0"/>
                <a:cs typeface="Times New Roman" panose="02020603050405020304" pitchFamily="18" charset="0"/>
              </a:rPr>
              <a:t>іноземних</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товарів</a:t>
            </a:r>
            <a:r>
              <a:rPr lang="ru-RU" sz="1500" dirty="0">
                <a:solidFill>
                  <a:srgbClr val="000000"/>
                </a:solidFill>
                <a:latin typeface="Times New Roman" panose="02020603050405020304" pitchFamily="18" charset="0"/>
                <a:cs typeface="Times New Roman" panose="02020603050405020304" pitchFamily="18" charset="0"/>
              </a:rPr>
              <a:t> для </a:t>
            </a:r>
            <a:r>
              <a:rPr lang="ru-RU" sz="1500" dirty="0" err="1">
                <a:solidFill>
                  <a:srgbClr val="000000"/>
                </a:solidFill>
                <a:latin typeface="Times New Roman" panose="02020603050405020304" pitchFamily="18" charset="0"/>
                <a:cs typeface="Times New Roman" panose="02020603050405020304" pitchFamily="18" charset="0"/>
              </a:rPr>
              <a:t>окремих</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категорій</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товарів</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що</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піддаються</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операціям</a:t>
            </a:r>
            <a:r>
              <a:rPr lang="ru-RU" sz="1500" dirty="0">
                <a:solidFill>
                  <a:srgbClr val="000000"/>
                </a:solidFill>
                <a:latin typeface="Times New Roman" panose="02020603050405020304" pitchFamily="18" charset="0"/>
                <a:cs typeface="Times New Roman" panose="02020603050405020304" pitchFamily="18" charset="0"/>
              </a:rPr>
              <a:t> з </a:t>
            </a:r>
            <a:r>
              <a:rPr lang="ru-RU" sz="1500" dirty="0" err="1">
                <a:solidFill>
                  <a:srgbClr val="000000"/>
                </a:solidFill>
                <a:latin typeface="Times New Roman" panose="02020603050405020304" pitchFamily="18" charset="0"/>
                <a:cs typeface="Times New Roman" panose="02020603050405020304" pitchFamily="18" charset="0"/>
              </a:rPr>
              <a:t>переробки</a:t>
            </a:r>
            <a:r>
              <a:rPr lang="ru-RU" sz="1500" dirty="0">
                <a:solidFill>
                  <a:srgbClr val="000000"/>
                </a:solidFill>
                <a:latin typeface="Times New Roman" panose="02020603050405020304" pitchFamily="18" charset="0"/>
                <a:cs typeface="Times New Roman" panose="02020603050405020304" pitchFamily="18" charset="0"/>
              </a:rPr>
              <a:t> за межами </a:t>
            </a:r>
            <a:r>
              <a:rPr lang="ru-RU" sz="1500" dirty="0" err="1">
                <a:solidFill>
                  <a:srgbClr val="000000"/>
                </a:solidFill>
                <a:latin typeface="Times New Roman" panose="02020603050405020304" pitchFamily="18" charset="0"/>
                <a:cs typeface="Times New Roman" panose="02020603050405020304" pitchFamily="18" charset="0"/>
              </a:rPr>
              <a:t>митної</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території</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України</a:t>
            </a:r>
            <a:r>
              <a:rPr lang="ru-RU" sz="1500" dirty="0">
                <a:solidFill>
                  <a:srgbClr val="000000"/>
                </a:solidFill>
                <a:latin typeface="Times New Roman" panose="02020603050405020304" pitchFamily="18" charset="0"/>
                <a:cs typeface="Times New Roman" panose="02020603050405020304" pitchFamily="18" charset="0"/>
              </a:rPr>
              <a:t>.</a:t>
            </a:r>
            <a:endParaRPr lang="ru-RU" sz="1500" b="0" i="0" dirty="0">
              <a:solidFill>
                <a:srgbClr val="000000"/>
              </a:solidFill>
              <a:effectLst/>
              <a:latin typeface="Times New Roman" panose="02020603050405020304" pitchFamily="18" charset="0"/>
              <a:cs typeface="Times New Roman" panose="02020603050405020304" pitchFamily="18" charset="0"/>
            </a:endParaRPr>
          </a:p>
        </p:txBody>
      </p:sp>
      <p:grpSp>
        <p:nvGrpSpPr>
          <p:cNvPr id="34" name="Группа 33"/>
          <p:cNvGrpSpPr/>
          <p:nvPr/>
        </p:nvGrpSpPr>
        <p:grpSpPr>
          <a:xfrm>
            <a:off x="83812" y="3956401"/>
            <a:ext cx="3451364" cy="2814406"/>
            <a:chOff x="116649" y="4051553"/>
            <a:chExt cx="3451364" cy="2814406"/>
          </a:xfrm>
        </p:grpSpPr>
        <p:sp>
          <p:nvSpPr>
            <p:cNvPr id="13" name="Фигура, имеющая форму буквы L 12"/>
            <p:cNvSpPr/>
            <p:nvPr/>
          </p:nvSpPr>
          <p:spPr>
            <a:xfrm>
              <a:off x="143243" y="4051553"/>
              <a:ext cx="3424770" cy="2681120"/>
            </a:xfrm>
            <a:prstGeom prst="corner">
              <a:avLst>
                <a:gd name="adj1" fmla="val 61707"/>
                <a:gd name="adj2" fmla="val 80554"/>
              </a:avLst>
            </a:prstGeom>
            <a:solidFill>
              <a:srgbClr val="FAFC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27194" y="4051553"/>
              <a:ext cx="2333637" cy="1077218"/>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3. Не </a:t>
              </a:r>
              <a:r>
                <a:rPr lang="ru-RU" sz="1600" dirty="0" err="1">
                  <a:latin typeface="Times New Roman" panose="02020603050405020304" pitchFamily="18" charset="0"/>
                  <a:cs typeface="Times New Roman" panose="02020603050405020304" pitchFamily="18" charset="0"/>
                </a:rPr>
                <a:t>підлягають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поміщенню</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митний</a:t>
              </a:r>
              <a:r>
                <a:rPr lang="ru-RU" sz="1600" dirty="0">
                  <a:latin typeface="Times New Roman" panose="02020603050405020304" pitchFamily="18" charset="0"/>
                  <a:cs typeface="Times New Roman" panose="02020603050405020304" pitchFamily="18" charset="0"/>
                </a:rPr>
                <a:t> режим </a:t>
              </a:r>
              <a:r>
                <a:rPr lang="ru-RU" sz="1600" dirty="0" err="1">
                  <a:latin typeface="Times New Roman" panose="02020603050405020304" pitchFamily="18" charset="0"/>
                  <a:cs typeface="Times New Roman" panose="02020603050405020304" pitchFamily="18" charset="0"/>
                </a:rPr>
                <a:t>переробки</a:t>
              </a:r>
              <a:r>
                <a:rPr lang="ru-RU" sz="1600" dirty="0">
                  <a:latin typeface="Times New Roman" panose="02020603050405020304" pitchFamily="18" charset="0"/>
                  <a:cs typeface="Times New Roman" panose="02020603050405020304" pitchFamily="18" charset="0"/>
                </a:rPr>
                <a:t> за межами </a:t>
              </a:r>
              <a:r>
                <a:rPr lang="ru-RU" sz="1600" dirty="0" err="1" smtClean="0">
                  <a:latin typeface="Times New Roman" panose="02020603050405020304" pitchFamily="18" charset="0"/>
                  <a:cs typeface="Times New Roman" panose="02020603050405020304" pitchFamily="18" charset="0"/>
                </a:rPr>
                <a:t>митної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терито</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16649" y="5050077"/>
              <a:ext cx="3451364" cy="1815882"/>
            </a:xfrm>
            <a:prstGeom prst="rect">
              <a:avLst/>
            </a:prstGeom>
            <a:noFill/>
          </p:spPr>
          <p:txBody>
            <a:bodyPr wrap="square" rtlCol="0">
              <a:spAutoFit/>
            </a:bodyPr>
            <a:lstStyle/>
            <a:p>
              <a:r>
                <a:rPr lang="ru-RU" sz="1600" dirty="0" err="1" smtClean="0">
                  <a:latin typeface="Times New Roman" panose="02020603050405020304" pitchFamily="18" charset="0"/>
                  <a:cs typeface="Times New Roman" panose="02020603050405020304" pitchFamily="18" charset="0"/>
                </a:rPr>
                <a:t>рії</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товари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крім</a:t>
              </a:r>
              <a:r>
                <a:rPr lang="ru-RU" sz="1600" dirty="0">
                  <a:latin typeface="Times New Roman" panose="02020603050405020304" pitchFamily="18" charset="0"/>
                  <a:cs typeface="Times New Roman" panose="02020603050405020304" pitchFamily="18" charset="0"/>
                </a:rPr>
                <a:t> тих,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вивозяться</a:t>
              </a:r>
              <a:r>
                <a:rPr lang="ru-RU" sz="1600" dirty="0">
                  <a:latin typeface="Times New Roman" panose="02020603050405020304" pitchFamily="18" charset="0"/>
                  <a:cs typeface="Times New Roman" panose="02020603050405020304" pitchFamily="18" charset="0"/>
                </a:rPr>
                <a:t> з метою ремонту),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імпорті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були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звільнені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оподаткування</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митними</a:t>
              </a:r>
              <a:r>
                <a:rPr lang="ru-RU" sz="1600" dirty="0">
                  <a:latin typeface="Times New Roman" panose="02020603050405020304" pitchFamily="18" charset="0"/>
                  <a:cs typeface="Times New Roman" panose="02020603050405020304" pitchFamily="18" charset="0"/>
                </a:rPr>
                <a:t> платежами </a:t>
              </a:r>
              <a:r>
                <a:rPr lang="ru-RU" sz="1600" dirty="0" err="1" smtClean="0">
                  <a:latin typeface="Times New Roman" panose="02020603050405020304" pitchFamily="18" charset="0"/>
                  <a:cs typeface="Times New Roman" panose="02020603050405020304" pitchFamily="18" charset="0"/>
                </a:rPr>
                <a:t>відповідно</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до </a:t>
              </a:r>
              <a:r>
                <a:rPr lang="ru-RU" sz="1600" dirty="0" err="1">
                  <a:latin typeface="Times New Roman" panose="02020603050405020304" pitchFamily="18" charset="0"/>
                  <a:cs typeface="Times New Roman" panose="02020603050405020304" pitchFamily="18" charset="0"/>
                </a:rPr>
                <a:t>цього</a:t>
              </a:r>
              <a:r>
                <a:rPr lang="ru-RU" sz="1600" dirty="0">
                  <a:latin typeface="Times New Roman" panose="02020603050405020304" pitchFamily="18" charset="0"/>
                  <a:cs typeface="Times New Roman" panose="02020603050405020304" pitchFamily="18" charset="0"/>
                </a:rPr>
                <a:t> Кодексу та </a:t>
              </a:r>
              <a:r>
                <a:rPr lang="ru-RU" sz="1600" dirty="0" err="1">
                  <a:latin typeface="Times New Roman" panose="02020603050405020304" pitchFamily="18" charset="0"/>
                  <a:cs typeface="Times New Roman" panose="02020603050405020304" pitchFamily="18" charset="0"/>
                </a:rPr>
                <a:t>Податкового</a:t>
              </a:r>
              <a:r>
                <a:rPr lang="ru-RU" sz="1600" dirty="0">
                  <a:latin typeface="Times New Roman" panose="02020603050405020304" pitchFamily="18" charset="0"/>
                  <a:cs typeface="Times New Roman" panose="02020603050405020304" pitchFamily="18" charset="0"/>
                </a:rPr>
                <a:t> кодексу </a:t>
              </a:r>
              <a:r>
                <a:rPr lang="ru-RU" sz="1600" dirty="0" err="1" smtClean="0">
                  <a:latin typeface="Times New Roman" panose="02020603050405020304" pitchFamily="18" charset="0"/>
                  <a:cs typeface="Times New Roman" panose="02020603050405020304" pitchFamily="18" charset="0"/>
                </a:rPr>
                <a:t>України</a:t>
              </a:r>
              <a:r>
                <a:rPr lang="ru-RU" sz="1600" dirty="0">
                  <a:latin typeface="Times New Roman" panose="02020603050405020304" pitchFamily="18" charset="0"/>
                  <a:cs typeface="Times New Roman" panose="02020603050405020304" pitchFamily="18" charset="0"/>
                </a:rPr>
                <a:t>.</a:t>
              </a:r>
            </a:p>
            <a:p>
              <a:pPr algn="ctr"/>
              <a:endParaRPr lang="ru-RU" sz="1600" dirty="0">
                <a:latin typeface="Times New Roman" panose="02020603050405020304" pitchFamily="18" charset="0"/>
                <a:cs typeface="Times New Roman" panose="02020603050405020304" pitchFamily="18" charset="0"/>
              </a:endParaRPr>
            </a:p>
          </p:txBody>
        </p:sp>
      </p:grpSp>
      <p:sp>
        <p:nvSpPr>
          <p:cNvPr id="27" name="Прямоугольник 26"/>
          <p:cNvSpPr/>
          <p:nvPr/>
        </p:nvSpPr>
        <p:spPr>
          <a:xfrm>
            <a:off x="9327614" y="3315892"/>
            <a:ext cx="2782766" cy="3046988"/>
          </a:xfrm>
          <a:prstGeom prst="rect">
            <a:avLst/>
          </a:prstGeom>
          <a:solidFill>
            <a:srgbClr val="FAFCBC"/>
          </a:solidFill>
          <a:ln>
            <a:solidFill>
              <a:schemeClr val="tx1"/>
            </a:solidFill>
          </a:ln>
        </p:spPr>
        <p:txBody>
          <a:bodyPr wrap="square">
            <a:spAutoFit/>
          </a:bodyPr>
          <a:lstStyle/>
          <a:p>
            <a:r>
              <a:rPr lang="ru-RU" sz="1600" dirty="0">
                <a:solidFill>
                  <a:srgbClr val="000000"/>
                </a:solidFill>
                <a:latin typeface="Times New Roman" panose="02020603050405020304" pitchFamily="18" charset="0"/>
                <a:cs typeface="Times New Roman" panose="02020603050405020304" pitchFamily="18" charset="0"/>
              </a:rPr>
              <a:t>5. </a:t>
            </a:r>
            <a:r>
              <a:rPr lang="ru-RU" sz="1600" dirty="0" err="1">
                <a:solidFill>
                  <a:srgbClr val="000000"/>
                </a:solidFill>
                <a:latin typeface="Times New Roman" panose="02020603050405020304" pitchFamily="18" charset="0"/>
                <a:cs typeface="Times New Roman" panose="02020603050405020304" pitchFamily="18" charset="0"/>
              </a:rPr>
              <a:t>Товари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продукти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яких</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визначені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Кабінетом</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Міністрів</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України</a:t>
            </a:r>
            <a:r>
              <a:rPr lang="ru-RU" sz="1600" dirty="0">
                <a:solidFill>
                  <a:srgbClr val="000000"/>
                </a:solidFill>
                <a:latin typeface="Times New Roman" panose="02020603050405020304" pitchFamily="18" charset="0"/>
                <a:cs typeface="Times New Roman" panose="02020603050405020304" pitchFamily="18" charset="0"/>
              </a:rPr>
              <a:t> як </a:t>
            </a:r>
            <a:r>
              <a:rPr lang="ru-RU" sz="1600" dirty="0" err="1">
                <a:solidFill>
                  <a:srgbClr val="000000"/>
                </a:solidFill>
                <a:latin typeface="Times New Roman" panose="02020603050405020304" pitchFamily="18" charset="0"/>
                <a:cs typeface="Times New Roman" panose="02020603050405020304" pitchFamily="18" charset="0"/>
              </a:rPr>
              <a:t>обов’язкові</a:t>
            </a:r>
            <a:r>
              <a:rPr lang="ru-RU" sz="1600" dirty="0">
                <a:solidFill>
                  <a:srgbClr val="000000"/>
                </a:solidFill>
                <a:latin typeface="Times New Roman" panose="02020603050405020304" pitchFamily="18" charset="0"/>
                <a:cs typeface="Times New Roman" panose="02020603050405020304" pitchFamily="18" charset="0"/>
              </a:rPr>
              <a:t> до </a:t>
            </a:r>
            <a:r>
              <a:rPr lang="ru-RU" sz="1600" dirty="0" err="1">
                <a:solidFill>
                  <a:srgbClr val="000000"/>
                </a:solidFill>
                <a:latin typeface="Times New Roman" panose="02020603050405020304" pitchFamily="18" charset="0"/>
                <a:cs typeface="Times New Roman" panose="02020603050405020304" pitchFamily="18" charset="0"/>
              </a:rPr>
              <a:t>повернення</a:t>
            </a:r>
            <a:r>
              <a:rPr lang="ru-RU" sz="1600" dirty="0">
                <a:solidFill>
                  <a:srgbClr val="000000"/>
                </a:solidFill>
                <a:latin typeface="Times New Roman" panose="02020603050405020304" pitchFamily="18" charset="0"/>
                <a:cs typeface="Times New Roman" panose="02020603050405020304" pitchFamily="18" charset="0"/>
              </a:rPr>
              <a:t> на </a:t>
            </a:r>
            <a:r>
              <a:rPr lang="ru-RU" sz="1600" dirty="0" err="1">
                <a:solidFill>
                  <a:srgbClr val="000000"/>
                </a:solidFill>
                <a:latin typeface="Times New Roman" panose="02020603050405020304" pitchFamily="18" charset="0"/>
                <a:cs typeface="Times New Roman" panose="02020603050405020304" pitchFamily="18" charset="0"/>
              </a:rPr>
              <a:t>митну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територію</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України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вивозяться</a:t>
            </a:r>
            <a:r>
              <a:rPr lang="ru-RU" sz="1600" dirty="0">
                <a:solidFill>
                  <a:srgbClr val="000000"/>
                </a:solidFill>
                <a:latin typeface="Times New Roman" panose="02020603050405020304" pitchFamily="18" charset="0"/>
                <a:cs typeface="Times New Roman" panose="02020603050405020304" pitchFamily="18" charset="0"/>
              </a:rPr>
              <a:t> у </a:t>
            </a:r>
            <a:r>
              <a:rPr lang="ru-RU" sz="1600" dirty="0" err="1">
                <a:solidFill>
                  <a:srgbClr val="000000"/>
                </a:solidFill>
                <a:latin typeface="Times New Roman" panose="02020603050405020304" pitchFamily="18" charset="0"/>
                <a:cs typeface="Times New Roman" panose="02020603050405020304" pitchFamily="18" charset="0"/>
              </a:rPr>
              <a:t>митному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режимі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за межами </a:t>
            </a:r>
            <a:r>
              <a:rPr lang="ru-RU" sz="1600" dirty="0" err="1">
                <a:solidFill>
                  <a:srgbClr val="000000"/>
                </a:solidFill>
                <a:latin typeface="Times New Roman" panose="02020603050405020304" pitchFamily="18" charset="0"/>
                <a:cs typeface="Times New Roman" panose="02020603050405020304" pitchFamily="18" charset="0"/>
              </a:rPr>
              <a:t>митної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території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із</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застосуванням</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заходів</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гарантування</a:t>
            </a:r>
            <a:r>
              <a:rPr lang="ru-RU" sz="1600" dirty="0">
                <a:solidFill>
                  <a:srgbClr val="000000"/>
                </a:solidFill>
                <a:latin typeface="Times New Roman" panose="02020603050405020304" pitchFamily="18" charset="0"/>
                <a:cs typeface="Times New Roman" panose="02020603050405020304" pitchFamily="18" charset="0"/>
              </a:rPr>
              <a:t> на суму </a:t>
            </a:r>
            <a:r>
              <a:rPr lang="ru-RU" sz="1600" dirty="0" err="1">
                <a:solidFill>
                  <a:srgbClr val="000000"/>
                </a:solidFill>
                <a:latin typeface="Times New Roman" panose="02020603050405020304" pitchFamily="18" charset="0"/>
                <a:cs typeface="Times New Roman" panose="02020603050405020304" pitchFamily="18" charset="0"/>
              </a:rPr>
              <a:t>їх</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вартості</a:t>
            </a:r>
            <a:r>
              <a:rPr lang="ru-RU" sz="1600" dirty="0">
                <a:solidFill>
                  <a:srgbClr val="000000"/>
                </a:solidFill>
                <a:latin typeface="Times New Roman" panose="02020603050405020304" pitchFamily="18" charset="0"/>
                <a:cs typeface="Times New Roman" panose="02020603050405020304" pitchFamily="18" charset="0"/>
              </a:rPr>
              <a:t> в порядку, </a:t>
            </a:r>
            <a:r>
              <a:rPr lang="ru-RU" sz="1600" dirty="0" err="1">
                <a:solidFill>
                  <a:srgbClr val="000000"/>
                </a:solidFill>
                <a:latin typeface="Times New Roman" panose="02020603050405020304" pitchFamily="18" charset="0"/>
                <a:cs typeface="Times New Roman" panose="02020603050405020304" pitchFamily="18" charset="0"/>
              </a:rPr>
              <a:t>визначеному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Кабінетом</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Міністрів</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України</a:t>
            </a:r>
            <a:r>
              <a:rPr lang="ru-RU" sz="1600" dirty="0">
                <a:solidFill>
                  <a:srgbClr val="000000"/>
                </a:solidFill>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grpSp>
        <p:nvGrpSpPr>
          <p:cNvPr id="33" name="Группа 32"/>
          <p:cNvGrpSpPr/>
          <p:nvPr/>
        </p:nvGrpSpPr>
        <p:grpSpPr>
          <a:xfrm>
            <a:off x="8313572" y="194214"/>
            <a:ext cx="3796808" cy="2833068"/>
            <a:chOff x="8313572" y="194214"/>
            <a:chExt cx="3796808" cy="2833068"/>
          </a:xfrm>
        </p:grpSpPr>
        <p:sp>
          <p:nvSpPr>
            <p:cNvPr id="28" name="Фигура, имеющая форму буквы L 27"/>
            <p:cNvSpPr/>
            <p:nvPr/>
          </p:nvSpPr>
          <p:spPr>
            <a:xfrm rot="10800000">
              <a:off x="8395192" y="194214"/>
              <a:ext cx="3633568" cy="2686025"/>
            </a:xfrm>
            <a:prstGeom prst="corner">
              <a:avLst>
                <a:gd name="adj1" fmla="val 68988"/>
                <a:gd name="adj2" fmla="val 92681"/>
              </a:avLst>
            </a:prstGeom>
            <a:solidFill>
              <a:srgbClr val="FAFC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8313572" y="214920"/>
              <a:ext cx="3796808" cy="1815882"/>
            </a:xfrm>
            <a:prstGeom prst="rect">
              <a:avLst/>
            </a:prstGeom>
            <a:noFill/>
          </p:spPr>
          <p:txBody>
            <a:bodyPr wrap="square" rtlCol="0">
              <a:spAutoFit/>
            </a:bodyPr>
            <a:lstStyle/>
            <a:p>
              <a:pPr algn="ctr"/>
              <a:r>
                <a:rPr lang="ru-RU" sz="1600" dirty="0">
                  <a:solidFill>
                    <a:srgbClr val="000000"/>
                  </a:solidFill>
                  <a:latin typeface="Times New Roman" panose="02020603050405020304" pitchFamily="18" charset="0"/>
                  <a:cs typeface="Times New Roman" panose="02020603050405020304" pitchFamily="18" charset="0"/>
                </a:rPr>
                <a:t>6. У </a:t>
              </a:r>
              <a:r>
                <a:rPr lang="ru-RU" sz="1600" dirty="0" err="1">
                  <a:solidFill>
                    <a:srgbClr val="000000"/>
                  </a:solidFill>
                  <a:latin typeface="Times New Roman" panose="02020603050405020304" pitchFamily="18" charset="0"/>
                  <a:cs typeface="Times New Roman" panose="02020603050405020304" pitchFamily="18" charset="0"/>
                </a:rPr>
                <a:t>разі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встановлення</a:t>
              </a:r>
              <a:r>
                <a:rPr lang="ru-RU" sz="1600" dirty="0">
                  <a:solidFill>
                    <a:srgbClr val="000000"/>
                  </a:solidFill>
                  <a:latin typeface="Times New Roman" panose="02020603050405020304" pitchFamily="18" charset="0"/>
                  <a:cs typeface="Times New Roman" panose="02020603050405020304" pitchFamily="18" charset="0"/>
                </a:rPr>
                <a:t> законами </a:t>
              </a:r>
              <a:r>
                <a:rPr lang="ru-RU" sz="1600" dirty="0" err="1">
                  <a:solidFill>
                    <a:srgbClr val="000000"/>
                  </a:solidFill>
                  <a:latin typeface="Times New Roman" panose="02020603050405020304" pitchFamily="18" charset="0"/>
                  <a:cs typeface="Times New Roman" panose="02020603050405020304" pitchFamily="18" charset="0"/>
                </a:rPr>
                <a:t>України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заборон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чи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обмежень</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щодо</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відповідних</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товарів</a:t>
              </a:r>
              <a:r>
                <a:rPr lang="ru-RU" sz="1600" dirty="0">
                  <a:solidFill>
                    <a:srgbClr val="000000"/>
                  </a:solidFill>
                  <a:latin typeface="Times New Roman" panose="02020603050405020304" pitchFamily="18" charset="0"/>
                  <a:cs typeface="Times New Roman" panose="02020603050405020304" pitchFamily="18" charset="0"/>
                </a:rPr>
                <a:t> за межами </a:t>
              </a:r>
              <a:r>
                <a:rPr lang="ru-RU" sz="1600" dirty="0" err="1">
                  <a:solidFill>
                    <a:srgbClr val="000000"/>
                  </a:solidFill>
                  <a:latin typeface="Times New Roman" panose="02020603050405020304" pitchFamily="18" charset="0"/>
                  <a:cs typeface="Times New Roman" panose="02020603050405020304" pitchFamily="18" charset="0"/>
                </a:rPr>
                <a:t>митної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території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України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переробка</a:t>
              </a:r>
              <a:r>
                <a:rPr lang="ru-RU" sz="1600" dirty="0">
                  <a:solidFill>
                    <a:srgbClr val="000000"/>
                  </a:solidFill>
                  <a:latin typeface="Times New Roman" panose="02020603050405020304" pitchFamily="18" charset="0"/>
                  <a:cs typeface="Times New Roman" panose="02020603050405020304" pitchFamily="18" charset="0"/>
                </a:rPr>
                <a:t> таких </a:t>
              </a:r>
              <a:r>
                <a:rPr lang="ru-RU" sz="1600" dirty="0" err="1">
                  <a:solidFill>
                    <a:srgbClr val="000000"/>
                  </a:solidFill>
                  <a:latin typeface="Times New Roman" panose="02020603050405020304" pitchFamily="18" charset="0"/>
                  <a:cs typeface="Times New Roman" panose="02020603050405020304" pitchFamily="18" charset="0"/>
                </a:rPr>
                <a:t>товарів</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поміщених</a:t>
              </a:r>
              <a:r>
                <a:rPr lang="ru-RU" sz="1600" dirty="0">
                  <a:solidFill>
                    <a:srgbClr val="000000"/>
                  </a:solidFill>
                  <a:latin typeface="Times New Roman" panose="02020603050405020304" pitchFamily="18" charset="0"/>
                  <a:cs typeface="Times New Roman" panose="02020603050405020304" pitchFamily="18" charset="0"/>
                </a:rPr>
                <a:t> у режим </a:t>
              </a:r>
              <a:r>
                <a:rPr lang="ru-RU" sz="1600" dirty="0" err="1">
                  <a:solidFill>
                    <a:srgbClr val="000000"/>
                  </a:solidFill>
                  <a:latin typeface="Times New Roman" panose="02020603050405020304" pitchFamily="18" charset="0"/>
                  <a:cs typeface="Times New Roman" panose="02020603050405020304" pitchFamily="18" charset="0"/>
                </a:rPr>
                <a:t>переробки</a:t>
              </a:r>
              <a:r>
                <a:rPr lang="ru-RU" sz="1600" dirty="0">
                  <a:solidFill>
                    <a:srgbClr val="000000"/>
                  </a:solidFill>
                  <a:latin typeface="Times New Roman" panose="02020603050405020304" pitchFamily="18" charset="0"/>
                  <a:cs typeface="Times New Roman" panose="02020603050405020304" pitchFamily="18" charset="0"/>
                </a:rPr>
                <a:t> за межами </a:t>
              </a:r>
              <a:r>
                <a:rPr lang="ru-RU" sz="1600" dirty="0" err="1">
                  <a:solidFill>
                    <a:srgbClr val="000000"/>
                  </a:solidFill>
                  <a:latin typeface="Times New Roman" panose="02020603050405020304" pitchFamily="18" charset="0"/>
                  <a:cs typeface="Times New Roman" panose="02020603050405020304" pitchFamily="18" charset="0"/>
                </a:rPr>
                <a:t>митної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території</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завершується</a:t>
              </a:r>
              <a:r>
                <a:rPr lang="ru-RU" sz="1600" dirty="0">
                  <a:solidFill>
                    <a:srgbClr val="000000"/>
                  </a:solidFill>
                  <a:latin typeface="Times New Roman" panose="02020603050405020304" pitchFamily="18" charset="0"/>
                  <a:cs typeface="Times New Roman" panose="02020603050405020304" pitchFamily="18" charset="0"/>
                </a:rPr>
                <a:t> на </a:t>
              </a:r>
              <a:r>
                <a:rPr lang="ru-RU" sz="1600" dirty="0" err="1">
                  <a:solidFill>
                    <a:srgbClr val="000000"/>
                  </a:solidFill>
                  <a:latin typeface="Times New Roman" panose="02020603050405020304" pitchFamily="18" charset="0"/>
                  <a:cs typeface="Times New Roman" panose="02020603050405020304" pitchFamily="18" charset="0"/>
                </a:rPr>
                <a:t>умовах</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які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діяли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smtClean="0">
                  <a:solidFill>
                    <a:srgbClr val="000000"/>
                  </a:solidFill>
                  <a:latin typeface="Times New Roman" panose="02020603050405020304" pitchFamily="18" charset="0"/>
                  <a:cs typeface="Times New Roman" panose="02020603050405020304" pitchFamily="18" charset="0"/>
                </a:rPr>
                <a:t>на</a:t>
              </a:r>
              <a:endParaRPr lang="ru-RU" sz="16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9383398" y="1950064"/>
              <a:ext cx="2658215" cy="1077218"/>
            </a:xfrm>
            <a:prstGeom prst="rect">
              <a:avLst/>
            </a:prstGeom>
            <a:noFill/>
          </p:spPr>
          <p:txBody>
            <a:bodyPr wrap="square" rtlCol="0">
              <a:spAutoFit/>
            </a:bodyPr>
            <a:lstStyle/>
            <a:p>
              <a:pPr algn="ctr"/>
              <a:r>
                <a:rPr lang="ru-RU" sz="1600" dirty="0">
                  <a:solidFill>
                    <a:srgbClr val="000000"/>
                  </a:solidFill>
                  <a:latin typeface="Times New Roman" panose="02020603050405020304" pitchFamily="18" charset="0"/>
                  <a:cs typeface="Times New Roman" panose="02020603050405020304" pitchFamily="18" charset="0"/>
                </a:rPr>
                <a:t>момент </a:t>
              </a:r>
              <a:r>
                <a:rPr lang="ru-RU" sz="1600" dirty="0" err="1">
                  <a:solidFill>
                    <a:srgbClr val="000000"/>
                  </a:solidFill>
                  <a:latin typeface="Times New Roman" panose="02020603050405020304" pitchFamily="18" charset="0"/>
                  <a:cs typeface="Times New Roman" panose="02020603050405020304" pitchFamily="18" charset="0"/>
                </a:rPr>
                <a:t>поміщення</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цих</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товарів</a:t>
              </a:r>
              <a:r>
                <a:rPr lang="ru-RU" sz="1600" dirty="0">
                  <a:solidFill>
                    <a:srgbClr val="000000"/>
                  </a:solidFill>
                  <a:latin typeface="Times New Roman" panose="02020603050405020304" pitchFamily="18" charset="0"/>
                  <a:cs typeface="Times New Roman" panose="02020603050405020304" pitchFamily="18" charset="0"/>
                </a:rPr>
                <a:t> у </a:t>
              </a:r>
              <a:r>
                <a:rPr lang="ru-RU" sz="1600" dirty="0" err="1">
                  <a:solidFill>
                    <a:srgbClr val="000000"/>
                  </a:solidFill>
                  <a:latin typeface="Times New Roman" panose="02020603050405020304" pitchFamily="18" charset="0"/>
                  <a:cs typeface="Times New Roman" panose="02020603050405020304" pitchFamily="18" charset="0"/>
                </a:rPr>
                <a:t>зазначений</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митний</a:t>
              </a:r>
              <a:r>
                <a:rPr lang="ru-RU" sz="1600" dirty="0">
                  <a:solidFill>
                    <a:srgbClr val="000000"/>
                  </a:solidFill>
                  <a:latin typeface="Times New Roman" panose="02020603050405020304" pitchFamily="18" charset="0"/>
                  <a:cs typeface="Times New Roman" panose="02020603050405020304" pitchFamily="18" charset="0"/>
                </a:rPr>
                <a:t> режим.</a:t>
              </a:r>
              <a:endParaRPr lang="ru-RU" sz="1600" dirty="0">
                <a:latin typeface="Times New Roman" panose="02020603050405020304" pitchFamily="18" charset="0"/>
                <a:cs typeface="Times New Roman" panose="02020603050405020304" pitchFamily="18" charset="0"/>
              </a:endParaRPr>
            </a:p>
            <a:p>
              <a:pPr algn="ctr"/>
              <a:endParaRPr lang="ru-RU"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28207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78" y="113205"/>
            <a:ext cx="11914495" cy="853567"/>
          </a:xfrm>
          <a:prstGeom prst="rect">
            <a:avLst/>
          </a:prstGeom>
          <a:solidFill>
            <a:schemeClr val="accent4">
              <a:lumMod val="40000"/>
              <a:lumOff val="60000"/>
            </a:schemeClr>
          </a:solidFill>
          <a:ln>
            <a:solidFill>
              <a:schemeClr val="tx1"/>
            </a:solidFill>
          </a:ln>
        </p:spPr>
        <p:txBody>
          <a:bodyPr wrap="square">
            <a:spAutoFit/>
          </a:bodyPr>
          <a:lstStyle/>
          <a:p>
            <a:pPr algn="ctr">
              <a:lnSpc>
                <a:spcPct val="107000"/>
              </a:lnSpc>
              <a:spcAft>
                <a:spcPts val="800"/>
              </a:spcAft>
            </a:pPr>
            <a:r>
              <a:rPr lang="ru-RU" sz="2000" b="1" dirty="0">
                <a:latin typeface="Times New Roman" panose="02020603050405020304" pitchFamily="18" charset="0"/>
                <a:cs typeface="Times New Roman" panose="02020603050405020304" pitchFamily="18" charset="0"/>
              </a:rPr>
              <a:t>У митний режим митного складу можуть поміщатися будь-які товари, </a:t>
            </a:r>
            <a:endParaRPr lang="ru-RU" sz="2000" b="1" dirty="0" smtClean="0">
              <a:latin typeface="Times New Roman" panose="02020603050405020304" pitchFamily="18" charset="0"/>
              <a:cs typeface="Times New Roman" panose="02020603050405020304" pitchFamily="18" charset="0"/>
            </a:endParaRPr>
          </a:p>
          <a:p>
            <a:pPr algn="ctr">
              <a:lnSpc>
                <a:spcPct val="107000"/>
              </a:lnSpc>
              <a:spcAft>
                <a:spcPts val="800"/>
              </a:spcAft>
            </a:pPr>
            <a:r>
              <a:rPr lang="ru-RU" sz="2000" b="1" dirty="0" smtClean="0">
                <a:solidFill>
                  <a:srgbClr val="FF0000"/>
                </a:solidFill>
                <a:latin typeface="Times New Roman" panose="02020603050405020304" pitchFamily="18" charset="0"/>
                <a:cs typeface="Times New Roman" panose="02020603050405020304" pitchFamily="18" charset="0"/>
              </a:rPr>
              <a:t>ЗА ВИНЯТКОМ</a:t>
            </a:r>
            <a:r>
              <a:rPr lang="ru-RU" sz="2000" b="1" dirty="0">
                <a:solidFill>
                  <a:srgbClr val="FF0000"/>
                </a:solidFill>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9648968" y="1285923"/>
            <a:ext cx="2253021" cy="1477328"/>
          </a:xfrm>
          <a:prstGeom prst="rect">
            <a:avLst/>
          </a:prstGeom>
          <a:solidFill>
            <a:schemeClr val="tx2">
              <a:lumMod val="20000"/>
              <a:lumOff val="80000"/>
            </a:schemeClr>
          </a:solidFill>
          <a:ln>
            <a:solidFill>
              <a:schemeClr val="tx1"/>
            </a:solidFill>
          </a:ln>
        </p:spPr>
        <p:txBody>
          <a:bodyPr wrap="square" anchor="ctr">
            <a:spAutoFit/>
          </a:bodyPr>
          <a:lstStyle/>
          <a:p>
            <a:pPr algn="ctr"/>
            <a:r>
              <a:rPr lang="ru-RU" dirty="0" err="1" smtClean="0">
                <a:solidFill>
                  <a:srgbClr val="333333"/>
                </a:solidFill>
                <a:latin typeface="Times New Roman" panose="02020603050405020304" pitchFamily="18" charset="0"/>
                <a:cs typeface="Times New Roman" panose="02020603050405020304" pitchFamily="18" charset="0"/>
              </a:rPr>
              <a:t>електроенергії</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що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переміщується</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лініями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електропередачі</a:t>
            </a:r>
            <a:r>
              <a:rPr lang="ru-RU" dirty="0" smtClean="0">
                <a:solidFill>
                  <a:srgbClr val="333333"/>
                </a:solidFill>
                <a:latin typeface="Times New Roman" panose="02020603050405020304" pitchFamily="18" charset="0"/>
                <a:cs typeface="Times New Roman" panose="02020603050405020304" pitchFamily="18" charset="0"/>
              </a:rPr>
              <a:t>.</a:t>
            </a:r>
          </a:p>
          <a:p>
            <a:pPr algn="ctr"/>
            <a:endParaRPr lang="uk-UA" i="0" dirty="0">
              <a:solidFill>
                <a:srgbClr val="333333"/>
              </a:solidFill>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332086" y="1272275"/>
            <a:ext cx="2467970" cy="1477328"/>
          </a:xfrm>
          <a:prstGeom prst="rect">
            <a:avLst/>
          </a:prstGeom>
          <a:solidFill>
            <a:schemeClr val="tx2">
              <a:lumMod val="20000"/>
              <a:lumOff val="80000"/>
            </a:schemeClr>
          </a:solidFill>
          <a:ln>
            <a:solidFill>
              <a:schemeClr val="tx1"/>
            </a:solidFill>
          </a:ln>
        </p:spPr>
        <p:txBody>
          <a:bodyPr wrap="square" rtlCol="0">
            <a:spAutoFit/>
          </a:bodyPr>
          <a:lstStyle/>
          <a:p>
            <a:pPr algn="ctr"/>
            <a:r>
              <a:rPr lang="ru-RU" dirty="0" smtClean="0">
                <a:solidFill>
                  <a:srgbClr val="333333"/>
                </a:solidFill>
                <a:latin typeface="Times New Roman" panose="02020603050405020304" pitchFamily="18" charset="0"/>
                <a:cs typeface="Times New Roman" panose="02020603050405020304" pitchFamily="18" charset="0"/>
              </a:rPr>
              <a:t>товарів, </a:t>
            </a:r>
            <a:r>
              <a:rPr lang="ru-RU" dirty="0" err="1">
                <a:solidFill>
                  <a:srgbClr val="333333"/>
                </a:solidFill>
                <a:latin typeface="Times New Roman" panose="02020603050405020304" pitchFamily="18" charset="0"/>
                <a:cs typeface="Times New Roman" panose="02020603050405020304" pitchFamily="18" charset="0"/>
              </a:rPr>
              <a:t>заборонених</a:t>
            </a:r>
            <a:r>
              <a:rPr lang="ru-RU" dirty="0">
                <a:solidFill>
                  <a:srgbClr val="333333"/>
                </a:solidFill>
                <a:latin typeface="Times New Roman" panose="02020603050405020304" pitchFamily="18" charset="0"/>
                <a:cs typeface="Times New Roman" panose="02020603050405020304" pitchFamily="18" charset="0"/>
              </a:rPr>
              <a:t> до ввезення в </a:t>
            </a:r>
            <a:r>
              <a:rPr lang="ru-RU" dirty="0" err="1">
                <a:solidFill>
                  <a:srgbClr val="333333"/>
                </a:solidFill>
                <a:latin typeface="Times New Roman" panose="02020603050405020304" pitchFamily="18" charset="0"/>
                <a:cs typeface="Times New Roman" panose="02020603050405020304" pitchFamily="18" charset="0"/>
              </a:rPr>
              <a:t>Україну</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вивезення</a:t>
            </a:r>
            <a:r>
              <a:rPr lang="ru-RU" dirty="0">
                <a:solidFill>
                  <a:srgbClr val="333333"/>
                </a:solidFill>
                <a:latin typeface="Times New Roman" panose="02020603050405020304" pitchFamily="18" charset="0"/>
                <a:cs typeface="Times New Roman" panose="02020603050405020304" pitchFamily="18" charset="0"/>
              </a:rPr>
              <a:t> з України та транзиту через </a:t>
            </a:r>
            <a:r>
              <a:rPr lang="ru-RU" dirty="0" err="1">
                <a:solidFill>
                  <a:srgbClr val="333333"/>
                </a:solidFill>
                <a:latin typeface="Times New Roman" panose="02020603050405020304" pitchFamily="18" charset="0"/>
                <a:cs typeface="Times New Roman" panose="02020603050405020304" pitchFamily="18" charset="0"/>
              </a:rPr>
              <a:t>територію</a:t>
            </a:r>
            <a:r>
              <a:rPr lang="ru-RU" dirty="0">
                <a:solidFill>
                  <a:srgbClr val="333333"/>
                </a:solidFill>
                <a:latin typeface="Times New Roman" panose="02020603050405020304" pitchFamily="18" charset="0"/>
                <a:cs typeface="Times New Roman" panose="02020603050405020304" pitchFamily="18" charset="0"/>
              </a:rPr>
              <a:t> України;</a:t>
            </a:r>
          </a:p>
        </p:txBody>
      </p:sp>
      <p:sp>
        <p:nvSpPr>
          <p:cNvPr id="13" name="TextBox 12"/>
          <p:cNvSpPr txBox="1"/>
          <p:nvPr/>
        </p:nvSpPr>
        <p:spPr>
          <a:xfrm>
            <a:off x="7548349" y="1285924"/>
            <a:ext cx="1922055" cy="1477328"/>
          </a:xfrm>
          <a:prstGeom prst="rect">
            <a:avLst/>
          </a:prstGeom>
          <a:solidFill>
            <a:schemeClr val="tx2">
              <a:lumMod val="20000"/>
              <a:lumOff val="80000"/>
            </a:schemeClr>
          </a:solidFill>
          <a:ln>
            <a:solidFill>
              <a:schemeClr val="tx1"/>
            </a:solidFill>
          </a:ln>
        </p:spPr>
        <p:txBody>
          <a:bodyPr wrap="square" rtlCol="0" anchor="ctr">
            <a:spAutoFit/>
          </a:bodyPr>
          <a:lstStyle/>
          <a:p>
            <a:pPr algn="ctr"/>
            <a:endParaRPr lang="ru-RU" dirty="0" smtClean="0">
              <a:solidFill>
                <a:srgbClr val="333333"/>
              </a:solidFill>
              <a:latin typeface="Times New Roman" panose="02020603050405020304" pitchFamily="18" charset="0"/>
              <a:cs typeface="Times New Roman" panose="02020603050405020304" pitchFamily="18" charset="0"/>
            </a:endParaRPr>
          </a:p>
          <a:p>
            <a:pPr algn="ctr"/>
            <a:endParaRPr lang="ru-RU" dirty="0">
              <a:solidFill>
                <a:srgbClr val="333333"/>
              </a:solidFill>
              <a:latin typeface="Times New Roman" panose="02020603050405020304" pitchFamily="18" charset="0"/>
              <a:cs typeface="Times New Roman" panose="02020603050405020304" pitchFamily="18" charset="0"/>
            </a:endParaRPr>
          </a:p>
          <a:p>
            <a:pPr algn="ctr"/>
            <a:r>
              <a:rPr lang="ru-RU" dirty="0" err="1" smtClean="0">
                <a:solidFill>
                  <a:srgbClr val="333333"/>
                </a:solidFill>
                <a:latin typeface="Times New Roman" panose="02020603050405020304" pitchFamily="18" charset="0"/>
                <a:cs typeface="Times New Roman" panose="02020603050405020304" pitchFamily="18" charset="0"/>
              </a:rPr>
              <a:t>живих</a:t>
            </a:r>
            <a:r>
              <a:rPr lang="ru-RU" dirty="0" smtClean="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тварин</a:t>
            </a:r>
            <a:r>
              <a:rPr lang="ru-RU" dirty="0" smtClean="0">
                <a:solidFill>
                  <a:srgbClr val="333333"/>
                </a:solidFill>
                <a:latin typeface="Times New Roman" panose="02020603050405020304" pitchFamily="18" charset="0"/>
                <a:cs typeface="Times New Roman" panose="02020603050405020304" pitchFamily="18" charset="0"/>
              </a:rPr>
              <a:t>;</a:t>
            </a:r>
            <a:endParaRPr lang="ru-RU" dirty="0">
              <a:solidFill>
                <a:srgbClr val="333333"/>
              </a:solidFill>
              <a:latin typeface="Times New Roman" panose="02020603050405020304" pitchFamily="18" charset="0"/>
              <a:cs typeface="Times New Roman" panose="02020603050405020304" pitchFamily="18" charset="0"/>
            </a:endParaRPr>
          </a:p>
          <a:p>
            <a:pPr algn="just"/>
            <a:endParaRPr lang="uk-UA" dirty="0" smtClean="0">
              <a:solidFill>
                <a:srgbClr val="333333"/>
              </a:solidFill>
              <a:latin typeface="Times New Roman" panose="02020603050405020304" pitchFamily="18" charset="0"/>
              <a:cs typeface="Times New Roman" panose="02020603050405020304" pitchFamily="18" charset="0"/>
            </a:endParaRPr>
          </a:p>
          <a:p>
            <a:pPr algn="just"/>
            <a:endParaRPr lang="uk-UA" dirty="0">
              <a:solidFill>
                <a:srgbClr val="333333"/>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992264" y="1285923"/>
            <a:ext cx="2085831" cy="1477328"/>
          </a:xfrm>
          <a:prstGeom prst="rect">
            <a:avLst/>
          </a:prstGeom>
          <a:solidFill>
            <a:schemeClr val="tx2">
              <a:lumMod val="20000"/>
              <a:lumOff val="80000"/>
            </a:schemeClr>
          </a:solidFill>
          <a:ln>
            <a:solidFill>
              <a:schemeClr val="tx1"/>
            </a:solidFill>
          </a:ln>
        </p:spPr>
        <p:txBody>
          <a:bodyPr wrap="square" rtlCol="0">
            <a:spAutoFit/>
          </a:bodyPr>
          <a:lstStyle/>
          <a:p>
            <a:pPr algn="ctr"/>
            <a:r>
              <a:rPr lang="ru-RU" dirty="0" smtClean="0">
                <a:solidFill>
                  <a:srgbClr val="333333"/>
                </a:solidFill>
                <a:latin typeface="Times New Roman" panose="02020603050405020304" pitchFamily="18" charset="0"/>
                <a:cs typeface="Times New Roman" panose="02020603050405020304" pitchFamily="18" charset="0"/>
              </a:rPr>
              <a:t>товарів</a:t>
            </a:r>
            <a:r>
              <a:rPr lang="ru-RU" dirty="0">
                <a:solidFill>
                  <a:srgbClr val="333333"/>
                </a:solidFill>
                <a:latin typeface="Times New Roman" panose="02020603050405020304" pitchFamily="18" charset="0"/>
                <a:cs typeface="Times New Roman" panose="02020603050405020304" pitchFamily="18" charset="0"/>
              </a:rPr>
              <a:t>, строк </a:t>
            </a:r>
            <a:r>
              <a:rPr lang="ru-RU" dirty="0" err="1">
                <a:solidFill>
                  <a:srgbClr val="333333"/>
                </a:solidFill>
                <a:latin typeface="Times New Roman" panose="02020603050405020304" pitchFamily="18" charset="0"/>
                <a:cs typeface="Times New Roman" panose="02020603050405020304" pitchFamily="18" charset="0"/>
              </a:rPr>
              <a:t>придатності</a:t>
            </a:r>
            <a:r>
              <a:rPr lang="ru-RU" dirty="0">
                <a:solidFill>
                  <a:srgbClr val="333333"/>
                </a:solidFill>
                <a:latin typeface="Times New Roman" panose="02020603050405020304" pitchFamily="18" charset="0"/>
                <a:cs typeface="Times New Roman" panose="02020603050405020304" pitchFamily="18" charset="0"/>
              </a:rPr>
              <a:t> для </a:t>
            </a:r>
            <a:r>
              <a:rPr lang="ru-RU" dirty="0" err="1">
                <a:solidFill>
                  <a:srgbClr val="333333"/>
                </a:solidFill>
                <a:latin typeface="Times New Roman" panose="02020603050405020304" pitchFamily="18" charset="0"/>
                <a:cs typeface="Times New Roman" panose="02020603050405020304" pitchFamily="18" charset="0"/>
              </a:rPr>
              <a:t>споживання</a:t>
            </a:r>
            <a:r>
              <a:rPr lang="ru-RU" dirty="0">
                <a:solidFill>
                  <a:srgbClr val="333333"/>
                </a:solidFill>
                <a:latin typeface="Times New Roman" panose="02020603050405020304" pitchFamily="18" charset="0"/>
                <a:cs typeface="Times New Roman" panose="02020603050405020304" pitchFamily="18" charset="0"/>
              </a:rPr>
              <a:t> або </a:t>
            </a:r>
            <a:r>
              <a:rPr lang="ru-RU" dirty="0" err="1">
                <a:solidFill>
                  <a:srgbClr val="333333"/>
                </a:solidFill>
                <a:latin typeface="Times New Roman" panose="02020603050405020304" pitchFamily="18" charset="0"/>
                <a:cs typeface="Times New Roman" panose="02020603050405020304" pitchFamily="18" charset="0"/>
              </a:rPr>
              <a:t>використання</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яких</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закінчився</a:t>
            </a:r>
            <a:r>
              <a:rPr lang="ru-RU" dirty="0">
                <a:solidFill>
                  <a:srgbClr val="333333"/>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5243012" y="1299571"/>
            <a:ext cx="2113126" cy="1477328"/>
          </a:xfrm>
          <a:prstGeom prst="rect">
            <a:avLst/>
          </a:prstGeom>
          <a:solidFill>
            <a:schemeClr val="tx2">
              <a:lumMod val="20000"/>
              <a:lumOff val="80000"/>
            </a:schemeClr>
          </a:solidFill>
          <a:ln>
            <a:solidFill>
              <a:schemeClr val="tx1"/>
            </a:solidFill>
          </a:ln>
        </p:spPr>
        <p:txBody>
          <a:bodyPr wrap="square" rtlCol="0">
            <a:spAutoFit/>
          </a:bodyPr>
          <a:lstStyle/>
          <a:p>
            <a:pPr algn="ctr"/>
            <a:r>
              <a:rPr lang="ru-RU" dirty="0">
                <a:solidFill>
                  <a:srgbClr val="333333"/>
                </a:solidFill>
                <a:latin typeface="Times New Roman" panose="02020603050405020304" pitchFamily="18" charset="0"/>
                <a:cs typeface="Times New Roman" panose="02020603050405020304" pitchFamily="18" charset="0"/>
              </a:rPr>
              <a:t>товарів, </a:t>
            </a:r>
            <a:r>
              <a:rPr lang="ru-RU" dirty="0" err="1">
                <a:solidFill>
                  <a:srgbClr val="333333"/>
                </a:solidFill>
                <a:latin typeface="Times New Roman" panose="02020603050405020304" pitchFamily="18" charset="0"/>
                <a:cs typeface="Times New Roman" panose="02020603050405020304" pitchFamily="18" charset="0"/>
              </a:rPr>
              <a:t>що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надходять</a:t>
            </a:r>
            <a:r>
              <a:rPr lang="ru-RU" dirty="0">
                <a:solidFill>
                  <a:srgbClr val="333333"/>
                </a:solidFill>
                <a:latin typeface="Times New Roman" panose="02020603050405020304" pitchFamily="18" charset="0"/>
                <a:cs typeface="Times New Roman" panose="02020603050405020304" pitchFamily="18" charset="0"/>
              </a:rPr>
              <a:t> в </a:t>
            </a:r>
            <a:r>
              <a:rPr lang="ru-RU" dirty="0" err="1">
                <a:solidFill>
                  <a:srgbClr val="333333"/>
                </a:solidFill>
                <a:latin typeface="Times New Roman" panose="02020603050405020304" pitchFamily="18" charset="0"/>
                <a:cs typeface="Times New Roman" panose="02020603050405020304" pitchFamily="18" charset="0"/>
              </a:rPr>
              <a:t>Україну</a:t>
            </a:r>
            <a:r>
              <a:rPr lang="ru-RU" dirty="0">
                <a:solidFill>
                  <a:srgbClr val="333333"/>
                </a:solidFill>
                <a:latin typeface="Times New Roman" panose="02020603050405020304" pitchFamily="18" charset="0"/>
                <a:cs typeface="Times New Roman" panose="02020603050405020304" pitchFamily="18" charset="0"/>
              </a:rPr>
              <a:t> як </a:t>
            </a:r>
            <a:r>
              <a:rPr lang="ru-RU" dirty="0" err="1">
                <a:solidFill>
                  <a:srgbClr val="333333"/>
                </a:solidFill>
                <a:latin typeface="Times New Roman" panose="02020603050405020304" pitchFamily="18" charset="0"/>
                <a:cs typeface="Times New Roman" panose="02020603050405020304" pitchFamily="18" charset="0"/>
              </a:rPr>
              <a:t>гуманітарна</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допомога</a:t>
            </a:r>
            <a:r>
              <a:rPr lang="ru-RU" dirty="0" smtClean="0">
                <a:solidFill>
                  <a:srgbClr val="333333"/>
                </a:solidFill>
                <a:latin typeface="Times New Roman" panose="02020603050405020304" pitchFamily="18" charset="0"/>
                <a:cs typeface="Times New Roman" panose="02020603050405020304" pitchFamily="18" charset="0"/>
              </a:rPr>
              <a:t>;</a:t>
            </a:r>
          </a:p>
        </p:txBody>
      </p:sp>
      <p:sp>
        <p:nvSpPr>
          <p:cNvPr id="21" name="Стрелка вниз 20"/>
          <p:cNvSpPr/>
          <p:nvPr/>
        </p:nvSpPr>
        <p:spPr>
          <a:xfrm>
            <a:off x="1422769" y="991680"/>
            <a:ext cx="351440" cy="263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Блок-схема: процесс 28"/>
          <p:cNvSpPr/>
          <p:nvPr/>
        </p:nvSpPr>
        <p:spPr>
          <a:xfrm>
            <a:off x="477672" y="2920620"/>
            <a:ext cx="5322626" cy="1269244"/>
          </a:xfrm>
          <a:prstGeom prst="flowChartProcess">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anose="02020603050405020304" pitchFamily="18" charset="0"/>
                <a:cs typeface="Times New Roman" panose="02020603050405020304" pitchFamily="18" charset="0"/>
              </a:rPr>
              <a:t>Для </a:t>
            </a:r>
            <a:r>
              <a:rPr lang="ru-RU" sz="2000" b="1" dirty="0" err="1">
                <a:solidFill>
                  <a:schemeClr val="tx1"/>
                </a:solidFill>
                <a:latin typeface="Times New Roman" panose="02020603050405020304" pitchFamily="18" charset="0"/>
                <a:cs typeface="Times New Roman" panose="02020603050405020304" pitchFamily="18" charset="0"/>
              </a:rPr>
              <a:t>поміщення</a:t>
            </a:r>
            <a:r>
              <a:rPr lang="ru-RU" sz="2000" b="1" dirty="0">
                <a:solidFill>
                  <a:schemeClr val="tx1"/>
                </a:solidFill>
                <a:latin typeface="Times New Roman" panose="02020603050405020304" pitchFamily="18" charset="0"/>
                <a:cs typeface="Times New Roman" panose="02020603050405020304" pitchFamily="18" charset="0"/>
              </a:rPr>
              <a:t> товарів у митний режим митного складу органу </a:t>
            </a:r>
            <a:r>
              <a:rPr lang="ru-RU" sz="2000" b="1" dirty="0" err="1">
                <a:solidFill>
                  <a:schemeClr val="tx1"/>
                </a:solidFill>
                <a:latin typeface="Times New Roman" panose="02020603050405020304" pitchFamily="18" charset="0"/>
                <a:cs typeface="Times New Roman" panose="02020603050405020304" pitchFamily="18" charset="0"/>
              </a:rPr>
              <a:t>доходів</a:t>
            </a:r>
            <a:r>
              <a:rPr lang="ru-RU" sz="2000" b="1" dirty="0">
                <a:solidFill>
                  <a:schemeClr val="tx1"/>
                </a:solidFill>
                <a:latin typeface="Times New Roman" panose="02020603050405020304" pitchFamily="18" charset="0"/>
                <a:cs typeface="Times New Roman" panose="02020603050405020304" pitchFamily="18" charset="0"/>
              </a:rPr>
              <a:t> і </a:t>
            </a:r>
            <a:r>
              <a:rPr lang="ru-RU" sz="2000" b="1" dirty="0" err="1">
                <a:solidFill>
                  <a:schemeClr val="tx1"/>
                </a:solidFill>
                <a:latin typeface="Times New Roman" panose="02020603050405020304" pitchFamily="18" charset="0"/>
                <a:cs typeface="Times New Roman" panose="02020603050405020304" pitchFamily="18" charset="0"/>
              </a:rPr>
              <a:t>зборів</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подаються</a:t>
            </a:r>
            <a:r>
              <a:rPr lang="en-US" sz="2000" b="1" dirty="0" smtClean="0">
                <a:solidFill>
                  <a:schemeClr val="tx1"/>
                </a:solidFill>
                <a:latin typeface="Times New Roman" panose="02020603050405020304" pitchFamily="18" charset="0"/>
                <a:cs typeface="Times New Roman" panose="02020603050405020304" pitchFamily="18" charset="0"/>
              </a:rPr>
              <a:t>:</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0" name="Блок-схема: процесс 29"/>
          <p:cNvSpPr/>
          <p:nvPr/>
        </p:nvSpPr>
        <p:spPr>
          <a:xfrm>
            <a:off x="6237027" y="2920620"/>
            <a:ext cx="5813945" cy="3875178"/>
          </a:xfrm>
          <a:prstGeom prst="flowChartProcess">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err="1">
                <a:solidFill>
                  <a:schemeClr val="tx1"/>
                </a:solidFill>
                <a:latin typeface="Times New Roman" panose="02020603050405020304" pitchFamily="18" charset="0"/>
                <a:cs typeface="Times New Roman" panose="02020603050405020304" pitchFamily="18" charset="0"/>
              </a:rPr>
              <a:t>Розміщення</a:t>
            </a:r>
            <a:r>
              <a:rPr lang="ru-RU" dirty="0">
                <a:solidFill>
                  <a:schemeClr val="tx1"/>
                </a:solidFill>
                <a:latin typeface="Times New Roman" panose="02020603050405020304" pitchFamily="18" charset="0"/>
                <a:cs typeface="Times New Roman" panose="02020603050405020304" pitchFamily="18" charset="0"/>
              </a:rPr>
              <a:t> на митному </a:t>
            </a:r>
            <a:r>
              <a:rPr lang="ru-RU" dirty="0" err="1">
                <a:solidFill>
                  <a:schemeClr val="tx1"/>
                </a:solidFill>
                <a:latin typeface="Times New Roman" panose="02020603050405020304" pitchFamily="18" charset="0"/>
                <a:cs typeface="Times New Roman" panose="02020603050405020304" pitchFamily="18" charset="0"/>
              </a:rPr>
              <a:t>складі</a:t>
            </a:r>
            <a:r>
              <a:rPr lang="ru-RU" dirty="0">
                <a:solidFill>
                  <a:schemeClr val="tx1"/>
                </a:solidFill>
                <a:latin typeface="Times New Roman" panose="02020603050405020304" pitchFamily="18" charset="0"/>
                <a:cs typeface="Times New Roman" panose="02020603050405020304" pitchFamily="18" charset="0"/>
              </a:rPr>
              <a:t> товарів, </a:t>
            </a:r>
            <a:r>
              <a:rPr lang="ru-RU" dirty="0" err="1">
                <a:solidFill>
                  <a:schemeClr val="tx1"/>
                </a:solidFill>
                <a:latin typeface="Times New Roman" panose="02020603050405020304" pitchFamily="18" charset="0"/>
                <a:cs typeface="Times New Roman" panose="02020603050405020304" pitchFamily="18" charset="0"/>
              </a:rPr>
              <a:t>поміщених</a:t>
            </a:r>
            <a:r>
              <a:rPr lang="ru-RU" dirty="0">
                <a:solidFill>
                  <a:schemeClr val="tx1"/>
                </a:solidFill>
                <a:latin typeface="Times New Roman" panose="02020603050405020304" pitchFamily="18" charset="0"/>
                <a:cs typeface="Times New Roman" panose="02020603050405020304" pitchFamily="18" charset="0"/>
              </a:rPr>
              <a:t> в </a:t>
            </a:r>
            <a:r>
              <a:rPr lang="ru-RU" dirty="0" err="1">
                <a:solidFill>
                  <a:schemeClr val="tx1"/>
                </a:solidFill>
                <a:latin typeface="Times New Roman" panose="02020603050405020304" pitchFamily="18" charset="0"/>
                <a:cs typeface="Times New Roman" panose="02020603050405020304" pitchFamily="18" charset="0"/>
              </a:rPr>
              <a:t>інші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ніж</a:t>
            </a:r>
            <a:r>
              <a:rPr lang="ru-RU" dirty="0">
                <a:solidFill>
                  <a:schemeClr val="tx1"/>
                </a:solidFill>
                <a:latin typeface="Times New Roman" panose="02020603050405020304" pitchFamily="18" charset="0"/>
                <a:cs typeface="Times New Roman" panose="02020603050405020304" pitchFamily="18" charset="0"/>
              </a:rPr>
              <a:t> митний склад, </a:t>
            </a:r>
            <a:r>
              <a:rPr lang="ru-RU" dirty="0" err="1">
                <a:solidFill>
                  <a:schemeClr val="tx1"/>
                </a:solidFill>
                <a:latin typeface="Times New Roman" panose="02020603050405020304" pitchFamily="18" charset="0"/>
                <a:cs typeface="Times New Roman" panose="02020603050405020304" pitchFamily="18" charset="0"/>
              </a:rPr>
              <a:t>митні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режими</a:t>
            </a:r>
            <a:r>
              <a:rPr lang="ru-RU" dirty="0">
                <a:solidFill>
                  <a:schemeClr val="tx1"/>
                </a:solidFill>
                <a:latin typeface="Times New Roman" panose="02020603050405020304" pitchFamily="18" charset="0"/>
                <a:cs typeface="Times New Roman" panose="02020603050405020304" pitchFamily="18" charset="0"/>
              </a:rPr>
              <a:t> для їх зберігання, </a:t>
            </a:r>
            <a:r>
              <a:rPr lang="ru-RU" dirty="0" err="1">
                <a:solidFill>
                  <a:schemeClr val="tx1"/>
                </a:solidFill>
                <a:latin typeface="Times New Roman" panose="02020603050405020304" pitchFamily="18" charset="0"/>
                <a:cs typeface="Times New Roman" panose="02020603050405020304" pitchFamily="18" charset="0"/>
              </a:rPr>
              <a:t>перевантаження</a:t>
            </a:r>
            <a:r>
              <a:rPr lang="ru-RU" dirty="0">
                <a:solidFill>
                  <a:schemeClr val="tx1"/>
                </a:solidFill>
                <a:latin typeface="Times New Roman" panose="02020603050405020304" pitchFamily="18" charset="0"/>
                <a:cs typeface="Times New Roman" panose="02020603050405020304" pitchFamily="18" charset="0"/>
              </a:rPr>
              <a:t> або </a:t>
            </a:r>
            <a:r>
              <a:rPr lang="ru-RU" dirty="0" err="1">
                <a:solidFill>
                  <a:schemeClr val="tx1"/>
                </a:solidFill>
                <a:latin typeface="Times New Roman" panose="02020603050405020304" pitchFamily="18" charset="0"/>
                <a:cs typeface="Times New Roman" panose="02020603050405020304" pitchFamily="18" charset="0"/>
              </a:rPr>
              <a:t>дозавантаження</a:t>
            </a:r>
            <a:r>
              <a:rPr lang="ru-RU" dirty="0">
                <a:solidFill>
                  <a:schemeClr val="tx1"/>
                </a:solidFill>
                <a:latin typeface="Times New Roman" panose="02020603050405020304" pitchFamily="18" charset="0"/>
                <a:cs typeface="Times New Roman" panose="02020603050405020304" pitchFamily="18" charset="0"/>
              </a:rPr>
              <a:t> транспортного </a:t>
            </a:r>
            <a:r>
              <a:rPr lang="ru-RU" dirty="0" err="1">
                <a:solidFill>
                  <a:schemeClr val="tx1"/>
                </a:solidFill>
                <a:latin typeface="Times New Roman" panose="02020603050405020304" pitchFamily="18" charset="0"/>
                <a:cs typeface="Times New Roman" panose="02020603050405020304" pitchFamily="18" charset="0"/>
              </a:rPr>
              <a:t>засобу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здійснюється</a:t>
            </a:r>
            <a:r>
              <a:rPr lang="ru-RU" dirty="0">
                <a:solidFill>
                  <a:schemeClr val="tx1"/>
                </a:solidFill>
                <a:latin typeface="Times New Roman" panose="02020603050405020304" pitchFamily="18" charset="0"/>
                <a:cs typeface="Times New Roman" panose="02020603050405020304" pitchFamily="18" charset="0"/>
              </a:rPr>
              <a:t> на </a:t>
            </a:r>
            <a:r>
              <a:rPr lang="ru-RU" dirty="0" err="1">
                <a:solidFill>
                  <a:schemeClr val="tx1"/>
                </a:solidFill>
                <a:latin typeface="Times New Roman" panose="02020603050405020304" pitchFamily="18" charset="0"/>
                <a:cs typeface="Times New Roman" panose="02020603050405020304" pitchFamily="18" charset="0"/>
              </a:rPr>
              <a:t>підставі</a:t>
            </a:r>
            <a:r>
              <a:rPr lang="ru-RU" dirty="0">
                <a:solidFill>
                  <a:schemeClr val="tx1"/>
                </a:solidFill>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митної </a:t>
            </a:r>
            <a:r>
              <a:rPr lang="ru-RU" sz="2000" b="1" dirty="0" err="1">
                <a:solidFill>
                  <a:srgbClr val="FF0000"/>
                </a:solidFill>
                <a:latin typeface="Times New Roman" panose="02020603050405020304" pitchFamily="18" charset="0"/>
                <a:cs typeface="Times New Roman" panose="02020603050405020304" pitchFamily="18" charset="0"/>
              </a:rPr>
              <a:t>декларації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раніше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оформленої</a:t>
            </a:r>
            <a:r>
              <a:rPr lang="ru-RU" dirty="0">
                <a:solidFill>
                  <a:schemeClr val="tx1"/>
                </a:solidFill>
                <a:latin typeface="Times New Roman" panose="02020603050405020304" pitchFamily="18" charset="0"/>
                <a:cs typeface="Times New Roman" panose="02020603050405020304" pitchFamily="18" charset="0"/>
              </a:rPr>
              <a:t> відповідно до таких </a:t>
            </a:r>
            <a:r>
              <a:rPr lang="ru-RU" dirty="0" err="1">
                <a:solidFill>
                  <a:schemeClr val="tx1"/>
                </a:solidFill>
                <a:latin typeface="Times New Roman" panose="02020603050405020304" pitchFamily="18" charset="0"/>
                <a:cs typeface="Times New Roman" panose="02020603050405020304" pitchFamily="18" charset="0"/>
              </a:rPr>
              <a:t>інших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митних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режимів</a:t>
            </a:r>
            <a:r>
              <a:rPr lang="ru-RU" dirty="0">
                <a:solidFill>
                  <a:schemeClr val="tx1"/>
                </a:solidFill>
                <a:latin typeface="Times New Roman" panose="02020603050405020304" pitchFamily="18" charset="0"/>
                <a:cs typeface="Times New Roman" panose="02020603050405020304" pitchFamily="18" charset="0"/>
              </a:rPr>
              <a:t>, або документа, </a:t>
            </a:r>
            <a:r>
              <a:rPr lang="ru-RU" dirty="0" err="1">
                <a:solidFill>
                  <a:schemeClr val="tx1"/>
                </a:solidFill>
                <a:latin typeface="Times New Roman" panose="02020603050405020304" pitchFamily="18" charset="0"/>
                <a:cs typeface="Times New Roman" panose="02020603050405020304" pitchFamily="18" charset="0"/>
              </a:rPr>
              <a:t>що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її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замінював</a:t>
            </a:r>
            <a:r>
              <a:rPr lang="ru-RU" dirty="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2">
                    <a:lumMod val="75000"/>
                  </a:schemeClr>
                </a:solidFill>
                <a:latin typeface="Times New Roman" panose="02020603050405020304" pitchFamily="18" charset="0"/>
                <a:cs typeface="Times New Roman" panose="02020603050405020304" pitchFamily="18" charset="0"/>
              </a:rPr>
              <a:t>накладної</a:t>
            </a:r>
            <a:r>
              <a:rPr lang="ru-RU" b="1" dirty="0">
                <a:solidFill>
                  <a:schemeClr val="tx2">
                    <a:lumMod val="75000"/>
                  </a:schemeClr>
                </a:solidFill>
                <a:latin typeface="Times New Roman" panose="02020603050405020304" pitchFamily="18" charset="0"/>
                <a:cs typeface="Times New Roman" panose="02020603050405020304" pitchFamily="18" charset="0"/>
              </a:rPr>
              <a:t> УМВС (СМГС), </a:t>
            </a:r>
            <a:r>
              <a:rPr lang="ru-RU" b="1" dirty="0" err="1">
                <a:solidFill>
                  <a:schemeClr val="tx2">
                    <a:lumMod val="75000"/>
                  </a:schemeClr>
                </a:solidFill>
                <a:latin typeface="Times New Roman" panose="02020603050405020304" pitchFamily="18" charset="0"/>
                <a:cs typeface="Times New Roman" panose="02020603050405020304" pitchFamily="18" charset="0"/>
              </a:rPr>
              <a:t>накладної</a:t>
            </a:r>
            <a:r>
              <a:rPr lang="ru-RU" b="1" dirty="0">
                <a:solidFill>
                  <a:schemeClr val="tx2">
                    <a:lumMod val="75000"/>
                  </a:schemeClr>
                </a:solidFill>
                <a:latin typeface="Times New Roman" panose="02020603050405020304" pitchFamily="18" charset="0"/>
                <a:cs typeface="Times New Roman" panose="02020603050405020304" pitchFamily="18" charset="0"/>
              </a:rPr>
              <a:t> ЦІМ (СIМ), </a:t>
            </a:r>
            <a:r>
              <a:rPr lang="ru-RU" b="1" dirty="0" err="1">
                <a:solidFill>
                  <a:schemeClr val="tx2">
                    <a:lumMod val="75000"/>
                  </a:schemeClr>
                </a:solidFill>
                <a:latin typeface="Times New Roman" panose="02020603050405020304" pitchFamily="18" charset="0"/>
                <a:cs typeface="Times New Roman" panose="02020603050405020304" pitchFamily="18" charset="0"/>
              </a:rPr>
              <a:t>накладної</a:t>
            </a:r>
            <a:r>
              <a:rPr lang="ru-RU" b="1" dirty="0">
                <a:solidFill>
                  <a:schemeClr val="tx2">
                    <a:lumMod val="75000"/>
                  </a:schemeClr>
                </a:solidFill>
                <a:latin typeface="Times New Roman" panose="02020603050405020304" pitchFamily="18" charset="0"/>
                <a:cs typeface="Times New Roman" panose="02020603050405020304" pitchFamily="18" charset="0"/>
              </a:rPr>
              <a:t> ЦІМ/УМВС (ЦИМ/СМГС, CIM/SMGS), книжки МДП (</a:t>
            </a:r>
            <a:r>
              <a:rPr lang="ru-RU" b="1" dirty="0" err="1">
                <a:solidFill>
                  <a:schemeClr val="tx2">
                    <a:lumMod val="75000"/>
                  </a:schemeClr>
                </a:solidFill>
                <a:latin typeface="Times New Roman" panose="02020603050405020304" pitchFamily="18" charset="0"/>
                <a:cs typeface="Times New Roman" panose="02020603050405020304" pitchFamily="18" charset="0"/>
              </a:rPr>
              <a:t>Carnet</a:t>
            </a:r>
            <a:r>
              <a:rPr lang="ru-RU" b="1" dirty="0">
                <a:solidFill>
                  <a:schemeClr val="tx2">
                    <a:lumMod val="75000"/>
                  </a:schemeClr>
                </a:solidFill>
                <a:latin typeface="Times New Roman" panose="02020603050405020304" pitchFamily="18" charset="0"/>
                <a:cs typeface="Times New Roman" panose="02020603050405020304" pitchFamily="18" charset="0"/>
              </a:rPr>
              <a:t> TIR) </a:t>
            </a:r>
            <a:r>
              <a:rPr lang="ru-RU" b="1" dirty="0" err="1">
                <a:solidFill>
                  <a:schemeClr val="tx2">
                    <a:lumMod val="75000"/>
                  </a:schemeClr>
                </a:solidFill>
                <a:latin typeface="Times New Roman" panose="02020603050405020304" pitchFamily="18" charset="0"/>
                <a:cs typeface="Times New Roman" panose="02020603050405020304" pitchFamily="18" charset="0"/>
              </a:rPr>
              <a:t>тощо</a:t>
            </a:r>
            <a:r>
              <a:rPr lang="ru-RU" b="1" dirty="0">
                <a:solidFill>
                  <a:schemeClr val="tx2">
                    <a:lumMod val="75000"/>
                  </a:schemeClr>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У </a:t>
            </a:r>
            <a:r>
              <a:rPr lang="ru-RU" dirty="0" err="1">
                <a:solidFill>
                  <a:schemeClr val="tx1"/>
                </a:solidFill>
                <a:latin typeface="Times New Roman" panose="02020603050405020304" pitchFamily="18" charset="0"/>
                <a:cs typeface="Times New Roman" panose="02020603050405020304" pitchFamily="18" charset="0"/>
              </a:rPr>
              <a:t>цьому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разі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поміщення</a:t>
            </a:r>
            <a:r>
              <a:rPr lang="ru-RU" dirty="0">
                <a:solidFill>
                  <a:schemeClr val="tx1"/>
                </a:solidFill>
                <a:latin typeface="Times New Roman" panose="02020603050405020304" pitchFamily="18" charset="0"/>
                <a:cs typeface="Times New Roman" panose="02020603050405020304" pitchFamily="18" charset="0"/>
              </a:rPr>
              <a:t> таких товарів у митний режим митного складу не </a:t>
            </a:r>
            <a:r>
              <a:rPr lang="ru-RU" dirty="0" err="1">
                <a:solidFill>
                  <a:schemeClr val="tx1"/>
                </a:solidFill>
                <a:latin typeface="Times New Roman" panose="02020603050405020304" pitchFamily="18" charset="0"/>
                <a:cs typeface="Times New Roman" panose="02020603050405020304" pitchFamily="18" charset="0"/>
              </a:rPr>
              <a:t>відбувається</a:t>
            </a:r>
            <a:r>
              <a:rPr lang="ru-RU" dirty="0">
                <a:solidFill>
                  <a:schemeClr val="tx1"/>
                </a:solidFill>
                <a:latin typeface="Times New Roman" panose="02020603050405020304" pitchFamily="18" charset="0"/>
                <a:cs typeface="Times New Roman" panose="02020603050405020304" pitchFamily="18" charset="0"/>
              </a:rPr>
              <a:t>. Товари, </a:t>
            </a:r>
            <a:r>
              <a:rPr lang="ru-RU" dirty="0" err="1">
                <a:solidFill>
                  <a:schemeClr val="tx1"/>
                </a:solidFill>
                <a:latin typeface="Times New Roman" panose="02020603050405020304" pitchFamily="18" charset="0"/>
                <a:cs typeface="Times New Roman" panose="02020603050405020304" pitchFamily="18" charset="0"/>
              </a:rPr>
              <a:t>що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вивантажуються</a:t>
            </a:r>
            <a:r>
              <a:rPr lang="ru-RU" dirty="0">
                <a:solidFill>
                  <a:schemeClr val="tx1"/>
                </a:solidFill>
                <a:latin typeface="Times New Roman" panose="02020603050405020304" pitchFamily="18" charset="0"/>
                <a:cs typeface="Times New Roman" panose="02020603050405020304" pitchFamily="18" charset="0"/>
              </a:rPr>
              <a:t> на митний склад і </a:t>
            </a:r>
            <a:r>
              <a:rPr lang="ru-RU" dirty="0" err="1">
                <a:solidFill>
                  <a:schemeClr val="tx1"/>
                </a:solidFill>
                <a:latin typeface="Times New Roman" panose="02020603050405020304" pitchFamily="18" charset="0"/>
                <a:cs typeface="Times New Roman" panose="02020603050405020304" pitchFamily="18" charset="0"/>
              </a:rPr>
              <a:t>призначені</a:t>
            </a:r>
            <a:r>
              <a:rPr lang="ru-RU" dirty="0">
                <a:solidFill>
                  <a:schemeClr val="tx1"/>
                </a:solidFill>
                <a:latin typeface="Times New Roman" panose="02020603050405020304" pitchFamily="18" charset="0"/>
                <a:cs typeface="Times New Roman" panose="02020603050405020304" pitchFamily="18" charset="0"/>
              </a:rPr>
              <a:t> для зберігання </a:t>
            </a:r>
            <a:r>
              <a:rPr lang="ru-RU" dirty="0" err="1">
                <a:solidFill>
                  <a:schemeClr val="tx1"/>
                </a:solidFill>
                <a:latin typeface="Times New Roman" panose="02020603050405020304" pitchFamily="18" charset="0"/>
                <a:cs typeface="Times New Roman" panose="02020603050405020304" pitchFamily="18" charset="0"/>
              </a:rPr>
              <a:t>більше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ніж</a:t>
            </a:r>
            <a:r>
              <a:rPr lang="ru-RU" dirty="0">
                <a:solidFill>
                  <a:schemeClr val="tx1"/>
                </a:solidFill>
                <a:latin typeface="Times New Roman" panose="02020603050405020304" pitchFamily="18" charset="0"/>
                <a:cs typeface="Times New Roman" panose="02020603050405020304" pitchFamily="18" charset="0"/>
              </a:rPr>
              <a:t> на 90 </a:t>
            </a:r>
            <a:r>
              <a:rPr lang="ru-RU" dirty="0" err="1">
                <a:solidFill>
                  <a:schemeClr val="tx1"/>
                </a:solidFill>
                <a:latin typeface="Times New Roman" panose="02020603050405020304" pitchFamily="18" charset="0"/>
                <a:cs typeface="Times New Roman" panose="02020603050405020304" pitchFamily="18" charset="0"/>
              </a:rPr>
              <a:t>днів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підлягають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поміщенню</a:t>
            </a:r>
            <a:r>
              <a:rPr lang="ru-RU" dirty="0">
                <a:solidFill>
                  <a:schemeClr val="tx1"/>
                </a:solidFill>
                <a:latin typeface="Times New Roman" panose="02020603050405020304" pitchFamily="18" charset="0"/>
                <a:cs typeface="Times New Roman" panose="02020603050405020304" pitchFamily="18" charset="0"/>
              </a:rPr>
              <a:t> у митний режим митного складу.</a:t>
            </a:r>
          </a:p>
        </p:txBody>
      </p:sp>
      <p:sp>
        <p:nvSpPr>
          <p:cNvPr id="33" name="Прямоугольник 32"/>
          <p:cNvSpPr/>
          <p:nvPr/>
        </p:nvSpPr>
        <p:spPr>
          <a:xfrm>
            <a:off x="136478" y="4333585"/>
            <a:ext cx="5918589" cy="2462213"/>
          </a:xfrm>
          <a:prstGeom prst="rect">
            <a:avLst/>
          </a:prstGeom>
          <a:solidFill>
            <a:schemeClr val="accent1">
              <a:lumMod val="40000"/>
              <a:lumOff val="60000"/>
            </a:schemeClr>
          </a:solidFill>
          <a:ln>
            <a:solidFill>
              <a:schemeClr val="tx1"/>
            </a:solidFill>
          </a:ln>
        </p:spPr>
        <p:txBody>
          <a:bodyPr wrap="square">
            <a:spAutoFit/>
          </a:bodyPr>
          <a:lstStyle/>
          <a:p>
            <a:pPr marL="285750" indent="-285750">
              <a:spcAft>
                <a:spcPts val="0"/>
              </a:spcAft>
              <a:buFont typeface="Wingdings" panose="05000000000000000000" pitchFamily="2" charset="2"/>
              <a:buChar char="Ø"/>
            </a:pP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митна</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декларація</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spcAft>
                <a:spcPts val="0"/>
              </a:spcAft>
              <a:buFont typeface="Wingdings" panose="05000000000000000000" pitchFamily="2" charset="2"/>
              <a:buChar char="Ø"/>
            </a:pP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товарно-</a:t>
            </a:r>
            <a:r>
              <a:rPr lang="ru-RU"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транспортний</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документ на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перевезення</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та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рахунок</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інвойс</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spcAft>
                <a:spcPts val="0"/>
              </a:spcAft>
              <a:buFont typeface="Wingdings" panose="05000000000000000000" pitchFamily="2" charset="2"/>
              <a:buChar char="Ø"/>
            </a:pP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або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інший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документ,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який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визначає</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вартість</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товару. </a:t>
            </a: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Товари</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що</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поміщуються</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у митний режим митного складу,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декларуються</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органу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доходів</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і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зборів</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утримувачем</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митного складу.</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Стрелка вниз 33"/>
          <p:cNvSpPr/>
          <p:nvPr/>
        </p:nvSpPr>
        <p:spPr>
          <a:xfrm>
            <a:off x="3859459" y="994392"/>
            <a:ext cx="351440" cy="263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a:off x="6120429" y="1008364"/>
            <a:ext cx="351440" cy="263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низ 35"/>
          <p:cNvSpPr/>
          <p:nvPr/>
        </p:nvSpPr>
        <p:spPr>
          <a:xfrm>
            <a:off x="8333656" y="1008363"/>
            <a:ext cx="351440" cy="263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низ 36"/>
          <p:cNvSpPr/>
          <p:nvPr/>
        </p:nvSpPr>
        <p:spPr>
          <a:xfrm>
            <a:off x="10594599" y="998396"/>
            <a:ext cx="351440" cy="263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a:off x="2787545" y="4189864"/>
            <a:ext cx="351440" cy="334789"/>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011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a:xfrm>
            <a:off x="136477" y="163773"/>
            <a:ext cx="12000931" cy="6564575"/>
          </a:xfrm>
          <a:prstGeom prst="verticalScroll">
            <a:avLst>
              <a:gd name="adj" fmla="val 1382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97037" y="68237"/>
            <a:ext cx="10140287" cy="1569660"/>
          </a:xfrm>
          <a:prstGeom prst="rect">
            <a:avLst/>
          </a:prstGeom>
          <a:noFill/>
        </p:spPr>
        <p:txBody>
          <a:bodyPr wrap="square" rtlCol="0">
            <a:spAutoFit/>
          </a:bodyPr>
          <a:lstStyle/>
          <a:p>
            <a:pPr algn="ct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Дозвіл</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вивезення</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товарів</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переробки</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 межами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митної</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території</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України</a:t>
            </a:r>
            <a:endPar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152951" y="1146698"/>
            <a:ext cx="9847146" cy="5482864"/>
          </a:xfrm>
          <a:prstGeom prst="rect">
            <a:avLst/>
          </a:prstGeom>
        </p:spPr>
      </p:pic>
      <p:pic>
        <p:nvPicPr>
          <p:cNvPr id="7" name="Рисунок 6"/>
          <p:cNvPicPr>
            <a:picLocks noChangeAspect="1"/>
          </p:cNvPicPr>
          <p:nvPr/>
        </p:nvPicPr>
        <p:blipFill>
          <a:blip r:embed="rId3"/>
          <a:stretch>
            <a:fillRect/>
          </a:stretch>
        </p:blipFill>
        <p:spPr>
          <a:xfrm>
            <a:off x="10761722" y="4879361"/>
            <a:ext cx="1513978" cy="1978639"/>
          </a:xfrm>
          <a:prstGeom prst="rect">
            <a:avLst/>
          </a:prstGeom>
          <a:ln>
            <a:noFill/>
          </a:ln>
          <a:effectLst>
            <a:softEdge rad="112500"/>
          </a:effectLst>
        </p:spPr>
      </p:pic>
    </p:spTree>
    <p:extLst>
      <p:ext uri="{BB962C8B-B14F-4D97-AF65-F5344CB8AC3E}">
        <p14:creationId xmlns:p14="http://schemas.microsoft.com/office/powerpoint/2010/main" val="2487863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09183" y="1"/>
            <a:ext cx="11955438" cy="6858000"/>
            <a:chOff x="109183" y="1"/>
            <a:chExt cx="11955438" cy="6858000"/>
          </a:xfrm>
        </p:grpSpPr>
        <p:sp>
          <p:nvSpPr>
            <p:cNvPr id="3" name="Горизонтальный свиток 2"/>
            <p:cNvSpPr/>
            <p:nvPr/>
          </p:nvSpPr>
          <p:spPr>
            <a:xfrm>
              <a:off x="109183" y="1"/>
              <a:ext cx="11955438" cy="6858000"/>
            </a:xfrm>
            <a:prstGeom prst="horizontalScroll">
              <a:avLst>
                <a:gd name="adj" fmla="val 917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21282" y="675564"/>
              <a:ext cx="11120510" cy="5534167"/>
            </a:xfrm>
            <a:prstGeom prst="rect">
              <a:avLst/>
            </a:prstGeom>
          </p:spPr>
        </p:pic>
      </p:grpSp>
    </p:spTree>
    <p:extLst>
      <p:ext uri="{BB962C8B-B14F-4D97-AF65-F5344CB8AC3E}">
        <p14:creationId xmlns:p14="http://schemas.microsoft.com/office/powerpoint/2010/main" val="3774663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1771" y="43543"/>
            <a:ext cx="9971315" cy="1446550"/>
          </a:xfrm>
          <a:prstGeom prst="rect">
            <a:avLst/>
          </a:prstGeom>
        </p:spPr>
        <p:txBody>
          <a:bodyPr wrap="square">
            <a:spAutoFit/>
          </a:bodyPr>
          <a:lstStyle/>
          <a:p>
            <a:pPr algn="ctr"/>
            <a:r>
              <a:rPr lang="ru-RU" sz="4400" b="1" i="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Строки </a:t>
            </a:r>
            <a:r>
              <a:rPr lang="ru-RU" sz="4400" b="1" i="1" dirty="0" err="1">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переробки</a:t>
            </a:r>
            <a:r>
              <a:rPr lang="ru-RU" sz="4400" b="1" i="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товарів за межами </a:t>
            </a:r>
            <a:r>
              <a:rPr lang="ru-RU" sz="4400" b="1" i="1" dirty="0" err="1">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митної</a:t>
            </a:r>
            <a:r>
              <a:rPr lang="ru-RU" sz="4400" b="1" i="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території України</a:t>
            </a:r>
          </a:p>
        </p:txBody>
      </p:sp>
      <p:grpSp>
        <p:nvGrpSpPr>
          <p:cNvPr id="3" name="Группа 2"/>
          <p:cNvGrpSpPr/>
          <p:nvPr/>
        </p:nvGrpSpPr>
        <p:grpSpPr>
          <a:xfrm>
            <a:off x="-7255" y="1490093"/>
            <a:ext cx="12199255" cy="5367907"/>
            <a:chOff x="-7255" y="1490093"/>
            <a:chExt cx="12199255" cy="5367907"/>
          </a:xfrm>
        </p:grpSpPr>
        <p:grpSp>
          <p:nvGrpSpPr>
            <p:cNvPr id="6" name="Группа 5"/>
            <p:cNvGrpSpPr/>
            <p:nvPr/>
          </p:nvGrpSpPr>
          <p:grpSpPr>
            <a:xfrm>
              <a:off x="-7255" y="1490093"/>
              <a:ext cx="11683999" cy="5039038"/>
              <a:chOff x="-7255" y="1490093"/>
              <a:chExt cx="11683999" cy="5039038"/>
            </a:xfrm>
          </p:grpSpPr>
          <p:sp>
            <p:nvSpPr>
              <p:cNvPr id="4" name="Овал 3"/>
              <p:cNvSpPr/>
              <p:nvPr/>
            </p:nvSpPr>
            <p:spPr>
              <a:xfrm>
                <a:off x="-7255" y="1490093"/>
                <a:ext cx="11683999" cy="503903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99030" y="2145465"/>
                <a:ext cx="9071427" cy="3785652"/>
              </a:xfrm>
              <a:prstGeom prst="rect">
                <a:avLst/>
              </a:prstGeom>
              <a:noFill/>
            </p:spPr>
            <p:txBody>
              <a:bodyPr wrap="square" rtlCol="0">
                <a:spAutoFit/>
              </a:bodyPr>
              <a:lstStyle/>
              <a:p>
                <a:pPr marL="457200" indent="-457200" algn="ctr">
                  <a:buAutoNum type="arabicPeriod"/>
                </a:pPr>
                <a:r>
                  <a:rPr lang="ru-RU" sz="2000" b="1" dirty="0" smtClean="0">
                    <a:latin typeface="Times New Roman" panose="02020603050405020304" pitchFamily="18" charset="0"/>
                    <a:cs typeface="Times New Roman" panose="02020603050405020304" pitchFamily="18" charset="0"/>
                  </a:rPr>
                  <a:t>Строк </a:t>
                </a:r>
                <a:r>
                  <a:rPr lang="ru-RU" sz="2000" b="1" dirty="0" err="1">
                    <a:latin typeface="Times New Roman" panose="02020603050405020304" pitchFamily="18" charset="0"/>
                    <a:cs typeface="Times New Roman" panose="02020603050405020304" pitchFamily="18" charset="0"/>
                  </a:rPr>
                  <a:t>переробки</a:t>
                </a:r>
                <a:r>
                  <a:rPr lang="ru-RU" sz="2000" b="1" dirty="0">
                    <a:latin typeface="Times New Roman" panose="02020603050405020304" pitchFamily="18" charset="0"/>
                    <a:cs typeface="Times New Roman" panose="02020603050405020304" pitchFamily="18" charset="0"/>
                  </a:rPr>
                  <a:t> товарів за межами </a:t>
                </a:r>
                <a:r>
                  <a:rPr lang="ru-RU" sz="2000" b="1" dirty="0" err="1">
                    <a:latin typeface="Times New Roman" panose="02020603050405020304" pitchFamily="18" charset="0"/>
                    <a:cs typeface="Times New Roman" panose="02020603050405020304" pitchFamily="18" charset="0"/>
                  </a:rPr>
                  <a:t>митної</a:t>
                </a:r>
                <a:r>
                  <a:rPr lang="ru-RU" sz="2000" b="1" dirty="0">
                    <a:latin typeface="Times New Roman" panose="02020603050405020304" pitchFamily="18" charset="0"/>
                    <a:cs typeface="Times New Roman" panose="02020603050405020304" pitchFamily="18" charset="0"/>
                  </a:rPr>
                  <a:t> території України </a:t>
                </a:r>
                <a:r>
                  <a:rPr lang="ru-RU" sz="2000" b="1" dirty="0" err="1">
                    <a:latin typeface="Times New Roman" panose="02020603050405020304" pitchFamily="18" charset="0"/>
                    <a:cs typeface="Times New Roman" panose="02020603050405020304" pitchFamily="18" charset="0"/>
                  </a:rPr>
                  <a:t>встановлюється</a:t>
                </a:r>
                <a:r>
                  <a:rPr lang="ru-RU" sz="2000" b="1" dirty="0">
                    <a:latin typeface="Times New Roman" panose="02020603050405020304" pitchFamily="18" charset="0"/>
                    <a:cs typeface="Times New Roman" panose="02020603050405020304" pitchFamily="18" charset="0"/>
                  </a:rPr>
                  <a:t> органом </a:t>
                </a:r>
                <a:r>
                  <a:rPr lang="ru-RU" sz="2000" b="1" dirty="0" err="1">
                    <a:latin typeface="Times New Roman" panose="02020603050405020304" pitchFamily="18" charset="0"/>
                    <a:cs typeface="Times New Roman" panose="02020603050405020304" pitchFamily="18" charset="0"/>
                  </a:rPr>
                  <a:t>доходів</a:t>
                </a:r>
                <a:r>
                  <a:rPr lang="ru-RU" sz="2000" b="1" dirty="0">
                    <a:latin typeface="Times New Roman" panose="02020603050405020304" pitchFamily="18" charset="0"/>
                    <a:cs typeface="Times New Roman" panose="02020603050405020304" pitchFamily="18" charset="0"/>
                  </a:rPr>
                  <a:t> і </a:t>
                </a:r>
                <a:r>
                  <a:rPr lang="ru-RU" sz="2000" b="1" dirty="0" err="1">
                    <a:latin typeface="Times New Roman" panose="02020603050405020304" pitchFamily="18" charset="0"/>
                    <a:cs typeface="Times New Roman" panose="02020603050405020304" pitchFamily="18" charset="0"/>
                  </a:rPr>
                  <a:t>зборів</a:t>
                </a:r>
                <a:r>
                  <a:rPr lang="ru-RU" sz="2000" b="1" dirty="0">
                    <a:latin typeface="Times New Roman" panose="02020603050405020304" pitchFamily="18" charset="0"/>
                    <a:cs typeface="Times New Roman" panose="02020603050405020304" pitchFamily="18" charset="0"/>
                  </a:rPr>
                  <a:t> у кожному </a:t>
                </a:r>
                <a:r>
                  <a:rPr lang="ru-RU" sz="2000" b="1" dirty="0" err="1">
                    <a:latin typeface="Times New Roman" panose="02020603050405020304" pitchFamily="18" charset="0"/>
                    <a:cs typeface="Times New Roman" panose="02020603050405020304" pitchFamily="18" charset="0"/>
                  </a:rPr>
                  <a:t>випадку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під</a:t>
                </a:r>
                <a:r>
                  <a:rPr lang="ru-RU" sz="2000" b="1" dirty="0">
                    <a:latin typeface="Times New Roman" panose="02020603050405020304" pitchFamily="18" charset="0"/>
                    <a:cs typeface="Times New Roman" panose="02020603050405020304" pitchFamily="18" charset="0"/>
                  </a:rPr>
                  <a:t> час </a:t>
                </a:r>
                <a:r>
                  <a:rPr lang="ru-RU" sz="2000" b="1" dirty="0" err="1">
                    <a:latin typeface="Times New Roman" panose="02020603050405020304" pitchFamily="18" charset="0"/>
                    <a:cs typeface="Times New Roman" panose="02020603050405020304" pitchFamily="18" charset="0"/>
                  </a:rPr>
                  <a:t>надання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дозволу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підприємству</a:t>
                </a:r>
                <a:r>
                  <a:rPr lang="ru-RU" sz="2000" b="1" dirty="0">
                    <a:latin typeface="Times New Roman" panose="02020603050405020304" pitchFamily="18" charset="0"/>
                    <a:cs typeface="Times New Roman" panose="02020603050405020304" pitchFamily="18" charset="0"/>
                  </a:rPr>
                  <a:t>-резиденту, </a:t>
                </a:r>
                <a:r>
                  <a:rPr lang="ru-RU" sz="2000" b="1" dirty="0" err="1">
                    <a:latin typeface="Times New Roman" panose="02020603050405020304" pitchFamily="18" charset="0"/>
                    <a:cs typeface="Times New Roman" panose="02020603050405020304" pitchFamily="18" charset="0"/>
                  </a:rPr>
                  <a:t>виходячи</a:t>
                </a:r>
                <a:r>
                  <a:rPr lang="ru-RU" sz="2000" b="1" dirty="0">
                    <a:latin typeface="Times New Roman" panose="02020603050405020304" pitchFamily="18" charset="0"/>
                    <a:cs typeface="Times New Roman" panose="02020603050405020304" pitchFamily="18" charset="0"/>
                  </a:rPr>
                  <a:t> з </a:t>
                </a:r>
                <a:r>
                  <a:rPr lang="ru-RU" sz="2000" b="1" dirty="0" err="1">
                    <a:latin typeface="Times New Roman" panose="02020603050405020304" pitchFamily="18" charset="0"/>
                    <a:cs typeface="Times New Roman" panose="02020603050405020304" pitchFamily="18" charset="0"/>
                  </a:rPr>
                  <a:t>тривалості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процесу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переробки</a:t>
                </a:r>
                <a:r>
                  <a:rPr lang="ru-RU" sz="2000" b="1" dirty="0">
                    <a:latin typeface="Times New Roman" panose="02020603050405020304" pitchFamily="18" charset="0"/>
                    <a:cs typeface="Times New Roman" panose="02020603050405020304" pitchFamily="18" charset="0"/>
                  </a:rPr>
                  <a:t> товарів та </a:t>
                </a:r>
                <a:r>
                  <a:rPr lang="ru-RU" sz="2000" b="1" dirty="0" err="1">
                    <a:latin typeface="Times New Roman" panose="02020603050405020304" pitchFamily="18" charset="0"/>
                    <a:cs typeface="Times New Roman" panose="02020603050405020304" pitchFamily="18" charset="0"/>
                  </a:rPr>
                  <a:t>розпорядження</a:t>
                </a:r>
                <a:r>
                  <a:rPr lang="ru-RU" sz="2000" b="1" dirty="0">
                    <a:latin typeface="Times New Roman" panose="02020603050405020304" pitchFamily="18" charset="0"/>
                    <a:cs typeface="Times New Roman" panose="02020603050405020304" pitchFamily="18" charset="0"/>
                  </a:rPr>
                  <a:t> продуктами </a:t>
                </a:r>
                <a:r>
                  <a:rPr lang="ru-RU" sz="2000" b="1" dirty="0" err="1">
                    <a:latin typeface="Times New Roman" panose="02020603050405020304" pitchFamily="18" charset="0"/>
                    <a:cs typeface="Times New Roman" panose="02020603050405020304" pitchFamily="18" charset="0"/>
                  </a:rPr>
                  <a:t>їх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переробки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Зазначений</a:t>
                </a:r>
                <a:r>
                  <a:rPr lang="ru-RU" sz="2000" b="1" dirty="0">
                    <a:latin typeface="Times New Roman" panose="02020603050405020304" pitchFamily="18" charset="0"/>
                    <a:cs typeface="Times New Roman" panose="02020603050405020304" pitchFamily="18" charset="0"/>
                  </a:rPr>
                  <a:t> строк </a:t>
                </a:r>
                <a:r>
                  <a:rPr lang="ru-RU" sz="2000" b="1" dirty="0" err="1">
                    <a:latin typeface="Times New Roman" panose="02020603050405020304" pitchFamily="18" charset="0"/>
                    <a:cs typeface="Times New Roman" panose="02020603050405020304" pitchFamily="18" charset="0"/>
                  </a:rPr>
                  <a:t>обчислюється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починаючи</a:t>
                </a:r>
                <a:r>
                  <a:rPr lang="ru-RU" sz="2000" b="1" dirty="0">
                    <a:latin typeface="Times New Roman" panose="02020603050405020304" pitchFamily="18" charset="0"/>
                    <a:cs typeface="Times New Roman" panose="02020603050405020304" pitchFamily="18" charset="0"/>
                  </a:rPr>
                  <a:t> з дня </a:t>
                </a:r>
                <a:r>
                  <a:rPr lang="ru-RU" sz="2000" b="1" dirty="0" err="1">
                    <a:latin typeface="Times New Roman" panose="02020603050405020304" pitchFamily="18" charset="0"/>
                    <a:cs typeface="Times New Roman" panose="02020603050405020304" pitchFamily="18" charset="0"/>
                  </a:rPr>
                  <a:t>завершення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митного</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оформлення</a:t>
                </a:r>
                <a:r>
                  <a:rPr lang="ru-RU" sz="2000" b="1" dirty="0">
                    <a:latin typeface="Times New Roman" panose="02020603050405020304" pitchFamily="18" charset="0"/>
                    <a:cs typeface="Times New Roman" panose="02020603050405020304" pitchFamily="18" charset="0"/>
                  </a:rPr>
                  <a:t> органом </a:t>
                </a:r>
                <a:r>
                  <a:rPr lang="ru-RU" sz="2000" b="1" dirty="0" err="1">
                    <a:latin typeface="Times New Roman" panose="02020603050405020304" pitchFamily="18" charset="0"/>
                    <a:cs typeface="Times New Roman" panose="02020603050405020304" pitchFamily="18" charset="0"/>
                  </a:rPr>
                  <a:t>доходів</a:t>
                </a:r>
                <a:r>
                  <a:rPr lang="ru-RU" sz="2000" b="1" dirty="0">
                    <a:latin typeface="Times New Roman" panose="02020603050405020304" pitchFamily="18" charset="0"/>
                    <a:cs typeface="Times New Roman" panose="02020603050405020304" pitchFamily="18" charset="0"/>
                  </a:rPr>
                  <a:t> і </a:t>
                </a:r>
                <a:r>
                  <a:rPr lang="ru-RU" sz="2000" b="1" dirty="0" err="1">
                    <a:latin typeface="Times New Roman" panose="02020603050405020304" pitchFamily="18" charset="0"/>
                    <a:cs typeface="Times New Roman" panose="02020603050405020304" pitchFamily="18" charset="0"/>
                  </a:rPr>
                  <a:t>зборів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українських</a:t>
                </a:r>
                <a:r>
                  <a:rPr lang="ru-RU" sz="2000" b="1" dirty="0">
                    <a:latin typeface="Times New Roman" panose="02020603050405020304" pitchFamily="18" charset="0"/>
                    <a:cs typeface="Times New Roman" panose="02020603050405020304" pitchFamily="18" charset="0"/>
                  </a:rPr>
                  <a:t> товарів для </a:t>
                </a:r>
                <a:r>
                  <a:rPr lang="ru-RU" sz="2000" b="1" dirty="0" err="1">
                    <a:latin typeface="Times New Roman" panose="02020603050405020304" pitchFamily="18" charset="0"/>
                    <a:cs typeface="Times New Roman" panose="02020603050405020304" pitchFamily="18" charset="0"/>
                  </a:rPr>
                  <a:t>переробки</a:t>
                </a:r>
                <a:r>
                  <a:rPr lang="ru-RU" sz="2000" b="1" dirty="0">
                    <a:latin typeface="Times New Roman" panose="02020603050405020304" pitchFamily="18" charset="0"/>
                    <a:cs typeface="Times New Roman" panose="02020603050405020304" pitchFamily="18" charset="0"/>
                  </a:rPr>
                  <a:t>. За </a:t>
                </a:r>
                <a:r>
                  <a:rPr lang="ru-RU" sz="2000" b="1" dirty="0" err="1">
                    <a:latin typeface="Times New Roman" panose="02020603050405020304" pitchFamily="18" charset="0"/>
                    <a:cs typeface="Times New Roman" panose="02020603050405020304" pitchFamily="18" charset="0"/>
                  </a:rPr>
                  <a:t>заявою</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підприємства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якому</a:t>
                </a:r>
                <a:r>
                  <a:rPr lang="ru-RU" sz="2000" b="1" dirty="0">
                    <a:latin typeface="Times New Roman" panose="02020603050405020304" pitchFamily="18" charset="0"/>
                    <a:cs typeface="Times New Roman" panose="02020603050405020304" pitchFamily="18" charset="0"/>
                  </a:rPr>
                  <a:t> видано </a:t>
                </a:r>
                <a:r>
                  <a:rPr lang="ru-RU" sz="2000" b="1" dirty="0" err="1">
                    <a:latin typeface="Times New Roman" panose="02020603050405020304" pitchFamily="18" charset="0"/>
                    <a:cs typeface="Times New Roman" panose="02020603050405020304" pitchFamily="18" charset="0"/>
                  </a:rPr>
                  <a:t>дозвіл</a:t>
                </a:r>
                <a:r>
                  <a:rPr lang="ru-RU" sz="2000" b="1" dirty="0">
                    <a:latin typeface="Times New Roman" panose="02020603050405020304" pitchFamily="18" charset="0"/>
                    <a:cs typeface="Times New Roman" panose="02020603050405020304" pitchFamily="18" charset="0"/>
                  </a:rPr>
                  <a:t> на </a:t>
                </a:r>
                <a:r>
                  <a:rPr lang="ru-RU" sz="2000" b="1" dirty="0" err="1">
                    <a:latin typeface="Times New Roman" panose="02020603050405020304" pitchFamily="18" charset="0"/>
                    <a:cs typeface="Times New Roman" panose="02020603050405020304" pitchFamily="18" charset="0"/>
                  </a:rPr>
                  <a:t>переробку</a:t>
                </a:r>
                <a:r>
                  <a:rPr lang="ru-RU" sz="2000" b="1" dirty="0">
                    <a:latin typeface="Times New Roman" panose="02020603050405020304" pitchFamily="18" charset="0"/>
                    <a:cs typeface="Times New Roman" panose="02020603050405020304" pitchFamily="18" charset="0"/>
                  </a:rPr>
                  <a:t> товарів, з причин, </a:t>
                </a:r>
                <a:r>
                  <a:rPr lang="ru-RU" sz="2000" b="1" dirty="0" err="1">
                    <a:latin typeface="Times New Roman" panose="02020603050405020304" pitchFamily="18" charset="0"/>
                    <a:cs typeface="Times New Roman" panose="02020603050405020304" pitchFamily="18" charset="0"/>
                  </a:rPr>
                  <a:t>підтверджених</a:t>
                </a:r>
                <a:r>
                  <a:rPr lang="ru-RU" sz="2000" b="1" dirty="0">
                    <a:latin typeface="Times New Roman" panose="02020603050405020304" pitchFamily="18" charset="0"/>
                    <a:cs typeface="Times New Roman" panose="02020603050405020304" pitchFamily="18" charset="0"/>
                  </a:rPr>
                  <a:t> документально, строк </a:t>
                </a:r>
                <a:r>
                  <a:rPr lang="ru-RU" sz="2000" b="1" dirty="0" err="1">
                    <a:latin typeface="Times New Roman" panose="02020603050405020304" pitchFamily="18" charset="0"/>
                    <a:cs typeface="Times New Roman" panose="02020603050405020304" pitchFamily="18" charset="0"/>
                  </a:rPr>
                  <a:t>переробки</a:t>
                </a:r>
                <a:r>
                  <a:rPr lang="ru-RU" sz="2000" b="1" dirty="0">
                    <a:latin typeface="Times New Roman" panose="02020603050405020304" pitchFamily="18" charset="0"/>
                    <a:cs typeface="Times New Roman" panose="02020603050405020304" pitchFamily="18" charset="0"/>
                  </a:rPr>
                  <a:t> товарів за межами </a:t>
                </a:r>
                <a:r>
                  <a:rPr lang="ru-RU" sz="2000" b="1" dirty="0" err="1">
                    <a:latin typeface="Times New Roman" panose="02020603050405020304" pitchFamily="18" charset="0"/>
                    <a:cs typeface="Times New Roman" panose="02020603050405020304" pitchFamily="18" charset="0"/>
                  </a:rPr>
                  <a:t>митної</a:t>
                </a:r>
                <a:r>
                  <a:rPr lang="ru-RU" sz="2000" b="1" dirty="0">
                    <a:latin typeface="Times New Roman" panose="02020603050405020304" pitchFamily="18" charset="0"/>
                    <a:cs typeface="Times New Roman" panose="02020603050405020304" pitchFamily="18" charset="0"/>
                  </a:rPr>
                  <a:t> території України </a:t>
                </a:r>
                <a:r>
                  <a:rPr lang="ru-RU" sz="2000" b="1" dirty="0" err="1">
                    <a:latin typeface="Times New Roman" panose="02020603050405020304" pitchFamily="18" charset="0"/>
                    <a:cs typeface="Times New Roman" panose="02020603050405020304" pitchFamily="18" charset="0"/>
                  </a:rPr>
                  <a:t>продовжується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зазначеним</a:t>
                </a:r>
                <a:r>
                  <a:rPr lang="ru-RU" sz="2000" b="1" dirty="0">
                    <a:latin typeface="Times New Roman" panose="02020603050405020304" pitchFamily="18" charset="0"/>
                    <a:cs typeface="Times New Roman" panose="02020603050405020304" pitchFamily="18" charset="0"/>
                  </a:rPr>
                  <a:t> органом, але </a:t>
                </a:r>
                <a:r>
                  <a:rPr lang="ru-RU" sz="2000" b="1" dirty="0" err="1">
                    <a:latin typeface="Times New Roman" panose="02020603050405020304" pitchFamily="18" charset="0"/>
                    <a:cs typeface="Times New Roman" panose="02020603050405020304" pitchFamily="18" charset="0"/>
                  </a:rPr>
                  <a:t>загальний</a:t>
                </a:r>
                <a:r>
                  <a:rPr lang="ru-RU" sz="2000" b="1" dirty="0">
                    <a:latin typeface="Times New Roman" panose="02020603050405020304" pitchFamily="18" charset="0"/>
                    <a:cs typeface="Times New Roman" panose="02020603050405020304" pitchFamily="18" charset="0"/>
                  </a:rPr>
                  <a:t> строк </a:t>
                </a:r>
                <a:r>
                  <a:rPr lang="ru-RU" sz="2000" b="1" dirty="0" err="1" smtClean="0">
                    <a:latin typeface="Times New Roman" panose="02020603050405020304" pitchFamily="18" charset="0"/>
                    <a:cs typeface="Times New Roman" panose="02020603050405020304" pitchFamily="18" charset="0"/>
                  </a:rPr>
                  <a:t>переробки</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не </a:t>
                </a:r>
                <a:r>
                  <a:rPr lang="ru-RU" sz="2000" b="1" dirty="0" err="1">
                    <a:latin typeface="Times New Roman" panose="02020603050405020304" pitchFamily="18" charset="0"/>
                    <a:cs typeface="Times New Roman" panose="02020603050405020304" pitchFamily="18" charset="0"/>
                  </a:rPr>
                  <a:t>може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перевищувати</a:t>
                </a:r>
                <a:r>
                  <a:rPr lang="ru-RU" sz="2000" b="1" dirty="0">
                    <a:latin typeface="Times New Roman" panose="02020603050405020304" pitchFamily="18" charset="0"/>
                    <a:cs typeface="Times New Roman" panose="02020603050405020304" pitchFamily="18" charset="0"/>
                  </a:rPr>
                  <a:t> 365 </a:t>
                </a:r>
                <a:r>
                  <a:rPr lang="ru-RU" sz="2000" b="1" dirty="0" err="1">
                    <a:latin typeface="Times New Roman" panose="02020603050405020304" pitchFamily="18" charset="0"/>
                    <a:cs typeface="Times New Roman" panose="02020603050405020304" pitchFamily="18" charset="0"/>
                  </a:rPr>
                  <a:t>днів</a:t>
                </a:r>
                <a:r>
                  <a:rPr lang="ru-RU" sz="2000" b="1" dirty="0">
                    <a:latin typeface="Times New Roman" panose="02020603050405020304" pitchFamily="18" charset="0"/>
                    <a:cs typeface="Times New Roman" panose="02020603050405020304" pitchFamily="18" charset="0"/>
                  </a:rPr>
                  <a:t>.</a:t>
                </a:r>
              </a:p>
              <a:p>
                <a:pPr algn="ctr"/>
                <a:r>
                  <a:rPr lang="ru-RU" sz="2000" b="1" dirty="0">
                    <a:latin typeface="Times New Roman" panose="02020603050405020304" pitchFamily="18" charset="0"/>
                    <a:cs typeface="Times New Roman" panose="02020603050405020304" pitchFamily="18" charset="0"/>
                  </a:rPr>
                  <a:t>2. Законами України </a:t>
                </a:r>
                <a:r>
                  <a:rPr lang="ru-RU" sz="2000" b="1" dirty="0" err="1">
                    <a:latin typeface="Times New Roman" panose="02020603050405020304" pitchFamily="18" charset="0"/>
                    <a:cs typeface="Times New Roman" panose="02020603050405020304" pitchFamily="18" charset="0"/>
                  </a:rPr>
                  <a:t>може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визначатися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інший</a:t>
                </a:r>
                <a:r>
                  <a:rPr lang="ru-RU" sz="2000" b="1" dirty="0">
                    <a:latin typeface="Times New Roman" panose="02020603050405020304" pitchFamily="18" charset="0"/>
                    <a:cs typeface="Times New Roman" panose="02020603050405020304" pitchFamily="18" charset="0"/>
                  </a:rPr>
                  <a:t> строк </a:t>
                </a:r>
                <a:r>
                  <a:rPr lang="ru-RU" sz="2000" b="1" dirty="0" err="1">
                    <a:latin typeface="Times New Roman" panose="02020603050405020304" pitchFamily="18" charset="0"/>
                    <a:cs typeface="Times New Roman" panose="02020603050405020304" pitchFamily="18" charset="0"/>
                  </a:rPr>
                  <a:t>переробки</a:t>
                </a:r>
                <a:r>
                  <a:rPr lang="ru-RU" sz="2000" b="1" dirty="0">
                    <a:latin typeface="Times New Roman" panose="02020603050405020304" pitchFamily="18" charset="0"/>
                    <a:cs typeface="Times New Roman" panose="02020603050405020304" pitchFamily="18" charset="0"/>
                  </a:rPr>
                  <a:t> товарів.</a:t>
                </a:r>
              </a:p>
              <a:p>
                <a:pPr algn="ctr"/>
                <a:endParaRPr lang="ru-RU" sz="2000" b="1" dirty="0">
                  <a:latin typeface="Times New Roman" panose="02020603050405020304" pitchFamily="18" charset="0"/>
                  <a:cs typeface="Times New Roman" panose="02020603050405020304" pitchFamily="18" charset="0"/>
                </a:endParaRPr>
              </a:p>
            </p:txBody>
          </p:sp>
        </p:grpSp>
        <p:pic>
          <p:nvPicPr>
            <p:cNvPr id="8" name="Picture 2" descr="http://fb.ru/misc/i/gallery/41646/15646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7431" y="4186070"/>
              <a:ext cx="2104569" cy="2671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608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697248" y="89354"/>
            <a:ext cx="9344627" cy="2121220"/>
            <a:chOff x="1548437" y="216973"/>
            <a:chExt cx="9344627" cy="2121220"/>
          </a:xfrm>
        </p:grpSpPr>
        <p:sp>
          <p:nvSpPr>
            <p:cNvPr id="2" name="Пятно 2 1"/>
            <p:cNvSpPr/>
            <p:nvPr/>
          </p:nvSpPr>
          <p:spPr>
            <a:xfrm rot="394719">
              <a:off x="1548437" y="216973"/>
              <a:ext cx="9344627" cy="2121220"/>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57099" y="738974"/>
              <a:ext cx="5322627" cy="1077218"/>
            </a:xfrm>
            <a:prstGeom prst="rect">
              <a:avLst/>
            </a:prstGeom>
            <a:noFill/>
          </p:spPr>
          <p:txBody>
            <a:bodyPr wrap="square" rtlCol="0">
              <a:spAutoFit/>
            </a:bodyPr>
            <a:lstStyle/>
            <a:p>
              <a:pPr lvl="1" algn="ctr"/>
              <a:r>
                <a:rPr lang="ru-RU" sz="3200" b="1" i="1" dirty="0" err="1">
                  <a:solidFill>
                    <a:srgbClr val="002060"/>
                  </a:solidFill>
                  <a:latin typeface="Times New Roman" panose="02020603050405020304" pitchFamily="18" charset="0"/>
                  <a:cs typeface="Times New Roman" panose="02020603050405020304" pitchFamily="18" charset="0"/>
                </a:rPr>
                <a:t>Обсяг</a:t>
              </a:r>
              <a:r>
                <a:rPr lang="ru-RU" sz="3200" b="1" i="1" dirty="0">
                  <a:solidFill>
                    <a:srgbClr val="002060"/>
                  </a:solidFill>
                  <a:latin typeface="Times New Roman" panose="02020603050405020304" pitchFamily="18" charset="0"/>
                  <a:cs typeface="Times New Roman" panose="02020603050405020304" pitchFamily="18" charset="0"/>
                </a:rPr>
                <a:t> </a:t>
              </a:r>
              <a:r>
                <a:rPr lang="ru-RU" sz="3200" b="1" i="1" dirty="0" err="1">
                  <a:solidFill>
                    <a:srgbClr val="002060"/>
                  </a:solidFill>
                  <a:latin typeface="Times New Roman" panose="02020603050405020304" pitchFamily="18" charset="0"/>
                  <a:cs typeface="Times New Roman" panose="02020603050405020304" pitchFamily="18" charset="0"/>
                </a:rPr>
                <a:t>виходу</a:t>
              </a:r>
              <a:r>
                <a:rPr lang="ru-RU" sz="3200" b="1" i="1" dirty="0">
                  <a:solidFill>
                    <a:srgbClr val="002060"/>
                  </a:solidFill>
                  <a:latin typeface="Times New Roman" panose="02020603050405020304" pitchFamily="18" charset="0"/>
                  <a:cs typeface="Times New Roman" panose="02020603050405020304" pitchFamily="18" charset="0"/>
                </a:rPr>
                <a:t> </a:t>
              </a:r>
              <a:r>
                <a:rPr lang="ru-RU" sz="3200" b="1" i="1" dirty="0" err="1">
                  <a:solidFill>
                    <a:srgbClr val="002060"/>
                  </a:solidFill>
                  <a:latin typeface="Times New Roman" panose="02020603050405020304" pitchFamily="18" charset="0"/>
                  <a:cs typeface="Times New Roman" panose="02020603050405020304" pitchFamily="18" charset="0"/>
                </a:rPr>
                <a:t>продуктів</a:t>
              </a:r>
              <a:r>
                <a:rPr lang="ru-RU" sz="3200" b="1" i="1" dirty="0">
                  <a:solidFill>
                    <a:srgbClr val="002060"/>
                  </a:solidFill>
                  <a:latin typeface="Times New Roman" panose="02020603050405020304" pitchFamily="18" charset="0"/>
                  <a:cs typeface="Times New Roman" panose="02020603050405020304" pitchFamily="18" charset="0"/>
                </a:rPr>
                <a:t> </a:t>
              </a:r>
              <a:r>
                <a:rPr lang="ru-RU" sz="3200" b="1" i="1" dirty="0" err="1">
                  <a:solidFill>
                    <a:srgbClr val="002060"/>
                  </a:solidFill>
                  <a:latin typeface="Times New Roman" panose="02020603050405020304" pitchFamily="18" charset="0"/>
                  <a:cs typeface="Times New Roman" panose="02020603050405020304" pitchFamily="18" charset="0"/>
                </a:rPr>
                <a:t>переробки</a:t>
              </a:r>
              <a:endParaRPr lang="ru-RU" sz="3200" b="1" i="1" dirty="0">
                <a:solidFill>
                  <a:srgbClr val="002060"/>
                </a:solidFill>
                <a:latin typeface="Times New Roman" panose="02020603050405020304" pitchFamily="18" charset="0"/>
                <a:cs typeface="Times New Roman" panose="02020603050405020304" pitchFamily="18" charset="0"/>
              </a:endParaRPr>
            </a:p>
          </p:txBody>
        </p:sp>
      </p:grpSp>
      <p:sp>
        <p:nvSpPr>
          <p:cNvPr id="5" name="Прямоугольник 4"/>
          <p:cNvSpPr/>
          <p:nvPr/>
        </p:nvSpPr>
        <p:spPr>
          <a:xfrm>
            <a:off x="109182" y="2210574"/>
            <a:ext cx="11932693" cy="4647426"/>
          </a:xfrm>
          <a:prstGeom prst="rect">
            <a:avLst/>
          </a:prstGeom>
        </p:spPr>
        <p:txBody>
          <a:bodyPr wrap="square">
            <a:spAutoFit/>
          </a:bodyPr>
          <a:lstStyle/>
          <a:p>
            <a:pPr marL="457200" indent="-457200" algn="ctr">
              <a:buAutoNum type="arabicPeriod"/>
            </a:pPr>
            <a:r>
              <a:rPr lang="ru-RU" sz="2000" dirty="0" err="1" smtClean="0">
                <a:solidFill>
                  <a:srgbClr val="002060"/>
                </a:solidFill>
                <a:latin typeface="Times New Roman" panose="02020603050405020304" pitchFamily="18" charset="0"/>
                <a:cs typeface="Times New Roman" panose="02020603050405020304" pitchFamily="18" charset="0"/>
              </a:rPr>
              <a:t>Органи</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доходів</a:t>
            </a:r>
            <a:r>
              <a:rPr lang="ru-RU" sz="2000" dirty="0" smtClean="0">
                <a:solidFill>
                  <a:srgbClr val="002060"/>
                </a:solidFill>
                <a:latin typeface="Times New Roman" panose="02020603050405020304" pitchFamily="18" charset="0"/>
                <a:cs typeface="Times New Roman" panose="02020603050405020304" pitchFamily="18" charset="0"/>
              </a:rPr>
              <a:t> і </a:t>
            </a:r>
            <a:r>
              <a:rPr lang="ru-RU" sz="2000" dirty="0" err="1" smtClean="0">
                <a:solidFill>
                  <a:srgbClr val="002060"/>
                </a:solidFill>
                <a:latin typeface="Times New Roman" panose="02020603050405020304" pitchFamily="18" charset="0"/>
                <a:cs typeface="Times New Roman" panose="02020603050405020304" pitchFamily="18" charset="0"/>
              </a:rPr>
              <a:t>зборів</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здійснюють</a:t>
            </a:r>
            <a:r>
              <a:rPr lang="ru-RU" sz="2000" dirty="0" smtClean="0">
                <a:solidFill>
                  <a:srgbClr val="002060"/>
                </a:solidFill>
                <a:latin typeface="Times New Roman" panose="02020603050405020304" pitchFamily="18" charset="0"/>
                <a:cs typeface="Times New Roman" panose="02020603050405020304" pitchFamily="18" charset="0"/>
              </a:rPr>
              <a:t> контроль за </a:t>
            </a:r>
            <a:r>
              <a:rPr lang="ru-RU" sz="2000" dirty="0" err="1" smtClean="0">
                <a:solidFill>
                  <a:srgbClr val="002060"/>
                </a:solidFill>
                <a:latin typeface="Times New Roman" panose="02020603050405020304" pitchFamily="18" charset="0"/>
                <a:cs typeface="Times New Roman" panose="02020603050405020304" pitchFamily="18" charset="0"/>
              </a:rPr>
              <a:t>обов’язковим</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обсягом</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виходу</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продуктів</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переробки</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що</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утворюються</a:t>
            </a:r>
            <a:r>
              <a:rPr lang="ru-RU" sz="2000" dirty="0" smtClean="0">
                <a:solidFill>
                  <a:srgbClr val="002060"/>
                </a:solidFill>
                <a:latin typeface="Times New Roman" panose="02020603050405020304" pitchFamily="18" charset="0"/>
                <a:cs typeface="Times New Roman" panose="02020603050405020304" pitchFamily="18" charset="0"/>
              </a:rPr>
              <a:t> в </a:t>
            </a:r>
            <a:r>
              <a:rPr lang="ru-RU" sz="2000" dirty="0" err="1" smtClean="0">
                <a:solidFill>
                  <a:srgbClr val="002060"/>
                </a:solidFill>
                <a:latin typeface="Times New Roman" panose="02020603050405020304" pitchFamily="18" charset="0"/>
                <a:cs typeface="Times New Roman" panose="02020603050405020304" pitchFamily="18" charset="0"/>
              </a:rPr>
              <a:t>результаті</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переробки</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товарів</a:t>
            </a:r>
            <a:r>
              <a:rPr lang="ru-RU" sz="2000" dirty="0" smtClean="0">
                <a:solidFill>
                  <a:srgbClr val="002060"/>
                </a:solidFill>
                <a:latin typeface="Times New Roman" panose="02020603050405020304" pitchFamily="18" charset="0"/>
                <a:cs typeface="Times New Roman" panose="02020603050405020304" pitchFamily="18" charset="0"/>
              </a:rPr>
              <a:t> за межами </a:t>
            </a:r>
            <a:r>
              <a:rPr lang="ru-RU" sz="2000" dirty="0" err="1" smtClean="0">
                <a:solidFill>
                  <a:srgbClr val="002060"/>
                </a:solidFill>
                <a:latin typeface="Times New Roman" panose="02020603050405020304" pitchFamily="18" charset="0"/>
                <a:cs typeface="Times New Roman" panose="02020603050405020304" pitchFamily="18" charset="0"/>
              </a:rPr>
              <a:t>митної</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території</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України</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Дані</a:t>
            </a:r>
            <a:r>
              <a:rPr lang="ru-RU" sz="2000" dirty="0" smtClean="0">
                <a:solidFill>
                  <a:srgbClr val="002060"/>
                </a:solidFill>
                <a:latin typeface="Times New Roman" panose="02020603050405020304" pitchFamily="18" charset="0"/>
                <a:cs typeface="Times New Roman" panose="02020603050405020304" pitchFamily="18" charset="0"/>
              </a:rPr>
              <a:t> про </a:t>
            </a:r>
            <a:r>
              <a:rPr lang="ru-RU" sz="2000" dirty="0" err="1" smtClean="0">
                <a:solidFill>
                  <a:srgbClr val="002060"/>
                </a:solidFill>
                <a:latin typeface="Times New Roman" panose="02020603050405020304" pitchFamily="18" charset="0"/>
                <a:cs typeface="Times New Roman" panose="02020603050405020304" pitchFamily="18" charset="0"/>
              </a:rPr>
              <a:t>обов’язковий</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обсяг</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виходу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продуктів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переробки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зазначаються</a:t>
            </a:r>
            <a:r>
              <a:rPr lang="ru-RU" sz="2000" dirty="0">
                <a:solidFill>
                  <a:srgbClr val="002060"/>
                </a:solidFill>
                <a:latin typeface="Times New Roman" panose="02020603050405020304" pitchFamily="18" charset="0"/>
                <a:cs typeface="Times New Roman" panose="02020603050405020304" pitchFamily="18" charset="0"/>
              </a:rPr>
              <a:t> в </a:t>
            </a:r>
            <a:r>
              <a:rPr lang="ru-RU" sz="2000" dirty="0" err="1">
                <a:solidFill>
                  <a:srgbClr val="002060"/>
                </a:solidFill>
                <a:latin typeface="Times New Roman" panose="02020603050405020304" pitchFamily="18" charset="0"/>
                <a:cs typeface="Times New Roman" panose="02020603050405020304" pitchFamily="18" charset="0"/>
              </a:rPr>
              <a:t>договорі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контракті</a:t>
            </a:r>
            <a:r>
              <a:rPr lang="ru-RU" sz="2000" dirty="0">
                <a:solidFill>
                  <a:srgbClr val="002060"/>
                </a:solidFill>
                <a:latin typeface="Times New Roman" panose="02020603050405020304" pitchFamily="18" charset="0"/>
                <a:cs typeface="Times New Roman" panose="02020603050405020304" pitchFamily="18" charset="0"/>
              </a:rPr>
              <a:t>) на </a:t>
            </a:r>
            <a:r>
              <a:rPr lang="ru-RU" sz="2000" dirty="0" err="1">
                <a:solidFill>
                  <a:srgbClr val="002060"/>
                </a:solidFill>
                <a:latin typeface="Times New Roman" panose="02020603050405020304" pitchFamily="18" charset="0"/>
                <a:cs typeface="Times New Roman" panose="02020603050405020304" pitchFamily="18" charset="0"/>
              </a:rPr>
              <a:t>переробку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товарів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в </a:t>
            </a:r>
            <a:r>
              <a:rPr lang="ru-RU" sz="2000" dirty="0" err="1">
                <a:solidFill>
                  <a:srgbClr val="002060"/>
                </a:solidFill>
                <a:latin typeface="Times New Roman" panose="02020603050405020304" pitchFamily="18" charset="0"/>
                <a:cs typeface="Times New Roman" panose="02020603050405020304" pitchFamily="18" charset="0"/>
              </a:rPr>
              <a:t>окремому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документі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що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подаються</a:t>
            </a:r>
            <a:r>
              <a:rPr lang="ru-RU" sz="2000" dirty="0">
                <a:solidFill>
                  <a:srgbClr val="002060"/>
                </a:solidFill>
                <a:latin typeface="Times New Roman" panose="02020603050405020304" pitchFamily="18" charset="0"/>
                <a:cs typeface="Times New Roman" panose="02020603050405020304" pitchFamily="18" charset="0"/>
              </a:rPr>
              <a:t> органу </a:t>
            </a:r>
            <a:r>
              <a:rPr lang="ru-RU" sz="2000" dirty="0" err="1">
                <a:solidFill>
                  <a:srgbClr val="002060"/>
                </a:solidFill>
                <a:latin typeface="Times New Roman" panose="02020603050405020304" pitchFamily="18" charset="0"/>
                <a:cs typeface="Times New Roman" panose="02020603050405020304" pitchFamily="18" charset="0"/>
              </a:rPr>
              <a:t>доходів</a:t>
            </a:r>
            <a:r>
              <a:rPr lang="ru-RU" sz="2000" dirty="0">
                <a:solidFill>
                  <a:srgbClr val="002060"/>
                </a:solidFill>
                <a:latin typeface="Times New Roman" panose="02020603050405020304" pitchFamily="18" charset="0"/>
                <a:cs typeface="Times New Roman" panose="02020603050405020304" pitchFamily="18" charset="0"/>
              </a:rPr>
              <a:t> і </a:t>
            </a:r>
            <a:r>
              <a:rPr lang="ru-RU" sz="2000" dirty="0" err="1">
                <a:solidFill>
                  <a:srgbClr val="002060"/>
                </a:solidFill>
                <a:latin typeface="Times New Roman" panose="02020603050405020304" pitchFamily="18" charset="0"/>
                <a:cs typeface="Times New Roman" panose="02020603050405020304" pitchFamily="18" charset="0"/>
              </a:rPr>
              <a:t>зборів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підприємством</a:t>
            </a:r>
            <a:r>
              <a:rPr lang="ru-RU" sz="2000" dirty="0">
                <a:solidFill>
                  <a:srgbClr val="002060"/>
                </a:solidFill>
                <a:latin typeface="Times New Roman" panose="02020603050405020304" pitchFamily="18" charset="0"/>
                <a:cs typeface="Times New Roman" panose="02020603050405020304" pitchFamily="18" charset="0"/>
              </a:rPr>
              <a:t> для </a:t>
            </a:r>
            <a:r>
              <a:rPr lang="ru-RU" sz="2000" dirty="0" err="1">
                <a:solidFill>
                  <a:srgbClr val="002060"/>
                </a:solidFill>
                <a:latin typeface="Times New Roman" panose="02020603050405020304" pitchFamily="18" charset="0"/>
                <a:cs typeface="Times New Roman" panose="02020603050405020304" pitchFamily="18" charset="0"/>
              </a:rPr>
              <a:t>отримання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дозволу</a:t>
            </a:r>
            <a:r>
              <a:rPr lang="ru-RU" sz="2000" dirty="0">
                <a:solidFill>
                  <a:srgbClr val="002060"/>
                </a:solidFill>
                <a:latin typeface="Times New Roman" panose="02020603050405020304" pitchFamily="18" charset="0"/>
                <a:cs typeface="Times New Roman" panose="02020603050405020304" pitchFamily="18" charset="0"/>
              </a:rPr>
              <a:t> на </a:t>
            </a:r>
            <a:r>
              <a:rPr lang="ru-RU" sz="2000" dirty="0" err="1">
                <a:solidFill>
                  <a:srgbClr val="002060"/>
                </a:solidFill>
                <a:latin typeface="Times New Roman" panose="02020603050405020304" pitchFamily="18" charset="0"/>
                <a:cs typeface="Times New Roman" panose="02020603050405020304" pitchFamily="18" charset="0"/>
              </a:rPr>
              <a:t>переробку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товарів</a:t>
            </a:r>
            <a:r>
              <a:rPr lang="ru-RU" sz="2000" dirty="0">
                <a:solidFill>
                  <a:srgbClr val="002060"/>
                </a:solidFill>
                <a:latin typeface="Times New Roman" panose="02020603050405020304" pitchFamily="18" charset="0"/>
                <a:cs typeface="Times New Roman" panose="02020603050405020304" pitchFamily="18" charset="0"/>
              </a:rPr>
              <a:t> за межами </a:t>
            </a:r>
            <a:r>
              <a:rPr lang="ru-RU" sz="2000" dirty="0" err="1">
                <a:solidFill>
                  <a:srgbClr val="002060"/>
                </a:solidFill>
                <a:latin typeface="Times New Roman" panose="02020603050405020304" pitchFamily="18" charset="0"/>
                <a:cs typeface="Times New Roman" panose="02020603050405020304" pitchFamily="18" charset="0"/>
              </a:rPr>
              <a:t>митної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території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України</a:t>
            </a:r>
            <a:r>
              <a:rPr lang="ru-RU" sz="2000" dirty="0" smtClean="0">
                <a:solidFill>
                  <a:srgbClr val="002060"/>
                </a:solidFill>
                <a:latin typeface="Times New Roman" panose="02020603050405020304" pitchFamily="18" charset="0"/>
                <a:cs typeface="Times New Roman" panose="02020603050405020304" pitchFamily="18" charset="0"/>
              </a:rPr>
              <a:t>.</a:t>
            </a:r>
          </a:p>
          <a:p>
            <a:pPr algn="ctr"/>
            <a:endParaRPr lang="ru-RU" sz="800" dirty="0">
              <a:solidFill>
                <a:srgbClr val="002060"/>
              </a:solidFill>
              <a:latin typeface="Times New Roman" panose="02020603050405020304" pitchFamily="18" charset="0"/>
              <a:cs typeface="Times New Roman" panose="02020603050405020304" pitchFamily="18" charset="0"/>
            </a:endParaRPr>
          </a:p>
          <a:p>
            <a:pPr algn="ctr"/>
            <a:r>
              <a:rPr lang="ru-RU" sz="2000" dirty="0" smtClean="0">
                <a:solidFill>
                  <a:srgbClr val="002060"/>
                </a:solidFill>
                <a:latin typeface="Times New Roman" panose="02020603050405020304" pitchFamily="18" charset="0"/>
                <a:cs typeface="Times New Roman" panose="02020603050405020304" pitchFamily="18" charset="0"/>
              </a:rPr>
              <a:t>2</a:t>
            </a:r>
            <a:r>
              <a:rPr lang="ru-RU" sz="2000" dirty="0">
                <a:solidFill>
                  <a:srgbClr val="002060"/>
                </a:solidFill>
                <a:latin typeface="Times New Roman" panose="02020603050405020304" pitchFamily="18" charset="0"/>
                <a:cs typeface="Times New Roman" panose="02020603050405020304" pitchFamily="18" charset="0"/>
              </a:rPr>
              <a:t>. Для </a:t>
            </a:r>
            <a:r>
              <a:rPr lang="ru-RU" sz="2000" dirty="0" err="1">
                <a:solidFill>
                  <a:srgbClr val="002060"/>
                </a:solidFill>
                <a:latin typeface="Times New Roman" panose="02020603050405020304" pitchFamily="18" charset="0"/>
                <a:cs typeface="Times New Roman" panose="02020603050405020304" pitchFamily="18" charset="0"/>
              </a:rPr>
              <a:t>підтвердження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даних</a:t>
            </a:r>
            <a:r>
              <a:rPr lang="ru-RU" sz="2000" dirty="0">
                <a:solidFill>
                  <a:srgbClr val="002060"/>
                </a:solidFill>
                <a:latin typeface="Times New Roman" panose="02020603050405020304" pitchFamily="18" charset="0"/>
                <a:cs typeface="Times New Roman" panose="02020603050405020304" pitchFamily="18" charset="0"/>
              </a:rPr>
              <a:t> про </a:t>
            </a:r>
            <a:r>
              <a:rPr lang="ru-RU" sz="2000" dirty="0" err="1">
                <a:solidFill>
                  <a:srgbClr val="002060"/>
                </a:solidFill>
                <a:latin typeface="Times New Roman" panose="02020603050405020304" pitchFamily="18" charset="0"/>
                <a:cs typeface="Times New Roman" panose="02020603050405020304" pitchFamily="18" charset="0"/>
              </a:rPr>
              <a:t>обсяг</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виходу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продуктів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переробки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центральний</a:t>
            </a:r>
            <a:r>
              <a:rPr lang="ru-RU" sz="2000" dirty="0">
                <a:solidFill>
                  <a:srgbClr val="002060"/>
                </a:solidFill>
                <a:latin typeface="Times New Roman" panose="02020603050405020304" pitchFamily="18" charset="0"/>
                <a:cs typeface="Times New Roman" panose="02020603050405020304" pitchFamily="18" charset="0"/>
              </a:rPr>
              <a:t> орган </a:t>
            </a:r>
            <a:r>
              <a:rPr lang="ru-RU" sz="2000" dirty="0" err="1">
                <a:solidFill>
                  <a:srgbClr val="002060"/>
                </a:solidFill>
                <a:latin typeface="Times New Roman" panose="02020603050405020304" pitchFamily="18" charset="0"/>
                <a:cs typeface="Times New Roman" panose="02020603050405020304" pitchFamily="18" charset="0"/>
              </a:rPr>
              <a:t>виконавчої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влади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що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забезпечує</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формування</a:t>
            </a:r>
            <a:r>
              <a:rPr lang="ru-RU" sz="2000" dirty="0">
                <a:solidFill>
                  <a:srgbClr val="002060"/>
                </a:solidFill>
                <a:latin typeface="Times New Roman" panose="02020603050405020304" pitchFamily="18" charset="0"/>
                <a:cs typeface="Times New Roman" panose="02020603050405020304" pitchFamily="18" charset="0"/>
              </a:rPr>
              <a:t> та </a:t>
            </a:r>
            <a:r>
              <a:rPr lang="ru-RU" sz="2000" dirty="0" err="1">
                <a:solidFill>
                  <a:srgbClr val="002060"/>
                </a:solidFill>
                <a:latin typeface="Times New Roman" panose="02020603050405020304" pitchFamily="18" charset="0"/>
                <a:cs typeface="Times New Roman" panose="02020603050405020304" pitchFamily="18" charset="0"/>
              </a:rPr>
              <a:t>реалізує</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державну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податкову</a:t>
            </a:r>
            <a:r>
              <a:rPr lang="ru-RU" sz="2000" dirty="0">
                <a:solidFill>
                  <a:srgbClr val="002060"/>
                </a:solidFill>
                <a:latin typeface="Times New Roman" panose="02020603050405020304" pitchFamily="18" charset="0"/>
                <a:cs typeface="Times New Roman" panose="02020603050405020304" pitchFamily="18" charset="0"/>
              </a:rPr>
              <a:t> і </a:t>
            </a:r>
            <a:r>
              <a:rPr lang="ru-RU" sz="2000" dirty="0" err="1">
                <a:solidFill>
                  <a:srgbClr val="002060"/>
                </a:solidFill>
                <a:latin typeface="Times New Roman" panose="02020603050405020304" pitchFamily="18" charset="0"/>
                <a:cs typeface="Times New Roman" panose="02020603050405020304" pitchFamily="18" charset="0"/>
              </a:rPr>
              <a:t>митну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політику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може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звертатися</a:t>
            </a:r>
            <a:r>
              <a:rPr lang="ru-RU" sz="2000" dirty="0">
                <a:solidFill>
                  <a:srgbClr val="002060"/>
                </a:solidFill>
                <a:latin typeface="Times New Roman" panose="02020603050405020304" pitchFamily="18" charset="0"/>
                <a:cs typeface="Times New Roman" panose="02020603050405020304" pitchFamily="18" charset="0"/>
              </a:rPr>
              <a:t> до </a:t>
            </a:r>
            <a:r>
              <a:rPr lang="ru-RU" sz="2000" dirty="0" err="1">
                <a:solidFill>
                  <a:srgbClr val="002060"/>
                </a:solidFill>
                <a:latin typeface="Times New Roman" panose="02020603050405020304" pitchFamily="18" charset="0"/>
                <a:cs typeface="Times New Roman" panose="02020603050405020304" pitchFamily="18" charset="0"/>
              </a:rPr>
              <a:t>інших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центральних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органів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виконавчої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влади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експертних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установ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чи</a:t>
            </a:r>
            <a:r>
              <a:rPr lang="ru-RU" sz="2000" dirty="0">
                <a:solidFill>
                  <a:srgbClr val="002060"/>
                </a:solidFill>
                <a:latin typeface="Times New Roman" panose="02020603050405020304" pitchFamily="18" charset="0"/>
                <a:cs typeface="Times New Roman" panose="02020603050405020304" pitchFamily="18" charset="0"/>
              </a:rPr>
              <a:t> в порядку, </a:t>
            </a:r>
            <a:r>
              <a:rPr lang="ru-RU" sz="2000" dirty="0" err="1">
                <a:solidFill>
                  <a:srgbClr val="002060"/>
                </a:solidFill>
                <a:latin typeface="Times New Roman" panose="02020603050405020304" pitchFamily="18" charset="0"/>
                <a:cs typeface="Times New Roman" panose="02020603050405020304" pitchFamily="18" charset="0"/>
              </a:rPr>
              <a:t>встановленому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міжнародними</a:t>
            </a:r>
            <a:r>
              <a:rPr lang="ru-RU" sz="2000" dirty="0">
                <a:solidFill>
                  <a:srgbClr val="002060"/>
                </a:solidFill>
                <a:latin typeface="Times New Roman" panose="02020603050405020304" pitchFamily="18" charset="0"/>
                <a:cs typeface="Times New Roman" panose="02020603050405020304" pitchFamily="18" charset="0"/>
              </a:rPr>
              <a:t> договорами, </a:t>
            </a:r>
            <a:r>
              <a:rPr lang="ru-RU" sz="2000" dirty="0" err="1">
                <a:solidFill>
                  <a:srgbClr val="002060"/>
                </a:solidFill>
                <a:latin typeface="Times New Roman" panose="02020603050405020304" pitchFamily="18" charset="0"/>
                <a:cs typeface="Times New Roman" panose="02020603050405020304" pitchFamily="18" charset="0"/>
              </a:rPr>
              <a:t>укладеними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відповідно</a:t>
            </a:r>
            <a:r>
              <a:rPr lang="ru-RU" sz="2000" dirty="0">
                <a:solidFill>
                  <a:srgbClr val="002060"/>
                </a:solidFill>
                <a:latin typeface="Times New Roman" panose="02020603050405020304" pitchFamily="18" charset="0"/>
                <a:cs typeface="Times New Roman" panose="02020603050405020304" pitchFamily="18" charset="0"/>
              </a:rPr>
              <a:t> до закону, до </a:t>
            </a:r>
            <a:r>
              <a:rPr lang="ru-RU" sz="2000" dirty="0" err="1">
                <a:solidFill>
                  <a:srgbClr val="002060"/>
                </a:solidFill>
                <a:latin typeface="Times New Roman" panose="02020603050405020304" pitchFamily="18" charset="0"/>
                <a:cs typeface="Times New Roman" panose="02020603050405020304" pitchFamily="18" charset="0"/>
              </a:rPr>
              <a:t>органів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доходів</a:t>
            </a:r>
            <a:r>
              <a:rPr lang="ru-RU" sz="2000" dirty="0">
                <a:solidFill>
                  <a:srgbClr val="002060"/>
                </a:solidFill>
                <a:latin typeface="Times New Roman" panose="02020603050405020304" pitchFamily="18" charset="0"/>
                <a:cs typeface="Times New Roman" panose="02020603050405020304" pitchFamily="18" charset="0"/>
              </a:rPr>
              <a:t> і </a:t>
            </a:r>
            <a:r>
              <a:rPr lang="ru-RU" sz="2000" dirty="0" err="1">
                <a:solidFill>
                  <a:srgbClr val="002060"/>
                </a:solidFill>
                <a:latin typeface="Times New Roman" panose="02020603050405020304" pitchFamily="18" charset="0"/>
                <a:cs typeface="Times New Roman" panose="02020603050405020304" pitchFamily="18" charset="0"/>
              </a:rPr>
              <a:t>зборів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іноземних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країн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Такі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звернення</a:t>
            </a:r>
            <a:r>
              <a:rPr lang="ru-RU" sz="2000" dirty="0">
                <a:solidFill>
                  <a:srgbClr val="002060"/>
                </a:solidFill>
                <a:latin typeface="Times New Roman" panose="02020603050405020304" pitchFamily="18" charset="0"/>
                <a:cs typeface="Times New Roman" panose="02020603050405020304" pitchFamily="18" charset="0"/>
              </a:rPr>
              <a:t> не є </a:t>
            </a:r>
            <a:r>
              <a:rPr lang="ru-RU" sz="2000" dirty="0" err="1">
                <a:solidFill>
                  <a:srgbClr val="002060"/>
                </a:solidFill>
                <a:latin typeface="Times New Roman" panose="02020603050405020304" pitchFamily="18" charset="0"/>
                <a:cs typeface="Times New Roman" panose="02020603050405020304" pitchFamily="18" charset="0"/>
              </a:rPr>
              <a:t>підставою</a:t>
            </a:r>
            <a:r>
              <a:rPr lang="ru-RU" sz="2000" dirty="0">
                <a:solidFill>
                  <a:srgbClr val="002060"/>
                </a:solidFill>
                <a:latin typeface="Times New Roman" panose="02020603050405020304" pitchFamily="18" charset="0"/>
                <a:cs typeface="Times New Roman" panose="02020603050405020304" pitchFamily="18" charset="0"/>
              </a:rPr>
              <a:t> для </a:t>
            </a:r>
            <a:r>
              <a:rPr lang="ru-RU" sz="2000" dirty="0" err="1">
                <a:solidFill>
                  <a:srgbClr val="002060"/>
                </a:solidFill>
                <a:latin typeface="Times New Roman" panose="02020603050405020304" pitchFamily="18" charset="0"/>
                <a:cs typeface="Times New Roman" panose="02020603050405020304" pitchFamily="18" charset="0"/>
              </a:rPr>
              <a:t>відмови</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видачі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дозволу</a:t>
            </a:r>
            <a:r>
              <a:rPr lang="ru-RU" sz="2000" dirty="0">
                <a:solidFill>
                  <a:srgbClr val="002060"/>
                </a:solidFill>
                <a:latin typeface="Times New Roman" panose="02020603050405020304" pitchFamily="18" charset="0"/>
                <a:cs typeface="Times New Roman" panose="02020603050405020304" pitchFamily="18" charset="0"/>
              </a:rPr>
              <a:t> на </a:t>
            </a:r>
            <a:r>
              <a:rPr lang="ru-RU" sz="2000" dirty="0" err="1">
                <a:solidFill>
                  <a:srgbClr val="002060"/>
                </a:solidFill>
                <a:latin typeface="Times New Roman" panose="02020603050405020304" pitchFamily="18" charset="0"/>
                <a:cs typeface="Times New Roman" panose="02020603050405020304" pitchFamily="18" charset="0"/>
              </a:rPr>
              <a:t>переробку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товарів</a:t>
            </a:r>
            <a:r>
              <a:rPr lang="ru-RU" sz="2000" dirty="0">
                <a:solidFill>
                  <a:srgbClr val="002060"/>
                </a:solidFill>
                <a:latin typeface="Times New Roman" panose="02020603050405020304" pitchFamily="18" charset="0"/>
                <a:cs typeface="Times New Roman" panose="02020603050405020304" pitchFamily="18" charset="0"/>
              </a:rPr>
              <a:t> за межами </a:t>
            </a:r>
            <a:r>
              <a:rPr lang="ru-RU" sz="2000" dirty="0" err="1">
                <a:solidFill>
                  <a:srgbClr val="002060"/>
                </a:solidFill>
                <a:latin typeface="Times New Roman" panose="02020603050405020304" pitchFamily="18" charset="0"/>
                <a:cs typeface="Times New Roman" panose="02020603050405020304" pitchFamily="18" charset="0"/>
              </a:rPr>
              <a:t>митної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території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України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для </a:t>
            </a:r>
            <a:r>
              <a:rPr lang="ru-RU" sz="2000" dirty="0" err="1">
                <a:solidFill>
                  <a:srgbClr val="002060"/>
                </a:solidFill>
                <a:latin typeface="Times New Roman" panose="02020603050405020304" pitchFamily="18" charset="0"/>
                <a:cs typeface="Times New Roman" panose="02020603050405020304" pitchFamily="18" charset="0"/>
              </a:rPr>
              <a:t>зупинення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дії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раніше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виданих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дозволів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протягом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всього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періоду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їх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розгляду</a:t>
            </a:r>
            <a:r>
              <a:rPr lang="ru-RU" sz="2000" dirty="0" smtClean="0">
                <a:solidFill>
                  <a:srgbClr val="002060"/>
                </a:solidFill>
                <a:latin typeface="Times New Roman" panose="02020603050405020304" pitchFamily="18" charset="0"/>
                <a:cs typeface="Times New Roman" panose="02020603050405020304" pitchFamily="18" charset="0"/>
              </a:rPr>
              <a:t>.</a:t>
            </a:r>
          </a:p>
          <a:p>
            <a:pPr algn="ctr"/>
            <a:endParaRPr lang="ru-RU" sz="800" dirty="0">
              <a:solidFill>
                <a:srgbClr val="002060"/>
              </a:solidFill>
              <a:latin typeface="Times New Roman" panose="02020603050405020304" pitchFamily="18" charset="0"/>
              <a:cs typeface="Times New Roman" panose="02020603050405020304" pitchFamily="18" charset="0"/>
            </a:endParaRPr>
          </a:p>
          <a:p>
            <a:pPr algn="ctr"/>
            <a:r>
              <a:rPr lang="ru-RU" sz="2000" dirty="0">
                <a:solidFill>
                  <a:srgbClr val="002060"/>
                </a:solidFill>
                <a:latin typeface="Times New Roman" panose="02020603050405020304" pitchFamily="18" charset="0"/>
                <a:cs typeface="Times New Roman" panose="02020603050405020304" pitchFamily="18" charset="0"/>
              </a:rPr>
              <a:t>3. </a:t>
            </a:r>
            <a:r>
              <a:rPr lang="ru-RU" sz="2000" dirty="0" err="1">
                <a:solidFill>
                  <a:srgbClr val="002060"/>
                </a:solidFill>
                <a:latin typeface="Times New Roman" panose="02020603050405020304" pitchFamily="18" charset="0"/>
                <a:cs typeface="Times New Roman" panose="02020603050405020304" pitchFamily="18" charset="0"/>
              </a:rPr>
              <a:t>Органи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доходів</a:t>
            </a:r>
            <a:r>
              <a:rPr lang="ru-RU" sz="2000" dirty="0">
                <a:solidFill>
                  <a:srgbClr val="002060"/>
                </a:solidFill>
                <a:latin typeface="Times New Roman" panose="02020603050405020304" pitchFamily="18" charset="0"/>
                <a:cs typeface="Times New Roman" panose="02020603050405020304" pitchFamily="18" charset="0"/>
              </a:rPr>
              <a:t> і </a:t>
            </a:r>
            <a:r>
              <a:rPr lang="ru-RU" sz="2000" dirty="0" err="1">
                <a:solidFill>
                  <a:srgbClr val="002060"/>
                </a:solidFill>
                <a:latin typeface="Times New Roman" panose="02020603050405020304" pitchFamily="18" charset="0"/>
                <a:cs typeface="Times New Roman" panose="02020603050405020304" pitchFamily="18" charset="0"/>
              </a:rPr>
              <a:t>зборів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можуть</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встановлювати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обов’язкові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норми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виходу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продуктів</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переробки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якщо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операції</a:t>
            </a:r>
            <a:r>
              <a:rPr lang="ru-RU" sz="2000" dirty="0">
                <a:solidFill>
                  <a:srgbClr val="002060"/>
                </a:solidFill>
                <a:latin typeface="Times New Roman" panose="02020603050405020304" pitchFamily="18" charset="0"/>
                <a:cs typeface="Times New Roman" panose="02020603050405020304" pitchFamily="18" charset="0"/>
              </a:rPr>
              <a:t> з </a:t>
            </a:r>
            <a:r>
              <a:rPr lang="ru-RU" sz="2000" dirty="0" err="1">
                <a:solidFill>
                  <a:srgbClr val="002060"/>
                </a:solidFill>
                <a:latin typeface="Times New Roman" panose="02020603050405020304" pitchFamily="18" charset="0"/>
                <a:cs typeface="Times New Roman" panose="02020603050405020304" pitchFamily="18" charset="0"/>
              </a:rPr>
              <a:t>переробки</a:t>
            </a:r>
            <a:r>
              <a:rPr lang="ru-RU" sz="2000" dirty="0">
                <a:solidFill>
                  <a:srgbClr val="002060"/>
                </a:solidFill>
                <a:latin typeface="Times New Roman" panose="02020603050405020304" pitchFamily="18" charset="0"/>
                <a:cs typeface="Times New Roman" panose="02020603050405020304" pitchFamily="18" charset="0"/>
              </a:rPr>
              <a:t> за межами </a:t>
            </a:r>
            <a:r>
              <a:rPr lang="ru-RU" sz="2000" dirty="0" err="1">
                <a:solidFill>
                  <a:srgbClr val="002060"/>
                </a:solidFill>
                <a:latin typeface="Times New Roman" panose="02020603050405020304" pitchFamily="18" charset="0"/>
                <a:cs typeface="Times New Roman" panose="02020603050405020304" pitchFamily="18" charset="0"/>
              </a:rPr>
              <a:t>митної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території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України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здійснюються</a:t>
            </a:r>
            <a:r>
              <a:rPr lang="ru-RU" sz="2000" dirty="0">
                <a:solidFill>
                  <a:srgbClr val="002060"/>
                </a:solidFill>
                <a:latin typeface="Times New Roman" panose="02020603050405020304" pitchFamily="18" charset="0"/>
                <a:cs typeface="Times New Roman" panose="02020603050405020304" pitchFamily="18" charset="0"/>
              </a:rPr>
              <a:t> за </a:t>
            </a:r>
            <a:r>
              <a:rPr lang="ru-RU" sz="2000" dirty="0" err="1">
                <a:solidFill>
                  <a:srgbClr val="002060"/>
                </a:solidFill>
                <a:latin typeface="Times New Roman" panose="02020603050405020304" pitchFamily="18" charset="0"/>
                <a:cs typeface="Times New Roman" panose="02020603050405020304" pitchFamily="18" charset="0"/>
              </a:rPr>
              <a:t>типовими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однаковими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технічними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умовами</a:t>
            </a:r>
            <a:r>
              <a:rPr lang="ru-RU" sz="2000" dirty="0">
                <a:solidFill>
                  <a:srgbClr val="002060"/>
                </a:solidFill>
                <a:latin typeface="Times New Roman" panose="02020603050405020304" pitchFamily="18" charset="0"/>
                <a:cs typeface="Times New Roman" panose="02020603050405020304" pitchFamily="18" charset="0"/>
              </a:rPr>
              <a:t>, а </a:t>
            </a:r>
            <a:r>
              <a:rPr lang="ru-RU" sz="2000" dirty="0" err="1">
                <a:solidFill>
                  <a:srgbClr val="002060"/>
                </a:solidFill>
                <a:latin typeface="Times New Roman" panose="02020603050405020304" pitchFamily="18" charset="0"/>
                <a:cs typeface="Times New Roman" panose="02020603050405020304" pitchFamily="18" charset="0"/>
              </a:rPr>
              <a:t>товари</a:t>
            </a:r>
            <a:r>
              <a:rPr lang="ru-RU" sz="2000" dirty="0">
                <a:solidFill>
                  <a:srgbClr val="002060"/>
                </a:solidFill>
                <a:latin typeface="Times New Roman" panose="02020603050405020304" pitchFamily="18" charset="0"/>
                <a:cs typeface="Times New Roman" panose="02020603050405020304" pitchFamily="18" charset="0"/>
              </a:rPr>
              <a:t> і </a:t>
            </a:r>
            <a:r>
              <a:rPr lang="ru-RU" sz="2000" dirty="0" err="1">
                <a:solidFill>
                  <a:srgbClr val="002060"/>
                </a:solidFill>
                <a:latin typeface="Times New Roman" panose="02020603050405020304" pitchFamily="18" charset="0"/>
                <a:cs typeface="Times New Roman" panose="02020603050405020304" pitchFamily="18" charset="0"/>
              </a:rPr>
              <a:t>продукти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їх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переробки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мають</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постійні</a:t>
            </a:r>
            <a:r>
              <a:rPr lang="ru-RU" sz="2000" dirty="0">
                <a:solidFill>
                  <a:srgbClr val="002060"/>
                </a:solidFill>
                <a:latin typeface="Times New Roman" panose="02020603050405020304" pitchFamily="18" charset="0"/>
                <a:cs typeface="Times New Roman" panose="02020603050405020304" pitchFamily="18" charset="0"/>
              </a:rPr>
              <a:t> характеристики.</a:t>
            </a:r>
          </a:p>
        </p:txBody>
      </p:sp>
      <p:pic>
        <p:nvPicPr>
          <p:cNvPr id="3074" name="Picture 2" descr="http://static.wixstatic.com/media/3c6ada28ceb647b9942b2a23290d3184.jpg_srz_1920_1280_85_22_0.50_1.20_0.00_jpg_sr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52451" flipV="1">
            <a:off x="262426" y="370990"/>
            <a:ext cx="2749863" cy="1833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96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войная волна 2"/>
          <p:cNvSpPr/>
          <p:nvPr/>
        </p:nvSpPr>
        <p:spPr>
          <a:xfrm>
            <a:off x="246742" y="116113"/>
            <a:ext cx="11727544" cy="1553029"/>
          </a:xfrm>
          <a:prstGeom prst="doubleWave">
            <a:avLst/>
          </a:prstGeom>
          <a:solidFill>
            <a:srgbClr val="FFB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smtClean="0">
                <a:solidFill>
                  <a:schemeClr val="tx2">
                    <a:lumMod val="50000"/>
                  </a:schemeClr>
                </a:solidFill>
                <a:latin typeface="Times New Roman" panose="02020603050405020304" pitchFamily="18" charset="0"/>
                <a:cs typeface="Times New Roman" panose="02020603050405020304" pitchFamily="18" charset="0"/>
              </a:rPr>
              <a:t>Порядок </a:t>
            </a:r>
            <a:r>
              <a:rPr lang="ru-RU" sz="3200" b="1" i="1" dirty="0" err="1">
                <a:solidFill>
                  <a:schemeClr val="tx2">
                    <a:lumMod val="50000"/>
                  </a:schemeClr>
                </a:solidFill>
                <a:latin typeface="Times New Roman" panose="02020603050405020304" pitchFamily="18" charset="0"/>
                <a:cs typeface="Times New Roman" panose="02020603050405020304" pitchFamily="18" charset="0"/>
              </a:rPr>
              <a:t>митного</a:t>
            </a:r>
            <a:r>
              <a:rPr lang="ru-RU" sz="3200" b="1" i="1" dirty="0">
                <a:solidFill>
                  <a:schemeClr val="tx2">
                    <a:lumMod val="50000"/>
                  </a:schemeClr>
                </a:solidFill>
                <a:latin typeface="Times New Roman" panose="02020603050405020304" pitchFamily="18" charset="0"/>
                <a:cs typeface="Times New Roman" panose="02020603050405020304" pitchFamily="18" charset="0"/>
              </a:rPr>
              <a:t> </a:t>
            </a:r>
            <a:r>
              <a:rPr lang="ru-RU" sz="3200" b="1" i="1" dirty="0" err="1">
                <a:solidFill>
                  <a:schemeClr val="tx2">
                    <a:lumMod val="50000"/>
                  </a:schemeClr>
                </a:solidFill>
                <a:latin typeface="Times New Roman" panose="02020603050405020304" pitchFamily="18" charset="0"/>
                <a:cs typeface="Times New Roman" panose="02020603050405020304" pitchFamily="18" charset="0"/>
              </a:rPr>
              <a:t>оформлення</a:t>
            </a:r>
            <a:r>
              <a:rPr lang="ru-RU" sz="3200" b="1" i="1" dirty="0">
                <a:solidFill>
                  <a:schemeClr val="tx2">
                    <a:lumMod val="50000"/>
                  </a:schemeClr>
                </a:solidFill>
                <a:latin typeface="Times New Roman" panose="02020603050405020304" pitchFamily="18" charset="0"/>
                <a:cs typeface="Times New Roman" panose="02020603050405020304" pitchFamily="18" charset="0"/>
              </a:rPr>
              <a:t> та </a:t>
            </a:r>
            <a:r>
              <a:rPr lang="ru-RU" sz="3200" b="1" i="1" dirty="0" err="1">
                <a:solidFill>
                  <a:schemeClr val="tx2">
                    <a:lumMod val="50000"/>
                  </a:schemeClr>
                </a:solidFill>
                <a:latin typeface="Times New Roman" panose="02020603050405020304" pitchFamily="18" charset="0"/>
                <a:cs typeface="Times New Roman" panose="02020603050405020304" pitchFamily="18" charset="0"/>
              </a:rPr>
              <a:t>оподаткування</a:t>
            </a:r>
            <a:r>
              <a:rPr lang="ru-RU" sz="3200" b="1" i="1" dirty="0">
                <a:solidFill>
                  <a:schemeClr val="tx2">
                    <a:lumMod val="50000"/>
                  </a:schemeClr>
                </a:solidFill>
                <a:latin typeface="Times New Roman" panose="02020603050405020304" pitchFamily="18" charset="0"/>
                <a:cs typeface="Times New Roman" panose="02020603050405020304" pitchFamily="18" charset="0"/>
              </a:rPr>
              <a:t> </a:t>
            </a:r>
            <a:r>
              <a:rPr lang="ru-RU" sz="3200" b="1" i="1" dirty="0" err="1">
                <a:solidFill>
                  <a:schemeClr val="tx2">
                    <a:lumMod val="50000"/>
                  </a:schemeClr>
                </a:solidFill>
                <a:latin typeface="Times New Roman" panose="02020603050405020304" pitchFamily="18" charset="0"/>
                <a:cs typeface="Times New Roman" panose="02020603050405020304" pitchFamily="18" charset="0"/>
              </a:rPr>
              <a:t>продуктів</a:t>
            </a:r>
            <a:r>
              <a:rPr lang="ru-RU" sz="3200" b="1" i="1" dirty="0">
                <a:solidFill>
                  <a:schemeClr val="tx2">
                    <a:lumMod val="50000"/>
                  </a:schemeClr>
                </a:solidFill>
                <a:latin typeface="Times New Roman" panose="02020603050405020304" pitchFamily="18" charset="0"/>
                <a:cs typeface="Times New Roman" panose="02020603050405020304" pitchFamily="18" charset="0"/>
              </a:rPr>
              <a:t> </a:t>
            </a:r>
            <a:r>
              <a:rPr lang="ru-RU" sz="3200" b="1" i="1" dirty="0" err="1">
                <a:solidFill>
                  <a:schemeClr val="tx2">
                    <a:lumMod val="50000"/>
                  </a:schemeClr>
                </a:solidFill>
                <a:latin typeface="Times New Roman" panose="02020603050405020304" pitchFamily="18" charset="0"/>
                <a:cs typeface="Times New Roman" panose="02020603050405020304" pitchFamily="18" charset="0"/>
              </a:rPr>
              <a:t>переробки</a:t>
            </a:r>
            <a:endParaRPr lang="ru-RU" sz="3200" b="1" i="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46741" y="1842877"/>
            <a:ext cx="11727543" cy="4708981"/>
          </a:xfrm>
          <a:prstGeom prst="rect">
            <a:avLst/>
          </a:prstGeom>
          <a:solidFill>
            <a:schemeClr val="accent1">
              <a:lumMod val="20000"/>
              <a:lumOff val="80000"/>
            </a:schemeClr>
          </a:solidFill>
          <a:ln>
            <a:solidFill>
              <a:schemeClr val="tx1"/>
            </a:solidFill>
          </a:ln>
        </p:spPr>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1. </a:t>
            </a:r>
            <a:r>
              <a:rPr lang="ru-RU" sz="2000" dirty="0" err="1">
                <a:solidFill>
                  <a:srgbClr val="000000"/>
                </a:solidFill>
                <a:latin typeface="Times New Roman" panose="02020603050405020304" pitchFamily="18" charset="0"/>
                <a:cs typeface="Times New Roman" panose="02020603050405020304" pitchFamily="18" charset="0"/>
              </a:rPr>
              <a:t>Під</a:t>
            </a:r>
            <a:r>
              <a:rPr lang="ru-RU" sz="2000" dirty="0">
                <a:solidFill>
                  <a:srgbClr val="000000"/>
                </a:solidFill>
                <a:latin typeface="Times New Roman" panose="02020603050405020304" pitchFamily="18" charset="0"/>
                <a:cs typeface="Times New Roman" panose="02020603050405020304" pitchFamily="18" charset="0"/>
              </a:rPr>
              <a:t> час </a:t>
            </a:r>
            <a:r>
              <a:rPr lang="ru-RU" sz="2000" dirty="0" err="1">
                <a:solidFill>
                  <a:srgbClr val="000000"/>
                </a:solidFill>
                <a:latin typeface="Times New Roman" panose="02020603050405020304" pitchFamily="18" charset="0"/>
                <a:cs typeface="Times New Roman" panose="02020603050405020304" pitchFamily="18" charset="0"/>
              </a:rPr>
              <a:t>ввезення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продуктів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іноземні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які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були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витрачені</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процесі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вивозилися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декларуванню</a:t>
            </a:r>
            <a:r>
              <a:rPr lang="ru-RU" sz="2000" dirty="0">
                <a:solidFill>
                  <a:srgbClr val="000000"/>
                </a:solidFill>
                <a:latin typeface="Times New Roman" panose="02020603050405020304" pitchFamily="18" charset="0"/>
                <a:cs typeface="Times New Roman" panose="02020603050405020304" pitchFamily="18" charset="0"/>
              </a:rPr>
              <a:t> не </a:t>
            </a:r>
            <a:r>
              <a:rPr lang="ru-RU" sz="2000" dirty="0" err="1">
                <a:solidFill>
                  <a:srgbClr val="000000"/>
                </a:solidFill>
                <a:latin typeface="Times New Roman" panose="02020603050405020304" pitchFamily="18" charset="0"/>
                <a:cs typeface="Times New Roman" panose="02020603050405020304" pitchFamily="18" charset="0"/>
              </a:rPr>
              <a:t>підлягають</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2. </a:t>
            </a:r>
            <a:r>
              <a:rPr lang="ru-RU" sz="2000" dirty="0" err="1">
                <a:solidFill>
                  <a:srgbClr val="000000"/>
                </a:solidFill>
                <a:latin typeface="Times New Roman" panose="02020603050405020304" pitchFamily="18" charset="0"/>
                <a:cs typeface="Times New Roman" panose="02020603050405020304" pitchFamily="18" charset="0"/>
              </a:rPr>
              <a:t>Повне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звільнення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від</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оподаткування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митними</a:t>
            </a:r>
            <a:r>
              <a:rPr lang="ru-RU" sz="2000" dirty="0">
                <a:solidFill>
                  <a:srgbClr val="000000"/>
                </a:solidFill>
                <a:latin typeface="Times New Roman" panose="02020603050405020304" pitchFamily="18" charset="0"/>
                <a:cs typeface="Times New Roman" panose="02020603050405020304" pitchFamily="18" charset="0"/>
              </a:rPr>
              <a:t> платежами </a:t>
            </a:r>
            <a:r>
              <a:rPr lang="ru-RU" sz="2000" dirty="0" err="1">
                <a:solidFill>
                  <a:srgbClr val="000000"/>
                </a:solidFill>
                <a:latin typeface="Times New Roman" panose="02020603050405020304" pitchFamily="18" charset="0"/>
                <a:cs typeface="Times New Roman" panose="02020603050405020304" pitchFamily="18" charset="0"/>
              </a:rPr>
              <a:t>застосовується</a:t>
            </a:r>
            <a:r>
              <a:rPr lang="ru-RU" sz="2000" dirty="0">
                <a:solidFill>
                  <a:srgbClr val="000000"/>
                </a:solidFill>
                <a:latin typeface="Times New Roman" panose="02020603050405020304" pitchFamily="18" charset="0"/>
                <a:cs typeface="Times New Roman" panose="02020603050405020304" pitchFamily="18" charset="0"/>
              </a:rPr>
              <a:t> до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які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були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митний</a:t>
            </a:r>
            <a:r>
              <a:rPr lang="ru-RU" sz="2000" dirty="0">
                <a:solidFill>
                  <a:srgbClr val="000000"/>
                </a:solidFill>
                <a:latin typeface="Times New Roman" panose="02020603050405020304" pitchFamily="18" charset="0"/>
                <a:cs typeface="Times New Roman" panose="02020603050405020304" pitchFamily="18" charset="0"/>
              </a:rPr>
              <a:t> режим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за межами </a:t>
            </a:r>
            <a:r>
              <a:rPr lang="ru-RU" sz="2000" dirty="0" err="1">
                <a:solidFill>
                  <a:srgbClr val="000000"/>
                </a:solidFill>
                <a:latin typeface="Times New Roman" panose="02020603050405020304" pitchFamily="18" charset="0"/>
                <a:cs typeface="Times New Roman" panose="02020603050405020304" pitchFamily="18" charset="0"/>
              </a:rPr>
              <a:t>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території</a:t>
            </a:r>
            <a:r>
              <a:rPr lang="ru-RU" sz="2000" dirty="0">
                <a:solidFill>
                  <a:srgbClr val="000000"/>
                </a:solidFill>
                <a:latin typeface="Times New Roman" panose="02020603050405020304" pitchFamily="18" charset="0"/>
                <a:cs typeface="Times New Roman" panose="02020603050405020304" pitchFamily="18" charset="0"/>
              </a:rPr>
              <a:t> та в межах </a:t>
            </a:r>
            <a:r>
              <a:rPr lang="ru-RU" sz="2000" dirty="0" err="1">
                <a:solidFill>
                  <a:srgbClr val="000000"/>
                </a:solidFill>
                <a:latin typeface="Times New Roman" panose="02020603050405020304" pitchFamily="18" charset="0"/>
                <a:cs typeface="Times New Roman" panose="02020603050405020304" pitchFamily="18" charset="0"/>
              </a:rPr>
              <a:t>визначеного</a:t>
            </a:r>
            <a:r>
              <a:rPr lang="ru-RU" sz="2000" dirty="0">
                <a:solidFill>
                  <a:srgbClr val="000000"/>
                </a:solidFill>
                <a:latin typeface="Times New Roman" panose="02020603050405020304" pitchFamily="18" charset="0"/>
                <a:cs typeface="Times New Roman" panose="02020603050405020304" pitchFamily="18" charset="0"/>
              </a:rPr>
              <a:t> строку </a:t>
            </a:r>
            <a:r>
              <a:rPr lang="ru-RU" sz="2000" dirty="0" err="1">
                <a:solidFill>
                  <a:srgbClr val="000000"/>
                </a:solidFill>
                <a:latin typeface="Times New Roman" panose="02020603050405020304" pitchFamily="18" charset="0"/>
                <a:cs typeface="Times New Roman" panose="02020603050405020304" pitchFamily="18" charset="0"/>
              </a:rPr>
              <a:t>повертаються</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митну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територію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України</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1) у тому самому </a:t>
            </a:r>
            <a:r>
              <a:rPr lang="ru-RU" sz="2000" dirty="0" err="1">
                <a:solidFill>
                  <a:srgbClr val="000000"/>
                </a:solidFill>
                <a:latin typeface="Times New Roman" panose="02020603050405020304" pitchFamily="18" charset="0"/>
                <a:cs typeface="Times New Roman" panose="02020603050405020304" pitchFamily="18" charset="0"/>
              </a:rPr>
              <a:t>стані</a:t>
            </a:r>
            <a:r>
              <a:rPr lang="ru-RU" sz="2000" dirty="0">
                <a:solidFill>
                  <a:srgbClr val="000000"/>
                </a:solidFill>
                <a:latin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cs typeface="Times New Roman" panose="02020603050405020304" pitchFamily="18" charset="0"/>
              </a:rPr>
              <a:t>якому</a:t>
            </a:r>
            <a:r>
              <a:rPr lang="ru-RU" sz="2000" dirty="0">
                <a:solidFill>
                  <a:srgbClr val="000000"/>
                </a:solidFill>
                <a:latin typeface="Times New Roman" panose="02020603050405020304" pitchFamily="18" charset="0"/>
                <a:cs typeface="Times New Roman" panose="02020603050405020304" pitchFamily="18" charset="0"/>
              </a:rPr>
              <a:t> вони </a:t>
            </a:r>
            <a:r>
              <a:rPr lang="ru-RU" sz="2000" dirty="0" err="1">
                <a:solidFill>
                  <a:srgbClr val="000000"/>
                </a:solidFill>
                <a:latin typeface="Times New Roman" panose="02020603050405020304" pitchFamily="18" charset="0"/>
                <a:cs typeface="Times New Roman" panose="02020603050405020304" pitchFamily="18" charset="0"/>
              </a:rPr>
              <a:t>були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вивезені</a:t>
            </a:r>
            <a:r>
              <a:rPr lang="ru-RU" sz="2000" dirty="0">
                <a:solidFill>
                  <a:srgbClr val="000000"/>
                </a:solidFill>
                <a:latin typeface="Times New Roman" panose="02020603050405020304" pitchFamily="18" charset="0"/>
                <a:cs typeface="Times New Roman" panose="02020603050405020304" pitchFamily="18" charset="0"/>
              </a:rPr>
              <a:t> за </a:t>
            </a:r>
            <a:r>
              <a:rPr lang="ru-RU" sz="2000" dirty="0" err="1">
                <a:solidFill>
                  <a:srgbClr val="000000"/>
                </a:solidFill>
                <a:latin typeface="Times New Roman" panose="02020603050405020304" pitchFamily="18" charset="0"/>
                <a:cs typeface="Times New Roman" panose="02020603050405020304" pitchFamily="18" charset="0"/>
              </a:rPr>
              <a:t>межі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території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України</a:t>
            </a:r>
            <a:r>
              <a:rPr lang="ru-RU" sz="2000" dirty="0" smtClean="0">
                <a:solidFill>
                  <a:srgbClr val="000000"/>
                </a:solidFill>
                <a:latin typeface="Times New Roman" panose="02020603050405020304" pitchFamily="18" charset="0"/>
                <a:cs typeface="Times New Roman" panose="02020603050405020304" pitchFamily="18" charset="0"/>
              </a:rPr>
              <a:t>;</a:t>
            </a:r>
            <a:endParaRPr lang="ru-RU" sz="2000" dirty="0">
              <a:solidFill>
                <a:srgbClr val="000000"/>
              </a:solidFill>
              <a:latin typeface="Times New Roman" panose="02020603050405020304" pitchFamily="18" charset="0"/>
              <a:cs typeface="Times New Roman" panose="02020603050405020304" pitchFamily="18" charset="0"/>
            </a:endParaRPr>
          </a:p>
          <a:p>
            <a:r>
              <a:rPr lang="ru-RU" sz="2000" dirty="0">
                <a:solidFill>
                  <a:srgbClr val="000000"/>
                </a:solidFill>
                <a:latin typeface="Times New Roman" panose="02020603050405020304" pitchFamily="18" charset="0"/>
                <a:cs typeface="Times New Roman" panose="02020603050405020304" pitchFamily="18" charset="0"/>
              </a:rPr>
              <a:t>2) у </a:t>
            </a:r>
            <a:r>
              <a:rPr lang="ru-RU" sz="2000" dirty="0" err="1">
                <a:solidFill>
                  <a:srgbClr val="000000"/>
                </a:solidFill>
                <a:latin typeface="Times New Roman" panose="02020603050405020304" pitchFamily="18" charset="0"/>
                <a:cs typeface="Times New Roman" panose="02020603050405020304" pitchFamily="18" charset="0"/>
              </a:rPr>
              <a:t>відремонтованому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вигляді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якщо</a:t>
            </a:r>
            <a:r>
              <a:rPr lang="ru-RU" sz="2000" dirty="0">
                <a:solidFill>
                  <a:srgbClr val="000000"/>
                </a:solidFill>
                <a:latin typeface="Times New Roman" panose="02020603050405020304" pitchFamily="18" charset="0"/>
                <a:cs typeface="Times New Roman" panose="02020603050405020304" pitchFamily="18" charset="0"/>
              </a:rPr>
              <a:t> ремонт проведено в рамках </a:t>
            </a:r>
            <a:r>
              <a:rPr lang="ru-RU" sz="2000" dirty="0" err="1">
                <a:solidFill>
                  <a:srgbClr val="000000"/>
                </a:solidFill>
                <a:latin typeface="Times New Roman" panose="02020603050405020304" pitchFamily="18" charset="0"/>
                <a:cs typeface="Times New Roman" panose="02020603050405020304" pitchFamily="18" charset="0"/>
              </a:rPr>
              <a:t>гарантійних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зобов’язань</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3. До </a:t>
            </a:r>
            <a:r>
              <a:rPr lang="ru-RU" sz="2000" dirty="0" err="1">
                <a:solidFill>
                  <a:srgbClr val="000000"/>
                </a:solidFill>
                <a:latin typeface="Times New Roman" panose="02020603050405020304" pitchFamily="18" charset="0"/>
                <a:cs typeface="Times New Roman" panose="02020603050405020304" pitchFamily="18" charset="0"/>
              </a:rPr>
              <a:t>продуктів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крім</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зазначених</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частині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другій</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цієї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статті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застосовується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часткове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звільнення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від</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оподаткування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митними</a:t>
            </a:r>
            <a:r>
              <a:rPr lang="ru-RU" sz="2000" dirty="0">
                <a:solidFill>
                  <a:srgbClr val="000000"/>
                </a:solidFill>
                <a:latin typeface="Times New Roman" panose="02020603050405020304" pitchFamily="18" charset="0"/>
                <a:cs typeface="Times New Roman" panose="02020603050405020304" pitchFamily="18" charset="0"/>
              </a:rPr>
              <a:t> платежами, </a:t>
            </a:r>
            <a:r>
              <a:rPr lang="ru-RU" sz="2000" dirty="0" err="1">
                <a:solidFill>
                  <a:srgbClr val="000000"/>
                </a:solidFill>
                <a:latin typeface="Times New Roman" panose="02020603050405020304" pitchFamily="18" charset="0"/>
                <a:cs typeface="Times New Roman" panose="02020603050405020304" pitchFamily="18" charset="0"/>
              </a:rPr>
              <a:t>відповідно</a:t>
            </a:r>
            <a:r>
              <a:rPr lang="ru-RU" sz="2000" dirty="0">
                <a:solidFill>
                  <a:srgbClr val="000000"/>
                </a:solidFill>
                <a:latin typeface="Times New Roman" panose="02020603050405020304" pitchFamily="18" charset="0"/>
                <a:cs typeface="Times New Roman" panose="02020603050405020304" pitchFamily="18" charset="0"/>
              </a:rPr>
              <a:t> до </a:t>
            </a:r>
            <a:r>
              <a:rPr lang="ru-RU" sz="2000" dirty="0" err="1">
                <a:solidFill>
                  <a:srgbClr val="000000"/>
                </a:solidFill>
                <a:latin typeface="Times New Roman" panose="02020603050405020304" pitchFamily="18" charset="0"/>
                <a:cs typeface="Times New Roman" panose="02020603050405020304" pitchFamily="18" charset="0"/>
              </a:rPr>
              <a:t>якого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сплаті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підлягає</a:t>
            </a:r>
            <a:r>
              <a:rPr lang="ru-RU" sz="2000" dirty="0">
                <a:solidFill>
                  <a:srgbClr val="000000"/>
                </a:solidFill>
                <a:latin typeface="Times New Roman" panose="02020603050405020304" pitchFamily="18" charset="0"/>
                <a:cs typeface="Times New Roman" panose="02020603050405020304" pitchFamily="18" charset="0"/>
              </a:rPr>
              <a:t> позитивна </a:t>
            </a:r>
            <a:r>
              <a:rPr lang="ru-RU" sz="2000" dirty="0" err="1">
                <a:solidFill>
                  <a:srgbClr val="000000"/>
                </a:solidFill>
                <a:latin typeface="Times New Roman" panose="02020603050405020304" pitchFamily="18" charset="0"/>
                <a:cs typeface="Times New Roman" panose="02020603050405020304" pitchFamily="18" charset="0"/>
              </a:rPr>
              <a:t>різниця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між</a:t>
            </a:r>
            <a:r>
              <a:rPr lang="ru-RU" sz="2000" dirty="0">
                <a:solidFill>
                  <a:srgbClr val="000000"/>
                </a:solidFill>
                <a:latin typeface="Times New Roman" panose="02020603050405020304" pitchFamily="18" charset="0"/>
                <a:cs typeface="Times New Roman" panose="02020603050405020304" pitchFamily="18" charset="0"/>
              </a:rPr>
              <a:t> сумою </a:t>
            </a:r>
            <a:r>
              <a:rPr lang="ru-RU" sz="2000" dirty="0" err="1">
                <a:solidFill>
                  <a:srgbClr val="000000"/>
                </a:solidFill>
                <a:latin typeface="Times New Roman" panose="02020603050405020304" pitchFamily="18" charset="0"/>
                <a:cs typeface="Times New Roman" panose="02020603050405020304" pitchFamily="18" charset="0"/>
              </a:rPr>
              <a:t>митних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платежів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нарахованою</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продукти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та сумою </a:t>
            </a:r>
            <a:r>
              <a:rPr lang="ru-RU" sz="2000" dirty="0" err="1">
                <a:solidFill>
                  <a:srgbClr val="000000"/>
                </a:solidFill>
                <a:latin typeface="Times New Roman" panose="02020603050405020304" pitchFamily="18" charset="0"/>
                <a:cs typeface="Times New Roman" panose="02020603050405020304" pitchFamily="18" charset="0"/>
              </a:rPr>
              <a:t>митних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платежів</a:t>
            </a:r>
            <a:r>
              <a:rPr lang="ru-RU" sz="2000" dirty="0">
                <a:solidFill>
                  <a:srgbClr val="000000"/>
                </a:solidFill>
                <a:latin typeface="Times New Roman" panose="02020603050405020304" pitchFamily="18" charset="0"/>
                <a:cs typeface="Times New Roman" panose="02020603050405020304" pitchFamily="18" charset="0"/>
              </a:rPr>
              <a:t>, яка </a:t>
            </a:r>
            <a:r>
              <a:rPr lang="ru-RU" sz="2000" dirty="0" err="1">
                <a:solidFill>
                  <a:srgbClr val="000000"/>
                </a:solidFill>
                <a:latin typeface="Times New Roman" panose="02020603050405020304" pitchFamily="18" charset="0"/>
                <a:cs typeface="Times New Roman" panose="02020603050405020304" pitchFamily="18" charset="0"/>
              </a:rPr>
              <a:t>підлягала</a:t>
            </a:r>
            <a:r>
              <a:rPr lang="ru-RU" sz="2000" dirty="0">
                <a:solidFill>
                  <a:srgbClr val="000000"/>
                </a:solidFill>
                <a:latin typeface="Times New Roman" panose="02020603050405020304" pitchFamily="18" charset="0"/>
                <a:cs typeface="Times New Roman" panose="02020603050405020304" pitchFamily="18" charset="0"/>
              </a:rPr>
              <a:t> б </a:t>
            </a:r>
            <a:r>
              <a:rPr lang="ru-RU" sz="2000" dirty="0" err="1">
                <a:solidFill>
                  <a:srgbClr val="000000"/>
                </a:solidFill>
                <a:latin typeface="Times New Roman" panose="02020603050405020304" pitchFamily="18" charset="0"/>
                <a:cs typeface="Times New Roman" panose="02020603050405020304" pitchFamily="18" charset="0"/>
              </a:rPr>
              <a:t>сплаті</a:t>
            </a:r>
            <a:r>
              <a:rPr lang="ru-RU" sz="2000" dirty="0">
                <a:solidFill>
                  <a:srgbClr val="000000"/>
                </a:solidFill>
                <a:latin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cs typeface="Times New Roman" panose="02020603050405020304" pitchFamily="18" charset="0"/>
              </a:rPr>
              <a:t>разі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імпорту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відповідних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які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були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вивезені</a:t>
            </a:r>
            <a:r>
              <a:rPr lang="ru-RU" sz="2000" dirty="0">
                <a:solidFill>
                  <a:srgbClr val="000000"/>
                </a:solidFill>
                <a:latin typeface="Times New Roman" panose="02020603050405020304" pitchFamily="18" charset="0"/>
                <a:cs typeface="Times New Roman" panose="02020603050405020304" pitchFamily="18" charset="0"/>
              </a:rPr>
              <a:t> за </a:t>
            </a:r>
            <a:r>
              <a:rPr lang="ru-RU" sz="2000" dirty="0" err="1">
                <a:solidFill>
                  <a:srgbClr val="000000"/>
                </a:solidFill>
                <a:latin typeface="Times New Roman" panose="02020603050405020304" pitchFamily="18" charset="0"/>
                <a:cs typeface="Times New Roman" panose="02020603050405020304" pitchFamily="18" charset="0"/>
              </a:rPr>
              <a:t>межі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території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України</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a:solidFill>
                  <a:srgbClr val="000000"/>
                </a:solidFill>
                <a:latin typeface="Times New Roman" panose="02020603050405020304" pitchFamily="18" charset="0"/>
                <a:cs typeface="Times New Roman" panose="02020603050405020304" pitchFamily="18" charset="0"/>
              </a:rPr>
              <a:t>4. </a:t>
            </a:r>
            <a:r>
              <a:rPr lang="ru-RU" sz="2000" dirty="0" err="1">
                <a:solidFill>
                  <a:srgbClr val="000000"/>
                </a:solidFill>
                <a:latin typeface="Times New Roman" panose="02020603050405020304" pitchFamily="18" charset="0"/>
                <a:cs typeface="Times New Roman" panose="02020603050405020304" pitchFamily="18" charset="0"/>
              </a:rPr>
              <a:t>Продукти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можуть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ввозитися</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митну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територію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України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однією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чи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кількома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партіями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Допускається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ввезення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продуктів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митну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територію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України</a:t>
            </a:r>
            <a:r>
              <a:rPr lang="ru-RU" sz="2000" dirty="0">
                <a:solidFill>
                  <a:srgbClr val="000000"/>
                </a:solidFill>
                <a:latin typeface="Times New Roman" panose="02020603050405020304" pitchFamily="18" charset="0"/>
                <a:cs typeface="Times New Roman" panose="02020603050405020304" pitchFamily="18" charset="0"/>
              </a:rPr>
              <a:t> через </a:t>
            </a:r>
            <a:r>
              <a:rPr lang="ru-RU" sz="2000" dirty="0" err="1">
                <a:solidFill>
                  <a:srgbClr val="000000"/>
                </a:solidFill>
                <a:latin typeface="Times New Roman" panose="02020603050405020304" pitchFamily="18" charset="0"/>
                <a:cs typeface="Times New Roman" panose="02020603050405020304" pitchFamily="18" charset="0"/>
              </a:rPr>
              <a:t>інший</a:t>
            </a:r>
            <a:r>
              <a:rPr lang="ru-RU" sz="2000" dirty="0">
                <a:solidFill>
                  <a:srgbClr val="000000"/>
                </a:solidFill>
                <a:latin typeface="Times New Roman" panose="02020603050405020304" pitchFamily="18" charset="0"/>
                <a:cs typeface="Times New Roman" panose="02020603050405020304" pitchFamily="18" charset="0"/>
              </a:rPr>
              <a:t> орган </a:t>
            </a:r>
            <a:r>
              <a:rPr lang="ru-RU" sz="2000" dirty="0" err="1">
                <a:solidFill>
                  <a:srgbClr val="000000"/>
                </a:solidFill>
                <a:latin typeface="Times New Roman" panose="02020603050405020304" pitchFamily="18" charset="0"/>
                <a:cs typeface="Times New Roman" panose="02020603050405020304" pitchFamily="18" charset="0"/>
              </a:rPr>
              <a:t>доходів</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зборів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ніж</a:t>
            </a:r>
            <a:r>
              <a:rPr lang="ru-RU" sz="2000" dirty="0">
                <a:solidFill>
                  <a:srgbClr val="000000"/>
                </a:solidFill>
                <a:latin typeface="Times New Roman" panose="02020603050405020304" pitchFamily="18" charset="0"/>
                <a:cs typeface="Times New Roman" panose="02020603050405020304" pitchFamily="18" charset="0"/>
              </a:rPr>
              <a:t> той, через </a:t>
            </a:r>
            <a:r>
              <a:rPr lang="ru-RU" sz="2000" dirty="0" err="1">
                <a:solidFill>
                  <a:srgbClr val="000000"/>
                </a:solidFill>
                <a:latin typeface="Times New Roman" panose="02020603050405020304" pitchFamily="18" charset="0"/>
                <a:cs typeface="Times New Roman" panose="02020603050405020304" pitchFamily="18" charset="0"/>
              </a:rPr>
              <a:t>який</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вивозилися</a:t>
            </a:r>
            <a:r>
              <a:rPr lang="ru-RU" sz="2000" dirty="0">
                <a:solidFill>
                  <a:srgbClr val="000000"/>
                </a:solidFill>
                <a:latin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cs typeface="Times New Roman" panose="02020603050405020304" pitchFamily="18" charset="0"/>
              </a:rPr>
              <a:t>переробки</a:t>
            </a:r>
            <a:r>
              <a:rPr lang="ru-RU" sz="2000" dirty="0">
                <a:solidFill>
                  <a:srgbClr val="000000"/>
                </a:solidFill>
                <a:latin typeface="Times New Roman" panose="02020603050405020304" pitchFamily="18" charset="0"/>
                <a:cs typeface="Times New Roman" panose="02020603050405020304" pitchFamily="18" charset="0"/>
              </a:rPr>
              <a:t>.</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355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5846259" y="410091"/>
            <a:ext cx="6096000" cy="3543658"/>
            <a:chOff x="5834743" y="653900"/>
            <a:chExt cx="6096000" cy="3543658"/>
          </a:xfrm>
        </p:grpSpPr>
        <p:grpSp>
          <p:nvGrpSpPr>
            <p:cNvPr id="14" name="Группа 13"/>
            <p:cNvGrpSpPr/>
            <p:nvPr/>
          </p:nvGrpSpPr>
          <p:grpSpPr>
            <a:xfrm>
              <a:off x="6183087" y="1105256"/>
              <a:ext cx="5573487" cy="3092302"/>
              <a:chOff x="6183087" y="449943"/>
              <a:chExt cx="5573487" cy="3092302"/>
            </a:xfrm>
          </p:grpSpPr>
          <p:sp>
            <p:nvSpPr>
              <p:cNvPr id="9" name="Горизонтальный свиток 8"/>
              <p:cNvSpPr/>
              <p:nvPr/>
            </p:nvSpPr>
            <p:spPr>
              <a:xfrm>
                <a:off x="6183087" y="449943"/>
                <a:ext cx="5573487" cy="3092302"/>
              </a:xfrm>
              <a:prstGeom prst="horizontalScroll">
                <a:avLst/>
              </a:prstGeom>
              <a:solidFill>
                <a:srgbClr val="FAF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89489" y="993898"/>
                <a:ext cx="5167085" cy="2062103"/>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1. </a:t>
                </a:r>
                <a:r>
                  <a:rPr lang="ru-RU" sz="1600" dirty="0" err="1">
                    <a:latin typeface="Times New Roman" panose="02020603050405020304" pitchFamily="18" charset="0"/>
                    <a:cs typeface="Times New Roman" panose="02020603050405020304" pitchFamily="18" charset="0"/>
                  </a:rPr>
                  <a:t>Товари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поміщені</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митний</a:t>
                </a:r>
                <a:r>
                  <a:rPr lang="ru-RU" sz="1600" dirty="0">
                    <a:latin typeface="Times New Roman" panose="02020603050405020304" pitchFamily="18" charset="0"/>
                    <a:cs typeface="Times New Roman" panose="02020603050405020304" pitchFamily="18" charset="0"/>
                  </a:rPr>
                  <a:t> режим </a:t>
                </a:r>
                <a:r>
                  <a:rPr lang="ru-RU" sz="1600" dirty="0" err="1">
                    <a:latin typeface="Times New Roman" panose="02020603050405020304" pitchFamily="18" charset="0"/>
                    <a:cs typeface="Times New Roman" panose="02020603050405020304" pitchFamily="18" charset="0"/>
                  </a:rPr>
                  <a:t>переробки</a:t>
                </a:r>
                <a:r>
                  <a:rPr lang="ru-RU" sz="1600" dirty="0">
                    <a:latin typeface="Times New Roman" panose="02020603050405020304" pitchFamily="18" charset="0"/>
                    <a:cs typeface="Times New Roman" panose="02020603050405020304" pitchFamily="18" charset="0"/>
                  </a:rPr>
                  <a:t> за межами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території</a:t>
                </a:r>
                <a:r>
                  <a:rPr lang="ru-RU" sz="1600" dirty="0">
                    <a:latin typeface="Times New Roman" panose="02020603050405020304" pitchFamily="18" charset="0"/>
                    <a:cs typeface="Times New Roman" panose="02020603050405020304" pitchFamily="18" charset="0"/>
                  </a:rPr>
                  <a:t>, та/</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продукти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переробки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cs typeface="Times New Roman" panose="02020603050405020304" pitchFamily="18" charset="0"/>
                  </a:rPr>
                  <a:t> бути </a:t>
                </a:r>
                <a:r>
                  <a:rPr lang="ru-RU" sz="1600" dirty="0" err="1">
                    <a:latin typeface="Times New Roman" panose="02020603050405020304" pitchFamily="18" charset="0"/>
                    <a:cs typeface="Times New Roman" panose="02020603050405020304" pitchFamily="18" charset="0"/>
                  </a:rPr>
                  <a:t>реалізовані</a:t>
                </a:r>
                <a:r>
                  <a:rPr lang="ru-RU" sz="1600" dirty="0">
                    <a:latin typeface="Times New Roman" panose="02020603050405020304" pitchFamily="18" charset="0"/>
                    <a:cs typeface="Times New Roman" panose="02020603050405020304" pitchFamily="18" charset="0"/>
                  </a:rPr>
                  <a:t> за межами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території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України</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умови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оформлення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товарів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поміщених</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митний</a:t>
                </a:r>
                <a:r>
                  <a:rPr lang="ru-RU" sz="1600" dirty="0">
                    <a:latin typeface="Times New Roman" panose="02020603050405020304" pitchFamily="18" charset="0"/>
                    <a:cs typeface="Times New Roman" panose="02020603050405020304" pitchFamily="18" charset="0"/>
                  </a:rPr>
                  <a:t> режим </a:t>
                </a:r>
                <a:r>
                  <a:rPr lang="ru-RU" sz="1600" dirty="0" err="1">
                    <a:latin typeface="Times New Roman" panose="02020603050405020304" pitchFamily="18" charset="0"/>
                    <a:cs typeface="Times New Roman" panose="02020603050405020304" pitchFamily="18" charset="0"/>
                  </a:rPr>
                  <a:t>переробки</a:t>
                </a:r>
                <a:r>
                  <a:rPr lang="ru-RU" sz="1600" dirty="0">
                    <a:latin typeface="Times New Roman" panose="02020603050405020304" pitchFamily="18" charset="0"/>
                    <a:cs typeface="Times New Roman" panose="02020603050405020304" pitchFamily="18" charset="0"/>
                  </a:rPr>
                  <a:t> за межами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території</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митний</a:t>
                </a:r>
                <a:r>
                  <a:rPr lang="ru-RU" sz="1600" dirty="0">
                    <a:latin typeface="Times New Roman" panose="02020603050405020304" pitchFamily="18" charset="0"/>
                    <a:cs typeface="Times New Roman" panose="02020603050405020304" pitchFamily="18" charset="0"/>
                  </a:rPr>
                  <a:t> режим </a:t>
                </a:r>
                <a:r>
                  <a:rPr lang="ru-RU" sz="1600" dirty="0" err="1">
                    <a:latin typeface="Times New Roman" panose="02020603050405020304" pitchFamily="18" charset="0"/>
                    <a:cs typeface="Times New Roman" panose="02020603050405020304" pitchFamily="18" charset="0"/>
                  </a:rPr>
                  <a:t>експорту</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дотриманням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вимог</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цього</a:t>
                </a:r>
                <a:r>
                  <a:rPr lang="ru-RU" sz="1600" dirty="0">
                    <a:latin typeface="Times New Roman" panose="02020603050405020304" pitchFamily="18" charset="0"/>
                    <a:cs typeface="Times New Roman" panose="02020603050405020304" pitchFamily="18" charset="0"/>
                  </a:rPr>
                  <a:t> Кодексу та </a:t>
                </a:r>
                <a:r>
                  <a:rPr lang="ru-RU" sz="1600" dirty="0" err="1">
                    <a:latin typeface="Times New Roman" panose="02020603050405020304" pitchFamily="18" charset="0"/>
                    <a:cs typeface="Times New Roman" panose="02020603050405020304" pitchFamily="18" charset="0"/>
                  </a:rPr>
                  <a:t>інших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законодавчих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актів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України</a:t>
                </a:r>
                <a:r>
                  <a:rPr lang="ru-RU" sz="1600" dirty="0">
                    <a:latin typeface="Times New Roman" panose="02020603050405020304" pitchFamily="18" charset="0"/>
                    <a:cs typeface="Times New Roman" panose="02020603050405020304" pitchFamily="18" charset="0"/>
                  </a:rPr>
                  <a:t>.</a:t>
                </a:r>
              </a:p>
            </p:txBody>
          </p:sp>
        </p:grpSp>
        <p:sp>
          <p:nvSpPr>
            <p:cNvPr id="15" name="Прямоугольник 14"/>
            <p:cNvSpPr/>
            <p:nvPr/>
          </p:nvSpPr>
          <p:spPr>
            <a:xfrm>
              <a:off x="5834743" y="653900"/>
              <a:ext cx="6096000" cy="830997"/>
            </a:xfrm>
            <a:prstGeom prst="rect">
              <a:avLst/>
            </a:prstGeom>
          </p:spPr>
          <p:txBody>
            <a:bodyPr>
              <a:spAutoFit/>
            </a:bodyPr>
            <a:lstStyle/>
            <a:p>
              <a:pPr algn="ct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Умови</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реалізації</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продуктів</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переробки</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за межами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митної</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території</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України</a:t>
              </a:r>
              <a:endParaRPr lang="ru-RU" sz="2400" b="1" i="1" dirty="0">
                <a:solidFill>
                  <a:schemeClr val="accent6">
                    <a:lumMod val="75000"/>
                  </a:schemeClr>
                </a:solidFill>
                <a:effectLst/>
                <a:latin typeface="Times New Roman" panose="02020603050405020304" pitchFamily="18" charset="0"/>
                <a:cs typeface="Times New Roman" panose="02020603050405020304" pitchFamily="18" charset="0"/>
              </a:endParaRPr>
            </a:p>
          </p:txBody>
        </p:sp>
      </p:grpSp>
      <p:grpSp>
        <p:nvGrpSpPr>
          <p:cNvPr id="20" name="Группа 19"/>
          <p:cNvGrpSpPr/>
          <p:nvPr/>
        </p:nvGrpSpPr>
        <p:grpSpPr>
          <a:xfrm>
            <a:off x="6081486" y="3834257"/>
            <a:ext cx="6096000" cy="3023743"/>
            <a:chOff x="6081486" y="3834257"/>
            <a:chExt cx="6096000" cy="3023743"/>
          </a:xfrm>
        </p:grpSpPr>
        <p:sp>
          <p:nvSpPr>
            <p:cNvPr id="17" name="Прямоугольник 16"/>
            <p:cNvSpPr/>
            <p:nvPr/>
          </p:nvSpPr>
          <p:spPr>
            <a:xfrm>
              <a:off x="6081486" y="3834257"/>
              <a:ext cx="6096000" cy="830997"/>
            </a:xfrm>
            <a:prstGeom prst="rect">
              <a:avLst/>
            </a:prstGeom>
          </p:spPr>
          <p:txBody>
            <a:bodyPr>
              <a:spAutoFit/>
            </a:bodyPr>
            <a:lstStyle/>
            <a:p>
              <a:pPr algn="ctr"/>
              <a:r>
                <a:rPr lang="ru-RU" sz="2400" b="1" i="1" dirty="0" err="1">
                  <a:solidFill>
                    <a:schemeClr val="accent1">
                      <a:lumMod val="50000"/>
                    </a:schemeClr>
                  </a:solidFill>
                  <a:latin typeface="Times New Roman" panose="02020603050405020304" pitchFamily="18" charset="0"/>
                  <a:cs typeface="Times New Roman" panose="02020603050405020304" pitchFamily="18" charset="0"/>
                </a:rPr>
                <a:t>Залишки</a:t>
              </a:r>
              <a:r>
                <a:rPr lang="ru-RU" sz="2400" b="1" i="1" dirty="0">
                  <a:solidFill>
                    <a:schemeClr val="accent1">
                      <a:lumMod val="50000"/>
                    </a:schemeClr>
                  </a:solidFill>
                  <a:latin typeface="Times New Roman" panose="02020603050405020304" pitchFamily="18" charset="0"/>
                  <a:cs typeface="Times New Roman" panose="02020603050405020304" pitchFamily="18" charset="0"/>
                </a:rPr>
                <a:t> і </a:t>
              </a:r>
              <a:r>
                <a:rPr lang="ru-RU" sz="2400" b="1" i="1" dirty="0" err="1">
                  <a:solidFill>
                    <a:schemeClr val="accent1">
                      <a:lumMod val="50000"/>
                    </a:schemeClr>
                  </a:solidFill>
                  <a:latin typeface="Times New Roman" panose="02020603050405020304" pitchFamily="18" charset="0"/>
                  <a:cs typeface="Times New Roman" panose="02020603050405020304" pitchFamily="18" charset="0"/>
                </a:rPr>
                <a:t>відходи</a:t>
              </a:r>
              <a:r>
                <a:rPr lang="ru-RU" sz="2400" b="1"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i="1"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2400" b="1"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i="1" dirty="0" err="1">
                  <a:solidFill>
                    <a:schemeClr val="accent1">
                      <a:lumMod val="50000"/>
                    </a:schemeClr>
                  </a:solidFill>
                  <a:latin typeface="Times New Roman" panose="02020603050405020304" pitchFamily="18" charset="0"/>
                  <a:cs typeface="Times New Roman" panose="02020603050405020304" pitchFamily="18" charset="0"/>
                </a:rPr>
                <a:t>утворилися</a:t>
              </a:r>
              <a:r>
                <a:rPr lang="ru-RU" sz="2400" b="1" i="1" dirty="0">
                  <a:solidFill>
                    <a:schemeClr val="accent1">
                      <a:lumMod val="50000"/>
                    </a:schemeClr>
                  </a:solidFill>
                  <a:latin typeface="Times New Roman" panose="02020603050405020304" pitchFamily="18" charset="0"/>
                  <a:cs typeface="Times New Roman" panose="02020603050405020304" pitchFamily="18" charset="0"/>
                </a:rPr>
                <a:t> в </a:t>
              </a:r>
              <a:r>
                <a:rPr lang="ru-RU" sz="2400" b="1" i="1" dirty="0" err="1">
                  <a:solidFill>
                    <a:schemeClr val="accent1">
                      <a:lumMod val="50000"/>
                    </a:schemeClr>
                  </a:solidFill>
                  <a:latin typeface="Times New Roman" panose="02020603050405020304" pitchFamily="18" charset="0"/>
                  <a:cs typeface="Times New Roman" panose="02020603050405020304" pitchFamily="18" charset="0"/>
                </a:rPr>
                <a:t>результаті</a:t>
              </a:r>
              <a:r>
                <a:rPr lang="ru-RU" sz="2400" b="1"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i="1" dirty="0" err="1">
                  <a:solidFill>
                    <a:schemeClr val="accent1">
                      <a:lumMod val="50000"/>
                    </a:schemeClr>
                  </a:solidFill>
                  <a:latin typeface="Times New Roman" panose="02020603050405020304" pitchFamily="18" charset="0"/>
                  <a:cs typeface="Times New Roman" panose="02020603050405020304" pitchFamily="18" charset="0"/>
                </a:rPr>
                <a:t>переробки</a:t>
              </a:r>
              <a:r>
                <a:rPr lang="ru-RU" sz="2400" b="1" i="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i="1" dirty="0" err="1">
                  <a:solidFill>
                    <a:schemeClr val="accent1">
                      <a:lumMod val="50000"/>
                    </a:schemeClr>
                  </a:solidFill>
                  <a:latin typeface="Times New Roman" panose="02020603050405020304" pitchFamily="18" charset="0"/>
                  <a:cs typeface="Times New Roman" panose="02020603050405020304" pitchFamily="18" charset="0"/>
                </a:rPr>
                <a:t>товарів</a:t>
              </a:r>
              <a:endParaRPr lang="ru-RU" sz="2400" b="1" i="1"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18" name="Горизонтальный свиток 17"/>
            <p:cNvSpPr/>
            <p:nvPr/>
          </p:nvSpPr>
          <p:spPr>
            <a:xfrm>
              <a:off x="6328229" y="4320501"/>
              <a:ext cx="5602514" cy="2537499"/>
            </a:xfrm>
            <a:prstGeom prst="horizontalScroll">
              <a:avLst/>
            </a:prstGeom>
            <a:solidFill>
              <a:srgbClr val="E9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636028" y="4739505"/>
              <a:ext cx="5074006" cy="1754326"/>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Залишки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відходи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утворилися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результаті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здійснення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операцій</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переробки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українських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за межами </a:t>
              </a:r>
              <a:r>
                <a:rPr lang="ru-RU" dirty="0" err="1">
                  <a:latin typeface="Times New Roman" panose="02020603050405020304" pitchFamily="18" charset="0"/>
                  <a:cs typeface="Times New Roman" panose="02020603050405020304" pitchFamily="18" charset="0"/>
                </a:rPr>
                <a:t>митної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території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залишаються</a:t>
              </a:r>
              <a:r>
                <a:rPr lang="ru-RU" dirty="0">
                  <a:latin typeface="Times New Roman" panose="02020603050405020304" pitchFamily="18" charset="0"/>
                  <a:cs typeface="Times New Roman" panose="02020603050405020304" pitchFamily="18" charset="0"/>
                </a:rPr>
                <a:t> за межами </a:t>
              </a:r>
              <a:r>
                <a:rPr lang="ru-RU" dirty="0" err="1">
                  <a:latin typeface="Times New Roman" panose="02020603050405020304" pitchFamily="18" charset="0"/>
                  <a:cs typeface="Times New Roman" panose="02020603050405020304" pitchFamily="18" charset="0"/>
                </a:rPr>
                <a:t>цієї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території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митному</a:t>
              </a:r>
              <a:r>
                <a:rPr lang="ru-RU" dirty="0">
                  <a:latin typeface="Times New Roman" panose="02020603050405020304" pitchFamily="18" charset="0"/>
                  <a:cs typeface="Times New Roman" panose="02020603050405020304" pitchFamily="18" charset="0"/>
                </a:rPr>
                <a:t> контролю та </a:t>
              </a:r>
              <a:r>
                <a:rPr lang="ru-RU" dirty="0" err="1">
                  <a:latin typeface="Times New Roman" panose="02020603050405020304" pitchFamily="18" charset="0"/>
                  <a:cs typeface="Times New Roman" panose="02020603050405020304" pitchFamily="18" charset="0"/>
                </a:rPr>
                <a:t>митному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оформленню</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підлягають</a:t>
              </a:r>
              <a:r>
                <a:rPr lang="ru-RU" dirty="0">
                  <a:latin typeface="Times New Roman" panose="02020603050405020304" pitchFamily="18" charset="0"/>
                  <a:cs typeface="Times New Roman" panose="02020603050405020304" pitchFamily="18" charset="0"/>
                </a:rPr>
                <a:t>.</a:t>
              </a:r>
            </a:p>
          </p:txBody>
        </p:sp>
      </p:grpSp>
      <p:grpSp>
        <p:nvGrpSpPr>
          <p:cNvPr id="23" name="Группа 22"/>
          <p:cNvGrpSpPr/>
          <p:nvPr/>
        </p:nvGrpSpPr>
        <p:grpSpPr>
          <a:xfrm>
            <a:off x="70252" y="178334"/>
            <a:ext cx="5058522" cy="6649006"/>
            <a:chOff x="6534427" y="27388"/>
            <a:chExt cx="4653389" cy="6958313"/>
          </a:xfrm>
        </p:grpSpPr>
        <p:sp>
          <p:nvSpPr>
            <p:cNvPr id="26" name="Горизонтальный свиток 25"/>
            <p:cNvSpPr/>
            <p:nvPr/>
          </p:nvSpPr>
          <p:spPr>
            <a:xfrm>
              <a:off x="6534427" y="526844"/>
              <a:ext cx="4615541" cy="6458857"/>
            </a:xfrm>
            <a:prstGeom prst="horizontalScroll">
              <a:avLst/>
            </a:prstGeom>
            <a:solidFill>
              <a:srgbClr val="E7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7043411" y="27388"/>
              <a:ext cx="4144405" cy="1578261"/>
            </a:xfrm>
            <a:prstGeom prst="rect">
              <a:avLst/>
            </a:prstGeom>
          </p:spPr>
          <p:txBody>
            <a:bodyPr wrap="square">
              <a:spAutoFit/>
            </a:bodyPr>
            <a:lstStyle/>
            <a:p>
              <a:pPr algn="ctr"/>
              <a:r>
                <a:rPr lang="ru-RU" sz="3200" b="1" i="1" dirty="0" err="1" smtClean="0">
                  <a:solidFill>
                    <a:srgbClr val="FF0000"/>
                  </a:solidFill>
                  <a:latin typeface="Times New Roman" panose="02020603050405020304" pitchFamily="18" charset="0"/>
                  <a:cs typeface="Times New Roman" panose="02020603050405020304" pitchFamily="18" charset="0"/>
                </a:rPr>
                <a:t>Еквівалентна</a:t>
              </a:r>
              <a:r>
                <a:rPr lang="ru-RU" sz="3200" b="1" i="1" dirty="0" smtClean="0">
                  <a:solidFill>
                    <a:srgbClr val="FF0000"/>
                  </a:solidFill>
                  <a:latin typeface="Times New Roman" panose="02020603050405020304" pitchFamily="18" charset="0"/>
                  <a:cs typeface="Times New Roman" panose="02020603050405020304" pitchFamily="18" charset="0"/>
                </a:rPr>
                <a:t>                            </a:t>
              </a:r>
              <a:r>
                <a:rPr lang="ru-RU" sz="3200" b="1" i="1" dirty="0" err="1" smtClean="0">
                  <a:solidFill>
                    <a:srgbClr val="FF0000"/>
                  </a:solidFill>
                  <a:latin typeface="Times New Roman" panose="02020603050405020304" pitchFamily="18" charset="0"/>
                  <a:cs typeface="Times New Roman" panose="02020603050405020304" pitchFamily="18" charset="0"/>
                </a:rPr>
                <a:t>компенсація</a:t>
              </a:r>
              <a:endParaRPr lang="ru-RU" sz="3200" b="1" i="1" dirty="0">
                <a:solidFill>
                  <a:srgbClr val="FF0000"/>
                </a:solidFill>
                <a:latin typeface="Times New Roman" panose="02020603050405020304" pitchFamily="18" charset="0"/>
                <a:cs typeface="Times New Roman" panose="02020603050405020304" pitchFamily="18" charset="0"/>
              </a:endParaRPr>
            </a:p>
            <a:p>
              <a:pPr algn="ctr"/>
              <a:r>
                <a:rPr lang="uk-UA" sz="2800" b="1" i="1" dirty="0" smtClean="0">
                  <a:solidFill>
                    <a:srgbClr val="FF0000"/>
                  </a:solidFill>
                  <a:latin typeface="Times New Roman" panose="02020603050405020304" pitchFamily="18" charset="0"/>
                  <a:cs typeface="Times New Roman" panose="02020603050405020304" pitchFamily="18" charset="0"/>
                </a:rPr>
                <a:t>   </a:t>
              </a:r>
              <a:endParaRPr lang="ru-RU" sz="2800" b="1" i="1" dirty="0">
                <a:solidFill>
                  <a:srgbClr val="FF0000"/>
                </a:solidFill>
                <a:latin typeface="Times New Roman" panose="02020603050405020304" pitchFamily="18" charset="0"/>
                <a:cs typeface="Times New Roman" panose="02020603050405020304" pitchFamily="18" charset="0"/>
              </a:endParaRPr>
            </a:p>
          </p:txBody>
        </p:sp>
      </p:grpSp>
      <p:pic>
        <p:nvPicPr>
          <p:cNvPr id="28" name="Picture 2" descr="https://d2gg9evh47fn9z.cloudfront.net/800px_COLOURBOX43377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921" y="2235267"/>
            <a:ext cx="1822491" cy="2429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23548" y="1418083"/>
            <a:ext cx="4531825" cy="5117261"/>
          </a:xfrm>
          <a:prstGeom prst="rect">
            <a:avLst/>
          </a:prstGeom>
          <a:noFill/>
        </p:spPr>
        <p:txBody>
          <a:bodyPr wrap="square" rtlCol="0">
            <a:spAutoFit/>
          </a:bodyPr>
          <a:lstStyle/>
          <a:p>
            <a:pPr marL="342900" indent="-342900" algn="ctr">
              <a:buAutoNum type="arabicPeriod"/>
            </a:pPr>
            <a:r>
              <a:rPr lang="ru-RU" dirty="0" err="1">
                <a:solidFill>
                  <a:srgbClr val="000000"/>
                </a:solidFill>
                <a:latin typeface="Times New Roman" panose="02020603050405020304" pitchFamily="18" charset="0"/>
                <a:cs typeface="Times New Roman" panose="02020603050405020304" pitchFamily="18" charset="0"/>
              </a:rPr>
              <a:t>Продукти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отримані</a:t>
            </a:r>
            <a:r>
              <a:rPr lang="ru-RU" dirty="0">
                <a:solidFill>
                  <a:srgbClr val="000000"/>
                </a:solidFill>
                <a:latin typeface="Times New Roman" panose="02020603050405020304" pitchFamily="18" charset="0"/>
                <a:cs typeface="Times New Roman" panose="02020603050405020304" pitchFamily="18" charset="0"/>
              </a:rPr>
              <a:t> в </a:t>
            </a:r>
            <a:r>
              <a:rPr lang="ru-RU" dirty="0" err="1">
                <a:solidFill>
                  <a:srgbClr val="000000"/>
                </a:solidFill>
                <a:latin typeface="Times New Roman" panose="02020603050405020304" pitchFamily="18" charset="0"/>
                <a:cs typeface="Times New Roman" panose="02020603050405020304" pitchFamily="18" charset="0"/>
              </a:rPr>
              <a:t>результаті</a:t>
            </a:r>
            <a:endParaRPr lang="ru-RU" dirty="0">
              <a:solidFill>
                <a:srgbClr val="000000"/>
              </a:solidFill>
              <a:latin typeface="Times New Roman" panose="02020603050405020304" pitchFamily="18" charset="0"/>
              <a:cs typeface="Times New Roman" panose="02020603050405020304" pitchFamily="18" charset="0"/>
            </a:endParaRPr>
          </a:p>
          <a:p>
            <a:pPr algn="ctr"/>
            <a:r>
              <a:rPr lang="ru-RU" dirty="0" err="1">
                <a:solidFill>
                  <a:srgbClr val="000000"/>
                </a:solidFill>
                <a:latin typeface="Times New Roman" panose="02020603050405020304" pitchFamily="18" charset="0"/>
                <a:cs typeface="Times New Roman" panose="02020603050405020304" pitchFamily="18" charset="0"/>
              </a:rPr>
              <a:t>переробки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еквівалентних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для </a:t>
            </a:r>
            <a:r>
              <a:rPr lang="ru-RU" dirty="0" err="1">
                <a:solidFill>
                  <a:srgbClr val="000000"/>
                </a:solidFill>
                <a:latin typeface="Times New Roman" panose="02020603050405020304" pitchFamily="18" charset="0"/>
                <a:cs typeface="Times New Roman" panose="02020603050405020304" pitchFamily="18" charset="0"/>
              </a:rPr>
              <a:t>цілей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застосування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цієї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глави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вважаються</a:t>
            </a:r>
            <a:r>
              <a:rPr lang="ru-RU" dirty="0">
                <a:solidFill>
                  <a:srgbClr val="000000"/>
                </a:solidFill>
                <a:latin typeface="Times New Roman" panose="02020603050405020304" pitchFamily="18" charset="0"/>
                <a:cs typeface="Times New Roman" panose="02020603050405020304" pitchFamily="18" charset="0"/>
              </a:rPr>
              <a:t> продуктами </a:t>
            </a:r>
            <a:r>
              <a:rPr lang="ru-RU" dirty="0" err="1">
                <a:solidFill>
                  <a:srgbClr val="000000"/>
                </a:solidFill>
                <a:latin typeface="Times New Roman" panose="02020603050405020304" pitchFamily="18" charset="0"/>
                <a:cs typeface="Times New Roman" panose="02020603050405020304" pitchFamily="18" charset="0"/>
              </a:rPr>
              <a:t>переробки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українських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a:t>
            </a:r>
          </a:p>
          <a:p>
            <a:pPr algn="ctr"/>
            <a:r>
              <a:rPr lang="ru-RU" dirty="0" smtClean="0">
                <a:solidFill>
                  <a:srgbClr val="000000"/>
                </a:solidFill>
                <a:latin typeface="Times New Roman" panose="02020603050405020304" pitchFamily="18" charset="0"/>
                <a:cs typeface="Times New Roman" panose="02020603050405020304" pitchFamily="18" charset="0"/>
              </a:rPr>
              <a:t>2</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Під</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еквівалентними</a:t>
            </a:r>
            <a:r>
              <a:rPr lang="ru-RU" dirty="0">
                <a:solidFill>
                  <a:srgbClr val="000000"/>
                </a:solidFill>
                <a:latin typeface="Times New Roman" panose="02020603050405020304" pitchFamily="18" charset="0"/>
                <a:cs typeface="Times New Roman" panose="02020603050405020304" pitchFamily="18" charset="0"/>
              </a:rPr>
              <a:t> товарами </a:t>
            </a:r>
            <a:r>
              <a:rPr lang="ru-RU" dirty="0" err="1">
                <a:solidFill>
                  <a:srgbClr val="000000"/>
                </a:solidFill>
                <a:latin typeface="Times New Roman" panose="02020603050405020304" pitchFamily="18" charset="0"/>
                <a:cs typeface="Times New Roman" panose="02020603050405020304" pitchFamily="18" charset="0"/>
              </a:rPr>
              <a:t>розуміються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іноземні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які</a:t>
            </a:r>
            <a:r>
              <a:rPr lang="ru-RU" dirty="0">
                <a:solidFill>
                  <a:srgbClr val="000000"/>
                </a:solidFill>
                <a:latin typeface="Times New Roman" panose="02020603050405020304" pitchFamily="18" charset="0"/>
                <a:cs typeface="Times New Roman" panose="02020603050405020304" pitchFamily="18" charset="0"/>
              </a:rPr>
              <a:t> є </a:t>
            </a:r>
            <a:r>
              <a:rPr lang="ru-RU" dirty="0" err="1">
                <a:solidFill>
                  <a:srgbClr val="000000"/>
                </a:solidFill>
                <a:latin typeface="Times New Roman" panose="02020603050405020304" pitchFamily="18" charset="0"/>
                <a:cs typeface="Times New Roman" panose="02020603050405020304" pitchFamily="18" charset="0"/>
              </a:rPr>
              <a:t>ідентичними</a:t>
            </a:r>
            <a:r>
              <a:rPr lang="ru-RU" dirty="0">
                <a:solidFill>
                  <a:srgbClr val="000000"/>
                </a:solidFill>
                <a:latin typeface="Times New Roman" panose="02020603050405020304" pitchFamily="18" charset="0"/>
                <a:cs typeface="Times New Roman" panose="02020603050405020304" pitchFamily="18" charset="0"/>
              </a:rPr>
              <a:t> за </a:t>
            </a:r>
            <a:r>
              <a:rPr lang="ru-RU" dirty="0" err="1">
                <a:solidFill>
                  <a:srgbClr val="000000"/>
                </a:solidFill>
                <a:latin typeface="Times New Roman" panose="02020603050405020304" pitchFamily="18" charset="0"/>
                <a:cs typeface="Times New Roman" panose="02020603050405020304" pitchFamily="18" charset="0"/>
              </a:rPr>
              <a:t>описовими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кількісними</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технічними</a:t>
            </a:r>
            <a:r>
              <a:rPr lang="ru-RU" dirty="0">
                <a:solidFill>
                  <a:srgbClr val="000000"/>
                </a:solidFill>
                <a:latin typeface="Times New Roman" panose="02020603050405020304" pitchFamily="18" charset="0"/>
                <a:cs typeface="Times New Roman" panose="02020603050405020304" pitchFamily="18" charset="0"/>
              </a:rPr>
              <a:t> характеристиками </a:t>
            </a:r>
            <a:r>
              <a:rPr lang="ru-RU" dirty="0" err="1">
                <a:solidFill>
                  <a:srgbClr val="000000"/>
                </a:solidFill>
                <a:latin typeface="Times New Roman" panose="02020603050405020304" pitchFamily="18" charset="0"/>
                <a:cs typeface="Times New Roman" panose="02020603050405020304" pitchFamily="18" charset="0"/>
              </a:rPr>
              <a:t>українським</a:t>
            </a:r>
            <a:r>
              <a:rPr lang="ru-RU" dirty="0">
                <a:solidFill>
                  <a:srgbClr val="000000"/>
                </a:solidFill>
                <a:latin typeface="Times New Roman" panose="02020603050405020304" pitchFamily="18" charset="0"/>
                <a:cs typeface="Times New Roman" panose="02020603050405020304" pitchFamily="18" charset="0"/>
              </a:rPr>
              <a:t> товарам, </a:t>
            </a:r>
            <a:r>
              <a:rPr lang="ru-RU" dirty="0" err="1">
                <a:solidFill>
                  <a:srgbClr val="000000"/>
                </a:solidFill>
                <a:latin typeface="Times New Roman" panose="02020603050405020304" pitchFamily="18" charset="0"/>
                <a:cs typeface="Times New Roman" panose="02020603050405020304" pitchFamily="18" charset="0"/>
              </a:rPr>
              <a:t>вивезеним</a:t>
            </a:r>
            <a:r>
              <a:rPr lang="ru-RU" dirty="0">
                <a:solidFill>
                  <a:srgbClr val="000000"/>
                </a:solidFill>
                <a:latin typeface="Times New Roman" panose="02020603050405020304" pitchFamily="18" charset="0"/>
                <a:cs typeface="Times New Roman" panose="02020603050405020304" pitchFamily="18" charset="0"/>
              </a:rPr>
              <a:t> для </a:t>
            </a:r>
            <a:r>
              <a:rPr lang="ru-RU" dirty="0" err="1">
                <a:solidFill>
                  <a:srgbClr val="000000"/>
                </a:solidFill>
                <a:latin typeface="Times New Roman" panose="02020603050405020304" pitchFamily="18" charset="0"/>
                <a:cs typeface="Times New Roman" panose="02020603050405020304" pitchFamily="18" charset="0"/>
              </a:rPr>
              <a:t>переробки</a:t>
            </a:r>
            <a:r>
              <a:rPr lang="ru-RU" dirty="0">
                <a:solidFill>
                  <a:srgbClr val="000000"/>
                </a:solidFill>
                <a:latin typeface="Times New Roman" panose="02020603050405020304" pitchFamily="18" charset="0"/>
                <a:cs typeface="Times New Roman" panose="02020603050405020304" pitchFamily="18" charset="0"/>
              </a:rPr>
              <a:t> за межами </a:t>
            </a:r>
            <a:r>
              <a:rPr lang="ru-RU" dirty="0" err="1">
                <a:solidFill>
                  <a:srgbClr val="000000"/>
                </a:solidFill>
                <a:latin typeface="Times New Roman" panose="02020603050405020304" pitchFamily="18" charset="0"/>
                <a:cs typeface="Times New Roman" panose="02020603050405020304" pitchFamily="18" charset="0"/>
              </a:rPr>
              <a:t>митної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території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України</a:t>
            </a:r>
            <a:r>
              <a:rPr lang="ru-RU" dirty="0" smtClean="0">
                <a:solidFill>
                  <a:srgbClr val="000000"/>
                </a:solidFill>
                <a:latin typeface="Times New Roman" panose="02020603050405020304" pitchFamily="18" charset="0"/>
                <a:cs typeface="Times New Roman" panose="02020603050405020304" pitchFamily="18" charset="0"/>
              </a:rPr>
              <a:t>.</a:t>
            </a:r>
            <a:endParaRPr lang="ru-RU" dirty="0">
              <a:solidFill>
                <a:srgbClr val="000000"/>
              </a:solidFill>
              <a:latin typeface="Times New Roman" panose="02020603050405020304" pitchFamily="18" charset="0"/>
              <a:cs typeface="Times New Roman" panose="02020603050405020304" pitchFamily="18" charset="0"/>
            </a:endParaRPr>
          </a:p>
          <a:p>
            <a:pPr algn="ctr"/>
            <a:r>
              <a:rPr lang="ru-RU" dirty="0">
                <a:solidFill>
                  <a:srgbClr val="000000"/>
                </a:solidFill>
                <a:latin typeface="Times New Roman" panose="02020603050405020304" pitchFamily="18" charset="0"/>
                <a:cs typeface="Times New Roman" panose="02020603050405020304" pitchFamily="18" charset="0"/>
              </a:rPr>
              <a:t>3. </a:t>
            </a:r>
            <a:r>
              <a:rPr lang="ru-RU" dirty="0" err="1">
                <a:solidFill>
                  <a:srgbClr val="000000"/>
                </a:solidFill>
                <a:latin typeface="Times New Roman" panose="02020603050405020304" pitchFamily="18" charset="0"/>
                <a:cs typeface="Times New Roman" panose="02020603050405020304" pitchFamily="18" charset="0"/>
              </a:rPr>
              <a:t>Дозволяється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ввезення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продуктів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переробки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еквівалентних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на </a:t>
            </a:r>
            <a:r>
              <a:rPr lang="ru-RU" dirty="0" err="1">
                <a:solidFill>
                  <a:srgbClr val="000000"/>
                </a:solidFill>
                <a:latin typeface="Times New Roman" panose="02020603050405020304" pitchFamily="18" charset="0"/>
                <a:cs typeface="Times New Roman" panose="02020603050405020304" pitchFamily="18" charset="0"/>
              </a:rPr>
              <a:t>митну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територію</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України</a:t>
            </a:r>
            <a:r>
              <a:rPr lang="ru-RU" dirty="0">
                <a:solidFill>
                  <a:srgbClr val="000000"/>
                </a:solidFill>
                <a:latin typeface="Times New Roman" panose="02020603050405020304" pitchFamily="18" charset="0"/>
                <a:cs typeface="Times New Roman" panose="02020603050405020304" pitchFamily="18" charset="0"/>
              </a:rPr>
              <a:t> до </a:t>
            </a:r>
            <a:r>
              <a:rPr lang="ru-RU" dirty="0" err="1">
                <a:solidFill>
                  <a:srgbClr val="000000"/>
                </a:solidFill>
                <a:latin typeface="Times New Roman" panose="02020603050405020304" pitchFamily="18" charset="0"/>
                <a:cs typeface="Times New Roman" panose="02020603050405020304" pitchFamily="18" charset="0"/>
              </a:rPr>
              <a:t>вивезення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українських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для </a:t>
            </a:r>
            <a:r>
              <a:rPr lang="ru-RU" dirty="0" err="1">
                <a:solidFill>
                  <a:srgbClr val="000000"/>
                </a:solidFill>
                <a:latin typeface="Times New Roman" panose="02020603050405020304" pitchFamily="18" charset="0"/>
                <a:cs typeface="Times New Roman" panose="02020603050405020304" pitchFamily="18" charset="0"/>
              </a:rPr>
              <a:t>переробки</a:t>
            </a:r>
            <a:r>
              <a:rPr lang="ru-RU" dirty="0">
                <a:solidFill>
                  <a:srgbClr val="000000"/>
                </a:solidFill>
                <a:latin typeface="Times New Roman" panose="02020603050405020304" pitchFamily="18" charset="0"/>
                <a:cs typeface="Times New Roman" panose="02020603050405020304" pitchFamily="18" charset="0"/>
              </a:rPr>
              <a:t> за межами </a:t>
            </a:r>
            <a:r>
              <a:rPr lang="ru-RU" dirty="0" err="1">
                <a:solidFill>
                  <a:srgbClr val="000000"/>
                </a:solidFill>
                <a:latin typeface="Times New Roman" panose="02020603050405020304" pitchFamily="18" charset="0"/>
                <a:cs typeface="Times New Roman" panose="02020603050405020304" pitchFamily="18" charset="0"/>
              </a:rPr>
              <a:t>митної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території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або</a:t>
            </a:r>
            <a:r>
              <a:rPr lang="ru-RU" dirty="0">
                <a:solidFill>
                  <a:srgbClr val="000000"/>
                </a:solidFill>
                <a:latin typeface="Times New Roman" panose="02020603050405020304" pitchFamily="18" charset="0"/>
                <a:cs typeface="Times New Roman" panose="02020603050405020304" pitchFamily="18" charset="0"/>
              </a:rPr>
              <a:t> до </a:t>
            </a:r>
            <a:r>
              <a:rPr lang="ru-RU" dirty="0" err="1">
                <a:solidFill>
                  <a:srgbClr val="000000"/>
                </a:solidFill>
                <a:latin typeface="Times New Roman" panose="02020603050405020304" pitchFamily="18" charset="0"/>
                <a:cs typeface="Times New Roman" panose="02020603050405020304" pitchFamily="18" charset="0"/>
              </a:rPr>
              <a:t>завершення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операцій</a:t>
            </a:r>
            <a:r>
              <a:rPr lang="ru-RU" dirty="0">
                <a:solidFill>
                  <a:srgbClr val="000000"/>
                </a:solidFill>
                <a:latin typeface="Times New Roman" panose="02020603050405020304" pitchFamily="18" charset="0"/>
                <a:cs typeface="Times New Roman" panose="02020603050405020304" pitchFamily="18" charset="0"/>
              </a:rPr>
              <a:t> з </a:t>
            </a:r>
            <a:r>
              <a:rPr lang="ru-RU" dirty="0" err="1">
                <a:solidFill>
                  <a:srgbClr val="000000"/>
                </a:solidFill>
                <a:latin typeface="Times New Roman" panose="02020603050405020304" pitchFamily="18" charset="0"/>
                <a:cs typeface="Times New Roman" panose="02020603050405020304" pitchFamily="18" charset="0"/>
              </a:rPr>
              <a:t>їх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переробки</a:t>
            </a:r>
            <a:r>
              <a:rPr lang="ru-RU" dirty="0">
                <a:solidFill>
                  <a:srgbClr val="000000"/>
                </a:solidFill>
                <a:latin typeface="Times New Roman" panose="02020603050405020304" pitchFamily="18" charset="0"/>
                <a:cs typeface="Times New Roman" panose="02020603050405020304" pitchFamily="18" charset="0"/>
              </a:rPr>
              <a:t>.</a:t>
            </a: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282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st.depositphotos.com/1555678/1497/i/380/depositphotos_14977087-stock-photo-3d-white-with-a-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19" y="4913193"/>
            <a:ext cx="1438491" cy="1828183"/>
          </a:xfrm>
          <a:prstGeom prst="rect">
            <a:avLst/>
          </a:prstGeom>
          <a:noFill/>
          <a:extLst>
            <a:ext uri="{909E8E84-426E-40DD-AFC4-6F175D3DCCD1}">
              <a14:hiddenFill xmlns:a14="http://schemas.microsoft.com/office/drawing/2010/main">
                <a:solidFill>
                  <a:srgbClr val="FFFFFF"/>
                </a:solidFill>
              </a14:hiddenFill>
            </a:ext>
          </a:extLst>
        </p:spPr>
      </p:pic>
      <p:sp>
        <p:nvSpPr>
          <p:cNvPr id="4" name="Выноска-облако 3"/>
          <p:cNvSpPr/>
          <p:nvPr/>
        </p:nvSpPr>
        <p:spPr>
          <a:xfrm>
            <a:off x="-1" y="2104571"/>
            <a:ext cx="5210630" cy="2658497"/>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ru-RU" b="1" i="1" dirty="0" err="1" smtClean="0">
                <a:solidFill>
                  <a:srgbClr val="FF0000"/>
                </a:solidFill>
                <a:latin typeface="Times New Roman" panose="02020603050405020304" pitchFamily="18" charset="0"/>
                <a:cs typeface="Times New Roman" panose="02020603050405020304" pitchFamily="18" charset="0"/>
              </a:rPr>
              <a:t>Який</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err="1" smtClean="0">
                <a:solidFill>
                  <a:srgbClr val="FF0000"/>
                </a:solidFill>
                <a:latin typeface="Times New Roman" panose="02020603050405020304" pitchFamily="18" charset="0"/>
                <a:cs typeface="Times New Roman" panose="02020603050405020304" pitchFamily="18" charset="0"/>
              </a:rPr>
              <a:t>митний</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статус </a:t>
            </a:r>
            <a:r>
              <a:rPr lang="ru-RU" b="1" i="1" dirty="0" err="1">
                <a:solidFill>
                  <a:srgbClr val="FF0000"/>
                </a:solidFill>
                <a:latin typeface="Times New Roman" panose="02020603050405020304" pitchFamily="18" charset="0"/>
                <a:cs typeface="Times New Roman" panose="02020603050405020304" pitchFamily="18" charset="0"/>
              </a:rPr>
              <a:t>товарів</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a:solidFill>
                  <a:srgbClr val="FF0000"/>
                </a:solidFill>
                <a:latin typeface="Times New Roman" panose="02020603050405020304" pitchFamily="18" charset="0"/>
                <a:cs typeface="Times New Roman" panose="02020603050405020304" pitchFamily="18" charset="0"/>
              </a:rPr>
              <a:t>що</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a:solidFill>
                  <a:srgbClr val="FF0000"/>
                </a:solidFill>
                <a:latin typeface="Times New Roman" panose="02020603050405020304" pitchFamily="18" charset="0"/>
                <a:cs typeface="Times New Roman" panose="02020603050405020304" pitchFamily="18" charset="0"/>
              </a:rPr>
              <a:t>поміщуються</a:t>
            </a:r>
            <a:r>
              <a:rPr lang="ru-RU" b="1" i="1" dirty="0">
                <a:solidFill>
                  <a:srgbClr val="FF0000"/>
                </a:solidFill>
                <a:latin typeface="Times New Roman" panose="02020603050405020304" pitchFamily="18" charset="0"/>
                <a:cs typeface="Times New Roman" panose="02020603050405020304" pitchFamily="18" charset="0"/>
              </a:rPr>
              <a:t> у </a:t>
            </a:r>
            <a:r>
              <a:rPr lang="ru-RU" b="1" i="1" dirty="0" err="1">
                <a:solidFill>
                  <a:srgbClr val="FF0000"/>
                </a:solidFill>
                <a:latin typeface="Times New Roman" panose="02020603050405020304" pitchFamily="18" charset="0"/>
                <a:cs typeface="Times New Roman" panose="02020603050405020304" pitchFamily="18" charset="0"/>
              </a:rPr>
              <a:t>митний</a:t>
            </a:r>
            <a:r>
              <a:rPr lang="ru-RU" b="1" i="1" dirty="0">
                <a:solidFill>
                  <a:srgbClr val="FF0000"/>
                </a:solidFill>
                <a:latin typeface="Times New Roman" panose="02020603050405020304" pitchFamily="18" charset="0"/>
                <a:cs typeface="Times New Roman" panose="02020603050405020304" pitchFamily="18" charset="0"/>
              </a:rPr>
              <a:t> режим </a:t>
            </a:r>
            <a:r>
              <a:rPr lang="ru-RU" b="1" i="1" dirty="0" err="1">
                <a:solidFill>
                  <a:srgbClr val="FF0000"/>
                </a:solidFill>
                <a:latin typeface="Times New Roman" panose="02020603050405020304" pitchFamily="18" charset="0"/>
                <a:cs typeface="Times New Roman" panose="02020603050405020304" pitchFamily="18" charset="0"/>
              </a:rPr>
              <a:t>переробки</a:t>
            </a:r>
            <a:r>
              <a:rPr lang="ru-RU" b="1" i="1" dirty="0">
                <a:solidFill>
                  <a:srgbClr val="FF0000"/>
                </a:solidFill>
                <a:latin typeface="Times New Roman" panose="02020603050405020304" pitchFamily="18" charset="0"/>
                <a:cs typeface="Times New Roman" panose="02020603050405020304" pitchFamily="18" charset="0"/>
              </a:rPr>
              <a:t> за межами </a:t>
            </a:r>
            <a:r>
              <a:rPr lang="ru-RU" b="1" i="1" dirty="0" err="1">
                <a:solidFill>
                  <a:srgbClr val="FF0000"/>
                </a:solidFill>
                <a:latin typeface="Times New Roman" panose="02020603050405020304" pitchFamily="18" charset="0"/>
                <a:cs typeface="Times New Roman" panose="02020603050405020304" pitchFamily="18" charset="0"/>
              </a:rPr>
              <a:t>митної</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a:solidFill>
                  <a:srgbClr val="FF0000"/>
                </a:solidFill>
                <a:latin typeface="Times New Roman" panose="02020603050405020304" pitchFamily="18" charset="0"/>
                <a:cs typeface="Times New Roman" panose="02020603050405020304" pitchFamily="18" charset="0"/>
              </a:rPr>
              <a:t>території</a:t>
            </a:r>
            <a:endParaRPr lang="ru-RU" b="1" i="1" dirty="0">
              <a:solidFill>
                <a:srgbClr val="FF0000"/>
              </a:solidFill>
              <a:latin typeface="Times New Roman" panose="02020603050405020304" pitchFamily="18" charset="0"/>
              <a:cs typeface="Times New Roman" panose="02020603050405020304" pitchFamily="18" charset="0"/>
            </a:endParaRPr>
          </a:p>
          <a:p>
            <a:pPr lvl="1" algn="ctr"/>
            <a:endParaRPr lang="ru-RU"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15764" y="90517"/>
            <a:ext cx="6096000" cy="1938992"/>
          </a:xfrm>
          <a:prstGeom prst="rect">
            <a:avLst/>
          </a:prstGeom>
        </p:spPr>
        <p:txBody>
          <a:bodyPr>
            <a:spAutoFit/>
          </a:bodyPr>
          <a:lstStyle/>
          <a:p>
            <a:pPr algn="ctr"/>
            <a:r>
              <a:rPr lang="ru-RU" sz="2400" dirty="0">
                <a:solidFill>
                  <a:srgbClr val="000000"/>
                </a:solidFill>
                <a:latin typeface="Times New Roman" panose="02020603050405020304" pitchFamily="18" charset="0"/>
                <a:cs typeface="Times New Roman" panose="02020603050405020304" pitchFamily="18" charset="0"/>
              </a:rPr>
              <a:t>1. </a:t>
            </a:r>
            <a:r>
              <a:rPr lang="ru-RU" sz="2400" dirty="0" err="1">
                <a:solidFill>
                  <a:srgbClr val="000000"/>
                </a:solidFill>
                <a:latin typeface="Times New Roman" panose="02020603050405020304" pitchFamily="18" charset="0"/>
                <a:cs typeface="Times New Roman" panose="02020603050405020304" pitchFamily="18" charset="0"/>
              </a:rPr>
              <a:t>Українські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поміщені</a:t>
            </a:r>
            <a:r>
              <a:rPr lang="ru-RU" sz="2400" dirty="0">
                <a:solidFill>
                  <a:srgbClr val="000000"/>
                </a:solidFill>
                <a:latin typeface="Times New Roman" panose="02020603050405020304" pitchFamily="18" charset="0"/>
                <a:cs typeface="Times New Roman" panose="02020603050405020304" pitchFamily="18" charset="0"/>
              </a:rPr>
              <a:t> у </a:t>
            </a:r>
            <a:r>
              <a:rPr lang="ru-RU" sz="2400" dirty="0" err="1">
                <a:solidFill>
                  <a:srgbClr val="000000"/>
                </a:solidFill>
                <a:latin typeface="Times New Roman" panose="02020603050405020304" pitchFamily="18" charset="0"/>
                <a:cs typeface="Times New Roman" panose="02020603050405020304" pitchFamily="18" charset="0"/>
              </a:rPr>
              <a:t>митний</a:t>
            </a:r>
            <a:r>
              <a:rPr lang="ru-RU" sz="2400" dirty="0">
                <a:solidFill>
                  <a:srgbClr val="000000"/>
                </a:solidFill>
                <a:latin typeface="Times New Roman" panose="02020603050405020304" pitchFamily="18" charset="0"/>
                <a:cs typeface="Times New Roman" panose="02020603050405020304" pitchFamily="18" charset="0"/>
              </a:rPr>
              <a:t> режим </a:t>
            </a:r>
            <a:r>
              <a:rPr lang="ru-RU" sz="2400" dirty="0" err="1">
                <a:solidFill>
                  <a:srgbClr val="000000"/>
                </a:solidFill>
                <a:latin typeface="Times New Roman" panose="02020603050405020304" pitchFamily="18" charset="0"/>
                <a:cs typeface="Times New Roman" panose="02020603050405020304" pitchFamily="18" charset="0"/>
              </a:rPr>
              <a:t>переробки</a:t>
            </a:r>
            <a:r>
              <a:rPr lang="ru-RU" sz="2400" dirty="0">
                <a:solidFill>
                  <a:srgbClr val="000000"/>
                </a:solidFill>
                <a:latin typeface="Times New Roman" panose="02020603050405020304" pitchFamily="18" charset="0"/>
                <a:cs typeface="Times New Roman" panose="02020603050405020304" pitchFamily="18" charset="0"/>
              </a:rPr>
              <a:t> за межами </a:t>
            </a:r>
            <a:r>
              <a:rPr lang="ru-RU" sz="2400" dirty="0" err="1">
                <a:solidFill>
                  <a:srgbClr val="000000"/>
                </a:solidFill>
                <a:latin typeface="Times New Roman" panose="02020603050405020304" pitchFamily="18" charset="0"/>
                <a:cs typeface="Times New Roman" panose="02020603050405020304" pitchFamily="18" charset="0"/>
              </a:rPr>
              <a:t>митної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території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отримують</a:t>
            </a:r>
            <a:r>
              <a:rPr lang="ru-RU" sz="2400" dirty="0">
                <a:solidFill>
                  <a:srgbClr val="000000"/>
                </a:solidFill>
                <a:latin typeface="Times New Roman" panose="02020603050405020304" pitchFamily="18" charset="0"/>
                <a:cs typeface="Times New Roman" panose="02020603050405020304" pitchFamily="18" charset="0"/>
              </a:rPr>
              <a:t> статус </a:t>
            </a:r>
            <a:r>
              <a:rPr lang="ru-RU" sz="2400" dirty="0" err="1">
                <a:solidFill>
                  <a:srgbClr val="000000"/>
                </a:solidFill>
                <a:latin typeface="Times New Roman" panose="02020603050405020304" pitchFamily="18" charset="0"/>
                <a:cs typeface="Times New Roman" panose="02020603050405020304" pitchFamily="18" charset="0"/>
              </a:rPr>
              <a:t>іноземних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товарів</a:t>
            </a:r>
            <a:r>
              <a:rPr lang="ru-RU" sz="2400" dirty="0">
                <a:solidFill>
                  <a:srgbClr val="000000"/>
                </a:solidFill>
                <a:latin typeface="Times New Roman" panose="02020603050405020304" pitchFamily="18" charset="0"/>
                <a:cs typeface="Times New Roman" panose="02020603050405020304" pitchFamily="18" charset="0"/>
              </a:rPr>
              <a:t> з моменту </a:t>
            </a:r>
            <a:r>
              <a:rPr lang="ru-RU" sz="2400" dirty="0" err="1">
                <a:solidFill>
                  <a:srgbClr val="000000"/>
                </a:solidFill>
                <a:latin typeface="Times New Roman" panose="02020603050405020304" pitchFamily="18" charset="0"/>
                <a:cs typeface="Times New Roman" panose="02020603050405020304" pitchFamily="18" charset="0"/>
              </a:rPr>
              <a:t>їх</a:t>
            </a:r>
            <a:r>
              <a:rPr lang="ru-RU" sz="2400" dirty="0">
                <a:solidFill>
                  <a:srgbClr val="000000"/>
                </a:solidFill>
                <a:latin typeface="Times New Roman" panose="02020603050405020304" pitchFamily="18" charset="0"/>
                <a:cs typeface="Times New Roman" panose="02020603050405020304" pitchFamily="18" charset="0"/>
              </a:rPr>
              <a:t> фактичного </a:t>
            </a:r>
            <a:r>
              <a:rPr lang="ru-RU" sz="2400" dirty="0" err="1">
                <a:solidFill>
                  <a:srgbClr val="000000"/>
                </a:solidFill>
                <a:latin typeface="Times New Roman" panose="02020603050405020304" pitchFamily="18" charset="0"/>
                <a:cs typeface="Times New Roman" panose="02020603050405020304" pitchFamily="18" charset="0"/>
              </a:rPr>
              <a:t>вивезення</a:t>
            </a:r>
            <a:r>
              <a:rPr lang="ru-RU" sz="2400" dirty="0">
                <a:solidFill>
                  <a:srgbClr val="000000"/>
                </a:solidFill>
                <a:latin typeface="Times New Roman" panose="02020603050405020304" pitchFamily="18" charset="0"/>
                <a:cs typeface="Times New Roman" panose="02020603050405020304" pitchFamily="18" charset="0"/>
              </a:rPr>
              <a:t> за </a:t>
            </a:r>
            <a:r>
              <a:rPr lang="ru-RU" sz="2400" dirty="0" err="1">
                <a:solidFill>
                  <a:srgbClr val="000000"/>
                </a:solidFill>
                <a:latin typeface="Times New Roman" panose="02020603050405020304" pitchFamily="18" charset="0"/>
                <a:cs typeface="Times New Roman" panose="02020603050405020304" pitchFamily="18" charset="0"/>
              </a:rPr>
              <a:t>межі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митної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території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України</a:t>
            </a:r>
            <a:r>
              <a:rPr lang="ru-RU" sz="2400" dirty="0">
                <a:solidFill>
                  <a:srgbClr val="00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863772" y="2604869"/>
            <a:ext cx="6096000" cy="2308324"/>
          </a:xfrm>
          <a:prstGeom prst="rect">
            <a:avLst/>
          </a:prstGeom>
        </p:spPr>
        <p:txBody>
          <a:bodyPr>
            <a:spAutoFit/>
          </a:bodyPr>
          <a:lstStyle/>
          <a:p>
            <a:pPr algn="ctr"/>
            <a:r>
              <a:rPr lang="ru-RU" sz="2400" dirty="0">
                <a:solidFill>
                  <a:srgbClr val="000000"/>
                </a:solidFill>
                <a:latin typeface="Times New Roman" panose="02020603050405020304" pitchFamily="18" charset="0"/>
                <a:cs typeface="Times New Roman" panose="02020603050405020304" pitchFamily="18" charset="0"/>
              </a:rPr>
              <a:t>2. </a:t>
            </a:r>
            <a:r>
              <a:rPr lang="ru-RU" sz="2400" dirty="0" err="1">
                <a:solidFill>
                  <a:srgbClr val="000000"/>
                </a:solidFill>
                <a:latin typeface="Times New Roman" panose="02020603050405020304" pitchFamily="18" charset="0"/>
                <a:cs typeface="Times New Roman" panose="02020603050405020304" pitchFamily="18" charset="0"/>
              </a:rPr>
              <a:t>Продукти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переробки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виготовлені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одержані</a:t>
            </a:r>
            <a:r>
              <a:rPr lang="ru-RU" sz="2400" dirty="0">
                <a:solidFill>
                  <a:srgbClr val="000000"/>
                </a:solidFill>
                <a:latin typeface="Times New Roman" panose="02020603050405020304" pitchFamily="18" charset="0"/>
                <a:cs typeface="Times New Roman" panose="02020603050405020304" pitchFamily="18" charset="0"/>
              </a:rPr>
              <a:t>) у </a:t>
            </a:r>
            <a:r>
              <a:rPr lang="ru-RU" sz="2400" dirty="0" err="1">
                <a:solidFill>
                  <a:srgbClr val="000000"/>
                </a:solidFill>
                <a:latin typeface="Times New Roman" panose="02020603050405020304" pitchFamily="18" charset="0"/>
                <a:cs typeface="Times New Roman" panose="02020603050405020304" pitchFamily="18" charset="0"/>
              </a:rPr>
              <a:t>процесі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здійснення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операцій</a:t>
            </a:r>
            <a:r>
              <a:rPr lang="ru-RU" sz="2400" dirty="0">
                <a:solidFill>
                  <a:srgbClr val="000000"/>
                </a:solidFill>
                <a:latin typeface="Times New Roman" panose="02020603050405020304" pitchFamily="18" charset="0"/>
                <a:cs typeface="Times New Roman" panose="02020603050405020304" pitchFamily="18" charset="0"/>
              </a:rPr>
              <a:t> з </a:t>
            </a:r>
            <a:r>
              <a:rPr lang="ru-RU" sz="2400" dirty="0" err="1">
                <a:solidFill>
                  <a:srgbClr val="000000"/>
                </a:solidFill>
                <a:latin typeface="Times New Roman" panose="02020603050405020304" pitchFamily="18" charset="0"/>
                <a:cs typeface="Times New Roman" panose="02020603050405020304" pitchFamily="18" charset="0"/>
              </a:rPr>
              <a:t>переробки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товарів</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мають</a:t>
            </a:r>
            <a:r>
              <a:rPr lang="ru-RU" sz="2400" dirty="0">
                <a:solidFill>
                  <a:srgbClr val="000000"/>
                </a:solidFill>
                <a:latin typeface="Times New Roman" panose="02020603050405020304" pitchFamily="18" charset="0"/>
                <a:cs typeface="Times New Roman" panose="02020603050405020304" pitchFamily="18" charset="0"/>
              </a:rPr>
              <a:t> статус </a:t>
            </a:r>
            <a:r>
              <a:rPr lang="ru-RU" sz="2400" dirty="0" err="1">
                <a:solidFill>
                  <a:srgbClr val="000000"/>
                </a:solidFill>
                <a:latin typeface="Times New Roman" panose="02020603050405020304" pitchFamily="18" charset="0"/>
                <a:cs typeface="Times New Roman" panose="02020603050405020304" pitchFamily="18" charset="0"/>
              </a:rPr>
              <a:t>іноземних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товарів</a:t>
            </a:r>
            <a:r>
              <a:rPr lang="ru-RU" sz="2400" dirty="0">
                <a:solidFill>
                  <a:srgbClr val="000000"/>
                </a:solidFill>
                <a:latin typeface="Times New Roman" panose="02020603050405020304" pitchFamily="18" charset="0"/>
                <a:cs typeface="Times New Roman" panose="02020603050405020304" pitchFamily="18" charset="0"/>
              </a:rPr>
              <a:t> та </a:t>
            </a:r>
            <a:r>
              <a:rPr lang="ru-RU" sz="2400" dirty="0" err="1">
                <a:solidFill>
                  <a:srgbClr val="000000"/>
                </a:solidFill>
                <a:latin typeface="Times New Roman" panose="02020603050405020304" pitchFamily="18" charset="0"/>
                <a:cs typeface="Times New Roman" panose="02020603050405020304" pitchFamily="18" charset="0"/>
              </a:rPr>
              <a:t>вважаються</a:t>
            </a:r>
            <a:r>
              <a:rPr lang="ru-RU" sz="2400" dirty="0">
                <a:solidFill>
                  <a:srgbClr val="000000"/>
                </a:solidFill>
                <a:latin typeface="Times New Roman" panose="02020603050405020304" pitchFamily="18" charset="0"/>
                <a:cs typeface="Times New Roman" panose="02020603050405020304" pitchFamily="18" charset="0"/>
              </a:rPr>
              <a:t> такими, </a:t>
            </a:r>
            <a:r>
              <a:rPr lang="ru-RU" sz="2400" dirty="0" err="1">
                <a:solidFill>
                  <a:srgbClr val="000000"/>
                </a:solidFill>
                <a:latin typeface="Times New Roman" panose="02020603050405020304" pitchFamily="18" charset="0"/>
                <a:cs typeface="Times New Roman" panose="02020603050405020304" pitchFamily="18" charset="0"/>
              </a:rPr>
              <a:t>що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поміщені</a:t>
            </a:r>
            <a:r>
              <a:rPr lang="ru-RU" sz="2400" dirty="0">
                <a:solidFill>
                  <a:srgbClr val="000000"/>
                </a:solidFill>
                <a:latin typeface="Times New Roman" panose="02020603050405020304" pitchFamily="18" charset="0"/>
                <a:cs typeface="Times New Roman" panose="02020603050405020304" pitchFamily="18" charset="0"/>
              </a:rPr>
              <a:t> у </a:t>
            </a:r>
            <a:r>
              <a:rPr lang="ru-RU" sz="2400" dirty="0" err="1">
                <a:solidFill>
                  <a:srgbClr val="000000"/>
                </a:solidFill>
                <a:latin typeface="Times New Roman" panose="02020603050405020304" pitchFamily="18" charset="0"/>
                <a:cs typeface="Times New Roman" panose="02020603050405020304" pitchFamily="18" charset="0"/>
              </a:rPr>
              <a:t>митний</a:t>
            </a:r>
            <a:r>
              <a:rPr lang="ru-RU" sz="2400" dirty="0">
                <a:solidFill>
                  <a:srgbClr val="000000"/>
                </a:solidFill>
                <a:latin typeface="Times New Roman" panose="02020603050405020304" pitchFamily="18" charset="0"/>
                <a:cs typeface="Times New Roman" panose="02020603050405020304" pitchFamily="18" charset="0"/>
              </a:rPr>
              <a:t> режим </a:t>
            </a:r>
            <a:r>
              <a:rPr lang="ru-RU" sz="2400" dirty="0" err="1">
                <a:solidFill>
                  <a:srgbClr val="000000"/>
                </a:solidFill>
                <a:latin typeface="Times New Roman" panose="02020603050405020304" pitchFamily="18" charset="0"/>
                <a:cs typeface="Times New Roman" panose="02020603050405020304" pitchFamily="18" charset="0"/>
              </a:rPr>
              <a:t>переробки</a:t>
            </a:r>
            <a:r>
              <a:rPr lang="ru-RU" sz="2400" dirty="0">
                <a:solidFill>
                  <a:srgbClr val="000000"/>
                </a:solidFill>
                <a:latin typeface="Times New Roman" panose="02020603050405020304" pitchFamily="18" charset="0"/>
                <a:cs typeface="Times New Roman" panose="02020603050405020304" pitchFamily="18" charset="0"/>
              </a:rPr>
              <a:t> за межами </a:t>
            </a:r>
            <a:r>
              <a:rPr lang="ru-RU" sz="2400" dirty="0" err="1">
                <a:solidFill>
                  <a:srgbClr val="000000"/>
                </a:solidFill>
                <a:latin typeface="Times New Roman" panose="02020603050405020304" pitchFamily="18" charset="0"/>
                <a:cs typeface="Times New Roman" panose="02020603050405020304" pitchFamily="18" charset="0"/>
              </a:rPr>
              <a:t>митної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території</a:t>
            </a:r>
            <a:r>
              <a:rPr lang="ru-RU" sz="2400" dirty="0">
                <a:solidFill>
                  <a:srgbClr val="000000"/>
                </a:solidFill>
                <a:latin typeface="Times New Roman" panose="02020603050405020304" pitchFamily="18" charset="0"/>
                <a:cs typeface="Times New Roman" panose="02020603050405020304" pitchFamily="18" charset="0"/>
              </a:rPr>
              <a:t>.</a:t>
            </a:r>
          </a:p>
        </p:txBody>
      </p:sp>
      <p:pic>
        <p:nvPicPr>
          <p:cNvPr id="6146" name="Picture 2" descr="https://im0-tub-ua.yandex.net/i?id=8d680ccba559a869b558d57d71380e62&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648" y="268488"/>
            <a:ext cx="4578124" cy="2126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a:stretch>
            <a:fillRect/>
          </a:stretch>
        </p:blipFill>
        <p:spPr>
          <a:xfrm>
            <a:off x="2895350" y="4662551"/>
            <a:ext cx="4630558" cy="2078825"/>
          </a:xfrm>
          <a:prstGeom prst="rect">
            <a:avLst/>
          </a:prstGeom>
          <a:ln>
            <a:noFill/>
          </a:ln>
          <a:effectLst>
            <a:softEdge rad="112500"/>
          </a:effectLst>
        </p:spPr>
      </p:pic>
      <p:pic>
        <p:nvPicPr>
          <p:cNvPr id="8" name="Рисунок 7"/>
          <p:cNvPicPr>
            <a:picLocks noChangeAspect="1"/>
          </p:cNvPicPr>
          <p:nvPr/>
        </p:nvPicPr>
        <p:blipFill>
          <a:blip r:embed="rId5"/>
          <a:stretch>
            <a:fillRect/>
          </a:stretch>
        </p:blipFill>
        <p:spPr>
          <a:xfrm>
            <a:off x="8786248" y="5123205"/>
            <a:ext cx="3085503" cy="1623949"/>
          </a:xfrm>
          <a:prstGeom prst="rect">
            <a:avLst/>
          </a:prstGeom>
          <a:ln>
            <a:noFill/>
          </a:ln>
          <a:effectLst>
            <a:softEdge rad="112500"/>
          </a:effectLst>
        </p:spPr>
      </p:pic>
    </p:spTree>
    <p:extLst>
      <p:ext uri="{BB962C8B-B14F-4D97-AF65-F5344CB8AC3E}">
        <p14:creationId xmlns:p14="http://schemas.microsoft.com/office/powerpoint/2010/main" val="2376001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a:xfrm>
            <a:off x="0" y="122832"/>
            <a:ext cx="12192000" cy="6626311"/>
          </a:xfrm>
          <a:prstGeom prst="verticalScroll">
            <a:avLst/>
          </a:prstGeom>
          <a:solidFill>
            <a:srgbClr val="F3F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422400" y="-14514"/>
            <a:ext cx="10892430" cy="1631216"/>
          </a:xfrm>
          <a:prstGeom prst="rect">
            <a:avLst/>
          </a:prstGeom>
          <a:noFill/>
        </p:spPr>
        <p:txBody>
          <a:bodyPr wrap="square" rtlCol="0">
            <a:spAutoFit/>
          </a:bodyPr>
          <a:lstStyle/>
          <a:p>
            <a:pPr algn="ctr"/>
            <a:r>
              <a:rPr lang="ru-RU" sz="3200" b="1" i="1" dirty="0" err="1">
                <a:latin typeface="Times New Roman" panose="02020603050405020304" pitchFamily="18" charset="0"/>
                <a:cs typeface="Times New Roman" panose="02020603050405020304" pitchFamily="18" charset="0"/>
              </a:rPr>
              <a:t>Завершення</a:t>
            </a:r>
            <a:r>
              <a:rPr lang="ru-RU" sz="3200" b="1" i="1" dirty="0">
                <a:latin typeface="Times New Roman" panose="02020603050405020304" pitchFamily="18" charset="0"/>
                <a:cs typeface="Times New Roman" panose="02020603050405020304" pitchFamily="18" charset="0"/>
              </a:rPr>
              <a:t> митного режиму </a:t>
            </a:r>
            <a:r>
              <a:rPr lang="ru-RU" sz="3200" b="1" i="1" dirty="0" err="1">
                <a:latin typeface="Times New Roman" panose="02020603050405020304" pitchFamily="18" charset="0"/>
                <a:cs typeface="Times New Roman" panose="02020603050405020304" pitchFamily="18" charset="0"/>
              </a:rPr>
              <a:t>переробки</a:t>
            </a:r>
            <a:r>
              <a:rPr lang="ru-RU" sz="3200" b="1" i="1" dirty="0">
                <a:latin typeface="Times New Roman" panose="02020603050405020304" pitchFamily="18" charset="0"/>
                <a:cs typeface="Times New Roman" panose="02020603050405020304" pitchFamily="18" charset="0"/>
              </a:rPr>
              <a:t> за межами </a:t>
            </a:r>
            <a:r>
              <a:rPr lang="ru-RU" sz="3200" b="1" i="1" dirty="0" err="1" smtClean="0">
                <a:latin typeface="Times New Roman" panose="02020603050405020304" pitchFamily="18" charset="0"/>
                <a:cs typeface="Times New Roman" panose="02020603050405020304" pitchFamily="18" charset="0"/>
              </a:rPr>
              <a:t>мит-ної</a:t>
            </a:r>
            <a:r>
              <a:rPr lang="ru-RU" sz="3200" b="1" i="1" dirty="0" smtClean="0">
                <a:latin typeface="Times New Roman" panose="02020603050405020304" pitchFamily="18" charset="0"/>
                <a:cs typeface="Times New Roman" panose="02020603050405020304" pitchFamily="18" charset="0"/>
              </a:rPr>
              <a:t> </a:t>
            </a:r>
            <a:r>
              <a:rPr lang="ru-RU" sz="3200" b="1" i="1" dirty="0">
                <a:latin typeface="Times New Roman" panose="02020603050405020304" pitchFamily="18" charset="0"/>
                <a:cs typeface="Times New Roman" panose="02020603050405020304" pitchFamily="18" charset="0"/>
              </a:rPr>
              <a:t>території</a:t>
            </a:r>
          </a:p>
          <a:p>
            <a:pPr algn="ctr"/>
            <a:endParaRPr lang="ru-RU" sz="3600" b="1" i="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983551" y="1340984"/>
            <a:ext cx="10224897" cy="4580846"/>
          </a:xfrm>
          <a:prstGeom prst="rect">
            <a:avLst/>
          </a:prstGeom>
        </p:spPr>
      </p:pic>
    </p:spTree>
    <p:extLst>
      <p:ext uri="{BB962C8B-B14F-4D97-AF65-F5344CB8AC3E}">
        <p14:creationId xmlns:p14="http://schemas.microsoft.com/office/powerpoint/2010/main" val="3957314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150125" y="968992"/>
            <a:ext cx="12041875" cy="2784144"/>
          </a:xfrm>
          <a:prstGeom prst="homePlate">
            <a:avLst/>
          </a:prstGeom>
          <a:solidFill>
            <a:srgbClr val="FBD1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b="1" dirty="0" err="1">
                <a:solidFill>
                  <a:srgbClr val="000000"/>
                </a:solidFill>
                <a:latin typeface="Times New Roman" panose="02020603050405020304" pitchFamily="18" charset="0"/>
                <a:cs typeface="Times New Roman" panose="02020603050405020304" pitchFamily="18" charset="0"/>
              </a:rPr>
              <a:t>Знищення</a:t>
            </a:r>
            <a:r>
              <a:rPr lang="ru-RU" sz="3200" b="1" dirty="0">
                <a:solidFill>
                  <a:srgbClr val="000000"/>
                </a:solidFill>
                <a:latin typeface="Times New Roman" panose="02020603050405020304" pitchFamily="18" charset="0"/>
                <a:cs typeface="Times New Roman" panose="02020603050405020304" pitchFamily="18" charset="0"/>
              </a:rPr>
              <a:t> або </a:t>
            </a:r>
            <a:r>
              <a:rPr lang="ru-RU" sz="3200" b="1" dirty="0" err="1">
                <a:solidFill>
                  <a:srgbClr val="000000"/>
                </a:solidFill>
                <a:latin typeface="Times New Roman" panose="02020603050405020304" pitchFamily="18" charset="0"/>
                <a:cs typeface="Times New Roman" panose="02020603050405020304" pitchFamily="18" charset="0"/>
              </a:rPr>
              <a:t>руйнування</a:t>
            </a:r>
            <a:r>
              <a:rPr lang="ru-RU" sz="3200" b="1" dirty="0">
                <a:solidFill>
                  <a:srgbClr val="000000"/>
                </a:solidFill>
                <a:latin typeface="Times New Roman" panose="02020603050405020304" pitchFamily="18" charset="0"/>
                <a:cs typeface="Times New Roman" panose="02020603050405020304" pitchFamily="18" charset="0"/>
              </a:rPr>
              <a:t> - </a:t>
            </a:r>
            <a:r>
              <a:rPr lang="ru-RU" sz="2800" dirty="0">
                <a:solidFill>
                  <a:srgbClr val="000000"/>
                </a:solidFill>
                <a:latin typeface="Times New Roman" panose="02020603050405020304" pitchFamily="18" charset="0"/>
                <a:cs typeface="Times New Roman" panose="02020603050405020304" pitchFamily="18" charset="0"/>
              </a:rPr>
              <a:t>це митний режим, відповідно до </a:t>
            </a:r>
            <a:r>
              <a:rPr lang="ru-RU" sz="2800" dirty="0" smtClean="0">
                <a:solidFill>
                  <a:srgbClr val="000000"/>
                </a:solidFill>
                <a:latin typeface="Times New Roman" panose="02020603050405020304" pitchFamily="18" charset="0"/>
                <a:cs typeface="Times New Roman" panose="02020603050405020304" pitchFamily="18" charset="0"/>
              </a:rPr>
              <a:t>яко-</a:t>
            </a:r>
            <a:r>
              <a:rPr lang="ru-RU" sz="2800" dirty="0" err="1" smtClean="0">
                <a:solidFill>
                  <a:srgbClr val="000000"/>
                </a:solidFill>
                <a:latin typeface="Times New Roman" panose="02020603050405020304" pitchFamily="18" charset="0"/>
                <a:cs typeface="Times New Roman" panose="02020603050405020304" pitchFamily="18" charset="0"/>
              </a:rPr>
              <a:t>го</a:t>
            </a:r>
            <a:r>
              <a:rPr lang="ru-RU" sz="2800" dirty="0" smtClean="0">
                <a:solidFill>
                  <a:srgbClr val="000000"/>
                </a:solidFill>
                <a:latin typeface="Times New Roman" panose="02020603050405020304" pitchFamily="18" charset="0"/>
                <a:cs typeface="Times New Roman" panose="02020603050405020304" pitchFamily="18" charset="0"/>
              </a:rPr>
              <a:t> </a:t>
            </a:r>
            <a:r>
              <a:rPr lang="ru-RU" sz="2800" dirty="0">
                <a:solidFill>
                  <a:srgbClr val="000000"/>
                </a:solidFill>
                <a:latin typeface="Times New Roman" panose="02020603050405020304" pitchFamily="18" charset="0"/>
                <a:cs typeface="Times New Roman" panose="02020603050405020304" pitchFamily="18" charset="0"/>
              </a:rPr>
              <a:t>іноземні товари під митним контролем </a:t>
            </a:r>
            <a:r>
              <a:rPr lang="ru-RU" sz="2800" dirty="0" err="1">
                <a:solidFill>
                  <a:srgbClr val="000000"/>
                </a:solidFill>
                <a:latin typeface="Times New Roman" panose="02020603050405020304" pitchFamily="18" charset="0"/>
                <a:cs typeface="Times New Roman" panose="02020603050405020304" pitchFamily="18" charset="0"/>
              </a:rPr>
              <a:t>знищуються</a:t>
            </a:r>
            <a:r>
              <a:rPr lang="ru-RU" sz="2800" dirty="0">
                <a:solidFill>
                  <a:srgbClr val="000000"/>
                </a:solidFill>
                <a:latin typeface="Times New Roman" panose="02020603050405020304" pitchFamily="18" charset="0"/>
                <a:cs typeface="Times New Roman" panose="02020603050405020304" pitchFamily="18" charset="0"/>
              </a:rPr>
              <a:t> або </a:t>
            </a:r>
            <a:r>
              <a:rPr lang="ru-RU" sz="2800" dirty="0" err="1">
                <a:solidFill>
                  <a:srgbClr val="000000"/>
                </a:solidFill>
                <a:latin typeface="Times New Roman" panose="02020603050405020304" pitchFamily="18" charset="0"/>
                <a:cs typeface="Times New Roman" panose="02020603050405020304" pitchFamily="18" charset="0"/>
              </a:rPr>
              <a:t>приводяться</a:t>
            </a:r>
            <a:r>
              <a:rPr lang="ru-RU" sz="2800" dirty="0">
                <a:solidFill>
                  <a:srgbClr val="000000"/>
                </a:solidFill>
                <a:latin typeface="Times New Roman" panose="02020603050405020304" pitchFamily="18" charset="0"/>
                <a:cs typeface="Times New Roman" panose="02020603050405020304" pitchFamily="18" charset="0"/>
              </a:rPr>
              <a:t> у стан, </a:t>
            </a:r>
            <a:r>
              <a:rPr lang="ru-RU" sz="2800" dirty="0" err="1">
                <a:solidFill>
                  <a:srgbClr val="000000"/>
                </a:solidFill>
                <a:latin typeface="Times New Roman" panose="02020603050405020304" pitchFamily="18" charset="0"/>
                <a:cs typeface="Times New Roman" panose="02020603050405020304" pitchFamily="18" charset="0"/>
              </a:rPr>
              <a:t>який</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виключає</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можливість</a:t>
            </a:r>
            <a:r>
              <a:rPr lang="ru-RU" sz="2800" dirty="0">
                <a:solidFill>
                  <a:srgbClr val="000000"/>
                </a:solidFill>
                <a:latin typeface="Times New Roman" panose="02020603050405020304" pitchFamily="18" charset="0"/>
                <a:cs typeface="Times New Roman" panose="02020603050405020304" pitchFamily="18" charset="0"/>
              </a:rPr>
              <a:t> їх </a:t>
            </a:r>
            <a:r>
              <a:rPr lang="ru-RU" sz="2800" dirty="0" err="1">
                <a:solidFill>
                  <a:srgbClr val="000000"/>
                </a:solidFill>
                <a:latin typeface="Times New Roman" panose="02020603050405020304" pitchFamily="18" charset="0"/>
                <a:cs typeface="Times New Roman" panose="02020603050405020304" pitchFamily="18" charset="0"/>
              </a:rPr>
              <a:t>використання</a:t>
            </a:r>
            <a:r>
              <a:rPr lang="ru-RU" sz="2800" dirty="0">
                <a:solidFill>
                  <a:srgbClr val="000000"/>
                </a:solidFill>
                <a:latin typeface="Times New Roman" panose="02020603050405020304" pitchFamily="18" charset="0"/>
                <a:cs typeface="Times New Roman" panose="02020603050405020304" pitchFamily="18" charset="0"/>
              </a:rPr>
              <a:t>, з умовним повним звільненням від оподаткування </a:t>
            </a:r>
            <a:r>
              <a:rPr lang="ru-RU" sz="2800" dirty="0" smtClean="0">
                <a:solidFill>
                  <a:srgbClr val="000000"/>
                </a:solidFill>
                <a:latin typeface="Times New Roman" panose="02020603050405020304" pitchFamily="18" charset="0"/>
                <a:cs typeface="Times New Roman" panose="02020603050405020304" pitchFamily="18" charset="0"/>
              </a:rPr>
              <a:t>митними </a:t>
            </a:r>
            <a:r>
              <a:rPr lang="ru-RU" sz="2800" dirty="0">
                <a:solidFill>
                  <a:srgbClr val="000000"/>
                </a:solidFill>
                <a:latin typeface="Times New Roman" panose="02020603050405020304" pitchFamily="18" charset="0"/>
                <a:cs typeface="Times New Roman" panose="02020603050405020304" pitchFamily="18" charset="0"/>
              </a:rPr>
              <a:t>платежами, </a:t>
            </a:r>
            <a:r>
              <a:rPr lang="ru-RU" sz="2800" dirty="0" err="1">
                <a:solidFill>
                  <a:srgbClr val="000000"/>
                </a:solidFill>
                <a:latin typeface="Times New Roman" panose="02020603050405020304" pitchFamily="18" charset="0"/>
                <a:cs typeface="Times New Roman" panose="02020603050405020304" pitchFamily="18" charset="0"/>
              </a:rPr>
              <a:t>установленими</a:t>
            </a:r>
            <a:r>
              <a:rPr lang="ru-RU" sz="2800" dirty="0">
                <a:solidFill>
                  <a:srgbClr val="000000"/>
                </a:solidFill>
                <a:latin typeface="Times New Roman" panose="02020603050405020304" pitchFamily="18" charset="0"/>
                <a:cs typeface="Times New Roman" panose="02020603050405020304" pitchFamily="18" charset="0"/>
              </a:rPr>
              <a:t> на </a:t>
            </a:r>
            <a:r>
              <a:rPr lang="ru-RU" sz="2800" dirty="0" err="1">
                <a:solidFill>
                  <a:srgbClr val="000000"/>
                </a:solidFill>
                <a:latin typeface="Times New Roman" panose="02020603050405020304" pitchFamily="18" charset="0"/>
                <a:cs typeface="Times New Roman" panose="02020603050405020304" pitchFamily="18" charset="0"/>
              </a:rPr>
              <a:t>імпорт</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цих</a:t>
            </a:r>
            <a:r>
              <a:rPr lang="ru-RU" sz="2800" dirty="0">
                <a:solidFill>
                  <a:srgbClr val="000000"/>
                </a:solidFill>
                <a:latin typeface="Times New Roman" panose="02020603050405020304" pitchFamily="18" charset="0"/>
                <a:cs typeface="Times New Roman" panose="02020603050405020304" pitchFamily="18" charset="0"/>
              </a:rPr>
              <a:t> товарів, та без застосування заходів нетарифного регулювання зовнішньоекономічної діяльності.</a:t>
            </a:r>
            <a:endParaRPr lang="ru-RU" sz="2800" dirty="0">
              <a:latin typeface="Times New Roman" panose="02020603050405020304" pitchFamily="18" charset="0"/>
              <a:cs typeface="Times New Roman" panose="02020603050405020304" pitchFamily="18" charset="0"/>
            </a:endParaRPr>
          </a:p>
        </p:txBody>
      </p:sp>
      <p:sp>
        <p:nvSpPr>
          <p:cNvPr id="4" name="Заголовок 6"/>
          <p:cNvSpPr txBox="1">
            <a:spLocks/>
          </p:cNvSpPr>
          <p:nvPr/>
        </p:nvSpPr>
        <p:spPr>
          <a:xfrm>
            <a:off x="9253182" y="6509983"/>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087026" y="61275"/>
            <a:ext cx="8168070" cy="584775"/>
          </a:xfrm>
          <a:prstGeom prst="rect">
            <a:avLst/>
          </a:prstGeom>
        </p:spPr>
        <p:txBody>
          <a:bodyPr wrap="none">
            <a:spAutoFit/>
          </a:bodyPr>
          <a:lstStyle/>
          <a:p>
            <a:r>
              <a:rPr lang="ru-RU" sz="3200" b="1" u="sng" dirty="0">
                <a:solidFill>
                  <a:srgbClr val="333333"/>
                </a:solidFill>
                <a:latin typeface="Times New Roman" panose="02020603050405020304" pitchFamily="18" charset="0"/>
                <a:cs typeface="Times New Roman" panose="02020603050405020304" pitchFamily="18" charset="0"/>
                <a:hlinkClick r:id="rId2"/>
              </a:rPr>
              <a:t> </a:t>
            </a:r>
            <a:r>
              <a:rPr lang="ru-RU" sz="3200" b="1" u="sng" dirty="0" smtClean="0">
                <a:solidFill>
                  <a:srgbClr val="333333"/>
                </a:solidFill>
                <a:latin typeface="Times New Roman" panose="02020603050405020304" pitchFamily="18" charset="0"/>
                <a:cs typeface="Times New Roman" panose="02020603050405020304" pitchFamily="18" charset="0"/>
                <a:hlinkClick r:id="rId2"/>
              </a:rPr>
              <a:t>Ми</a:t>
            </a:r>
            <a:r>
              <a:rPr lang="ru-RU" sz="3200" b="1" u="sng" dirty="0" smtClean="0">
                <a:solidFill>
                  <a:schemeClr val="accent1">
                    <a:lumMod val="75000"/>
                  </a:schemeClr>
                </a:solidFill>
                <a:latin typeface="Times New Roman" panose="02020603050405020304" pitchFamily="18" charset="0"/>
                <a:cs typeface="Times New Roman" panose="02020603050405020304" pitchFamily="18" charset="0"/>
                <a:hlinkClick r:id="rId2"/>
              </a:rPr>
              <a:t>тний</a:t>
            </a:r>
            <a:r>
              <a:rPr lang="ru-RU" sz="3200" b="1" u="sng" dirty="0" smtClean="0">
                <a:solidFill>
                  <a:srgbClr val="333333"/>
                </a:solidFill>
                <a:latin typeface="Times New Roman" panose="02020603050405020304" pitchFamily="18" charset="0"/>
                <a:cs typeface="Times New Roman" panose="02020603050405020304" pitchFamily="18" charset="0"/>
                <a:hlinkClick r:id="rId2"/>
              </a:rPr>
              <a:t> </a:t>
            </a:r>
            <a:r>
              <a:rPr lang="ru-RU" sz="3200" b="1" u="sng" dirty="0" smtClean="0">
                <a:solidFill>
                  <a:schemeClr val="accent1">
                    <a:lumMod val="75000"/>
                  </a:schemeClr>
                </a:solidFill>
                <a:latin typeface="Times New Roman" panose="02020603050405020304" pitchFamily="18" charset="0"/>
                <a:cs typeface="Times New Roman" panose="02020603050405020304" pitchFamily="18" charset="0"/>
                <a:hlinkClick r:id="rId2"/>
              </a:rPr>
              <a:t>режим </a:t>
            </a:r>
            <a:r>
              <a:rPr lang="ru-RU" sz="3200" b="1" u="sng" dirty="0" err="1" smtClean="0">
                <a:solidFill>
                  <a:schemeClr val="accent1">
                    <a:lumMod val="75000"/>
                  </a:schemeClr>
                </a:solidFill>
                <a:latin typeface="Times New Roman" panose="02020603050405020304" pitchFamily="18" charset="0"/>
                <a:cs typeface="Times New Roman" panose="02020603050405020304" pitchFamily="18" charset="0"/>
              </a:rPr>
              <a:t>знищення</a:t>
            </a:r>
            <a:r>
              <a:rPr lang="ru-RU" sz="3200" b="1" u="sng" dirty="0" smtClean="0">
                <a:solidFill>
                  <a:schemeClr val="accent1">
                    <a:lumMod val="75000"/>
                  </a:schemeClr>
                </a:solidFill>
                <a:latin typeface="Times New Roman" panose="02020603050405020304" pitchFamily="18" charset="0"/>
                <a:cs typeface="Times New Roman" panose="02020603050405020304" pitchFamily="18" charset="0"/>
              </a:rPr>
              <a:t> або </a:t>
            </a:r>
            <a:r>
              <a:rPr lang="ru-RU" sz="3200" b="1" u="sng" dirty="0" err="1" smtClean="0">
                <a:solidFill>
                  <a:schemeClr val="accent1">
                    <a:lumMod val="75000"/>
                  </a:schemeClr>
                </a:solidFill>
                <a:latin typeface="Times New Roman" panose="02020603050405020304" pitchFamily="18" charset="0"/>
                <a:cs typeface="Times New Roman" panose="02020603050405020304" pitchFamily="18" charset="0"/>
              </a:rPr>
              <a:t>руйнування</a:t>
            </a:r>
            <a:endParaRPr lang="ru-RU" sz="3200" b="1" u="sng"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https://investigator.org.ua/wp-content/uploads/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922" y="4438573"/>
            <a:ext cx="3166279" cy="2097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ukranews.com/upload/news/2016/12/27/58623bb539ca1-1439648644-im578x383-russian-food-tass_1200.jpg?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39" y="3936399"/>
            <a:ext cx="3953048" cy="2618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podrobnosti.ua/media/pictures/2015/8/12/thumbs/v-rossii-unichtozhajut-sanktsionnoe-salo-iz-polshi_rect_b0530d055e2499771a32605ab4ef17e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1236" y="3179881"/>
            <a:ext cx="3779854" cy="2517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Заголовок 6"/>
          <p:cNvSpPr txBox="1">
            <a:spLocks/>
          </p:cNvSpPr>
          <p:nvPr/>
        </p:nvSpPr>
        <p:spPr>
          <a:xfrm>
            <a:off x="-302873" y="6555294"/>
            <a:ext cx="3672408" cy="221600"/>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150000"/>
              </a:lnSpc>
            </a:pPr>
            <a:r>
              <a:rPr lang="uk-UA" sz="1000" b="1" dirty="0">
                <a:solidFill>
                  <a:srgbClr val="002060"/>
                </a:solidFill>
                <a:latin typeface="Times New Roman" panose="02020603050405020304" pitchFamily="18" charset="0"/>
                <a:cs typeface="Times New Roman" panose="02020603050405020304" pitchFamily="18" charset="0"/>
              </a:rPr>
              <a:t>НДЦ ІПР НАН УКРАЇНИ</a:t>
            </a:r>
            <a:endParaRPr lang="ru-RU" sz="1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2110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1028" y="116115"/>
            <a:ext cx="8940800" cy="1323439"/>
          </a:xfrm>
          <a:prstGeom prst="rect">
            <a:avLst/>
          </a:prstGeom>
        </p:spPr>
        <p:txBody>
          <a:bodyPr wrap="square">
            <a:spAutoFit/>
          </a:bodyPr>
          <a:lstStyle/>
          <a:p>
            <a:pPr algn="ctr"/>
            <a:r>
              <a:rPr lang="ru-RU" sz="4000" b="1" i="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4000" b="1" i="1" u="sng"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Умови</a:t>
            </a:r>
            <a:r>
              <a:rPr lang="ru-RU" sz="4000" b="1" i="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4000" b="1" i="1" u="sng"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поміщення</a:t>
            </a:r>
            <a:r>
              <a:rPr lang="ru-RU" sz="4000" b="1" i="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4000" b="1" i="1" u="sng"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товарів</a:t>
            </a:r>
            <a:r>
              <a:rPr lang="ru-RU" sz="4000" b="1" i="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у </a:t>
            </a:r>
            <a:r>
              <a:rPr lang="ru-RU" sz="4000" b="1" i="1" u="sng"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митний</a:t>
            </a:r>
            <a:r>
              <a:rPr lang="ru-RU" sz="4000" b="1" i="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режим </a:t>
            </a:r>
            <a:r>
              <a:rPr lang="ru-RU" sz="4000" b="1" i="1" u="sng"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знищення</a:t>
            </a:r>
            <a:r>
              <a:rPr lang="ru-RU" sz="4000" b="1" i="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4000" b="1" i="1" u="sng"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або</a:t>
            </a:r>
            <a:r>
              <a:rPr lang="ru-RU" sz="4000" b="1" i="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4000" b="1" i="1" u="sng"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руйнування</a:t>
            </a:r>
            <a:endParaRPr lang="ru-RU" sz="4000" b="1" i="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437822"/>
            <a:ext cx="12192000" cy="5391150"/>
          </a:xfrm>
          <a:prstGeom prst="rect">
            <a:avLst/>
          </a:prstGeom>
        </p:spPr>
      </p:pic>
    </p:spTree>
    <p:extLst>
      <p:ext uri="{BB962C8B-B14F-4D97-AF65-F5344CB8AC3E}">
        <p14:creationId xmlns:p14="http://schemas.microsoft.com/office/powerpoint/2010/main" val="4117518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34620" y="341195"/>
            <a:ext cx="11013743" cy="1009933"/>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vert="horz" rtlCol="0" anchor="ctr"/>
          <a:lstStyle/>
          <a:p>
            <a:pPr algn="ctr"/>
            <a:r>
              <a:rPr lang="en-US"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Умови</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поміщення</a:t>
            </a:r>
            <a:r>
              <a:rPr lang="ru-RU" b="1" i="1" dirty="0" smtClean="0">
                <a:latin typeface="Times New Roman" panose="02020603050405020304" pitchFamily="18" charset="0"/>
                <a:cs typeface="Times New Roman" panose="02020603050405020304" pitchFamily="18" charset="0"/>
              </a:rPr>
              <a:t> у митний режим митного складу товарів, </a:t>
            </a:r>
            <a:r>
              <a:rPr lang="ru-RU" b="1" i="1" dirty="0" err="1" smtClean="0">
                <a:latin typeface="Times New Roman" panose="02020603050405020304" pitchFamily="18" charset="0"/>
                <a:cs typeface="Times New Roman" panose="02020603050405020304" pitchFamily="18" charset="0"/>
              </a:rPr>
              <a:t>розміщених</a:t>
            </a:r>
            <a:r>
              <a:rPr lang="ru-RU" b="1" i="1" dirty="0" smtClean="0">
                <a:latin typeface="Times New Roman" panose="02020603050405020304" pitchFamily="18" charset="0"/>
                <a:cs typeface="Times New Roman" panose="02020603050405020304" pitchFamily="18" charset="0"/>
              </a:rPr>
              <a:t> на </a:t>
            </a:r>
            <a:r>
              <a:rPr lang="ru-RU" b="1" i="1" dirty="0" err="1" smtClean="0">
                <a:latin typeface="Times New Roman" panose="02020603050405020304" pitchFamily="18" charset="0"/>
                <a:cs typeface="Times New Roman" panose="02020603050405020304" pitchFamily="18" charset="0"/>
              </a:rPr>
              <a:t>митних</a:t>
            </a:r>
            <a:r>
              <a:rPr lang="ru-RU" b="1" i="1" dirty="0" smtClean="0">
                <a:latin typeface="Times New Roman" panose="02020603050405020304" pitchFamily="18" charset="0"/>
                <a:cs typeface="Times New Roman" panose="02020603050405020304" pitchFamily="18" charset="0"/>
              </a:rPr>
              <a:t> складах, </a:t>
            </a:r>
            <a:r>
              <a:rPr lang="ru-RU" b="1" i="1" dirty="0" err="1" smtClean="0">
                <a:latin typeface="Times New Roman" panose="02020603050405020304" pitchFamily="18" charset="0"/>
                <a:cs typeface="Times New Roman" panose="02020603050405020304" pitchFamily="18" charset="0"/>
              </a:rPr>
              <a:t>розташованих</a:t>
            </a:r>
            <a:r>
              <a:rPr lang="ru-RU" b="1" i="1" dirty="0" smtClean="0">
                <a:latin typeface="Times New Roman" panose="02020603050405020304" pitchFamily="18" charset="0"/>
                <a:cs typeface="Times New Roman" panose="02020603050405020304" pitchFamily="18" charset="0"/>
              </a:rPr>
              <a:t> на </a:t>
            </a:r>
            <a:r>
              <a:rPr lang="ru-RU" b="1" i="1" dirty="0" err="1" smtClean="0">
                <a:latin typeface="Times New Roman" panose="02020603050405020304" pitchFamily="18" charset="0"/>
                <a:cs typeface="Times New Roman" panose="02020603050405020304" pitchFamily="18" charset="0"/>
              </a:rPr>
              <a:t>територіях</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морських</a:t>
            </a:r>
            <a:r>
              <a:rPr lang="ru-RU" b="1" i="1" dirty="0" smtClean="0">
                <a:latin typeface="Times New Roman" panose="02020603050405020304" pitchFamily="18" charset="0"/>
                <a:cs typeface="Times New Roman" panose="02020603050405020304" pitchFamily="18" charset="0"/>
              </a:rPr>
              <a:t> і </a:t>
            </a:r>
            <a:r>
              <a:rPr lang="ru-RU" b="1" i="1" dirty="0" err="1" smtClean="0">
                <a:latin typeface="Times New Roman" panose="02020603050405020304" pitchFamily="18" charset="0"/>
                <a:cs typeface="Times New Roman" panose="02020603050405020304" pitchFamily="18" charset="0"/>
              </a:rPr>
              <a:t>річкових</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портів</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аеропортів</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залізничних</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станцій</a:t>
            </a:r>
            <a:r>
              <a:rPr lang="ru-RU" b="1" i="1" dirty="0" smtClean="0">
                <a:latin typeface="Times New Roman" panose="02020603050405020304" pitchFamily="18" charset="0"/>
                <a:cs typeface="Times New Roman" panose="02020603050405020304" pitchFamily="18" charset="0"/>
              </a:rPr>
              <a:t>, в межах </a:t>
            </a:r>
            <a:r>
              <a:rPr lang="ru-RU" b="1" i="1" dirty="0" err="1" smtClean="0">
                <a:latin typeface="Times New Roman" panose="02020603050405020304" pitchFamily="18" charset="0"/>
                <a:cs typeface="Times New Roman" panose="02020603050405020304" pitchFamily="18" charset="0"/>
              </a:rPr>
              <a:t>яких</a:t>
            </a:r>
            <a:r>
              <a:rPr lang="ru-RU" b="1" i="1" dirty="0" smtClean="0">
                <a:latin typeface="Times New Roman" panose="02020603050405020304" pitchFamily="18" charset="0"/>
                <a:cs typeface="Times New Roman" panose="02020603050405020304" pitchFamily="18" charset="0"/>
              </a:rPr>
              <a:t> є </a:t>
            </a:r>
            <a:r>
              <a:rPr lang="ru-RU" b="1" i="1" dirty="0" err="1" smtClean="0">
                <a:latin typeface="Times New Roman" panose="02020603050405020304" pitchFamily="18" charset="0"/>
                <a:cs typeface="Times New Roman" panose="02020603050405020304" pitchFamily="18" charset="0"/>
              </a:rPr>
              <a:t>пункти</a:t>
            </a:r>
            <a:r>
              <a:rPr lang="ru-RU" b="1" i="1" dirty="0" smtClean="0">
                <a:latin typeface="Times New Roman" panose="02020603050405020304" pitchFamily="18" charset="0"/>
                <a:cs typeface="Times New Roman" panose="02020603050405020304" pitchFamily="18" charset="0"/>
              </a:rPr>
              <a:t> пропуску через </a:t>
            </a:r>
            <a:r>
              <a:rPr lang="ru-RU" b="1" i="1" dirty="0" err="1" smtClean="0">
                <a:latin typeface="Times New Roman" panose="02020603050405020304" pitchFamily="18" charset="0"/>
                <a:cs typeface="Times New Roman" panose="02020603050405020304" pitchFamily="18" charset="0"/>
              </a:rPr>
              <a:t>державний</a:t>
            </a:r>
            <a:r>
              <a:rPr lang="ru-RU" b="1" i="1" dirty="0" smtClean="0">
                <a:latin typeface="Times New Roman" panose="02020603050405020304" pitchFamily="18" charset="0"/>
                <a:cs typeface="Times New Roman" panose="02020603050405020304" pitchFamily="18" charset="0"/>
              </a:rPr>
              <a:t> кордон України, та їх </a:t>
            </a:r>
            <a:r>
              <a:rPr lang="ru-RU" b="1" i="1" dirty="0" err="1" smtClean="0">
                <a:latin typeface="Times New Roman" panose="02020603050405020304" pitchFamily="18" charset="0"/>
                <a:cs typeface="Times New Roman" panose="02020603050405020304" pitchFamily="18" charset="0"/>
              </a:rPr>
              <a:t>реекспорту</a:t>
            </a:r>
            <a:endParaRPr lang="ru-RU" b="1" i="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32010" y="1661238"/>
            <a:ext cx="11818961" cy="5032147"/>
          </a:xfrm>
          <a:prstGeom prst="rect">
            <a:avLst/>
          </a:prstGeom>
        </p:spPr>
        <p:txBody>
          <a:bodyPr wrap="square">
            <a:spAutoFit/>
          </a:bodyPr>
          <a:lstStyle/>
          <a:p>
            <a:pPr marL="342900" indent="-342900" algn="just">
              <a:buAutoNum type="arabicPeriod"/>
            </a:pP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Товари,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що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ввозяться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на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митну</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територію</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України і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розміщуються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на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митних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складах,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розташованих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на</a:t>
            </a:r>
            <a:endParaRPr lang="en-US" sz="1600" b="1"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територіях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морських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річкових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портів</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аеропортів</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залізничних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станцій</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в межах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яких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є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пункти</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пропуску через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державний</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кордон України,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поміщуються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у митний режим митного складу на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підставі</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електронного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повідомлення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утримувача</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митного складу,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що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містить</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кількість</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та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опис</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товарів,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підписаного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електронним</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цифровим</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підписом</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a:t>
            </a:r>
            <a:endParaRPr lang="en-US" sz="1600" b="1" dirty="0" smtClean="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700" b="1"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ru-RU" sz="1600" dirty="0" smtClean="0">
                <a:solidFill>
                  <a:schemeClr val="tx2">
                    <a:lumMod val="75000"/>
                  </a:schemeClr>
                </a:solidFill>
                <a:latin typeface="Times New Roman" panose="02020603050405020304" pitchFamily="18" charset="0"/>
                <a:cs typeface="Times New Roman" panose="02020603050405020304" pitchFamily="18" charset="0"/>
              </a:rPr>
              <a:t>2.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Електронне</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повідомлення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надсилається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органу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доходів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зборів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протягом</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чотирьох</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годин з моменту фактичного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розміщення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товарів на митному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складі</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Орган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доходів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зборів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надсилає</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утримувачу</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митного складу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підтвердження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дати</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та часу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отримання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електронного</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повідомлення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Розміщення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товарів на митному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складі</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дозволу</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органу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доходів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зборів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не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потребує</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sz="1600" dirty="0" smtClean="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700"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3.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Поміщення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у митний режим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реекспорту</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товарів,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розміщених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на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митних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складах,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зазначених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у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частині</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першій</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цієї</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статті</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здійснюється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на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підставі</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електронного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повідомлення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утримувача</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митного складу,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що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містить</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кількість</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та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опис</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товарів,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підписаного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електронним</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цифровим</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підписом</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a:t>
            </a:r>
            <a:endParaRPr lang="en-US" sz="1600" b="1" dirty="0" smtClean="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700" b="1"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ru-RU" sz="1600" dirty="0" smtClean="0">
                <a:solidFill>
                  <a:schemeClr val="tx2">
                    <a:lumMod val="75000"/>
                  </a:schemeClr>
                </a:solidFill>
                <a:latin typeface="Times New Roman" panose="02020603050405020304" pitchFamily="18" charset="0"/>
                <a:cs typeface="Times New Roman" panose="02020603050405020304" pitchFamily="18" charset="0"/>
              </a:rPr>
              <a:t>4.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Електронне</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повідомлення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надсилається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органу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доходів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зборів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не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пізніше</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ніж</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за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чотири</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години</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до моменту фактичного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випуску</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товарів з митного складу. Орган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доходів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зборів</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надсилає</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утримувачу</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митного складу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підтвердження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дати</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та часу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отримання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електронного</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повідомлення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sz="1600" dirty="0" smtClean="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700"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5.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Якщо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протягом</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двох</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годин з моменту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отримання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електронного</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повідомлення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про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реекспорт</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товарів орган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доходів</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зборів</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не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повідомив</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утримувача</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митного складу про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намір</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здійснити</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митний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огляд</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таких товарів,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дозволяється</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випускати</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ці</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товари з митного складу з метою їх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реекспорту</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a:t>
            </a:r>
            <a:endParaRPr lang="en-US" sz="1600" b="1" dirty="0" smtClean="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700" b="1"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ru-RU" sz="1600" dirty="0" smtClean="0">
                <a:solidFill>
                  <a:schemeClr val="tx2">
                    <a:lumMod val="75000"/>
                  </a:schemeClr>
                </a:solidFill>
                <a:latin typeface="Times New Roman" panose="02020603050405020304" pitchFamily="18" charset="0"/>
                <a:cs typeface="Times New Roman" panose="02020603050405020304" pitchFamily="18" charset="0"/>
              </a:rPr>
              <a:t>6.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Форми</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електронних</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повідомлень</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передбачених</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цією</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статтею</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встановлюються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центральним</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органом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виконавчої</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влади</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що</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забезпечує</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формування та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реалізує</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державну</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податкову</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митну</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політику</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і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ґрунтуються</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на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звичайних</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правилах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складського</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обліку</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a:t>
            </a:r>
            <a:endParaRPr lang="ru-RU" sz="16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311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268513" y="172632"/>
            <a:ext cx="5392058" cy="6641825"/>
            <a:chOff x="268513" y="172632"/>
            <a:chExt cx="5392058" cy="6641825"/>
          </a:xfrm>
        </p:grpSpPr>
        <p:sp>
          <p:nvSpPr>
            <p:cNvPr id="15" name="Прямоугольник 14"/>
            <p:cNvSpPr/>
            <p:nvPr/>
          </p:nvSpPr>
          <p:spPr>
            <a:xfrm>
              <a:off x="268513" y="172632"/>
              <a:ext cx="5392057" cy="954107"/>
            </a:xfrm>
            <a:prstGeom prst="rect">
              <a:avLst/>
            </a:prstGeom>
          </p:spPr>
          <p:txBody>
            <a:bodyPr wrap="square">
              <a:spAutoFit/>
            </a:bodyPr>
            <a:lstStyle/>
            <a:p>
              <a:pPr algn="ctr"/>
              <a:r>
                <a:rPr lang="ru-RU" sz="2800" b="1" i="1" dirty="0" err="1">
                  <a:solidFill>
                    <a:srgbClr val="FF0000"/>
                  </a:solidFill>
                  <a:latin typeface="Times New Roman" panose="02020603050405020304" pitchFamily="18" charset="0"/>
                  <a:cs typeface="Times New Roman" panose="02020603050405020304" pitchFamily="18" charset="0"/>
                </a:rPr>
                <a:t>Умови</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знищення</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або</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руйнування</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окремих</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категорій</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товарів</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17" name="Загнутый угол 16"/>
            <p:cNvSpPr/>
            <p:nvPr/>
          </p:nvSpPr>
          <p:spPr>
            <a:xfrm>
              <a:off x="268514" y="1219200"/>
              <a:ext cx="5392057" cy="5595257"/>
            </a:xfrm>
            <a:prstGeom prst="foldedCorner">
              <a:avLst/>
            </a:prstGeom>
            <a:solidFill>
              <a:srgbClr val="E9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grpSp>
        <p:nvGrpSpPr>
          <p:cNvPr id="19" name="Группа 18"/>
          <p:cNvGrpSpPr/>
          <p:nvPr/>
        </p:nvGrpSpPr>
        <p:grpSpPr>
          <a:xfrm>
            <a:off x="6429827" y="171093"/>
            <a:ext cx="5392058" cy="6641825"/>
            <a:chOff x="268513" y="172632"/>
            <a:chExt cx="5392058" cy="6641825"/>
          </a:xfrm>
        </p:grpSpPr>
        <p:sp>
          <p:nvSpPr>
            <p:cNvPr id="20" name="Прямоугольник 19"/>
            <p:cNvSpPr/>
            <p:nvPr/>
          </p:nvSpPr>
          <p:spPr>
            <a:xfrm>
              <a:off x="268513" y="172632"/>
              <a:ext cx="5392057" cy="954107"/>
            </a:xfrm>
            <a:prstGeom prst="rect">
              <a:avLst/>
            </a:prstGeom>
          </p:spPr>
          <p:txBody>
            <a:bodyPr wrap="square">
              <a:spAutoFit/>
            </a:bodyPr>
            <a:lstStyle/>
            <a:p>
              <a:pPr algn="ctr"/>
              <a:r>
                <a:rPr lang="ru-RU" sz="2800" b="1" i="1" dirty="0" err="1" smtClean="0">
                  <a:solidFill>
                    <a:srgbClr val="FF0000"/>
                  </a:solidFill>
                  <a:latin typeface="Times New Roman" panose="02020603050405020304" pitchFamily="18" charset="0"/>
                  <a:cs typeface="Times New Roman" panose="02020603050405020304" pitchFamily="18" charset="0"/>
                </a:rPr>
                <a:t>Витрати</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a:solidFill>
                    <a:srgbClr val="FF0000"/>
                  </a:solidFill>
                  <a:latin typeface="Times New Roman" panose="02020603050405020304" pitchFamily="18" charset="0"/>
                  <a:cs typeface="Times New Roman" panose="02020603050405020304" pitchFamily="18" charset="0"/>
                </a:rPr>
                <a:t>на </a:t>
              </a:r>
              <a:r>
                <a:rPr lang="ru-RU" sz="2800" b="1" i="1" dirty="0" err="1">
                  <a:solidFill>
                    <a:srgbClr val="FF0000"/>
                  </a:solidFill>
                  <a:latin typeface="Times New Roman" panose="02020603050405020304" pitchFamily="18" charset="0"/>
                  <a:cs typeface="Times New Roman" panose="02020603050405020304" pitchFamily="18" charset="0"/>
                </a:rPr>
                <a:t>знищення</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або</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руйнування</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товарів</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22" name="Загнутый угол 21"/>
            <p:cNvSpPr/>
            <p:nvPr/>
          </p:nvSpPr>
          <p:spPr>
            <a:xfrm>
              <a:off x="268514" y="1219200"/>
              <a:ext cx="5392057" cy="5595257"/>
            </a:xfrm>
            <a:prstGeom prst="foldedCorner">
              <a:avLst/>
            </a:prstGeom>
            <a:solidFill>
              <a:srgbClr val="E9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pic>
        <p:nvPicPr>
          <p:cNvPr id="24" name="Picture 2" descr="http://zpto.ues.by/media/k2/items/cache/5dd4b7e13497b1cdfc3b17b4ca3927aa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9017">
            <a:off x="5135717" y="3981776"/>
            <a:ext cx="1818967" cy="1818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63625" y="1650342"/>
            <a:ext cx="5296946" cy="4644578"/>
          </a:xfrm>
          <a:prstGeom prst="rect">
            <a:avLst/>
          </a:prstGeom>
          <a:noFill/>
        </p:spPr>
        <p:txBody>
          <a:bodyPr wrap="square" rtlCol="0" anchor="ctr">
            <a:spAutoFit/>
          </a:bodyPr>
          <a:lstStyle/>
          <a:p>
            <a:pPr algn="ctr"/>
            <a:r>
              <a:rPr lang="ru-RU" dirty="0" smtClean="0">
                <a:latin typeface="Times New Roman" panose="02020603050405020304" pitchFamily="18" charset="0"/>
                <a:cs typeface="Times New Roman" panose="02020603050405020304" pitchFamily="18" charset="0"/>
              </a:rPr>
              <a:t>1. </a:t>
            </a:r>
            <a:r>
              <a:rPr lang="ru-RU" dirty="0" err="1" smtClean="0">
                <a:latin typeface="Times New Roman" panose="02020603050405020304" pitchFamily="18" charset="0"/>
                <a:cs typeface="Times New Roman" panose="02020603050405020304" pitchFamily="18" charset="0"/>
              </a:rPr>
              <a:t>Відповідно</a:t>
            </a:r>
            <a:r>
              <a:rPr lang="ru-RU" dirty="0" smtClean="0">
                <a:latin typeface="Times New Roman" panose="02020603050405020304" pitchFamily="18" charset="0"/>
                <a:cs typeface="Times New Roman" panose="02020603050405020304" pitchFamily="18" charset="0"/>
              </a:rPr>
              <a:t> до </a:t>
            </a:r>
            <a:r>
              <a:rPr lang="ru-RU" dirty="0" err="1" smtClean="0">
                <a:latin typeface="Times New Roman" panose="02020603050405020304" pitchFamily="18" charset="0"/>
                <a:cs typeface="Times New Roman" panose="02020603050405020304" pitchFamily="18" charset="0"/>
              </a:rPr>
              <a:t>положень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цього</a:t>
            </a:r>
            <a:r>
              <a:rPr lang="ru-RU" dirty="0" smtClean="0">
                <a:latin typeface="Times New Roman" panose="02020603050405020304" pitchFamily="18" charset="0"/>
                <a:cs typeface="Times New Roman" panose="02020603050405020304" pitchFamily="18" charset="0"/>
              </a:rPr>
              <a:t> Кодексу та </a:t>
            </a:r>
            <a:r>
              <a:rPr lang="ru-RU" dirty="0" err="1" smtClean="0">
                <a:latin typeface="Times New Roman" panose="02020603050405020304" pitchFamily="18" charset="0"/>
                <a:cs typeface="Times New Roman" panose="02020603050405020304" pitchFamily="18" charset="0"/>
              </a:rPr>
              <a:t>вимог</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встановлених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Кабінетом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Міністрів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України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центральними</a:t>
            </a:r>
            <a:r>
              <a:rPr lang="ru-RU" dirty="0" smtClean="0">
                <a:latin typeface="Times New Roman" panose="02020603050405020304" pitchFamily="18" charset="0"/>
                <a:cs typeface="Times New Roman" panose="02020603050405020304" pitchFamily="18" charset="0"/>
              </a:rPr>
              <a:t> органами </a:t>
            </a:r>
            <a:r>
              <a:rPr lang="ru-RU" dirty="0" err="1" smtClean="0">
                <a:latin typeface="Times New Roman" panose="02020603050405020304" pitchFamily="18" charset="0"/>
                <a:cs typeface="Times New Roman" panose="02020603050405020304" pitchFamily="18" charset="0"/>
              </a:rPr>
              <a:t>виконавчої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влади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відповідно</a:t>
            </a:r>
            <a:r>
              <a:rPr lang="ru-RU" dirty="0" smtClean="0">
                <a:latin typeface="Times New Roman" panose="02020603050405020304" pitchFamily="18" charset="0"/>
                <a:cs typeface="Times New Roman" panose="02020603050405020304" pitchFamily="18" charset="0"/>
              </a:rPr>
              <a:t> до </a:t>
            </a:r>
            <a:r>
              <a:rPr lang="ru-RU" dirty="0" err="1" smtClean="0">
                <a:latin typeface="Times New Roman" panose="02020603050405020304" pitchFamily="18" charset="0"/>
                <a:cs typeface="Times New Roman" panose="02020603050405020304" pitchFamily="18" charset="0"/>
              </a:rPr>
              <a:t>їх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повноважень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здійснюється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знищення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або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руйнування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окремих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категорій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товарів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зокрема</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1) </a:t>
            </a:r>
            <a:r>
              <a:rPr lang="ru-RU" dirty="0" err="1" smtClean="0">
                <a:latin typeface="Times New Roman" panose="02020603050405020304" pitchFamily="18" charset="0"/>
                <a:cs typeface="Times New Roman" panose="02020603050405020304" pitchFamily="18" charset="0"/>
              </a:rPr>
              <a:t>лікарських</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наркотичних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засобів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психотропних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речовин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їх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аналогів</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прекурсорів</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2) </a:t>
            </a:r>
            <a:r>
              <a:rPr lang="ru-RU" dirty="0" err="1" smtClean="0">
                <a:latin typeface="Times New Roman" panose="02020603050405020304" pitchFamily="18" charset="0"/>
                <a:cs typeface="Times New Roman" panose="02020603050405020304" pitchFamily="18" charset="0"/>
              </a:rPr>
              <a:t>неякісної</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небезпечної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продукції</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3) </a:t>
            </a:r>
            <a:r>
              <a:rPr lang="ru-RU" dirty="0" err="1" smtClean="0">
                <a:latin typeface="Times New Roman" panose="02020603050405020304" pitchFamily="18" charset="0"/>
                <a:cs typeface="Times New Roman" panose="02020603050405020304" pitchFamily="18" charset="0"/>
              </a:rPr>
              <a:t>військової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мисливської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спортивної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вогнепальної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зброї</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боєприпасів</a:t>
            </a:r>
            <a:r>
              <a:rPr lang="ru-RU" dirty="0" smtClean="0">
                <a:latin typeface="Times New Roman" panose="02020603050405020304" pitchFamily="18" charset="0"/>
                <a:cs typeface="Times New Roman" panose="02020603050405020304" pitchFamily="18" charset="0"/>
              </a:rPr>
              <a:t> до </a:t>
            </a:r>
            <a:r>
              <a:rPr lang="ru-RU" dirty="0" err="1" smtClean="0">
                <a:latin typeface="Times New Roman" panose="02020603050405020304" pitchFamily="18" charset="0"/>
                <a:cs typeface="Times New Roman" panose="02020603050405020304" pitchFamily="18" charset="0"/>
              </a:rPr>
              <a:t>неї</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4) </a:t>
            </a:r>
            <a:r>
              <a:rPr lang="ru-RU" dirty="0" err="1" smtClean="0">
                <a:latin typeface="Times New Roman" panose="02020603050405020304" pitchFamily="18" charset="0"/>
                <a:cs typeface="Times New Roman" panose="02020603050405020304" pitchFamily="18" charset="0"/>
              </a:rPr>
              <a:t>холодної</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пневматичної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зброї</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5) </a:t>
            </a:r>
            <a:r>
              <a:rPr lang="ru-RU" dirty="0" err="1" smtClean="0">
                <a:latin typeface="Times New Roman" panose="02020603050405020304" pitchFamily="18" charset="0"/>
                <a:cs typeface="Times New Roman" panose="02020603050405020304" pitchFamily="18" charset="0"/>
              </a:rPr>
              <a:t>вибухових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речовин</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6) </a:t>
            </a:r>
            <a:r>
              <a:rPr lang="ru-RU" dirty="0" err="1" smtClean="0">
                <a:latin typeface="Times New Roman" panose="02020603050405020304" pitchFamily="18" charset="0"/>
                <a:cs typeface="Times New Roman" panose="02020603050405020304" pitchFamily="18" charset="0"/>
              </a:rPr>
              <a:t>спеціальних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засобів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заряджених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речовинами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сльозогінної</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дратівної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засобів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індивідуального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захисту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засобів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активної</a:t>
            </a:r>
            <a:r>
              <a:rPr lang="ru-RU" dirty="0" smtClean="0">
                <a:latin typeface="Times New Roman" panose="02020603050405020304" pitchFamily="18" charset="0"/>
                <a:cs typeface="Times New Roman" panose="02020603050405020304" pitchFamily="18" charset="0"/>
              </a:rPr>
              <a:t> оборони та </a:t>
            </a:r>
            <a:r>
              <a:rPr lang="ru-RU" dirty="0" err="1" smtClean="0">
                <a:latin typeface="Times New Roman" panose="02020603050405020304" pitchFamily="18" charset="0"/>
                <a:cs typeface="Times New Roman" panose="02020603050405020304" pitchFamily="18" charset="0"/>
              </a:rPr>
              <a:t>засобів</a:t>
            </a:r>
            <a:r>
              <a:rPr lang="ru-RU" dirty="0" smtClean="0">
                <a:latin typeface="Times New Roman" panose="02020603050405020304" pitchFamily="18" charset="0"/>
                <a:cs typeface="Times New Roman" panose="02020603050405020304" pitchFamily="18" charset="0"/>
              </a:rPr>
              <a:t> для </a:t>
            </a:r>
            <a:r>
              <a:rPr lang="ru-RU" dirty="0" err="1" smtClean="0">
                <a:latin typeface="Times New Roman" panose="02020603050405020304" pitchFamily="18" charset="0"/>
                <a:cs typeface="Times New Roman" panose="02020603050405020304" pitchFamily="18" charset="0"/>
              </a:rPr>
              <a:t>виконання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спеціальних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операцій</a:t>
            </a:r>
            <a:r>
              <a:rPr lang="ru-RU" dirty="0" smtClean="0">
                <a:latin typeface="Times New Roman" panose="02020603050405020304" pitchFamily="18" charset="0"/>
                <a:cs typeface="Times New Roman" panose="02020603050405020304" pitchFamily="18" charset="0"/>
              </a:rPr>
              <a:t> і оперативно-</a:t>
            </a:r>
            <a:r>
              <a:rPr lang="ru-RU" dirty="0" err="1" smtClean="0">
                <a:latin typeface="Times New Roman" panose="02020603050405020304" pitchFamily="18" charset="0"/>
                <a:cs typeface="Times New Roman" panose="02020603050405020304" pitchFamily="18" charset="0"/>
              </a:rPr>
              <a:t>розшукових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заходів</a:t>
            </a:r>
            <a:r>
              <a:rPr lang="ru-RU" dirty="0" smtClean="0">
                <a:latin typeface="Times New Roman" panose="02020603050405020304" pitchFamily="18" charset="0"/>
                <a:cs typeface="Times New Roman" panose="02020603050405020304" pitchFamily="18" charset="0"/>
              </a:rPr>
              <a:t>.</a:t>
            </a:r>
          </a:p>
          <a:p>
            <a:pPr algn="ctr"/>
            <a:endParaRPr lang="ru-RU"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524938" y="1217661"/>
            <a:ext cx="5296946" cy="5847755"/>
          </a:xfrm>
          <a:prstGeom prst="rect">
            <a:avLst/>
          </a:prstGeom>
          <a:noFill/>
        </p:spPr>
        <p:txBody>
          <a:bodyPr wrap="square" rtlCol="0" anchor="ctr">
            <a:spAutoFit/>
          </a:bodyPr>
          <a:lstStyle/>
          <a:p>
            <a:pPr algn="ctr"/>
            <a:r>
              <a:rPr lang="ru-RU" sz="1700" dirty="0">
                <a:latin typeface="Times New Roman" panose="02020603050405020304" pitchFamily="18" charset="0"/>
                <a:cs typeface="Times New Roman" panose="02020603050405020304" pitchFamily="18" charset="0"/>
              </a:rPr>
              <a:t>1. </a:t>
            </a:r>
            <a:r>
              <a:rPr lang="ru-RU" sz="1700" dirty="0" err="1">
                <a:latin typeface="Times New Roman" panose="02020603050405020304" pitchFamily="18" charset="0"/>
                <a:cs typeface="Times New Roman" panose="02020603050405020304" pitchFamily="18" charset="0"/>
              </a:rPr>
              <a:t>Знищення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або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руйнування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товарів</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здійснюється</a:t>
            </a:r>
            <a:r>
              <a:rPr lang="ru-RU" sz="1700" dirty="0">
                <a:latin typeface="Times New Roman" panose="02020603050405020304" pitchFamily="18" charset="0"/>
                <a:cs typeface="Times New Roman" panose="02020603050405020304" pitchFamily="18" charset="0"/>
              </a:rPr>
              <a:t> за </a:t>
            </a:r>
            <a:r>
              <a:rPr lang="ru-RU" sz="1700" dirty="0" err="1">
                <a:latin typeface="Times New Roman" panose="02020603050405020304" pitchFamily="18" charset="0"/>
                <a:cs typeface="Times New Roman" panose="02020603050405020304" pitchFamily="18" charset="0"/>
              </a:rPr>
              <a:t>рахунок</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їх</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власника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уповноваженої</a:t>
            </a:r>
            <a:r>
              <a:rPr lang="ru-RU" sz="1700" dirty="0">
                <a:latin typeface="Times New Roman" panose="02020603050405020304" pitchFamily="18" charset="0"/>
                <a:cs typeface="Times New Roman" panose="02020603050405020304" pitchFamily="18" charset="0"/>
              </a:rPr>
              <a:t> ним особи </a:t>
            </a:r>
            <a:r>
              <a:rPr lang="ru-RU" sz="1700" dirty="0" err="1">
                <a:latin typeface="Times New Roman" panose="02020603050405020304" pitchFamily="18" charset="0"/>
                <a:cs typeface="Times New Roman" panose="02020603050405020304" pitchFamily="18" charset="0"/>
              </a:rPr>
              <a:t>чи</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інших</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заінтересованих</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осіб</a:t>
            </a:r>
            <a:r>
              <a:rPr lang="ru-RU" sz="1700" dirty="0">
                <a:latin typeface="Times New Roman" panose="02020603050405020304" pitchFamily="18" charset="0"/>
                <a:cs typeface="Times New Roman" panose="02020603050405020304" pitchFamily="18" charset="0"/>
              </a:rPr>
              <a:t>.</a:t>
            </a:r>
          </a:p>
          <a:p>
            <a:pPr algn="ctr"/>
            <a:r>
              <a:rPr lang="ru-RU" sz="1700" dirty="0">
                <a:latin typeface="Times New Roman" panose="02020603050405020304" pitchFamily="18" charset="0"/>
                <a:cs typeface="Times New Roman" panose="02020603050405020304" pitchFamily="18" charset="0"/>
              </a:rPr>
              <a:t>2. </a:t>
            </a:r>
            <a:r>
              <a:rPr lang="ru-RU" sz="1700" dirty="0" err="1">
                <a:latin typeface="Times New Roman" panose="02020603050405020304" pitchFamily="18" charset="0"/>
                <a:cs typeface="Times New Roman" panose="02020603050405020304" pitchFamily="18" charset="0"/>
              </a:rPr>
              <a:t>Якщо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товари</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опинилися</a:t>
            </a:r>
            <a:r>
              <a:rPr lang="ru-RU" sz="1700" dirty="0">
                <a:latin typeface="Times New Roman" panose="02020603050405020304" pitchFamily="18" charset="0"/>
                <a:cs typeface="Times New Roman" panose="02020603050405020304" pitchFamily="18" charset="0"/>
              </a:rPr>
              <a:t> у </a:t>
            </a:r>
            <a:r>
              <a:rPr lang="ru-RU" sz="1700" dirty="0" err="1">
                <a:latin typeface="Times New Roman" panose="02020603050405020304" pitchFamily="18" charset="0"/>
                <a:cs typeface="Times New Roman" panose="02020603050405020304" pitchFamily="18" charset="0"/>
              </a:rPr>
              <a:t>стані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що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виключає</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можливість</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їх</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декларування</a:t>
            </a:r>
            <a:r>
              <a:rPr lang="ru-RU" sz="1700" dirty="0">
                <a:latin typeface="Times New Roman" panose="02020603050405020304" pitchFamily="18" charset="0"/>
                <a:cs typeface="Times New Roman" panose="02020603050405020304" pitchFamily="18" charset="0"/>
              </a:rPr>
              <a:t> у будь-</a:t>
            </a:r>
            <a:r>
              <a:rPr lang="ru-RU" sz="1700" dirty="0" err="1">
                <a:latin typeface="Times New Roman" panose="02020603050405020304" pitchFamily="18" charset="0"/>
                <a:cs typeface="Times New Roman" panose="02020603050405020304" pitchFamily="18" charset="0"/>
              </a:rPr>
              <a:t>який</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інший</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митний</a:t>
            </a:r>
            <a:r>
              <a:rPr lang="ru-RU" sz="1700" dirty="0">
                <a:latin typeface="Times New Roman" panose="02020603050405020304" pitchFamily="18" charset="0"/>
                <a:cs typeface="Times New Roman" panose="02020603050405020304" pitchFamily="18" charset="0"/>
              </a:rPr>
              <a:t> режим, </a:t>
            </a:r>
            <a:r>
              <a:rPr lang="ru-RU" sz="1700" dirty="0" err="1">
                <a:latin typeface="Times New Roman" panose="02020603050405020304" pitchFamily="18" charset="0"/>
                <a:cs typeface="Times New Roman" panose="02020603050405020304" pitchFamily="18" charset="0"/>
              </a:rPr>
              <a:t>ніж</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знищення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або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руйнування</a:t>
            </a:r>
            <a:r>
              <a:rPr lang="ru-RU" sz="1700" dirty="0">
                <a:latin typeface="Times New Roman" panose="02020603050405020304" pitchFamily="18" charset="0"/>
                <a:cs typeface="Times New Roman" panose="02020603050405020304" pitchFamily="18" charset="0"/>
              </a:rPr>
              <a:t>, у </a:t>
            </a:r>
            <a:r>
              <a:rPr lang="ru-RU" sz="1700" dirty="0" err="1">
                <a:latin typeface="Times New Roman" panose="02020603050405020304" pitchFamily="18" charset="0"/>
                <a:cs typeface="Times New Roman" panose="02020603050405020304" pitchFamily="18" charset="0"/>
              </a:rPr>
              <a:t>разі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незгоди</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власника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або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уповноваженої</a:t>
            </a:r>
            <a:r>
              <a:rPr lang="ru-RU" sz="1700" dirty="0">
                <a:latin typeface="Times New Roman" panose="02020603050405020304" pitchFamily="18" charset="0"/>
                <a:cs typeface="Times New Roman" panose="02020603050405020304" pitchFamily="18" charset="0"/>
              </a:rPr>
              <a:t> ним особи </a:t>
            </a:r>
            <a:r>
              <a:rPr lang="ru-RU" sz="1700" dirty="0" err="1">
                <a:latin typeface="Times New Roman" panose="02020603050405020304" pitchFamily="18" charset="0"/>
                <a:cs typeface="Times New Roman" panose="02020603050405020304" pitchFamily="18" charset="0"/>
              </a:rPr>
              <a:t>самостійно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організувати</a:t>
            </a:r>
            <a:r>
              <a:rPr lang="ru-RU" sz="1700" dirty="0">
                <a:latin typeface="Times New Roman" panose="02020603050405020304" pitchFamily="18" charset="0"/>
                <a:cs typeface="Times New Roman" panose="02020603050405020304" pitchFamily="18" charset="0"/>
              </a:rPr>
              <a:t> та </a:t>
            </a:r>
            <a:r>
              <a:rPr lang="ru-RU" sz="1700" dirty="0" err="1">
                <a:latin typeface="Times New Roman" panose="02020603050405020304" pitchFamily="18" charset="0"/>
                <a:cs typeface="Times New Roman" panose="02020603050405020304" pitchFamily="18" charset="0"/>
              </a:rPr>
              <a:t>оплатити</a:t>
            </a:r>
            <a:r>
              <a:rPr lang="ru-RU" sz="1700" dirty="0">
                <a:latin typeface="Times New Roman" panose="02020603050405020304" pitchFamily="18" charset="0"/>
                <a:cs typeface="Times New Roman" panose="02020603050405020304" pitchFamily="18" charset="0"/>
              </a:rPr>
              <a:t> процедуру </a:t>
            </a:r>
            <a:r>
              <a:rPr lang="ru-RU" sz="1700" dirty="0" err="1">
                <a:latin typeface="Times New Roman" panose="02020603050405020304" pitchFamily="18" charset="0"/>
                <a:cs typeface="Times New Roman" panose="02020603050405020304" pitchFamily="18" charset="0"/>
              </a:rPr>
              <a:t>знищення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або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руйнування</a:t>
            </a:r>
            <a:r>
              <a:rPr lang="ru-RU" sz="1700" dirty="0">
                <a:latin typeface="Times New Roman" panose="02020603050405020304" pitchFamily="18" charset="0"/>
                <a:cs typeface="Times New Roman" panose="02020603050405020304" pitchFamily="18" charset="0"/>
              </a:rPr>
              <a:t> таких </a:t>
            </a:r>
            <a:r>
              <a:rPr lang="ru-RU" sz="1700" dirty="0" err="1">
                <a:latin typeface="Times New Roman" panose="02020603050405020304" pitchFamily="18" charset="0"/>
                <a:cs typeface="Times New Roman" panose="02020603050405020304" pitchFamily="18" charset="0"/>
              </a:rPr>
              <a:t>товарів</a:t>
            </a:r>
            <a:r>
              <a:rPr lang="ru-RU" sz="1700" dirty="0">
                <a:latin typeface="Times New Roman" panose="02020603050405020304" pitchFamily="18" charset="0"/>
                <a:cs typeface="Times New Roman" panose="02020603050405020304" pitchFamily="18" charset="0"/>
              </a:rPr>
              <a:t> та за </a:t>
            </a:r>
            <a:r>
              <a:rPr lang="ru-RU" sz="1700" dirty="0" err="1">
                <a:latin typeface="Times New Roman" panose="02020603050405020304" pitchFamily="18" charset="0"/>
                <a:cs typeface="Times New Roman" panose="02020603050405020304" pitchFamily="18" charset="0"/>
              </a:rPr>
              <a:t>відсутності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інших</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осіб</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які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письмово</a:t>
            </a:r>
            <a:r>
              <a:rPr lang="ru-RU" sz="1700" dirty="0">
                <a:latin typeface="Times New Roman" panose="02020603050405020304" pitchFamily="18" charset="0"/>
                <a:cs typeface="Times New Roman" panose="02020603050405020304" pitchFamily="18" charset="0"/>
              </a:rPr>
              <a:t> заявили органу </a:t>
            </a:r>
            <a:r>
              <a:rPr lang="ru-RU" sz="1700" dirty="0" err="1">
                <a:latin typeface="Times New Roman" panose="02020603050405020304" pitchFamily="18" charset="0"/>
                <a:cs typeface="Times New Roman" panose="02020603050405020304" pitchFamily="18" charset="0"/>
              </a:rPr>
              <a:t>доходів</a:t>
            </a:r>
            <a:r>
              <a:rPr lang="ru-RU" sz="1700" dirty="0">
                <a:latin typeface="Times New Roman" panose="02020603050405020304" pitchFamily="18" charset="0"/>
                <a:cs typeface="Times New Roman" panose="02020603050405020304" pitchFamily="18" charset="0"/>
              </a:rPr>
              <a:t> і </a:t>
            </a:r>
            <a:r>
              <a:rPr lang="ru-RU" sz="1700" dirty="0" err="1">
                <a:latin typeface="Times New Roman" panose="02020603050405020304" pitchFamily="18" charset="0"/>
                <a:cs typeface="Times New Roman" panose="02020603050405020304" pitchFamily="18" charset="0"/>
              </a:rPr>
              <a:t>зборів</a:t>
            </a:r>
            <a:r>
              <a:rPr lang="ru-RU" sz="1700" dirty="0">
                <a:latin typeface="Times New Roman" panose="02020603050405020304" pitchFamily="18" charset="0"/>
                <a:cs typeface="Times New Roman" panose="02020603050405020304" pitchFamily="18" charset="0"/>
              </a:rPr>
              <a:t> про </a:t>
            </a:r>
            <a:r>
              <a:rPr lang="ru-RU" sz="1700" dirty="0" err="1">
                <a:latin typeface="Times New Roman" panose="02020603050405020304" pitchFamily="18" charset="0"/>
                <a:cs typeface="Times New Roman" panose="02020603050405020304" pitchFamily="18" charset="0"/>
              </a:rPr>
              <a:t>таке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бажання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вартість</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навантажувально-розвантажувальних</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робіт</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зберігання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перевезення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знищення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руйнування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оформлення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документів</a:t>
            </a:r>
            <a:r>
              <a:rPr lang="ru-RU" sz="1700" dirty="0">
                <a:latin typeface="Times New Roman" panose="02020603050405020304" pitchFamily="18" charset="0"/>
                <a:cs typeface="Times New Roman" panose="02020603050405020304" pitchFamily="18" charset="0"/>
              </a:rPr>
              <a:t> та </a:t>
            </a:r>
            <a:r>
              <a:rPr lang="ru-RU" sz="1700" dirty="0" err="1">
                <a:latin typeface="Times New Roman" panose="02020603050405020304" pitchFamily="18" charset="0"/>
                <a:cs typeface="Times New Roman" panose="02020603050405020304" pitchFamily="18" charset="0"/>
              </a:rPr>
              <a:t>інші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витрати</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пов’язані</a:t>
            </a:r>
            <a:r>
              <a:rPr lang="ru-RU" sz="1700" dirty="0">
                <a:latin typeface="Times New Roman" panose="02020603050405020304" pitchFamily="18" charset="0"/>
                <a:cs typeface="Times New Roman" panose="02020603050405020304" pitchFamily="18" charset="0"/>
              </a:rPr>
              <a:t> з </a:t>
            </a:r>
            <a:r>
              <a:rPr lang="ru-RU" sz="1700" dirty="0" err="1">
                <a:latin typeface="Times New Roman" panose="02020603050405020304" pitchFamily="18" charset="0"/>
                <a:cs typeface="Times New Roman" panose="02020603050405020304" pitchFamily="18" charset="0"/>
              </a:rPr>
              <a:t>дотриманням</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митного</a:t>
            </a:r>
            <a:r>
              <a:rPr lang="ru-RU" sz="1700" dirty="0">
                <a:latin typeface="Times New Roman" panose="02020603050405020304" pitchFamily="18" charset="0"/>
                <a:cs typeface="Times New Roman" panose="02020603050405020304" pitchFamily="18" charset="0"/>
              </a:rPr>
              <a:t> режиму </a:t>
            </a:r>
            <a:r>
              <a:rPr lang="ru-RU" sz="1700" dirty="0" err="1">
                <a:latin typeface="Times New Roman" panose="02020603050405020304" pitchFamily="18" charset="0"/>
                <a:cs typeface="Times New Roman" panose="02020603050405020304" pitchFamily="18" charset="0"/>
              </a:rPr>
              <a:t>знищення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або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руйнування</a:t>
            </a:r>
            <a:r>
              <a:rPr lang="ru-RU" sz="1700" dirty="0">
                <a:latin typeface="Times New Roman" panose="02020603050405020304" pitchFamily="18" charset="0"/>
                <a:cs typeface="Times New Roman" panose="02020603050405020304" pitchFamily="18" charset="0"/>
              </a:rPr>
              <a:t>, а </a:t>
            </a:r>
            <a:r>
              <a:rPr lang="ru-RU" sz="1700" dirty="0" err="1">
                <a:latin typeface="Times New Roman" panose="02020603050405020304" pitchFamily="18" charset="0"/>
                <a:cs typeface="Times New Roman" panose="02020603050405020304" pitchFamily="18" charset="0"/>
              </a:rPr>
              <a:t>також</a:t>
            </a:r>
            <a:r>
              <a:rPr lang="ru-RU" sz="1700" dirty="0">
                <a:latin typeface="Times New Roman" panose="02020603050405020304" pitchFamily="18" charset="0"/>
                <a:cs typeface="Times New Roman" panose="02020603050405020304" pitchFamily="18" charset="0"/>
              </a:rPr>
              <a:t> пеня </a:t>
            </a:r>
            <a:r>
              <a:rPr lang="ru-RU" sz="1700" dirty="0" err="1">
                <a:latin typeface="Times New Roman" panose="02020603050405020304" pitchFamily="18" charset="0"/>
                <a:cs typeface="Times New Roman" panose="02020603050405020304" pitchFamily="18" charset="0"/>
              </a:rPr>
              <a:t>списуються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стягуються</a:t>
            </a:r>
            <a:r>
              <a:rPr lang="ru-RU" sz="1700" dirty="0">
                <a:latin typeface="Times New Roman" panose="02020603050405020304" pitchFamily="18" charset="0"/>
                <a:cs typeface="Times New Roman" panose="02020603050405020304" pitchFamily="18" charset="0"/>
              </a:rPr>
              <a:t>) з такого </a:t>
            </a:r>
            <a:r>
              <a:rPr lang="ru-RU" sz="1700" dirty="0" err="1">
                <a:latin typeface="Times New Roman" panose="02020603050405020304" pitchFamily="18" charset="0"/>
                <a:cs typeface="Times New Roman" panose="02020603050405020304" pitchFamily="18" charset="0"/>
              </a:rPr>
              <a:t>власника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або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уповноваженої</a:t>
            </a:r>
            <a:r>
              <a:rPr lang="ru-RU" sz="1700" dirty="0">
                <a:latin typeface="Times New Roman" panose="02020603050405020304" pitchFamily="18" charset="0"/>
                <a:cs typeface="Times New Roman" panose="02020603050405020304" pitchFamily="18" charset="0"/>
              </a:rPr>
              <a:t> ним особи у </a:t>
            </a:r>
            <a:r>
              <a:rPr lang="ru-RU" sz="1700" dirty="0" err="1">
                <a:latin typeface="Times New Roman" panose="02020603050405020304" pitchFamily="18" charset="0"/>
                <a:cs typeface="Times New Roman" panose="02020603050405020304" pitchFamily="18" charset="0"/>
              </a:rPr>
              <a:t>безакцептному</a:t>
            </a:r>
            <a:r>
              <a:rPr lang="ru-RU" sz="1700" dirty="0">
                <a:latin typeface="Times New Roman" panose="02020603050405020304" pitchFamily="18" charset="0"/>
                <a:cs typeface="Times New Roman" panose="02020603050405020304" pitchFamily="18" charset="0"/>
              </a:rPr>
              <a:t> порядку, а в </a:t>
            </a:r>
            <a:r>
              <a:rPr lang="ru-RU" sz="1700" dirty="0" err="1">
                <a:latin typeface="Times New Roman" panose="02020603050405020304" pitchFamily="18" charset="0"/>
                <a:cs typeface="Times New Roman" panose="02020603050405020304" pitchFamily="18" charset="0"/>
              </a:rPr>
              <a:t>разі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неможливості</a:t>
            </a:r>
            <a:r>
              <a:rPr lang="ru-RU" sz="1700" dirty="0">
                <a:latin typeface="Times New Roman" panose="02020603050405020304" pitchFamily="18" charset="0"/>
                <a:cs typeface="Times New Roman" panose="02020603050405020304" pitchFamily="18" charset="0"/>
              </a:rPr>
              <a:t> такого </a:t>
            </a:r>
            <a:r>
              <a:rPr lang="ru-RU" sz="1700" dirty="0" err="1">
                <a:latin typeface="Times New Roman" panose="02020603050405020304" pitchFamily="18" charset="0"/>
                <a:cs typeface="Times New Roman" panose="02020603050405020304" pitchFamily="18" charset="0"/>
              </a:rPr>
              <a:t>списання</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стягнення</a:t>
            </a:r>
            <a:r>
              <a:rPr lang="ru-RU" sz="1700" dirty="0">
                <a:latin typeface="Times New Roman" panose="02020603050405020304" pitchFamily="18" charset="0"/>
                <a:cs typeface="Times New Roman" panose="02020603050405020304" pitchFamily="18" charset="0"/>
              </a:rPr>
              <a:t>) - </a:t>
            </a:r>
            <a:r>
              <a:rPr lang="ru-RU" sz="1700" dirty="0" err="1">
                <a:latin typeface="Times New Roman" panose="02020603050405020304" pitchFamily="18" charset="0"/>
                <a:cs typeface="Times New Roman" panose="02020603050405020304" pitchFamily="18" charset="0"/>
              </a:rPr>
              <a:t>відшкодовуються</a:t>
            </a:r>
            <a:r>
              <a:rPr lang="ru-RU" sz="1700" dirty="0">
                <a:latin typeface="Times New Roman" panose="02020603050405020304" pitchFamily="18" charset="0"/>
                <a:cs typeface="Times New Roman" panose="02020603050405020304" pitchFamily="18" charset="0"/>
              </a:rPr>
              <a:t> за </a:t>
            </a:r>
            <a:r>
              <a:rPr lang="ru-RU" sz="1700" dirty="0" err="1">
                <a:latin typeface="Times New Roman" panose="02020603050405020304" pitchFamily="18" charset="0"/>
                <a:cs typeface="Times New Roman" panose="02020603050405020304" pitchFamily="18" charset="0"/>
              </a:rPr>
              <a:t>рахунок</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коштів</a:t>
            </a:r>
            <a:r>
              <a:rPr lang="ru-RU" sz="1700" dirty="0">
                <a:latin typeface="Times New Roman" panose="02020603050405020304" pitchFamily="18" charset="0"/>
                <a:cs typeface="Times New Roman" panose="02020603050405020304" pitchFamily="18" charset="0"/>
              </a:rPr>
              <a:t> державного бюджету.</a:t>
            </a:r>
          </a:p>
          <a:p>
            <a:pPr algn="ct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8048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1199" y="290064"/>
            <a:ext cx="10798629" cy="1077218"/>
          </a:xfrm>
          <a:prstGeom prst="rect">
            <a:avLst/>
          </a:prstGeom>
          <a:solidFill>
            <a:schemeClr val="accent2">
              <a:lumMod val="20000"/>
              <a:lumOff val="80000"/>
            </a:schemeClr>
          </a:solidFill>
          <a:ln>
            <a:solidFill>
              <a:schemeClr val="tx1"/>
            </a:solidFill>
          </a:ln>
        </p:spPr>
        <p:txBody>
          <a:bodyPr wrap="square" anchor="ctr">
            <a:spAutoFit/>
          </a:bodyPr>
          <a:lstStyle/>
          <a:p>
            <a:pPr algn="ctr"/>
            <a:r>
              <a:rPr lang="ru-RU" sz="3200" i="1" dirty="0" err="1">
                <a:solidFill>
                  <a:srgbClr val="000000"/>
                </a:solidFill>
                <a:latin typeface="Times New Roman" panose="02020603050405020304" pitchFamily="18" charset="0"/>
                <a:cs typeface="Times New Roman" panose="02020603050405020304" pitchFamily="18" charset="0"/>
              </a:rPr>
              <a:t>Відходи</a:t>
            </a:r>
            <a:r>
              <a:rPr lang="ru-RU" sz="3200" i="1" dirty="0">
                <a:solidFill>
                  <a:srgbClr val="000000"/>
                </a:solidFill>
                <a:latin typeface="Times New Roman" panose="02020603050405020304" pitchFamily="18" charset="0"/>
                <a:cs typeface="Times New Roman" panose="02020603050405020304" pitchFamily="18" charset="0"/>
              </a:rPr>
              <a:t> (</a:t>
            </a:r>
            <a:r>
              <a:rPr lang="ru-RU" sz="3200" i="1" dirty="0" err="1">
                <a:solidFill>
                  <a:srgbClr val="000000"/>
                </a:solidFill>
                <a:latin typeface="Times New Roman" panose="02020603050405020304" pitchFamily="18" charset="0"/>
                <a:cs typeface="Times New Roman" panose="02020603050405020304" pitchFamily="18" charset="0"/>
              </a:rPr>
              <a:t>залишки</a:t>
            </a:r>
            <a:r>
              <a:rPr lang="ru-RU" sz="3200" i="1" dirty="0">
                <a:solidFill>
                  <a:srgbClr val="000000"/>
                </a:solidFill>
                <a:latin typeface="Times New Roman" panose="02020603050405020304" pitchFamily="18" charset="0"/>
                <a:cs typeface="Times New Roman" panose="02020603050405020304" pitchFamily="18" charset="0"/>
              </a:rPr>
              <a:t>), </a:t>
            </a:r>
            <a:r>
              <a:rPr lang="ru-RU" sz="3200" i="1" dirty="0" err="1">
                <a:solidFill>
                  <a:srgbClr val="000000"/>
                </a:solidFill>
                <a:latin typeface="Times New Roman" panose="02020603050405020304" pitchFamily="18" charset="0"/>
                <a:cs typeface="Times New Roman" panose="02020603050405020304" pitchFamily="18" charset="0"/>
              </a:rPr>
              <a:t>що</a:t>
            </a:r>
            <a:r>
              <a:rPr lang="ru-RU" sz="3200" i="1" dirty="0">
                <a:solidFill>
                  <a:srgbClr val="000000"/>
                </a:solidFill>
                <a:latin typeface="Times New Roman" panose="02020603050405020304" pitchFamily="18" charset="0"/>
                <a:cs typeface="Times New Roman" panose="02020603050405020304" pitchFamily="18" charset="0"/>
              </a:rPr>
              <a:t> </a:t>
            </a:r>
            <a:r>
              <a:rPr lang="ru-RU" sz="3200" i="1" dirty="0" err="1">
                <a:solidFill>
                  <a:srgbClr val="000000"/>
                </a:solidFill>
                <a:latin typeface="Times New Roman" panose="02020603050405020304" pitchFamily="18" charset="0"/>
                <a:cs typeface="Times New Roman" panose="02020603050405020304" pitchFamily="18" charset="0"/>
              </a:rPr>
              <a:t>утворилися</a:t>
            </a:r>
            <a:r>
              <a:rPr lang="ru-RU" sz="3200" i="1" dirty="0">
                <a:solidFill>
                  <a:srgbClr val="000000"/>
                </a:solidFill>
                <a:latin typeface="Times New Roman" panose="02020603050405020304" pitchFamily="18" charset="0"/>
                <a:cs typeface="Times New Roman" panose="02020603050405020304" pitchFamily="18" charset="0"/>
              </a:rPr>
              <a:t> в </a:t>
            </a:r>
            <a:r>
              <a:rPr lang="ru-RU" sz="3200" i="1" dirty="0" err="1">
                <a:solidFill>
                  <a:srgbClr val="000000"/>
                </a:solidFill>
                <a:latin typeface="Times New Roman" panose="02020603050405020304" pitchFamily="18" charset="0"/>
                <a:cs typeface="Times New Roman" panose="02020603050405020304" pitchFamily="18" charset="0"/>
              </a:rPr>
              <a:t>результаті</a:t>
            </a:r>
            <a:r>
              <a:rPr lang="ru-RU" sz="3200" i="1" dirty="0">
                <a:solidFill>
                  <a:srgbClr val="000000"/>
                </a:solidFill>
                <a:latin typeface="Times New Roman" panose="02020603050405020304" pitchFamily="18" charset="0"/>
                <a:cs typeface="Times New Roman" panose="02020603050405020304" pitchFamily="18" charset="0"/>
              </a:rPr>
              <a:t> </a:t>
            </a:r>
            <a:r>
              <a:rPr lang="ru-RU" sz="3200" i="1" dirty="0" err="1">
                <a:solidFill>
                  <a:srgbClr val="000000"/>
                </a:solidFill>
                <a:latin typeface="Times New Roman" panose="02020603050405020304" pitchFamily="18" charset="0"/>
                <a:cs typeface="Times New Roman" panose="02020603050405020304" pitchFamily="18" charset="0"/>
              </a:rPr>
              <a:t>знищення</a:t>
            </a:r>
            <a:r>
              <a:rPr lang="ru-RU" sz="3200" i="1" dirty="0">
                <a:solidFill>
                  <a:srgbClr val="000000"/>
                </a:solidFill>
                <a:latin typeface="Times New Roman" panose="02020603050405020304" pitchFamily="18" charset="0"/>
                <a:cs typeface="Times New Roman" panose="02020603050405020304" pitchFamily="18" charset="0"/>
              </a:rPr>
              <a:t> </a:t>
            </a:r>
            <a:r>
              <a:rPr lang="ru-RU" sz="3200" i="1" dirty="0" err="1">
                <a:solidFill>
                  <a:srgbClr val="000000"/>
                </a:solidFill>
                <a:latin typeface="Times New Roman" panose="02020603050405020304" pitchFamily="18" charset="0"/>
                <a:cs typeface="Times New Roman" panose="02020603050405020304" pitchFamily="18" charset="0"/>
              </a:rPr>
              <a:t>або</a:t>
            </a:r>
            <a:r>
              <a:rPr lang="ru-RU" sz="3200" i="1" dirty="0">
                <a:solidFill>
                  <a:srgbClr val="000000"/>
                </a:solidFill>
                <a:latin typeface="Times New Roman" panose="02020603050405020304" pitchFamily="18" charset="0"/>
                <a:cs typeface="Times New Roman" panose="02020603050405020304" pitchFamily="18" charset="0"/>
              </a:rPr>
              <a:t> </a:t>
            </a:r>
            <a:r>
              <a:rPr lang="ru-RU" sz="3200" i="1" dirty="0" err="1">
                <a:solidFill>
                  <a:srgbClr val="000000"/>
                </a:solidFill>
                <a:latin typeface="Times New Roman" panose="02020603050405020304" pitchFamily="18" charset="0"/>
                <a:cs typeface="Times New Roman" panose="02020603050405020304" pitchFamily="18" charset="0"/>
              </a:rPr>
              <a:t>руйнування</a:t>
            </a:r>
            <a:r>
              <a:rPr lang="ru-RU" sz="3200" i="1" dirty="0">
                <a:solidFill>
                  <a:srgbClr val="000000"/>
                </a:solidFill>
                <a:latin typeface="Times New Roman" panose="02020603050405020304" pitchFamily="18" charset="0"/>
                <a:cs typeface="Times New Roman" panose="02020603050405020304" pitchFamily="18" charset="0"/>
              </a:rPr>
              <a:t> </a:t>
            </a:r>
            <a:r>
              <a:rPr lang="ru-RU" sz="3200" i="1" dirty="0" err="1">
                <a:solidFill>
                  <a:srgbClr val="000000"/>
                </a:solidFill>
                <a:latin typeface="Times New Roman" panose="02020603050405020304" pitchFamily="18" charset="0"/>
                <a:cs typeface="Times New Roman" panose="02020603050405020304" pitchFamily="18" charset="0"/>
              </a:rPr>
              <a:t>товарів</a:t>
            </a:r>
            <a:r>
              <a:rPr lang="ru-RU" sz="3200" i="1" dirty="0">
                <a:solidFill>
                  <a:srgbClr val="000000"/>
                </a:solidFill>
                <a:latin typeface="Times New Roman" panose="02020603050405020304" pitchFamily="18" charset="0"/>
                <a:cs typeface="Times New Roman" panose="02020603050405020304" pitchFamily="18" charset="0"/>
              </a:rPr>
              <a:t>, та </a:t>
            </a:r>
            <a:r>
              <a:rPr lang="ru-RU" sz="3200" i="1" dirty="0" err="1">
                <a:solidFill>
                  <a:srgbClr val="000000"/>
                </a:solidFill>
                <a:latin typeface="Times New Roman" panose="02020603050405020304" pitchFamily="18" charset="0"/>
                <a:cs typeface="Times New Roman" panose="02020603050405020304" pitchFamily="18" charset="0"/>
              </a:rPr>
              <a:t>їх</a:t>
            </a:r>
            <a:r>
              <a:rPr lang="ru-RU" sz="3200" i="1" dirty="0">
                <a:solidFill>
                  <a:srgbClr val="000000"/>
                </a:solidFill>
                <a:latin typeface="Times New Roman" panose="02020603050405020304" pitchFamily="18" charset="0"/>
                <a:cs typeface="Times New Roman" panose="02020603050405020304" pitchFamily="18" charset="0"/>
              </a:rPr>
              <a:t> </a:t>
            </a:r>
            <a:r>
              <a:rPr lang="ru-RU" sz="3200" i="1" dirty="0" err="1">
                <a:solidFill>
                  <a:srgbClr val="000000"/>
                </a:solidFill>
                <a:latin typeface="Times New Roman" panose="02020603050405020304" pitchFamily="18" charset="0"/>
                <a:cs typeface="Times New Roman" panose="02020603050405020304" pitchFamily="18" charset="0"/>
              </a:rPr>
              <a:t>митний</a:t>
            </a:r>
            <a:r>
              <a:rPr lang="ru-RU" sz="3200" i="1" dirty="0">
                <a:solidFill>
                  <a:srgbClr val="000000"/>
                </a:solidFill>
                <a:latin typeface="Times New Roman" panose="02020603050405020304" pitchFamily="18" charset="0"/>
                <a:cs typeface="Times New Roman" panose="02020603050405020304" pitchFamily="18" charset="0"/>
              </a:rPr>
              <a:t> статус</a:t>
            </a:r>
            <a:endParaRPr lang="ru-RU" sz="3200" b="0" i="1" dirty="0">
              <a:solidFill>
                <a:srgbClr val="000000"/>
              </a:solidFill>
              <a:effectLst/>
              <a:latin typeface="Times New Roman" panose="02020603050405020304" pitchFamily="18" charset="0"/>
              <a:cs typeface="Times New Roman" panose="02020603050405020304" pitchFamily="18" charset="0"/>
            </a:endParaRPr>
          </a:p>
        </p:txBody>
      </p:sp>
      <p:sp>
        <p:nvSpPr>
          <p:cNvPr id="4" name="Блок-схема: альтернативный процесс 3"/>
          <p:cNvSpPr/>
          <p:nvPr/>
        </p:nvSpPr>
        <p:spPr>
          <a:xfrm>
            <a:off x="6350001" y="2834765"/>
            <a:ext cx="5159827" cy="3447143"/>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2. </a:t>
            </a:r>
            <a:r>
              <a:rPr lang="ru-RU" sz="2000" dirty="0" err="1">
                <a:solidFill>
                  <a:schemeClr val="tx1"/>
                </a:solidFill>
                <a:latin typeface="Times New Roman" panose="02020603050405020304" pitchFamily="18" charset="0"/>
                <a:cs typeface="Times New Roman" panose="02020603050405020304" pitchFamily="18" charset="0"/>
              </a:rPr>
              <a:t>Відходи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що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утворилися</a:t>
            </a:r>
            <a:r>
              <a:rPr lang="ru-RU" sz="2000" dirty="0">
                <a:solidFill>
                  <a:schemeClr val="tx1"/>
                </a:solidFill>
                <a:latin typeface="Times New Roman" panose="02020603050405020304" pitchFamily="18" charset="0"/>
                <a:cs typeface="Times New Roman" panose="02020603050405020304" pitchFamily="18" charset="0"/>
              </a:rPr>
              <a:t> в </a:t>
            </a:r>
            <a:r>
              <a:rPr lang="ru-RU" sz="2000" dirty="0" err="1">
                <a:solidFill>
                  <a:schemeClr val="tx1"/>
                </a:solidFill>
                <a:latin typeface="Times New Roman" panose="02020603050405020304" pitchFamily="18" charset="0"/>
                <a:cs typeface="Times New Roman" panose="02020603050405020304" pitchFamily="18" charset="0"/>
              </a:rPr>
              <a:t>результаті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знищення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або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руйнування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товарів</a:t>
            </a:r>
            <a:r>
              <a:rPr lang="ru-RU" sz="2000" dirty="0">
                <a:solidFill>
                  <a:schemeClr val="tx1"/>
                </a:solidFill>
                <a:latin typeface="Times New Roman" panose="02020603050405020304" pitchFamily="18" charset="0"/>
                <a:cs typeface="Times New Roman" panose="02020603050405020304" pitchFamily="18" charset="0"/>
              </a:rPr>
              <a:t> і не </a:t>
            </a:r>
            <a:r>
              <a:rPr lang="ru-RU" sz="2000" dirty="0" err="1">
                <a:solidFill>
                  <a:schemeClr val="tx1"/>
                </a:solidFill>
                <a:latin typeface="Times New Roman" panose="02020603050405020304" pitchFamily="18" charset="0"/>
                <a:cs typeface="Times New Roman" panose="02020603050405020304" pitchFamily="18" charset="0"/>
              </a:rPr>
              <a:t>мають</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господарської</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цінності</a:t>
            </a:r>
            <a:r>
              <a:rPr lang="ru-RU" sz="2000" dirty="0">
                <a:solidFill>
                  <a:schemeClr val="tx1"/>
                </a:solidFill>
                <a:latin typeface="Times New Roman" panose="02020603050405020304" pitchFamily="18" charset="0"/>
                <a:cs typeface="Times New Roman" panose="02020603050405020304" pitchFamily="18" charset="0"/>
              </a:rPr>
              <a:t> та не </a:t>
            </a:r>
            <a:r>
              <a:rPr lang="ru-RU" sz="2000" dirty="0" err="1">
                <a:solidFill>
                  <a:schemeClr val="tx1"/>
                </a:solidFill>
                <a:latin typeface="Times New Roman" panose="02020603050405020304" pitchFamily="18" charset="0"/>
                <a:cs typeface="Times New Roman" panose="02020603050405020304" pitchFamily="18" charset="0"/>
              </a:rPr>
              <a:t>можуть</a:t>
            </a:r>
            <a:r>
              <a:rPr lang="ru-RU" sz="2000" dirty="0">
                <a:solidFill>
                  <a:schemeClr val="tx1"/>
                </a:solidFill>
                <a:latin typeface="Times New Roman" panose="02020603050405020304" pitchFamily="18" charset="0"/>
                <a:cs typeface="Times New Roman" panose="02020603050405020304" pitchFamily="18" charset="0"/>
              </a:rPr>
              <a:t> бути </a:t>
            </a:r>
            <a:r>
              <a:rPr lang="ru-RU" sz="2000" dirty="0" err="1">
                <a:solidFill>
                  <a:schemeClr val="tx1"/>
                </a:solidFill>
                <a:latin typeface="Times New Roman" panose="02020603050405020304" pitchFamily="18" charset="0"/>
                <a:cs typeface="Times New Roman" panose="02020603050405020304" pitchFamily="18" charset="0"/>
              </a:rPr>
              <a:t>утилізовані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підлягають</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видаленню</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відповідно</a:t>
            </a:r>
            <a:r>
              <a:rPr lang="ru-RU" sz="2000" dirty="0">
                <a:solidFill>
                  <a:schemeClr val="tx1"/>
                </a:solidFill>
                <a:latin typeface="Times New Roman" panose="02020603050405020304" pitchFamily="18" charset="0"/>
                <a:cs typeface="Times New Roman" panose="02020603050405020304" pitchFamily="18" charset="0"/>
              </a:rPr>
              <a:t> до </a:t>
            </a:r>
            <a:r>
              <a:rPr lang="ru-RU" sz="2000" dirty="0" err="1">
                <a:solidFill>
                  <a:schemeClr val="tx1"/>
                </a:solidFill>
                <a:latin typeface="Times New Roman" panose="02020603050405020304" pitchFamily="18" charset="0"/>
                <a:cs typeface="Times New Roman" panose="02020603050405020304" pitchFamily="18" charset="0"/>
              </a:rPr>
              <a:t>законодавства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України</a:t>
            </a:r>
            <a:r>
              <a:rPr lang="ru-RU" sz="2000" dirty="0">
                <a:solidFill>
                  <a:schemeClr val="tx1"/>
                </a:solidFill>
                <a:latin typeface="Times New Roman" panose="02020603050405020304" pitchFamily="18" charset="0"/>
                <a:cs typeface="Times New Roman" panose="02020603050405020304" pitchFamily="18" charset="0"/>
              </a:rPr>
              <a:t> як </a:t>
            </a:r>
            <a:r>
              <a:rPr lang="ru-RU" sz="2000" dirty="0" err="1">
                <a:solidFill>
                  <a:schemeClr val="tx1"/>
                </a:solidFill>
                <a:latin typeface="Times New Roman" panose="02020603050405020304" pitchFamily="18" charset="0"/>
                <a:cs typeface="Times New Roman" panose="02020603050405020304" pitchFamily="18" charset="0"/>
              </a:rPr>
              <a:t>українські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товари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підприємством</a:t>
            </a:r>
            <a:r>
              <a:rPr lang="ru-RU" sz="2000" dirty="0">
                <a:solidFill>
                  <a:schemeClr val="tx1"/>
                </a:solidFill>
                <a:latin typeface="Times New Roman" panose="02020603050405020304" pitchFamily="18" charset="0"/>
                <a:cs typeface="Times New Roman" panose="02020603050405020304" pitchFamily="18" charset="0"/>
              </a:rPr>
              <a:t>, яке </a:t>
            </a:r>
            <a:r>
              <a:rPr lang="ru-RU" sz="2000" dirty="0" err="1">
                <a:solidFill>
                  <a:schemeClr val="tx1"/>
                </a:solidFill>
                <a:latin typeface="Times New Roman" panose="02020603050405020304" pitchFamily="18" charset="0"/>
                <a:cs typeface="Times New Roman" panose="02020603050405020304" pitchFamily="18" charset="0"/>
              </a:rPr>
              <a:t>здійснило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операції</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знищення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руйнування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товарів</a:t>
            </a:r>
            <a:r>
              <a:rPr lang="ru-RU" sz="2000" dirty="0">
                <a:solidFill>
                  <a:schemeClr val="tx1"/>
                </a:solidFill>
                <a:latin typeface="Times New Roman" panose="02020603050405020304" pitchFamily="18" charset="0"/>
                <a:cs typeface="Times New Roman" panose="02020603050405020304" pitchFamily="18" charset="0"/>
              </a:rPr>
              <a:t>.</a:t>
            </a:r>
          </a:p>
        </p:txBody>
      </p:sp>
      <p:grpSp>
        <p:nvGrpSpPr>
          <p:cNvPr id="6" name="Группа 5"/>
          <p:cNvGrpSpPr/>
          <p:nvPr/>
        </p:nvGrpSpPr>
        <p:grpSpPr>
          <a:xfrm>
            <a:off x="355599" y="2380343"/>
            <a:ext cx="5304972" cy="4325257"/>
            <a:chOff x="355599" y="2380343"/>
            <a:chExt cx="4528458" cy="4325257"/>
          </a:xfrm>
        </p:grpSpPr>
        <p:sp>
          <p:nvSpPr>
            <p:cNvPr id="3" name="Блок-схема: альтернативный процесс 2"/>
            <p:cNvSpPr/>
            <p:nvPr/>
          </p:nvSpPr>
          <p:spPr>
            <a:xfrm>
              <a:off x="391885" y="2380343"/>
              <a:ext cx="4455886" cy="4325257"/>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55599" y="2804033"/>
              <a:ext cx="4528458" cy="3477875"/>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1. </a:t>
              </a:r>
              <a:r>
                <a:rPr lang="ru-RU" sz="2000" dirty="0" err="1">
                  <a:latin typeface="Times New Roman" panose="02020603050405020304" pitchFamily="18" charset="0"/>
                  <a:cs typeface="Times New Roman" panose="02020603050405020304" pitchFamily="18" charset="0"/>
                </a:rPr>
                <a:t>Залишки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утворилися</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результаті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знищення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руйнування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у тому </a:t>
              </a:r>
              <a:r>
                <a:rPr lang="ru-RU" sz="2000" dirty="0" err="1">
                  <a:latin typeface="Times New Roman" panose="02020603050405020304" pitchFamily="18" charset="0"/>
                  <a:cs typeface="Times New Roman" panose="02020603050405020304" pitchFamily="18" charset="0"/>
                </a:rPr>
                <a:t>числі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складові</a:t>
              </a:r>
              <a:r>
                <a:rPr lang="ru-RU" sz="2000" dirty="0">
                  <a:latin typeface="Times New Roman" panose="02020603050405020304" pitchFamily="18" charset="0"/>
                  <a:cs typeface="Times New Roman" panose="02020603050405020304" pitchFamily="18" charset="0"/>
                </a:rPr>
                <a:t> товару,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були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знищені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зруйновані</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отримані</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результаті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знищення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руйнування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відходи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господарську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підлягають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поміщенню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протягом</a:t>
              </a:r>
              <a:r>
                <a:rPr lang="ru-RU" sz="2000" dirty="0">
                  <a:latin typeface="Times New Roman" panose="02020603050405020304" pitchFamily="18" charset="0"/>
                  <a:cs typeface="Times New Roman" panose="02020603050405020304" pitchFamily="18" charset="0"/>
                </a:rPr>
                <a:t> 10 </a:t>
              </a:r>
              <a:r>
                <a:rPr lang="ru-RU" sz="2000" dirty="0" err="1">
                  <a:latin typeface="Times New Roman" panose="02020603050405020304" pitchFamily="18" charset="0"/>
                  <a:cs typeface="Times New Roman" panose="02020603050405020304" pitchFamily="18" charset="0"/>
                </a:rPr>
                <a:t>днів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знищення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відповідний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митний</a:t>
              </a:r>
              <a:r>
                <a:rPr lang="ru-RU" sz="2000" dirty="0">
                  <a:latin typeface="Times New Roman" panose="02020603050405020304" pitchFamily="18" charset="0"/>
                  <a:cs typeface="Times New Roman" panose="02020603050405020304" pitchFamily="18" charset="0"/>
                </a:rPr>
                <a:t> режим як </a:t>
              </a:r>
              <a:r>
                <a:rPr lang="ru-RU" sz="2000" dirty="0" err="1">
                  <a:latin typeface="Times New Roman" panose="02020603050405020304" pitchFamily="18" charset="0"/>
                  <a:cs typeface="Times New Roman" panose="02020603050405020304" pitchFamily="18" charset="0"/>
                </a:rPr>
                <a:t>іноземні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перебувають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митним</a:t>
              </a:r>
              <a:r>
                <a:rPr lang="ru-RU" sz="2000" dirty="0">
                  <a:latin typeface="Times New Roman" panose="02020603050405020304" pitchFamily="18" charset="0"/>
                  <a:cs typeface="Times New Roman" panose="02020603050405020304" pitchFamily="18" charset="0"/>
                </a:rPr>
                <a:t> контролем.</a:t>
              </a:r>
            </a:p>
          </p:txBody>
        </p:sp>
      </p:grpSp>
      <p:sp>
        <p:nvSpPr>
          <p:cNvPr id="7" name="Стрелка вниз 6"/>
          <p:cNvSpPr/>
          <p:nvPr/>
        </p:nvSpPr>
        <p:spPr>
          <a:xfrm>
            <a:off x="8675913" y="1367282"/>
            <a:ext cx="540657" cy="157911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2737756" y="1367282"/>
            <a:ext cx="586015" cy="12307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594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feha.ru/wp-content/uploads/2016/05/part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49" y="4556804"/>
            <a:ext cx="5498694" cy="2214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824391" y="1914040"/>
            <a:ext cx="6450854" cy="2862322"/>
          </a:xfrm>
          <a:prstGeom prst="rect">
            <a:avLst/>
          </a:prstGeom>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2) </a:t>
            </a:r>
            <a:r>
              <a:rPr lang="ru-RU" dirty="0" err="1">
                <a:solidFill>
                  <a:srgbClr val="000000"/>
                </a:solidFill>
                <a:latin typeface="Times New Roman" panose="02020603050405020304" pitchFamily="18" charset="0"/>
                <a:cs typeface="Times New Roman" panose="02020603050405020304" pitchFamily="18" charset="0"/>
              </a:rPr>
              <a:t>підприємство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уповноважене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відповідно</a:t>
            </a:r>
            <a:r>
              <a:rPr lang="ru-RU" dirty="0">
                <a:solidFill>
                  <a:srgbClr val="000000"/>
                </a:solidFill>
                <a:latin typeface="Times New Roman" panose="02020603050405020304" pitchFamily="18" charset="0"/>
                <a:cs typeface="Times New Roman" panose="02020603050405020304" pitchFamily="18" charset="0"/>
              </a:rPr>
              <a:t> до </a:t>
            </a:r>
            <a:r>
              <a:rPr lang="ru-RU" dirty="0" err="1">
                <a:solidFill>
                  <a:srgbClr val="000000"/>
                </a:solidFill>
                <a:latin typeface="Times New Roman" panose="02020603050405020304" pitchFamily="18" charset="0"/>
                <a:cs typeface="Times New Roman" panose="02020603050405020304" pitchFamily="18" charset="0"/>
              </a:rPr>
              <a:t>законодавства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України</a:t>
            </a:r>
            <a:r>
              <a:rPr lang="ru-RU" dirty="0">
                <a:solidFill>
                  <a:srgbClr val="000000"/>
                </a:solidFill>
                <a:latin typeface="Times New Roman" panose="02020603050405020304" pitchFamily="18" charset="0"/>
                <a:cs typeface="Times New Roman" panose="02020603050405020304" pitchFamily="18" charset="0"/>
              </a:rPr>
              <a:t> на </a:t>
            </a:r>
            <a:r>
              <a:rPr lang="ru-RU" dirty="0" err="1">
                <a:solidFill>
                  <a:srgbClr val="000000"/>
                </a:solidFill>
                <a:latin typeface="Times New Roman" panose="02020603050405020304" pitchFamily="18" charset="0"/>
                <a:cs typeface="Times New Roman" panose="02020603050405020304" pitchFamily="18" charset="0"/>
              </a:rPr>
              <a:t>знищення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руйнування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відповідних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категорій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з моменту </a:t>
            </a:r>
            <a:r>
              <a:rPr lang="ru-RU" dirty="0" err="1">
                <a:solidFill>
                  <a:srgbClr val="000000"/>
                </a:solidFill>
                <a:latin typeface="Times New Roman" panose="02020603050405020304" pitchFamily="18" charset="0"/>
                <a:cs typeface="Times New Roman" panose="02020603050405020304" pitchFamily="18" charset="0"/>
              </a:rPr>
              <a:t>прийняття</a:t>
            </a:r>
            <a:r>
              <a:rPr lang="ru-RU" dirty="0">
                <a:solidFill>
                  <a:srgbClr val="000000"/>
                </a:solidFill>
                <a:latin typeface="Times New Roman" panose="02020603050405020304" pitchFamily="18" charset="0"/>
                <a:cs typeface="Times New Roman" panose="02020603050405020304" pitchFamily="18" charset="0"/>
              </a:rPr>
              <a:t> для </a:t>
            </a:r>
            <a:r>
              <a:rPr lang="ru-RU" dirty="0" err="1">
                <a:solidFill>
                  <a:srgbClr val="000000"/>
                </a:solidFill>
                <a:latin typeface="Times New Roman" panose="02020603050405020304" pitchFamily="18" charset="0"/>
                <a:cs typeface="Times New Roman" panose="02020603050405020304" pitchFamily="18" charset="0"/>
              </a:rPr>
              <a:t>знищення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руйнування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поміщених</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митний</a:t>
            </a:r>
            <a:r>
              <a:rPr lang="ru-RU" dirty="0">
                <a:solidFill>
                  <a:srgbClr val="000000"/>
                </a:solidFill>
                <a:latin typeface="Times New Roman" panose="02020603050405020304" pitchFamily="18" charset="0"/>
                <a:cs typeface="Times New Roman" panose="02020603050405020304" pitchFamily="18" charset="0"/>
              </a:rPr>
              <a:t> режим </a:t>
            </a:r>
            <a:r>
              <a:rPr lang="ru-RU" dirty="0" err="1">
                <a:solidFill>
                  <a:srgbClr val="000000"/>
                </a:solidFill>
                <a:latin typeface="Times New Roman" panose="02020603050405020304" pitchFamily="18" charset="0"/>
                <a:cs typeface="Times New Roman" panose="02020603050405020304" pitchFamily="18" charset="0"/>
              </a:rPr>
              <a:t>знищення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або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руйнування</a:t>
            </a:r>
            <a:r>
              <a:rPr lang="ru-RU" dirty="0">
                <a:solidFill>
                  <a:srgbClr val="000000"/>
                </a:solidFill>
                <a:latin typeface="Times New Roman" panose="02020603050405020304" pitchFamily="18" charset="0"/>
                <a:cs typeface="Times New Roman" panose="02020603050405020304" pitchFamily="18" charset="0"/>
              </a:rPr>
              <a:t>, до моменту </a:t>
            </a:r>
            <a:r>
              <a:rPr lang="ru-RU" dirty="0" err="1">
                <a:solidFill>
                  <a:srgbClr val="000000"/>
                </a:solidFill>
                <a:latin typeface="Times New Roman" panose="02020603050405020304" pitchFamily="18" charset="0"/>
                <a:cs typeface="Times New Roman" panose="02020603050405020304" pitchFamily="18" charset="0"/>
              </a:rPr>
              <a:t>передання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власнику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уповноваженій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особі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залишків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якщо</a:t>
            </a:r>
            <a:r>
              <a:rPr lang="ru-RU" dirty="0">
                <a:solidFill>
                  <a:srgbClr val="000000"/>
                </a:solidFill>
                <a:latin typeface="Times New Roman" panose="02020603050405020304" pitchFamily="18" charset="0"/>
                <a:cs typeface="Times New Roman" panose="02020603050405020304" pitchFamily="18" charset="0"/>
              </a:rPr>
              <a:t> вони </a:t>
            </a:r>
            <a:r>
              <a:rPr lang="ru-RU" dirty="0" err="1">
                <a:solidFill>
                  <a:srgbClr val="000000"/>
                </a:solidFill>
                <a:latin typeface="Times New Roman" panose="02020603050405020304" pitchFamily="18" charset="0"/>
                <a:cs typeface="Times New Roman" panose="02020603050405020304" pitchFamily="18" charset="0"/>
              </a:rPr>
              <a:t>утворилися</a:t>
            </a:r>
            <a:r>
              <a:rPr lang="ru-RU" dirty="0">
                <a:solidFill>
                  <a:srgbClr val="000000"/>
                </a:solidFill>
                <a:latin typeface="Times New Roman" panose="02020603050405020304" pitchFamily="18" charset="0"/>
                <a:cs typeface="Times New Roman" panose="02020603050405020304" pitchFamily="18" charset="0"/>
              </a:rPr>
              <a:t> в </a:t>
            </a:r>
            <a:r>
              <a:rPr lang="ru-RU" dirty="0" err="1">
                <a:solidFill>
                  <a:srgbClr val="000000"/>
                </a:solidFill>
                <a:latin typeface="Times New Roman" panose="02020603050405020304" pitchFamily="18" charset="0"/>
                <a:cs typeface="Times New Roman" panose="02020603050405020304" pitchFamily="18" charset="0"/>
              </a:rPr>
              <a:t>результаті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здійснення</a:t>
            </a:r>
            <a:r>
              <a:rPr lang="ru-RU" dirty="0">
                <a:solidFill>
                  <a:srgbClr val="000000"/>
                </a:solidFill>
                <a:latin typeface="Times New Roman" panose="02020603050405020304" pitchFamily="18" charset="0"/>
                <a:cs typeface="Times New Roman" panose="02020603050405020304" pitchFamily="18" charset="0"/>
              </a:rPr>
              <a:t> таких </a:t>
            </a:r>
            <a:r>
              <a:rPr lang="ru-RU" dirty="0" err="1">
                <a:solidFill>
                  <a:srgbClr val="000000"/>
                </a:solidFill>
                <a:latin typeface="Times New Roman" panose="02020603050405020304" pitchFamily="18" charset="0"/>
                <a:cs typeface="Times New Roman" panose="02020603050405020304" pitchFamily="18" charset="0"/>
              </a:rPr>
              <a:t>операцій</a:t>
            </a:r>
            <a:r>
              <a:rPr lang="ru-RU" dirty="0">
                <a:solidFill>
                  <a:srgbClr val="000000"/>
                </a:solidFill>
                <a:latin typeface="Times New Roman" panose="02020603050405020304" pitchFamily="18" charset="0"/>
                <a:cs typeface="Times New Roman" panose="02020603050405020304" pitchFamily="18" charset="0"/>
              </a:rPr>
              <a:t>, а в </a:t>
            </a:r>
            <a:r>
              <a:rPr lang="ru-RU" dirty="0" err="1">
                <a:solidFill>
                  <a:srgbClr val="000000"/>
                </a:solidFill>
                <a:latin typeface="Times New Roman" panose="02020603050405020304" pitchFamily="18" charset="0"/>
                <a:cs typeface="Times New Roman" panose="02020603050405020304" pitchFamily="18" charset="0"/>
              </a:rPr>
              <a:t>разі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якщо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залишки</a:t>
            </a:r>
            <a:r>
              <a:rPr lang="ru-RU" dirty="0">
                <a:solidFill>
                  <a:srgbClr val="000000"/>
                </a:solidFill>
                <a:latin typeface="Times New Roman" panose="02020603050405020304" pitchFamily="18" charset="0"/>
                <a:cs typeface="Times New Roman" panose="02020603050405020304" pitchFamily="18" charset="0"/>
              </a:rPr>
              <a:t> за договором </a:t>
            </a:r>
            <a:r>
              <a:rPr lang="ru-RU" dirty="0" err="1">
                <a:solidFill>
                  <a:srgbClr val="000000"/>
                </a:solidFill>
                <a:latin typeface="Times New Roman" panose="02020603050405020304" pitchFamily="18" charset="0"/>
                <a:cs typeface="Times New Roman" panose="02020603050405020304" pitchFamily="18" charset="0"/>
              </a:rPr>
              <a:t>передаються</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власність</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цьому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підприємству</a:t>
            </a:r>
            <a:r>
              <a:rPr lang="ru-RU" dirty="0">
                <a:solidFill>
                  <a:srgbClr val="000000"/>
                </a:solidFill>
                <a:latin typeface="Times New Roman" panose="02020603050405020304" pitchFamily="18" charset="0"/>
                <a:cs typeface="Times New Roman" panose="02020603050405020304" pitchFamily="18" charset="0"/>
              </a:rPr>
              <a:t>, - до моменту </a:t>
            </a:r>
            <a:r>
              <a:rPr lang="ru-RU" dirty="0" err="1">
                <a:solidFill>
                  <a:srgbClr val="000000"/>
                </a:solidFill>
                <a:latin typeface="Times New Roman" panose="02020603050405020304" pitchFamily="18" charset="0"/>
                <a:cs typeface="Times New Roman" panose="02020603050405020304" pitchFamily="18" charset="0"/>
              </a:rPr>
              <a:t>завершення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митного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оформлення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залишків</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відповідний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митний</a:t>
            </a:r>
            <a:r>
              <a:rPr lang="ru-RU" dirty="0">
                <a:solidFill>
                  <a:srgbClr val="000000"/>
                </a:solidFill>
                <a:latin typeface="Times New Roman" panose="02020603050405020304" pitchFamily="18" charset="0"/>
                <a:cs typeface="Times New Roman" panose="02020603050405020304" pitchFamily="18" charset="0"/>
              </a:rPr>
              <a:t> режим.</a:t>
            </a:r>
            <a:endParaRPr lang="ru-RU"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rot="20906074">
            <a:off x="299468" y="1896011"/>
            <a:ext cx="2379964" cy="1784973"/>
          </a:xfrm>
          <a:prstGeom prst="rect">
            <a:avLst/>
          </a:prstGeom>
          <a:ln>
            <a:noFill/>
          </a:ln>
          <a:effectLst>
            <a:softEdge rad="112500"/>
          </a:effectLst>
        </p:spPr>
      </p:pic>
      <p:grpSp>
        <p:nvGrpSpPr>
          <p:cNvPr id="11" name="Группа 10"/>
          <p:cNvGrpSpPr/>
          <p:nvPr/>
        </p:nvGrpSpPr>
        <p:grpSpPr>
          <a:xfrm rot="21268602">
            <a:off x="764622" y="-45541"/>
            <a:ext cx="10148564" cy="2313089"/>
            <a:chOff x="517294" y="195321"/>
            <a:chExt cx="10148564" cy="2313089"/>
          </a:xfrm>
        </p:grpSpPr>
        <p:sp>
          <p:nvSpPr>
            <p:cNvPr id="12" name="Пятно 2 11"/>
            <p:cNvSpPr/>
            <p:nvPr/>
          </p:nvSpPr>
          <p:spPr>
            <a:xfrm rot="440043">
              <a:off x="517294" y="195321"/>
              <a:ext cx="10148564" cy="2313089"/>
            </a:xfrm>
            <a:prstGeom prst="irregularSeal2">
              <a:avLst/>
            </a:prstGeom>
            <a:solidFill>
              <a:srgbClr val="A3EE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rot="370449">
              <a:off x="2533319" y="838961"/>
              <a:ext cx="5649764" cy="1569660"/>
            </a:xfrm>
            <a:prstGeom prst="rect">
              <a:avLst/>
            </a:prstGeom>
            <a:noFill/>
          </p:spPr>
          <p:txBody>
            <a:bodyPr wrap="square" rtlCol="0">
              <a:spAutoFit/>
            </a:bodyPr>
            <a:lstStyle/>
            <a:p>
              <a:pPr algn="ctr"/>
              <a:r>
                <a:rPr lang="ru-RU" sz="2400" b="1" i="1" dirty="0" err="1">
                  <a:solidFill>
                    <a:srgbClr val="000000"/>
                  </a:solidFill>
                  <a:latin typeface="Times New Roman" panose="02020603050405020304" pitchFamily="18" charset="0"/>
                  <a:cs typeface="Times New Roman" panose="02020603050405020304" pitchFamily="18" charset="0"/>
                </a:rPr>
                <a:t>Відповідальність</a:t>
              </a:r>
              <a:r>
                <a:rPr lang="ru-RU" sz="2400" b="1" i="1" dirty="0">
                  <a:solidFill>
                    <a:srgbClr val="000000"/>
                  </a:solidFill>
                  <a:latin typeface="Times New Roman" panose="02020603050405020304" pitchFamily="18" charset="0"/>
                  <a:cs typeface="Times New Roman" panose="02020603050405020304" pitchFamily="18" charset="0"/>
                </a:rPr>
                <a:t> </a:t>
              </a:r>
              <a:r>
                <a:rPr lang="ru-RU" sz="2400" b="1" i="1" dirty="0" err="1">
                  <a:solidFill>
                    <a:srgbClr val="000000"/>
                  </a:solidFill>
                  <a:latin typeface="Times New Roman" panose="02020603050405020304" pitchFamily="18" charset="0"/>
                  <a:cs typeface="Times New Roman" panose="02020603050405020304" pitchFamily="18" charset="0"/>
                </a:rPr>
                <a:t>осіб</a:t>
              </a:r>
              <a:r>
                <a:rPr lang="ru-RU" sz="2400" b="1" i="1" dirty="0">
                  <a:solidFill>
                    <a:srgbClr val="000000"/>
                  </a:solidFill>
                  <a:latin typeface="Times New Roman" panose="02020603050405020304" pitchFamily="18" charset="0"/>
                  <a:cs typeface="Times New Roman" panose="02020603050405020304" pitchFamily="18" charset="0"/>
                </a:rPr>
                <a:t> за </a:t>
              </a:r>
              <a:r>
                <a:rPr lang="ru-RU" sz="2400" b="1" i="1" dirty="0" err="1">
                  <a:solidFill>
                    <a:srgbClr val="000000"/>
                  </a:solidFill>
                  <a:latin typeface="Times New Roman" panose="02020603050405020304" pitchFamily="18" charset="0"/>
                  <a:cs typeface="Times New Roman" panose="02020603050405020304" pitchFamily="18" charset="0"/>
                </a:rPr>
                <a:t>недотримання</a:t>
              </a:r>
              <a:r>
                <a:rPr lang="ru-RU" sz="2400" b="1" i="1" dirty="0">
                  <a:solidFill>
                    <a:srgbClr val="000000"/>
                  </a:solidFill>
                  <a:latin typeface="Times New Roman" panose="02020603050405020304" pitchFamily="18" charset="0"/>
                  <a:cs typeface="Times New Roman" panose="02020603050405020304" pitchFamily="18" charset="0"/>
                </a:rPr>
                <a:t> </a:t>
              </a:r>
              <a:r>
                <a:rPr lang="ru-RU" sz="2400" b="1" i="1" dirty="0" err="1">
                  <a:solidFill>
                    <a:srgbClr val="000000"/>
                  </a:solidFill>
                  <a:latin typeface="Times New Roman" panose="02020603050405020304" pitchFamily="18" charset="0"/>
                  <a:cs typeface="Times New Roman" panose="02020603050405020304" pitchFamily="18" charset="0"/>
                </a:rPr>
                <a:t>митного</a:t>
              </a:r>
              <a:r>
                <a:rPr lang="ru-RU" sz="2400" b="1" i="1" dirty="0">
                  <a:solidFill>
                    <a:srgbClr val="000000"/>
                  </a:solidFill>
                  <a:latin typeface="Times New Roman" panose="02020603050405020304" pitchFamily="18" charset="0"/>
                  <a:cs typeface="Times New Roman" panose="02020603050405020304" pitchFamily="18" charset="0"/>
                </a:rPr>
                <a:t> режиму </a:t>
              </a:r>
              <a:r>
                <a:rPr lang="ru-RU" sz="2400" b="1" i="1" dirty="0" err="1">
                  <a:solidFill>
                    <a:srgbClr val="000000"/>
                  </a:solidFill>
                  <a:latin typeface="Times New Roman" panose="02020603050405020304" pitchFamily="18" charset="0"/>
                  <a:cs typeface="Times New Roman" panose="02020603050405020304" pitchFamily="18" charset="0"/>
                </a:rPr>
                <a:t>знищення</a:t>
              </a:r>
              <a:r>
                <a:rPr lang="ru-RU" sz="2400" b="1" i="1" dirty="0">
                  <a:solidFill>
                    <a:srgbClr val="000000"/>
                  </a:solidFill>
                  <a:latin typeface="Times New Roman" panose="02020603050405020304" pitchFamily="18" charset="0"/>
                  <a:cs typeface="Times New Roman" panose="02020603050405020304" pitchFamily="18" charset="0"/>
                </a:rPr>
                <a:t> </a:t>
              </a:r>
              <a:r>
                <a:rPr lang="ru-RU" sz="2400" b="1" i="1" dirty="0" err="1">
                  <a:solidFill>
                    <a:srgbClr val="000000"/>
                  </a:solidFill>
                  <a:latin typeface="Times New Roman" panose="02020603050405020304" pitchFamily="18" charset="0"/>
                  <a:cs typeface="Times New Roman" panose="02020603050405020304" pitchFamily="18" charset="0"/>
                </a:rPr>
                <a:t>або</a:t>
              </a:r>
              <a:r>
                <a:rPr lang="ru-RU" sz="2400" b="1" i="1" dirty="0">
                  <a:solidFill>
                    <a:srgbClr val="000000"/>
                  </a:solidFill>
                  <a:latin typeface="Times New Roman" panose="02020603050405020304" pitchFamily="18" charset="0"/>
                  <a:cs typeface="Times New Roman" panose="02020603050405020304" pitchFamily="18" charset="0"/>
                </a:rPr>
                <a:t> </a:t>
              </a:r>
              <a:r>
                <a:rPr lang="ru-RU" sz="2400" b="1" i="1" dirty="0" err="1">
                  <a:solidFill>
                    <a:srgbClr val="000000"/>
                  </a:solidFill>
                  <a:latin typeface="Times New Roman" panose="02020603050405020304" pitchFamily="18" charset="0"/>
                  <a:cs typeface="Times New Roman" panose="02020603050405020304" pitchFamily="18" charset="0"/>
                </a:rPr>
                <a:t>руйнування</a:t>
              </a:r>
              <a:endParaRPr lang="ru-RU" sz="2400" b="1" i="1" dirty="0">
                <a:solidFill>
                  <a:srgbClr val="000000"/>
                </a:solidFill>
                <a:latin typeface="Times New Roman" panose="02020603050405020304" pitchFamily="18" charset="0"/>
                <a:cs typeface="Times New Roman" panose="02020603050405020304" pitchFamily="18" charset="0"/>
              </a:endParaRPr>
            </a:p>
            <a:p>
              <a:pPr algn="ctr"/>
              <a:endParaRPr lang="ru-RU" sz="2400" b="1" i="1" dirty="0">
                <a:latin typeface="Times New Roman" panose="02020603050405020304" pitchFamily="18" charset="0"/>
                <a:cs typeface="Times New Roman" panose="02020603050405020304" pitchFamily="18" charset="0"/>
              </a:endParaRPr>
            </a:p>
          </p:txBody>
        </p:sp>
      </p:grpSp>
      <p:sp>
        <p:nvSpPr>
          <p:cNvPr id="14" name="Прямоугольник 13"/>
          <p:cNvSpPr/>
          <p:nvPr/>
        </p:nvSpPr>
        <p:spPr>
          <a:xfrm>
            <a:off x="96416" y="3462780"/>
            <a:ext cx="6096000" cy="3308598"/>
          </a:xfrm>
          <a:prstGeom prst="rect">
            <a:avLst/>
          </a:prstGeom>
        </p:spPr>
        <p:txBody>
          <a:bodyPr>
            <a:spAutoFit/>
          </a:bodyPr>
          <a:lstStyle/>
          <a:p>
            <a:pPr algn="ctr"/>
            <a:r>
              <a:rPr lang="ru-RU" sz="1900" dirty="0">
                <a:solidFill>
                  <a:srgbClr val="000000"/>
                </a:solidFill>
                <a:latin typeface="Times New Roman" panose="02020603050405020304" pitchFamily="18" charset="0"/>
                <a:cs typeface="Times New Roman" panose="02020603050405020304" pitchFamily="18" charset="0"/>
              </a:rPr>
              <a:t>1) </a:t>
            </a:r>
            <a:r>
              <a:rPr lang="ru-RU" sz="1900" dirty="0" err="1">
                <a:solidFill>
                  <a:srgbClr val="000000"/>
                </a:solidFill>
                <a:latin typeface="Times New Roman" panose="02020603050405020304" pitchFamily="18" charset="0"/>
                <a:cs typeface="Times New Roman" panose="02020603050405020304" pitchFamily="18" charset="0"/>
              </a:rPr>
              <a:t>власник</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товарів</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уповноважена</a:t>
            </a:r>
            <a:r>
              <a:rPr lang="ru-RU" sz="1900" dirty="0">
                <a:solidFill>
                  <a:srgbClr val="000000"/>
                </a:solidFill>
                <a:latin typeface="Times New Roman" panose="02020603050405020304" pitchFamily="18" charset="0"/>
                <a:cs typeface="Times New Roman" panose="02020603050405020304" pitchFamily="18" charset="0"/>
              </a:rPr>
              <a:t> особа) з моменту </a:t>
            </a:r>
            <a:r>
              <a:rPr lang="ru-RU" sz="1900" dirty="0" err="1">
                <a:solidFill>
                  <a:srgbClr val="000000"/>
                </a:solidFill>
                <a:latin typeface="Times New Roman" panose="02020603050405020304" pitchFamily="18" charset="0"/>
                <a:cs typeface="Times New Roman" panose="02020603050405020304" pitchFamily="18" charset="0"/>
              </a:rPr>
              <a:t>заявлення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товарів</a:t>
            </a:r>
            <a:r>
              <a:rPr lang="ru-RU" sz="1900" dirty="0">
                <a:solidFill>
                  <a:srgbClr val="000000"/>
                </a:solidFill>
                <a:latin typeface="Times New Roman" panose="02020603050405020304" pitchFamily="18" charset="0"/>
                <a:cs typeface="Times New Roman" panose="02020603050405020304" pitchFamily="18" charset="0"/>
              </a:rPr>
              <a:t> у </a:t>
            </a:r>
            <a:r>
              <a:rPr lang="ru-RU" sz="1900" dirty="0" err="1">
                <a:solidFill>
                  <a:srgbClr val="000000"/>
                </a:solidFill>
                <a:latin typeface="Times New Roman" panose="02020603050405020304" pitchFamily="18" charset="0"/>
                <a:cs typeface="Times New Roman" panose="02020603050405020304" pitchFamily="18" charset="0"/>
              </a:rPr>
              <a:t>цей</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митний</a:t>
            </a:r>
            <a:r>
              <a:rPr lang="ru-RU" sz="1900" dirty="0">
                <a:solidFill>
                  <a:srgbClr val="000000"/>
                </a:solidFill>
                <a:latin typeface="Times New Roman" panose="02020603050405020304" pitchFamily="18" charset="0"/>
                <a:cs typeface="Times New Roman" panose="02020603050405020304" pitchFamily="18" charset="0"/>
              </a:rPr>
              <a:t> режим до моменту </a:t>
            </a:r>
            <a:r>
              <a:rPr lang="ru-RU" sz="1900" dirty="0" err="1">
                <a:solidFill>
                  <a:srgbClr val="000000"/>
                </a:solidFill>
                <a:latin typeface="Times New Roman" panose="02020603050405020304" pitchFamily="18" charset="0"/>
                <a:cs typeface="Times New Roman" panose="02020603050405020304" pitchFamily="18" charset="0"/>
              </a:rPr>
              <a:t>їх</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передання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підприємству</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уповноваженому</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відповідно</a:t>
            </a:r>
            <a:r>
              <a:rPr lang="ru-RU" sz="1900" dirty="0">
                <a:solidFill>
                  <a:srgbClr val="000000"/>
                </a:solidFill>
                <a:latin typeface="Times New Roman" panose="02020603050405020304" pitchFamily="18" charset="0"/>
                <a:cs typeface="Times New Roman" panose="02020603050405020304" pitchFamily="18" charset="0"/>
              </a:rPr>
              <a:t> до </a:t>
            </a:r>
            <a:r>
              <a:rPr lang="ru-RU" sz="1900" dirty="0" err="1">
                <a:solidFill>
                  <a:srgbClr val="000000"/>
                </a:solidFill>
                <a:latin typeface="Times New Roman" panose="02020603050405020304" pitchFamily="18" charset="0"/>
                <a:cs typeface="Times New Roman" panose="02020603050405020304" pitchFamily="18" charset="0"/>
              </a:rPr>
              <a:t>законодавства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України</a:t>
            </a:r>
            <a:r>
              <a:rPr lang="ru-RU" sz="1900" dirty="0">
                <a:solidFill>
                  <a:srgbClr val="000000"/>
                </a:solidFill>
                <a:latin typeface="Times New Roman" panose="02020603050405020304" pitchFamily="18" charset="0"/>
                <a:cs typeface="Times New Roman" panose="02020603050405020304" pitchFamily="18" charset="0"/>
              </a:rPr>
              <a:t> на </a:t>
            </a:r>
            <a:r>
              <a:rPr lang="ru-RU" sz="1900" dirty="0" err="1">
                <a:solidFill>
                  <a:srgbClr val="000000"/>
                </a:solidFill>
                <a:latin typeface="Times New Roman" panose="02020603050405020304" pitchFamily="18" charset="0"/>
                <a:cs typeface="Times New Roman" panose="02020603050405020304" pitchFamily="18" charset="0"/>
              </a:rPr>
              <a:t>знищення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руйнування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відповідних</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категорій</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товарів</a:t>
            </a:r>
            <a:r>
              <a:rPr lang="ru-RU" sz="1900" dirty="0">
                <a:solidFill>
                  <a:srgbClr val="000000"/>
                </a:solidFill>
                <a:latin typeface="Times New Roman" panose="02020603050405020304" pitchFamily="18" charset="0"/>
                <a:cs typeface="Times New Roman" panose="02020603050405020304" pitchFamily="18" charset="0"/>
              </a:rPr>
              <a:t> і яке </a:t>
            </a:r>
            <a:r>
              <a:rPr lang="ru-RU" sz="1900" dirty="0" err="1">
                <a:solidFill>
                  <a:srgbClr val="000000"/>
                </a:solidFill>
                <a:latin typeface="Times New Roman" panose="02020603050405020304" pitchFamily="18" charset="0"/>
                <a:cs typeface="Times New Roman" panose="02020603050405020304" pitchFamily="18" charset="0"/>
              </a:rPr>
              <a:t>фактично</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здійснює</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таке</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знищення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руйнування</a:t>
            </a:r>
            <a:r>
              <a:rPr lang="ru-RU" sz="1900" dirty="0">
                <a:solidFill>
                  <a:srgbClr val="000000"/>
                </a:solidFill>
                <a:latin typeface="Times New Roman" panose="02020603050405020304" pitchFamily="18" charset="0"/>
                <a:cs typeface="Times New Roman" panose="02020603050405020304" pitchFamily="18" charset="0"/>
              </a:rPr>
              <a:t>), а </a:t>
            </a:r>
            <a:r>
              <a:rPr lang="ru-RU" sz="1900" dirty="0" err="1">
                <a:solidFill>
                  <a:srgbClr val="000000"/>
                </a:solidFill>
                <a:latin typeface="Times New Roman" panose="02020603050405020304" pitchFamily="18" charset="0"/>
                <a:cs typeface="Times New Roman" panose="02020603050405020304" pitchFamily="18" charset="0"/>
              </a:rPr>
              <a:t>також</a:t>
            </a:r>
            <a:r>
              <a:rPr lang="ru-RU" sz="1900" dirty="0">
                <a:solidFill>
                  <a:srgbClr val="000000"/>
                </a:solidFill>
                <a:latin typeface="Times New Roman" panose="02020603050405020304" pitchFamily="18" charset="0"/>
                <a:cs typeface="Times New Roman" panose="02020603050405020304" pitchFamily="18" charset="0"/>
              </a:rPr>
              <a:t> з моменту </a:t>
            </a:r>
            <a:r>
              <a:rPr lang="ru-RU" sz="1900" dirty="0" err="1">
                <a:solidFill>
                  <a:srgbClr val="000000"/>
                </a:solidFill>
                <a:latin typeface="Times New Roman" panose="02020603050405020304" pitchFamily="18" charset="0"/>
                <a:cs typeface="Times New Roman" panose="02020603050405020304" pitchFamily="18" charset="0"/>
              </a:rPr>
              <a:t>отримання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від</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зазначеного</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підприємства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залишків</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відходів</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знищення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руйнування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якщо</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такі</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залишки</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утворюються</a:t>
            </a:r>
            <a:r>
              <a:rPr lang="ru-RU" sz="1900" dirty="0">
                <a:solidFill>
                  <a:srgbClr val="000000"/>
                </a:solidFill>
                <a:latin typeface="Times New Roman" panose="02020603050405020304" pitchFamily="18" charset="0"/>
                <a:cs typeface="Times New Roman" panose="02020603050405020304" pitchFamily="18" charset="0"/>
              </a:rPr>
              <a:t>, до моменту </a:t>
            </a:r>
            <a:r>
              <a:rPr lang="ru-RU" sz="1900" dirty="0" err="1">
                <a:solidFill>
                  <a:srgbClr val="000000"/>
                </a:solidFill>
                <a:latin typeface="Times New Roman" panose="02020603050405020304" pitchFamily="18" charset="0"/>
                <a:cs typeface="Times New Roman" panose="02020603050405020304" pitchFamily="18" charset="0"/>
              </a:rPr>
              <a:t>завершення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митного</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оформлення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цих</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залишків</a:t>
            </a:r>
            <a:r>
              <a:rPr lang="ru-RU" sz="1900" dirty="0">
                <a:solidFill>
                  <a:srgbClr val="000000"/>
                </a:solidFill>
                <a:latin typeface="Times New Roman" panose="02020603050405020304" pitchFamily="18" charset="0"/>
                <a:cs typeface="Times New Roman" panose="02020603050405020304" pitchFamily="18" charset="0"/>
              </a:rPr>
              <a:t> та </a:t>
            </a:r>
            <a:r>
              <a:rPr lang="ru-RU" sz="1900" dirty="0" err="1">
                <a:solidFill>
                  <a:srgbClr val="000000"/>
                </a:solidFill>
                <a:latin typeface="Times New Roman" panose="02020603050405020304" pitchFamily="18" charset="0"/>
                <a:cs typeface="Times New Roman" panose="02020603050405020304" pitchFamily="18" charset="0"/>
              </a:rPr>
              <a:t>видалення</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відходів</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відповідно</a:t>
            </a:r>
            <a:r>
              <a:rPr lang="ru-RU" sz="1900" dirty="0">
                <a:solidFill>
                  <a:srgbClr val="000000"/>
                </a:solidFill>
                <a:latin typeface="Times New Roman" panose="02020603050405020304" pitchFamily="18" charset="0"/>
                <a:cs typeface="Times New Roman" panose="02020603050405020304" pitchFamily="18" charset="0"/>
              </a:rPr>
              <a:t> до </a:t>
            </a:r>
            <a:r>
              <a:rPr lang="ru-RU" sz="1900" dirty="0" err="1">
                <a:solidFill>
                  <a:srgbClr val="000000"/>
                </a:solidFill>
                <a:latin typeface="Times New Roman" panose="02020603050405020304" pitchFamily="18" charset="0"/>
                <a:cs typeface="Times New Roman" panose="02020603050405020304" pitchFamily="18" charset="0"/>
              </a:rPr>
              <a:t>законодавства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України</a:t>
            </a:r>
            <a:r>
              <a:rPr lang="ru-RU" sz="1900" dirty="0">
                <a:solidFill>
                  <a:srgbClr val="000000"/>
                </a:solidFill>
                <a:latin typeface="Times New Roman" panose="02020603050405020304" pitchFamily="18" charset="0"/>
                <a:cs typeface="Times New Roman" panose="02020603050405020304" pitchFamily="18" charset="0"/>
              </a:rPr>
              <a:t>;</a:t>
            </a:r>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9849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150125" y="818865"/>
            <a:ext cx="12041875" cy="2115404"/>
          </a:xfrm>
          <a:prstGeom prst="homePlate">
            <a:avLst/>
          </a:prstGeom>
          <a:solidFill>
            <a:srgbClr val="A3EE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tx1"/>
                </a:solidFill>
                <a:latin typeface="Times New Roman" panose="02020603050405020304" pitchFamily="18" charset="0"/>
                <a:cs typeface="Times New Roman" panose="02020603050405020304" pitchFamily="18" charset="0"/>
              </a:rPr>
              <a:t>Відмова</a:t>
            </a:r>
            <a:r>
              <a:rPr lang="ru-RU" sz="3200" b="1" dirty="0" smtClean="0">
                <a:solidFill>
                  <a:schemeClr val="tx1"/>
                </a:solidFill>
                <a:latin typeface="Times New Roman" panose="02020603050405020304" pitchFamily="18" charset="0"/>
                <a:cs typeface="Times New Roman" panose="02020603050405020304" pitchFamily="18" charset="0"/>
              </a:rPr>
              <a:t> на </a:t>
            </a:r>
            <a:r>
              <a:rPr lang="ru-RU" sz="3200" b="1" dirty="0" err="1" smtClean="0">
                <a:solidFill>
                  <a:schemeClr val="tx1"/>
                </a:solidFill>
                <a:latin typeface="Times New Roman" panose="02020603050405020304" pitchFamily="18" charset="0"/>
                <a:cs typeface="Times New Roman" panose="02020603050405020304" pitchFamily="18" charset="0"/>
              </a:rPr>
              <a:t>користь</a:t>
            </a:r>
            <a:r>
              <a:rPr lang="ru-RU" sz="3200" b="1" dirty="0" smtClean="0">
                <a:solidFill>
                  <a:schemeClr val="tx1"/>
                </a:solidFill>
                <a:latin typeface="Times New Roman" panose="02020603050405020304" pitchFamily="18" charset="0"/>
                <a:cs typeface="Times New Roman" panose="02020603050405020304" pitchFamily="18" charset="0"/>
              </a:rPr>
              <a:t> </a:t>
            </a:r>
            <a:r>
              <a:rPr lang="ru-RU" sz="3200" b="1" dirty="0" err="1" smtClean="0">
                <a:solidFill>
                  <a:schemeClr val="tx1"/>
                </a:solidFill>
                <a:latin typeface="Times New Roman" panose="02020603050405020304" pitchFamily="18" charset="0"/>
                <a:cs typeface="Times New Roman" panose="02020603050405020304" pitchFamily="18" charset="0"/>
              </a:rPr>
              <a:t>держави</a:t>
            </a:r>
            <a:r>
              <a:rPr lang="ru-RU" sz="3200" b="1" dirty="0" smtClean="0">
                <a:solidFill>
                  <a:schemeClr val="tx1"/>
                </a:solidFill>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cs typeface="Times New Roman" panose="02020603050405020304" pitchFamily="18" charset="0"/>
              </a:rPr>
              <a:t>це митний режим, відповідно до якого </a:t>
            </a:r>
            <a:r>
              <a:rPr lang="ru-RU" sz="2800" dirty="0" err="1">
                <a:latin typeface="Times New Roman" panose="02020603050405020304" pitchFamily="18" charset="0"/>
                <a:cs typeface="Times New Roman" panose="02020603050405020304" pitchFamily="18" charset="0"/>
              </a:rPr>
              <a:t>власник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відмовляється</a:t>
            </a:r>
            <a:r>
              <a:rPr lang="ru-RU" sz="2800" dirty="0">
                <a:latin typeface="Times New Roman" panose="02020603050405020304" pitchFamily="18" charset="0"/>
                <a:cs typeface="Times New Roman" panose="02020603050405020304" pitchFamily="18" charset="0"/>
              </a:rPr>
              <a:t> від </a:t>
            </a:r>
            <a:r>
              <a:rPr lang="ru-RU" sz="2800" dirty="0" err="1">
                <a:latin typeface="Times New Roman" panose="02020603050405020304" pitchFamily="18" charset="0"/>
                <a:cs typeface="Times New Roman" panose="02020603050405020304" pitchFamily="18" charset="0"/>
              </a:rPr>
              <a:t>іноземних</a:t>
            </a:r>
            <a:r>
              <a:rPr lang="ru-RU" sz="2800" dirty="0">
                <a:latin typeface="Times New Roman" panose="02020603050405020304" pitchFamily="18" charset="0"/>
                <a:cs typeface="Times New Roman" panose="02020603050405020304" pitchFamily="18" charset="0"/>
              </a:rPr>
              <a:t> товарів на </a:t>
            </a:r>
            <a:r>
              <a:rPr lang="ru-RU" sz="2800" dirty="0" err="1">
                <a:latin typeface="Times New Roman" panose="02020603050405020304" pitchFamily="18" charset="0"/>
                <a:cs typeface="Times New Roman" panose="02020603050405020304" pitchFamily="18" charset="0"/>
              </a:rPr>
              <a:t>користь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держави</a:t>
            </a:r>
            <a:r>
              <a:rPr lang="ru-RU" sz="2800" dirty="0">
                <a:latin typeface="Times New Roman" panose="02020603050405020304" pitchFamily="18" charset="0"/>
                <a:cs typeface="Times New Roman" panose="02020603050405020304" pitchFamily="18" charset="0"/>
              </a:rPr>
              <a:t> без будь-</a:t>
            </a:r>
            <a:r>
              <a:rPr lang="ru-RU" sz="2800" dirty="0" err="1">
                <a:latin typeface="Times New Roman" panose="02020603050405020304" pitchFamily="18" charset="0"/>
                <a:cs typeface="Times New Roman" panose="02020603050405020304" pitchFamily="18" charset="0"/>
              </a:rPr>
              <a:t>яких</a:t>
            </a:r>
            <a:r>
              <a:rPr lang="ru-RU" sz="2800" dirty="0">
                <a:latin typeface="Times New Roman" panose="02020603050405020304" pitchFamily="18" charset="0"/>
                <a:cs typeface="Times New Roman" panose="02020603050405020304" pitchFamily="18" charset="0"/>
              </a:rPr>
              <a:t> умов на свою </a:t>
            </a:r>
            <a:r>
              <a:rPr lang="ru-RU" sz="2800" dirty="0" err="1">
                <a:latin typeface="Times New Roman" panose="02020603050405020304" pitchFamily="18" charset="0"/>
                <a:cs typeface="Times New Roman" panose="02020603050405020304" pitchFamily="18" charset="0"/>
              </a:rPr>
              <a:t>користь</a:t>
            </a:r>
            <a:r>
              <a:rPr lang="ru-RU" sz="2800" dirty="0">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Заголовок 6"/>
          <p:cNvSpPr txBox="1">
            <a:spLocks/>
          </p:cNvSpPr>
          <p:nvPr/>
        </p:nvSpPr>
        <p:spPr>
          <a:xfrm>
            <a:off x="9253182" y="6509983"/>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https://vesti22.tv/sites/default/files/news/otka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94" y="3715603"/>
            <a:ext cx="3736075" cy="2490717"/>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право 2"/>
          <p:cNvSpPr/>
          <p:nvPr/>
        </p:nvSpPr>
        <p:spPr>
          <a:xfrm>
            <a:off x="4380931" y="4503761"/>
            <a:ext cx="1992573"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dirty="0">
              <a:latin typeface="Times New Roman" panose="02020603050405020304" pitchFamily="18" charset="0"/>
              <a:cs typeface="Times New Roman" panose="02020603050405020304" pitchFamily="18" charset="0"/>
            </a:endParaRPr>
          </a:p>
        </p:txBody>
      </p:sp>
      <p:pic>
        <p:nvPicPr>
          <p:cNvPr id="9" name="Picture 4" descr="https://waystomakepassiveincome.files.wordpress.com/2012/05/passive-incom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883" y="3715603"/>
            <a:ext cx="4183526" cy="2490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383708" y="189152"/>
            <a:ext cx="4834400" cy="369332"/>
          </a:xfrm>
          <a:prstGeom prst="rect">
            <a:avLst/>
          </a:prstGeom>
        </p:spPr>
        <p:txBody>
          <a:bodyPr wrap="none">
            <a:spAutoFit/>
          </a:bodyPr>
          <a:lstStyle/>
          <a:p>
            <a:r>
              <a:rPr lang="ru-RU" b="1" u="sng" dirty="0">
                <a:solidFill>
                  <a:srgbClr val="333333"/>
                </a:solidFill>
                <a:latin typeface="Times New Roman" panose="02020603050405020304" pitchFamily="18" charset="0"/>
                <a:cs typeface="Times New Roman" panose="02020603050405020304" pitchFamily="18" charset="0"/>
                <a:hlinkClick r:id="rId5"/>
              </a:rPr>
              <a:t>Ми</a:t>
            </a:r>
            <a:r>
              <a:rPr lang="ru-RU" b="1" u="sng" dirty="0">
                <a:solidFill>
                  <a:schemeClr val="accent1">
                    <a:lumMod val="75000"/>
                  </a:schemeClr>
                </a:solidFill>
                <a:latin typeface="Times New Roman" panose="02020603050405020304" pitchFamily="18" charset="0"/>
                <a:cs typeface="Times New Roman" panose="02020603050405020304" pitchFamily="18" charset="0"/>
                <a:hlinkClick r:id="rId5"/>
              </a:rPr>
              <a:t>тний</a:t>
            </a:r>
            <a:r>
              <a:rPr lang="ru-RU" b="1" u="sng" dirty="0">
                <a:solidFill>
                  <a:srgbClr val="333333"/>
                </a:solidFill>
                <a:latin typeface="Times New Roman" panose="02020603050405020304" pitchFamily="18" charset="0"/>
                <a:cs typeface="Times New Roman" panose="02020603050405020304" pitchFamily="18" charset="0"/>
                <a:hlinkClick r:id="rId5"/>
              </a:rPr>
              <a:t> </a:t>
            </a:r>
            <a:r>
              <a:rPr lang="ru-RU" b="1" u="sng" dirty="0">
                <a:solidFill>
                  <a:schemeClr val="accent1">
                    <a:lumMod val="75000"/>
                  </a:schemeClr>
                </a:solidFill>
                <a:latin typeface="Times New Roman" panose="02020603050405020304" pitchFamily="18" charset="0"/>
                <a:cs typeface="Times New Roman" panose="02020603050405020304" pitchFamily="18" charset="0"/>
                <a:hlinkClick r:id="rId5"/>
              </a:rPr>
              <a:t>режим </a:t>
            </a:r>
            <a:r>
              <a:rPr lang="ru-RU" b="1" u="sng" dirty="0" err="1" smtClean="0">
                <a:solidFill>
                  <a:schemeClr val="accent1">
                    <a:lumMod val="75000"/>
                  </a:schemeClr>
                </a:solidFill>
                <a:latin typeface="Times New Roman" panose="02020603050405020304" pitchFamily="18" charset="0"/>
                <a:cs typeface="Times New Roman" panose="02020603050405020304" pitchFamily="18" charset="0"/>
              </a:rPr>
              <a:t>відмови</a:t>
            </a:r>
            <a:r>
              <a:rPr lang="ru-RU" b="1" u="sng" dirty="0" smtClean="0">
                <a:solidFill>
                  <a:schemeClr val="accent1">
                    <a:lumMod val="75000"/>
                  </a:schemeClr>
                </a:solidFill>
                <a:latin typeface="Times New Roman" panose="02020603050405020304" pitchFamily="18" charset="0"/>
                <a:cs typeface="Times New Roman" panose="02020603050405020304" pitchFamily="18" charset="0"/>
              </a:rPr>
              <a:t> на </a:t>
            </a:r>
            <a:r>
              <a:rPr lang="ru-RU" b="1" u="sng" dirty="0" err="1" smtClean="0">
                <a:solidFill>
                  <a:schemeClr val="accent1">
                    <a:lumMod val="75000"/>
                  </a:schemeClr>
                </a:solidFill>
                <a:latin typeface="Times New Roman" panose="02020603050405020304" pitchFamily="18" charset="0"/>
                <a:cs typeface="Times New Roman" panose="02020603050405020304" pitchFamily="18" charset="0"/>
              </a:rPr>
              <a:t>користь</a:t>
            </a:r>
            <a:r>
              <a:rPr lang="ru-RU" b="1" u="sng"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b="1" u="sng" dirty="0" err="1" smtClean="0">
                <a:solidFill>
                  <a:schemeClr val="accent1">
                    <a:lumMod val="75000"/>
                  </a:schemeClr>
                </a:solidFill>
                <a:latin typeface="Times New Roman" panose="02020603050405020304" pitchFamily="18" charset="0"/>
                <a:cs typeface="Times New Roman" panose="02020603050405020304" pitchFamily="18" charset="0"/>
              </a:rPr>
              <a:t>держави</a:t>
            </a:r>
            <a:endParaRPr lang="ru-RU" b="1" u="sng"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Заголовок 6"/>
          <p:cNvSpPr txBox="1">
            <a:spLocks/>
          </p:cNvSpPr>
          <p:nvPr/>
        </p:nvSpPr>
        <p:spPr>
          <a:xfrm>
            <a:off x="-302873" y="6555294"/>
            <a:ext cx="3672408" cy="221600"/>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150000"/>
              </a:lnSpc>
            </a:pPr>
            <a:r>
              <a:rPr lang="uk-UA" sz="1000" b="1" dirty="0">
                <a:solidFill>
                  <a:srgbClr val="002060"/>
                </a:solidFill>
                <a:latin typeface="Times New Roman" panose="02020603050405020304" pitchFamily="18" charset="0"/>
                <a:cs typeface="Times New Roman" panose="02020603050405020304" pitchFamily="18" charset="0"/>
              </a:rPr>
              <a:t>НДЦ ІПР НАН УКРАЇНИ</a:t>
            </a:r>
            <a:endParaRPr lang="ru-RU" sz="1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070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6603" y="286603"/>
            <a:ext cx="11627893" cy="955343"/>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3100" b="1" i="1" dirty="0" err="1">
                <a:solidFill>
                  <a:schemeClr val="bg2">
                    <a:lumMod val="10000"/>
                  </a:schemeClr>
                </a:solidFill>
                <a:latin typeface="Times New Roman" panose="02020603050405020304" pitchFamily="18" charset="0"/>
                <a:cs typeface="Times New Roman" panose="02020603050405020304" pitchFamily="18" charset="0"/>
              </a:rPr>
              <a:t>Поміщення</a:t>
            </a:r>
            <a:r>
              <a:rPr lang="ru-RU" sz="3100" b="1" i="1" dirty="0">
                <a:solidFill>
                  <a:schemeClr val="bg2">
                    <a:lumMod val="10000"/>
                  </a:schemeClr>
                </a:solidFill>
                <a:latin typeface="Times New Roman" panose="02020603050405020304" pitchFamily="18" charset="0"/>
                <a:cs typeface="Times New Roman" panose="02020603050405020304" pitchFamily="18" charset="0"/>
              </a:rPr>
              <a:t> товарів у митний режим </a:t>
            </a:r>
            <a:r>
              <a:rPr lang="ru-RU" sz="3100" b="1" i="1" dirty="0" err="1">
                <a:solidFill>
                  <a:schemeClr val="bg2">
                    <a:lumMod val="10000"/>
                  </a:schemeClr>
                </a:solidFill>
                <a:latin typeface="Times New Roman" panose="02020603050405020304" pitchFamily="18" charset="0"/>
                <a:cs typeface="Times New Roman" panose="02020603050405020304" pitchFamily="18" charset="0"/>
              </a:rPr>
              <a:t>відмови</a:t>
            </a:r>
            <a:r>
              <a:rPr lang="ru-RU" sz="3100" b="1" i="1" dirty="0">
                <a:solidFill>
                  <a:schemeClr val="bg2">
                    <a:lumMod val="10000"/>
                  </a:schemeClr>
                </a:solidFill>
                <a:latin typeface="Times New Roman" panose="02020603050405020304" pitchFamily="18" charset="0"/>
                <a:cs typeface="Times New Roman" panose="02020603050405020304" pitchFamily="18" charset="0"/>
              </a:rPr>
              <a:t> на </a:t>
            </a:r>
            <a:r>
              <a:rPr lang="ru-RU" sz="3100" b="1" i="1" dirty="0" err="1">
                <a:solidFill>
                  <a:schemeClr val="bg2">
                    <a:lumMod val="10000"/>
                  </a:schemeClr>
                </a:solidFill>
                <a:latin typeface="Times New Roman" panose="02020603050405020304" pitchFamily="18" charset="0"/>
                <a:cs typeface="Times New Roman" panose="02020603050405020304" pitchFamily="18" charset="0"/>
              </a:rPr>
              <a:t>користь</a:t>
            </a:r>
            <a:r>
              <a:rPr lang="ru-RU" sz="3100" b="1" i="1" dirty="0">
                <a:solidFill>
                  <a:schemeClr val="bg2">
                    <a:lumMod val="10000"/>
                  </a:schemeClr>
                </a:solidFill>
                <a:latin typeface="Times New Roman" panose="02020603050405020304" pitchFamily="18" charset="0"/>
                <a:cs typeface="Times New Roman" panose="02020603050405020304" pitchFamily="18" charset="0"/>
              </a:rPr>
              <a:t> </a:t>
            </a:r>
            <a:r>
              <a:rPr lang="ru-RU" sz="3100" b="1" i="1" dirty="0" err="1">
                <a:solidFill>
                  <a:schemeClr val="bg2">
                    <a:lumMod val="10000"/>
                  </a:schemeClr>
                </a:solidFill>
                <a:latin typeface="Times New Roman" panose="02020603050405020304" pitchFamily="18" charset="0"/>
                <a:cs typeface="Times New Roman" panose="02020603050405020304" pitchFamily="18" charset="0"/>
              </a:rPr>
              <a:t>держави</a:t>
            </a:r>
            <a:endParaRPr lang="ru-RU" sz="3100" b="1" i="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68240" y="4967785"/>
            <a:ext cx="2442948" cy="1890214"/>
          </a:xfrm>
          <a:prstGeom prst="roundRect">
            <a:avLst/>
          </a:prstGeom>
          <a:solidFill>
            <a:srgbClr val="91EBE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1. У митний режим </a:t>
            </a:r>
            <a:r>
              <a:rPr lang="ru-RU" sz="2000" dirty="0" err="1">
                <a:solidFill>
                  <a:srgbClr val="000000"/>
                </a:solidFill>
                <a:latin typeface="Times New Roman" panose="02020603050405020304" pitchFamily="18" charset="0"/>
                <a:cs typeface="Times New Roman" panose="02020603050405020304" pitchFamily="18" charset="0"/>
              </a:rPr>
              <a:t>відмови</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користь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держави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поміщуються</a:t>
            </a:r>
            <a:r>
              <a:rPr lang="ru-RU" sz="2000" dirty="0">
                <a:solidFill>
                  <a:srgbClr val="000000"/>
                </a:solidFill>
                <a:latin typeface="Times New Roman" panose="02020603050405020304" pitchFamily="18" charset="0"/>
                <a:cs typeface="Times New Roman" panose="02020603050405020304" pitchFamily="18" charset="0"/>
              </a:rPr>
              <a:t> іноземні товари.</a:t>
            </a:r>
          </a:p>
        </p:txBody>
      </p:sp>
      <p:sp>
        <p:nvSpPr>
          <p:cNvPr id="6" name="Скругленный прямоугольник 5"/>
          <p:cNvSpPr/>
          <p:nvPr/>
        </p:nvSpPr>
        <p:spPr>
          <a:xfrm>
            <a:off x="2520286" y="3507477"/>
            <a:ext cx="2970664" cy="2937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2. </a:t>
            </a:r>
            <a:r>
              <a:rPr lang="ru-RU" sz="2000" dirty="0" err="1">
                <a:solidFill>
                  <a:srgbClr val="000000"/>
                </a:solidFill>
                <a:latin typeface="Times New Roman" panose="02020603050405020304" pitchFamily="18" charset="0"/>
                <a:cs typeface="Times New Roman" panose="02020603050405020304" pitchFamily="18" charset="0"/>
              </a:rPr>
              <a:t>Відмова</a:t>
            </a:r>
            <a:r>
              <a:rPr lang="ru-RU" sz="2000" dirty="0">
                <a:solidFill>
                  <a:srgbClr val="000000"/>
                </a:solidFill>
                <a:latin typeface="Times New Roman" panose="02020603050405020304" pitchFamily="18" charset="0"/>
                <a:cs typeface="Times New Roman" panose="02020603050405020304" pitchFamily="18" charset="0"/>
              </a:rPr>
              <a:t> від товарів на </a:t>
            </a:r>
            <a:r>
              <a:rPr lang="ru-RU" sz="2000" dirty="0" err="1">
                <a:solidFill>
                  <a:srgbClr val="000000"/>
                </a:solidFill>
                <a:latin typeface="Times New Roman" panose="02020603050405020304" pitchFamily="18" charset="0"/>
                <a:cs typeface="Times New Roman" panose="02020603050405020304" pitchFamily="18" charset="0"/>
              </a:rPr>
              <a:t>користь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держави</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здійснюється</a:t>
            </a:r>
            <a:r>
              <a:rPr lang="ru-RU" sz="2000" dirty="0">
                <a:solidFill>
                  <a:srgbClr val="000000"/>
                </a:solidFill>
                <a:latin typeface="Times New Roman" panose="02020603050405020304" pitchFamily="18" charset="0"/>
                <a:cs typeface="Times New Roman" panose="02020603050405020304" pitchFamily="18" charset="0"/>
              </a:rPr>
              <a:t> за </a:t>
            </a:r>
            <a:r>
              <a:rPr lang="ru-RU" sz="2000" dirty="0" err="1">
                <a:solidFill>
                  <a:srgbClr val="000000"/>
                </a:solidFill>
                <a:latin typeface="Times New Roman" panose="02020603050405020304" pitchFamily="18" charset="0"/>
                <a:cs typeface="Times New Roman" panose="02020603050405020304" pitchFamily="18" charset="0"/>
              </a:rPr>
              <a:t>відповідною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письмовою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заявою</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власника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цих</a:t>
            </a:r>
            <a:r>
              <a:rPr lang="ru-RU" sz="2000" dirty="0">
                <a:solidFill>
                  <a:srgbClr val="000000"/>
                </a:solidFill>
                <a:latin typeface="Times New Roman" panose="02020603050405020304" pitchFamily="18" charset="0"/>
                <a:cs typeface="Times New Roman" panose="02020603050405020304" pitchFamily="18" charset="0"/>
              </a:rPr>
              <a:t> товарів та з </a:t>
            </a:r>
            <a:r>
              <a:rPr lang="ru-RU" sz="2000" dirty="0" err="1">
                <a:solidFill>
                  <a:srgbClr val="000000"/>
                </a:solidFill>
                <a:latin typeface="Times New Roman" panose="02020603050405020304" pitchFamily="18" charset="0"/>
                <a:cs typeface="Times New Roman" panose="02020603050405020304" pitchFamily="18" charset="0"/>
              </a:rPr>
              <a:t>дозволу</a:t>
            </a:r>
            <a:r>
              <a:rPr lang="ru-RU" sz="2000" dirty="0">
                <a:solidFill>
                  <a:srgbClr val="000000"/>
                </a:solidFill>
                <a:latin typeface="Times New Roman" panose="02020603050405020304" pitchFamily="18" charset="0"/>
                <a:cs typeface="Times New Roman" panose="02020603050405020304" pitchFamily="18" charset="0"/>
              </a:rPr>
              <a:t> органу </a:t>
            </a:r>
            <a:r>
              <a:rPr lang="ru-RU" sz="2000" dirty="0" err="1">
                <a:solidFill>
                  <a:srgbClr val="000000"/>
                </a:solidFill>
                <a:latin typeface="Times New Roman" panose="02020603050405020304" pitchFamily="18" charset="0"/>
                <a:cs typeface="Times New Roman" panose="02020603050405020304" pitchFamily="18" charset="0"/>
              </a:rPr>
              <a:t>доходів</a:t>
            </a:r>
            <a:r>
              <a:rPr lang="ru-RU" sz="2000" dirty="0">
                <a:solidFill>
                  <a:srgbClr val="000000"/>
                </a:solidFill>
                <a:latin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cs typeface="Times New Roman" panose="02020603050405020304" pitchFamily="18" charset="0"/>
              </a:rPr>
              <a:t>зборів</a:t>
            </a:r>
            <a:r>
              <a:rPr lang="ru-RU" sz="2000" dirty="0">
                <a:solidFill>
                  <a:srgbClr val="000000"/>
                </a:solidFill>
                <a:latin typeface="Times New Roman" panose="02020603050405020304" pitchFamily="18" charset="0"/>
                <a:cs typeface="Times New Roman" panose="02020603050405020304" pitchFamily="18" charset="0"/>
              </a:rPr>
              <a:t>.</a:t>
            </a:r>
          </a:p>
        </p:txBody>
      </p:sp>
      <p:sp>
        <p:nvSpPr>
          <p:cNvPr id="7" name="Скругленный прямоугольник 6"/>
          <p:cNvSpPr/>
          <p:nvPr/>
        </p:nvSpPr>
        <p:spPr>
          <a:xfrm>
            <a:off x="5500049" y="3118512"/>
            <a:ext cx="2952467" cy="2913166"/>
          </a:xfrm>
          <a:prstGeom prst="roundRect">
            <a:avLst/>
          </a:prstGeom>
          <a:solidFill>
            <a:srgbClr val="91EBE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3. </a:t>
            </a:r>
            <a:r>
              <a:rPr lang="ru-RU" sz="2000" dirty="0" err="1">
                <a:solidFill>
                  <a:srgbClr val="000000"/>
                </a:solidFill>
                <a:latin typeface="Times New Roman" panose="02020603050405020304" pitchFamily="18" charset="0"/>
                <a:cs typeface="Times New Roman" panose="02020603050405020304" pitchFamily="18" charset="0"/>
              </a:rPr>
              <a:t>Кабінет</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Міністрів</a:t>
            </a:r>
            <a:r>
              <a:rPr lang="ru-RU" sz="2000" dirty="0">
                <a:solidFill>
                  <a:srgbClr val="000000"/>
                </a:solidFill>
                <a:latin typeface="Times New Roman" panose="02020603050405020304" pitchFamily="18" charset="0"/>
                <a:cs typeface="Times New Roman" panose="02020603050405020304" pitchFamily="18" charset="0"/>
              </a:rPr>
              <a:t> України </a:t>
            </a:r>
            <a:r>
              <a:rPr lang="ru-RU" sz="2000" dirty="0" err="1">
                <a:solidFill>
                  <a:srgbClr val="000000"/>
                </a:solidFill>
                <a:latin typeface="Times New Roman" panose="02020603050405020304" pitchFamily="18" charset="0"/>
                <a:cs typeface="Times New Roman" panose="02020603050405020304" pitchFamily="18" charset="0"/>
              </a:rPr>
              <a:t>визначає</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перелік</a:t>
            </a:r>
            <a:r>
              <a:rPr lang="ru-RU" sz="2000" dirty="0">
                <a:solidFill>
                  <a:srgbClr val="000000"/>
                </a:solidFill>
                <a:latin typeface="Times New Roman" panose="02020603050405020304" pitchFamily="18" charset="0"/>
                <a:cs typeface="Times New Roman" panose="02020603050405020304" pitchFamily="18" charset="0"/>
              </a:rPr>
              <a:t> товарів, які не можуть бути </a:t>
            </a:r>
            <a:r>
              <a:rPr lang="ru-RU" sz="2000" dirty="0" err="1">
                <a:solidFill>
                  <a:srgbClr val="000000"/>
                </a:solidFill>
                <a:latin typeface="Times New Roman" panose="02020603050405020304" pitchFamily="18" charset="0"/>
                <a:cs typeface="Times New Roman" panose="02020603050405020304" pitchFamily="18" charset="0"/>
              </a:rPr>
              <a:t>поміщені</a:t>
            </a:r>
            <a:r>
              <a:rPr lang="ru-RU" sz="2000" dirty="0">
                <a:solidFill>
                  <a:srgbClr val="000000"/>
                </a:solidFill>
                <a:latin typeface="Times New Roman" panose="02020603050405020304" pitchFamily="18" charset="0"/>
                <a:cs typeface="Times New Roman" panose="02020603050405020304" pitchFamily="18" charset="0"/>
              </a:rPr>
              <a:t> у митний режим </a:t>
            </a:r>
            <a:r>
              <a:rPr lang="ru-RU" sz="2000" dirty="0" err="1">
                <a:solidFill>
                  <a:srgbClr val="000000"/>
                </a:solidFill>
                <a:latin typeface="Times New Roman" panose="02020603050405020304" pitchFamily="18" charset="0"/>
                <a:cs typeface="Times New Roman" panose="02020603050405020304" pitchFamily="18" charset="0"/>
              </a:rPr>
              <a:t>відмови</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користь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держави</a:t>
            </a:r>
            <a:r>
              <a:rPr lang="ru-RU" sz="2000" dirty="0">
                <a:solidFill>
                  <a:srgbClr val="000000"/>
                </a:solidFill>
                <a:latin typeface="Times New Roman" panose="02020603050405020304" pitchFamily="18" charset="0"/>
                <a:cs typeface="Times New Roman" panose="02020603050405020304" pitchFamily="18" charset="0"/>
              </a:rPr>
              <a:t>.</a:t>
            </a:r>
          </a:p>
        </p:txBody>
      </p:sp>
      <p:sp>
        <p:nvSpPr>
          <p:cNvPr id="8" name="Скругленный прямоугольник 7"/>
          <p:cNvSpPr/>
          <p:nvPr/>
        </p:nvSpPr>
        <p:spPr>
          <a:xfrm>
            <a:off x="8461615" y="1681536"/>
            <a:ext cx="3639400" cy="3761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4. Іноземні товари </a:t>
            </a:r>
            <a:r>
              <a:rPr lang="ru-RU" sz="2000" dirty="0" err="1">
                <a:solidFill>
                  <a:srgbClr val="000000"/>
                </a:solidFill>
                <a:latin typeface="Times New Roman" panose="02020603050405020304" pitchFamily="18" charset="0"/>
                <a:cs typeface="Times New Roman" panose="02020603050405020304" pitchFamily="18" charset="0"/>
              </a:rPr>
              <a:t>поміщуються</a:t>
            </a:r>
            <a:r>
              <a:rPr lang="ru-RU" sz="2000" dirty="0">
                <a:solidFill>
                  <a:srgbClr val="000000"/>
                </a:solidFill>
                <a:latin typeface="Times New Roman" panose="02020603050405020304" pitchFamily="18" charset="0"/>
                <a:cs typeface="Times New Roman" panose="02020603050405020304" pitchFamily="18" charset="0"/>
              </a:rPr>
              <a:t> у митний режим </a:t>
            </a:r>
            <a:r>
              <a:rPr lang="ru-RU" sz="2000" dirty="0" err="1">
                <a:solidFill>
                  <a:srgbClr val="000000"/>
                </a:solidFill>
                <a:latin typeface="Times New Roman" panose="02020603050405020304" pitchFamily="18" charset="0"/>
                <a:cs typeface="Times New Roman" panose="02020603050405020304" pitchFamily="18" charset="0"/>
              </a:rPr>
              <a:t>відмови</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користь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держави</a:t>
            </a:r>
            <a:r>
              <a:rPr lang="ru-RU" sz="2000" dirty="0">
                <a:solidFill>
                  <a:srgbClr val="000000"/>
                </a:solidFill>
                <a:latin typeface="Times New Roman" panose="02020603050405020304" pitchFamily="18" charset="0"/>
                <a:cs typeface="Times New Roman" panose="02020603050405020304" pitchFamily="18" charset="0"/>
              </a:rPr>
              <a:t> із звільненням від оподаткування митними платежами та без застосування заходів нетарифного регулювання зовнішньоекономічної діяльності.</a:t>
            </a:r>
          </a:p>
        </p:txBody>
      </p:sp>
      <p:sp>
        <p:nvSpPr>
          <p:cNvPr id="11" name="Стрелка вниз 10"/>
          <p:cNvSpPr/>
          <p:nvPr/>
        </p:nvSpPr>
        <p:spPr>
          <a:xfrm>
            <a:off x="1037230" y="1255592"/>
            <a:ext cx="504967" cy="372583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dirty="0">
              <a:latin typeface="Times New Roman" panose="02020603050405020304" pitchFamily="18" charset="0"/>
              <a:cs typeface="Times New Roman" panose="02020603050405020304" pitchFamily="18" charset="0"/>
            </a:endParaRPr>
          </a:p>
        </p:txBody>
      </p:sp>
      <p:sp>
        <p:nvSpPr>
          <p:cNvPr id="12" name="Стрелка вниз 11"/>
          <p:cNvSpPr/>
          <p:nvPr/>
        </p:nvSpPr>
        <p:spPr>
          <a:xfrm>
            <a:off x="3725839" y="1241946"/>
            <a:ext cx="559558" cy="22655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dirty="0">
              <a:latin typeface="Times New Roman" panose="02020603050405020304" pitchFamily="18" charset="0"/>
              <a:cs typeface="Times New Roman" panose="02020603050405020304" pitchFamily="18" charset="0"/>
            </a:endParaRPr>
          </a:p>
        </p:txBody>
      </p:sp>
      <p:sp>
        <p:nvSpPr>
          <p:cNvPr id="13" name="Стрелка вниз 12"/>
          <p:cNvSpPr/>
          <p:nvPr/>
        </p:nvSpPr>
        <p:spPr>
          <a:xfrm>
            <a:off x="6696503" y="1241946"/>
            <a:ext cx="559558" cy="187656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dirty="0">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10001536" y="1241946"/>
            <a:ext cx="452649" cy="43958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369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143276"/>
            <a:ext cx="12192000" cy="6509983"/>
          </a:xfrm>
          <a:prstGeom prst="verticalScroll">
            <a:avLst/>
          </a:prstGeom>
          <a:solidFill>
            <a:srgbClr val="F3F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569492" y="272953"/>
            <a:ext cx="10809027" cy="569387"/>
          </a:xfrm>
          <a:prstGeom prst="rect">
            <a:avLst/>
          </a:prstGeom>
          <a:noFill/>
        </p:spPr>
        <p:txBody>
          <a:bodyPr wrap="square" rtlCol="0">
            <a:spAutoFit/>
          </a:bodyPr>
          <a:lstStyle/>
          <a:p>
            <a:r>
              <a:rPr lang="ru-RU" sz="3100" b="1" i="1" dirty="0" err="1">
                <a:latin typeface="Times New Roman" panose="02020603050405020304" pitchFamily="18" charset="0"/>
                <a:cs typeface="Times New Roman" panose="02020603050405020304" pitchFamily="18" charset="0"/>
              </a:rPr>
              <a:t>Завершення</a:t>
            </a:r>
            <a:r>
              <a:rPr lang="ru-RU" sz="3100" b="1" i="1" dirty="0">
                <a:latin typeface="Times New Roman" panose="02020603050405020304" pitchFamily="18" charset="0"/>
                <a:cs typeface="Times New Roman" panose="02020603050405020304" pitchFamily="18" charset="0"/>
              </a:rPr>
              <a:t> митного режиму </a:t>
            </a:r>
            <a:r>
              <a:rPr lang="ru-RU" sz="3100" b="1" i="1" dirty="0" err="1" smtClean="0">
                <a:latin typeface="Times New Roman" panose="02020603050405020304" pitchFamily="18" charset="0"/>
                <a:cs typeface="Times New Roman" panose="02020603050405020304" pitchFamily="18" charset="0"/>
              </a:rPr>
              <a:t>відмови</a:t>
            </a:r>
            <a:r>
              <a:rPr lang="ru-RU" sz="3100" b="1" i="1" dirty="0" smtClean="0">
                <a:latin typeface="Times New Roman" panose="02020603050405020304" pitchFamily="18" charset="0"/>
                <a:cs typeface="Times New Roman" panose="02020603050405020304" pitchFamily="18" charset="0"/>
              </a:rPr>
              <a:t> на </a:t>
            </a:r>
            <a:r>
              <a:rPr lang="ru-RU" sz="3100" b="1" i="1" dirty="0" err="1" smtClean="0">
                <a:latin typeface="Times New Roman" panose="02020603050405020304" pitchFamily="18" charset="0"/>
                <a:cs typeface="Times New Roman" panose="02020603050405020304" pitchFamily="18" charset="0"/>
              </a:rPr>
              <a:t>користь</a:t>
            </a:r>
            <a:r>
              <a:rPr lang="ru-RU" sz="3100" b="1" i="1" dirty="0" smtClean="0">
                <a:latin typeface="Times New Roman" panose="02020603050405020304" pitchFamily="18" charset="0"/>
                <a:cs typeface="Times New Roman" panose="02020603050405020304" pitchFamily="18" charset="0"/>
              </a:rPr>
              <a:t> </a:t>
            </a:r>
            <a:r>
              <a:rPr lang="ru-RU" sz="3100" b="1" i="1" dirty="0" err="1" smtClean="0">
                <a:latin typeface="Times New Roman" panose="02020603050405020304" pitchFamily="18" charset="0"/>
                <a:cs typeface="Times New Roman" panose="02020603050405020304" pitchFamily="18" charset="0"/>
              </a:rPr>
              <a:t>держави</a:t>
            </a:r>
            <a:endParaRPr lang="ru-RU" sz="3100" b="1" i="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994231" y="1616193"/>
            <a:ext cx="10203537" cy="1536440"/>
          </a:xfrm>
          <a:prstGeom prst="rect">
            <a:avLst/>
          </a:prstGeom>
        </p:spPr>
      </p:pic>
      <p:pic>
        <p:nvPicPr>
          <p:cNvPr id="3074" name="Picture 2" descr="http://inpress.ua/uploads/news/2013/06/11/9819c83c3f40aebc80203018920f0e22145d2d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5286">
            <a:off x="1214365" y="3696754"/>
            <a:ext cx="4281132" cy="2412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s://politeka.net/wp-content/uploads/2016/12/9b4ed4ab9d67b5c21844b34f4dd5088ea0dca694_1_771x5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862" y="3406113"/>
            <a:ext cx="4020639" cy="28162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77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6"/>
          <p:cNvSpPr txBox="1">
            <a:spLocks/>
          </p:cNvSpPr>
          <p:nvPr/>
        </p:nvSpPr>
        <p:spPr>
          <a:xfrm>
            <a:off x="9253182" y="6469039"/>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sp>
        <p:nvSpPr>
          <p:cNvPr id="3" name="Заголовок 6"/>
          <p:cNvSpPr txBox="1">
            <a:spLocks/>
          </p:cNvSpPr>
          <p:nvPr/>
        </p:nvSpPr>
        <p:spPr>
          <a:xfrm>
            <a:off x="-530170" y="6537279"/>
            <a:ext cx="3672408" cy="221600"/>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150000"/>
              </a:lnSpc>
            </a:pPr>
            <a:r>
              <a:rPr lang="uk-UA" sz="1000" b="1" dirty="0">
                <a:solidFill>
                  <a:srgbClr val="002060"/>
                </a:solidFill>
                <a:latin typeface="Times New Roman" panose="02020603050405020304" pitchFamily="18" charset="0"/>
                <a:cs typeface="Times New Roman" panose="02020603050405020304" pitchFamily="18" charset="0"/>
              </a:rPr>
              <a:t>НДЦ ІПР </a:t>
            </a:r>
            <a:r>
              <a:rPr lang="uk-UA" sz="1050" b="1" dirty="0">
                <a:solidFill>
                  <a:srgbClr val="002060"/>
                </a:solidFill>
                <a:latin typeface="Times New Roman" panose="02020603050405020304" pitchFamily="18" charset="0"/>
                <a:cs typeface="Times New Roman" panose="02020603050405020304" pitchFamily="18" charset="0"/>
              </a:rPr>
              <a:t>НАН</a:t>
            </a:r>
            <a:r>
              <a:rPr lang="uk-UA" sz="1000" b="1" dirty="0">
                <a:solidFill>
                  <a:srgbClr val="002060"/>
                </a:solidFill>
                <a:latin typeface="Times New Roman" panose="02020603050405020304" pitchFamily="18" charset="0"/>
                <a:cs typeface="Times New Roman" panose="02020603050405020304" pitchFamily="18" charset="0"/>
              </a:rPr>
              <a:t> УКРАЇНИ</a:t>
            </a:r>
            <a:endParaRPr lang="ru-RU" sz="1000" b="1" dirty="0">
              <a:solidFill>
                <a:srgbClr val="002060"/>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1469807" y="869041"/>
            <a:ext cx="8712968" cy="1872208"/>
          </a:xfrm>
          <a:prstGeom prst="rect">
            <a:avLst/>
          </a:prstGeom>
        </p:spPr>
        <p:txBody>
          <a:bodyPr anchor="ctr">
            <a:prstTxWarp prst="textChevron">
              <a:avLst/>
            </a:prstTxWarp>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4800" b="1" i="1" dirty="0" smtClean="0">
                <a:ln w="12700" cmpd="sng">
                  <a:solidFill>
                    <a:schemeClr val="tx2">
                      <a:lumMod val="60000"/>
                      <a:lumOff val="40000"/>
                    </a:schemeClr>
                  </a:solidFill>
                  <a:prstDash val="solid"/>
                </a:ln>
                <a:solidFill>
                  <a:schemeClr val="accent1">
                    <a:lumMod val="60000"/>
                    <a:lumOff val="40000"/>
                  </a:schemeClr>
                </a:solidFill>
                <a:latin typeface="Times New Roman" panose="02020603050405020304" pitchFamily="18" charset="0"/>
                <a:cs typeface="Times New Roman" panose="02020603050405020304" pitchFamily="18" charset="0"/>
              </a:rPr>
              <a:t>ДЯКУЮ ЗА УВАГУ!</a:t>
            </a:r>
          </a:p>
        </p:txBody>
      </p:sp>
      <p:pic>
        <p:nvPicPr>
          <p:cNvPr id="7" name="Picture 4" descr="https://waystomakepassiveincome.files.wordpress.com/2012/05/passive-incom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13574">
            <a:off x="446295" y="3076104"/>
            <a:ext cx="4183526" cy="27890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storage.vse.rv.ua/93bd237aca/225217_html_4a86f640-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3157">
            <a:off x="6584202" y="2887226"/>
            <a:ext cx="5337958" cy="2703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7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900igr.net/up/datai/105175/000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08426">
            <a:off x="33523" y="4002654"/>
            <a:ext cx="2144985" cy="2645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ятно 2 8"/>
          <p:cNvSpPr/>
          <p:nvPr/>
        </p:nvSpPr>
        <p:spPr>
          <a:xfrm rot="519742">
            <a:off x="2008470" y="2842065"/>
            <a:ext cx="7074871" cy="4008368"/>
          </a:xfrm>
          <a:prstGeom prst="irregularSeal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tx2">
                    <a:lumMod val="75000"/>
                  </a:schemeClr>
                </a:solidFill>
                <a:latin typeface="Times New Roman" panose="02020603050405020304" pitchFamily="18" charset="0"/>
                <a:cs typeface="Times New Roman" panose="02020603050405020304" pitchFamily="18" charset="0"/>
              </a:rPr>
              <a:t>Іноземні товари до </a:t>
            </a:r>
            <a:r>
              <a:rPr lang="ru-RU" sz="1700" dirty="0" err="1">
                <a:solidFill>
                  <a:schemeClr val="tx2">
                    <a:lumMod val="75000"/>
                  </a:schemeClr>
                </a:solidFill>
                <a:latin typeface="Times New Roman" panose="02020603050405020304" pitchFamily="18" charset="0"/>
                <a:cs typeface="Times New Roman" panose="02020603050405020304" pitchFamily="18" charset="0"/>
              </a:rPr>
              <a:t>закінчення</a:t>
            </a:r>
            <a:r>
              <a:rPr lang="ru-RU" sz="1700" dirty="0">
                <a:solidFill>
                  <a:schemeClr val="tx2">
                    <a:lumMod val="75000"/>
                  </a:schemeClr>
                </a:solidFill>
                <a:latin typeface="Times New Roman" panose="02020603050405020304" pitchFamily="18" charset="0"/>
                <a:cs typeface="Times New Roman" panose="02020603050405020304" pitchFamily="18" charset="0"/>
              </a:rPr>
              <a:t> строку їх </a:t>
            </a:r>
            <a:r>
              <a:rPr lang="ru-RU" sz="1700" dirty="0" err="1">
                <a:solidFill>
                  <a:schemeClr val="tx2">
                    <a:lumMod val="75000"/>
                  </a:schemeClr>
                </a:solidFill>
                <a:latin typeface="Times New Roman" panose="02020603050405020304" pitchFamily="18" charset="0"/>
                <a:cs typeface="Times New Roman" panose="02020603050405020304" pitchFamily="18" charset="0"/>
              </a:rPr>
              <a:t>придатності</a:t>
            </a:r>
            <a:r>
              <a:rPr lang="ru-RU" sz="1700" dirty="0">
                <a:solidFill>
                  <a:schemeClr val="tx2">
                    <a:lumMod val="75000"/>
                  </a:schemeClr>
                </a:solidFill>
                <a:latin typeface="Times New Roman" panose="02020603050405020304" pitchFamily="18" charset="0"/>
                <a:cs typeface="Times New Roman" panose="02020603050405020304" pitchFamily="18" charset="0"/>
              </a:rPr>
              <a:t> або </a:t>
            </a:r>
            <a:r>
              <a:rPr lang="ru-RU" sz="1700" dirty="0" err="1">
                <a:solidFill>
                  <a:schemeClr val="tx2">
                    <a:lumMod val="75000"/>
                  </a:schemeClr>
                </a:solidFill>
                <a:latin typeface="Times New Roman" panose="02020603050405020304" pitchFamily="18" charset="0"/>
                <a:cs typeface="Times New Roman" panose="02020603050405020304" pitchFamily="18" charset="0"/>
              </a:rPr>
              <a:t>строків</a:t>
            </a:r>
            <a:r>
              <a:rPr lang="ru-RU" sz="1700" dirty="0">
                <a:solidFill>
                  <a:schemeClr val="tx2">
                    <a:lumMod val="75000"/>
                  </a:schemeClr>
                </a:solidFill>
                <a:latin typeface="Times New Roman" panose="02020603050405020304" pitchFamily="18" charset="0"/>
                <a:cs typeface="Times New Roman" panose="02020603050405020304" pitchFamily="18" charset="0"/>
              </a:rPr>
              <a:t> зберігання, </a:t>
            </a:r>
            <a:r>
              <a:rPr lang="ru-RU" sz="1700" dirty="0" err="1">
                <a:solidFill>
                  <a:schemeClr val="tx2">
                    <a:lumMod val="75000"/>
                  </a:schemeClr>
                </a:solidFill>
                <a:latin typeface="Times New Roman" panose="02020603050405020304" pitchFamily="18" charset="0"/>
                <a:cs typeface="Times New Roman" panose="02020603050405020304" pitchFamily="18" charset="0"/>
              </a:rPr>
              <a:t>повинні</a:t>
            </a:r>
            <a:r>
              <a:rPr lang="ru-RU" sz="1700" dirty="0">
                <a:solidFill>
                  <a:schemeClr val="tx2">
                    <a:lumMod val="75000"/>
                  </a:schemeClr>
                </a:solidFill>
                <a:latin typeface="Times New Roman" panose="02020603050405020304" pitchFamily="18" charset="0"/>
                <a:cs typeface="Times New Roman" panose="02020603050405020304" pitchFamily="18" charset="0"/>
              </a:rPr>
              <a:t> бути </a:t>
            </a:r>
            <a:r>
              <a:rPr lang="ru-RU" sz="1700" dirty="0" err="1">
                <a:solidFill>
                  <a:schemeClr val="tx2">
                    <a:lumMod val="75000"/>
                  </a:schemeClr>
                </a:solidFill>
                <a:latin typeface="Times New Roman" panose="02020603050405020304" pitchFamily="18" charset="0"/>
                <a:cs typeface="Times New Roman" panose="02020603050405020304" pitchFamily="18" charset="0"/>
              </a:rPr>
              <a:t>задекларовані</a:t>
            </a:r>
            <a:r>
              <a:rPr lang="ru-RU" sz="1700" dirty="0">
                <a:solidFill>
                  <a:schemeClr val="tx2">
                    <a:lumMod val="75000"/>
                  </a:schemeClr>
                </a:solidFill>
                <a:latin typeface="Times New Roman" panose="02020603050405020304" pitchFamily="18" charset="0"/>
                <a:cs typeface="Times New Roman" panose="02020603050405020304" pitchFamily="18" charset="0"/>
              </a:rPr>
              <a:t> для ввезення на </a:t>
            </a:r>
            <a:r>
              <a:rPr lang="ru-RU" sz="1700" dirty="0" err="1">
                <a:solidFill>
                  <a:schemeClr val="tx2">
                    <a:lumMod val="75000"/>
                  </a:schemeClr>
                </a:solidFill>
                <a:latin typeface="Times New Roman" panose="02020603050405020304" pitchFamily="18" charset="0"/>
                <a:cs typeface="Times New Roman" panose="02020603050405020304" pitchFamily="18" charset="0"/>
              </a:rPr>
              <a:t>митну</a:t>
            </a:r>
            <a:r>
              <a:rPr lang="ru-RU" sz="1700" dirty="0">
                <a:solidFill>
                  <a:schemeClr val="tx2">
                    <a:lumMod val="75000"/>
                  </a:schemeClr>
                </a:solidFill>
                <a:latin typeface="Times New Roman" panose="02020603050405020304" pitchFamily="18" charset="0"/>
                <a:cs typeface="Times New Roman" panose="02020603050405020304" pitchFamily="18" charset="0"/>
              </a:rPr>
              <a:t> </a:t>
            </a:r>
            <a:r>
              <a:rPr lang="ru-RU" sz="1700" dirty="0" err="1">
                <a:solidFill>
                  <a:schemeClr val="tx2">
                    <a:lumMod val="75000"/>
                  </a:schemeClr>
                </a:solidFill>
                <a:latin typeface="Times New Roman" panose="02020603050405020304" pitchFamily="18" charset="0"/>
                <a:cs typeface="Times New Roman" panose="02020603050405020304" pitchFamily="18" charset="0"/>
              </a:rPr>
              <a:t>територію</a:t>
            </a:r>
            <a:r>
              <a:rPr lang="ru-RU" sz="1700" dirty="0">
                <a:solidFill>
                  <a:schemeClr val="tx2">
                    <a:lumMod val="75000"/>
                  </a:schemeClr>
                </a:solidFill>
                <a:latin typeface="Times New Roman" panose="02020603050405020304" pitchFamily="18" charset="0"/>
                <a:cs typeface="Times New Roman" panose="02020603050405020304" pitchFamily="18" charset="0"/>
              </a:rPr>
              <a:t> України в </a:t>
            </a:r>
            <a:r>
              <a:rPr lang="ru-RU" sz="1700" dirty="0" err="1">
                <a:solidFill>
                  <a:schemeClr val="tx2">
                    <a:lumMod val="75000"/>
                  </a:schemeClr>
                </a:solidFill>
                <a:latin typeface="Times New Roman" panose="02020603050405020304" pitchFamily="18" charset="0"/>
                <a:cs typeface="Times New Roman" panose="02020603050405020304" pitchFamily="18" charset="0"/>
              </a:rPr>
              <a:t>іншому</a:t>
            </a:r>
            <a:r>
              <a:rPr lang="ru-RU" sz="1700" dirty="0">
                <a:solidFill>
                  <a:schemeClr val="tx2">
                    <a:lumMod val="75000"/>
                  </a:schemeClr>
                </a:solidFill>
                <a:latin typeface="Times New Roman" panose="02020603050405020304" pitchFamily="18" charset="0"/>
                <a:cs typeface="Times New Roman" panose="02020603050405020304" pitchFamily="18" charset="0"/>
              </a:rPr>
              <a:t> митному режимі або </a:t>
            </a:r>
            <a:r>
              <a:rPr lang="ru-RU" sz="1700" dirty="0" err="1">
                <a:solidFill>
                  <a:schemeClr val="tx2">
                    <a:lumMod val="75000"/>
                  </a:schemeClr>
                </a:solidFill>
                <a:latin typeface="Times New Roman" panose="02020603050405020304" pitchFamily="18" charset="0"/>
                <a:cs typeface="Times New Roman" panose="02020603050405020304" pitchFamily="18" charset="0"/>
              </a:rPr>
              <a:t>реекспортовані</a:t>
            </a:r>
            <a:r>
              <a:rPr lang="ru-RU" sz="1700"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16" name="Выноска-облако 15"/>
          <p:cNvSpPr/>
          <p:nvPr/>
        </p:nvSpPr>
        <p:spPr>
          <a:xfrm>
            <a:off x="225469" y="1260129"/>
            <a:ext cx="4589434" cy="27919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a:latin typeface="Times New Roman" panose="02020603050405020304" pitchFamily="18" charset="0"/>
                <a:cs typeface="Times New Roman" panose="02020603050405020304" pitchFamily="18" charset="0"/>
              </a:rPr>
              <a:t>Строк зберігання </a:t>
            </a:r>
            <a:r>
              <a:rPr lang="ru-RU" sz="2800" b="1" i="1" dirty="0" smtClean="0">
                <a:latin typeface="Times New Roman" panose="02020603050405020304" pitchFamily="18" charset="0"/>
                <a:cs typeface="Times New Roman" panose="02020603050405020304" pitchFamily="18" charset="0"/>
              </a:rPr>
              <a:t>товарів у митному режимі митного складу</a:t>
            </a:r>
            <a:endParaRPr lang="ru-RU" sz="2800" b="1" i="1" dirty="0">
              <a:latin typeface="Times New Roman" panose="02020603050405020304" pitchFamily="18" charset="0"/>
              <a:cs typeface="Times New Roman" panose="02020603050405020304" pitchFamily="18" charset="0"/>
            </a:endParaRPr>
          </a:p>
        </p:txBody>
      </p:sp>
      <p:grpSp>
        <p:nvGrpSpPr>
          <p:cNvPr id="2" name="Группа 1"/>
          <p:cNvGrpSpPr/>
          <p:nvPr/>
        </p:nvGrpSpPr>
        <p:grpSpPr>
          <a:xfrm>
            <a:off x="6976055" y="3612300"/>
            <a:ext cx="5883574" cy="3699776"/>
            <a:chOff x="6976055" y="3612300"/>
            <a:chExt cx="5883574" cy="3699776"/>
          </a:xfrm>
        </p:grpSpPr>
        <p:sp>
          <p:nvSpPr>
            <p:cNvPr id="12" name="Пятно 2 11"/>
            <p:cNvSpPr/>
            <p:nvPr/>
          </p:nvSpPr>
          <p:spPr>
            <a:xfrm rot="430427">
              <a:off x="6976055" y="3612300"/>
              <a:ext cx="5883574" cy="369977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rot="21250371">
              <a:off x="7765618" y="4701547"/>
              <a:ext cx="3965213" cy="1815882"/>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Строк зберігання у митному режимі митного складу товарів, </a:t>
              </a:r>
              <a:r>
                <a:rPr lang="ru-RU" sz="1600" dirty="0" err="1">
                  <a:latin typeface="Times New Roman" panose="02020603050405020304" pitchFamily="18" charset="0"/>
                  <a:cs typeface="Times New Roman" panose="02020603050405020304" pitchFamily="18" charset="0"/>
                </a:rPr>
                <a:t>призначених</a:t>
              </a:r>
              <a:r>
                <a:rPr lang="ru-RU" sz="1600" dirty="0">
                  <a:latin typeface="Times New Roman" panose="02020603050405020304" pitchFamily="18" charset="0"/>
                  <a:cs typeface="Times New Roman" panose="02020603050405020304" pitchFamily="18" charset="0"/>
                </a:rPr>
                <a:t> для експорту, не </a:t>
              </a:r>
              <a:r>
                <a:rPr lang="ru-RU" sz="1600" dirty="0" err="1">
                  <a:latin typeface="Times New Roman" panose="02020603050405020304" pitchFamily="18" charset="0"/>
                  <a:cs typeface="Times New Roman" panose="02020603050405020304" pitchFamily="18" charset="0"/>
                </a:rPr>
                <a:t>може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перевищувати</a:t>
              </a:r>
              <a:r>
                <a:rPr lang="ru-RU" sz="1600" dirty="0">
                  <a:latin typeface="Times New Roman" panose="02020603050405020304" pitchFamily="18" charset="0"/>
                  <a:cs typeface="Times New Roman" panose="02020603050405020304" pitchFamily="18" charset="0"/>
                </a:rPr>
                <a:t> одного року з </a:t>
              </a:r>
              <a:r>
                <a:rPr lang="ru-RU" sz="1600" dirty="0" err="1">
                  <a:latin typeface="Times New Roman" panose="02020603050405020304" pitchFamily="18" charset="0"/>
                  <a:cs typeface="Times New Roman" panose="02020603050405020304" pitchFamily="18" charset="0"/>
                </a:rPr>
                <a:t>дати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поміщення</a:t>
              </a:r>
              <a:r>
                <a:rPr lang="ru-RU" sz="1600" dirty="0">
                  <a:latin typeface="Times New Roman" panose="02020603050405020304" pitchFamily="18" charset="0"/>
                  <a:cs typeface="Times New Roman" panose="02020603050405020304" pitchFamily="18" charset="0"/>
                </a:rPr>
                <a:t> їх у </a:t>
              </a:r>
              <a:r>
                <a:rPr lang="ru-RU" sz="1600" dirty="0" err="1">
                  <a:latin typeface="Times New Roman" panose="02020603050405020304" pitchFamily="18" charset="0"/>
                  <a:cs typeface="Times New Roman" panose="02020603050405020304" pitchFamily="18" charset="0"/>
                </a:rPr>
                <a:t>цей</a:t>
              </a:r>
              <a:r>
                <a:rPr lang="ru-RU" sz="1600" dirty="0">
                  <a:latin typeface="Times New Roman" panose="02020603050405020304" pitchFamily="18" charset="0"/>
                  <a:cs typeface="Times New Roman" panose="02020603050405020304" pitchFamily="18" charset="0"/>
                </a:rPr>
                <a:t> режим. До </a:t>
              </a:r>
              <a:r>
                <a:rPr lang="ru-RU" sz="1600" dirty="0" err="1">
                  <a:latin typeface="Times New Roman" panose="02020603050405020304" pitchFamily="18" charset="0"/>
                  <a:cs typeface="Times New Roman" panose="02020603050405020304" pitchFamily="18" charset="0"/>
                </a:rPr>
                <a:t>закінчення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зазначеного</a:t>
              </a:r>
              <a:r>
                <a:rPr lang="ru-RU" sz="1600" dirty="0">
                  <a:latin typeface="Times New Roman" panose="02020603050405020304" pitchFamily="18" charset="0"/>
                  <a:cs typeface="Times New Roman" panose="02020603050405020304" pitchFamily="18" charset="0"/>
                </a:rPr>
                <a:t> строку </a:t>
              </a:r>
              <a:r>
                <a:rPr lang="ru-RU" sz="1600" dirty="0" err="1">
                  <a:latin typeface="Times New Roman" panose="02020603050405020304" pitchFamily="18" charset="0"/>
                  <a:cs typeface="Times New Roman" panose="02020603050405020304" pitchFamily="18" charset="0"/>
                </a:rPr>
                <a:t>такі</a:t>
              </a:r>
              <a:r>
                <a:rPr lang="ru-RU" sz="1600" dirty="0">
                  <a:latin typeface="Times New Roman" panose="02020603050405020304" pitchFamily="18" charset="0"/>
                  <a:cs typeface="Times New Roman" panose="02020603050405020304" pitchFamily="18" charset="0"/>
                </a:rPr>
                <a:t> товари </a:t>
              </a:r>
              <a:r>
                <a:rPr lang="ru-RU" sz="1600" dirty="0" err="1">
                  <a:latin typeface="Times New Roman" panose="02020603050405020304" pitchFamily="18" charset="0"/>
                  <a:cs typeface="Times New Roman" panose="02020603050405020304" pitchFamily="18" charset="0"/>
                </a:rPr>
                <a:t>повинні</a:t>
              </a:r>
              <a:r>
                <a:rPr lang="ru-RU" sz="1600" dirty="0">
                  <a:latin typeface="Times New Roman" panose="02020603050405020304" pitchFamily="18" charset="0"/>
                  <a:cs typeface="Times New Roman" panose="02020603050405020304" pitchFamily="18" charset="0"/>
                </a:rPr>
                <a:t> бути </a:t>
              </a:r>
              <a:r>
                <a:rPr lang="ru-RU" sz="1600" dirty="0" err="1">
                  <a:latin typeface="Times New Roman" panose="02020603050405020304" pitchFamily="18" charset="0"/>
                  <a:cs typeface="Times New Roman" panose="02020603050405020304" pitchFamily="18" charset="0"/>
                </a:rPr>
                <a:t>вивезені</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межі</a:t>
              </a:r>
              <a:r>
                <a:rPr lang="ru-RU" sz="1600" dirty="0">
                  <a:latin typeface="Times New Roman" panose="02020603050405020304" pitchFamily="18" charset="0"/>
                  <a:cs typeface="Times New Roman" panose="02020603050405020304" pitchFamily="18" charset="0"/>
                </a:rPr>
                <a:t> митної території України.</a:t>
              </a:r>
            </a:p>
          </p:txBody>
        </p:sp>
      </p:grpSp>
      <p:sp>
        <p:nvSpPr>
          <p:cNvPr id="20" name="Пятно 1 19"/>
          <p:cNvSpPr/>
          <p:nvPr/>
        </p:nvSpPr>
        <p:spPr>
          <a:xfrm rot="337145">
            <a:off x="7742927" y="1896116"/>
            <a:ext cx="5262090" cy="2726592"/>
          </a:xfrm>
          <a:prstGeom prst="irregularSeal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chemeClr val="tx2">
                    <a:lumMod val="75000"/>
                  </a:schemeClr>
                </a:solidFill>
                <a:latin typeface="Times New Roman" panose="02020603050405020304" pitchFamily="18" charset="0"/>
                <a:cs typeface="Times New Roman" panose="02020603050405020304" pitchFamily="18" charset="0"/>
              </a:rPr>
              <a:t>Не </a:t>
            </a:r>
            <a:r>
              <a:rPr lang="ru-RU" sz="1700" dirty="0" err="1">
                <a:solidFill>
                  <a:schemeClr val="tx2">
                    <a:lumMod val="75000"/>
                  </a:schemeClr>
                </a:solidFill>
                <a:latin typeface="Times New Roman" panose="02020603050405020304" pitchFamily="18" charset="0"/>
                <a:cs typeface="Times New Roman" panose="02020603050405020304" pitchFamily="18" charset="0"/>
              </a:rPr>
              <a:t>може</a:t>
            </a:r>
            <a:r>
              <a:rPr lang="ru-RU" sz="1700" dirty="0">
                <a:solidFill>
                  <a:schemeClr val="tx2">
                    <a:lumMod val="75000"/>
                  </a:schemeClr>
                </a:solidFill>
                <a:latin typeface="Times New Roman" panose="02020603050405020304" pitchFamily="18" charset="0"/>
                <a:cs typeface="Times New Roman" panose="02020603050405020304" pitchFamily="18" charset="0"/>
              </a:rPr>
              <a:t> </a:t>
            </a:r>
            <a:r>
              <a:rPr lang="ru-RU" sz="1700" dirty="0" err="1">
                <a:solidFill>
                  <a:schemeClr val="tx2">
                    <a:lumMod val="75000"/>
                  </a:schemeClr>
                </a:solidFill>
                <a:latin typeface="Times New Roman" panose="02020603050405020304" pitchFamily="18" charset="0"/>
                <a:cs typeface="Times New Roman" panose="02020603050405020304" pitchFamily="18" charset="0"/>
              </a:rPr>
              <a:t>перевищувати</a:t>
            </a:r>
            <a:r>
              <a:rPr lang="ru-RU" sz="1700" dirty="0">
                <a:solidFill>
                  <a:schemeClr val="tx2">
                    <a:lumMod val="75000"/>
                  </a:schemeClr>
                </a:solidFill>
                <a:latin typeface="Times New Roman" panose="02020603050405020304" pitchFamily="18" charset="0"/>
                <a:cs typeface="Times New Roman" panose="02020603050405020304" pitchFamily="18" charset="0"/>
              </a:rPr>
              <a:t> 1095 </a:t>
            </a:r>
            <a:r>
              <a:rPr lang="ru-RU" sz="1700" dirty="0" err="1">
                <a:solidFill>
                  <a:schemeClr val="tx2">
                    <a:lumMod val="75000"/>
                  </a:schemeClr>
                </a:solidFill>
                <a:latin typeface="Times New Roman" panose="02020603050405020304" pitchFamily="18" charset="0"/>
                <a:cs typeface="Times New Roman" panose="02020603050405020304" pitchFamily="18" charset="0"/>
              </a:rPr>
              <a:t>днів</a:t>
            </a:r>
            <a:r>
              <a:rPr lang="ru-RU" sz="1700" dirty="0">
                <a:solidFill>
                  <a:schemeClr val="tx2">
                    <a:lumMod val="75000"/>
                  </a:schemeClr>
                </a:solidFill>
                <a:latin typeface="Times New Roman" panose="02020603050405020304" pitchFamily="18" charset="0"/>
                <a:cs typeface="Times New Roman" panose="02020603050405020304" pitchFamily="18" charset="0"/>
              </a:rPr>
              <a:t> від дня </a:t>
            </a:r>
            <a:r>
              <a:rPr lang="ru-RU" sz="1700" dirty="0" err="1">
                <a:solidFill>
                  <a:schemeClr val="tx2">
                    <a:lumMod val="75000"/>
                  </a:schemeClr>
                </a:solidFill>
                <a:latin typeface="Times New Roman" panose="02020603050405020304" pitchFamily="18" charset="0"/>
                <a:cs typeface="Times New Roman" panose="02020603050405020304" pitchFamily="18" charset="0"/>
              </a:rPr>
              <a:t>поміщення</a:t>
            </a:r>
            <a:r>
              <a:rPr lang="ru-RU" sz="1700" dirty="0">
                <a:solidFill>
                  <a:schemeClr val="tx2">
                    <a:lumMod val="75000"/>
                  </a:schemeClr>
                </a:solidFill>
                <a:latin typeface="Times New Roman" panose="02020603050405020304" pitchFamily="18" charset="0"/>
                <a:cs typeface="Times New Roman" panose="02020603050405020304" pitchFamily="18" charset="0"/>
              </a:rPr>
              <a:t> </a:t>
            </a:r>
            <a:r>
              <a:rPr lang="ru-RU" sz="1700" dirty="0" err="1">
                <a:solidFill>
                  <a:schemeClr val="tx2">
                    <a:lumMod val="75000"/>
                  </a:schemeClr>
                </a:solidFill>
                <a:latin typeface="Times New Roman" panose="02020603050405020304" pitchFamily="18" charset="0"/>
                <a:cs typeface="Times New Roman" panose="02020603050405020304" pitchFamily="18" charset="0"/>
              </a:rPr>
              <a:t>цих</a:t>
            </a:r>
            <a:r>
              <a:rPr lang="ru-RU" sz="1700" dirty="0">
                <a:solidFill>
                  <a:schemeClr val="tx2">
                    <a:lumMod val="75000"/>
                  </a:schemeClr>
                </a:solidFill>
                <a:latin typeface="Times New Roman" panose="02020603050405020304" pitchFamily="18" charset="0"/>
                <a:cs typeface="Times New Roman" panose="02020603050405020304" pitchFamily="18" charset="0"/>
              </a:rPr>
              <a:t> товарів у </a:t>
            </a:r>
            <a:r>
              <a:rPr lang="ru-RU" sz="1700" dirty="0" err="1">
                <a:solidFill>
                  <a:schemeClr val="tx2">
                    <a:lumMod val="75000"/>
                  </a:schemeClr>
                </a:solidFill>
                <a:latin typeface="Times New Roman" panose="02020603050405020304" pitchFamily="18" charset="0"/>
                <a:cs typeface="Times New Roman" panose="02020603050405020304" pitchFamily="18" charset="0"/>
              </a:rPr>
              <a:t>зазначений</a:t>
            </a:r>
            <a:r>
              <a:rPr lang="ru-RU" sz="1700" dirty="0">
                <a:solidFill>
                  <a:schemeClr val="tx2">
                    <a:lumMod val="75000"/>
                  </a:schemeClr>
                </a:solidFill>
                <a:latin typeface="Times New Roman" panose="02020603050405020304" pitchFamily="18" charset="0"/>
                <a:cs typeface="Times New Roman" panose="02020603050405020304" pitchFamily="18" charset="0"/>
              </a:rPr>
              <a:t> митний режим.</a:t>
            </a:r>
          </a:p>
        </p:txBody>
      </p:sp>
      <p:sp>
        <p:nvSpPr>
          <p:cNvPr id="21" name="Пятно 1 20"/>
          <p:cNvSpPr/>
          <p:nvPr/>
        </p:nvSpPr>
        <p:spPr>
          <a:xfrm rot="21025065">
            <a:off x="3660133" y="-244134"/>
            <a:ext cx="7626121" cy="3820211"/>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chemeClr val="tx2">
                  <a:lumMod val="75000"/>
                </a:schemeClr>
              </a:solidFill>
              <a:latin typeface="Times New Roman" panose="02020603050405020304" pitchFamily="18" charset="0"/>
              <a:cs typeface="Times New Roman" panose="02020603050405020304" pitchFamily="18" charset="0"/>
            </a:endParaRPr>
          </a:p>
          <a:p>
            <a:pPr algn="ctr"/>
            <a:r>
              <a:rPr lang="ru-RU" sz="1600" dirty="0" err="1" smtClean="0">
                <a:solidFill>
                  <a:schemeClr val="tx2">
                    <a:lumMod val="75000"/>
                  </a:schemeClr>
                </a:solidFill>
                <a:latin typeface="Times New Roman" panose="02020603050405020304" pitchFamily="18" charset="0"/>
                <a:cs typeface="Times New Roman" panose="02020603050405020304" pitchFamily="18" charset="0"/>
              </a:rPr>
              <a:t>Підакцизні</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товари, іноземні товари, </a:t>
            </a:r>
            <a:r>
              <a:rPr lang="ru-RU" sz="1600" dirty="0">
                <a:solidFill>
                  <a:schemeClr val="tx2">
                    <a:lumMod val="75000"/>
                  </a:schemeClr>
                </a:solidFill>
                <a:latin typeface="Times New Roman" panose="02020603050405020304" pitchFamily="18" charset="0"/>
                <a:cs typeface="Times New Roman" panose="02020603050405020304" pitchFamily="18" charset="0"/>
              </a:rPr>
              <a:t>які </a:t>
            </a:r>
            <a:r>
              <a:rPr lang="ru-RU" sz="1600" dirty="0" err="1">
                <a:solidFill>
                  <a:schemeClr val="tx2">
                    <a:lumMod val="75000"/>
                  </a:schemeClr>
                </a:solidFill>
                <a:latin typeface="Times New Roman" panose="02020603050405020304" pitchFamily="18" charset="0"/>
                <a:cs typeface="Times New Roman" panose="02020603050405020304" pitchFamily="18" charset="0"/>
              </a:rPr>
              <a:t>були</a:t>
            </a:r>
            <a:r>
              <a:rPr lang="ru-RU" sz="1600" dirty="0">
                <a:solidFill>
                  <a:schemeClr val="tx2">
                    <a:lumMod val="75000"/>
                  </a:schemeClr>
                </a:solidFill>
                <a:latin typeface="Times New Roman" panose="02020603050405020304" pitchFamily="18" charset="0"/>
                <a:cs typeface="Times New Roman" panose="02020603050405020304" pitchFamily="18" charset="0"/>
              </a:rPr>
              <a:t> </a:t>
            </a:r>
            <a:r>
              <a:rPr lang="ru-RU" sz="1600" dirty="0" err="1">
                <a:solidFill>
                  <a:schemeClr val="tx2">
                    <a:lumMod val="75000"/>
                  </a:schemeClr>
                </a:solidFill>
                <a:latin typeface="Times New Roman" panose="02020603050405020304" pitchFamily="18" charset="0"/>
                <a:cs typeface="Times New Roman" panose="02020603050405020304" pitchFamily="18" charset="0"/>
              </a:rPr>
              <a:t>попередньо</a:t>
            </a:r>
            <a:r>
              <a:rPr lang="ru-RU" sz="1600" dirty="0">
                <a:solidFill>
                  <a:schemeClr val="tx2">
                    <a:lumMod val="75000"/>
                  </a:schemeClr>
                </a:solidFill>
                <a:latin typeface="Times New Roman" panose="02020603050405020304" pitchFamily="18" charset="0"/>
                <a:cs typeface="Times New Roman" panose="02020603050405020304" pitchFamily="18" charset="0"/>
              </a:rPr>
              <a:t> </a:t>
            </a:r>
            <a:r>
              <a:rPr lang="ru-RU" sz="1600" dirty="0" err="1">
                <a:solidFill>
                  <a:schemeClr val="tx2">
                    <a:lumMod val="75000"/>
                  </a:schemeClr>
                </a:solidFill>
                <a:latin typeface="Times New Roman" panose="02020603050405020304" pitchFamily="18" charset="0"/>
                <a:cs typeface="Times New Roman" panose="02020603050405020304" pitchFamily="18" charset="0"/>
              </a:rPr>
              <a:t>поміщені</a:t>
            </a:r>
            <a:r>
              <a:rPr lang="ru-RU" sz="1600" dirty="0">
                <a:solidFill>
                  <a:schemeClr val="tx2">
                    <a:lumMod val="75000"/>
                  </a:schemeClr>
                </a:solidFill>
                <a:latin typeface="Times New Roman" panose="02020603050405020304" pitchFamily="18" charset="0"/>
                <a:cs typeface="Times New Roman" panose="02020603050405020304" pitchFamily="18" charset="0"/>
              </a:rPr>
              <a:t> у </a:t>
            </a:r>
            <a:r>
              <a:rPr lang="ru-RU" sz="1600" dirty="0" err="1">
                <a:solidFill>
                  <a:schemeClr val="tx2">
                    <a:lumMod val="75000"/>
                  </a:schemeClr>
                </a:solidFill>
                <a:latin typeface="Times New Roman" panose="02020603050405020304" pitchFamily="18" charset="0"/>
                <a:cs typeface="Times New Roman" panose="02020603050405020304" pitchFamily="18" charset="0"/>
              </a:rPr>
              <a:t>митні</a:t>
            </a:r>
            <a:r>
              <a:rPr lang="ru-RU" sz="1600" dirty="0">
                <a:solidFill>
                  <a:schemeClr val="tx2">
                    <a:lumMod val="75000"/>
                  </a:schemeClr>
                </a:solidFill>
                <a:latin typeface="Times New Roman" panose="02020603050405020304" pitchFamily="18" charset="0"/>
                <a:cs typeface="Times New Roman" panose="02020603050405020304" pitchFamily="18" charset="0"/>
              </a:rPr>
              <a:t> </a:t>
            </a:r>
            <a:r>
              <a:rPr lang="ru-RU" sz="1600" dirty="0" err="1">
                <a:solidFill>
                  <a:schemeClr val="tx2">
                    <a:lumMod val="75000"/>
                  </a:schemeClr>
                </a:solidFill>
                <a:latin typeface="Times New Roman" panose="02020603050405020304" pitchFamily="18" charset="0"/>
                <a:cs typeface="Times New Roman" panose="02020603050405020304" pitchFamily="18" charset="0"/>
              </a:rPr>
              <a:t>режими</a:t>
            </a:r>
            <a:r>
              <a:rPr lang="ru-RU" sz="1600" dirty="0">
                <a:solidFill>
                  <a:schemeClr val="tx2">
                    <a:lumMod val="75000"/>
                  </a:schemeClr>
                </a:solidFill>
                <a:latin typeface="Times New Roman" panose="02020603050405020304" pitchFamily="18" charset="0"/>
                <a:cs typeface="Times New Roman" panose="02020603050405020304" pitchFamily="18" charset="0"/>
              </a:rPr>
              <a:t> транзиту, </a:t>
            </a:r>
            <a:r>
              <a:rPr lang="ru-RU" sz="1600" dirty="0" err="1">
                <a:solidFill>
                  <a:schemeClr val="tx2">
                    <a:lumMod val="75000"/>
                  </a:schemeClr>
                </a:solidFill>
                <a:latin typeface="Times New Roman" panose="02020603050405020304" pitchFamily="18" charset="0"/>
                <a:cs typeface="Times New Roman" panose="02020603050405020304" pitchFamily="18" charset="0"/>
              </a:rPr>
              <a:t>тимчасового</a:t>
            </a:r>
            <a:r>
              <a:rPr lang="ru-RU" sz="1600" dirty="0">
                <a:solidFill>
                  <a:schemeClr val="tx2">
                    <a:lumMod val="75000"/>
                  </a:schemeClr>
                </a:solidFill>
                <a:latin typeface="Times New Roman" panose="02020603050405020304" pitchFamily="18" charset="0"/>
                <a:cs typeface="Times New Roman" panose="02020603050405020304" pitchFamily="18" charset="0"/>
              </a:rPr>
              <a:t> ввезення або </a:t>
            </a:r>
            <a:r>
              <a:rPr lang="ru-RU" sz="1600" dirty="0" err="1">
                <a:solidFill>
                  <a:schemeClr val="tx2">
                    <a:lumMod val="75000"/>
                  </a:schemeClr>
                </a:solidFill>
                <a:latin typeface="Times New Roman" panose="02020603050405020304" pitchFamily="18" charset="0"/>
                <a:cs typeface="Times New Roman" panose="02020603050405020304" pitchFamily="18" charset="0"/>
              </a:rPr>
              <a:t>переробки</a:t>
            </a:r>
            <a:r>
              <a:rPr lang="ru-RU" sz="1600" dirty="0">
                <a:solidFill>
                  <a:schemeClr val="tx2">
                    <a:lumMod val="75000"/>
                  </a:schemeClr>
                </a:solidFill>
                <a:latin typeface="Times New Roman" panose="02020603050405020304" pitchFamily="18" charset="0"/>
                <a:cs typeface="Times New Roman" panose="02020603050405020304" pitchFamily="18" charset="0"/>
              </a:rPr>
              <a:t> на митній території України, а </a:t>
            </a:r>
            <a:r>
              <a:rPr lang="ru-RU" sz="1600" dirty="0" err="1">
                <a:solidFill>
                  <a:schemeClr val="tx2">
                    <a:lumMod val="75000"/>
                  </a:schemeClr>
                </a:solidFill>
                <a:latin typeface="Times New Roman" panose="02020603050405020304" pitchFamily="18" charset="0"/>
                <a:cs typeface="Times New Roman" panose="02020603050405020304" pitchFamily="18" charset="0"/>
              </a:rPr>
              <a:t>також</a:t>
            </a:r>
            <a:r>
              <a:rPr lang="ru-RU" sz="1600" dirty="0">
                <a:solidFill>
                  <a:schemeClr val="tx2">
                    <a:lumMod val="75000"/>
                  </a:schemeClr>
                </a:solidFill>
                <a:latin typeface="Times New Roman" panose="02020603050405020304" pitchFamily="18" charset="0"/>
                <a:cs typeface="Times New Roman" panose="02020603050405020304" pitchFamily="18" charset="0"/>
              </a:rPr>
              <a:t> </a:t>
            </a:r>
            <a:r>
              <a:rPr lang="ru-RU" sz="1600" dirty="0" err="1">
                <a:solidFill>
                  <a:schemeClr val="tx2">
                    <a:lumMod val="75000"/>
                  </a:schemeClr>
                </a:solidFill>
                <a:latin typeface="Times New Roman" panose="02020603050405020304" pitchFamily="18" charset="0"/>
                <a:cs typeface="Times New Roman" panose="02020603050405020304" pitchFamily="18" charset="0"/>
              </a:rPr>
              <a:t>продуктів</a:t>
            </a:r>
            <a:r>
              <a:rPr lang="ru-RU" sz="1600" dirty="0">
                <a:solidFill>
                  <a:schemeClr val="tx2">
                    <a:lumMod val="75000"/>
                  </a:schemeClr>
                </a:solidFill>
                <a:latin typeface="Times New Roman" panose="02020603050405020304" pitchFamily="18" charset="0"/>
                <a:cs typeface="Times New Roman" panose="02020603050405020304" pitchFamily="18" charset="0"/>
              </a:rPr>
              <a:t> </a:t>
            </a:r>
            <a:r>
              <a:rPr lang="ru-RU" sz="1600" dirty="0" err="1">
                <a:solidFill>
                  <a:schemeClr val="tx2">
                    <a:lumMod val="75000"/>
                  </a:schemeClr>
                </a:solidFill>
                <a:latin typeface="Times New Roman" panose="02020603050405020304" pitchFamily="18" charset="0"/>
                <a:cs typeface="Times New Roman" panose="02020603050405020304" pitchFamily="18" charset="0"/>
              </a:rPr>
              <a:t>переробки</a:t>
            </a:r>
            <a:r>
              <a:rPr lang="ru-RU" sz="1600" dirty="0">
                <a:solidFill>
                  <a:schemeClr val="tx2">
                    <a:lumMod val="75000"/>
                  </a:schemeClr>
                </a:solidFill>
                <a:latin typeface="Times New Roman" panose="02020603050405020304" pitchFamily="18" charset="0"/>
                <a:cs typeface="Times New Roman" panose="02020603050405020304" pitchFamily="18" charset="0"/>
              </a:rPr>
              <a:t> не </a:t>
            </a:r>
            <a:r>
              <a:rPr lang="ru-RU" sz="1600" dirty="0" err="1">
                <a:solidFill>
                  <a:schemeClr val="tx2">
                    <a:lumMod val="75000"/>
                  </a:schemeClr>
                </a:solidFill>
                <a:latin typeface="Times New Roman" panose="02020603050405020304" pitchFamily="18" charset="0"/>
                <a:cs typeface="Times New Roman" panose="02020603050405020304" pitchFamily="18" charset="0"/>
              </a:rPr>
              <a:t>може</a:t>
            </a:r>
            <a:r>
              <a:rPr lang="ru-RU" sz="1600" dirty="0">
                <a:solidFill>
                  <a:schemeClr val="tx2">
                    <a:lumMod val="75000"/>
                  </a:schemeClr>
                </a:solidFill>
                <a:latin typeface="Times New Roman" panose="02020603050405020304" pitchFamily="18" charset="0"/>
                <a:cs typeface="Times New Roman" panose="02020603050405020304" pitchFamily="18" charset="0"/>
              </a:rPr>
              <a:t> </a:t>
            </a:r>
            <a:r>
              <a:rPr lang="ru-RU" sz="1600" dirty="0" err="1">
                <a:solidFill>
                  <a:schemeClr val="tx2">
                    <a:lumMod val="75000"/>
                  </a:schemeClr>
                </a:solidFill>
                <a:latin typeface="Times New Roman" panose="02020603050405020304" pitchFamily="18" charset="0"/>
                <a:cs typeface="Times New Roman" panose="02020603050405020304" pitchFamily="18" charset="0"/>
              </a:rPr>
              <a:t>перевищувати</a:t>
            </a:r>
            <a:r>
              <a:rPr lang="ru-RU" sz="1600" dirty="0">
                <a:solidFill>
                  <a:schemeClr val="tx2">
                    <a:lumMod val="75000"/>
                  </a:schemeClr>
                </a:solidFill>
                <a:latin typeface="Times New Roman" panose="02020603050405020304" pitchFamily="18" charset="0"/>
                <a:cs typeface="Times New Roman" panose="02020603050405020304" pitchFamily="18" charset="0"/>
              </a:rPr>
              <a:t> 365 </a:t>
            </a:r>
            <a:r>
              <a:rPr lang="ru-RU" sz="1600" dirty="0" err="1">
                <a:solidFill>
                  <a:schemeClr val="tx2">
                    <a:lumMod val="75000"/>
                  </a:schemeClr>
                </a:solidFill>
                <a:latin typeface="Times New Roman" panose="02020603050405020304" pitchFamily="18" charset="0"/>
                <a:cs typeface="Times New Roman" panose="02020603050405020304" pitchFamily="18" charset="0"/>
              </a:rPr>
              <a:t>днів</a:t>
            </a:r>
            <a:r>
              <a:rPr lang="ru-RU" sz="1600" dirty="0">
                <a:solidFill>
                  <a:schemeClr val="tx2">
                    <a:lumMod val="75000"/>
                  </a:schemeClr>
                </a:solidFill>
                <a:latin typeface="Times New Roman" panose="02020603050405020304" pitchFamily="18" charset="0"/>
                <a:cs typeface="Times New Roman" panose="02020603050405020304" pitchFamily="18" charset="0"/>
              </a:rPr>
              <a:t> від дня </a:t>
            </a:r>
            <a:r>
              <a:rPr lang="ru-RU" sz="1600" dirty="0" err="1">
                <a:solidFill>
                  <a:schemeClr val="tx2">
                    <a:lumMod val="75000"/>
                  </a:schemeClr>
                </a:solidFill>
                <a:latin typeface="Times New Roman" panose="02020603050405020304" pitchFamily="18" charset="0"/>
                <a:cs typeface="Times New Roman" panose="02020603050405020304" pitchFamily="18" charset="0"/>
              </a:rPr>
              <a:t>поміщення</a:t>
            </a:r>
            <a:r>
              <a:rPr lang="ru-RU" sz="1600" dirty="0">
                <a:solidFill>
                  <a:schemeClr val="tx2">
                    <a:lumMod val="75000"/>
                  </a:schemeClr>
                </a:solidFill>
                <a:latin typeface="Times New Roman" panose="02020603050405020304" pitchFamily="18" charset="0"/>
                <a:cs typeface="Times New Roman" panose="02020603050405020304" pitchFamily="18" charset="0"/>
              </a:rPr>
              <a:t> їх у митний режим митного складу.</a:t>
            </a:r>
          </a:p>
        </p:txBody>
      </p:sp>
    </p:spTree>
    <p:extLst>
      <p:ext uri="{BB962C8B-B14F-4D97-AF65-F5344CB8AC3E}">
        <p14:creationId xmlns:p14="http://schemas.microsoft.com/office/powerpoint/2010/main" val="1613036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mitrypakhomov.ru/wp-content/uploads/2017/12/wnimanie-901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66000">
            <a:off x="385864" y="3810514"/>
            <a:ext cx="2550309" cy="2898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Вертикальный свиток 1"/>
          <p:cNvSpPr/>
          <p:nvPr/>
        </p:nvSpPr>
        <p:spPr>
          <a:xfrm>
            <a:off x="4072669" y="109183"/>
            <a:ext cx="7964656" cy="6578220"/>
          </a:xfrm>
          <a:prstGeom prst="verticalScroll">
            <a:avLst/>
          </a:prstGeom>
          <a:solidFill>
            <a:srgbClr val="E5E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smtClean="0">
              <a:solidFill>
                <a:schemeClr val="tx2">
                  <a:lumMod val="75000"/>
                </a:schemeClr>
              </a:solidFill>
              <a:latin typeface="Times New Roman" panose="02020603050405020304" pitchFamily="18" charset="0"/>
              <a:cs typeface="Times New Roman" panose="02020603050405020304" pitchFamily="18" charset="0"/>
            </a:endParaRPr>
          </a:p>
          <a:p>
            <a:endParaRPr lang="ru-RU" sz="1400" dirty="0">
              <a:solidFill>
                <a:schemeClr val="tx2">
                  <a:lumMod val="75000"/>
                </a:schemeClr>
              </a:solidFill>
              <a:latin typeface="Times New Roman" panose="02020603050405020304" pitchFamily="18" charset="0"/>
              <a:cs typeface="Times New Roman" panose="02020603050405020304" pitchFamily="18" charset="0"/>
            </a:endParaRPr>
          </a:p>
          <a:p>
            <a:r>
              <a:rPr lang="ru-RU" sz="1400" dirty="0" smtClean="0">
                <a:solidFill>
                  <a:schemeClr val="tx2">
                    <a:lumMod val="75000"/>
                  </a:schemeClr>
                </a:solidFill>
                <a:latin typeface="Times New Roman" panose="02020603050405020304" pitchFamily="18" charset="0"/>
                <a:cs typeface="Times New Roman" panose="02020603050405020304" pitchFamily="18" charset="0"/>
              </a:rPr>
              <a:t>1</a:t>
            </a:r>
            <a:r>
              <a:rPr lang="ru-RU" sz="1400" dirty="0">
                <a:solidFill>
                  <a:schemeClr val="tx2">
                    <a:lumMod val="75000"/>
                  </a:schemeClr>
                </a:solidFill>
                <a:latin typeface="Times New Roman" panose="02020603050405020304" pitchFamily="18" charset="0"/>
                <a:cs typeface="Times New Roman" panose="02020603050405020304" pitchFamily="18" charset="0"/>
              </a:rPr>
              <a:t>. З товарами, </a:t>
            </a:r>
            <a:r>
              <a:rPr lang="ru-RU" sz="1400" dirty="0" err="1">
                <a:solidFill>
                  <a:schemeClr val="tx2">
                    <a:lumMod val="75000"/>
                  </a:schemeClr>
                </a:solidFill>
                <a:latin typeface="Times New Roman" panose="02020603050405020304" pitchFamily="18" charset="0"/>
                <a:cs typeface="Times New Roman" panose="02020603050405020304" pitchFamily="18" charset="0"/>
              </a:rPr>
              <a:t>що</a:t>
            </a:r>
            <a:r>
              <a:rPr lang="ru-RU" sz="1400" dirty="0">
                <a:solidFill>
                  <a:schemeClr val="tx2">
                    <a:lumMod val="75000"/>
                  </a:schemeClr>
                </a:solidFill>
                <a:latin typeface="Times New Roman" panose="02020603050405020304" pitchFamily="18" charset="0"/>
                <a:cs typeface="Times New Roman" panose="02020603050405020304" pitchFamily="18" charset="0"/>
              </a:rPr>
              <a:t> зберігаються на митному </a:t>
            </a:r>
            <a:r>
              <a:rPr lang="ru-RU" sz="1400" dirty="0" err="1">
                <a:solidFill>
                  <a:schemeClr val="tx2">
                    <a:lumMod val="75000"/>
                  </a:schemeClr>
                </a:solidFill>
                <a:latin typeface="Times New Roman" panose="02020603050405020304" pitchFamily="18" charset="0"/>
                <a:cs typeface="Times New Roman" panose="02020603050405020304" pitchFamily="18" charset="0"/>
              </a:rPr>
              <a:t>складі</a:t>
            </a:r>
            <a:r>
              <a:rPr lang="ru-RU" sz="1400" dirty="0">
                <a:solidFill>
                  <a:schemeClr val="tx2">
                    <a:lumMod val="75000"/>
                  </a:schemeClr>
                </a:solidFill>
                <a:latin typeface="Times New Roman" panose="02020603050405020304" pitchFamily="18" charset="0"/>
                <a:cs typeface="Times New Roman" panose="02020603050405020304" pitchFamily="18" charset="0"/>
              </a:rPr>
              <a:t>, без </a:t>
            </a:r>
            <a:r>
              <a:rPr lang="ru-RU" sz="1400" dirty="0" err="1">
                <a:solidFill>
                  <a:schemeClr val="tx2">
                    <a:lumMod val="75000"/>
                  </a:schemeClr>
                </a:solidFill>
                <a:latin typeface="Times New Roman" panose="02020603050405020304" pitchFamily="18" charset="0"/>
                <a:cs typeface="Times New Roman" panose="02020603050405020304" pitchFamily="18" charset="0"/>
              </a:rPr>
              <a:t>дозволу</a:t>
            </a:r>
            <a:r>
              <a:rPr lang="ru-RU" sz="1400" dirty="0">
                <a:solidFill>
                  <a:schemeClr val="tx2">
                    <a:lumMod val="75000"/>
                  </a:schemeClr>
                </a:solidFill>
                <a:latin typeface="Times New Roman" panose="02020603050405020304" pitchFamily="18" charset="0"/>
                <a:cs typeface="Times New Roman" panose="02020603050405020304" pitchFamily="18" charset="0"/>
              </a:rPr>
              <a:t> органу </a:t>
            </a:r>
            <a:r>
              <a:rPr lang="ru-RU" sz="1400" dirty="0" err="1">
                <a:solidFill>
                  <a:schemeClr val="tx2">
                    <a:lumMod val="75000"/>
                  </a:schemeClr>
                </a:solidFill>
                <a:latin typeface="Times New Roman" panose="02020603050405020304" pitchFamily="18" charset="0"/>
                <a:cs typeface="Times New Roman" panose="02020603050405020304" pitchFamily="18" charset="0"/>
              </a:rPr>
              <a:t>доходів</a:t>
            </a:r>
            <a:r>
              <a:rPr lang="ru-RU" sz="1400" dirty="0">
                <a:solidFill>
                  <a:schemeClr val="tx2">
                    <a:lumMod val="75000"/>
                  </a:schemeClr>
                </a:solidFill>
                <a:latin typeface="Times New Roman" panose="02020603050405020304" pitchFamily="18" charset="0"/>
                <a:cs typeface="Times New Roman" panose="02020603050405020304" pitchFamily="18" charset="0"/>
              </a:rPr>
              <a:t> і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зборів</a:t>
            </a:r>
            <a:r>
              <a:rPr lang="ru-RU" sz="1400" dirty="0">
                <a:solidFill>
                  <a:schemeClr val="tx2">
                    <a:lumMod val="75000"/>
                  </a:schemeClr>
                </a:solidFill>
                <a:latin typeface="Times New Roman" panose="02020603050405020304" pitchFamily="18" charset="0"/>
                <a:cs typeface="Times New Roman" panose="02020603050405020304" pitchFamily="18" charset="0"/>
              </a:rPr>
              <a:t> можуть </a:t>
            </a:r>
            <a:r>
              <a:rPr lang="ru-RU" sz="1400" dirty="0" err="1">
                <a:solidFill>
                  <a:schemeClr val="tx2">
                    <a:lumMod val="75000"/>
                  </a:schemeClr>
                </a:solidFill>
                <a:latin typeface="Times New Roman" panose="02020603050405020304" pitchFamily="18" charset="0"/>
                <a:cs typeface="Times New Roman" panose="02020603050405020304" pitchFamily="18" charset="0"/>
              </a:rPr>
              <a:t>проводитися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прості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складські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операції</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необхідні</a:t>
            </a:r>
            <a:r>
              <a:rPr lang="ru-RU" sz="1400" dirty="0">
                <a:solidFill>
                  <a:schemeClr val="tx2">
                    <a:lumMod val="75000"/>
                  </a:schemeClr>
                </a:solidFill>
                <a:latin typeface="Times New Roman" panose="02020603050405020304" pitchFamily="18" charset="0"/>
                <a:cs typeface="Times New Roman" panose="02020603050405020304" pitchFamily="18" charset="0"/>
              </a:rPr>
              <a:t> для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забезпечення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збереження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цих</a:t>
            </a:r>
            <a:r>
              <a:rPr lang="ru-RU" sz="1400" dirty="0">
                <a:solidFill>
                  <a:schemeClr val="tx2">
                    <a:lumMod val="75000"/>
                  </a:schemeClr>
                </a:solidFill>
                <a:latin typeface="Times New Roman" panose="02020603050405020304" pitchFamily="18" charset="0"/>
                <a:cs typeface="Times New Roman" panose="02020603050405020304" pitchFamily="18" charset="0"/>
              </a:rPr>
              <a:t> товарів:</a:t>
            </a:r>
          </a:p>
          <a:p>
            <a:r>
              <a:rPr lang="ru-RU" sz="1400" b="1" dirty="0">
                <a:solidFill>
                  <a:schemeClr val="tx2">
                    <a:lumMod val="75000"/>
                  </a:schemeClr>
                </a:solidFill>
                <a:latin typeface="Times New Roman" panose="02020603050405020304" pitchFamily="18" charset="0"/>
                <a:cs typeface="Times New Roman" panose="02020603050405020304" pitchFamily="18" charset="0"/>
              </a:rPr>
              <a:t>1)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переміщення</a:t>
            </a:r>
            <a:r>
              <a:rPr lang="ru-RU" sz="1400" b="1" dirty="0">
                <a:solidFill>
                  <a:schemeClr val="tx2">
                    <a:lumMod val="75000"/>
                  </a:schemeClr>
                </a:solidFill>
                <a:latin typeface="Times New Roman" panose="02020603050405020304" pitchFamily="18" charset="0"/>
                <a:cs typeface="Times New Roman" panose="02020603050405020304" pitchFamily="18" charset="0"/>
              </a:rPr>
              <a:t> товарів у межах складу з метою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раціонального</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tx2">
                    <a:lumMod val="75000"/>
                  </a:schemeClr>
                </a:solidFill>
                <a:latin typeface="Times New Roman" panose="02020603050405020304" pitchFamily="18" charset="0"/>
                <a:cs typeface="Times New Roman" panose="02020603050405020304" pitchFamily="18" charset="0"/>
              </a:rPr>
              <a:t>розміщення</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2</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tx2">
                    <a:lumMod val="75000"/>
                  </a:schemeClr>
                </a:solidFill>
                <a:latin typeface="Times New Roman" panose="02020603050405020304" pitchFamily="18" charset="0"/>
                <a:cs typeface="Times New Roman" panose="02020603050405020304" pitchFamily="18" charset="0"/>
              </a:rPr>
              <a:t>чищення</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3</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tx2">
                    <a:lumMod val="75000"/>
                  </a:schemeClr>
                </a:solidFill>
                <a:latin typeface="Times New Roman" panose="02020603050405020304" pitchFamily="18" charset="0"/>
                <a:cs typeface="Times New Roman" panose="02020603050405020304" pitchFamily="18" charset="0"/>
              </a:rPr>
              <a:t>провітрювання</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4</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створення</a:t>
            </a:r>
            <a:r>
              <a:rPr lang="ru-RU" sz="1400" b="1" dirty="0">
                <a:solidFill>
                  <a:schemeClr val="tx2">
                    <a:lumMod val="75000"/>
                  </a:schemeClr>
                </a:solidFill>
                <a:latin typeface="Times New Roman" panose="02020603050405020304" pitchFamily="18" charset="0"/>
                <a:cs typeface="Times New Roman" panose="02020603050405020304" pitchFamily="18" charset="0"/>
              </a:rPr>
              <a:t> оптимального температурного режиму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зберігання; 5</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сушіння</a:t>
            </a:r>
            <a:r>
              <a:rPr lang="ru-RU" sz="1400" b="1" dirty="0">
                <a:solidFill>
                  <a:schemeClr val="tx2">
                    <a:lumMod val="75000"/>
                  </a:schemeClr>
                </a:solidFill>
                <a:latin typeface="Times New Roman" panose="02020603050405020304" pitchFamily="18" charset="0"/>
                <a:cs typeface="Times New Roman" panose="02020603050405020304" pitchFamily="18" charset="0"/>
              </a:rPr>
              <a:t> (у тому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числі</a:t>
            </a:r>
            <a:r>
              <a:rPr lang="ru-RU" sz="1400" b="1" dirty="0">
                <a:solidFill>
                  <a:schemeClr val="tx2">
                    <a:lumMod val="75000"/>
                  </a:schemeClr>
                </a:solidFill>
                <a:latin typeface="Times New Roman" panose="02020603050405020304" pitchFamily="18" charset="0"/>
                <a:cs typeface="Times New Roman" panose="02020603050405020304" pitchFamily="18" charset="0"/>
              </a:rPr>
              <a:t> із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створенням</a:t>
            </a:r>
            <a:r>
              <a:rPr lang="ru-RU" sz="1400" b="1" dirty="0">
                <a:solidFill>
                  <a:schemeClr val="tx2">
                    <a:lumMod val="75000"/>
                  </a:schemeClr>
                </a:solidFill>
                <a:latin typeface="Times New Roman" panose="02020603050405020304" pitchFamily="18" charset="0"/>
                <a:cs typeface="Times New Roman" panose="02020603050405020304" pitchFamily="18" charset="0"/>
              </a:rPr>
              <a:t> потоку тепла</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6</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захист</a:t>
            </a:r>
            <a:r>
              <a:rPr lang="ru-RU" sz="1400" b="1" dirty="0">
                <a:solidFill>
                  <a:schemeClr val="tx2">
                    <a:lumMod val="75000"/>
                  </a:schemeClr>
                </a:solidFill>
                <a:latin typeface="Times New Roman" panose="02020603050405020304" pitchFamily="18" charset="0"/>
                <a:cs typeface="Times New Roman" panose="02020603050405020304" pitchFamily="18" charset="0"/>
              </a:rPr>
              <a:t> від </a:t>
            </a:r>
            <a:r>
              <a:rPr lang="ru-RU" sz="1400" b="1" dirty="0" err="1" smtClean="0">
                <a:solidFill>
                  <a:schemeClr val="tx2">
                    <a:lumMod val="75000"/>
                  </a:schemeClr>
                </a:solidFill>
                <a:latin typeface="Times New Roman" panose="02020603050405020304" pitchFamily="18" charset="0"/>
                <a:cs typeface="Times New Roman" panose="02020603050405020304" pitchFamily="18" charset="0"/>
              </a:rPr>
              <a:t>корозії</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7</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боротьба</a:t>
            </a:r>
            <a:r>
              <a:rPr lang="ru-RU" sz="1400" b="1" dirty="0">
                <a:solidFill>
                  <a:schemeClr val="tx2">
                    <a:lumMod val="75000"/>
                  </a:schemeClr>
                </a:solidFill>
                <a:latin typeface="Times New Roman" panose="02020603050405020304" pitchFamily="18" charset="0"/>
                <a:cs typeface="Times New Roman" panose="02020603050405020304" pitchFamily="18" charset="0"/>
              </a:rPr>
              <a:t> із </a:t>
            </a:r>
            <a:r>
              <a:rPr lang="ru-RU" sz="1400" b="1" dirty="0" err="1" smtClean="0">
                <a:solidFill>
                  <a:schemeClr val="tx2">
                    <a:lumMod val="75000"/>
                  </a:schemeClr>
                </a:solidFill>
                <a:latin typeface="Times New Roman" panose="02020603050405020304" pitchFamily="18" charset="0"/>
                <a:cs typeface="Times New Roman" panose="02020603050405020304" pitchFamily="18" charset="0"/>
              </a:rPr>
              <a:t>шкідниками</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8</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1400" b="1" dirty="0" err="1">
                <a:solidFill>
                  <a:schemeClr val="tx2">
                    <a:lumMod val="75000"/>
                  </a:schemeClr>
                </a:solidFill>
                <a:latin typeface="Times New Roman" panose="02020603050405020304" pitchFamily="18" charset="0"/>
                <a:cs typeface="Times New Roman" panose="02020603050405020304" pitchFamily="18" charset="0"/>
              </a:rPr>
              <a:t>інвентаризація</a:t>
            </a:r>
            <a:r>
              <a:rPr lang="ru-RU" sz="1400" b="1" dirty="0">
                <a:solidFill>
                  <a:schemeClr val="tx2">
                    <a:lumMod val="75000"/>
                  </a:schemeClr>
                </a:solidFill>
                <a:latin typeface="Times New Roman" panose="02020603050405020304" pitchFamily="18" charset="0"/>
                <a:cs typeface="Times New Roman" panose="02020603050405020304" pitchFamily="18" charset="0"/>
              </a:rPr>
              <a:t>.</a:t>
            </a:r>
          </a:p>
          <a:p>
            <a:endParaRPr lang="ru-RU" sz="1400"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1400" dirty="0" smtClean="0">
                <a:solidFill>
                  <a:schemeClr val="tx2">
                    <a:lumMod val="75000"/>
                  </a:schemeClr>
                </a:solidFill>
                <a:latin typeface="Times New Roman" panose="02020603050405020304" pitchFamily="18" charset="0"/>
                <a:cs typeface="Times New Roman" panose="02020603050405020304" pitchFamily="18" charset="0"/>
              </a:rPr>
              <a:t>2</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Власник</a:t>
            </a:r>
            <a:r>
              <a:rPr lang="ru-RU" sz="1400" dirty="0">
                <a:solidFill>
                  <a:schemeClr val="tx2">
                    <a:lumMod val="75000"/>
                  </a:schemeClr>
                </a:solidFill>
                <a:latin typeface="Times New Roman" panose="02020603050405020304" pitchFamily="18" charset="0"/>
                <a:cs typeface="Times New Roman" panose="02020603050405020304" pitchFamily="18" charset="0"/>
              </a:rPr>
              <a:t> товарів, </a:t>
            </a:r>
            <a:r>
              <a:rPr lang="ru-RU" sz="1400" dirty="0" err="1">
                <a:solidFill>
                  <a:schemeClr val="tx2">
                    <a:lumMod val="75000"/>
                  </a:schemeClr>
                </a:solidFill>
                <a:latin typeface="Times New Roman" panose="02020603050405020304" pitchFamily="18" charset="0"/>
                <a:cs typeface="Times New Roman" panose="02020603050405020304" pitchFamily="18" charset="0"/>
              </a:rPr>
              <a:t>що</a:t>
            </a:r>
            <a:r>
              <a:rPr lang="ru-RU" sz="1400" dirty="0">
                <a:solidFill>
                  <a:schemeClr val="tx2">
                    <a:lumMod val="75000"/>
                  </a:schemeClr>
                </a:solidFill>
                <a:latin typeface="Times New Roman" panose="02020603050405020304" pitchFamily="18" charset="0"/>
                <a:cs typeface="Times New Roman" panose="02020603050405020304" pitchFamily="18" charset="0"/>
              </a:rPr>
              <a:t> зберігаються в митному режимі митного складу на митному </a:t>
            </a:r>
            <a:r>
              <a:rPr lang="ru-RU" sz="1400" dirty="0" err="1">
                <a:solidFill>
                  <a:schemeClr val="tx2">
                    <a:lumMod val="75000"/>
                  </a:schemeClr>
                </a:solidFill>
                <a:latin typeface="Times New Roman" panose="02020603050405020304" pitchFamily="18" charset="0"/>
                <a:cs typeface="Times New Roman" panose="02020603050405020304" pitchFamily="18" charset="0"/>
              </a:rPr>
              <a:t>складі</a:t>
            </a:r>
            <a:r>
              <a:rPr lang="ru-RU" sz="1400" dirty="0">
                <a:solidFill>
                  <a:schemeClr val="tx2">
                    <a:lumMod val="75000"/>
                  </a:schemeClr>
                </a:solidFill>
                <a:latin typeface="Times New Roman" panose="02020603050405020304" pitchFamily="18" charset="0"/>
                <a:cs typeface="Times New Roman" panose="02020603050405020304" pitchFamily="18" charset="0"/>
              </a:rPr>
              <a:t>, або </a:t>
            </a:r>
            <a:r>
              <a:rPr lang="ru-RU" sz="1400" dirty="0" err="1">
                <a:solidFill>
                  <a:schemeClr val="tx2">
                    <a:lumMod val="75000"/>
                  </a:schemeClr>
                </a:solidFill>
                <a:latin typeface="Times New Roman" panose="02020603050405020304" pitchFamily="18" charset="0"/>
                <a:cs typeface="Times New Roman" panose="02020603050405020304" pitchFamily="18" charset="0"/>
              </a:rPr>
              <a:t>уповноважена</a:t>
            </a:r>
            <a:r>
              <a:rPr lang="ru-RU" sz="1400" dirty="0">
                <a:solidFill>
                  <a:schemeClr val="tx2">
                    <a:lumMod val="75000"/>
                  </a:schemeClr>
                </a:solidFill>
                <a:latin typeface="Times New Roman" panose="02020603050405020304" pitchFamily="18" charset="0"/>
                <a:cs typeface="Times New Roman" panose="02020603050405020304" pitchFamily="18" charset="0"/>
              </a:rPr>
              <a:t> ним особа з </a:t>
            </a:r>
            <a:r>
              <a:rPr lang="ru-RU" sz="1400" dirty="0" err="1">
                <a:solidFill>
                  <a:schemeClr val="tx2">
                    <a:lumMod val="75000"/>
                  </a:schemeClr>
                </a:solidFill>
                <a:latin typeface="Times New Roman" panose="02020603050405020304" pitchFamily="18" charset="0"/>
                <a:cs typeface="Times New Roman" panose="02020603050405020304" pitchFamily="18" charset="0"/>
              </a:rPr>
              <a:t>дозволу</a:t>
            </a:r>
            <a:r>
              <a:rPr lang="ru-RU" sz="1400" dirty="0">
                <a:solidFill>
                  <a:schemeClr val="tx2">
                    <a:lumMod val="75000"/>
                  </a:schemeClr>
                </a:solidFill>
                <a:latin typeface="Times New Roman" panose="02020603050405020304" pitchFamily="18" charset="0"/>
                <a:cs typeface="Times New Roman" panose="02020603050405020304" pitchFamily="18" charset="0"/>
              </a:rPr>
              <a:t> органу </a:t>
            </a:r>
            <a:r>
              <a:rPr lang="ru-RU" sz="1400" dirty="0" err="1">
                <a:solidFill>
                  <a:schemeClr val="tx2">
                    <a:lumMod val="75000"/>
                  </a:schemeClr>
                </a:solidFill>
                <a:latin typeface="Times New Roman" panose="02020603050405020304" pitchFamily="18" charset="0"/>
                <a:cs typeface="Times New Roman" panose="02020603050405020304" pitchFamily="18" charset="0"/>
              </a:rPr>
              <a:t>доходів</a:t>
            </a:r>
            <a:r>
              <a:rPr lang="ru-RU" sz="1400" dirty="0">
                <a:solidFill>
                  <a:schemeClr val="tx2">
                    <a:lumMod val="75000"/>
                  </a:schemeClr>
                </a:solidFill>
                <a:latin typeface="Times New Roman" panose="02020603050405020304" pitchFamily="18" charset="0"/>
                <a:cs typeface="Times New Roman" panose="02020603050405020304" pitchFamily="18" charset="0"/>
              </a:rPr>
              <a:t> і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зборів</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може</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проводити</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підготовку</a:t>
            </a:r>
            <a:r>
              <a:rPr lang="ru-RU" sz="1400" dirty="0">
                <a:solidFill>
                  <a:schemeClr val="tx2">
                    <a:lumMod val="75000"/>
                  </a:schemeClr>
                </a:solidFill>
                <a:latin typeface="Times New Roman" panose="02020603050405020304" pitchFamily="18" charset="0"/>
                <a:cs typeface="Times New Roman" panose="02020603050405020304" pitchFamily="18" charset="0"/>
              </a:rPr>
              <a:t> таких товарів до продажу (</a:t>
            </a:r>
            <a:r>
              <a:rPr lang="ru-RU" sz="1400" dirty="0" err="1">
                <a:solidFill>
                  <a:schemeClr val="tx2">
                    <a:lumMod val="75000"/>
                  </a:schemeClr>
                </a:solidFill>
                <a:latin typeface="Times New Roman" panose="02020603050405020304" pitchFamily="18" charset="0"/>
                <a:cs typeface="Times New Roman" panose="02020603050405020304" pitchFamily="18" charset="0"/>
              </a:rPr>
              <a:t>відчуження</a:t>
            </a:r>
            <a:r>
              <a:rPr lang="ru-RU" sz="1400" dirty="0">
                <a:solidFill>
                  <a:schemeClr val="tx2">
                    <a:lumMod val="75000"/>
                  </a:schemeClr>
                </a:solidFill>
                <a:latin typeface="Times New Roman" panose="02020603050405020304" pitchFamily="18" charset="0"/>
                <a:cs typeface="Times New Roman" panose="02020603050405020304" pitchFamily="18" charset="0"/>
              </a:rPr>
              <a:t>) та </a:t>
            </a:r>
            <a:r>
              <a:rPr lang="ru-RU" sz="1400" dirty="0" err="1">
                <a:solidFill>
                  <a:schemeClr val="tx2">
                    <a:lumMod val="75000"/>
                  </a:schemeClr>
                </a:solidFill>
                <a:latin typeface="Times New Roman" panose="02020603050405020304" pitchFamily="18" charset="0"/>
                <a:cs typeface="Times New Roman" panose="02020603050405020304" pitchFamily="18" charset="0"/>
              </a:rPr>
              <a:t>транспортування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консолідація</a:t>
            </a:r>
            <a:r>
              <a:rPr lang="ru-RU" sz="1400" dirty="0">
                <a:solidFill>
                  <a:schemeClr val="tx2">
                    <a:lumMod val="75000"/>
                  </a:schemeClr>
                </a:solidFill>
                <a:latin typeface="Times New Roman" panose="02020603050405020304" pitchFamily="18" charset="0"/>
                <a:cs typeface="Times New Roman" panose="02020603050405020304" pitchFamily="18" charset="0"/>
              </a:rPr>
              <a:t> та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подрібнення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партій</a:t>
            </a:r>
            <a:r>
              <a:rPr lang="ru-RU" sz="1400" dirty="0">
                <a:solidFill>
                  <a:schemeClr val="tx2">
                    <a:lumMod val="75000"/>
                  </a:schemeClr>
                </a:solidFill>
                <a:latin typeface="Times New Roman" panose="02020603050405020304" pitchFamily="18" charset="0"/>
                <a:cs typeface="Times New Roman" panose="02020603050405020304" pitchFamily="18" charset="0"/>
              </a:rPr>
              <a:t>, формування </a:t>
            </a:r>
            <a:r>
              <a:rPr lang="ru-RU" sz="1400" dirty="0" err="1">
                <a:solidFill>
                  <a:schemeClr val="tx2">
                    <a:lumMod val="75000"/>
                  </a:schemeClr>
                </a:solidFill>
                <a:latin typeface="Times New Roman" panose="02020603050405020304" pitchFamily="18" charset="0"/>
                <a:cs typeface="Times New Roman" panose="02020603050405020304" pitchFamily="18" charset="0"/>
              </a:rPr>
              <a:t>відправлень</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сортування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пакування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перепакування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маркування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навантаження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вивантаження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перевантаження</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взяття</a:t>
            </a:r>
            <a:r>
              <a:rPr lang="ru-RU" sz="1400" dirty="0">
                <a:solidFill>
                  <a:schemeClr val="tx2">
                    <a:lumMod val="75000"/>
                  </a:schemeClr>
                </a:solidFill>
                <a:latin typeface="Times New Roman" panose="02020603050405020304" pitchFamily="18" charset="0"/>
                <a:cs typeface="Times New Roman" panose="02020603050405020304" pitchFamily="18" charset="0"/>
              </a:rPr>
              <a:t> проб і </a:t>
            </a:r>
            <a:r>
              <a:rPr lang="ru-RU" sz="1400" dirty="0" err="1">
                <a:solidFill>
                  <a:schemeClr val="tx2">
                    <a:lumMod val="75000"/>
                  </a:schemeClr>
                </a:solidFill>
                <a:latin typeface="Times New Roman" panose="02020603050405020304" pitchFamily="18" charset="0"/>
                <a:cs typeface="Times New Roman" panose="02020603050405020304" pitchFamily="18" charset="0"/>
              </a:rPr>
              <a:t>зразків</a:t>
            </a:r>
            <a:r>
              <a:rPr lang="ru-RU" sz="1400" dirty="0">
                <a:solidFill>
                  <a:schemeClr val="tx2">
                    <a:lumMod val="75000"/>
                  </a:schemeClr>
                </a:solidFill>
                <a:latin typeface="Times New Roman" panose="02020603050405020304" pitchFamily="18" charset="0"/>
                <a:cs typeface="Times New Roman" panose="02020603050405020304" pitchFamily="18" charset="0"/>
              </a:rPr>
              <a:t> товарів та </a:t>
            </a:r>
            <a:r>
              <a:rPr lang="ru-RU" sz="1400" dirty="0" err="1">
                <a:solidFill>
                  <a:schemeClr val="tx2">
                    <a:lumMod val="75000"/>
                  </a:schemeClr>
                </a:solidFill>
                <a:latin typeface="Times New Roman" panose="02020603050405020304" pitchFamily="18" charset="0"/>
                <a:cs typeface="Times New Roman" panose="02020603050405020304" pitchFamily="18" charset="0"/>
              </a:rPr>
              <a:t>інші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подібні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операції</a:t>
            </a:r>
            <a:r>
              <a:rPr lang="ru-RU" sz="1400" dirty="0">
                <a:solidFill>
                  <a:schemeClr val="tx2">
                    <a:lumMod val="75000"/>
                  </a:schemeClr>
                </a:solidFill>
                <a:latin typeface="Times New Roman" panose="02020603050405020304" pitchFamily="18" charset="0"/>
                <a:cs typeface="Times New Roman" panose="02020603050405020304" pitchFamily="18" charset="0"/>
              </a:rPr>
              <a:t>.</a:t>
            </a:r>
          </a:p>
          <a:p>
            <a:endParaRPr lang="ru-RU" sz="1400"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1400" dirty="0" smtClean="0">
                <a:solidFill>
                  <a:schemeClr val="tx2">
                    <a:lumMod val="75000"/>
                  </a:schemeClr>
                </a:solidFill>
                <a:latin typeface="Times New Roman" panose="02020603050405020304" pitchFamily="18" charset="0"/>
                <a:cs typeface="Times New Roman" panose="02020603050405020304" pitchFamily="18" charset="0"/>
              </a:rPr>
              <a:t>3</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Операції</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що</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проводяться</a:t>
            </a:r>
            <a:r>
              <a:rPr lang="ru-RU" sz="1400" dirty="0">
                <a:solidFill>
                  <a:schemeClr val="tx2">
                    <a:lumMod val="75000"/>
                  </a:schemeClr>
                </a:solidFill>
                <a:latin typeface="Times New Roman" panose="02020603050405020304" pitchFamily="18" charset="0"/>
                <a:cs typeface="Times New Roman" panose="02020603050405020304" pitchFamily="18" charset="0"/>
              </a:rPr>
              <a:t> з товарами, </a:t>
            </a:r>
            <a:r>
              <a:rPr lang="ru-RU" sz="1400" dirty="0" err="1">
                <a:solidFill>
                  <a:schemeClr val="tx2">
                    <a:lumMod val="75000"/>
                  </a:schemeClr>
                </a:solidFill>
                <a:latin typeface="Times New Roman" panose="02020603050405020304" pitchFamily="18" charset="0"/>
                <a:cs typeface="Times New Roman" panose="02020603050405020304" pitchFamily="18" charset="0"/>
              </a:rPr>
              <a:t>що</a:t>
            </a:r>
            <a:r>
              <a:rPr lang="ru-RU" sz="1400" dirty="0">
                <a:solidFill>
                  <a:schemeClr val="tx2">
                    <a:lumMod val="75000"/>
                  </a:schemeClr>
                </a:solidFill>
                <a:latin typeface="Times New Roman" panose="02020603050405020304" pitchFamily="18" charset="0"/>
                <a:cs typeface="Times New Roman" panose="02020603050405020304" pitchFamily="18" charset="0"/>
              </a:rPr>
              <a:t> зберігаються в митному режимі митного складу на митному </a:t>
            </a:r>
            <a:r>
              <a:rPr lang="ru-RU" sz="1400" dirty="0" err="1">
                <a:solidFill>
                  <a:schemeClr val="tx2">
                    <a:lumMod val="75000"/>
                  </a:schemeClr>
                </a:solidFill>
                <a:latin typeface="Times New Roman" panose="02020603050405020304" pitchFamily="18" charset="0"/>
                <a:cs typeface="Times New Roman" panose="02020603050405020304" pitchFamily="18" charset="0"/>
              </a:rPr>
              <a:t>складі</a:t>
            </a:r>
            <a:r>
              <a:rPr lang="ru-RU" sz="1400" dirty="0">
                <a:solidFill>
                  <a:schemeClr val="tx2">
                    <a:lumMod val="75000"/>
                  </a:schemeClr>
                </a:solidFill>
                <a:latin typeface="Times New Roman" panose="02020603050405020304" pitchFamily="18" charset="0"/>
                <a:cs typeface="Times New Roman" panose="02020603050405020304" pitchFamily="18" charset="0"/>
              </a:rPr>
              <a:t>, не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повинні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змінювати</a:t>
            </a:r>
            <a:r>
              <a:rPr lang="ru-RU" sz="1400" dirty="0">
                <a:solidFill>
                  <a:schemeClr val="tx2">
                    <a:lumMod val="75000"/>
                  </a:schemeClr>
                </a:solidFill>
                <a:latin typeface="Times New Roman" panose="02020603050405020304" pitchFamily="18" charset="0"/>
                <a:cs typeface="Times New Roman" panose="02020603050405020304" pitchFamily="18" charset="0"/>
              </a:rPr>
              <a:t> характеристик, за </a:t>
            </a:r>
            <a:r>
              <a:rPr lang="ru-RU" sz="1400" dirty="0" err="1">
                <a:solidFill>
                  <a:schemeClr val="tx2">
                    <a:lumMod val="75000"/>
                  </a:schemeClr>
                </a:solidFill>
                <a:latin typeface="Times New Roman" panose="02020603050405020304" pitchFamily="18" charset="0"/>
                <a:cs typeface="Times New Roman" panose="02020603050405020304" pitchFamily="18" charset="0"/>
              </a:rPr>
              <a:t>якими</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ці</a:t>
            </a:r>
            <a:r>
              <a:rPr lang="ru-RU" sz="1400" dirty="0">
                <a:solidFill>
                  <a:schemeClr val="tx2">
                    <a:lumMod val="75000"/>
                  </a:schemeClr>
                </a:solidFill>
                <a:latin typeface="Times New Roman" panose="02020603050405020304" pitchFamily="18" charset="0"/>
                <a:cs typeface="Times New Roman" panose="02020603050405020304" pitchFamily="18" charset="0"/>
              </a:rPr>
              <a:t> товари </a:t>
            </a:r>
            <a:r>
              <a:rPr lang="ru-RU" sz="1400" dirty="0" err="1">
                <a:solidFill>
                  <a:schemeClr val="tx2">
                    <a:lumMod val="75000"/>
                  </a:schemeClr>
                </a:solidFill>
                <a:latin typeface="Times New Roman" panose="02020603050405020304" pitchFamily="18" charset="0"/>
                <a:cs typeface="Times New Roman" panose="02020603050405020304" pitchFamily="18" charset="0"/>
              </a:rPr>
              <a:t>були</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класифіковані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згідно</a:t>
            </a:r>
            <a:r>
              <a:rPr lang="ru-RU" sz="1400" dirty="0">
                <a:solidFill>
                  <a:schemeClr val="tx2">
                    <a:lumMod val="75000"/>
                  </a:schemeClr>
                </a:solidFill>
                <a:latin typeface="Times New Roman" panose="02020603050405020304" pitchFamily="18" charset="0"/>
                <a:cs typeface="Times New Roman" panose="02020603050405020304" pitchFamily="18" charset="0"/>
              </a:rPr>
              <a:t> з </a:t>
            </a:r>
            <a:r>
              <a:rPr lang="ru-RU" sz="1400" dirty="0" err="1">
                <a:solidFill>
                  <a:schemeClr val="tx2">
                    <a:lumMod val="75000"/>
                  </a:schemeClr>
                </a:solidFill>
                <a:latin typeface="Times New Roman" panose="02020603050405020304" pitchFamily="18" charset="0"/>
                <a:cs typeface="Times New Roman" panose="02020603050405020304" pitchFamily="18" charset="0"/>
              </a:rPr>
              <a:t>Українською</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класифікацією</a:t>
            </a:r>
            <a:r>
              <a:rPr lang="ru-RU" sz="1400" dirty="0">
                <a:solidFill>
                  <a:schemeClr val="tx2">
                    <a:lumMod val="75000"/>
                  </a:schemeClr>
                </a:solidFill>
                <a:latin typeface="Times New Roman" panose="02020603050405020304" pitchFamily="18" charset="0"/>
                <a:cs typeface="Times New Roman" panose="02020603050405020304" pitchFamily="18" charset="0"/>
              </a:rPr>
              <a:t> товарів зовнішньоекономічної діяльності</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uk-UA" sz="1400" dirty="0">
              <a:solidFill>
                <a:schemeClr val="tx2">
                  <a:lumMod val="75000"/>
                </a:schemeClr>
              </a:solidFill>
              <a:latin typeface="Times New Roman" panose="02020603050405020304" pitchFamily="18" charset="0"/>
              <a:cs typeface="Times New Roman" panose="02020603050405020304" pitchFamily="18" charset="0"/>
            </a:endParaRPr>
          </a:p>
          <a:p>
            <a:r>
              <a:rPr lang="uk-UA" sz="1400" dirty="0" smtClean="0">
                <a:solidFill>
                  <a:schemeClr val="tx2">
                    <a:lumMod val="75000"/>
                  </a:schemeClr>
                </a:solidFill>
                <a:latin typeface="Times New Roman" panose="02020603050405020304" pitchFamily="18" charset="0"/>
                <a:cs typeface="Times New Roman" panose="02020603050405020304" pitchFamily="18" charset="0"/>
              </a:rPr>
              <a:t>4. </a:t>
            </a:r>
            <a:r>
              <a:rPr lang="ru-RU" sz="1400" dirty="0">
                <a:solidFill>
                  <a:schemeClr val="tx2">
                    <a:lumMod val="75000"/>
                  </a:schemeClr>
                </a:solidFill>
                <a:latin typeface="Times New Roman" panose="02020603050405020304" pitchFamily="18" charset="0"/>
                <a:cs typeface="Times New Roman" panose="02020603050405020304" pitchFamily="18" charset="0"/>
              </a:rPr>
              <a:t>У </a:t>
            </a:r>
            <a:r>
              <a:rPr lang="ru-RU" sz="1400" dirty="0" err="1">
                <a:solidFill>
                  <a:schemeClr val="tx2">
                    <a:lumMod val="75000"/>
                  </a:schemeClr>
                </a:solidFill>
                <a:latin typeface="Times New Roman" panose="02020603050405020304" pitchFamily="18" charset="0"/>
                <a:cs typeface="Times New Roman" panose="02020603050405020304" pitchFamily="18" charset="0"/>
              </a:rPr>
              <a:t>разі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відмови</a:t>
            </a:r>
            <a:r>
              <a:rPr lang="ru-RU" sz="1400" dirty="0">
                <a:solidFill>
                  <a:schemeClr val="tx2">
                    <a:lumMod val="75000"/>
                  </a:schemeClr>
                </a:solidFill>
                <a:latin typeface="Times New Roman" panose="02020603050405020304" pitchFamily="18" charset="0"/>
                <a:cs typeface="Times New Roman" panose="02020603050405020304" pitchFamily="18" charset="0"/>
              </a:rPr>
              <a:t> у </a:t>
            </a:r>
            <a:r>
              <a:rPr lang="ru-RU" sz="1400" dirty="0" err="1">
                <a:solidFill>
                  <a:schemeClr val="tx2">
                    <a:lumMod val="75000"/>
                  </a:schemeClr>
                </a:solidFill>
                <a:latin typeface="Times New Roman" panose="02020603050405020304" pitchFamily="18" charset="0"/>
                <a:cs typeface="Times New Roman" panose="02020603050405020304" pitchFamily="18" charset="0"/>
              </a:rPr>
              <a:t>наданні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дозволу</a:t>
            </a:r>
            <a:r>
              <a:rPr lang="ru-RU" sz="1400" dirty="0">
                <a:solidFill>
                  <a:schemeClr val="tx2">
                    <a:lumMod val="75000"/>
                  </a:schemeClr>
                </a:solidFill>
                <a:latin typeface="Times New Roman" panose="02020603050405020304" pitchFamily="18" charset="0"/>
                <a:cs typeface="Times New Roman" panose="02020603050405020304" pitchFamily="18" charset="0"/>
              </a:rPr>
              <a:t> на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здійснення</a:t>
            </a:r>
            <a:r>
              <a:rPr lang="ru-RU" sz="1400" dirty="0">
                <a:solidFill>
                  <a:schemeClr val="tx2">
                    <a:lumMod val="75000"/>
                  </a:schemeClr>
                </a:solidFill>
                <a:latin typeface="Times New Roman" panose="02020603050405020304" pitchFamily="18" charset="0"/>
                <a:cs typeface="Times New Roman" panose="02020603050405020304" pitchFamily="18" charset="0"/>
              </a:rPr>
              <a:t> з товарами, </a:t>
            </a:r>
            <a:r>
              <a:rPr lang="ru-RU" sz="1400" dirty="0" err="1">
                <a:solidFill>
                  <a:schemeClr val="tx2">
                    <a:lumMod val="75000"/>
                  </a:schemeClr>
                </a:solidFill>
                <a:latin typeface="Times New Roman" panose="02020603050405020304" pitchFamily="18" charset="0"/>
                <a:cs typeface="Times New Roman" panose="02020603050405020304" pitchFamily="18" charset="0"/>
              </a:rPr>
              <a:t>що</a:t>
            </a:r>
            <a:r>
              <a:rPr lang="ru-RU" sz="1400" dirty="0">
                <a:solidFill>
                  <a:schemeClr val="tx2">
                    <a:lumMod val="75000"/>
                  </a:schemeClr>
                </a:solidFill>
                <a:latin typeface="Times New Roman" panose="02020603050405020304" pitchFamily="18" charset="0"/>
                <a:cs typeface="Times New Roman" panose="02020603050405020304" pitchFamily="18" charset="0"/>
              </a:rPr>
              <a:t> зберігаються в митному режимі митного складу на митному </a:t>
            </a:r>
            <a:r>
              <a:rPr lang="ru-RU" sz="1400" dirty="0" err="1">
                <a:solidFill>
                  <a:schemeClr val="tx2">
                    <a:lumMod val="75000"/>
                  </a:schemeClr>
                </a:solidFill>
                <a:latin typeface="Times New Roman" panose="02020603050405020304" pitchFamily="18" charset="0"/>
                <a:cs typeface="Times New Roman" panose="02020603050405020304" pitchFamily="18" charset="0"/>
              </a:rPr>
              <a:t>складі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операцій</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передбачених</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частинами</a:t>
            </a:r>
            <a:r>
              <a:rPr lang="ru-RU" sz="1400" dirty="0">
                <a:solidFill>
                  <a:schemeClr val="tx2">
                    <a:lumMod val="75000"/>
                  </a:schemeClr>
                </a:solidFill>
                <a:latin typeface="Times New Roman" panose="02020603050405020304" pitchFamily="18" charset="0"/>
                <a:cs typeface="Times New Roman" panose="02020603050405020304" pitchFamily="18" charset="0"/>
              </a:rPr>
              <a:t> другою та четвертою </a:t>
            </a:r>
            <a:r>
              <a:rPr lang="ru-RU" sz="1400" dirty="0" err="1">
                <a:solidFill>
                  <a:schemeClr val="tx2">
                    <a:lumMod val="75000"/>
                  </a:schemeClr>
                </a:solidFill>
                <a:latin typeface="Times New Roman" panose="02020603050405020304" pitchFamily="18" charset="0"/>
                <a:cs typeface="Times New Roman" panose="02020603050405020304" pitchFamily="18" charset="0"/>
              </a:rPr>
              <a:t>цієї</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статті</a:t>
            </a:r>
            <a:r>
              <a:rPr lang="ru-RU" sz="1400" dirty="0">
                <a:solidFill>
                  <a:schemeClr val="tx2">
                    <a:lumMod val="75000"/>
                  </a:schemeClr>
                </a:solidFill>
                <a:latin typeface="Times New Roman" panose="02020603050405020304" pitchFamily="18" charset="0"/>
                <a:cs typeface="Times New Roman" panose="02020603050405020304" pitchFamily="18" charset="0"/>
              </a:rPr>
              <a:t>, орган </a:t>
            </a:r>
            <a:r>
              <a:rPr lang="ru-RU" sz="1400" dirty="0" err="1">
                <a:solidFill>
                  <a:schemeClr val="tx2">
                    <a:lumMod val="75000"/>
                  </a:schemeClr>
                </a:solidFill>
                <a:latin typeface="Times New Roman" panose="02020603050405020304" pitchFamily="18" charset="0"/>
                <a:cs typeface="Times New Roman" panose="02020603050405020304" pitchFamily="18" charset="0"/>
              </a:rPr>
              <a:t>доходів</a:t>
            </a:r>
            <a:r>
              <a:rPr lang="ru-RU" sz="1400" dirty="0">
                <a:solidFill>
                  <a:schemeClr val="tx2">
                    <a:lumMod val="75000"/>
                  </a:schemeClr>
                </a:solidFill>
                <a:latin typeface="Times New Roman" panose="02020603050405020304" pitchFamily="18" charset="0"/>
                <a:cs typeface="Times New Roman" panose="02020603050405020304" pitchFamily="18" charset="0"/>
              </a:rPr>
              <a:t> і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зборів</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зобов’язаний</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невідкладно</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письмово</a:t>
            </a:r>
            <a:r>
              <a:rPr lang="ru-RU" sz="1400" dirty="0">
                <a:solidFill>
                  <a:schemeClr val="tx2">
                    <a:lumMod val="75000"/>
                  </a:schemeClr>
                </a:solidFill>
                <a:latin typeface="Times New Roman" panose="02020603050405020304" pitchFamily="18" charset="0"/>
                <a:cs typeface="Times New Roman" panose="02020603050405020304" pitchFamily="18" charset="0"/>
              </a:rPr>
              <a:t> або в </a:t>
            </a:r>
            <a:r>
              <a:rPr lang="ru-RU" sz="1400" dirty="0" err="1">
                <a:solidFill>
                  <a:schemeClr val="tx2">
                    <a:lumMod val="75000"/>
                  </a:schemeClr>
                </a:solidFill>
                <a:latin typeface="Times New Roman" panose="02020603050405020304" pitchFamily="18" charset="0"/>
                <a:cs typeface="Times New Roman" panose="02020603050405020304" pitchFamily="18" charset="0"/>
              </a:rPr>
              <a:t>електронній</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формі</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повідомити</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особі</a:t>
            </a:r>
            <a:r>
              <a:rPr lang="ru-RU" sz="1400" dirty="0">
                <a:solidFill>
                  <a:schemeClr val="tx2">
                    <a:lumMod val="75000"/>
                  </a:schemeClr>
                </a:solidFill>
                <a:latin typeface="Times New Roman" panose="02020603050405020304" pitchFamily="18" charset="0"/>
                <a:cs typeface="Times New Roman" panose="02020603050405020304" pitchFamily="18" charset="0"/>
              </a:rPr>
              <a:t>, яка </a:t>
            </a:r>
            <a:r>
              <a:rPr lang="ru-RU" sz="1400" dirty="0" err="1">
                <a:solidFill>
                  <a:schemeClr val="tx2">
                    <a:lumMod val="75000"/>
                  </a:schemeClr>
                </a:solidFill>
                <a:latin typeface="Times New Roman" panose="02020603050405020304" pitchFamily="18" charset="0"/>
                <a:cs typeface="Times New Roman" panose="02020603050405020304" pitchFamily="18" charset="0"/>
              </a:rPr>
              <a:t>звернулася</a:t>
            </a:r>
            <a:r>
              <a:rPr lang="ru-RU" sz="1400" dirty="0">
                <a:solidFill>
                  <a:schemeClr val="tx2">
                    <a:lumMod val="75000"/>
                  </a:schemeClr>
                </a:solidFill>
                <a:latin typeface="Times New Roman" panose="02020603050405020304" pitchFamily="18" charset="0"/>
                <a:cs typeface="Times New Roman" panose="02020603050405020304" pitchFamily="18" charset="0"/>
              </a:rPr>
              <a:t> за </a:t>
            </a:r>
            <a:r>
              <a:rPr lang="ru-RU" sz="1400" dirty="0" err="1">
                <a:solidFill>
                  <a:schemeClr val="tx2">
                    <a:lumMod val="75000"/>
                  </a:schemeClr>
                </a:solidFill>
                <a:latin typeface="Times New Roman" panose="02020603050405020304" pitchFamily="18" charset="0"/>
                <a:cs typeface="Times New Roman" panose="02020603050405020304" pitchFamily="18" charset="0"/>
              </a:rPr>
              <a:t>отриманням</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дозволу</a:t>
            </a:r>
            <a:r>
              <a:rPr lang="ru-RU" sz="1400" dirty="0">
                <a:solidFill>
                  <a:schemeClr val="tx2">
                    <a:lumMod val="75000"/>
                  </a:schemeClr>
                </a:solidFill>
                <a:latin typeface="Times New Roman" panose="02020603050405020304" pitchFamily="18" charset="0"/>
                <a:cs typeface="Times New Roman" panose="02020603050405020304" pitchFamily="18" charset="0"/>
              </a:rPr>
              <a:t>, про причини і </a:t>
            </a:r>
            <a:r>
              <a:rPr lang="ru-RU" sz="1400" dirty="0" err="1">
                <a:solidFill>
                  <a:schemeClr val="tx2">
                    <a:lumMod val="75000"/>
                  </a:schemeClr>
                </a:solidFill>
                <a:latin typeface="Times New Roman" panose="02020603050405020304" pitchFamily="18" charset="0"/>
                <a:cs typeface="Times New Roman" panose="02020603050405020304" pitchFamily="18" charset="0"/>
              </a:rPr>
              <a:t>підстави</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такої</a:t>
            </a:r>
            <a:r>
              <a:rPr lang="ru-RU" sz="1400" dirty="0">
                <a:solidFill>
                  <a:schemeClr val="tx2">
                    <a:lumMod val="75000"/>
                  </a:schemeClr>
                </a:solidFill>
                <a:latin typeface="Times New Roman" panose="02020603050405020304" pitchFamily="18" charset="0"/>
                <a:cs typeface="Times New Roman" panose="02020603050405020304" pitchFamily="18" charset="0"/>
              </a:rPr>
              <a:t> </a:t>
            </a:r>
            <a:r>
              <a:rPr lang="ru-RU" sz="1400" dirty="0" err="1">
                <a:solidFill>
                  <a:schemeClr val="tx2">
                    <a:lumMod val="75000"/>
                  </a:schemeClr>
                </a:solidFill>
                <a:latin typeface="Times New Roman" panose="02020603050405020304" pitchFamily="18" charset="0"/>
                <a:cs typeface="Times New Roman" panose="02020603050405020304" pitchFamily="18" charset="0"/>
              </a:rPr>
              <a:t>відмови</a:t>
            </a:r>
            <a:r>
              <a:rPr lang="ru-RU" sz="1400"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249662" y="976783"/>
            <a:ext cx="4567998" cy="2800767"/>
          </a:xfrm>
          <a:prstGeom prst="rect">
            <a:avLst/>
          </a:prstGeom>
        </p:spPr>
        <p:txBody>
          <a:bodyPr wrap="square">
            <a:spAutoFit/>
          </a:bodyPr>
          <a:lstStyle/>
          <a:p>
            <a:pPr algn="ctr"/>
            <a:r>
              <a:rPr lang="ru-RU"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Операції</a:t>
            </a:r>
            <a:r>
              <a:rPr lang="ru-RU"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з товарами, </a:t>
            </a:r>
            <a:r>
              <a:rPr lang="ru-RU"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що</a:t>
            </a:r>
            <a:r>
              <a:rPr lang="ru-RU"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зберігаються на митному </a:t>
            </a:r>
            <a:r>
              <a:rPr lang="ru-RU"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складі</a:t>
            </a:r>
            <a:endParaRPr lang="ru-RU" sz="4400" b="1" i="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057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211539"/>
            <a:ext cx="12192000" cy="6509983"/>
            <a:chOff x="0" y="0"/>
            <a:chExt cx="12192000" cy="6509983"/>
          </a:xfrm>
        </p:grpSpPr>
        <p:pic>
          <p:nvPicPr>
            <p:cNvPr id="7" name="Рисунок 6"/>
            <p:cNvPicPr>
              <a:picLocks noChangeAspect="1"/>
            </p:cNvPicPr>
            <p:nvPr/>
          </p:nvPicPr>
          <p:blipFill>
            <a:blip r:embed="rId2"/>
            <a:stretch>
              <a:fillRect/>
            </a:stretch>
          </p:blipFill>
          <p:spPr>
            <a:xfrm>
              <a:off x="986903" y="1171433"/>
              <a:ext cx="10272499" cy="5334000"/>
            </a:xfrm>
            <a:prstGeom prst="rect">
              <a:avLst/>
            </a:prstGeom>
          </p:spPr>
        </p:pic>
        <p:sp>
          <p:nvSpPr>
            <p:cNvPr id="8" name="TextBox 7"/>
            <p:cNvSpPr txBox="1"/>
            <p:nvPr/>
          </p:nvSpPr>
          <p:spPr>
            <a:xfrm>
              <a:off x="1719618" y="109182"/>
              <a:ext cx="9771797" cy="646331"/>
            </a:xfrm>
            <a:prstGeom prst="rect">
              <a:avLst/>
            </a:prstGeom>
            <a:noFill/>
          </p:spPr>
          <p:txBody>
            <a:bodyPr wrap="square" rtlCol="0" anchor="ctr">
              <a:spAutoFit/>
            </a:bodyPr>
            <a:lstStyle/>
            <a:p>
              <a:pPr algn="ctr"/>
              <a:r>
                <a:rPr lang="ru-RU" sz="3600" b="1" i="1" dirty="0" err="1">
                  <a:solidFill>
                    <a:srgbClr val="002060"/>
                  </a:solidFill>
                  <a:latin typeface="Times New Roman" panose="02020603050405020304" pitchFamily="18" charset="0"/>
                  <a:cs typeface="Times New Roman" panose="02020603050405020304" pitchFamily="18" charset="0"/>
                </a:rPr>
                <a:t>Завершення</a:t>
              </a:r>
              <a:r>
                <a:rPr lang="ru-RU" sz="3600" b="1" i="1" dirty="0">
                  <a:solidFill>
                    <a:srgbClr val="002060"/>
                  </a:solidFill>
                  <a:latin typeface="Times New Roman" panose="02020603050405020304" pitchFamily="18" charset="0"/>
                  <a:cs typeface="Times New Roman" panose="02020603050405020304" pitchFamily="18" charset="0"/>
                </a:rPr>
                <a:t> митного режиму митного складу</a:t>
              </a:r>
            </a:p>
          </p:txBody>
        </p:sp>
        <p:sp>
          <p:nvSpPr>
            <p:cNvPr id="9" name="Вертикальный свиток 8"/>
            <p:cNvSpPr/>
            <p:nvPr/>
          </p:nvSpPr>
          <p:spPr>
            <a:xfrm>
              <a:off x="0" y="0"/>
              <a:ext cx="12192000" cy="6509983"/>
            </a:xfrm>
            <a:prstGeom prst="verticalScroll">
              <a:avLst/>
            </a:prstGeom>
            <a:solidFill>
              <a:srgbClr val="F3F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a:stretch>
              <a:fillRect/>
            </a:stretch>
          </p:blipFill>
          <p:spPr>
            <a:xfrm>
              <a:off x="986903" y="1062251"/>
              <a:ext cx="10272499" cy="5334000"/>
            </a:xfrm>
            <a:prstGeom prst="rect">
              <a:avLst/>
            </a:prstGeom>
          </p:spPr>
        </p:pic>
        <p:sp>
          <p:nvSpPr>
            <p:cNvPr id="11" name="TextBox 10"/>
            <p:cNvSpPr txBox="1"/>
            <p:nvPr/>
          </p:nvSpPr>
          <p:spPr>
            <a:xfrm>
              <a:off x="1719618" y="0"/>
              <a:ext cx="9771797" cy="646331"/>
            </a:xfrm>
            <a:prstGeom prst="rect">
              <a:avLst/>
            </a:prstGeom>
            <a:noFill/>
          </p:spPr>
          <p:txBody>
            <a:bodyPr wrap="square" rtlCol="0" anchor="ctr">
              <a:spAutoFit/>
            </a:bodyPr>
            <a:lstStyle/>
            <a:p>
              <a:pPr algn="ctr"/>
              <a:r>
                <a:rPr lang="ru-RU" sz="3600" b="1" i="1" dirty="0" err="1">
                  <a:solidFill>
                    <a:srgbClr val="002060"/>
                  </a:solidFill>
                  <a:latin typeface="Times New Roman" panose="02020603050405020304" pitchFamily="18" charset="0"/>
                  <a:cs typeface="Times New Roman" panose="02020603050405020304" pitchFamily="18" charset="0"/>
                </a:rPr>
                <a:t>Завершення</a:t>
              </a:r>
              <a:r>
                <a:rPr lang="ru-RU" sz="3600" b="1" i="1" dirty="0">
                  <a:solidFill>
                    <a:srgbClr val="002060"/>
                  </a:solidFill>
                  <a:latin typeface="Times New Roman" panose="02020603050405020304" pitchFamily="18" charset="0"/>
                  <a:cs typeface="Times New Roman" panose="02020603050405020304" pitchFamily="18" charset="0"/>
                </a:rPr>
                <a:t> митного режиму митного складу</a:t>
              </a:r>
            </a:p>
          </p:txBody>
        </p:sp>
      </p:grpSp>
    </p:spTree>
    <p:extLst>
      <p:ext uri="{BB962C8B-B14F-4D97-AF65-F5344CB8AC3E}">
        <p14:creationId xmlns:p14="http://schemas.microsoft.com/office/powerpoint/2010/main" val="1555210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150125" y="694359"/>
            <a:ext cx="12041875" cy="2402007"/>
          </a:xfrm>
          <a:prstGeom prst="homePlate">
            <a:avLst/>
          </a:prstGeom>
          <a:solidFill>
            <a:srgbClr val="FF81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solidFill>
                  <a:schemeClr val="tx1"/>
                </a:solidFill>
                <a:latin typeface="Times New Roman" panose="02020603050405020304" pitchFamily="18" charset="0"/>
                <a:cs typeface="Times New Roman" panose="02020603050405020304" pitchFamily="18" charset="0"/>
              </a:rPr>
              <a:t>Вільна</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митна</a:t>
            </a:r>
            <a:r>
              <a:rPr lang="ru-RU" sz="2800" b="1" dirty="0">
                <a:solidFill>
                  <a:schemeClr val="tx1"/>
                </a:solidFill>
                <a:latin typeface="Times New Roman" panose="02020603050405020304" pitchFamily="18" charset="0"/>
                <a:cs typeface="Times New Roman" panose="02020603050405020304" pitchFamily="18" charset="0"/>
              </a:rPr>
              <a:t> зона - </a:t>
            </a:r>
            <a:r>
              <a:rPr lang="ru-RU" sz="2200" dirty="0">
                <a:solidFill>
                  <a:schemeClr val="tx1"/>
                </a:solidFill>
                <a:latin typeface="Times New Roman" panose="02020603050405020304" pitchFamily="18" charset="0"/>
                <a:cs typeface="Times New Roman" panose="02020603050405020304" pitchFamily="18" charset="0"/>
              </a:rPr>
              <a:t>це митний режим, відповідно до якого іноземні товари </a:t>
            </a:r>
            <a:r>
              <a:rPr lang="ru-RU" sz="2200" dirty="0" err="1">
                <a:solidFill>
                  <a:schemeClr val="tx1"/>
                </a:solidFill>
                <a:latin typeface="Times New Roman" panose="02020603050405020304" pitchFamily="18" charset="0"/>
                <a:cs typeface="Times New Roman" panose="02020603050405020304" pitchFamily="18" charset="0"/>
              </a:rPr>
              <a:t>ввозяться</a:t>
            </a:r>
            <a:r>
              <a:rPr lang="ru-RU" sz="2200" dirty="0">
                <a:solidFill>
                  <a:schemeClr val="tx1"/>
                </a:solidFill>
                <a:latin typeface="Times New Roman" panose="02020603050405020304" pitchFamily="18" charset="0"/>
                <a:cs typeface="Times New Roman" panose="02020603050405020304" pitchFamily="18" charset="0"/>
              </a:rPr>
              <a:t> на </a:t>
            </a:r>
            <a:r>
              <a:rPr lang="ru-RU" sz="2200" dirty="0" err="1">
                <a:solidFill>
                  <a:schemeClr val="tx1"/>
                </a:solidFill>
                <a:latin typeface="Times New Roman" panose="02020603050405020304" pitchFamily="18" charset="0"/>
                <a:cs typeface="Times New Roman" panose="02020603050405020304" pitchFamily="18" charset="0"/>
              </a:rPr>
              <a:t>територію</a:t>
            </a:r>
            <a:r>
              <a:rPr lang="ru-RU" sz="2200" dirty="0">
                <a:solidFill>
                  <a:schemeClr val="tx1"/>
                </a:solidFill>
                <a:latin typeface="Times New Roman" panose="02020603050405020304" pitchFamily="18" charset="0"/>
                <a:cs typeface="Times New Roman" panose="02020603050405020304" pitchFamily="18" charset="0"/>
              </a:rPr>
              <a:t> вільної митної зони та </a:t>
            </a:r>
            <a:r>
              <a:rPr lang="ru-RU" sz="2200" dirty="0" err="1">
                <a:solidFill>
                  <a:schemeClr val="tx1"/>
                </a:solidFill>
                <a:latin typeface="Times New Roman" panose="02020603050405020304" pitchFamily="18" charset="0"/>
                <a:cs typeface="Times New Roman" panose="02020603050405020304" pitchFamily="18" charset="0"/>
              </a:rPr>
              <a:t>вивозяться</a:t>
            </a:r>
            <a:r>
              <a:rPr lang="ru-RU" sz="2200" dirty="0">
                <a:solidFill>
                  <a:schemeClr val="tx1"/>
                </a:solidFill>
                <a:latin typeface="Times New Roman" panose="02020603050405020304" pitchFamily="18" charset="0"/>
                <a:cs typeface="Times New Roman" panose="02020603050405020304" pitchFamily="18" charset="0"/>
              </a:rPr>
              <a:t> з </a:t>
            </a:r>
            <a:r>
              <a:rPr lang="ru-RU" sz="2200" dirty="0" err="1">
                <a:solidFill>
                  <a:schemeClr val="tx1"/>
                </a:solidFill>
                <a:latin typeface="Times New Roman" panose="02020603050405020304" pitchFamily="18" charset="0"/>
                <a:cs typeface="Times New Roman" panose="02020603050405020304" pitchFamily="18" charset="0"/>
              </a:rPr>
              <a:t>цієї</a:t>
            </a:r>
            <a:r>
              <a:rPr lang="ru-RU" sz="2200" dirty="0">
                <a:solidFill>
                  <a:schemeClr val="tx1"/>
                </a:solidFill>
                <a:latin typeface="Times New Roman" panose="02020603050405020304" pitchFamily="18" charset="0"/>
                <a:cs typeface="Times New Roman" panose="02020603050405020304" pitchFamily="18" charset="0"/>
              </a:rPr>
              <a:t> території за </a:t>
            </a:r>
            <a:r>
              <a:rPr lang="ru-RU" sz="2200" dirty="0" err="1">
                <a:solidFill>
                  <a:schemeClr val="tx1"/>
                </a:solidFill>
                <a:latin typeface="Times New Roman" panose="02020603050405020304" pitchFamily="18" charset="0"/>
                <a:cs typeface="Times New Roman" panose="02020603050405020304" pitchFamily="18" charset="0"/>
              </a:rPr>
              <a:t>межі</a:t>
            </a:r>
            <a:r>
              <a:rPr lang="ru-RU" sz="2200" dirty="0">
                <a:solidFill>
                  <a:schemeClr val="tx1"/>
                </a:solidFill>
                <a:latin typeface="Times New Roman" panose="02020603050405020304" pitchFamily="18" charset="0"/>
                <a:cs typeface="Times New Roman" panose="02020603050405020304" pitchFamily="18" charset="0"/>
              </a:rPr>
              <a:t> митної території України із звільненням від оподаткування митними платежами та без застосування заходів нетарифного регулювання зовнішньоекономічної діяльності, а українські товари </a:t>
            </a:r>
            <a:r>
              <a:rPr lang="ru-RU" sz="2200" dirty="0" err="1">
                <a:solidFill>
                  <a:schemeClr val="tx1"/>
                </a:solidFill>
                <a:latin typeface="Times New Roman" panose="02020603050405020304" pitchFamily="18" charset="0"/>
                <a:cs typeface="Times New Roman" panose="02020603050405020304" pitchFamily="18" charset="0"/>
              </a:rPr>
              <a:t>ввозяться</a:t>
            </a:r>
            <a:r>
              <a:rPr lang="ru-RU" sz="2200" dirty="0">
                <a:solidFill>
                  <a:schemeClr val="tx1"/>
                </a:solidFill>
                <a:latin typeface="Times New Roman" panose="02020603050405020304" pitchFamily="18" charset="0"/>
                <a:cs typeface="Times New Roman" panose="02020603050405020304" pitchFamily="18" charset="0"/>
              </a:rPr>
              <a:t> на </a:t>
            </a:r>
            <a:r>
              <a:rPr lang="ru-RU" sz="2200" dirty="0" err="1">
                <a:solidFill>
                  <a:schemeClr val="tx1"/>
                </a:solidFill>
                <a:latin typeface="Times New Roman" panose="02020603050405020304" pitchFamily="18" charset="0"/>
                <a:cs typeface="Times New Roman" panose="02020603050405020304" pitchFamily="18" charset="0"/>
              </a:rPr>
              <a:t>територію</a:t>
            </a:r>
            <a:r>
              <a:rPr lang="ru-RU" sz="2200" dirty="0">
                <a:solidFill>
                  <a:schemeClr val="tx1"/>
                </a:solidFill>
                <a:latin typeface="Times New Roman" panose="02020603050405020304" pitchFamily="18" charset="0"/>
                <a:cs typeface="Times New Roman" panose="02020603050405020304" pitchFamily="18" charset="0"/>
              </a:rPr>
              <a:t> вільної митної зони із </a:t>
            </a:r>
            <a:r>
              <a:rPr lang="ru-RU" sz="2200" dirty="0" err="1">
                <a:solidFill>
                  <a:schemeClr val="tx1"/>
                </a:solidFill>
                <a:latin typeface="Times New Roman" panose="02020603050405020304" pitchFamily="18" charset="0"/>
                <a:cs typeface="Times New Roman" panose="02020603050405020304" pitchFamily="18" charset="0"/>
              </a:rPr>
              <a:t>оподаткуванням</a:t>
            </a:r>
            <a:r>
              <a:rPr lang="ru-RU" sz="2200" dirty="0">
                <a:solidFill>
                  <a:schemeClr val="tx1"/>
                </a:solidFill>
                <a:latin typeface="Times New Roman" panose="02020603050405020304" pitchFamily="18" charset="0"/>
                <a:cs typeface="Times New Roman" panose="02020603050405020304" pitchFamily="18" charset="0"/>
              </a:rPr>
              <a:t> митними платежами та </a:t>
            </a:r>
            <a:r>
              <a:rPr lang="ru-RU" sz="2200" dirty="0" err="1">
                <a:solidFill>
                  <a:schemeClr val="tx1"/>
                </a:solidFill>
                <a:latin typeface="Times New Roman" panose="02020603050405020304" pitchFamily="18" charset="0"/>
                <a:cs typeface="Times New Roman" panose="02020603050405020304" pitchFamily="18" charset="0"/>
              </a:rPr>
              <a:t>застосуванням</a:t>
            </a:r>
            <a:r>
              <a:rPr lang="ru-RU" sz="2200" dirty="0">
                <a:solidFill>
                  <a:schemeClr val="tx1"/>
                </a:solidFill>
                <a:latin typeface="Times New Roman" panose="02020603050405020304" pitchFamily="18" charset="0"/>
                <a:cs typeface="Times New Roman" panose="02020603050405020304" pitchFamily="18" charset="0"/>
              </a:rPr>
              <a:t> заходів нетарифного регулювання.</a:t>
            </a:r>
          </a:p>
        </p:txBody>
      </p:sp>
      <p:pic>
        <p:nvPicPr>
          <p:cNvPr id="7170" name="Picture 2" descr="https://arena.press/media/photos/2018/01/27/151707279018581732713867898797802956161910634213431nid18577650x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5" y="4030175"/>
            <a:ext cx="3666902" cy="2544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www.ipukr.com/wp-content/uploads/2014/09/5423a9931f94f_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315" y="3965456"/>
            <a:ext cx="4186010" cy="2544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6"/>
          <p:cNvSpPr txBox="1">
            <a:spLocks/>
          </p:cNvSpPr>
          <p:nvPr/>
        </p:nvSpPr>
        <p:spPr>
          <a:xfrm>
            <a:off x="9253182" y="6509983"/>
            <a:ext cx="3856455" cy="312222"/>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1000" b="1" dirty="0" smtClean="0">
                <a:solidFill>
                  <a:srgbClr val="002060"/>
                </a:solidFill>
                <a:latin typeface="Times New Roman" panose="02020603050405020304" pitchFamily="18" charset="0"/>
                <a:cs typeface="Times New Roman" panose="02020603050405020304" pitchFamily="18" charset="0"/>
              </a:rPr>
              <a:t>КАФЕДРА ОПОДАТКУВАННЯ </a:t>
            </a:r>
          </a:p>
          <a:p>
            <a:r>
              <a:rPr lang="uk-UA" sz="1000" b="1" dirty="0" smtClean="0">
                <a:solidFill>
                  <a:srgbClr val="002060"/>
                </a:solidFill>
                <a:latin typeface="Times New Roman" panose="02020603050405020304" pitchFamily="18" charset="0"/>
                <a:cs typeface="Times New Roman" panose="02020603050405020304" pitchFamily="18" charset="0"/>
              </a:rPr>
              <a:t>ХНЕУ </a:t>
            </a:r>
            <a:r>
              <a:rPr lang="uk-UA" sz="1000" b="1" dirty="0">
                <a:solidFill>
                  <a:srgbClr val="002060"/>
                </a:solidFill>
                <a:latin typeface="Times New Roman" panose="02020603050405020304" pitchFamily="18" charset="0"/>
                <a:cs typeface="Times New Roman" panose="02020603050405020304" pitchFamily="18" charset="0"/>
              </a:rPr>
              <a:t>ІМ. С. </a:t>
            </a:r>
            <a:r>
              <a:rPr lang="uk-UA" sz="1000" b="1" dirty="0" smtClean="0">
                <a:solidFill>
                  <a:srgbClr val="002060"/>
                </a:solidFill>
                <a:latin typeface="Times New Roman" panose="02020603050405020304" pitchFamily="18" charset="0"/>
                <a:cs typeface="Times New Roman" panose="02020603050405020304" pitchFamily="18" charset="0"/>
              </a:rPr>
              <a:t>КУЗНЕЦЯ</a:t>
            </a:r>
            <a:endParaRPr lang="ru-RU" sz="1000" b="1" dirty="0">
              <a:solidFill>
                <a:srgbClr val="002060"/>
              </a:solidFill>
              <a:latin typeface="Times New Roman" panose="02020603050405020304" pitchFamily="18" charset="0"/>
              <a:cs typeface="Times New Roman" panose="02020603050405020304" pitchFamily="18" charset="0"/>
            </a:endParaRPr>
          </a:p>
        </p:txBody>
      </p:sp>
      <p:pic>
        <p:nvPicPr>
          <p:cNvPr id="7174" name="Picture 6" descr="http://zak-insider.com/wp-content/uploads/2015/09/mitnicya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493" y="3096366"/>
            <a:ext cx="4129822" cy="2324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187611" y="102900"/>
            <a:ext cx="6065571" cy="523220"/>
          </a:xfrm>
          <a:prstGeom prst="rect">
            <a:avLst/>
          </a:prstGeom>
        </p:spPr>
        <p:txBody>
          <a:bodyPr wrap="none">
            <a:spAutoFit/>
          </a:bodyPr>
          <a:lstStyle/>
          <a:p>
            <a:r>
              <a:rPr lang="ru-RU" sz="2800" b="1" u="sng" dirty="0">
                <a:solidFill>
                  <a:srgbClr val="333333"/>
                </a:solidFill>
                <a:latin typeface="Times New Roman" panose="02020603050405020304" pitchFamily="18" charset="0"/>
                <a:cs typeface="Times New Roman" panose="02020603050405020304" pitchFamily="18" charset="0"/>
                <a:hlinkClick r:id="rId6"/>
              </a:rPr>
              <a:t> </a:t>
            </a:r>
            <a:r>
              <a:rPr lang="ru-RU" sz="2800" b="1" u="sng" dirty="0" smtClean="0">
                <a:solidFill>
                  <a:srgbClr val="333333"/>
                </a:solidFill>
                <a:latin typeface="Times New Roman" panose="02020603050405020304" pitchFamily="18" charset="0"/>
                <a:cs typeface="Times New Roman" panose="02020603050405020304" pitchFamily="18" charset="0"/>
                <a:hlinkClick r:id="rId6"/>
              </a:rPr>
              <a:t>Ми</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hlinkClick r:id="rId6"/>
              </a:rPr>
              <a:t>тний</a:t>
            </a:r>
            <a:r>
              <a:rPr lang="ru-RU" sz="2800" b="1" u="sng" dirty="0" smtClean="0">
                <a:solidFill>
                  <a:srgbClr val="333333"/>
                </a:solidFill>
                <a:latin typeface="Times New Roman" panose="02020603050405020304" pitchFamily="18" charset="0"/>
                <a:cs typeface="Times New Roman" panose="02020603050405020304" pitchFamily="18" charset="0"/>
                <a:hlinkClick r:id="rId6"/>
              </a:rPr>
              <a:t> </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hlinkClick r:id="rId6"/>
              </a:rPr>
              <a:t>режим </a:t>
            </a:r>
            <a:r>
              <a:rPr lang="ru-RU" sz="2800" b="1" u="sng" dirty="0" smtClean="0">
                <a:solidFill>
                  <a:schemeClr val="accent1">
                    <a:lumMod val="75000"/>
                  </a:schemeClr>
                </a:solidFill>
                <a:latin typeface="Times New Roman" panose="02020603050405020304" pitchFamily="18" charset="0"/>
                <a:cs typeface="Times New Roman" panose="02020603050405020304" pitchFamily="18" charset="0"/>
              </a:rPr>
              <a:t>вільної митної зони</a:t>
            </a:r>
            <a:endParaRPr lang="ru-RU" sz="2800" b="1" i="0"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8" name="Заголовок 6"/>
          <p:cNvSpPr txBox="1">
            <a:spLocks/>
          </p:cNvSpPr>
          <p:nvPr/>
        </p:nvSpPr>
        <p:spPr>
          <a:xfrm>
            <a:off x="-302873" y="6555294"/>
            <a:ext cx="3672408" cy="221600"/>
          </a:xfrm>
          <a:prstGeom prst="rect">
            <a:avLst/>
          </a:prstGeom>
          <a:solidFill>
            <a:schemeClr val="bg2">
              <a:alpha val="0"/>
            </a:schemeClr>
          </a:solidFill>
        </p:spPr>
        <p:txBody>
          <a:bodyPr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150000"/>
              </a:lnSpc>
            </a:pPr>
            <a:r>
              <a:rPr lang="uk-UA" sz="1000" b="1" dirty="0">
                <a:solidFill>
                  <a:srgbClr val="002060"/>
                </a:solidFill>
                <a:latin typeface="Times New Roman" panose="02020603050405020304" pitchFamily="18" charset="0"/>
                <a:cs typeface="Times New Roman" panose="02020603050405020304" pitchFamily="18" charset="0"/>
              </a:rPr>
              <a:t>НДЦ ІПР НАН УКРАЇНИ</a:t>
            </a:r>
            <a:endParaRPr lang="ru-RU" sz="1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021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sz="2800" dirty="0">
            <a:latin typeface="Times New Roman" panose="02020603050405020304" pitchFamily="18" charset="0"/>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6605</Words>
  <Application>Microsoft Office PowerPoint</Application>
  <PresentationFormat>Произвольный</PresentationFormat>
  <Paragraphs>309</Paragraphs>
  <Slides>56</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1</cp:lastModifiedBy>
  <cp:revision>98</cp:revision>
  <dcterms:created xsi:type="dcterms:W3CDTF">2017-09-30T20:51:39Z</dcterms:created>
  <dcterms:modified xsi:type="dcterms:W3CDTF">2018-11-09T11:38:32Z</dcterms:modified>
</cp:coreProperties>
</file>